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322" r:id="rId3"/>
    <p:sldId id="324" r:id="rId4"/>
    <p:sldId id="323" r:id="rId5"/>
    <p:sldId id="321" r:id="rId6"/>
    <p:sldId id="319" r:id="rId7"/>
    <p:sldId id="325" r:id="rId8"/>
    <p:sldId id="326" r:id="rId9"/>
    <p:sldId id="327" r:id="rId10"/>
    <p:sldId id="328" r:id="rId11"/>
    <p:sldId id="330" r:id="rId1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>
      <p:cViewPr varScale="1">
        <p:scale>
          <a:sx n="73" d="100"/>
          <a:sy n="73" d="100"/>
        </p:scale>
        <p:origin x="696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27/09/2019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01623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27/09/2019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07672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27/09/2019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4772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27/09/2019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22696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27/09/2019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1349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27/09/2019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03293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27/09/2019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37108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27/09/2019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87132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27/09/2019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04128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27/09/2019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32823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27/09/2019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73068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41F13A-777F-4705-8AF5-A8F9A402CCCB}" type="datetimeFigureOut">
              <a:rPr lang="en-GB" smtClean="0"/>
              <a:t>27/09/2019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1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6108239"/>
            <a:ext cx="1721371" cy="5861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51027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hyperlink" Target="001%20Module%20Overview.docx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hyperlink" Target="002%20SJSS5002%20Assignment%201%20Q%20and%20A.docx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hyperlink" Target="003%20SJSS5002%20Assignment%202%20Q%20and%20A.docx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B3B106D9-ACE0-4491-AE89-57282817E392}"/>
              </a:ext>
            </a:extLst>
          </p:cNvPr>
          <p:cNvSpPr/>
          <p:nvPr/>
        </p:nvSpPr>
        <p:spPr>
          <a:xfrm>
            <a:off x="5868144" y="2801493"/>
            <a:ext cx="2762276" cy="17479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4D5BFB74-7FA7-4016-8687-85DC4B870F85}"/>
              </a:ext>
            </a:extLst>
          </p:cNvPr>
          <p:cNvSpPr/>
          <p:nvPr/>
        </p:nvSpPr>
        <p:spPr>
          <a:xfrm>
            <a:off x="3851920" y="1844411"/>
            <a:ext cx="1800199" cy="1267390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0515605B-71AB-4FE8-B85E-5817DEA0AD8D}"/>
              </a:ext>
            </a:extLst>
          </p:cNvPr>
          <p:cNvSpPr/>
          <p:nvPr/>
        </p:nvSpPr>
        <p:spPr>
          <a:xfrm>
            <a:off x="579444" y="2956647"/>
            <a:ext cx="2408380" cy="1592778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DDE5C9E-0462-4A37-A9F8-8BDE32CE37EA}"/>
              </a:ext>
            </a:extLst>
          </p:cNvPr>
          <p:cNvSpPr/>
          <p:nvPr/>
        </p:nvSpPr>
        <p:spPr>
          <a:xfrm>
            <a:off x="6372199" y="401272"/>
            <a:ext cx="2258221" cy="1574466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2B1C7AD5-DFBF-4227-9EE7-5FD78FA891E6}"/>
              </a:ext>
            </a:extLst>
          </p:cNvPr>
          <p:cNvSpPr/>
          <p:nvPr/>
        </p:nvSpPr>
        <p:spPr>
          <a:xfrm>
            <a:off x="571668" y="404664"/>
            <a:ext cx="3136236" cy="1800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7248377-DE0B-41FE-9AEB-134832A9573C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0906" y="602483"/>
            <a:ext cx="2875248" cy="1437624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D4C15400-C0AB-43CB-BD9E-34D492912DE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73011" y="2956647"/>
            <a:ext cx="2555776" cy="1437624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07718FC1-2C88-48EC-A1A7-94B118529BD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05288" y="1962456"/>
            <a:ext cx="1494004" cy="994191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0285389E-35BC-480D-8F2B-EEDB9FB5BDD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511791" y="532598"/>
            <a:ext cx="1971303" cy="1311813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01458966-CD33-4DF5-8D48-F77DA645654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33388" y="3111801"/>
            <a:ext cx="2101067" cy="1282470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78D251FE-67CE-4D05-8C59-163DA306B721}"/>
              </a:ext>
            </a:extLst>
          </p:cNvPr>
          <p:cNvSpPr/>
          <p:nvPr/>
        </p:nvSpPr>
        <p:spPr>
          <a:xfrm>
            <a:off x="571668" y="2420888"/>
            <a:ext cx="3136236" cy="380605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286EA6C7-F820-4C52-BB9F-C260167B4384}"/>
              </a:ext>
            </a:extLst>
          </p:cNvPr>
          <p:cNvSpPr/>
          <p:nvPr/>
        </p:nvSpPr>
        <p:spPr>
          <a:xfrm>
            <a:off x="3851920" y="401272"/>
            <a:ext cx="1008112" cy="1267390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3217C14A-B751-448F-B3D5-6C898791154D}"/>
              </a:ext>
            </a:extLst>
          </p:cNvPr>
          <p:cNvSpPr/>
          <p:nvPr/>
        </p:nvSpPr>
        <p:spPr>
          <a:xfrm>
            <a:off x="3203848" y="3284984"/>
            <a:ext cx="2448271" cy="1264441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5C84CDD7-1EEA-4F59-B49A-0A11D758B0D4}"/>
              </a:ext>
            </a:extLst>
          </p:cNvPr>
          <p:cNvSpPr/>
          <p:nvPr/>
        </p:nvSpPr>
        <p:spPr>
          <a:xfrm>
            <a:off x="5076056" y="401272"/>
            <a:ext cx="1124393" cy="126444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F3D1CABA-6504-4968-A2EE-E0EA59304416}"/>
              </a:ext>
            </a:extLst>
          </p:cNvPr>
          <p:cNvSpPr/>
          <p:nvPr/>
        </p:nvSpPr>
        <p:spPr>
          <a:xfrm>
            <a:off x="5868144" y="2132856"/>
            <a:ext cx="2762276" cy="465302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336959D7-A51C-4B67-B652-3B17D98ED285}"/>
              </a:ext>
            </a:extLst>
          </p:cNvPr>
          <p:cNvSpPr txBox="1"/>
          <p:nvPr/>
        </p:nvSpPr>
        <p:spPr>
          <a:xfrm>
            <a:off x="579444" y="4813083"/>
            <a:ext cx="80587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SJSS5002: Contemporary Issues in Social Studies 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2D1B0E10-2998-4CAE-B474-17262F411FF5}"/>
              </a:ext>
            </a:extLst>
          </p:cNvPr>
          <p:cNvSpPr txBox="1"/>
          <p:nvPr/>
        </p:nvSpPr>
        <p:spPr>
          <a:xfrm>
            <a:off x="4173700" y="6156464"/>
            <a:ext cx="44644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rgbClr val="0000FF"/>
                </a:solidFill>
              </a:rPr>
              <a:t> </a:t>
            </a:r>
            <a:endParaRPr lang="en-GB" sz="2400" b="1" dirty="0">
              <a:solidFill>
                <a:srgbClr val="0000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9901658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1717" y="160337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dirty="0"/>
              <a:t>Contemporary Issues in Social Studies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4E3917A-4C53-4EB8-A8EF-95020F175FCA}"/>
              </a:ext>
            </a:extLst>
          </p:cNvPr>
          <p:cNvSpPr txBox="1"/>
          <p:nvPr/>
        </p:nvSpPr>
        <p:spPr>
          <a:xfrm>
            <a:off x="1817170" y="1303337"/>
            <a:ext cx="54006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/>
              <a:t>Module Overview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D2951C8-235C-4D39-8802-E2BA80044A23}"/>
              </a:ext>
            </a:extLst>
          </p:cNvPr>
          <p:cNvSpPr txBox="1"/>
          <p:nvPr/>
        </p:nvSpPr>
        <p:spPr>
          <a:xfrm>
            <a:off x="899592" y="2204864"/>
            <a:ext cx="6840760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As with all Modules taught at UWTSD there is a module overview document that tells us what will be included in the module</a:t>
            </a:r>
          </a:p>
        </p:txBody>
      </p:sp>
      <p:pic>
        <p:nvPicPr>
          <p:cNvPr id="9" name="Picture 8">
            <a:hlinkClick r:id="rId2" action="ppaction://hlinkfile"/>
            <a:extLst>
              <a:ext uri="{FF2B5EF4-FFF2-40B4-BE49-F238E27FC236}">
                <a16:creationId xmlns:a16="http://schemas.microsoft.com/office/drawing/2014/main" id="{2787F1B3-A710-40B0-A0B1-BCE3D753900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87824" y="4797152"/>
            <a:ext cx="879503" cy="879503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D21A7E1D-3E03-4804-B7B9-956CD19792F0}"/>
              </a:ext>
            </a:extLst>
          </p:cNvPr>
          <p:cNvSpPr txBox="1"/>
          <p:nvPr/>
        </p:nvSpPr>
        <p:spPr>
          <a:xfrm>
            <a:off x="3867327" y="5052237"/>
            <a:ext cx="1944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Module Overview</a:t>
            </a:r>
          </a:p>
        </p:txBody>
      </p:sp>
    </p:spTree>
    <p:extLst>
      <p:ext uri="{BB962C8B-B14F-4D97-AF65-F5344CB8AC3E}">
        <p14:creationId xmlns:p14="http://schemas.microsoft.com/office/powerpoint/2010/main" val="19991972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0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1717" y="160337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dirty="0"/>
              <a:t>Contemporary Issues in Social Studies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1717" y="2420888"/>
            <a:ext cx="8229600" cy="3183765"/>
          </a:xfrm>
        </p:spPr>
        <p:txBody>
          <a:bodyPr/>
          <a:lstStyle/>
          <a:p>
            <a:r>
              <a:rPr lang="en-GB" dirty="0"/>
              <a:t>To enable students to gain an understanding of the issues faced by individuals and groups in society. </a:t>
            </a:r>
          </a:p>
          <a:p>
            <a:r>
              <a:rPr lang="en-GB" dirty="0"/>
              <a:t>To equip students with an understanding of the role of policy and legislation as it relates to well-being.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4250251-C9B2-4D81-A2EA-2305AF923BD9}"/>
              </a:ext>
            </a:extLst>
          </p:cNvPr>
          <p:cNvSpPr txBox="1"/>
          <p:nvPr/>
        </p:nvSpPr>
        <p:spPr>
          <a:xfrm>
            <a:off x="417308" y="1484784"/>
            <a:ext cx="38666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SJSS5002 Module Aims</a:t>
            </a:r>
          </a:p>
        </p:txBody>
      </p:sp>
    </p:spTree>
    <p:extLst>
      <p:ext uri="{BB962C8B-B14F-4D97-AF65-F5344CB8AC3E}">
        <p14:creationId xmlns:p14="http://schemas.microsoft.com/office/powerpoint/2010/main" val="36333668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143000"/>
          </a:xfrm>
        </p:spPr>
        <p:txBody>
          <a:bodyPr/>
          <a:lstStyle/>
          <a:p>
            <a:r>
              <a:rPr lang="en-GB" dirty="0"/>
              <a:t>SJSS5002 - Learning Outcomes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455780" y="4833862"/>
            <a:ext cx="8228180" cy="1021805"/>
          </a:xfrm>
        </p:spPr>
        <p:txBody>
          <a:bodyPr>
            <a:normAutofit/>
          </a:bodyPr>
          <a:lstStyle/>
          <a:p>
            <a:r>
              <a:rPr lang="en-GB" sz="2800" dirty="0"/>
              <a:t>Analyse how the effects of the issues studied impact on individual’s mental health and well-being;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335FDE1-A131-4EB5-AF21-F9B3FBE2F56F}"/>
              </a:ext>
            </a:extLst>
          </p:cNvPr>
          <p:cNvSpPr txBox="1"/>
          <p:nvPr/>
        </p:nvSpPr>
        <p:spPr>
          <a:xfrm>
            <a:off x="457200" y="1331640"/>
            <a:ext cx="822960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Critically understand the issues faced by individuals in today’s society and paradigms in health and social care.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7D0D184-117F-497C-8BAF-FBFD7AE67A7A}"/>
              </a:ext>
            </a:extLst>
          </p:cNvPr>
          <p:cNvSpPr txBox="1"/>
          <p:nvPr/>
        </p:nvSpPr>
        <p:spPr>
          <a:xfrm>
            <a:off x="454360" y="3426634"/>
            <a:ext cx="822960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Critically apply the current legislation that protects those ‘at risk’ within a health and social care and a variety of other contexts.</a:t>
            </a:r>
          </a:p>
        </p:txBody>
      </p:sp>
    </p:spTree>
    <p:extLst>
      <p:ext uri="{BB962C8B-B14F-4D97-AF65-F5344CB8AC3E}">
        <p14:creationId xmlns:p14="http://schemas.microsoft.com/office/powerpoint/2010/main" val="31713516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  <p:bldP spid="3" grpId="0"/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3528" y="116632"/>
            <a:ext cx="8229600" cy="1143000"/>
          </a:xfrm>
        </p:spPr>
        <p:txBody>
          <a:bodyPr/>
          <a:lstStyle/>
          <a:p>
            <a:r>
              <a:rPr lang="en-GB" dirty="0"/>
              <a:t>Indicative Content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EAFEDDDA-632E-4D1D-8414-34E8A5B6A76B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08304" y="368731"/>
            <a:ext cx="638801" cy="638801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3EAA1246-8E07-4075-ADB5-4C139364E3BC}"/>
              </a:ext>
            </a:extLst>
          </p:cNvPr>
          <p:cNvSpPr txBox="1"/>
          <p:nvPr/>
        </p:nvSpPr>
        <p:spPr>
          <a:xfrm>
            <a:off x="301486" y="1700808"/>
            <a:ext cx="8496944" cy="37240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lvl="0" indent="-342900" algn="just" fontAlgn="base" hangingPunct="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/>
              <a:t>An overview of the contemporary issues individuals face in society. These include mental health, poverty, abuse, bullying, identity, sexuality, family problems and living in care. </a:t>
            </a:r>
          </a:p>
          <a:p>
            <a:pPr marL="342900" lvl="0" indent="-342900" algn="just" fontAlgn="base" hangingPunct="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/>
              <a:t>An evaluation of the range of policies and subsequent practice that have evolved to support individuals in society.</a:t>
            </a:r>
          </a:p>
          <a:p>
            <a:pPr marL="342900" indent="-342900" algn="just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/>
              <a:t>An examination of impact of the above issues on individual’s mental health and well-being. These include depression, low self-esteem, crime, homelessness, truancy, substance misuse, suicide and self-harm</a:t>
            </a:r>
          </a:p>
        </p:txBody>
      </p:sp>
    </p:spTree>
    <p:extLst>
      <p:ext uri="{BB962C8B-B14F-4D97-AF65-F5344CB8AC3E}">
        <p14:creationId xmlns:p14="http://schemas.microsoft.com/office/powerpoint/2010/main" val="30926383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922114"/>
          </a:xfrm>
        </p:spPr>
        <p:txBody>
          <a:bodyPr>
            <a:normAutofit/>
          </a:bodyPr>
          <a:lstStyle/>
          <a:p>
            <a:r>
              <a:rPr lang="en-GB" dirty="0"/>
              <a:t>Assessment 1</a:t>
            </a:r>
            <a:endParaRPr lang="en-GB" sz="1800" b="1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475536" y="2132856"/>
            <a:ext cx="8229600" cy="3744415"/>
          </a:xfrm>
        </p:spPr>
        <p:txBody>
          <a:bodyPr>
            <a:normAutofit lnSpcReduction="10000"/>
          </a:bodyPr>
          <a:lstStyle/>
          <a:p>
            <a:pPr fontAlgn="base" hangingPunct="0"/>
            <a:r>
              <a:rPr lang="en-GB" i="1" dirty="0"/>
              <a:t>Adopting a specific sociological theoretical ‘lens’ of your choice critically explore one of the following contemporary issues in society</a:t>
            </a:r>
            <a:r>
              <a:rPr lang="en-GB" i="1" dirty="0" smtClean="0"/>
              <a:t>:</a:t>
            </a:r>
          </a:p>
          <a:p>
            <a:pPr marL="0" indent="0" fontAlgn="base" hangingPunct="0">
              <a:buNone/>
            </a:pPr>
            <a:endParaRPr lang="en-GB" dirty="0"/>
          </a:p>
          <a:p>
            <a:pPr lvl="0" fontAlgn="base" hangingPunct="0"/>
            <a:r>
              <a:rPr lang="en-GB" i="1" dirty="0"/>
              <a:t>‘</a:t>
            </a:r>
            <a:r>
              <a:rPr lang="en-GB" i="1" dirty="0" err="1"/>
              <a:t>Disablism</a:t>
            </a:r>
            <a:r>
              <a:rPr lang="en-GB" i="1" dirty="0"/>
              <a:t>’</a:t>
            </a:r>
            <a:endParaRPr lang="en-GB" dirty="0"/>
          </a:p>
          <a:p>
            <a:pPr lvl="0" fontAlgn="base" hangingPunct="0"/>
            <a:r>
              <a:rPr lang="en-GB" i="1" dirty="0"/>
              <a:t>‘Poverty Porn and/or Charity Porn’</a:t>
            </a:r>
            <a:endParaRPr lang="en-GB" dirty="0"/>
          </a:p>
          <a:p>
            <a:r>
              <a:rPr lang="en-GB" i="1" dirty="0"/>
              <a:t>‘Compassion fatigue’.</a:t>
            </a:r>
            <a:endParaRPr lang="en-GB" dirty="0"/>
          </a:p>
          <a:p>
            <a:pPr marL="0" indent="0" fontAlgn="base" hangingPunct="0">
              <a:buNone/>
            </a:pPr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CC8E3E1-3E60-4EAA-9D8C-41C1AC26E9EF}"/>
              </a:ext>
            </a:extLst>
          </p:cNvPr>
          <p:cNvSpPr txBox="1"/>
          <p:nvPr/>
        </p:nvSpPr>
        <p:spPr>
          <a:xfrm>
            <a:off x="457200" y="1038746"/>
            <a:ext cx="82296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/>
              <a:t>Written Assignment – 3000 words – 70% </a:t>
            </a:r>
            <a:r>
              <a:rPr lang="en-GB" sz="2400" dirty="0" smtClean="0"/>
              <a:t>weighting</a:t>
            </a:r>
          </a:p>
          <a:p>
            <a:pPr algn="ctr"/>
            <a:r>
              <a:rPr lang="en-GB" sz="2400" dirty="0" smtClean="0"/>
              <a:t> Submission: 13 December, Feedback 31</a:t>
            </a:r>
            <a:r>
              <a:rPr lang="en-GB" sz="2400" baseline="30000" dirty="0" smtClean="0"/>
              <a:t>st</a:t>
            </a:r>
            <a:r>
              <a:rPr lang="en-GB" sz="2400" dirty="0" smtClean="0"/>
              <a:t> January 2020</a:t>
            </a:r>
            <a:endParaRPr lang="en-GB" sz="2400" dirty="0"/>
          </a:p>
        </p:txBody>
      </p:sp>
      <p:pic>
        <p:nvPicPr>
          <p:cNvPr id="7" name="Picture 6">
            <a:hlinkClick r:id="rId2" action="ppaction://hlinkfile"/>
            <a:extLst>
              <a:ext uri="{FF2B5EF4-FFF2-40B4-BE49-F238E27FC236}">
                <a16:creationId xmlns:a16="http://schemas.microsoft.com/office/drawing/2014/main" id="{8B0295CA-B2DC-43A0-87AC-7999A51C31B7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24328" y="5733256"/>
            <a:ext cx="820459" cy="8204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373528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922114"/>
          </a:xfrm>
        </p:spPr>
        <p:txBody>
          <a:bodyPr>
            <a:normAutofit/>
          </a:bodyPr>
          <a:lstStyle/>
          <a:p>
            <a:r>
              <a:rPr lang="en-GB" dirty="0"/>
              <a:t>Assessment 2</a:t>
            </a:r>
            <a:endParaRPr lang="en-GB" sz="1800" b="1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323528" y="1945578"/>
            <a:ext cx="8568952" cy="3787677"/>
          </a:xfrm>
        </p:spPr>
        <p:txBody>
          <a:bodyPr>
            <a:normAutofit fontScale="62500" lnSpcReduction="20000"/>
          </a:bodyPr>
          <a:lstStyle/>
          <a:p>
            <a:pPr fontAlgn="base" hangingPunct="0"/>
            <a:r>
              <a:rPr lang="en-GB" i="1" dirty="0"/>
              <a:t>For the contemporary societal issue identified in assessment 1 present a leaflet which conveys how the areas of theory and policy are supportive of positive outcomes for the people affected by your chosen issue. (1000-1250 words Maximum).</a:t>
            </a:r>
            <a:endParaRPr lang="en-GB" dirty="0"/>
          </a:p>
          <a:p>
            <a:pPr fontAlgn="base" hangingPunct="0"/>
            <a:r>
              <a:rPr lang="en-GB" i="1" dirty="0"/>
              <a:t>The final page will be a rationale fully referenced in the usual academic manner. (250 words)</a:t>
            </a:r>
            <a:endParaRPr lang="en-GB" dirty="0"/>
          </a:p>
          <a:p>
            <a:pPr fontAlgn="base" hangingPunct="0"/>
            <a:endParaRPr lang="en-GB" dirty="0"/>
          </a:p>
          <a:p>
            <a:r>
              <a:rPr lang="en-GB" b="1" i="1" dirty="0"/>
              <a:t>Instructions:</a:t>
            </a:r>
            <a:endParaRPr lang="en-GB" dirty="0"/>
          </a:p>
          <a:p>
            <a:r>
              <a:rPr lang="en-GB" i="1" dirty="0"/>
              <a:t>The leaflet will consist of an A4 sheet folded in half.</a:t>
            </a:r>
            <a:endParaRPr lang="en-GB" dirty="0"/>
          </a:p>
          <a:p>
            <a:r>
              <a:rPr lang="en-GB" i="1" dirty="0"/>
              <a:t>Please include all quotes, images, ideas and sources both within the text and in the normal way and within the reference list. This will be handed in through </a:t>
            </a:r>
            <a:r>
              <a:rPr lang="en-GB" i="1" dirty="0" err="1"/>
              <a:t>Turnitin</a:t>
            </a:r>
            <a:r>
              <a:rPr lang="en-GB" i="1" dirty="0"/>
              <a:t> by the deadline </a:t>
            </a:r>
            <a:r>
              <a:rPr lang="en-GB" b="1" i="1" dirty="0"/>
              <a:t>PLUS</a:t>
            </a:r>
            <a:r>
              <a:rPr lang="en-GB" i="1" dirty="0"/>
              <a:t> a physical hardcopy handed to the lecturer by 5.00pm the following day for marking purposes.</a:t>
            </a:r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CC8E3E1-3E60-4EAA-9D8C-41C1AC26E9EF}"/>
              </a:ext>
            </a:extLst>
          </p:cNvPr>
          <p:cNvSpPr txBox="1"/>
          <p:nvPr/>
        </p:nvSpPr>
        <p:spPr>
          <a:xfrm>
            <a:off x="457200" y="1038746"/>
            <a:ext cx="82296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/>
              <a:t>Leaflet + Rationale – 1500 words (equivalent) – 30% </a:t>
            </a:r>
            <a:r>
              <a:rPr lang="en-GB" sz="2400" dirty="0" smtClean="0"/>
              <a:t>weighting</a:t>
            </a:r>
          </a:p>
          <a:p>
            <a:pPr algn="ctr"/>
            <a:r>
              <a:rPr lang="en-GB" sz="2400" dirty="0" smtClean="0"/>
              <a:t>Submission: 22</a:t>
            </a:r>
            <a:r>
              <a:rPr lang="en-GB" sz="2400" baseline="30000" dirty="0" smtClean="0"/>
              <a:t>nd</a:t>
            </a:r>
            <a:r>
              <a:rPr lang="en-GB" sz="2400" dirty="0" smtClean="0"/>
              <a:t> November Feedback: </a:t>
            </a:r>
            <a:r>
              <a:rPr lang="en-GB" sz="2400" smtClean="0"/>
              <a:t>31</a:t>
            </a:r>
            <a:r>
              <a:rPr lang="en-GB" sz="2400" baseline="30000" smtClean="0"/>
              <a:t>st</a:t>
            </a:r>
            <a:r>
              <a:rPr lang="en-GB" sz="2400" smtClean="0"/>
              <a:t> January 2020</a:t>
            </a:r>
            <a:endParaRPr lang="en-GB" sz="2400" dirty="0"/>
          </a:p>
        </p:txBody>
      </p:sp>
      <p:pic>
        <p:nvPicPr>
          <p:cNvPr id="7" name="Picture 6">
            <a:hlinkClick r:id="rId2" action="ppaction://hlinkfile"/>
            <a:extLst>
              <a:ext uri="{FF2B5EF4-FFF2-40B4-BE49-F238E27FC236}">
                <a16:creationId xmlns:a16="http://schemas.microsoft.com/office/drawing/2014/main" id="{8B0295CA-B2DC-43A0-87AC-7999A51C31B7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24328" y="5733256"/>
            <a:ext cx="820459" cy="8204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25236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1DF74817-8E8E-460F-983D-F0BA385F88F4}"/>
              </a:ext>
            </a:extLst>
          </p:cNvPr>
          <p:cNvSpPr txBox="1"/>
          <p:nvPr/>
        </p:nvSpPr>
        <p:spPr>
          <a:xfrm>
            <a:off x="539552" y="260648"/>
            <a:ext cx="77768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/>
              <a:t>Critical Thinking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9DD5907-6CAB-43B6-AB2D-4CE0624061EC}"/>
              </a:ext>
            </a:extLst>
          </p:cNvPr>
          <p:cNvSpPr txBox="1"/>
          <p:nvPr/>
        </p:nvSpPr>
        <p:spPr>
          <a:xfrm>
            <a:off x="539552" y="1052736"/>
            <a:ext cx="8064896" cy="48628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As a Level 4 student you were mainly expected to ‘describe’ aspects of society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At Level 5 and above, if you want to gain higher grades then you will need to develop the academic skill of ‘critical thinking’.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Your assignments will ask you to ‘critique’, ‘analyse’, ‘evaluate’, ‘critically analyse’, ‘critically reflect’ etc.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All of these phrases indicate that you are expected to use ‘critical thinking’ skills. </a:t>
            </a:r>
          </a:p>
        </p:txBody>
      </p:sp>
    </p:spTree>
    <p:extLst>
      <p:ext uri="{BB962C8B-B14F-4D97-AF65-F5344CB8AC3E}">
        <p14:creationId xmlns:p14="http://schemas.microsoft.com/office/powerpoint/2010/main" val="1822043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1DF74817-8E8E-460F-983D-F0BA385F88F4}"/>
              </a:ext>
            </a:extLst>
          </p:cNvPr>
          <p:cNvSpPr txBox="1"/>
          <p:nvPr/>
        </p:nvSpPr>
        <p:spPr>
          <a:xfrm>
            <a:off x="539552" y="260648"/>
            <a:ext cx="77768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/>
              <a:t>Critical Thinking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DEAFB29-6FB7-4A72-BC22-5BACD4E161BD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19872" y="980728"/>
            <a:ext cx="638801" cy="638801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0E54A15D-AB9D-4632-B18A-EF7F1C5C7D7B}"/>
              </a:ext>
            </a:extLst>
          </p:cNvPr>
          <p:cNvSpPr txBox="1"/>
          <p:nvPr/>
        </p:nvSpPr>
        <p:spPr>
          <a:xfrm>
            <a:off x="4083893" y="1115462"/>
            <a:ext cx="159344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Group Activity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08D1465-EE3F-497B-B25B-09AE6EE3D371}"/>
              </a:ext>
            </a:extLst>
          </p:cNvPr>
          <p:cNvSpPr txBox="1"/>
          <p:nvPr/>
        </p:nvSpPr>
        <p:spPr>
          <a:xfrm>
            <a:off x="683568" y="1710089"/>
            <a:ext cx="8064896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i="1" dirty="0"/>
              <a:t>In small groups, discuss the concept of critical thinking.</a:t>
            </a:r>
          </a:p>
          <a:p>
            <a:pPr algn="ctr"/>
            <a:endParaRPr lang="en-GB" sz="1200" i="1" dirty="0"/>
          </a:p>
          <a:p>
            <a:pPr algn="ctr"/>
            <a:r>
              <a:rPr lang="en-GB" sz="2800" i="1" dirty="0"/>
              <a:t>In your discussions you should consider the following;</a:t>
            </a:r>
          </a:p>
          <a:p>
            <a:pPr algn="ctr"/>
            <a:endParaRPr lang="en-GB" sz="1200" i="1" dirty="0"/>
          </a:p>
          <a:p>
            <a:pPr algn="ctr"/>
            <a:r>
              <a:rPr lang="en-GB" sz="2800" b="1" i="1" dirty="0"/>
              <a:t>What does ‘critical thinking’ mean?</a:t>
            </a:r>
          </a:p>
          <a:p>
            <a:pPr algn="ctr"/>
            <a:r>
              <a:rPr lang="en-GB" sz="2800" b="1" i="1" dirty="0"/>
              <a:t>Have we come across the concept before?</a:t>
            </a:r>
          </a:p>
          <a:p>
            <a:pPr algn="ctr"/>
            <a:r>
              <a:rPr lang="en-GB" sz="2800" b="1" i="1" dirty="0"/>
              <a:t>Where would we find out more about ‘critical thinking’?</a:t>
            </a:r>
          </a:p>
        </p:txBody>
      </p:sp>
    </p:spTree>
    <p:extLst>
      <p:ext uri="{BB962C8B-B14F-4D97-AF65-F5344CB8AC3E}">
        <p14:creationId xmlns:p14="http://schemas.microsoft.com/office/powerpoint/2010/main" val="30144039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1DF74817-8E8E-460F-983D-F0BA385F88F4}"/>
              </a:ext>
            </a:extLst>
          </p:cNvPr>
          <p:cNvSpPr txBox="1"/>
          <p:nvPr/>
        </p:nvSpPr>
        <p:spPr>
          <a:xfrm>
            <a:off x="539552" y="260648"/>
            <a:ext cx="77768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/>
              <a:t>Critical Thinking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9DD5907-6CAB-43B6-AB2D-4CE0624061EC}"/>
              </a:ext>
            </a:extLst>
          </p:cNvPr>
          <p:cNvSpPr txBox="1"/>
          <p:nvPr/>
        </p:nvSpPr>
        <p:spPr>
          <a:xfrm>
            <a:off x="395536" y="946886"/>
            <a:ext cx="80648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Bef>
                <a:spcPts val="600"/>
              </a:spcBef>
              <a:spcAft>
                <a:spcPts val="600"/>
              </a:spcAft>
            </a:pPr>
            <a:r>
              <a:rPr lang="en-GB" sz="2800" b="1" dirty="0"/>
              <a:t>So where can we get help to develop this skill?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AB796EB-54D2-468F-A67F-48EED6AD8AD9}"/>
              </a:ext>
            </a:extLst>
          </p:cNvPr>
          <p:cNvSpPr txBox="1"/>
          <p:nvPr/>
        </p:nvSpPr>
        <p:spPr>
          <a:xfrm>
            <a:off x="764847" y="1566063"/>
            <a:ext cx="59766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Student Services – Study Skills Support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8818FA8-DBF5-40E6-9E4E-23862B422BD3}"/>
              </a:ext>
            </a:extLst>
          </p:cNvPr>
          <p:cNvSpPr txBox="1"/>
          <p:nvPr/>
        </p:nvSpPr>
        <p:spPr>
          <a:xfrm>
            <a:off x="764847" y="2262655"/>
            <a:ext cx="59766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The library – study skills textbooks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4AEB416A-9ECE-4641-950A-FFCC12BCAB0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7905" y="2780928"/>
            <a:ext cx="1876425" cy="2438400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4E2345F1-B309-4BA9-A61D-BC558E8F7D3A}"/>
              </a:ext>
            </a:extLst>
          </p:cNvPr>
          <p:cNvSpPr txBox="1"/>
          <p:nvPr/>
        </p:nvSpPr>
        <p:spPr>
          <a:xfrm>
            <a:off x="2555776" y="2843665"/>
            <a:ext cx="10081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e.g.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FC66DC2C-A2AF-4032-A2B9-F7EE751755E8}"/>
              </a:ext>
            </a:extLst>
          </p:cNvPr>
          <p:cNvSpPr txBox="1"/>
          <p:nvPr/>
        </p:nvSpPr>
        <p:spPr>
          <a:xfrm>
            <a:off x="732258" y="5323591"/>
            <a:ext cx="59766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Other University websites, e.g. Leeds</a:t>
            </a:r>
          </a:p>
        </p:txBody>
      </p:sp>
    </p:spTree>
    <p:extLst>
      <p:ext uri="{BB962C8B-B14F-4D97-AF65-F5344CB8AC3E}">
        <p14:creationId xmlns:p14="http://schemas.microsoft.com/office/powerpoint/2010/main" val="29117402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8" grpId="0"/>
      <p:bldP spid="11" grpId="0"/>
      <p:bldP spid="1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5FC4F7F8-A1B8-4E60-9DD5-32FFA8ABBBEC}"/>
              </a:ext>
            </a:extLst>
          </p:cNvPr>
          <p:cNvSpPr txBox="1"/>
          <p:nvPr/>
        </p:nvSpPr>
        <p:spPr>
          <a:xfrm>
            <a:off x="539552" y="260648"/>
            <a:ext cx="77768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/>
              <a:t>Critical Thinking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3C37C05-5AB2-4362-B292-AB8841089CCC}"/>
              </a:ext>
            </a:extLst>
          </p:cNvPr>
          <p:cNvSpPr txBox="1"/>
          <p:nvPr/>
        </p:nvSpPr>
        <p:spPr>
          <a:xfrm>
            <a:off x="503548" y="2226847"/>
            <a:ext cx="8136904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GB" sz="2800" dirty="0"/>
              <a:t>Now make a draft individual action plan indicating what sources of support you will use to develop your </a:t>
            </a:r>
            <a:r>
              <a:rPr lang="en-GB" sz="2800" b="1" dirty="0"/>
              <a:t>critical thinking skills</a:t>
            </a:r>
          </a:p>
        </p:txBody>
      </p:sp>
    </p:spTree>
    <p:extLst>
      <p:ext uri="{BB962C8B-B14F-4D97-AF65-F5344CB8AC3E}">
        <p14:creationId xmlns:p14="http://schemas.microsoft.com/office/powerpoint/2010/main" val="15299215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theme/theme1.xml><?xml version="1.0" encoding="utf-8"?>
<a:theme xmlns:a="http://schemas.openxmlformats.org/drawingml/2006/main" name="UWTSD blue background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PPT Template (lectures)</Template>
  <TotalTime>256</TotalTime>
  <Words>637</Words>
  <Application>Microsoft Office PowerPoint</Application>
  <PresentationFormat>On-screen Show (4:3)</PresentationFormat>
  <Paragraphs>57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4" baseType="lpstr">
      <vt:lpstr>Arial</vt:lpstr>
      <vt:lpstr>Calibri</vt:lpstr>
      <vt:lpstr>UWTSD blue background</vt:lpstr>
      <vt:lpstr>PowerPoint Presentation</vt:lpstr>
      <vt:lpstr>Contemporary Issues in Social Studies</vt:lpstr>
      <vt:lpstr>Contemporary Issues in Social Studies</vt:lpstr>
      <vt:lpstr>SJSS5002 - Learning Outcomes</vt:lpstr>
      <vt:lpstr>Indicative Content</vt:lpstr>
      <vt:lpstr>Assessment 1</vt:lpstr>
      <vt:lpstr>Assessment 2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Ken Dicks</dc:creator>
  <cp:lastModifiedBy>Darrel Williams</cp:lastModifiedBy>
  <cp:revision>19</cp:revision>
  <dcterms:created xsi:type="dcterms:W3CDTF">2018-09-28T14:42:43Z</dcterms:created>
  <dcterms:modified xsi:type="dcterms:W3CDTF">2019-09-27T13:18:17Z</dcterms:modified>
</cp:coreProperties>
</file>