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
  </p:notesMasterIdLst>
  <p:sldIdLst>
    <p:sldId id="256" r:id="rId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2CC"/>
    <a:srgbClr val="FFE599"/>
    <a:srgbClr val="FE0E6F"/>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F7D6C0-B054-3343-997E-2539BBA44DFB}" type="datetimeFigureOut">
              <a:rPr lang="en-US" smtClean="0"/>
              <a:t>3/25/26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7B6B94-D5C1-3047-BDE4-792D99B90010}" type="slidenum">
              <a:rPr lang="en-US" smtClean="0"/>
              <a:t>‹#›</a:t>
            </a:fld>
            <a:endParaRPr lang="en-US"/>
          </a:p>
        </p:txBody>
      </p:sp>
    </p:spTree>
    <p:extLst>
      <p:ext uri="{BB962C8B-B14F-4D97-AF65-F5344CB8AC3E}">
        <p14:creationId xmlns:p14="http://schemas.microsoft.com/office/powerpoint/2010/main" val="41286110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B6B94-D5C1-3047-BDE4-792D99B90010}" type="slidenum">
              <a:rPr lang="en-US" smtClean="0"/>
              <a:t>1</a:t>
            </a:fld>
            <a:endParaRPr lang="en-US"/>
          </a:p>
        </p:txBody>
      </p:sp>
    </p:spTree>
    <p:extLst>
      <p:ext uri="{BB962C8B-B14F-4D97-AF65-F5344CB8AC3E}">
        <p14:creationId xmlns:p14="http://schemas.microsoft.com/office/powerpoint/2010/main" val="41881009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3/25/26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88406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3/25/26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1025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2947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3/25/26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3111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3/25/26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2171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3/25/26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29289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3/25/26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6673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62449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3/25/26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32324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3/25/26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14815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3/25/26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08723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3/25/26</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7798869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thevcs.org" TargetMode="External"/><Relationship Id="rId5" Type="http://schemas.openxmlformats.org/officeDocument/2006/relationships/image" Target="../media/image3.jpg"/><Relationship Id="rId4"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BDC8ACF2-FE2D-4EC1-B02E-B9F7B0468366.jpeg"/>
          <p:cNvPicPr>
            <a:picLocks noChangeAspect="1"/>
          </p:cNvPicPr>
          <p:nvPr/>
        </p:nvPicPr>
        <p:blipFill>
          <a:blip r:embed="rId3"/>
          <a:srcRect l="15393" r="31105" b="-1"/>
          <a:stretch>
            <a:fillRect/>
          </a:stretch>
        </p:blipFill>
        <p:spPr>
          <a:xfrm>
            <a:off x="6396990" y="54874"/>
            <a:ext cx="2747010" cy="3517642"/>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scene3d>
            <a:camera prst="perspectiveFront" fov="5400000"/>
            <a:lightRig rig="threePt" dir="t">
              <a:rot lat="0" lon="0" rev="19200000"/>
            </a:lightRig>
          </a:scene3d>
          <a:sp3d extrusionH="25400">
            <a:bevelT w="304800" h="152400" prst="hardEdge"/>
            <a:extrusionClr>
              <a:srgbClr val="000000"/>
            </a:extrusionClr>
          </a:sp3d>
        </p:spPr>
      </p:pic>
      <p:pic>
        <p:nvPicPr>
          <p:cNvPr id="3" name="Picture 2" descr="77970793-CDCE-47BE-AC41-B439206B9699.jpeg"/>
          <p:cNvPicPr>
            <a:picLocks noChangeAspect="1"/>
          </p:cNvPicPr>
          <p:nvPr/>
        </p:nvPicPr>
        <p:blipFill>
          <a:blip r:embed="rId4"/>
          <a:srcRect l="14995" r="20086" b="4"/>
          <a:stretch>
            <a:fillRect/>
          </a:stretch>
        </p:blipFill>
        <p:spPr>
          <a:xfrm>
            <a:off x="3896261" y="106971"/>
            <a:ext cx="3088583"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2" name="Picture 1" descr="2A86373F-3907-4A6F-9049-61D42A708A7E.jpeg"/>
          <p:cNvPicPr>
            <a:picLocks noChangeAspect="1"/>
          </p:cNvPicPr>
          <p:nvPr/>
        </p:nvPicPr>
        <p:blipFill>
          <a:blip r:embed="rId5"/>
          <a:srcRect l="21050" r="10811"/>
          <a:stretch>
            <a:fillRect/>
          </a:stretch>
        </p:blipFill>
        <p:spPr>
          <a:xfrm>
            <a:off x="3904847" y="3563732"/>
            <a:ext cx="5267736" cy="3285484"/>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p:nvSpPr>
          <p:cNvPr id="17" name="TextBox 16">
            <a:extLst>
              <a:ext uri="{FF2B5EF4-FFF2-40B4-BE49-F238E27FC236}">
                <a16:creationId xmlns:a16="http://schemas.microsoft.com/office/drawing/2014/main" id="{A6DA9454-584C-DEF9-C3B6-D6661AB78266}"/>
              </a:ext>
            </a:extLst>
          </p:cNvPr>
          <p:cNvSpPr txBox="1"/>
          <p:nvPr/>
        </p:nvSpPr>
        <p:spPr>
          <a:xfrm flipH="1">
            <a:off x="38885" y="4679850"/>
            <a:ext cx="3666958" cy="2169825"/>
          </a:xfrm>
          <a:prstGeom prst="rect">
            <a:avLst/>
          </a:prstGeom>
          <a:noFill/>
        </p:spPr>
        <p:txBody>
          <a:bodyPr wrap="square" rtlCol="0">
            <a:spAutoFit/>
          </a:bodyPr>
          <a:lstStyle/>
          <a:p>
            <a:r>
              <a:rPr lang="en-GB" sz="1100" b="1" u="sng" dirty="0">
                <a:latin typeface="ADLaM Display" panose="02010000000000000000" pitchFamily="2" charset="77"/>
                <a:ea typeface="ADLaM Display" panose="02010000000000000000" pitchFamily="2" charset="77"/>
                <a:cs typeface="ADLaM Display" panose="02010000000000000000" pitchFamily="2" charset="77"/>
              </a:rPr>
              <a:t>Creation Paragraph </a:t>
            </a:r>
          </a:p>
          <a:p>
            <a:endParaRPr lang="en-GB" sz="1100" b="1" u="sng" dirty="0">
              <a:latin typeface="ADLaM Display" panose="02010000000000000000" pitchFamily="2" charset="77"/>
              <a:ea typeface="ADLaM Display" panose="02010000000000000000" pitchFamily="2" charset="77"/>
              <a:cs typeface="ADLaM Display" panose="02010000000000000000" pitchFamily="2" charset="77"/>
            </a:endParaRPr>
          </a:p>
          <a:p>
            <a:r>
              <a:rPr lang="en-GB" sz="1100" dirty="0">
                <a:latin typeface="ADLaM Display" panose="02010000000000000000" pitchFamily="2" charset="77"/>
                <a:ea typeface="ADLaM Display" panose="02010000000000000000" pitchFamily="2" charset="77"/>
                <a:cs typeface="ADLaM Display" panose="02010000000000000000" pitchFamily="2" charset="77"/>
              </a:rPr>
              <a:t>The creation of Adam in Genesis 2 presents the beginning of human life and establishes the relationship between humanity and God. Adam is created first (Genesis 2:7), which has often been interpreted as placing men in a primary position. However, the image also emphasises dependence on divine creation rather than human hierarchy. This suggests that the focus of the narrative is on human origin and connection to God, rather than superiority between genders.</a:t>
            </a:r>
          </a:p>
          <a:p>
            <a:pPr algn="l"/>
            <a:endParaRPr lang="en-US" sz="300" dirty="0"/>
          </a:p>
        </p:txBody>
      </p:sp>
      <p:cxnSp>
        <p:nvCxnSpPr>
          <p:cNvPr id="23" name="Connector: Curved 22">
            <a:extLst>
              <a:ext uri="{FF2B5EF4-FFF2-40B4-BE49-F238E27FC236}">
                <a16:creationId xmlns:a16="http://schemas.microsoft.com/office/drawing/2014/main" id="{22EAD42E-FBE1-65D1-4917-9368AA22470E}"/>
              </a:ext>
            </a:extLst>
          </p:cNvPr>
          <p:cNvCxnSpPr>
            <a:cxnSpLocks/>
          </p:cNvCxnSpPr>
          <p:nvPr/>
        </p:nvCxnSpPr>
        <p:spPr>
          <a:xfrm flipV="1">
            <a:off x="3790801" y="3175943"/>
            <a:ext cx="4927867" cy="1428850"/>
          </a:xfrm>
          <a:prstGeom prst="curvedConnector3">
            <a:avLst>
              <a:gd name="adj1" fmla="val 79916"/>
            </a:avLst>
          </a:prstGeom>
          <a:ln w="9525" cap="flat" cmpd="sng" algn="ctr">
            <a:solidFill>
              <a:schemeClr val="tx1">
                <a:lumMod val="90000"/>
                <a:lumOff val="10000"/>
              </a:schemeClr>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27" name="Straight Arrow Connector 26">
            <a:extLst>
              <a:ext uri="{FF2B5EF4-FFF2-40B4-BE49-F238E27FC236}">
                <a16:creationId xmlns:a16="http://schemas.microsoft.com/office/drawing/2014/main" id="{E833AB4C-1FD2-96BE-FE8F-F57CB42DA9D1}"/>
              </a:ext>
            </a:extLst>
          </p:cNvPr>
          <p:cNvCxnSpPr>
            <a:cxnSpLocks/>
          </p:cNvCxnSpPr>
          <p:nvPr/>
        </p:nvCxnSpPr>
        <p:spPr>
          <a:xfrm>
            <a:off x="3606577" y="5861815"/>
            <a:ext cx="965423" cy="0"/>
          </a:xfrm>
          <a:prstGeom prst="straightConnector1">
            <a:avLst/>
          </a:prstGeom>
          <a:ln>
            <a:solidFill>
              <a:schemeClr val="tx1"/>
            </a:solidFill>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6" name="Straight Arrow Connector 5">
            <a:extLst>
              <a:ext uri="{FF2B5EF4-FFF2-40B4-BE49-F238E27FC236}">
                <a16:creationId xmlns:a16="http://schemas.microsoft.com/office/drawing/2014/main" id="{382E0B7B-D613-88EA-E2CB-B5825F6CA042}"/>
              </a:ext>
            </a:extLst>
          </p:cNvPr>
          <p:cNvCxnSpPr>
            <a:cxnSpLocks/>
          </p:cNvCxnSpPr>
          <p:nvPr/>
        </p:nvCxnSpPr>
        <p:spPr>
          <a:xfrm flipH="1">
            <a:off x="3876263" y="1572724"/>
            <a:ext cx="1017929" cy="0"/>
          </a:xfrm>
          <a:prstGeom prst="straightConnector1">
            <a:avLst/>
          </a:prstGeom>
          <a:ln>
            <a:solidFill>
              <a:schemeClr val="tx1"/>
            </a:solidFill>
            <a:headEnd type="triangle"/>
            <a:tailEnd type="triangle"/>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0ECA33D0-5B1C-264C-8687-1C7D2797501A}"/>
              </a:ext>
            </a:extLst>
          </p:cNvPr>
          <p:cNvSpPr txBox="1"/>
          <p:nvPr/>
        </p:nvSpPr>
        <p:spPr>
          <a:xfrm>
            <a:off x="45843" y="652090"/>
            <a:ext cx="3816767" cy="2123658"/>
          </a:xfrm>
          <a:prstGeom prst="rect">
            <a:avLst/>
          </a:prstGeom>
          <a:noFill/>
        </p:spPr>
        <p:txBody>
          <a:bodyPr wrap="square" rtlCol="0">
            <a:spAutoFit/>
          </a:bodyPr>
          <a:lstStyle/>
          <a:p>
            <a:r>
              <a:rPr lang="en-GB" sz="1200" b="1" u="sng" dirty="0">
                <a:latin typeface="ADLaM Display" panose="02010000000000000000" pitchFamily="2" charset="77"/>
                <a:ea typeface="ADLaM Display" panose="02010000000000000000" pitchFamily="2" charset="77"/>
                <a:cs typeface="ADLaM Display" panose="02010000000000000000" pitchFamily="2" charset="77"/>
              </a:rPr>
              <a:t>TheGarden of Eden </a:t>
            </a:r>
          </a:p>
          <a:p>
            <a:endParaRPr lang="en-GB" sz="1200" b="1" u="sng" dirty="0">
              <a:latin typeface="ADLaM Display" panose="02010000000000000000" pitchFamily="2" charset="77"/>
              <a:ea typeface="ADLaM Display" panose="02010000000000000000" pitchFamily="2" charset="77"/>
              <a:cs typeface="ADLaM Display" panose="02010000000000000000" pitchFamily="2" charset="77"/>
            </a:endParaRPr>
          </a:p>
          <a:p>
            <a:r>
              <a:rPr lang="en-GB" sz="1200" dirty="0">
                <a:latin typeface="ADLaM Display" panose="02010000000000000000" pitchFamily="2" charset="77"/>
                <a:ea typeface="ADLaM Display" panose="02010000000000000000" pitchFamily="2" charset="77"/>
                <a:cs typeface="ADLaM Display" panose="02010000000000000000" pitchFamily="2" charset="77"/>
              </a:rPr>
              <a:t>TheGarden of Eden represents a state of innocence and harmony between humans, nature, and God (Genesis 2). Adam and Eve live without shame, suggesting equality in their relationship. This indicates that human life begins in balance rather than hierarchy. However, this harmony is later disrupted through disobedience, leading to change and separation from God.</a:t>
            </a:r>
          </a:p>
          <a:p>
            <a:pPr>
              <a:buNone/>
            </a:pPr>
            <a:endParaRPr lang="en-GB" sz="1200" dirty="0">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12" name="Oval 11">
            <a:extLst>
              <a:ext uri="{FF2B5EF4-FFF2-40B4-BE49-F238E27FC236}">
                <a16:creationId xmlns:a16="http://schemas.microsoft.com/office/drawing/2014/main" id="{0B0DD4B8-1DFD-FA91-9C23-85BCB2109AC3}"/>
              </a:ext>
            </a:extLst>
          </p:cNvPr>
          <p:cNvSpPr/>
          <p:nvPr/>
        </p:nvSpPr>
        <p:spPr>
          <a:xfrm>
            <a:off x="266446" y="2515913"/>
            <a:ext cx="4049622" cy="2333536"/>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dirty="0">
              <a:solidFill>
                <a:schemeClr val="tx1"/>
              </a:solidFill>
              <a:latin typeface="Agency FB" panose="020B0503020202020204" pitchFamily="34" charset="77"/>
              <a:ea typeface="ADLaM Display" panose="02010000000000000000" pitchFamily="2" charset="77"/>
              <a:cs typeface="ADLaM Display" panose="02010000000000000000" pitchFamily="2" charset="77"/>
            </a:endParaRPr>
          </a:p>
          <a:p>
            <a:pPr algn="ctr"/>
            <a:r>
              <a:rPr lang="en-GB" sz="900" b="1" u="sng" dirty="0">
                <a:solidFill>
                  <a:schemeClr val="tx1"/>
                </a:solidFill>
                <a:latin typeface="ADLaM Display" panose="02010000000000000000" pitchFamily="2" charset="77"/>
                <a:ea typeface="ADLaM Display" panose="02010000000000000000" pitchFamily="2" charset="77"/>
                <a:cs typeface="ADLaM Display" panose="02010000000000000000" pitchFamily="2" charset="77"/>
              </a:rPr>
              <a:t>Key Interpretation </a:t>
            </a:r>
          </a:p>
          <a:p>
            <a:pPr algn="ctr"/>
            <a:endParaRPr lang="en-GB" sz="900" u="sng" dirty="0">
              <a:solidFill>
                <a:schemeClr val="tx1"/>
              </a:solidFill>
              <a:latin typeface="ADLaM Display" panose="02010000000000000000" pitchFamily="2" charset="77"/>
              <a:ea typeface="ADLaM Display" panose="02010000000000000000" pitchFamily="2" charset="77"/>
              <a:cs typeface="ADLaM Display" panose="02010000000000000000" pitchFamily="2" charset="77"/>
            </a:endParaRPr>
          </a:p>
          <a:p>
            <a:pPr algn="ctr"/>
            <a:r>
              <a:rPr lang="en-GB" sz="900" dirty="0">
                <a:solidFill>
                  <a:schemeClr val="tx1"/>
                </a:solidFill>
                <a:latin typeface="ADLaM Display" panose="02010000000000000000" pitchFamily="2" charset="77"/>
                <a:ea typeface="ADLaM Display" panose="02010000000000000000" pitchFamily="2" charset="77"/>
                <a:cs typeface="ADLaM Display" panose="02010000000000000000" pitchFamily="2" charset="77"/>
              </a:rPr>
              <a:t>The fall of Adam and Eve in Genesis 3 is often interpreted as the moment that introduces sin and suffering into human life. Eve is frequently blamed for eating the fruit first (Genesis 3:6), which has led to accusations of misogyny within the text. However, both Adam and Eve participate in the act, suggesting shared responsibility. As shown in interpretations such as the Visual Commentary on Scripture, the scene can be understood as a complex moment of choice rather than a simple act of female failure.</a:t>
            </a:r>
          </a:p>
          <a:p>
            <a:pPr algn="ctr"/>
            <a:endParaRPr lang="en-GB" sz="1100" dirty="0">
              <a:solidFill>
                <a:schemeClr val="tx1"/>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5" name="TextBox 4">
            <a:extLst>
              <a:ext uri="{FF2B5EF4-FFF2-40B4-BE49-F238E27FC236}">
                <a16:creationId xmlns:a16="http://schemas.microsoft.com/office/drawing/2014/main" id="{DB5C73B3-C641-FCF3-FEF3-7058907AAFCB}"/>
              </a:ext>
            </a:extLst>
          </p:cNvPr>
          <p:cNvSpPr txBox="1"/>
          <p:nvPr/>
        </p:nvSpPr>
        <p:spPr>
          <a:xfrm>
            <a:off x="4132394" y="164587"/>
            <a:ext cx="2264596" cy="569387"/>
          </a:xfrm>
          <a:prstGeom prst="rect">
            <a:avLst/>
          </a:prstGeom>
          <a:noFill/>
        </p:spPr>
        <p:txBody>
          <a:bodyPr wrap="square" rtlCol="0">
            <a:spAutoFit/>
          </a:bodyPr>
          <a:lstStyle/>
          <a:p>
            <a:r>
              <a:rPr lang="en-GB" sz="1100" dirty="0">
                <a:solidFill>
                  <a:schemeClr val="tx1">
                    <a:lumMod val="90000"/>
                    <a:lumOff val="10000"/>
                  </a:schemeClr>
                </a:solidFill>
                <a:latin typeface="ADLaM Display" panose="02010000000000000000" pitchFamily="2" charset="77"/>
                <a:ea typeface="ADLaM Display" panose="02010000000000000000" pitchFamily="2" charset="77"/>
                <a:cs typeface="ADLaM Display" panose="02010000000000000000" pitchFamily="2" charset="77"/>
              </a:rPr>
              <a:t>“He shall rule over you” (Genesis 3:16)</a:t>
            </a:r>
          </a:p>
          <a:p>
            <a:pPr algn="l"/>
            <a:endParaRPr lang="en-US" sz="900" dirty="0">
              <a:solidFill>
                <a:schemeClr val="tx1">
                  <a:lumMod val="90000"/>
                  <a:lumOff val="10000"/>
                </a:schemeClr>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13" name="TextBox 12">
            <a:extLst>
              <a:ext uri="{FF2B5EF4-FFF2-40B4-BE49-F238E27FC236}">
                <a16:creationId xmlns:a16="http://schemas.microsoft.com/office/drawing/2014/main" id="{65CF3ACB-2C3C-3AC8-2836-D6B219194F71}"/>
              </a:ext>
            </a:extLst>
          </p:cNvPr>
          <p:cNvSpPr txBox="1"/>
          <p:nvPr/>
        </p:nvSpPr>
        <p:spPr>
          <a:xfrm>
            <a:off x="4385203" y="3442895"/>
            <a:ext cx="2198932" cy="98488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GB" sz="1000" dirty="0">
              <a:solidFill>
                <a:srgbClr val="111111"/>
              </a:solidFill>
              <a:effectLst/>
              <a:latin typeface="ADLaM Display" panose="02010000000000000000" pitchFamily="2" charset="77"/>
              <a:ea typeface="ADLaM Display" panose="02010000000000000000" pitchFamily="2" charset="77"/>
              <a:cs typeface="ADLaM Display" panose="02010000000000000000" pitchFamily="2" charset="77"/>
            </a:endParaRPr>
          </a:p>
          <a:p>
            <a:r>
              <a:rPr lang="en-GB" sz="1000" dirty="0">
                <a:solidFill>
                  <a:srgbClr val="111111"/>
                </a:solidFill>
                <a:effectLst/>
                <a:latin typeface="ADLaM Display" panose="02010000000000000000" pitchFamily="2" charset="77"/>
                <a:ea typeface="ADLaM Display" panose="02010000000000000000" pitchFamily="2" charset="77"/>
                <a:cs typeface="ADLaM Display" panose="02010000000000000000" pitchFamily="2" charset="77"/>
              </a:rPr>
              <a:t>“Then the LORD God formed man…” (Genesis 2:7)</a:t>
            </a:r>
          </a:p>
          <a:p>
            <a:endParaRPr lang="en-GB" sz="1000" dirty="0">
              <a:solidFill>
                <a:srgbClr val="111111"/>
              </a:solidFill>
              <a:effectLst/>
              <a:latin typeface="ADLaM Display" panose="02010000000000000000" pitchFamily="2" charset="77"/>
              <a:ea typeface="ADLaM Display" panose="02010000000000000000" pitchFamily="2" charset="77"/>
              <a:cs typeface="ADLaM Display" panose="02010000000000000000" pitchFamily="2" charset="77"/>
            </a:endParaRPr>
          </a:p>
          <a:p>
            <a:pPr algn="l"/>
            <a:endParaRPr lang="en-US" dirty="0"/>
          </a:p>
        </p:txBody>
      </p:sp>
      <p:sp>
        <p:nvSpPr>
          <p:cNvPr id="14" name="TextBox 13">
            <a:extLst>
              <a:ext uri="{FF2B5EF4-FFF2-40B4-BE49-F238E27FC236}">
                <a16:creationId xmlns:a16="http://schemas.microsoft.com/office/drawing/2014/main" id="{0B5D27F0-1167-4F9B-5AF6-ED8DEF6D9AC7}"/>
              </a:ext>
            </a:extLst>
          </p:cNvPr>
          <p:cNvSpPr txBox="1"/>
          <p:nvPr/>
        </p:nvSpPr>
        <p:spPr>
          <a:xfrm flipH="1">
            <a:off x="6853743" y="287032"/>
            <a:ext cx="2318840" cy="938719"/>
          </a:xfrm>
          <a:prstGeom prst="rect">
            <a:avLst/>
          </a:prstGeom>
          <a:noFill/>
        </p:spPr>
        <p:txBody>
          <a:bodyPr wrap="square" rtlCol="0">
            <a:spAutoFit/>
          </a:bodyPr>
          <a:lstStyle/>
          <a:p>
            <a:r>
              <a:rPr lang="en-GB" sz="1000" dirty="0">
                <a:solidFill>
                  <a:srgbClr val="111111"/>
                </a:solidFill>
                <a:effectLst/>
                <a:latin typeface="ADLaM Display" panose="02010000000000000000" pitchFamily="2" charset="77"/>
                <a:ea typeface="ADLaM Display" panose="02010000000000000000" pitchFamily="2" charset="77"/>
                <a:cs typeface="ADLaM Display" panose="02010000000000000000" pitchFamily="2" charset="77"/>
              </a:rPr>
              <a:t>“They were both naked… and felt no shame” (Genesis 2:25)</a:t>
            </a:r>
          </a:p>
          <a:p>
            <a:endParaRPr lang="en-GB" sz="1700" dirty="0">
              <a:solidFill>
                <a:srgbClr val="111111"/>
              </a:solidFill>
              <a:effectLst/>
              <a:latin typeface=".AppleSystemUIFont"/>
            </a:endParaRPr>
          </a:p>
          <a:p>
            <a:pPr algn="l"/>
            <a:endParaRPr lang="en-US" dirty="0"/>
          </a:p>
        </p:txBody>
      </p:sp>
      <p:sp>
        <p:nvSpPr>
          <p:cNvPr id="26" name="TextBox 25">
            <a:extLst>
              <a:ext uri="{FF2B5EF4-FFF2-40B4-BE49-F238E27FC236}">
                <a16:creationId xmlns:a16="http://schemas.microsoft.com/office/drawing/2014/main" id="{DB45B5FF-A87C-9220-600A-CD0190CF862C}"/>
              </a:ext>
            </a:extLst>
          </p:cNvPr>
          <p:cNvSpPr txBox="1"/>
          <p:nvPr/>
        </p:nvSpPr>
        <p:spPr>
          <a:xfrm>
            <a:off x="-25637" y="11325"/>
            <a:ext cx="3997750" cy="861774"/>
          </a:xfrm>
          <a:prstGeom prst="rect">
            <a:avLst/>
          </a:prstGeom>
          <a:noFill/>
        </p:spPr>
        <p:txBody>
          <a:bodyPr wrap="square" rtlCol="0">
            <a:spAutoFit/>
          </a:bodyPr>
          <a:lstStyle/>
          <a:p>
            <a:r>
              <a:rPr lang="en-GB" sz="1600" u="sng" dirty="0">
                <a:solidFill>
                  <a:srgbClr val="00B050"/>
                </a:solidFill>
                <a:latin typeface="ADLaM Display" panose="02010000000000000000" pitchFamily="2" charset="77"/>
                <a:ea typeface="ADLaM Display" panose="02010000000000000000" pitchFamily="2" charset="77"/>
                <a:cs typeface="ADLaM Display" panose="02010000000000000000" pitchFamily="2" charset="77"/>
              </a:rPr>
              <a:t>Adam and Eve in Genesis: Misogyny or Misinterpretation?</a:t>
            </a:r>
          </a:p>
          <a:p>
            <a:pPr algn="l"/>
            <a:endParaRPr lang="en-US" dirty="0"/>
          </a:p>
        </p:txBody>
      </p:sp>
      <p:sp>
        <p:nvSpPr>
          <p:cNvPr id="28" name="TextBox 27">
            <a:extLst>
              <a:ext uri="{FF2B5EF4-FFF2-40B4-BE49-F238E27FC236}">
                <a16:creationId xmlns:a16="http://schemas.microsoft.com/office/drawing/2014/main" id="{E3C3E730-6B3A-C6E6-6805-50F6FBB443B5}"/>
              </a:ext>
            </a:extLst>
          </p:cNvPr>
          <p:cNvSpPr txBox="1"/>
          <p:nvPr/>
        </p:nvSpPr>
        <p:spPr>
          <a:xfrm>
            <a:off x="5067020" y="5698644"/>
            <a:ext cx="3581959" cy="1046440"/>
          </a:xfrm>
          <a:prstGeom prst="rect">
            <a:avLst/>
          </a:prstGeom>
          <a:solidFill>
            <a:schemeClr val="accent3">
              <a:lumMod val="20000"/>
              <a:lumOff val="80000"/>
            </a:schemeClr>
          </a:solidFill>
        </p:spPr>
        <p:txBody>
          <a:bodyPr wrap="square" rtlCol="0">
            <a:spAutoFit/>
          </a:bodyPr>
          <a:lstStyle/>
          <a:p>
            <a:pPr algn="l"/>
            <a:endParaRPr lang="en-US" dirty="0"/>
          </a:p>
        </p:txBody>
      </p:sp>
      <p:sp>
        <p:nvSpPr>
          <p:cNvPr id="30" name="TextBox 29">
            <a:extLst>
              <a:ext uri="{FF2B5EF4-FFF2-40B4-BE49-F238E27FC236}">
                <a16:creationId xmlns:a16="http://schemas.microsoft.com/office/drawing/2014/main" id="{4E691A50-8D04-5076-1633-90AD9FA4C6ED}"/>
              </a:ext>
            </a:extLst>
          </p:cNvPr>
          <p:cNvSpPr txBox="1"/>
          <p:nvPr/>
        </p:nvSpPr>
        <p:spPr>
          <a:xfrm>
            <a:off x="5067020" y="5746504"/>
            <a:ext cx="3666321" cy="954107"/>
          </a:xfrm>
          <a:prstGeom prst="rect">
            <a:avLst/>
          </a:prstGeom>
          <a:noFill/>
        </p:spPr>
        <p:txBody>
          <a:bodyPr wrap="square">
            <a:spAutoFit/>
          </a:bodyPr>
          <a:lstStyle/>
          <a:p>
            <a:r>
              <a:rPr lang="en-GB" sz="800" dirty="0"/>
              <a:t>References</a:t>
            </a:r>
          </a:p>
          <a:p>
            <a:r>
              <a:rPr lang="en-GB" sz="800" dirty="0"/>
              <a:t>• The Holy Bible, Genesis 2–3</a:t>
            </a:r>
          </a:p>
          <a:p>
            <a:r>
              <a:rPr lang="en-GB" sz="800" dirty="0"/>
              <a:t>• Phyllis </a:t>
            </a:r>
            <a:r>
              <a:rPr lang="en-GB" sz="800" dirty="0" err="1"/>
              <a:t>Trible</a:t>
            </a:r>
            <a:r>
              <a:rPr lang="en-GB" sz="800" dirty="0"/>
              <a:t>, God and the Rhetoric of Sexuality (Philadelphia: Fortress Press, 1978)</a:t>
            </a:r>
          </a:p>
          <a:p>
            <a:r>
              <a:rPr lang="en-GB" sz="800" dirty="0"/>
              <a:t>• Visual Commentary on Scripture, ‘Adam and Eve’, </a:t>
            </a:r>
            <a:r>
              <a:rPr lang="en-GB" sz="800" dirty="0">
                <a:hlinkClick r:id="rId6"/>
              </a:rPr>
              <a:t>https://</a:t>
            </a:r>
            <a:r>
              <a:rPr lang="en-GB" sz="800" dirty="0" err="1">
                <a:hlinkClick r:id="rId6"/>
              </a:rPr>
              <a:t>thevcs.org</a:t>
            </a:r>
            <a:r>
              <a:rPr lang="en-GB" sz="800" dirty="0"/>
              <a:t> [accessed 25 March 2026]</a:t>
            </a:r>
          </a:p>
          <a:p>
            <a:pPr>
              <a:buNone/>
            </a:pPr>
            <a:endParaRPr lang="en-GB" sz="8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CA64A72-A060-F530-3322-0B6C40B0E213}"/>
              </a:ext>
            </a:extLst>
          </p:cNvPr>
          <p:cNvSpPr txBox="1"/>
          <p:nvPr/>
        </p:nvSpPr>
        <p:spPr>
          <a:xfrm>
            <a:off x="7078469" y="2394039"/>
            <a:ext cx="1828800" cy="1384995"/>
          </a:xfrm>
          <a:prstGeom prst="rect">
            <a:avLst/>
          </a:prstGeom>
          <a:noFill/>
        </p:spPr>
        <p:txBody>
          <a:bodyPr wrap="square" rtlCol="0">
            <a:spAutoFit/>
          </a:bodyPr>
          <a:lstStyle/>
          <a:p>
            <a:br>
              <a:rPr lang="en-GB" dirty="0"/>
            </a:br>
            <a:endParaRPr lang="en-GB" dirty="0"/>
          </a:p>
          <a:p>
            <a:r>
              <a:rPr lang="en-GB" sz="1000" dirty="0">
                <a:solidFill>
                  <a:srgbClr val="111111"/>
                </a:solidFill>
                <a:effectLst/>
                <a:latin typeface="ADLaM Display" panose="02010000000000000000" pitchFamily="2" charset="77"/>
                <a:ea typeface="ADLaM Display" panose="02010000000000000000" pitchFamily="2" charset="77"/>
                <a:cs typeface="ADLaM Display" panose="02010000000000000000" pitchFamily="2" charset="77"/>
              </a:rPr>
              <a:t>“However, this harmony is broken through disobedience.”</a:t>
            </a:r>
          </a:p>
          <a:p>
            <a:pPr algn="l"/>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On-screen Show (4:3)</PresentationFormat>
  <Paragraphs>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Katerina Sugarova</cp:lastModifiedBy>
  <cp:revision>8</cp:revision>
  <dcterms:created xsi:type="dcterms:W3CDTF">2013-01-27T09:14:16Z</dcterms:created>
  <dcterms:modified xsi:type="dcterms:W3CDTF">2026-03-25T20:14:52Z</dcterms:modified>
  <cp:category/>
</cp:coreProperties>
</file>