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2"/>
  </p:notesMasterIdLst>
  <p:handoutMasterIdLst>
    <p:handoutMasterId r:id="rId13"/>
  </p:handoutMasterIdLst>
  <p:sldIdLst>
    <p:sldId id="277" r:id="rId2"/>
    <p:sldId id="331" r:id="rId3"/>
    <p:sldId id="258" r:id="rId4"/>
    <p:sldId id="332" r:id="rId5"/>
    <p:sldId id="337" r:id="rId6"/>
    <p:sldId id="333" r:id="rId7"/>
    <p:sldId id="334" r:id="rId8"/>
    <p:sldId id="335" r:id="rId9"/>
    <p:sldId id="336" r:id="rId10"/>
    <p:sldId id="338" r:id="rId11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130" autoAdjust="0"/>
    <p:restoredTop sz="94576" autoAdjust="0"/>
  </p:normalViewPr>
  <p:slideViewPr>
    <p:cSldViewPr>
      <p:cViewPr varScale="1">
        <p:scale>
          <a:sx n="115" d="100"/>
          <a:sy n="115" d="100"/>
        </p:scale>
        <p:origin x="1350" y="10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4232744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643976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smtClean="0"/>
          </a:p>
        </p:txBody>
      </p:sp>
    </p:spTree>
    <p:extLst>
      <p:ext uri="{BB962C8B-B14F-4D97-AF65-F5344CB8AC3E}">
        <p14:creationId xmlns:p14="http://schemas.microsoft.com/office/powerpoint/2010/main" val="130223342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Click to edit Master title style</a:t>
            </a:r>
            <a:endParaRPr lang="en-GB" altLang="en-US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smtClean="0"/>
              <a:t>Edit Master text styles</a:t>
            </a:r>
          </a:p>
          <a:p>
            <a:pPr lvl="1"/>
            <a:r>
              <a:rPr lang="en-US" altLang="en-US" smtClean="0"/>
              <a:t>Second level</a:t>
            </a:r>
          </a:p>
          <a:p>
            <a:pPr lvl="2"/>
            <a:r>
              <a:rPr lang="en-US" altLang="en-US" smtClean="0"/>
              <a:t>Third level</a:t>
            </a:r>
          </a:p>
          <a:p>
            <a:pPr lvl="3"/>
            <a:r>
              <a:rPr lang="en-US" altLang="en-US" smtClean="0"/>
              <a:t>Fourth level</a:t>
            </a:r>
          </a:p>
          <a:p>
            <a:pPr lvl="4"/>
            <a:r>
              <a:rPr lang="en-US" altLang="en-US" smtClean="0"/>
              <a:t>Fifth level</a:t>
            </a:r>
            <a:endParaRPr lang="en-GB" altLang="en-US" smtClean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VGy-FfOC1ms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684213" y="908050"/>
            <a:ext cx="7772400" cy="1512888"/>
          </a:xfrm>
        </p:spPr>
        <p:txBody>
          <a:bodyPr/>
          <a:lstStyle/>
          <a:p>
            <a:pPr eaLnBrk="1" hangingPunct="1"/>
            <a:r>
              <a:rPr lang="en-GB" altLang="en-US" dirty="0" smtClean="0"/>
              <a:t>BMSK4001 - LON</a:t>
            </a:r>
          </a:p>
        </p:txBody>
      </p:sp>
      <p:sp>
        <p:nvSpPr>
          <p:cNvPr id="6147" name="Subtitle 4"/>
          <p:cNvSpPr>
            <a:spLocks noGrp="1"/>
          </p:cNvSpPr>
          <p:nvPr>
            <p:ph type="subTitle" idx="1"/>
          </p:nvPr>
        </p:nvSpPr>
        <p:spPr>
          <a:xfrm>
            <a:off x="1370013" y="2133600"/>
            <a:ext cx="6400800" cy="3363913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Academic and Employability Skills</a:t>
            </a:r>
          </a:p>
          <a:p>
            <a:pPr eaLnBrk="1" hangingPunct="1"/>
            <a:r>
              <a:rPr lang="en-GB" altLang="en-US" dirty="0" smtClean="0">
                <a:solidFill>
                  <a:schemeClr val="tx1"/>
                </a:solidFill>
              </a:rPr>
              <a:t>Week 5</a:t>
            </a:r>
          </a:p>
          <a:p>
            <a:pPr eaLnBrk="1" hangingPunct="1"/>
            <a:endParaRPr lang="en-GB" altLang="en-US" dirty="0" smtClean="0">
              <a:solidFill>
                <a:schemeClr val="bg1"/>
              </a:solidFill>
            </a:endParaRPr>
          </a:p>
          <a:p>
            <a:pPr eaLnBrk="1" hangingPunct="1"/>
            <a:r>
              <a:rPr lang="en-GB" altLang="en-US" dirty="0" smtClean="0">
                <a:solidFill>
                  <a:schemeClr val="bg1"/>
                </a:solidFill>
              </a:rPr>
              <a:t>Starting your assignment</a:t>
            </a:r>
          </a:p>
        </p:txBody>
      </p:sp>
      <p:sp>
        <p:nvSpPr>
          <p:cNvPr id="6149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244408" y="6453336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B6282CF4-F11D-4118-ADBB-5F84001E3BD5}" type="slidenum">
              <a:rPr lang="en-GB" altLang="en-US" sz="1200" smtClean="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 dirty="0" smtClean="0">
              <a:solidFill>
                <a:srgbClr val="898989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Date Placeholder 3"/>
          <p:cNvSpPr>
            <a:spLocks noGrp="1" noChangeArrowheads="1"/>
          </p:cNvSpPr>
          <p:nvPr>
            <p:ph type="dt" sz="quarter" idx="10"/>
          </p:nvPr>
        </p:nvSpPr>
        <p:spPr bwMode="auto">
          <a:xfrm>
            <a:off x="457200" y="6245225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algn="l" fontAlgn="base"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None/>
            </a:pPr>
            <a:endParaRPr lang="en-US" altLang="en-US" sz="1800" smtClean="0">
              <a:cs typeface="Arial" panose="020B0604020202020204" pitchFamily="34" charset="0"/>
            </a:endParaRPr>
          </a:p>
        </p:txBody>
      </p:sp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/>
        <p:txBody>
          <a:bodyPr/>
          <a:lstStyle/>
          <a:p>
            <a:pPr eaLnBrk="1" hangingPunct="1"/>
            <a:r>
              <a:rPr lang="en-GB" altLang="en-US" smtClean="0"/>
              <a:t>Lesson Aims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460782" y="1716334"/>
            <a:ext cx="8507413" cy="4176712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 smtClean="0"/>
              <a:t>Analyse the Assignment Brief</a:t>
            </a:r>
          </a:p>
          <a:p>
            <a:pPr eaLnBrk="1" hangingPunct="1">
              <a:defRPr/>
            </a:pPr>
            <a:r>
              <a:rPr lang="en-GB" altLang="en-US" dirty="0" smtClean="0"/>
              <a:t>Understand the marking criteria</a:t>
            </a:r>
          </a:p>
          <a:p>
            <a:pPr eaLnBrk="1" hangingPunct="1">
              <a:defRPr/>
            </a:pPr>
            <a:r>
              <a:rPr lang="en-GB" altLang="en-US" dirty="0" smtClean="0"/>
              <a:t>Draft an outline for your essay</a:t>
            </a:r>
            <a:endParaRPr lang="en-GB" altLang="en-US" dirty="0"/>
          </a:p>
          <a:p>
            <a:pPr eaLnBrk="1" hangingPunct="1">
              <a:defRPr/>
            </a:pPr>
            <a:r>
              <a:rPr lang="en-GB" altLang="en-US" dirty="0" smtClean="0"/>
              <a:t>Identify topics to research</a:t>
            </a:r>
          </a:p>
          <a:p>
            <a:pPr eaLnBrk="1" hangingPunct="1">
              <a:defRPr/>
            </a:pPr>
            <a:r>
              <a:rPr lang="en-GB" altLang="en-US" dirty="0" smtClean="0"/>
              <a:t>Learn how to find reliable sources</a:t>
            </a:r>
          </a:p>
          <a:p>
            <a:pPr eaLnBrk="1" hangingPunct="1">
              <a:defRPr/>
            </a:pPr>
            <a:r>
              <a:rPr lang="en-GB" altLang="en-US" dirty="0" smtClean="0"/>
              <a:t>Find the Harvard Referencing Guide</a:t>
            </a:r>
            <a:endParaRPr lang="en-GB" altLang="en-US" dirty="0" smtClean="0"/>
          </a:p>
          <a:p>
            <a:pPr eaLnBrk="1" hangingPunct="1">
              <a:defRPr/>
            </a:pPr>
            <a:endParaRPr lang="en-GB" altLang="en-US" sz="24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7173" name="Slide Number Placeholder 3"/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6834595" y="6384117"/>
            <a:ext cx="2133600" cy="476250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t"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4EAF49C8-D4EC-4CDF-9D19-8D049255FCFE}" type="slidenum">
              <a:rPr lang="en-US" altLang="en-US" sz="14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2</a:t>
            </a:fld>
            <a:endParaRPr lang="en-US" altLang="en-US" sz="1400" dirty="0" smtClean="0">
              <a:latin typeface="Arial" panose="020B0604020202020204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Date Placeholder 3">
            <a:extLst>
              <a:ext uri="{FF2B5EF4-FFF2-40B4-BE49-F238E27FC236}">
                <a16:creationId xmlns:a16="http://schemas.microsoft.com/office/drawing/2014/main" id="{E6283B49-C3AA-45F4-86D2-4A7925567AFB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9219" name="Footer Placeholder 4"/>
          <p:cNvSpPr>
            <a:spLocks noGrp="1" noChangeArrowheads="1"/>
          </p:cNvSpPr>
          <p:nvPr>
            <p:ph type="ftr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FontTx/>
              <a:buNone/>
            </a:pPr>
            <a:endParaRPr lang="en-GB" altLang="en-US" sz="1800" smtClean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220" name="Slide Number Placeholder 5"/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8321675" y="6403975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A0C0BB46-70EA-400F-A880-7E02F5FEAD8B}" type="slidenum">
              <a:rPr lang="en-GB" altLang="en-US" sz="1200" smtClean="0">
                <a:latin typeface="Arial" panose="020B0604020202020204" pitchFamily="34" charset="0"/>
              </a:rPr>
              <a:pPr>
                <a:spcBef>
                  <a:spcPct val="0"/>
                </a:spcBef>
                <a:buFontTx/>
                <a:buNone/>
              </a:pPr>
              <a:t>3</a:t>
            </a:fld>
            <a:endParaRPr lang="en-GB" altLang="en-US" sz="1200" dirty="0" smtClean="0">
              <a:latin typeface="Arial" panose="020B0604020202020204" pitchFamily="34" charset="0"/>
            </a:endParaRPr>
          </a:p>
        </p:txBody>
      </p:sp>
      <p:sp>
        <p:nvSpPr>
          <p:cNvPr id="9221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 smtClean="0"/>
              <a:t>Analysing the Assignment Brief</a:t>
            </a:r>
          </a:p>
        </p:txBody>
      </p:sp>
      <p:sp>
        <p:nvSpPr>
          <p:cNvPr id="9222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3916363"/>
          </a:xfrm>
        </p:spPr>
        <p:txBody>
          <a:bodyPr/>
          <a:lstStyle/>
          <a:p>
            <a:pPr eaLnBrk="1" hangingPunct="1">
              <a:buFontTx/>
              <a:buNone/>
            </a:pPr>
            <a:r>
              <a:rPr lang="en-GB" altLang="en-US" dirty="0" smtClean="0"/>
              <a:t>Content</a:t>
            </a:r>
          </a:p>
        </p:txBody>
      </p:sp>
      <p:grpSp>
        <p:nvGrpSpPr>
          <p:cNvPr id="20" name="Group 19"/>
          <p:cNvGrpSpPr/>
          <p:nvPr/>
        </p:nvGrpSpPr>
        <p:grpSpPr>
          <a:xfrm>
            <a:off x="-60508" y="1326131"/>
            <a:ext cx="9112434" cy="2557855"/>
            <a:chOff x="-60509" y="1326132"/>
            <a:chExt cx="9216043" cy="2462908"/>
          </a:xfrm>
        </p:grpSpPr>
        <p:pic>
          <p:nvPicPr>
            <p:cNvPr id="2" name="Picture 1"/>
            <p:cNvPicPr>
              <a:picLocks noChangeAspect="1"/>
            </p:cNvPicPr>
            <p:nvPr/>
          </p:nvPicPr>
          <p:blipFill rotWithShape="1">
            <a:blip r:embed="rId2"/>
            <a:srcRect l="3540" t="30390" r="5113" b="26189"/>
            <a:stretch/>
          </p:blipFill>
          <p:spPr>
            <a:xfrm>
              <a:off x="-60509" y="1326132"/>
              <a:ext cx="9216043" cy="2462908"/>
            </a:xfrm>
            <a:prstGeom prst="rect">
              <a:avLst/>
            </a:prstGeom>
          </p:spPr>
        </p:pic>
        <p:cxnSp>
          <p:nvCxnSpPr>
            <p:cNvPr id="4" name="Straight Connector 3"/>
            <p:cNvCxnSpPr/>
            <p:nvPr/>
          </p:nvCxnSpPr>
          <p:spPr>
            <a:xfrm>
              <a:off x="6372200" y="3140968"/>
              <a:ext cx="2679725" cy="0"/>
            </a:xfrm>
            <a:prstGeom prst="line">
              <a:avLst/>
            </a:prstGeom>
            <a:ln w="603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>
              <a:off x="457200" y="3356992"/>
              <a:ext cx="874440" cy="0"/>
            </a:xfrm>
            <a:prstGeom prst="line">
              <a:avLst/>
            </a:prstGeom>
            <a:ln w="603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>
              <a:off x="1619672" y="3356992"/>
              <a:ext cx="2952328" cy="0"/>
            </a:xfrm>
            <a:prstGeom prst="line">
              <a:avLst/>
            </a:prstGeom>
            <a:ln w="60325">
              <a:solidFill>
                <a:srgbClr val="FFC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>
              <a:off x="5148064" y="3356992"/>
              <a:ext cx="3538736" cy="0"/>
            </a:xfrm>
            <a:prstGeom prst="line">
              <a:avLst/>
            </a:prstGeom>
            <a:ln w="6032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457200" y="3645024"/>
              <a:ext cx="1018456" cy="0"/>
            </a:xfrm>
            <a:prstGeom prst="line">
              <a:avLst/>
            </a:prstGeom>
            <a:ln w="60325">
              <a:solidFill>
                <a:srgbClr val="00B05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>
              <a:off x="5436096" y="3137344"/>
              <a:ext cx="720080" cy="3624"/>
            </a:xfrm>
            <a:prstGeom prst="line">
              <a:avLst/>
            </a:prstGeom>
            <a:ln w="60325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8" name="TextBox 17"/>
          <p:cNvSpPr txBox="1"/>
          <p:nvPr/>
        </p:nvSpPr>
        <p:spPr>
          <a:xfrm>
            <a:off x="467544" y="3923739"/>
            <a:ext cx="3377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What do I have to do?  </a:t>
            </a:r>
            <a:r>
              <a:rPr lang="en-US" dirty="0" err="1" smtClean="0">
                <a:solidFill>
                  <a:srgbClr val="FF0000"/>
                </a:solidFill>
              </a:rPr>
              <a:t>Analyse</a:t>
            </a:r>
            <a:endParaRPr lang="en-US" dirty="0">
              <a:solidFill>
                <a:srgbClr val="FF0000"/>
              </a:solidFill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57200" y="4232300"/>
            <a:ext cx="4974439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FF0000"/>
                </a:solidFill>
              </a:rPr>
              <a:t>What do I have to </a:t>
            </a:r>
            <a:r>
              <a:rPr lang="en-US" dirty="0" err="1" smtClean="0">
                <a:solidFill>
                  <a:srgbClr val="FF0000"/>
                </a:solidFill>
              </a:rPr>
              <a:t>analyse</a:t>
            </a:r>
            <a:r>
              <a:rPr lang="en-US" dirty="0">
                <a:solidFill>
                  <a:srgbClr val="FF0000"/>
                </a:solidFill>
              </a:rPr>
              <a:t>?</a:t>
            </a:r>
            <a:r>
              <a:rPr lang="en-US" dirty="0" smtClean="0">
                <a:solidFill>
                  <a:srgbClr val="FF0000"/>
                </a:solidFill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00B0F0"/>
                </a:solidFill>
              </a:rPr>
              <a:t>Relevant employability skills I have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smtClean="0">
                <a:solidFill>
                  <a:srgbClr val="FFC000"/>
                </a:solidFill>
              </a:rPr>
              <a:t>Relevant employability skills I don’t have yet</a:t>
            </a:r>
            <a:endParaRPr lang="en-US" dirty="0">
              <a:solidFill>
                <a:srgbClr val="FFC000"/>
              </a:solidFill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441479" y="5107479"/>
            <a:ext cx="80672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smtClean="0">
                <a:solidFill>
                  <a:srgbClr val="00B050"/>
                </a:solidFill>
              </a:rPr>
              <a:t>Which employability skills are relevant? The ones needed to get the job I want</a:t>
            </a:r>
            <a:endParaRPr lang="en-US" dirty="0">
              <a:solidFill>
                <a:srgbClr val="00B05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26" grpId="0"/>
      <p:bldP spid="2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/>
          <a:lstStyle/>
          <a:p>
            <a:r>
              <a:rPr lang="en-US" sz="3600" dirty="0" smtClean="0"/>
              <a:t>Use questions to structure your answer</a:t>
            </a:r>
            <a:endParaRPr lang="en-US" sz="36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284246" y="1244046"/>
            <a:ext cx="283111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FF0000"/>
                </a:solidFill>
              </a:rPr>
              <a:t>What do I have to do?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err="1" smtClean="0">
                <a:solidFill>
                  <a:srgbClr val="FF0000"/>
                </a:solidFill>
              </a:rPr>
              <a:t>Analyse</a:t>
            </a:r>
            <a:endParaRPr lang="en-US" sz="2000" dirty="0">
              <a:solidFill>
                <a:srgbClr val="FF0000"/>
              </a:solidFill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284246" y="2049699"/>
            <a:ext cx="3535907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FF0000"/>
                </a:solidFill>
              </a:rPr>
              <a:t>What do I have to </a:t>
            </a:r>
            <a:r>
              <a:rPr lang="en-US" sz="2000" dirty="0" err="1" smtClean="0">
                <a:solidFill>
                  <a:srgbClr val="FF0000"/>
                </a:solidFill>
              </a:rPr>
              <a:t>analyse</a:t>
            </a:r>
            <a:r>
              <a:rPr lang="en-US" sz="2000" dirty="0">
                <a:solidFill>
                  <a:srgbClr val="FF0000"/>
                </a:solidFill>
              </a:rPr>
              <a:t>?</a:t>
            </a:r>
            <a:r>
              <a:rPr lang="en-US" sz="2000" dirty="0" smtClean="0">
                <a:solidFill>
                  <a:srgbClr val="FF0000"/>
                </a:solidFill>
              </a:rPr>
              <a:t>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rgbClr val="00B0F0"/>
                </a:solidFill>
              </a:rPr>
              <a:t>Relevant employability skills I have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rgbClr val="FFC000"/>
                </a:solidFill>
              </a:rPr>
              <a:t>Relevant employability skills I don’t have yet</a:t>
            </a:r>
            <a:endParaRPr lang="en-US" sz="2000" dirty="0">
              <a:solidFill>
                <a:srgbClr val="FFC000"/>
              </a:solidFill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231980" y="3876449"/>
            <a:ext cx="413177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smtClean="0">
                <a:solidFill>
                  <a:srgbClr val="00B050"/>
                </a:solidFill>
              </a:rPr>
              <a:t>Which employability skills are relevant?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 smtClean="0">
                <a:solidFill>
                  <a:srgbClr val="00B050"/>
                </a:solidFill>
              </a:rPr>
              <a:t>The ones needed to get the job I want</a:t>
            </a:r>
            <a:endParaRPr lang="en-US" sz="2000" dirty="0">
              <a:solidFill>
                <a:srgbClr val="00B050"/>
              </a:solidFill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4860032" y="1114840"/>
            <a:ext cx="3888432" cy="432048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What job do I want?</a:t>
            </a:r>
            <a:endParaRPr lang="en-US" dirty="0"/>
          </a:p>
        </p:txBody>
      </p:sp>
      <p:cxnSp>
        <p:nvCxnSpPr>
          <p:cNvPr id="14" name="Straight Arrow Connector 13"/>
          <p:cNvCxnSpPr/>
          <p:nvPr/>
        </p:nvCxnSpPr>
        <p:spPr>
          <a:xfrm>
            <a:off x="6804248" y="1546888"/>
            <a:ext cx="0" cy="312069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4860032" y="1858958"/>
            <a:ext cx="3888432" cy="360040"/>
          </a:xfrm>
          <a:prstGeom prst="rect">
            <a:avLst/>
          </a:prstGeom>
          <a:solidFill>
            <a:srgbClr val="00B05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What skills are needed?</a:t>
            </a:r>
            <a:endParaRPr lang="en-US" dirty="0"/>
          </a:p>
        </p:txBody>
      </p:sp>
      <p:cxnSp>
        <p:nvCxnSpPr>
          <p:cNvPr id="16" name="Straight Arrow Connector 15"/>
          <p:cNvCxnSpPr/>
          <p:nvPr/>
        </p:nvCxnSpPr>
        <p:spPr>
          <a:xfrm flipH="1">
            <a:off x="5580112" y="2228289"/>
            <a:ext cx="737162" cy="312069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Rectangle 17"/>
          <p:cNvSpPr/>
          <p:nvPr/>
        </p:nvSpPr>
        <p:spPr>
          <a:xfrm>
            <a:off x="4860032" y="2531066"/>
            <a:ext cx="1800200" cy="816022"/>
          </a:xfrm>
          <a:prstGeom prst="rect">
            <a:avLst/>
          </a:prstGeom>
          <a:solidFill>
            <a:srgbClr val="00B0F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Which of these do I have already?</a:t>
            </a:r>
            <a:endParaRPr lang="en-US" dirty="0"/>
          </a:p>
        </p:txBody>
      </p:sp>
      <p:sp>
        <p:nvSpPr>
          <p:cNvPr id="19" name="Rectangle 18"/>
          <p:cNvSpPr/>
          <p:nvPr/>
        </p:nvSpPr>
        <p:spPr>
          <a:xfrm>
            <a:off x="6948264" y="2531066"/>
            <a:ext cx="1800200" cy="816022"/>
          </a:xfrm>
          <a:prstGeom prst="rect">
            <a:avLst/>
          </a:prstGeom>
          <a:solidFill>
            <a:srgbClr val="FFC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Which of these do I need to develop?</a:t>
            </a:r>
            <a:endParaRPr lang="en-US" dirty="0"/>
          </a:p>
        </p:txBody>
      </p:sp>
      <p:cxnSp>
        <p:nvCxnSpPr>
          <p:cNvPr id="21" name="Straight Arrow Connector 20"/>
          <p:cNvCxnSpPr/>
          <p:nvPr/>
        </p:nvCxnSpPr>
        <p:spPr>
          <a:xfrm>
            <a:off x="7468414" y="2237581"/>
            <a:ext cx="559970" cy="302777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Straight Arrow Connector 22"/>
          <p:cNvCxnSpPr/>
          <p:nvPr/>
        </p:nvCxnSpPr>
        <p:spPr>
          <a:xfrm>
            <a:off x="5762188" y="3347088"/>
            <a:ext cx="0" cy="312069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Straight Arrow Connector 23"/>
          <p:cNvCxnSpPr/>
          <p:nvPr/>
        </p:nvCxnSpPr>
        <p:spPr>
          <a:xfrm>
            <a:off x="7841946" y="3347087"/>
            <a:ext cx="0" cy="312069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/>
          <p:cNvSpPr/>
          <p:nvPr/>
        </p:nvSpPr>
        <p:spPr>
          <a:xfrm>
            <a:off x="4860032" y="3680915"/>
            <a:ext cx="1800200" cy="81602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How have I demonstrated them?</a:t>
            </a:r>
            <a:endParaRPr lang="en-US" dirty="0"/>
          </a:p>
        </p:txBody>
      </p:sp>
      <p:sp>
        <p:nvSpPr>
          <p:cNvPr id="26" name="Rectangle 25"/>
          <p:cNvSpPr/>
          <p:nvPr/>
        </p:nvSpPr>
        <p:spPr>
          <a:xfrm>
            <a:off x="6941825" y="3683194"/>
            <a:ext cx="1800200" cy="816022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How can I develop these?</a:t>
            </a:r>
            <a:endParaRPr lang="en-US" dirty="0"/>
          </a:p>
        </p:txBody>
      </p:sp>
      <p:cxnSp>
        <p:nvCxnSpPr>
          <p:cNvPr id="27" name="Straight Arrow Connector 26"/>
          <p:cNvCxnSpPr/>
          <p:nvPr/>
        </p:nvCxnSpPr>
        <p:spPr>
          <a:xfrm>
            <a:off x="5668708" y="4496937"/>
            <a:ext cx="559970" cy="302777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>
            <a:off x="7363230" y="4485083"/>
            <a:ext cx="737162" cy="312069"/>
          </a:xfrm>
          <a:prstGeom prst="straightConnector1">
            <a:avLst/>
          </a:prstGeom>
          <a:ln w="53975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9" name="Rectangle 28"/>
          <p:cNvSpPr/>
          <p:nvPr/>
        </p:nvSpPr>
        <p:spPr>
          <a:xfrm>
            <a:off x="4860032" y="4809412"/>
            <a:ext cx="3888432" cy="732277"/>
          </a:xfrm>
          <a:prstGeom prst="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Conclusion:  Based on the above, how can I get this job?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32334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Understanding the marking criteria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264" y="1196752"/>
            <a:ext cx="9138735" cy="3917032"/>
          </a:xfrm>
        </p:spPr>
        <p:txBody>
          <a:bodyPr/>
          <a:lstStyle/>
          <a:p>
            <a:r>
              <a:rPr lang="en-US" sz="2400" dirty="0" smtClean="0"/>
              <a:t>Research informed literature</a:t>
            </a:r>
          </a:p>
          <a:p>
            <a:pPr lvl="1"/>
            <a:r>
              <a:rPr lang="en-US" sz="2000" dirty="0" smtClean="0"/>
              <a:t>Have you consulted reliable sources, and are they well-integrated and referenced?</a:t>
            </a:r>
          </a:p>
          <a:p>
            <a:r>
              <a:rPr lang="en-US" sz="2400" dirty="0" smtClean="0"/>
              <a:t>Knowledge and understanding of subject</a:t>
            </a:r>
          </a:p>
          <a:p>
            <a:pPr lvl="1"/>
            <a:r>
              <a:rPr lang="en-US" sz="2000" dirty="0" smtClean="0"/>
              <a:t>Does it show that you understood the question?</a:t>
            </a:r>
          </a:p>
          <a:p>
            <a:r>
              <a:rPr lang="en-US" sz="2400" dirty="0" smtClean="0"/>
              <a:t>Analysis</a:t>
            </a:r>
          </a:p>
          <a:p>
            <a:pPr lvl="1"/>
            <a:r>
              <a:rPr lang="en-US" sz="2000" dirty="0" smtClean="0"/>
              <a:t>Is your argument original, and does it make sense?</a:t>
            </a:r>
          </a:p>
          <a:p>
            <a:r>
              <a:rPr lang="en-US" sz="2400" dirty="0" smtClean="0"/>
              <a:t>Practical application and deployment</a:t>
            </a:r>
          </a:p>
          <a:p>
            <a:pPr lvl="1"/>
            <a:r>
              <a:rPr lang="en-US" sz="2000" dirty="0" smtClean="0"/>
              <a:t>Have you put the skills and methods learned into practice?</a:t>
            </a:r>
          </a:p>
          <a:p>
            <a:r>
              <a:rPr lang="en-US" sz="2400" dirty="0" smtClean="0"/>
              <a:t>Skills for professional practice</a:t>
            </a:r>
          </a:p>
          <a:p>
            <a:pPr lvl="1"/>
            <a:r>
              <a:rPr lang="en-US" sz="2000" dirty="0" smtClean="0"/>
              <a:t>How does it look?</a:t>
            </a:r>
            <a:endParaRPr lang="en-US" sz="20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41085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Activity:  Draft an outline for your essay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Use either bullet points or a mind map</a:t>
            </a:r>
          </a:p>
          <a:p>
            <a:r>
              <a:rPr lang="en-US" dirty="0" smtClean="0"/>
              <a:t>Compare with your partner and answer this question:</a:t>
            </a:r>
          </a:p>
          <a:p>
            <a:r>
              <a:rPr lang="en-US" dirty="0" smtClean="0">
                <a:solidFill>
                  <a:srgbClr val="00B050"/>
                </a:solidFill>
              </a:rPr>
              <a:t>Which points in your outline need more information?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106917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Identify topics for research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3917032"/>
          </a:xfrm>
        </p:spPr>
        <p:txBody>
          <a:bodyPr/>
          <a:lstStyle/>
          <a:p>
            <a:r>
              <a:rPr lang="en-US" dirty="0" smtClean="0"/>
              <a:t>Research can:</a:t>
            </a:r>
          </a:p>
          <a:p>
            <a:pPr lvl="1"/>
            <a:r>
              <a:rPr lang="en-US" dirty="0" smtClean="0"/>
              <a:t>Answer questions posed by your essay</a:t>
            </a:r>
          </a:p>
          <a:p>
            <a:pPr lvl="1"/>
            <a:r>
              <a:rPr lang="en-US" dirty="0" smtClean="0"/>
              <a:t>Corroborate a point you are making</a:t>
            </a:r>
          </a:p>
          <a:p>
            <a:pPr lvl="1"/>
            <a:r>
              <a:rPr lang="en-US" dirty="0" smtClean="0"/>
              <a:t>Provide alternative views for you to address</a:t>
            </a:r>
          </a:p>
          <a:p>
            <a:pPr marL="457200" lvl="1" indent="0">
              <a:buNone/>
            </a:pP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546739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Finding reliable sources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400" b="1" u="sng" dirty="0">
                <a:hlinkClick r:id="rId2"/>
              </a:rPr>
              <a:t>https://</a:t>
            </a:r>
            <a:r>
              <a:rPr lang="en-GB" sz="2400" b="1" u="sng" dirty="0" smtClean="0">
                <a:hlinkClick r:id="rId2"/>
              </a:rPr>
              <a:t>www.youtube.com/watch?v=VGy-FfOC1ms</a:t>
            </a:r>
            <a:endParaRPr lang="en-US" sz="240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  <p:sp>
        <p:nvSpPr>
          <p:cNvPr id="6" name="TextBox 5"/>
          <p:cNvSpPr txBox="1"/>
          <p:nvPr/>
        </p:nvSpPr>
        <p:spPr>
          <a:xfrm>
            <a:off x="457200" y="2261411"/>
            <a:ext cx="7609776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400" dirty="0" smtClean="0"/>
              <a:t>Questions:</a:t>
            </a:r>
          </a:p>
          <a:p>
            <a:pPr marL="285750" indent="-285750">
              <a:buFontTx/>
              <a:buChar char="-"/>
            </a:pPr>
            <a:r>
              <a:rPr lang="en-US" sz="2400" dirty="0" smtClean="0"/>
              <a:t>Can I use websites like Wikipedia for my research?  </a:t>
            </a:r>
          </a:p>
          <a:p>
            <a:pPr marL="742950" lvl="1" indent="-285750">
              <a:buFontTx/>
              <a:buChar char="-"/>
            </a:pPr>
            <a:r>
              <a:rPr lang="en-US" sz="2400" dirty="0" smtClean="0"/>
              <a:t>If so, how?</a:t>
            </a:r>
          </a:p>
          <a:p>
            <a:pPr marL="285750" indent="-285750">
              <a:buFontTx/>
              <a:buChar char="-"/>
            </a:pPr>
            <a:r>
              <a:rPr lang="en-US" sz="2400" dirty="0" smtClean="0"/>
              <a:t>How can I use scholarly journals for my research?</a:t>
            </a:r>
          </a:p>
          <a:p>
            <a:pPr marL="285750" indent="-285750">
              <a:buFontTx/>
              <a:buChar char="-"/>
            </a:pPr>
            <a:r>
              <a:rPr lang="en-US" sz="2400" dirty="0" smtClean="0"/>
              <a:t>How can I use books for my research?</a:t>
            </a:r>
          </a:p>
          <a:p>
            <a:pPr marL="285750" indent="-285750">
              <a:buFontTx/>
              <a:buChar char="-"/>
            </a:pPr>
            <a:r>
              <a:rPr lang="en-US" sz="2400" dirty="0" smtClean="0"/>
              <a:t>What is a primary source?</a:t>
            </a:r>
          </a:p>
          <a:p>
            <a:pPr marL="285750" indent="-285750">
              <a:buFontTx/>
              <a:buChar char="-"/>
            </a:pPr>
            <a:r>
              <a:rPr lang="en-US" sz="2400" dirty="0" smtClean="0"/>
              <a:t>What is a secondary source?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4530646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Referencing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err="1"/>
              <a:t>MyDay</a:t>
            </a:r>
            <a:r>
              <a:rPr lang="en-US" dirty="0"/>
              <a:t> or UWTSD Home </a:t>
            </a:r>
            <a:r>
              <a:rPr lang="en-US" dirty="0" smtClean="0"/>
              <a:t>&gt; </a:t>
            </a:r>
            <a:r>
              <a:rPr lang="en-US" dirty="0"/>
              <a:t>Library and Learning Resources </a:t>
            </a:r>
            <a:r>
              <a:rPr lang="en-US" dirty="0" smtClean="0"/>
              <a:t>&gt;</a:t>
            </a:r>
            <a:r>
              <a:rPr lang="en-US" dirty="0"/>
              <a:t>  </a:t>
            </a:r>
            <a:r>
              <a:rPr lang="en-US" dirty="0" err="1"/>
              <a:t>InfoSkills</a:t>
            </a:r>
            <a:r>
              <a:rPr lang="en-US" dirty="0"/>
              <a:t> </a:t>
            </a:r>
            <a:r>
              <a:rPr lang="en-US" dirty="0" smtClean="0"/>
              <a:t>&gt; </a:t>
            </a:r>
            <a:r>
              <a:rPr lang="en-US" dirty="0"/>
              <a:t>Referencing Guides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6600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18/07/2018</a:t>
            </a:fld>
            <a:endParaRPr lang="en-GB" alt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926248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857</TotalTime>
  <Words>405</Words>
  <Application>Microsoft Office PowerPoint</Application>
  <PresentationFormat>On-screen Show (4:3)</PresentationFormat>
  <Paragraphs>83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Myriad Pro</vt:lpstr>
      <vt:lpstr>Verdana</vt:lpstr>
      <vt:lpstr>20140311PresentationUWTSDTemplate</vt:lpstr>
      <vt:lpstr>BMSK4001 - LON</vt:lpstr>
      <vt:lpstr>Lesson Aims</vt:lpstr>
      <vt:lpstr>Analysing the Assignment Brief</vt:lpstr>
      <vt:lpstr>Use questions to structure your answer</vt:lpstr>
      <vt:lpstr>Understanding the marking criteria</vt:lpstr>
      <vt:lpstr>Activity:  Draft an outline for your essay</vt:lpstr>
      <vt:lpstr>Identify topics for research</vt:lpstr>
      <vt:lpstr>Finding reliable sources</vt:lpstr>
      <vt:lpstr>Referencing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Thea Jaffe</cp:lastModifiedBy>
  <cp:revision>56</cp:revision>
  <cp:lastPrinted>2018-07-09T15:27:01Z</cp:lastPrinted>
  <dcterms:created xsi:type="dcterms:W3CDTF">2002-10-07T19:43:58Z</dcterms:created>
  <dcterms:modified xsi:type="dcterms:W3CDTF">2018-07-18T16:04:19Z</dcterms:modified>
</cp:coreProperties>
</file>