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33"/>
  </p:notesMasterIdLst>
  <p:sldIdLst>
    <p:sldId id="256" r:id="rId20"/>
    <p:sldId id="264" r:id="rId21"/>
    <p:sldId id="278" r:id="rId22"/>
    <p:sldId id="263" r:id="rId23"/>
    <p:sldId id="267" r:id="rId24"/>
    <p:sldId id="268" r:id="rId25"/>
    <p:sldId id="270" r:id="rId26"/>
    <p:sldId id="269" r:id="rId27"/>
    <p:sldId id="265" r:id="rId28"/>
    <p:sldId id="274" r:id="rId29"/>
    <p:sldId id="273" r:id="rId30"/>
    <p:sldId id="275" r:id="rId31"/>
    <p:sldId id="276"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96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6.xml"/><Relationship Id="rId1" Type="http://schemas.openxmlformats.org/officeDocument/2006/relationships/video" Target="https://www.youtube.com/embed/kXvbIlt_t3o?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9030A-8A07-440B-8EF5-D1F86FBCC0D8}"/>
              </a:ext>
            </a:extLst>
          </p:cNvPr>
          <p:cNvSpPr>
            <a:spLocks noGrp="1"/>
          </p:cNvSpPr>
          <p:nvPr>
            <p:ph type="title"/>
          </p:nvPr>
        </p:nvSpPr>
        <p:spPr>
          <a:xfrm>
            <a:off x="384285" y="1582311"/>
            <a:ext cx="8409858" cy="3915194"/>
          </a:xfrm>
        </p:spPr>
        <p:txBody>
          <a:bodyPr/>
          <a:lstStyle/>
          <a:p>
            <a:pPr algn="ctr"/>
            <a:r>
              <a:rPr lang="en-GB" dirty="0"/>
              <a:t>Firstly, we are going to focus on an academic article</a:t>
            </a:r>
            <a:br>
              <a:rPr lang="en-GB" dirty="0"/>
            </a:br>
            <a:br>
              <a:rPr lang="en-GB" dirty="0"/>
            </a:br>
            <a:br>
              <a:rPr lang="en-GB" dirty="0"/>
            </a:br>
            <a:r>
              <a:rPr lang="en-GB" i="1" dirty="0"/>
              <a:t>Consumer perceptions towards sustainable supply chain practices in the hospitality industry </a:t>
            </a:r>
            <a:br>
              <a:rPr lang="en-GB" i="1" dirty="0"/>
            </a:br>
            <a:br>
              <a:rPr lang="en-GB" dirty="0"/>
            </a:br>
            <a:br>
              <a:rPr lang="en-GB" dirty="0"/>
            </a:br>
            <a:r>
              <a:rPr lang="en-GB" sz="1800" dirty="0" err="1"/>
              <a:t>Patrizia</a:t>
            </a:r>
            <a:r>
              <a:rPr lang="en-GB" sz="1800" dirty="0"/>
              <a:t> Daniela </a:t>
            </a:r>
            <a:r>
              <a:rPr lang="en-GB" sz="1800" dirty="0" err="1"/>
              <a:t>Modica</a:t>
            </a:r>
            <a:r>
              <a:rPr lang="en-GB" sz="1800" dirty="0"/>
              <a:t>, </a:t>
            </a:r>
            <a:r>
              <a:rPr lang="en-GB" sz="1800" dirty="0" err="1"/>
              <a:t>Levent</a:t>
            </a:r>
            <a:r>
              <a:rPr lang="en-GB" sz="1800" dirty="0"/>
              <a:t> </a:t>
            </a:r>
            <a:r>
              <a:rPr lang="en-GB" sz="1800" dirty="0" err="1"/>
              <a:t>Altinay</a:t>
            </a:r>
            <a:r>
              <a:rPr lang="en-GB" sz="1800" dirty="0"/>
              <a:t>, Anna </a:t>
            </a:r>
            <a:r>
              <a:rPr lang="en-GB" sz="1800" dirty="0" err="1"/>
              <a:t>Farmaki</a:t>
            </a:r>
            <a:r>
              <a:rPr lang="en-GB" sz="1800" dirty="0"/>
              <a:t>, Dogan </a:t>
            </a:r>
            <a:r>
              <a:rPr lang="en-GB" sz="1800" dirty="0" err="1"/>
              <a:t>Gursoy</a:t>
            </a:r>
            <a:r>
              <a:rPr lang="en-GB" sz="1800" dirty="0"/>
              <a:t> &amp; Mariangela Zenga</a:t>
            </a:r>
          </a:p>
        </p:txBody>
      </p:sp>
    </p:spTree>
    <p:extLst>
      <p:ext uri="{BB962C8B-B14F-4D97-AF65-F5344CB8AC3E}">
        <p14:creationId xmlns:p14="http://schemas.microsoft.com/office/powerpoint/2010/main" val="626310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8FD10-C9AB-4A72-B346-321AB168D651}"/>
              </a:ext>
            </a:extLst>
          </p:cNvPr>
          <p:cNvSpPr>
            <a:spLocks noGrp="1"/>
          </p:cNvSpPr>
          <p:nvPr>
            <p:ph type="title"/>
          </p:nvPr>
        </p:nvSpPr>
        <p:spPr>
          <a:xfrm>
            <a:off x="623888" y="576263"/>
            <a:ext cx="7886700" cy="2852737"/>
          </a:xfrm>
        </p:spPr>
        <p:txBody>
          <a:bodyPr/>
          <a:lstStyle/>
          <a:p>
            <a:pPr algn="ctr"/>
            <a:r>
              <a:rPr lang="en-GB" sz="2800" dirty="0">
                <a:latin typeface="Arial" panose="020B0604020202020204" pitchFamily="34" charset="0"/>
                <a:cs typeface="Arial" panose="020B0604020202020204" pitchFamily="34" charset="0"/>
              </a:rPr>
              <a:t>Access the article either via the Moodle page or Teams files for this group and read the abstract and the introduction now (15 minutes- make some notes for discussion later)</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E98F79A-A530-4F1B-BCC3-379E6E173931}"/>
              </a:ext>
            </a:extLst>
          </p:cNvPr>
          <p:cNvPicPr>
            <a:picLocks noChangeAspect="1"/>
          </p:cNvPicPr>
          <p:nvPr/>
        </p:nvPicPr>
        <p:blipFill>
          <a:blip r:embed="rId2"/>
          <a:stretch>
            <a:fillRect/>
          </a:stretch>
        </p:blipFill>
        <p:spPr>
          <a:xfrm>
            <a:off x="1751076" y="3937539"/>
            <a:ext cx="5641848" cy="483108"/>
          </a:xfrm>
          <a:prstGeom prst="rect">
            <a:avLst/>
          </a:prstGeom>
        </p:spPr>
      </p:pic>
    </p:spTree>
    <p:extLst>
      <p:ext uri="{BB962C8B-B14F-4D97-AF65-F5344CB8AC3E}">
        <p14:creationId xmlns:p14="http://schemas.microsoft.com/office/powerpoint/2010/main" val="4204107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B194E-2A11-4A0F-89B9-50061F5B0F23}"/>
              </a:ext>
            </a:extLst>
          </p:cNvPr>
          <p:cNvSpPr>
            <a:spLocks noGrp="1"/>
          </p:cNvSpPr>
          <p:nvPr>
            <p:ph type="title"/>
          </p:nvPr>
        </p:nvSpPr>
        <p:spPr>
          <a:xfrm>
            <a:off x="198783" y="1285420"/>
            <a:ext cx="8690775" cy="3607785"/>
          </a:xfrm>
        </p:spPr>
        <p:txBody>
          <a:bodyPr/>
          <a:lstStyle/>
          <a:p>
            <a:r>
              <a:rPr lang="en-GB" sz="1400" dirty="0"/>
              <a:t>In recent years, the concept of sustainability has gained currency among practitioners in the hospitality industry. </a:t>
            </a:r>
            <a:br>
              <a:rPr lang="en-GB" sz="1400" dirty="0"/>
            </a:br>
            <a:br>
              <a:rPr lang="en-GB" sz="1400" dirty="0"/>
            </a:br>
            <a:r>
              <a:rPr lang="en-GB" sz="1400" dirty="0"/>
              <a:t>The reason for the increased popularity of sustainability in hospitality is two-fold. </a:t>
            </a:r>
            <a:br>
              <a:rPr lang="en-GB" sz="1400" dirty="0"/>
            </a:br>
            <a:br>
              <a:rPr lang="en-GB" sz="1400" dirty="0"/>
            </a:br>
            <a:r>
              <a:rPr lang="en-GB" sz="2000" dirty="0"/>
              <a:t>First</a:t>
            </a:r>
            <a:br>
              <a:rPr lang="en-GB" sz="1400" dirty="0"/>
            </a:br>
            <a:r>
              <a:rPr lang="en-GB" sz="1400" dirty="0"/>
              <a:t>Sustainability in hospitality has become a significant determinant influencing consumer perceptions</a:t>
            </a:r>
            <a:br>
              <a:rPr lang="en-GB" sz="1400" dirty="0"/>
            </a:br>
            <a:r>
              <a:rPr lang="en-GB" sz="1400" dirty="0"/>
              <a:t>and decision-making aspects such as the loyalty of consumers and the willingness of consumers to</a:t>
            </a:r>
            <a:br>
              <a:rPr lang="en-GB" sz="1400" dirty="0"/>
            </a:br>
            <a:r>
              <a:rPr lang="en-GB" sz="1400" dirty="0"/>
              <a:t>pay exceptional prices.</a:t>
            </a:r>
            <a:br>
              <a:rPr lang="en-GB" sz="1400" dirty="0"/>
            </a:br>
            <a:r>
              <a:rPr lang="en-GB" sz="1400" dirty="0"/>
              <a:t>(Teng, </a:t>
            </a:r>
            <a:r>
              <a:rPr lang="en-GB" sz="1400" dirty="0" err="1"/>
              <a:t>Horng</a:t>
            </a:r>
            <a:r>
              <a:rPr lang="en-GB" sz="1400" dirty="0"/>
              <a:t>, Hu, </a:t>
            </a:r>
            <a:r>
              <a:rPr lang="en-GB" sz="1400" dirty="0" err="1"/>
              <a:t>Chien</a:t>
            </a:r>
            <a:r>
              <a:rPr lang="en-GB" sz="1400" dirty="0"/>
              <a:t>, &amp; Shen, 2012) </a:t>
            </a:r>
            <a:br>
              <a:rPr lang="en-GB" sz="1400" dirty="0"/>
            </a:br>
            <a:br>
              <a:rPr lang="en-GB" sz="1400" dirty="0"/>
            </a:br>
            <a:r>
              <a:rPr lang="en-GB" sz="2000" dirty="0"/>
              <a:t>Second </a:t>
            </a:r>
            <a:br>
              <a:rPr lang="en-GB" sz="1400" dirty="0"/>
            </a:br>
            <a:r>
              <a:rPr lang="en-GB" sz="1400" dirty="0"/>
              <a:t>The significance of sustainability within the tourism and hospitality industries has been increasingly emphasized by governments and community organizations that place pressures on companies to align their practices to sustainability principles.</a:t>
            </a:r>
            <a:br>
              <a:rPr lang="en-GB" sz="1400" dirty="0"/>
            </a:br>
            <a:r>
              <a:rPr lang="en-GB" sz="1400" dirty="0"/>
              <a:t>(Xu &amp; </a:t>
            </a:r>
            <a:r>
              <a:rPr lang="en-GB" sz="1400" dirty="0" err="1"/>
              <a:t>Gursoy</a:t>
            </a:r>
            <a:r>
              <a:rPr lang="en-GB" sz="1400" dirty="0"/>
              <a:t>, 2015a). </a:t>
            </a:r>
            <a:br>
              <a:rPr lang="en-GB" sz="1400" dirty="0"/>
            </a:br>
            <a:br>
              <a:rPr lang="en-GB" sz="1400" dirty="0"/>
            </a:br>
            <a:r>
              <a:rPr lang="en-GB" sz="1400" dirty="0"/>
              <a:t>The hospitality industry, in particular, has been acknowledged as a key supplier of the tourism product with a significant contribution to destinations’ economies which, nonetheless, imposes pressures on the environment and the host community.</a:t>
            </a:r>
            <a:br>
              <a:rPr lang="en-GB" sz="1400" dirty="0"/>
            </a:br>
            <a:r>
              <a:rPr lang="en-GB" sz="1400" dirty="0"/>
              <a:t>(de Grosbois,2012). </a:t>
            </a:r>
          </a:p>
        </p:txBody>
      </p:sp>
    </p:spTree>
    <p:extLst>
      <p:ext uri="{BB962C8B-B14F-4D97-AF65-F5344CB8AC3E}">
        <p14:creationId xmlns:p14="http://schemas.microsoft.com/office/powerpoint/2010/main" val="2377733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4A863-E89B-4479-9300-B382AF4F6693}"/>
              </a:ext>
            </a:extLst>
          </p:cNvPr>
          <p:cNvSpPr>
            <a:spLocks noGrp="1"/>
          </p:cNvSpPr>
          <p:nvPr>
            <p:ph type="title"/>
          </p:nvPr>
        </p:nvSpPr>
        <p:spPr>
          <a:xfrm>
            <a:off x="355946" y="1211474"/>
            <a:ext cx="4216054" cy="3607785"/>
          </a:xfrm>
        </p:spPr>
        <p:txBody>
          <a:bodyPr/>
          <a:lstStyle/>
          <a:p>
            <a:br>
              <a:rPr lang="en-GB" sz="1400" dirty="0"/>
            </a:br>
            <a:r>
              <a:rPr lang="en-GB" sz="1800" dirty="0"/>
              <a:t>‘Sustainability in hospitality has become a significant determinant influencing consumer perceptions and decision-making aspects such as the loyalty of consumers and the willingness of consumers to pay exceptional prices.’</a:t>
            </a:r>
            <a:br>
              <a:rPr lang="en-GB" sz="1800" dirty="0"/>
            </a:br>
            <a:br>
              <a:rPr lang="en-GB" sz="1400" dirty="0"/>
            </a:br>
            <a:r>
              <a:rPr lang="en-GB" sz="1400" dirty="0"/>
              <a:t> (Teng, </a:t>
            </a:r>
            <a:r>
              <a:rPr lang="en-GB" sz="1400" dirty="0" err="1"/>
              <a:t>Horng</a:t>
            </a:r>
            <a:r>
              <a:rPr lang="en-GB" sz="1400" dirty="0"/>
              <a:t>, Hu, </a:t>
            </a:r>
            <a:r>
              <a:rPr lang="en-GB" sz="1400" dirty="0" err="1"/>
              <a:t>Chien</a:t>
            </a:r>
            <a:r>
              <a:rPr lang="en-GB" sz="1400" dirty="0"/>
              <a:t>, &amp; Shen, 2012). </a:t>
            </a:r>
            <a:br>
              <a:rPr lang="en-GB" sz="2800" dirty="0"/>
            </a:br>
            <a:endParaRPr lang="en-GB" dirty="0"/>
          </a:p>
        </p:txBody>
      </p:sp>
      <p:sp>
        <p:nvSpPr>
          <p:cNvPr id="3" name="Text Placeholder 2">
            <a:extLst>
              <a:ext uri="{FF2B5EF4-FFF2-40B4-BE49-F238E27FC236}">
                <a16:creationId xmlns:a16="http://schemas.microsoft.com/office/drawing/2014/main" id="{61074A02-05C3-46DE-8A16-71DBF394E8D6}"/>
              </a:ext>
            </a:extLst>
          </p:cNvPr>
          <p:cNvSpPr>
            <a:spLocks noGrp="1"/>
          </p:cNvSpPr>
          <p:nvPr>
            <p:ph type="body" sz="quarter" idx="10"/>
          </p:nvPr>
        </p:nvSpPr>
        <p:spPr>
          <a:xfrm>
            <a:off x="4729163" y="1478943"/>
            <a:ext cx="4216054" cy="3907900"/>
          </a:xfrm>
        </p:spPr>
        <p:txBody>
          <a:bodyPr/>
          <a:lstStyle/>
          <a:p>
            <a:r>
              <a:rPr lang="en-GB" sz="1800" dirty="0"/>
              <a:t>So, what does this mean?</a:t>
            </a:r>
          </a:p>
          <a:p>
            <a:endParaRPr lang="en-GB" sz="1800" dirty="0"/>
          </a:p>
          <a:p>
            <a:r>
              <a:rPr lang="en-GB" sz="1800" dirty="0"/>
              <a:t>What are the influences?</a:t>
            </a:r>
          </a:p>
          <a:p>
            <a:endParaRPr lang="en-GB" sz="1800" dirty="0"/>
          </a:p>
          <a:p>
            <a:r>
              <a:rPr lang="en-GB" sz="1800" dirty="0"/>
              <a:t>How could it affect customer loyalty?</a:t>
            </a:r>
          </a:p>
          <a:p>
            <a:endParaRPr lang="en-GB" sz="1800" dirty="0"/>
          </a:p>
          <a:p>
            <a:endParaRPr lang="en-GB" sz="1800" dirty="0"/>
          </a:p>
          <a:p>
            <a:endParaRPr lang="en-GB" sz="1800" dirty="0"/>
          </a:p>
          <a:p>
            <a:r>
              <a:rPr lang="en-GB" sz="1800" dirty="0"/>
              <a:t>Take 15 minutes considering this and then discuss</a:t>
            </a:r>
          </a:p>
        </p:txBody>
      </p:sp>
      <p:pic>
        <p:nvPicPr>
          <p:cNvPr id="5" name="Picture 4" descr="Diagram&#10;&#10;Description automatically generated">
            <a:extLst>
              <a:ext uri="{FF2B5EF4-FFF2-40B4-BE49-F238E27FC236}">
                <a16:creationId xmlns:a16="http://schemas.microsoft.com/office/drawing/2014/main" id="{CE4B8E20-8B62-451D-A0BC-458F25A39F70}"/>
              </a:ext>
            </a:extLst>
          </p:cNvPr>
          <p:cNvPicPr>
            <a:picLocks noChangeAspect="1"/>
          </p:cNvPicPr>
          <p:nvPr/>
        </p:nvPicPr>
        <p:blipFill>
          <a:blip r:embed="rId2"/>
          <a:stretch>
            <a:fillRect/>
          </a:stretch>
        </p:blipFill>
        <p:spPr>
          <a:xfrm>
            <a:off x="770345" y="3429000"/>
            <a:ext cx="3387255" cy="1984247"/>
          </a:xfrm>
          <a:prstGeom prst="rect">
            <a:avLst/>
          </a:prstGeom>
        </p:spPr>
      </p:pic>
    </p:spTree>
    <p:extLst>
      <p:ext uri="{BB962C8B-B14F-4D97-AF65-F5344CB8AC3E}">
        <p14:creationId xmlns:p14="http://schemas.microsoft.com/office/powerpoint/2010/main" val="175490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4785C8-C4DE-4D3E-8046-5868E4DEAB72}"/>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2850846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FA31-5634-48FF-B245-BF4283361B5D}"/>
              </a:ext>
            </a:extLst>
          </p:cNvPr>
          <p:cNvSpPr>
            <a:spLocks noGrp="1"/>
          </p:cNvSpPr>
          <p:nvPr>
            <p:ph type="title"/>
          </p:nvPr>
        </p:nvSpPr>
        <p:spPr>
          <a:xfrm>
            <a:off x="227123" y="1563322"/>
            <a:ext cx="4424390" cy="3167772"/>
          </a:xfrm>
        </p:spPr>
        <p:txBody>
          <a:bodyPr/>
          <a:lstStyle/>
          <a:p>
            <a:r>
              <a:rPr lang="en-GB" sz="1600" i="1" dirty="0"/>
              <a:t>‘The significance of sustainability within the tourism and hospitality industries has been increasingly emphasized by governments and community organizations that place pressures on companies to align their practices to sustainability principles.’</a:t>
            </a:r>
            <a:br>
              <a:rPr lang="en-GB" sz="1600" i="1" dirty="0"/>
            </a:br>
            <a:br>
              <a:rPr lang="en-GB" sz="1600" dirty="0"/>
            </a:br>
            <a:r>
              <a:rPr lang="en-GB" sz="1600" dirty="0"/>
              <a:t>(Xu &amp; </a:t>
            </a:r>
            <a:r>
              <a:rPr lang="en-GB" sz="1600" dirty="0" err="1"/>
              <a:t>Gursoy</a:t>
            </a:r>
            <a:r>
              <a:rPr lang="en-GB" sz="1600" dirty="0"/>
              <a:t>, 2015a). </a:t>
            </a:r>
            <a:br>
              <a:rPr lang="en-GB" sz="1600" dirty="0"/>
            </a:br>
            <a:endParaRPr lang="en-GB" sz="1600" dirty="0"/>
          </a:p>
        </p:txBody>
      </p:sp>
      <p:sp>
        <p:nvSpPr>
          <p:cNvPr id="3" name="Text Placeholder 2">
            <a:extLst>
              <a:ext uri="{FF2B5EF4-FFF2-40B4-BE49-F238E27FC236}">
                <a16:creationId xmlns:a16="http://schemas.microsoft.com/office/drawing/2014/main" id="{74FF91CA-BD9E-4BA3-BF86-FFD869E51C5F}"/>
              </a:ext>
            </a:extLst>
          </p:cNvPr>
          <p:cNvSpPr>
            <a:spLocks noGrp="1"/>
          </p:cNvSpPr>
          <p:nvPr>
            <p:ph type="body" sz="quarter" idx="10"/>
          </p:nvPr>
        </p:nvSpPr>
        <p:spPr>
          <a:xfrm>
            <a:off x="4651513" y="1598212"/>
            <a:ext cx="4187714" cy="3712368"/>
          </a:xfrm>
        </p:spPr>
        <p:txBody>
          <a:bodyPr/>
          <a:lstStyle/>
          <a:p>
            <a:r>
              <a:rPr lang="en-GB" sz="1800" dirty="0"/>
              <a:t>How have governments influenced?</a:t>
            </a:r>
          </a:p>
          <a:p>
            <a:endParaRPr lang="en-GB" sz="1800" dirty="0"/>
          </a:p>
          <a:p>
            <a:r>
              <a:rPr lang="en-GB" sz="1800" dirty="0"/>
              <a:t>What are you aware of if any, of incentives or directives that have been given?</a:t>
            </a:r>
          </a:p>
          <a:p>
            <a:endParaRPr lang="en-GB" sz="1800" dirty="0"/>
          </a:p>
          <a:p>
            <a:endParaRPr lang="en-GB" sz="1800" dirty="0"/>
          </a:p>
          <a:p>
            <a:endParaRPr lang="en-GB" sz="1800" dirty="0"/>
          </a:p>
          <a:p>
            <a:r>
              <a:rPr lang="en-GB" sz="1800" dirty="0"/>
              <a:t>Take 30 minutes investigating this from a global perspective and discuss</a:t>
            </a:r>
          </a:p>
        </p:txBody>
      </p:sp>
      <p:pic>
        <p:nvPicPr>
          <p:cNvPr id="5" name="Picture 4" descr="Logo, company name&#10;&#10;Description automatically generated">
            <a:extLst>
              <a:ext uri="{FF2B5EF4-FFF2-40B4-BE49-F238E27FC236}">
                <a16:creationId xmlns:a16="http://schemas.microsoft.com/office/drawing/2014/main" id="{770AC6AB-182A-45C9-B436-665974D63C36}"/>
              </a:ext>
            </a:extLst>
          </p:cNvPr>
          <p:cNvPicPr>
            <a:picLocks noChangeAspect="1"/>
          </p:cNvPicPr>
          <p:nvPr/>
        </p:nvPicPr>
        <p:blipFill>
          <a:blip r:embed="rId2"/>
          <a:stretch>
            <a:fillRect/>
          </a:stretch>
        </p:blipFill>
        <p:spPr>
          <a:xfrm>
            <a:off x="821110" y="3506359"/>
            <a:ext cx="2531856" cy="1916431"/>
          </a:xfrm>
          <a:prstGeom prst="rect">
            <a:avLst/>
          </a:prstGeom>
        </p:spPr>
      </p:pic>
    </p:spTree>
    <p:extLst>
      <p:ext uri="{BB962C8B-B14F-4D97-AF65-F5344CB8AC3E}">
        <p14:creationId xmlns:p14="http://schemas.microsoft.com/office/powerpoint/2010/main" val="2597570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4CD7DB-5DDB-4C08-92C6-A62E6F18AA33}"/>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3888061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aunching the Sustainable Hospitality Alliance">
            <a:hlinkClick r:id="" action="ppaction://media"/>
            <a:extLst>
              <a:ext uri="{FF2B5EF4-FFF2-40B4-BE49-F238E27FC236}">
                <a16:creationId xmlns:a16="http://schemas.microsoft.com/office/drawing/2014/main" id="{647CE6B6-BF02-4F08-97B9-C8A7124350F7}"/>
              </a:ext>
            </a:extLst>
          </p:cNvPr>
          <p:cNvPicPr>
            <a:picLocks noGrp="1" noRot="1" noChangeAspect="1"/>
          </p:cNvPicPr>
          <p:nvPr>
            <p:ph idx="1"/>
            <a:videoFile r:link="rId1"/>
          </p:nvPr>
        </p:nvPicPr>
        <p:blipFill>
          <a:blip r:embed="rId3"/>
          <a:stretch>
            <a:fillRect/>
          </a:stretch>
        </p:blipFill>
        <p:spPr>
          <a:xfrm>
            <a:off x="0" y="842838"/>
            <a:ext cx="9144000" cy="5080884"/>
          </a:xfrm>
          <a:prstGeom prst="rect">
            <a:avLst/>
          </a:prstGeom>
        </p:spPr>
      </p:pic>
    </p:spTree>
    <p:extLst>
      <p:ext uri="{BB962C8B-B14F-4D97-AF65-F5344CB8AC3E}">
        <p14:creationId xmlns:p14="http://schemas.microsoft.com/office/powerpoint/2010/main" val="2648017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B82C64-3B99-422F-B6D6-E5F6ABA7BC83}"/>
              </a:ext>
            </a:extLst>
          </p:cNvPr>
          <p:cNvPicPr>
            <a:picLocks noChangeAspect="1"/>
          </p:cNvPicPr>
          <p:nvPr/>
        </p:nvPicPr>
        <p:blipFill>
          <a:blip r:embed="rId2"/>
          <a:stretch>
            <a:fillRect/>
          </a:stretch>
        </p:blipFill>
        <p:spPr>
          <a:xfrm>
            <a:off x="384285" y="1516009"/>
            <a:ext cx="3880288" cy="3608442"/>
          </a:xfrm>
          <a:prstGeom prst="rect">
            <a:avLst/>
          </a:prstGeom>
        </p:spPr>
      </p:pic>
      <p:sp>
        <p:nvSpPr>
          <p:cNvPr id="2" name="Title 1">
            <a:extLst>
              <a:ext uri="{FF2B5EF4-FFF2-40B4-BE49-F238E27FC236}">
                <a16:creationId xmlns:a16="http://schemas.microsoft.com/office/drawing/2014/main" id="{B3A0209D-CC36-4AB2-8C62-72207054E9D4}"/>
              </a:ext>
            </a:extLst>
          </p:cNvPr>
          <p:cNvSpPr>
            <a:spLocks noGrp="1"/>
          </p:cNvSpPr>
          <p:nvPr>
            <p:ph type="title"/>
          </p:nvPr>
        </p:nvSpPr>
        <p:spPr/>
        <p:txBody>
          <a:bodyPr/>
          <a:lstStyle/>
          <a:p>
            <a:pPr algn="ctr"/>
            <a:br>
              <a:rPr lang="en-GB" dirty="0"/>
            </a:br>
            <a:br>
              <a:rPr lang="en-GB" dirty="0"/>
            </a:br>
            <a:br>
              <a:rPr lang="en-GB" dirty="0"/>
            </a:br>
            <a:br>
              <a:rPr lang="en-GB" dirty="0"/>
            </a:br>
            <a:r>
              <a:rPr lang="en-GB" dirty="0"/>
              <a:t>What impact might the Pandemic have had?</a:t>
            </a:r>
          </a:p>
        </p:txBody>
      </p:sp>
      <p:pic>
        <p:nvPicPr>
          <p:cNvPr id="5" name="Picture 4">
            <a:extLst>
              <a:ext uri="{FF2B5EF4-FFF2-40B4-BE49-F238E27FC236}">
                <a16:creationId xmlns:a16="http://schemas.microsoft.com/office/drawing/2014/main" id="{3FFC6CB6-009E-41B1-9CEA-1A48997D8A39}"/>
              </a:ext>
            </a:extLst>
          </p:cNvPr>
          <p:cNvPicPr>
            <a:picLocks noChangeAspect="1"/>
          </p:cNvPicPr>
          <p:nvPr/>
        </p:nvPicPr>
        <p:blipFill>
          <a:blip r:embed="rId3"/>
          <a:stretch>
            <a:fillRect/>
          </a:stretch>
        </p:blipFill>
        <p:spPr>
          <a:xfrm>
            <a:off x="4729163" y="1516665"/>
            <a:ext cx="3880288" cy="3607786"/>
          </a:xfrm>
          <a:prstGeom prst="rect">
            <a:avLst/>
          </a:prstGeom>
        </p:spPr>
      </p:pic>
    </p:spTree>
    <p:extLst>
      <p:ext uri="{BB962C8B-B14F-4D97-AF65-F5344CB8AC3E}">
        <p14:creationId xmlns:p14="http://schemas.microsoft.com/office/powerpoint/2010/main" val="797749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5F1F-E97F-48DE-A0EE-C357943331D7}"/>
              </a:ext>
            </a:extLst>
          </p:cNvPr>
          <p:cNvSpPr>
            <a:spLocks noGrp="1"/>
          </p:cNvSpPr>
          <p:nvPr>
            <p:ph type="title"/>
          </p:nvPr>
        </p:nvSpPr>
        <p:spPr>
          <a:xfrm>
            <a:off x="328626" y="1897670"/>
            <a:ext cx="4030553" cy="2109787"/>
          </a:xfrm>
        </p:spPr>
        <p:txBody>
          <a:bodyPr/>
          <a:lstStyle/>
          <a:p>
            <a:r>
              <a:rPr lang="en-GB" sz="2000" i="1" dirty="0"/>
              <a:t>‘The hospitality industry, in particular, has been acknowledged as a key supplier of the tourism product with a significant contribution to destinations’ economies which, nonetheless, imposes pressures on the environment and the host community’.</a:t>
            </a:r>
          </a:p>
        </p:txBody>
      </p:sp>
      <p:sp>
        <p:nvSpPr>
          <p:cNvPr id="3" name="Text Placeholder 2">
            <a:extLst>
              <a:ext uri="{FF2B5EF4-FFF2-40B4-BE49-F238E27FC236}">
                <a16:creationId xmlns:a16="http://schemas.microsoft.com/office/drawing/2014/main" id="{50AE8383-0BCE-4138-9BEC-0088C5099AE3}"/>
              </a:ext>
            </a:extLst>
          </p:cNvPr>
          <p:cNvSpPr>
            <a:spLocks noGrp="1"/>
          </p:cNvSpPr>
          <p:nvPr>
            <p:ph type="body" sz="quarter" idx="10"/>
          </p:nvPr>
        </p:nvSpPr>
        <p:spPr>
          <a:xfrm>
            <a:off x="4729163" y="1516008"/>
            <a:ext cx="4176298" cy="3608442"/>
          </a:xfrm>
        </p:spPr>
        <p:txBody>
          <a:bodyPr/>
          <a:lstStyle/>
          <a:p>
            <a:r>
              <a:rPr lang="en-GB" sz="2000" dirty="0"/>
              <a:t>What pressures on a local environment could there be?</a:t>
            </a:r>
          </a:p>
          <a:p>
            <a:endParaRPr lang="en-GB" sz="2000" dirty="0"/>
          </a:p>
          <a:p>
            <a:r>
              <a:rPr lang="en-GB" sz="2000" dirty="0"/>
              <a:t>How as hospitality operators could we reduce negative environmental impact..</a:t>
            </a:r>
          </a:p>
          <a:p>
            <a:endParaRPr lang="en-GB" sz="2000" dirty="0"/>
          </a:p>
          <a:p>
            <a:r>
              <a:rPr lang="en-GB" sz="2000" dirty="0"/>
              <a:t>Consider the environment and the organisation.</a:t>
            </a:r>
          </a:p>
          <a:p>
            <a:endParaRPr lang="en-GB" sz="2000" dirty="0"/>
          </a:p>
          <a:p>
            <a:r>
              <a:rPr lang="en-GB" sz="2000" dirty="0"/>
              <a:t>Take 15 minutes to do this then discuss</a:t>
            </a:r>
          </a:p>
        </p:txBody>
      </p:sp>
    </p:spTree>
    <p:extLst>
      <p:ext uri="{BB962C8B-B14F-4D97-AF65-F5344CB8AC3E}">
        <p14:creationId xmlns:p14="http://schemas.microsoft.com/office/powerpoint/2010/main" val="1916200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E8ED3C-F1F8-4141-A429-E3E6600E8D87}"/>
              </a:ext>
            </a:extLst>
          </p:cNvPr>
          <p:cNvPicPr>
            <a:picLocks noChangeAspect="1"/>
          </p:cNvPicPr>
          <p:nvPr/>
        </p:nvPicPr>
        <p:blipFill>
          <a:blip r:embed="rId2"/>
          <a:stretch>
            <a:fillRect/>
          </a:stretch>
        </p:blipFill>
        <p:spPr>
          <a:xfrm>
            <a:off x="0" y="0"/>
            <a:ext cx="9144000" cy="6857999"/>
          </a:xfrm>
          <a:prstGeom prst="rect">
            <a:avLst/>
          </a:prstGeom>
        </p:spPr>
      </p:pic>
    </p:spTree>
    <p:extLst>
      <p:ext uri="{BB962C8B-B14F-4D97-AF65-F5344CB8AC3E}">
        <p14:creationId xmlns:p14="http://schemas.microsoft.com/office/powerpoint/2010/main" val="4285182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242864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55</TotalTime>
  <Words>495</Words>
  <Application>Microsoft Office PowerPoint</Application>
  <PresentationFormat>On-screen Show (4:3)</PresentationFormat>
  <Paragraphs>30</Paragraphs>
  <Slides>13</Slides>
  <Notes>0</Notes>
  <HiddenSlides>0</HiddenSlides>
  <MMClips>1</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13</vt:i4>
      </vt:variant>
    </vt:vector>
  </HeadingPairs>
  <TitlesOfParts>
    <vt:vector size="32"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Firstly, we are going to focus on an academic article   Consumer perceptions towards sustainable supply chain practices in the hospitality industry    Patrizia Daniela Modica, Levent Altinay, Anna Farmaki, Dogan Gursoy &amp; Mariangela Zenga</vt:lpstr>
      <vt:lpstr>Access the article either via the Moodle page or Teams files for this group and read the abstract and the introduction now (15 minutes- make some notes for discussion later) </vt:lpstr>
      <vt:lpstr>In recent years, the concept of sustainability has gained currency among practitioners in the hospitality industry.   The reason for the increased popularity of sustainability in hospitality is two-fold.   First Sustainability in hospitality has become a significant determinant influencing consumer perceptions and decision-making aspects such as the loyalty of consumers and the willingness of consumers to pay exceptional prices. (Teng, Horng, Hu, Chien, &amp; Shen, 2012)   Second  The significance of sustainability within the tourism and hospitality industries has been increasingly emphasized by governments and community organizations that place pressures on companies to align their practices to sustainability principles. (Xu &amp; Gursoy, 2015a).   The hospitality industry, in particular, has been acknowledged as a key supplier of the tourism product with a significant contribution to destinations’ economies which, nonetheless, imposes pressures on the environment and the host community. (de Grosbois,2012). </vt:lpstr>
      <vt:lpstr> ‘Sustainability in hospitality has become a significant determinant influencing consumer perceptions and decision-making aspects such as the loyalty of consumers and the willingness of consumers to pay exceptional prices.’   (Teng, Horng, Hu, Chien, &amp; Shen, 2012).  </vt:lpstr>
      <vt:lpstr>PowerPoint Presentation</vt:lpstr>
      <vt:lpstr>‘The significance of sustainability within the tourism and hospitality industries has been increasingly emphasized by governments and community organizations that place pressures on companies to align their practices to sustainability principles.’  (Xu &amp; Gursoy, 2015a).  </vt:lpstr>
      <vt:lpstr>PowerPoint Presentation</vt:lpstr>
      <vt:lpstr>PowerPoint Presentation</vt:lpstr>
      <vt:lpstr>    What impact might the Pandemic have had?</vt:lpstr>
      <vt:lpstr>‘The hospitality industry, in particular, has been acknowledged as a key supplier of the tourism product with a significant contribution to destinations’ economies which, nonetheless, imposes pressures on the environment and the host community’.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10</cp:revision>
  <dcterms:created xsi:type="dcterms:W3CDTF">2021-03-10T12:10:47Z</dcterms:created>
  <dcterms:modified xsi:type="dcterms:W3CDTF">2022-01-18T10:32:47Z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