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275" r:id="rId6"/>
    <p:sldId id="258" r:id="rId7"/>
    <p:sldId id="270" r:id="rId8"/>
    <p:sldId id="260" r:id="rId9"/>
    <p:sldId id="261" r:id="rId10"/>
    <p:sldId id="262" r:id="rId11"/>
    <p:sldId id="273" r:id="rId12"/>
    <p:sldId id="263" r:id="rId13"/>
    <p:sldId id="264" r:id="rId14"/>
    <p:sldId id="265" r:id="rId15"/>
    <p:sldId id="266" r:id="rId16"/>
    <p:sldId id="267" r:id="rId17"/>
    <p:sldId id="268" r:id="rId18"/>
    <p:sldId id="274" r:id="rId19"/>
    <p:sldId id="269" r:id="rId2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73" d="100"/>
          <a:sy n="73" d="100"/>
        </p:scale>
        <p:origin x="148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17/01/2019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17/01/2019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youtube.com/watch?v=5B3Abpv0ys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youtube.com/watch?v=5B3Abpv0ys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r>
              <a:rPr lang="en-GB" dirty="0"/>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Rite of Passage </a:t>
            </a:r>
          </a:p>
        </p:txBody>
      </p:sp>
      <p:pic>
        <p:nvPicPr>
          <p:cNvPr id="8" name="Content Placeholder 7" descr="735038_402962743111288_2089987988_n.jpg"/>
          <p:cNvPicPr>
            <a:picLocks noGrp="1" noChangeAspect="1"/>
          </p:cNvPicPr>
          <p:nvPr>
            <p:ph idx="1"/>
          </p:nvPr>
        </p:nvPicPr>
        <p:blipFill>
          <a:blip r:embed="rId2" cstate="print"/>
          <a:stretch>
            <a:fillRect/>
          </a:stretch>
        </p:blipFill>
        <p:spPr>
          <a:xfrm>
            <a:off x="1619672" y="1417638"/>
            <a:ext cx="5486400" cy="4114800"/>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Rot="1" noChangeArrowheads="1"/>
          </p:cNvSpPr>
          <p:nvPr>
            <p:ph type="title"/>
          </p:nvPr>
        </p:nvSpPr>
        <p:spPr/>
        <p:txBody>
          <a:bodyPr/>
          <a:lstStyle/>
          <a:p>
            <a:r>
              <a:rPr lang="en-GB" dirty="0"/>
              <a:t>Rites of Passage</a:t>
            </a:r>
          </a:p>
        </p:txBody>
      </p:sp>
      <p:sp>
        <p:nvSpPr>
          <p:cNvPr id="8196" name="Rectangle 4"/>
          <p:cNvSpPr>
            <a:spLocks noGrp="1" noRot="1" noChangeArrowheads="1"/>
          </p:cNvSpPr>
          <p:nvPr>
            <p:ph idx="1"/>
          </p:nvPr>
        </p:nvSpPr>
        <p:spPr/>
        <p:txBody>
          <a:bodyPr/>
          <a:lstStyle/>
          <a:p>
            <a:pPr marL="609600" indent="-609600"/>
            <a:r>
              <a:rPr lang="en-GB" dirty="0"/>
              <a:t>Types of rites of passage	</a:t>
            </a:r>
          </a:p>
          <a:p>
            <a:pPr marL="1009650" lvl="1" indent="-609600">
              <a:buFont typeface="+mj-lt"/>
              <a:buAutoNum type="arabicPeriod"/>
            </a:pPr>
            <a:r>
              <a:rPr lang="en-GB" dirty="0"/>
              <a:t>Baptism</a:t>
            </a:r>
          </a:p>
          <a:p>
            <a:pPr marL="1009650" lvl="1" indent="-609600">
              <a:buFont typeface="+mj-lt"/>
              <a:buAutoNum type="arabicPeriod"/>
            </a:pPr>
            <a:r>
              <a:rPr lang="en-GB" dirty="0"/>
              <a:t>Wedding  </a:t>
            </a:r>
          </a:p>
          <a:p>
            <a:pPr marL="1009650" lvl="1" indent="-609600">
              <a:buFont typeface="+mj-lt"/>
              <a:buAutoNum type="arabicPeriod"/>
            </a:pPr>
            <a:r>
              <a:rPr lang="en-GB" dirty="0"/>
              <a:t>Graduation ceremony </a:t>
            </a:r>
          </a:p>
          <a:p>
            <a:pPr marL="1009650" lvl="1" indent="-609600">
              <a:buFont typeface="+mj-lt"/>
              <a:buAutoNum type="arabicPeriod"/>
            </a:pPr>
            <a:r>
              <a:rPr lang="en-GB"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a:t>
            </a:r>
          </a:p>
        </p:txBody>
      </p:sp>
      <p:sp>
        <p:nvSpPr>
          <p:cNvPr id="3" name="Content Placeholder 2"/>
          <p:cNvSpPr>
            <a:spLocks noGrp="1"/>
          </p:cNvSpPr>
          <p:nvPr>
            <p:ph idx="1"/>
          </p:nvPr>
        </p:nvSpPr>
        <p:spPr/>
        <p:txBody>
          <a:bodyPr/>
          <a:lstStyle/>
          <a:p>
            <a:r>
              <a:rPr lang="en-GB" dirty="0">
                <a:hlinkClick r:id="rId2"/>
              </a:rPr>
              <a:t>Girl rite of passage in the USA </a:t>
            </a:r>
            <a:endParaRPr lang="en-GB"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rrowheads="1"/>
          </p:cNvSpPr>
          <p:nvPr>
            <p:ph type="title"/>
          </p:nvPr>
        </p:nvSpPr>
        <p:spPr/>
        <p:txBody>
          <a:bodyPr/>
          <a:lstStyle/>
          <a:p>
            <a:r>
              <a:rPr lang="en-GB"/>
              <a:t>Arno</a:t>
            </a:r>
            <a:r>
              <a:rPr lang="en-US"/>
              <a:t>ld van Gennep (1873-1957)</a:t>
            </a:r>
          </a:p>
        </p:txBody>
      </p:sp>
      <p:sp>
        <p:nvSpPr>
          <p:cNvPr id="153603" name="Rectangle 3"/>
          <p:cNvSpPr>
            <a:spLocks noGrp="1" noRot="1" noChangeArrowheads="1"/>
          </p:cNvSpPr>
          <p:nvPr>
            <p:ph type="body" idx="1"/>
          </p:nvPr>
        </p:nvSpPr>
        <p:spPr>
          <a:xfrm>
            <a:off x="4427538" y="2285992"/>
            <a:ext cx="4414837" cy="3813183"/>
          </a:xfrm>
        </p:spPr>
        <p:txBody>
          <a:bodyPr/>
          <a:lstStyle/>
          <a:p>
            <a:r>
              <a:rPr lang="en-GB" i="1" dirty="0"/>
              <a:t>Les rites de passage </a:t>
            </a:r>
            <a:r>
              <a:rPr lang="en-GB" dirty="0"/>
              <a:t>(The r</a:t>
            </a:r>
            <a:r>
              <a:rPr lang="en-US" dirty="0" err="1"/>
              <a:t>ites</a:t>
            </a:r>
            <a:r>
              <a:rPr lang="en-US" dirty="0"/>
              <a:t> of passage),  1909 in French (first English edition in 1960)</a:t>
            </a:r>
            <a:r>
              <a:rPr lang="en-US" i="1" dirty="0"/>
              <a:t> </a:t>
            </a:r>
          </a:p>
        </p:txBody>
      </p:sp>
      <p:pic>
        <p:nvPicPr>
          <p:cNvPr id="153604" name="Picture 4" descr="180px-Van_gennep"/>
          <p:cNvPicPr>
            <a:picLocks noChangeAspect="1" noChangeArrowheads="1"/>
          </p:cNvPicPr>
          <p:nvPr/>
        </p:nvPicPr>
        <p:blipFill>
          <a:blip r:embed="rId2"/>
          <a:srcRect/>
          <a:stretch>
            <a:fillRect/>
          </a:stretch>
        </p:blipFill>
        <p:spPr bwMode="auto">
          <a:xfrm>
            <a:off x="1187450" y="1989138"/>
            <a:ext cx="2286000" cy="24384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rrowheads="1"/>
          </p:cNvSpPr>
          <p:nvPr>
            <p:ph type="title"/>
          </p:nvPr>
        </p:nvSpPr>
        <p:spPr/>
        <p:txBody>
          <a:bodyPr/>
          <a:lstStyle/>
          <a:p>
            <a:r>
              <a:rPr lang="en-US" dirty="0"/>
              <a:t>Biography</a:t>
            </a:r>
          </a:p>
        </p:txBody>
      </p:sp>
      <p:sp>
        <p:nvSpPr>
          <p:cNvPr id="154627" name="Rectangle 3"/>
          <p:cNvSpPr>
            <a:spLocks noGrp="1" noRot="1" noChangeArrowheads="1"/>
          </p:cNvSpPr>
          <p:nvPr>
            <p:ph type="body" idx="1"/>
          </p:nvPr>
        </p:nvSpPr>
        <p:spPr>
          <a:xfrm>
            <a:off x="685800" y="1785926"/>
            <a:ext cx="7772400" cy="4310074"/>
          </a:xfrm>
        </p:spPr>
        <p:txBody>
          <a:bodyPr/>
          <a:lstStyle/>
          <a:p>
            <a:pPr>
              <a:lnSpc>
                <a:spcPct val="90000"/>
              </a:lnSpc>
            </a:pPr>
            <a:r>
              <a:rPr lang="en-GB" sz="2400" dirty="0"/>
              <a:t>Important scholar about modern French folklore, founder the field of folklore studies in France.</a:t>
            </a:r>
          </a:p>
          <a:p>
            <a:pPr>
              <a:lnSpc>
                <a:spcPct val="90000"/>
              </a:lnSpc>
            </a:pPr>
            <a:r>
              <a:rPr lang="en-GB" sz="2400" dirty="0"/>
              <a:t>studied philology, linguistics, Egyptology, Ancient Arabic, religions, and Islamic culture</a:t>
            </a:r>
          </a:p>
          <a:p>
            <a:pPr>
              <a:lnSpc>
                <a:spcPct val="90000"/>
              </a:lnSpc>
            </a:pPr>
            <a:r>
              <a:rPr lang="en-GB" sz="2400" dirty="0"/>
              <a:t>Independent scholar</a:t>
            </a:r>
          </a:p>
          <a:p>
            <a:pPr>
              <a:lnSpc>
                <a:spcPct val="90000"/>
              </a:lnSpc>
            </a:pPr>
            <a:r>
              <a:rPr lang="en-GB" sz="2400" dirty="0"/>
              <a:t>From 1912 to 1915 professor of ethnography in Switzerland but generally known as independent scholar </a:t>
            </a:r>
          </a:p>
          <a:p>
            <a:pPr>
              <a:lnSpc>
                <a:spcPct val="90000"/>
              </a:lnSpc>
            </a:pPr>
            <a:r>
              <a:rPr lang="en-GB" sz="2400" dirty="0"/>
              <a:t>His most famous work is </a:t>
            </a:r>
            <a:r>
              <a:rPr lang="en-GB" sz="2400" i="1" dirty="0"/>
              <a:t>Les rites de passage</a:t>
            </a:r>
            <a:r>
              <a:rPr lang="en-GB" sz="2400" dirty="0"/>
              <a:t> (The Rites of Passage) (1909)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Rot="1" noChangeArrowheads="1"/>
          </p:cNvSpPr>
          <p:nvPr>
            <p:ph type="title"/>
          </p:nvPr>
        </p:nvSpPr>
        <p:spPr/>
        <p:txBody>
          <a:bodyPr/>
          <a:lstStyle/>
          <a:p>
            <a:r>
              <a:rPr lang="en-US" i="1" dirty="0"/>
              <a:t>Rite of passage </a:t>
            </a:r>
          </a:p>
        </p:txBody>
      </p:sp>
      <p:sp>
        <p:nvSpPr>
          <p:cNvPr id="155651" name="Rectangle 3"/>
          <p:cNvSpPr>
            <a:spLocks noGrp="1" noRot="1" noChangeArrowheads="1"/>
          </p:cNvSpPr>
          <p:nvPr>
            <p:ph type="body" idx="1"/>
          </p:nvPr>
        </p:nvSpPr>
        <p:spPr/>
        <p:txBody>
          <a:bodyPr/>
          <a:lstStyle/>
          <a:p>
            <a:pPr>
              <a:lnSpc>
                <a:spcPct val="90000"/>
              </a:lnSpc>
            </a:pPr>
            <a:r>
              <a:rPr lang="en-US" sz="2800" u="sng" dirty="0"/>
              <a:t>Content of book</a:t>
            </a:r>
            <a:r>
              <a:rPr lang="en-US" sz="2800" dirty="0"/>
              <a:t>: life crisis rituals such as birth and death as well as rituals that accompany a change of status (such as wedding and initiation)</a:t>
            </a:r>
          </a:p>
          <a:p>
            <a:pPr>
              <a:lnSpc>
                <a:spcPct val="90000"/>
              </a:lnSpc>
            </a:pPr>
            <a:r>
              <a:rPr lang="en-US" sz="2800" dirty="0"/>
              <a:t>but also non-religious events such as a journey or the university graduation are nowadays often marked by rituals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rite of passage? </a:t>
            </a:r>
          </a:p>
        </p:txBody>
      </p:sp>
      <p:sp>
        <p:nvSpPr>
          <p:cNvPr id="3" name="Content Placeholder 2"/>
          <p:cNvSpPr>
            <a:spLocks noGrp="1"/>
          </p:cNvSpPr>
          <p:nvPr>
            <p:ph idx="1"/>
          </p:nvPr>
        </p:nvSpPr>
        <p:spPr/>
        <p:txBody>
          <a:bodyPr/>
          <a:lstStyle/>
          <a:p>
            <a:pPr>
              <a:lnSpc>
                <a:spcPct val="90000"/>
              </a:lnSpc>
            </a:pPr>
            <a:r>
              <a:rPr lang="en-US" sz="2800" dirty="0"/>
              <a:t>…  a ritual that accompanies the transmission of a person from one social status to another throughout lifetime and marks important moments in time</a:t>
            </a:r>
          </a:p>
          <a:p>
            <a:pPr>
              <a:lnSpc>
                <a:spcPct val="90000"/>
              </a:lnSpc>
            </a:pPr>
            <a:r>
              <a:rPr lang="en-US" sz="2800" dirty="0"/>
              <a:t>Fiona Bowie explains that ‘Life does not proceed at a uniform rate, and (…) human experience is composed of stages and life crisis’ (Bowie, p. 148) </a:t>
            </a:r>
          </a:p>
          <a:p>
            <a:pPr>
              <a:lnSpc>
                <a:spcPct val="90000"/>
              </a:lnSpc>
            </a:pPr>
            <a:endParaRPr lang="en-US"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rrowheads="1"/>
          </p:cNvSpPr>
          <p:nvPr>
            <p:ph type="title"/>
          </p:nvPr>
        </p:nvSpPr>
        <p:spPr/>
        <p:txBody>
          <a:bodyPr/>
          <a:lstStyle/>
          <a:p>
            <a:r>
              <a:rPr lang="en-US" dirty="0"/>
              <a:t>Arnold van </a:t>
            </a:r>
            <a:r>
              <a:rPr lang="en-US" dirty="0" err="1"/>
              <a:t>Gennep</a:t>
            </a:r>
            <a:endParaRPr lang="en-US" dirty="0"/>
          </a:p>
        </p:txBody>
      </p:sp>
      <p:sp>
        <p:nvSpPr>
          <p:cNvPr id="156675" name="Rectangle 3"/>
          <p:cNvSpPr>
            <a:spLocks noGrp="1" noRot="1" noChangeArrowheads="1"/>
          </p:cNvSpPr>
          <p:nvPr>
            <p:ph type="body" idx="1"/>
          </p:nvPr>
        </p:nvSpPr>
        <p:spPr/>
        <p:txBody>
          <a:bodyPr/>
          <a:lstStyle/>
          <a:p>
            <a:pPr>
              <a:lnSpc>
                <a:spcPct val="80000"/>
              </a:lnSpc>
            </a:pPr>
            <a:r>
              <a:rPr lang="en-US" sz="2400" dirty="0"/>
              <a:t>‘Transitions from group to group and from one social situation to the next are looked on as implicit in the very fact of existence, so that a man’s life comes to be made up of a succession of stages with similar ends and beginnings: birth, social puberty, marriage, fatherhood, advancement to a higher class, occupational specialization, and death. For every one of these events there are ceremonies whose essential purpose is to enable the individual to pass from one defined position to another which is equally well defined.’ (van </a:t>
            </a:r>
            <a:r>
              <a:rPr lang="en-US" sz="2400" dirty="0" err="1"/>
              <a:t>Gennep</a:t>
            </a:r>
            <a:r>
              <a:rPr lang="en-US" sz="2400" dirty="0"/>
              <a:t>, p. 3)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Rot="1" noChangeArrowheads="1"/>
          </p:cNvSpPr>
          <p:nvPr>
            <p:ph type="title"/>
          </p:nvPr>
        </p:nvSpPr>
        <p:spPr/>
        <p:txBody>
          <a:bodyPr/>
          <a:lstStyle/>
          <a:p>
            <a:r>
              <a:rPr lang="en-US"/>
              <a:t>Three stages </a:t>
            </a:r>
          </a:p>
        </p:txBody>
      </p:sp>
      <p:sp>
        <p:nvSpPr>
          <p:cNvPr id="157699" name="Rectangle 3"/>
          <p:cNvSpPr>
            <a:spLocks noGrp="1" noRot="1" noChangeArrowheads="1"/>
          </p:cNvSpPr>
          <p:nvPr>
            <p:ph type="body" idx="1"/>
          </p:nvPr>
        </p:nvSpPr>
        <p:spPr/>
        <p:txBody>
          <a:bodyPr/>
          <a:lstStyle/>
          <a:p>
            <a:r>
              <a:rPr lang="en-US" dirty="0"/>
              <a:t>all rites of passages consist of three stages according to van </a:t>
            </a:r>
            <a:r>
              <a:rPr lang="en-US" dirty="0" err="1"/>
              <a:t>Gennep</a:t>
            </a:r>
            <a:r>
              <a:rPr lang="en-US" dirty="0"/>
              <a:t>: 	</a:t>
            </a:r>
          </a:p>
          <a:p>
            <a:pPr lvl="1">
              <a:buNone/>
            </a:pPr>
            <a:r>
              <a:rPr lang="en-US" dirty="0"/>
              <a:t>     </a:t>
            </a:r>
            <a:r>
              <a:rPr lang="en-US" sz="3200" dirty="0"/>
              <a:t>1)  Separation</a:t>
            </a:r>
          </a:p>
          <a:p>
            <a:pPr lvl="2">
              <a:buFont typeface="Wingdings" pitchFamily="2" charset="2"/>
              <a:buNone/>
            </a:pPr>
            <a:r>
              <a:rPr lang="en-US" sz="3200" dirty="0"/>
              <a:t>2)  </a:t>
            </a:r>
            <a:r>
              <a:rPr lang="en-US" sz="3200" dirty="0" err="1"/>
              <a:t>Liminality</a:t>
            </a:r>
            <a:r>
              <a:rPr lang="en-US" sz="3200" dirty="0"/>
              <a:t> (transition, </a:t>
            </a:r>
            <a:r>
              <a:rPr lang="en-US" sz="3200" dirty="0" err="1"/>
              <a:t>limen</a:t>
            </a:r>
            <a:r>
              <a:rPr lang="en-US" sz="3200" dirty="0"/>
              <a:t>)</a:t>
            </a:r>
          </a:p>
          <a:p>
            <a:pPr lvl="2">
              <a:buFont typeface="Wingdings" pitchFamily="2" charset="2"/>
              <a:buNone/>
            </a:pPr>
            <a:r>
              <a:rPr lang="en-US" sz="3200" dirty="0"/>
              <a:t>3)  Incorporation</a:t>
            </a:r>
            <a:r>
              <a:rPr lang="en-US" dirty="0"/>
              <a:t> </a:t>
            </a:r>
            <a:r>
              <a:rPr lang="en-US" sz="3200" dirty="0"/>
              <a:t>or </a:t>
            </a:r>
            <a:r>
              <a:rPr lang="en-US" sz="3200" dirty="0" err="1"/>
              <a:t>reaggregation</a:t>
            </a:r>
            <a:endParaRPr lang="en-US"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rrowheads="1"/>
          </p:cNvSpPr>
          <p:nvPr>
            <p:ph type="title"/>
          </p:nvPr>
        </p:nvSpPr>
        <p:spPr/>
        <p:txBody>
          <a:bodyPr/>
          <a:lstStyle/>
          <a:p>
            <a:r>
              <a:rPr lang="en-US"/>
              <a:t>First stage: Separation </a:t>
            </a:r>
          </a:p>
        </p:txBody>
      </p:sp>
      <p:sp>
        <p:nvSpPr>
          <p:cNvPr id="158723" name="Rectangle 3"/>
          <p:cNvSpPr>
            <a:spLocks noGrp="1" noRot="1" noChangeArrowheads="1"/>
          </p:cNvSpPr>
          <p:nvPr>
            <p:ph type="body" idx="1"/>
          </p:nvPr>
        </p:nvSpPr>
        <p:spPr/>
        <p:txBody>
          <a:bodyPr/>
          <a:lstStyle/>
          <a:p>
            <a:pPr lvl="1">
              <a:buFontTx/>
              <a:buNone/>
            </a:pPr>
            <a:r>
              <a:rPr lang="en-US"/>
              <a:t>A person is separated from his or her original community, sometimes marked by rituals ‘that symbolize cutting or separation in some way’ (shaving off hair, seclusion, taking off shoes, washing hands or feet) </a:t>
            </a:r>
          </a:p>
          <a:p>
            <a:pPr lvl="1">
              <a:buFontTx/>
              <a:buNone/>
            </a:pPr>
            <a:r>
              <a:rPr lang="en-US"/>
              <a:t>All these customs mark the separation from ordinary life, from the society and the social position one originally had.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Rot="1" noChangeArrowheads="1"/>
          </p:cNvSpPr>
          <p:nvPr>
            <p:ph type="title"/>
          </p:nvPr>
        </p:nvSpPr>
        <p:spPr/>
        <p:txBody>
          <a:bodyPr/>
          <a:lstStyle/>
          <a:p>
            <a:r>
              <a:rPr lang="en-GB"/>
              <a:t>Second Stage: Limenality</a:t>
            </a:r>
          </a:p>
        </p:txBody>
      </p:sp>
      <p:sp>
        <p:nvSpPr>
          <p:cNvPr id="161795" name="Rectangle 3"/>
          <p:cNvSpPr>
            <a:spLocks noGrp="1" noRot="1" noChangeArrowheads="1"/>
          </p:cNvSpPr>
          <p:nvPr>
            <p:ph type="body" idx="1"/>
          </p:nvPr>
        </p:nvSpPr>
        <p:spPr/>
        <p:txBody>
          <a:bodyPr/>
          <a:lstStyle/>
          <a:p>
            <a:pPr>
              <a:lnSpc>
                <a:spcPct val="90000"/>
              </a:lnSpc>
            </a:pPr>
            <a:r>
              <a:rPr lang="en-US" sz="2800" dirty="0"/>
              <a:t>The person stays isolated, in a limbo between two groups: -&gt; the person is betwixt and between, neither one nor the other. </a:t>
            </a:r>
          </a:p>
          <a:p>
            <a:pPr>
              <a:lnSpc>
                <a:spcPct val="90000"/>
              </a:lnSpc>
            </a:pPr>
            <a:r>
              <a:rPr lang="en-US" sz="2800" dirty="0"/>
              <a:t>This situation is characterized with a sense of ambiguity and confusion.</a:t>
            </a:r>
          </a:p>
          <a:p>
            <a:pPr lvl="1">
              <a:lnSpc>
                <a:spcPct val="90000"/>
              </a:lnSpc>
            </a:pPr>
            <a:r>
              <a:rPr lang="en-US" sz="2400" dirty="0"/>
              <a:t>‘Normal rules of </a:t>
            </a:r>
            <a:r>
              <a:rPr lang="en-US" sz="2400" dirty="0" err="1"/>
              <a:t>behaviour</a:t>
            </a:r>
            <a:r>
              <a:rPr lang="en-US" sz="2400" dirty="0"/>
              <a:t> may be suspended or exaggerated. Inmates or initiates may be required to wear a uniform, stripped of clothing, painted, or in some other way marked out as different, special’ (Bowie, p. 149).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rrowheads="1"/>
          </p:cNvSpPr>
          <p:nvPr>
            <p:ph type="title"/>
          </p:nvPr>
        </p:nvSpPr>
        <p:spPr/>
        <p:txBody>
          <a:bodyPr/>
          <a:lstStyle/>
          <a:p>
            <a:r>
              <a:rPr lang="en-GB"/>
              <a:t>Third stage: </a:t>
            </a:r>
            <a:r>
              <a:rPr lang="en-US"/>
              <a:t>incorporation</a:t>
            </a:r>
            <a:endParaRPr lang="en-GB"/>
          </a:p>
        </p:txBody>
      </p:sp>
      <p:sp>
        <p:nvSpPr>
          <p:cNvPr id="162819" name="Rectangle 3"/>
          <p:cNvSpPr>
            <a:spLocks noGrp="1" noRot="1" noChangeArrowheads="1"/>
          </p:cNvSpPr>
          <p:nvPr>
            <p:ph type="body" idx="1"/>
          </p:nvPr>
        </p:nvSpPr>
        <p:spPr/>
        <p:txBody>
          <a:bodyPr/>
          <a:lstStyle/>
          <a:p>
            <a:r>
              <a:rPr lang="en-US"/>
              <a:t>The person will be integrated in a new group with his or her changed social status. </a:t>
            </a:r>
          </a:p>
          <a:p>
            <a:r>
              <a:rPr lang="en-US"/>
              <a:t>The person </a:t>
            </a:r>
            <a:r>
              <a:rPr lang="en-GB"/>
              <a:t>leaves the intermediate no-man's land and i</a:t>
            </a:r>
            <a:r>
              <a:rPr lang="en-US"/>
              <a:t>s again part of a larger community but with a transformed position.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7" name="Rectangle 7"/>
          <p:cNvSpPr>
            <a:spLocks noGrp="1" noRot="1" noChangeArrowheads="1"/>
          </p:cNvSpPr>
          <p:nvPr>
            <p:ph type="body" idx="1"/>
          </p:nvPr>
        </p:nvSpPr>
        <p:spPr>
          <a:xfrm>
            <a:off x="301625" y="1285859"/>
            <a:ext cx="8540750" cy="4813315"/>
          </a:xfrm>
        </p:spPr>
        <p:txBody>
          <a:bodyPr/>
          <a:lstStyle/>
          <a:p>
            <a:pPr>
              <a:lnSpc>
                <a:spcPct val="90000"/>
              </a:lnSpc>
            </a:pPr>
            <a:r>
              <a:rPr lang="en-US" sz="2800" dirty="0"/>
              <a:t>‘For groups, as well as for individuals, life itself means to separate and to be reunited, to change form and condition, to die and be reborn. It is to act and to cease, to wait and to rest, and then to begin acting again, but in a different way. And there are always new thresholds to cross: the thresholds of summer and winter, of a season or a year, of a month or a night; the threshold of birth, adolescence, maturity, and old age; the thresholds of death and that of afterlife – for those who believe in it …</a:t>
            </a:r>
            <a:endParaRPr lang="en-GB"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357298"/>
            <a:ext cx="7772400" cy="4738702"/>
          </a:xfrm>
        </p:spPr>
        <p:txBody>
          <a:bodyPr/>
          <a:lstStyle/>
          <a:p>
            <a:r>
              <a:rPr lang="en-US" sz="2800" dirty="0"/>
              <a:t>…. Our interest lies not in the particular rites but in their essential significance and their relative positions within ceremonial wholes – that is, their order…. The underlying arrangement is always the same. Beneath a multiplicity of forms, either consciously expressed or merely implied, a typical pattern always emerges: the pattern of the rites of passage.’ (van </a:t>
            </a:r>
            <a:r>
              <a:rPr lang="en-US" sz="2800" dirty="0" err="1"/>
              <a:t>Gennep</a:t>
            </a:r>
            <a:r>
              <a:rPr lang="en-US" sz="2800" dirty="0"/>
              <a:t>, p. 189-191). </a:t>
            </a:r>
            <a:endParaRPr lang="en-GB" sz="2800" dirty="0"/>
          </a:p>
          <a:p>
            <a:endParaRPr lang="en-GB"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 </a:t>
            </a:r>
          </a:p>
        </p:txBody>
      </p:sp>
      <p:sp>
        <p:nvSpPr>
          <p:cNvPr id="3" name="Content Placeholder 2"/>
          <p:cNvSpPr>
            <a:spLocks noGrp="1"/>
          </p:cNvSpPr>
          <p:nvPr>
            <p:ph idx="1"/>
          </p:nvPr>
        </p:nvSpPr>
        <p:spPr/>
        <p:txBody>
          <a:bodyPr/>
          <a:lstStyle/>
          <a:p>
            <a:r>
              <a:rPr lang="en-GB" dirty="0">
                <a:hlinkClick r:id="rId2"/>
              </a:rPr>
              <a:t>Back to the YouTube clip </a:t>
            </a:r>
            <a:endParaRPr lang="en-GB" dirty="0"/>
          </a:p>
          <a:p>
            <a:endParaRPr lang="en-GB" dirty="0"/>
          </a:p>
          <a:p>
            <a:r>
              <a:rPr lang="en-GB" dirty="0"/>
              <a:t>Identify the three stages </a:t>
            </a:r>
          </a:p>
          <a:p>
            <a:r>
              <a:rPr lang="en-GB" dirty="0"/>
              <a:t>What is the meaning? </a:t>
            </a:r>
          </a:p>
          <a:p>
            <a:r>
              <a:rPr lang="en-GB" dirty="0"/>
              <a:t>Who are insider / outsider? </a:t>
            </a:r>
          </a:p>
          <a:p>
            <a:pPr>
              <a:buNone/>
            </a:pPr>
            <a:endParaRPr lang="en-GB" dirty="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564</TotalTime>
  <Words>770</Words>
  <Application>Microsoft Office PowerPoint</Application>
  <PresentationFormat>On-screen Show (4:3)</PresentationFormat>
  <Paragraphs>51</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Wingdings</vt:lpstr>
      <vt:lpstr>20140311PresentationUWTSDTemplate</vt:lpstr>
      <vt:lpstr>Anthropology of Religion  </vt:lpstr>
      <vt:lpstr>Rite of Passage </vt:lpstr>
      <vt:lpstr>Rites of Passage</vt:lpstr>
      <vt:lpstr>Example </vt:lpstr>
      <vt:lpstr>Arnold van Gennep (1873-1957)</vt:lpstr>
      <vt:lpstr>Biography</vt:lpstr>
      <vt:lpstr>Rite of passage </vt:lpstr>
      <vt:lpstr>What is a rite of passage? </vt:lpstr>
      <vt:lpstr>Arnold van Gennep</vt:lpstr>
      <vt:lpstr>Three stages </vt:lpstr>
      <vt:lpstr>First stage: Separation </vt:lpstr>
      <vt:lpstr>Second Stage: Limenality</vt:lpstr>
      <vt:lpstr>Third stage: incorporation</vt:lpstr>
      <vt:lpstr>PowerPoint Presentation</vt:lpstr>
      <vt:lpstr>PowerPoint Presentation</vt:lpstr>
      <vt:lpstr>Application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83</cp:revision>
  <cp:lastPrinted>2017-03-06T16:11:16Z</cp:lastPrinted>
  <dcterms:created xsi:type="dcterms:W3CDTF">2015-04-14T15:21:28Z</dcterms:created>
  <dcterms:modified xsi:type="dcterms:W3CDTF">2019-01-17T09:41:02Z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