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4"/>
  </p:sldMasterIdLst>
  <p:notesMasterIdLst>
    <p:notesMasterId r:id="rId34"/>
  </p:notesMasterIdLst>
  <p:handoutMasterIdLst>
    <p:handoutMasterId r:id="rId35"/>
  </p:handoutMasterIdLst>
  <p:sldIdLst>
    <p:sldId id="1519" r:id="rId5"/>
    <p:sldId id="1520" r:id="rId6"/>
    <p:sldId id="1499" r:id="rId7"/>
    <p:sldId id="1524" r:id="rId8"/>
    <p:sldId id="1535" r:id="rId9"/>
    <p:sldId id="1543" r:id="rId10"/>
    <p:sldId id="1532" r:id="rId11"/>
    <p:sldId id="1515" r:id="rId12"/>
    <p:sldId id="1527" r:id="rId13"/>
    <p:sldId id="1530" r:id="rId14"/>
    <p:sldId id="1528" r:id="rId15"/>
    <p:sldId id="1529" r:id="rId16"/>
    <p:sldId id="1525" r:id="rId17"/>
    <p:sldId id="1526" r:id="rId18"/>
    <p:sldId id="1531" r:id="rId19"/>
    <p:sldId id="1502" r:id="rId20"/>
    <p:sldId id="1517" r:id="rId21"/>
    <p:sldId id="1533" r:id="rId22"/>
    <p:sldId id="1534" r:id="rId23"/>
    <p:sldId id="1522" r:id="rId24"/>
    <p:sldId id="1538" r:id="rId25"/>
    <p:sldId id="1539" r:id="rId26"/>
    <p:sldId id="1540" r:id="rId27"/>
    <p:sldId id="1536" r:id="rId28"/>
    <p:sldId id="1541" r:id="rId29"/>
    <p:sldId id="1542" r:id="rId30"/>
    <p:sldId id="1511" r:id="rId31"/>
    <p:sldId id="1537" r:id="rId32"/>
    <p:sldId id="1512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21" autoAdjust="0"/>
    <p:restoredTop sz="94618"/>
  </p:normalViewPr>
  <p:slideViewPr>
    <p:cSldViewPr snapToGrid="0">
      <p:cViewPr varScale="1">
        <p:scale>
          <a:sx n="59" d="100"/>
          <a:sy n="59" d="100"/>
        </p:scale>
        <p:origin x="96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72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21" Type="http://schemas.openxmlformats.org/officeDocument/2006/relationships/slide" Target="slides/slide17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bert Heaton (Welsh Ambulance Service NHS Trust - 020)" userId="43f9ced1-0593-48d3-aa6e-d2deb424b91d" providerId="ADAL" clId="{BB5F01D9-2EB2-43C5-A161-BAC9FC34E00F}"/>
    <pc:docChg chg="undo custSel addSld delSld modSld sldOrd">
      <pc:chgData name="Robert Heaton (Welsh Ambulance Service NHS Trust - 020)" userId="43f9ced1-0593-48d3-aa6e-d2deb424b91d" providerId="ADAL" clId="{BB5F01D9-2EB2-43C5-A161-BAC9FC34E00F}" dt="2026-04-09T15:45:04.121" v="8296" actId="2696"/>
      <pc:docMkLst>
        <pc:docMk/>
      </pc:docMkLst>
      <pc:sldChg chg="modSp mod">
        <pc:chgData name="Robert Heaton (Welsh Ambulance Service NHS Trust - 020)" userId="43f9ced1-0593-48d3-aa6e-d2deb424b91d" providerId="ADAL" clId="{BB5F01D9-2EB2-43C5-A161-BAC9FC34E00F}" dt="2026-03-23T10:08:31.650" v="8294" actId="404"/>
        <pc:sldMkLst>
          <pc:docMk/>
          <pc:sldMk cId="2236553916" sldId="1511"/>
        </pc:sldMkLst>
        <pc:spChg chg="mod">
          <ac:chgData name="Robert Heaton (Welsh Ambulance Service NHS Trust - 020)" userId="43f9ced1-0593-48d3-aa6e-d2deb424b91d" providerId="ADAL" clId="{BB5F01D9-2EB2-43C5-A161-BAC9FC34E00F}" dt="2026-03-23T10:08:31.650" v="8294" actId="404"/>
          <ac:spMkLst>
            <pc:docMk/>
            <pc:sldMk cId="2236553916" sldId="1511"/>
            <ac:spMk id="3" creationId="{3C6EE18F-CF72-C06C-3020-B9FA4DEAB729}"/>
          </ac:spMkLst>
        </pc:spChg>
      </pc:sldChg>
      <pc:sldChg chg="addSp delSp modSp mod">
        <pc:chgData name="Robert Heaton (Welsh Ambulance Service NHS Trust - 020)" userId="43f9ced1-0593-48d3-aa6e-d2deb424b91d" providerId="ADAL" clId="{BB5F01D9-2EB2-43C5-A161-BAC9FC34E00F}" dt="2026-03-10T13:46:29.226" v="8162" actId="20577"/>
        <pc:sldMkLst>
          <pc:docMk/>
          <pc:sldMk cId="834862053" sldId="1522"/>
        </pc:sldMkLst>
        <pc:spChg chg="add mod">
          <ac:chgData name="Robert Heaton (Welsh Ambulance Service NHS Trust - 020)" userId="43f9ced1-0593-48d3-aa6e-d2deb424b91d" providerId="ADAL" clId="{BB5F01D9-2EB2-43C5-A161-BAC9FC34E00F}" dt="2026-03-10T13:46:29.226" v="8162" actId="20577"/>
          <ac:spMkLst>
            <pc:docMk/>
            <pc:sldMk cId="834862053" sldId="1522"/>
            <ac:spMk id="9" creationId="{75C05962-A1B1-D58F-8A01-65F7A2EF67DE}"/>
          </ac:spMkLst>
        </pc:spChg>
      </pc:sldChg>
      <pc:sldChg chg="addSp delSp modSp mod ord">
        <pc:chgData name="Robert Heaton (Welsh Ambulance Service NHS Trust - 020)" userId="43f9ced1-0593-48d3-aa6e-d2deb424b91d" providerId="ADAL" clId="{BB5F01D9-2EB2-43C5-A161-BAC9FC34E00F}" dt="2026-03-10T13:29:31.063" v="7931" actId="20577"/>
        <pc:sldMkLst>
          <pc:docMk/>
          <pc:sldMk cId="1910891657" sldId="1524"/>
        </pc:sldMkLst>
        <pc:spChg chg="add mod">
          <ac:chgData name="Robert Heaton (Welsh Ambulance Service NHS Trust - 020)" userId="43f9ced1-0593-48d3-aa6e-d2deb424b91d" providerId="ADAL" clId="{BB5F01D9-2EB2-43C5-A161-BAC9FC34E00F}" dt="2026-03-10T13:29:31.063" v="7931" actId="20577"/>
          <ac:spMkLst>
            <pc:docMk/>
            <pc:sldMk cId="1910891657" sldId="1524"/>
            <ac:spMk id="8" creationId="{C7D5EF44-0B27-0ACC-5C5C-3F685C0E1E5C}"/>
          </ac:spMkLst>
        </pc:spChg>
      </pc:sldChg>
      <pc:sldChg chg="addSp delSp modSp new mod">
        <pc:chgData name="Robert Heaton (Welsh Ambulance Service NHS Trust - 020)" userId="43f9ced1-0593-48d3-aa6e-d2deb424b91d" providerId="ADAL" clId="{BB5F01D9-2EB2-43C5-A161-BAC9FC34E00F}" dt="2026-03-10T13:41:45.473" v="8045" actId="20577"/>
        <pc:sldMkLst>
          <pc:docMk/>
          <pc:sldMk cId="3892362279" sldId="1536"/>
        </pc:sldMkLst>
        <pc:spChg chg="add mod">
          <ac:chgData name="Robert Heaton (Welsh Ambulance Service NHS Trust - 020)" userId="43f9ced1-0593-48d3-aa6e-d2deb424b91d" providerId="ADAL" clId="{BB5F01D9-2EB2-43C5-A161-BAC9FC34E00F}" dt="2026-03-10T13:41:45.473" v="8045" actId="20577"/>
          <ac:spMkLst>
            <pc:docMk/>
            <pc:sldMk cId="3892362279" sldId="1536"/>
            <ac:spMk id="7" creationId="{D556E207-B131-71FD-44C4-8860EC80CE91}"/>
          </ac:spMkLst>
        </pc:spChg>
      </pc:sldChg>
      <pc:sldChg chg="delSp modSp new mod">
        <pc:chgData name="Robert Heaton (Welsh Ambulance Service NHS Trust - 020)" userId="43f9ced1-0593-48d3-aa6e-d2deb424b91d" providerId="ADAL" clId="{BB5F01D9-2EB2-43C5-A161-BAC9FC34E00F}" dt="2026-03-23T10:08:13.440" v="8293" actId="404"/>
        <pc:sldMkLst>
          <pc:docMk/>
          <pc:sldMk cId="3470504622" sldId="1537"/>
        </pc:sldMkLst>
        <pc:spChg chg="mod">
          <ac:chgData name="Robert Heaton (Welsh Ambulance Service NHS Trust - 020)" userId="43f9ced1-0593-48d3-aa6e-d2deb424b91d" providerId="ADAL" clId="{BB5F01D9-2EB2-43C5-A161-BAC9FC34E00F}" dt="2026-03-23T10:08:13.440" v="8293" actId="404"/>
          <ac:spMkLst>
            <pc:docMk/>
            <pc:sldMk cId="3470504622" sldId="1537"/>
            <ac:spMk id="3" creationId="{3510CC4E-9E26-B616-D823-F1300E00B86F}"/>
          </ac:spMkLst>
        </pc:spChg>
      </pc:sldChg>
      <pc:sldChg chg="modSp add mod">
        <pc:chgData name="Robert Heaton (Welsh Ambulance Service NHS Trust - 020)" userId="43f9ced1-0593-48d3-aa6e-d2deb424b91d" providerId="ADAL" clId="{BB5F01D9-2EB2-43C5-A161-BAC9FC34E00F}" dt="2026-03-10T13:46:37.068" v="8163" actId="6549"/>
        <pc:sldMkLst>
          <pc:docMk/>
          <pc:sldMk cId="20762826" sldId="1538"/>
        </pc:sldMkLst>
        <pc:spChg chg="mod">
          <ac:chgData name="Robert Heaton (Welsh Ambulance Service NHS Trust - 020)" userId="43f9ced1-0593-48d3-aa6e-d2deb424b91d" providerId="ADAL" clId="{BB5F01D9-2EB2-43C5-A161-BAC9FC34E00F}" dt="2026-03-10T13:46:37.068" v="8163" actId="6549"/>
          <ac:spMkLst>
            <pc:docMk/>
            <pc:sldMk cId="20762826" sldId="1538"/>
            <ac:spMk id="9" creationId="{3EBD4BB1-B4CA-FD45-BF6D-11EAF8EFF679}"/>
          </ac:spMkLst>
        </pc:spChg>
      </pc:sldChg>
      <pc:sldChg chg="addSp delSp modSp new mod">
        <pc:chgData name="Robert Heaton (Welsh Ambulance Service NHS Trust - 020)" userId="43f9ced1-0593-48d3-aa6e-d2deb424b91d" providerId="ADAL" clId="{BB5F01D9-2EB2-43C5-A161-BAC9FC34E00F}" dt="2026-03-23T10:02:34.635" v="8258" actId="20577"/>
        <pc:sldMkLst>
          <pc:docMk/>
          <pc:sldMk cId="3607026672" sldId="1543"/>
        </pc:sldMkLst>
        <pc:spChg chg="add mod">
          <ac:chgData name="Robert Heaton (Welsh Ambulance Service NHS Trust - 020)" userId="43f9ced1-0593-48d3-aa6e-d2deb424b91d" providerId="ADAL" clId="{BB5F01D9-2EB2-43C5-A161-BAC9FC34E00F}" dt="2026-03-23T10:02:34.635" v="8258" actId="20577"/>
          <ac:spMkLst>
            <pc:docMk/>
            <pc:sldMk cId="3607026672" sldId="1543"/>
            <ac:spMk id="5" creationId="{0AEF17C5-B691-8C95-CF25-29ACE32B4567}"/>
          </ac:spMkLst>
        </pc:spChg>
      </pc:sldChg>
      <pc:sldChg chg="addSp delSp modSp new del mod modClrScheme chgLayout">
        <pc:chgData name="Robert Heaton (Welsh Ambulance Service NHS Trust - 020)" userId="43f9ced1-0593-48d3-aa6e-d2deb424b91d" providerId="ADAL" clId="{BB5F01D9-2EB2-43C5-A161-BAC9FC34E00F}" dt="2026-04-09T15:44:48.299" v="8295" actId="2696"/>
        <pc:sldMkLst>
          <pc:docMk/>
          <pc:sldMk cId="4095725742" sldId="1544"/>
        </pc:sldMkLst>
      </pc:sldChg>
      <pc:sldChg chg="delSp modSp new add del mod">
        <pc:chgData name="Robert Heaton (Welsh Ambulance Service NHS Trust - 020)" userId="43f9ced1-0593-48d3-aa6e-d2deb424b91d" providerId="ADAL" clId="{BB5F01D9-2EB2-43C5-A161-BAC9FC34E00F}" dt="2026-04-09T15:45:04.121" v="8296" actId="2696"/>
        <pc:sldMkLst>
          <pc:docMk/>
          <pc:sldMk cId="1865954442" sldId="1545"/>
        </pc:sldMkLst>
        <pc:spChg chg="mod">
          <ac:chgData name="Robert Heaton (Welsh Ambulance Service NHS Trust - 020)" userId="43f9ced1-0593-48d3-aa6e-d2deb424b91d" providerId="ADAL" clId="{BB5F01D9-2EB2-43C5-A161-BAC9FC34E00F}" dt="2026-03-23T09:53:40.196" v="8228" actId="20577"/>
          <ac:spMkLst>
            <pc:docMk/>
            <pc:sldMk cId="1865954442" sldId="1545"/>
            <ac:spMk id="2" creationId="{807E7165-7907-ADBB-AEC9-0A89CA164363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9BDF2C-0CF4-4C0B-8A38-28BA688E4457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B6B27AF-5E4E-4EBE-A1A0-BD659E54B263}">
      <dgm:prSet phldrT="[Text]" phldr="0"/>
      <dgm:spPr/>
      <dgm:t>
        <a:bodyPr/>
        <a:lstStyle/>
        <a:p>
          <a:r>
            <a:rPr lang="en-GB"/>
            <a:t>What?</a:t>
          </a:r>
          <a:endParaRPr lang="en-GB" dirty="0"/>
        </a:p>
      </dgm:t>
    </dgm:pt>
    <dgm:pt modelId="{6F874760-639A-4C9B-A300-9DD9A3600647}" type="parTrans" cxnId="{F6C630B6-E6F3-4016-93C2-3CF86A0CEB2C}">
      <dgm:prSet/>
      <dgm:spPr/>
      <dgm:t>
        <a:bodyPr/>
        <a:lstStyle/>
        <a:p>
          <a:endParaRPr lang="en-GB"/>
        </a:p>
      </dgm:t>
    </dgm:pt>
    <dgm:pt modelId="{C29E6243-8FC6-44A2-B4ED-59B8E3B4E8ED}" type="sibTrans" cxnId="{F6C630B6-E6F3-4016-93C2-3CF86A0CEB2C}">
      <dgm:prSet/>
      <dgm:spPr/>
      <dgm:t>
        <a:bodyPr/>
        <a:lstStyle/>
        <a:p>
          <a:endParaRPr lang="en-GB"/>
        </a:p>
      </dgm:t>
    </dgm:pt>
    <dgm:pt modelId="{5AA38882-CB4C-45A2-8230-CBABBB5A9AD4}">
      <dgm:prSet phldrT="[Text]" phldr="0"/>
      <dgm:spPr/>
      <dgm:t>
        <a:bodyPr/>
        <a:lstStyle/>
        <a:p>
          <a:r>
            <a:rPr lang="en-GB" dirty="0"/>
            <a:t>So what?</a:t>
          </a:r>
        </a:p>
      </dgm:t>
    </dgm:pt>
    <dgm:pt modelId="{FD46DA6E-ED75-437B-8554-DD81385826D0}" type="parTrans" cxnId="{CECEBE41-212D-40E0-842D-25E14AD0B088}">
      <dgm:prSet/>
      <dgm:spPr/>
      <dgm:t>
        <a:bodyPr/>
        <a:lstStyle/>
        <a:p>
          <a:endParaRPr lang="en-GB"/>
        </a:p>
      </dgm:t>
    </dgm:pt>
    <dgm:pt modelId="{F7BA84C1-EA55-466C-A43D-6A0815336870}" type="sibTrans" cxnId="{CECEBE41-212D-40E0-842D-25E14AD0B088}">
      <dgm:prSet/>
      <dgm:spPr/>
      <dgm:t>
        <a:bodyPr/>
        <a:lstStyle/>
        <a:p>
          <a:endParaRPr lang="en-GB"/>
        </a:p>
      </dgm:t>
    </dgm:pt>
    <dgm:pt modelId="{E0FC1649-CD4A-4251-996A-9D7C0F942DC7}">
      <dgm:prSet phldrT="[Text]" phldr="0"/>
      <dgm:spPr/>
      <dgm:t>
        <a:bodyPr/>
        <a:lstStyle/>
        <a:p>
          <a:r>
            <a:rPr lang="en-GB"/>
            <a:t>Now what?</a:t>
          </a:r>
          <a:endParaRPr lang="en-GB" dirty="0"/>
        </a:p>
      </dgm:t>
    </dgm:pt>
    <dgm:pt modelId="{B8D39100-F517-4C06-B32A-A06BEB7D7A84}" type="parTrans" cxnId="{6F0C54A0-95F2-4404-AEF5-0B2FBC6772D3}">
      <dgm:prSet/>
      <dgm:spPr/>
      <dgm:t>
        <a:bodyPr/>
        <a:lstStyle/>
        <a:p>
          <a:endParaRPr lang="en-GB"/>
        </a:p>
      </dgm:t>
    </dgm:pt>
    <dgm:pt modelId="{1D44255D-D065-4521-9947-E477445CF868}" type="sibTrans" cxnId="{6F0C54A0-95F2-4404-AEF5-0B2FBC6772D3}">
      <dgm:prSet/>
      <dgm:spPr/>
      <dgm:t>
        <a:bodyPr/>
        <a:lstStyle/>
        <a:p>
          <a:endParaRPr lang="en-GB"/>
        </a:p>
      </dgm:t>
    </dgm:pt>
    <dgm:pt modelId="{B7EC4959-79F3-4529-9973-AD076ED79027}" type="pres">
      <dgm:prSet presAssocID="{419BDF2C-0CF4-4C0B-8A38-28BA688E4457}" presName="cycle" presStyleCnt="0">
        <dgm:presLayoutVars>
          <dgm:dir/>
          <dgm:resizeHandles val="exact"/>
        </dgm:presLayoutVars>
      </dgm:prSet>
      <dgm:spPr/>
    </dgm:pt>
    <dgm:pt modelId="{BC0F98F6-69D0-48DB-9EAB-A4A5F773F71E}" type="pres">
      <dgm:prSet presAssocID="{9B6B27AF-5E4E-4EBE-A1A0-BD659E54B263}" presName="node" presStyleLbl="node1" presStyleIdx="0" presStyleCnt="3">
        <dgm:presLayoutVars>
          <dgm:bulletEnabled val="1"/>
        </dgm:presLayoutVars>
      </dgm:prSet>
      <dgm:spPr/>
    </dgm:pt>
    <dgm:pt modelId="{3ADAA460-71AD-4774-95F1-AF7FC884C3EB}" type="pres">
      <dgm:prSet presAssocID="{C29E6243-8FC6-44A2-B4ED-59B8E3B4E8ED}" presName="sibTrans" presStyleLbl="sibTrans2D1" presStyleIdx="0" presStyleCnt="3"/>
      <dgm:spPr/>
    </dgm:pt>
    <dgm:pt modelId="{083976F1-0EAE-45EA-82AF-EA921D0523D5}" type="pres">
      <dgm:prSet presAssocID="{C29E6243-8FC6-44A2-B4ED-59B8E3B4E8ED}" presName="connectorText" presStyleLbl="sibTrans2D1" presStyleIdx="0" presStyleCnt="3"/>
      <dgm:spPr/>
    </dgm:pt>
    <dgm:pt modelId="{D99899E9-E31B-4E1D-9839-5185530E5775}" type="pres">
      <dgm:prSet presAssocID="{5AA38882-CB4C-45A2-8230-CBABBB5A9AD4}" presName="node" presStyleLbl="node1" presStyleIdx="1" presStyleCnt="3">
        <dgm:presLayoutVars>
          <dgm:bulletEnabled val="1"/>
        </dgm:presLayoutVars>
      </dgm:prSet>
      <dgm:spPr/>
    </dgm:pt>
    <dgm:pt modelId="{180843BD-44C2-4807-ACE7-36E36E7B16B9}" type="pres">
      <dgm:prSet presAssocID="{F7BA84C1-EA55-466C-A43D-6A0815336870}" presName="sibTrans" presStyleLbl="sibTrans2D1" presStyleIdx="1" presStyleCnt="3"/>
      <dgm:spPr/>
    </dgm:pt>
    <dgm:pt modelId="{99802890-6C67-4013-8EF6-D0CA2C086B90}" type="pres">
      <dgm:prSet presAssocID="{F7BA84C1-EA55-466C-A43D-6A0815336870}" presName="connectorText" presStyleLbl="sibTrans2D1" presStyleIdx="1" presStyleCnt="3"/>
      <dgm:spPr/>
    </dgm:pt>
    <dgm:pt modelId="{D2510D61-E1C0-42A9-AF10-542346FA28EA}" type="pres">
      <dgm:prSet presAssocID="{E0FC1649-CD4A-4251-996A-9D7C0F942DC7}" presName="node" presStyleLbl="node1" presStyleIdx="2" presStyleCnt="3">
        <dgm:presLayoutVars>
          <dgm:bulletEnabled val="1"/>
        </dgm:presLayoutVars>
      </dgm:prSet>
      <dgm:spPr/>
    </dgm:pt>
    <dgm:pt modelId="{6BF3759A-3881-4B71-BB32-C6DC5E5CE0CD}" type="pres">
      <dgm:prSet presAssocID="{1D44255D-D065-4521-9947-E477445CF868}" presName="sibTrans" presStyleLbl="sibTrans2D1" presStyleIdx="2" presStyleCnt="3"/>
      <dgm:spPr/>
    </dgm:pt>
    <dgm:pt modelId="{731B4E78-4C8D-472C-81CA-10A4D41CD9B3}" type="pres">
      <dgm:prSet presAssocID="{1D44255D-D065-4521-9947-E477445CF868}" presName="connectorText" presStyleLbl="sibTrans2D1" presStyleIdx="2" presStyleCnt="3"/>
      <dgm:spPr/>
    </dgm:pt>
  </dgm:ptLst>
  <dgm:cxnLst>
    <dgm:cxn modelId="{490E6121-E031-478A-8EAF-3E352A87CBFE}" type="presOf" srcId="{E0FC1649-CD4A-4251-996A-9D7C0F942DC7}" destId="{D2510D61-E1C0-42A9-AF10-542346FA28EA}" srcOrd="0" destOrd="0" presId="urn:microsoft.com/office/officeart/2005/8/layout/cycle2"/>
    <dgm:cxn modelId="{73A77A3E-DBDE-4791-947C-5B70BCE09A0B}" type="presOf" srcId="{5AA38882-CB4C-45A2-8230-CBABBB5A9AD4}" destId="{D99899E9-E31B-4E1D-9839-5185530E5775}" srcOrd="0" destOrd="0" presId="urn:microsoft.com/office/officeart/2005/8/layout/cycle2"/>
    <dgm:cxn modelId="{EEA88A40-CBA6-4A0B-9D73-F7CCB6F884D4}" type="presOf" srcId="{C29E6243-8FC6-44A2-B4ED-59B8E3B4E8ED}" destId="{3ADAA460-71AD-4774-95F1-AF7FC884C3EB}" srcOrd="0" destOrd="0" presId="urn:microsoft.com/office/officeart/2005/8/layout/cycle2"/>
    <dgm:cxn modelId="{CECEBE41-212D-40E0-842D-25E14AD0B088}" srcId="{419BDF2C-0CF4-4C0B-8A38-28BA688E4457}" destId="{5AA38882-CB4C-45A2-8230-CBABBB5A9AD4}" srcOrd="1" destOrd="0" parTransId="{FD46DA6E-ED75-437B-8554-DD81385826D0}" sibTransId="{F7BA84C1-EA55-466C-A43D-6A0815336870}"/>
    <dgm:cxn modelId="{0D1E8976-3412-4E29-A198-733965C53FBE}" type="presOf" srcId="{1D44255D-D065-4521-9947-E477445CF868}" destId="{731B4E78-4C8D-472C-81CA-10A4D41CD9B3}" srcOrd="1" destOrd="0" presId="urn:microsoft.com/office/officeart/2005/8/layout/cycle2"/>
    <dgm:cxn modelId="{6F0C54A0-95F2-4404-AEF5-0B2FBC6772D3}" srcId="{419BDF2C-0CF4-4C0B-8A38-28BA688E4457}" destId="{E0FC1649-CD4A-4251-996A-9D7C0F942DC7}" srcOrd="2" destOrd="0" parTransId="{B8D39100-F517-4C06-B32A-A06BEB7D7A84}" sibTransId="{1D44255D-D065-4521-9947-E477445CF868}"/>
    <dgm:cxn modelId="{B0AF68A6-5986-4112-8987-3BE9168ACA4A}" type="presOf" srcId="{1D44255D-D065-4521-9947-E477445CF868}" destId="{6BF3759A-3881-4B71-BB32-C6DC5E5CE0CD}" srcOrd="0" destOrd="0" presId="urn:microsoft.com/office/officeart/2005/8/layout/cycle2"/>
    <dgm:cxn modelId="{B94C7AB2-C66D-4283-B2B2-BA789BCB65D8}" type="presOf" srcId="{419BDF2C-0CF4-4C0B-8A38-28BA688E4457}" destId="{B7EC4959-79F3-4529-9973-AD076ED79027}" srcOrd="0" destOrd="0" presId="urn:microsoft.com/office/officeart/2005/8/layout/cycle2"/>
    <dgm:cxn modelId="{F6C630B6-E6F3-4016-93C2-3CF86A0CEB2C}" srcId="{419BDF2C-0CF4-4C0B-8A38-28BA688E4457}" destId="{9B6B27AF-5E4E-4EBE-A1A0-BD659E54B263}" srcOrd="0" destOrd="0" parTransId="{6F874760-639A-4C9B-A300-9DD9A3600647}" sibTransId="{C29E6243-8FC6-44A2-B4ED-59B8E3B4E8ED}"/>
    <dgm:cxn modelId="{694A3CD1-DC3F-440A-818F-3D0886163691}" type="presOf" srcId="{F7BA84C1-EA55-466C-A43D-6A0815336870}" destId="{180843BD-44C2-4807-ACE7-36E36E7B16B9}" srcOrd="0" destOrd="0" presId="urn:microsoft.com/office/officeart/2005/8/layout/cycle2"/>
    <dgm:cxn modelId="{31785FD2-D0F6-45EB-912A-87FB4E905D32}" type="presOf" srcId="{9B6B27AF-5E4E-4EBE-A1A0-BD659E54B263}" destId="{BC0F98F6-69D0-48DB-9EAB-A4A5F773F71E}" srcOrd="0" destOrd="0" presId="urn:microsoft.com/office/officeart/2005/8/layout/cycle2"/>
    <dgm:cxn modelId="{D8E02FE9-533A-4BAA-A6EC-33FDDF8D2E9C}" type="presOf" srcId="{F7BA84C1-EA55-466C-A43D-6A0815336870}" destId="{99802890-6C67-4013-8EF6-D0CA2C086B90}" srcOrd="1" destOrd="0" presId="urn:microsoft.com/office/officeart/2005/8/layout/cycle2"/>
    <dgm:cxn modelId="{2449FAED-0043-457B-A3E7-7729457B77FF}" type="presOf" srcId="{C29E6243-8FC6-44A2-B4ED-59B8E3B4E8ED}" destId="{083976F1-0EAE-45EA-82AF-EA921D0523D5}" srcOrd="1" destOrd="0" presId="urn:microsoft.com/office/officeart/2005/8/layout/cycle2"/>
    <dgm:cxn modelId="{47E04B7D-758B-4499-A214-C888AFBA4CF6}" type="presParOf" srcId="{B7EC4959-79F3-4529-9973-AD076ED79027}" destId="{BC0F98F6-69D0-48DB-9EAB-A4A5F773F71E}" srcOrd="0" destOrd="0" presId="urn:microsoft.com/office/officeart/2005/8/layout/cycle2"/>
    <dgm:cxn modelId="{23A87E87-62BA-4D5C-A049-33BE0C9BE23F}" type="presParOf" srcId="{B7EC4959-79F3-4529-9973-AD076ED79027}" destId="{3ADAA460-71AD-4774-95F1-AF7FC884C3EB}" srcOrd="1" destOrd="0" presId="urn:microsoft.com/office/officeart/2005/8/layout/cycle2"/>
    <dgm:cxn modelId="{2ED3F03E-C578-4332-BDF3-4EB19B8FB7D9}" type="presParOf" srcId="{3ADAA460-71AD-4774-95F1-AF7FC884C3EB}" destId="{083976F1-0EAE-45EA-82AF-EA921D0523D5}" srcOrd="0" destOrd="0" presId="urn:microsoft.com/office/officeart/2005/8/layout/cycle2"/>
    <dgm:cxn modelId="{24167354-568A-454E-A093-143193EE8909}" type="presParOf" srcId="{B7EC4959-79F3-4529-9973-AD076ED79027}" destId="{D99899E9-E31B-4E1D-9839-5185530E5775}" srcOrd="2" destOrd="0" presId="urn:microsoft.com/office/officeart/2005/8/layout/cycle2"/>
    <dgm:cxn modelId="{493208F4-8D26-4063-857A-FD84C404CC05}" type="presParOf" srcId="{B7EC4959-79F3-4529-9973-AD076ED79027}" destId="{180843BD-44C2-4807-ACE7-36E36E7B16B9}" srcOrd="3" destOrd="0" presId="urn:microsoft.com/office/officeart/2005/8/layout/cycle2"/>
    <dgm:cxn modelId="{721040EF-A733-4D74-9D0C-9CFD14B351B4}" type="presParOf" srcId="{180843BD-44C2-4807-ACE7-36E36E7B16B9}" destId="{99802890-6C67-4013-8EF6-D0CA2C086B90}" srcOrd="0" destOrd="0" presId="urn:microsoft.com/office/officeart/2005/8/layout/cycle2"/>
    <dgm:cxn modelId="{F05B7C25-8B72-47D0-B0E9-CDCE17A178F5}" type="presParOf" srcId="{B7EC4959-79F3-4529-9973-AD076ED79027}" destId="{D2510D61-E1C0-42A9-AF10-542346FA28EA}" srcOrd="4" destOrd="0" presId="urn:microsoft.com/office/officeart/2005/8/layout/cycle2"/>
    <dgm:cxn modelId="{919153E6-A38A-4AF9-B962-9A710F1984B6}" type="presParOf" srcId="{B7EC4959-79F3-4529-9973-AD076ED79027}" destId="{6BF3759A-3881-4B71-BB32-C6DC5E5CE0CD}" srcOrd="5" destOrd="0" presId="urn:microsoft.com/office/officeart/2005/8/layout/cycle2"/>
    <dgm:cxn modelId="{927309BA-B1DF-49F3-B6E6-DD81240EB1F8}" type="presParOf" srcId="{6BF3759A-3881-4B71-BB32-C6DC5E5CE0CD}" destId="{731B4E78-4C8D-472C-81CA-10A4D41CD9B3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0F98F6-69D0-48DB-9EAB-A4A5F773F71E}">
      <dsp:nvSpPr>
        <dsp:cNvPr id="0" name=""/>
        <dsp:cNvSpPr/>
      </dsp:nvSpPr>
      <dsp:spPr>
        <a:xfrm>
          <a:off x="4571716" y="926"/>
          <a:ext cx="1781742" cy="178174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What?</a:t>
          </a:r>
          <a:endParaRPr lang="en-GB" sz="3400" kern="1200" dirty="0"/>
        </a:p>
      </dsp:txBody>
      <dsp:txXfrm>
        <a:off x="4832646" y="261856"/>
        <a:ext cx="1259882" cy="1259882"/>
      </dsp:txXfrm>
    </dsp:sp>
    <dsp:sp modelId="{3ADAA460-71AD-4774-95F1-AF7FC884C3EB}">
      <dsp:nvSpPr>
        <dsp:cNvPr id="0" name=""/>
        <dsp:cNvSpPr/>
      </dsp:nvSpPr>
      <dsp:spPr>
        <a:xfrm rot="3600000">
          <a:off x="5887875" y="1738748"/>
          <a:ext cx="474580" cy="60133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500" kern="1200"/>
        </a:p>
      </dsp:txBody>
      <dsp:txXfrm>
        <a:off x="5923469" y="1797366"/>
        <a:ext cx="332206" cy="360802"/>
      </dsp:txXfrm>
    </dsp:sp>
    <dsp:sp modelId="{D99899E9-E31B-4E1D-9839-5185530E5775}">
      <dsp:nvSpPr>
        <dsp:cNvPr id="0" name=""/>
        <dsp:cNvSpPr/>
      </dsp:nvSpPr>
      <dsp:spPr>
        <a:xfrm>
          <a:off x="5910305" y="2319430"/>
          <a:ext cx="1781742" cy="178174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So what?</a:t>
          </a:r>
        </a:p>
      </dsp:txBody>
      <dsp:txXfrm>
        <a:off x="6171235" y="2580360"/>
        <a:ext cx="1259882" cy="1259882"/>
      </dsp:txXfrm>
    </dsp:sp>
    <dsp:sp modelId="{180843BD-44C2-4807-ACE7-36E36E7B16B9}">
      <dsp:nvSpPr>
        <dsp:cNvPr id="0" name=""/>
        <dsp:cNvSpPr/>
      </dsp:nvSpPr>
      <dsp:spPr>
        <a:xfrm rot="10800000">
          <a:off x="5238728" y="2909632"/>
          <a:ext cx="474580" cy="60133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500" kern="1200"/>
        </a:p>
      </dsp:txBody>
      <dsp:txXfrm rot="10800000">
        <a:off x="5381102" y="3029900"/>
        <a:ext cx="332206" cy="360802"/>
      </dsp:txXfrm>
    </dsp:sp>
    <dsp:sp modelId="{D2510D61-E1C0-42A9-AF10-542346FA28EA}">
      <dsp:nvSpPr>
        <dsp:cNvPr id="0" name=""/>
        <dsp:cNvSpPr/>
      </dsp:nvSpPr>
      <dsp:spPr>
        <a:xfrm>
          <a:off x="3233127" y="2319430"/>
          <a:ext cx="1781742" cy="178174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Now what?</a:t>
          </a:r>
          <a:endParaRPr lang="en-GB" sz="3400" kern="1200" dirty="0"/>
        </a:p>
      </dsp:txBody>
      <dsp:txXfrm>
        <a:off x="3494057" y="2580360"/>
        <a:ext cx="1259882" cy="1259882"/>
      </dsp:txXfrm>
    </dsp:sp>
    <dsp:sp modelId="{6BF3759A-3881-4B71-BB32-C6DC5E5CE0CD}">
      <dsp:nvSpPr>
        <dsp:cNvPr id="0" name=""/>
        <dsp:cNvSpPr/>
      </dsp:nvSpPr>
      <dsp:spPr>
        <a:xfrm rot="18000000">
          <a:off x="4549286" y="1762013"/>
          <a:ext cx="474580" cy="60133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500" kern="1200"/>
        </a:p>
      </dsp:txBody>
      <dsp:txXfrm>
        <a:off x="4584880" y="1943931"/>
        <a:ext cx="332206" cy="3608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4/9/2026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4/9/2026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14900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0125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5109526"/>
            <a:ext cx="10923936" cy="641279"/>
          </a:xfrm>
        </p:spPr>
        <p:txBody>
          <a:bodyPr anchor="b">
            <a:noAutofit/>
          </a:bodyPr>
          <a:lstStyle>
            <a:lvl1pPr algn="l">
              <a:defRPr sz="5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7" name="Subtitle 2">
            <a:extLst>
              <a:ext uri="{FF2B5EF4-FFF2-40B4-BE49-F238E27FC236}">
                <a16:creationId xmlns:a16="http://schemas.microsoft.com/office/drawing/2014/main" id="{CDE85611-F29A-5B31-8523-08B6A1185C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9" y="5811724"/>
            <a:ext cx="10923936" cy="40929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9" cy="4986425"/>
          </a:xfrm>
          <a:blipFill dpi="0" rotWithShape="1">
            <a:blip r:embed="rId2">
              <a:alphaModFix amt="60000"/>
            </a:blip>
            <a:srcRect/>
            <a:stretch>
              <a:fillRect t="-40" b="-40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34029" y="6211605"/>
            <a:ext cx="36576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700589" y="6212217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C7524BB-F0A6-4140-A8AB-1C8A7E34AB03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009325" y="6221013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67802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defRPr sz="6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4328498" cy="630936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42975" cy="630936"/>
          </a:xfrm>
        </p:spPr>
        <p:txBody>
          <a:bodyPr/>
          <a:lstStyle/>
          <a:p>
            <a:fld id="{7E574385-C0BA-734A-92FC-17834D8EB701}" type="datetime1">
              <a:rPr lang="en-US" smtClean="0"/>
              <a:t>4/9/2026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7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24096" y="1016954"/>
            <a:ext cx="4306487" cy="3345811"/>
          </a:xfrm>
        </p:spPr>
        <p:txBody>
          <a:bodyPr anchor="b">
            <a:noAutofit/>
          </a:bodyPr>
          <a:lstStyle>
            <a:lvl1pPr algn="l">
              <a:defRPr sz="6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24095" y="4743765"/>
            <a:ext cx="4333869" cy="1479235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584950" cy="6858000"/>
          </a:xfrm>
          <a:blipFill dpi="0" rotWithShape="1">
            <a:blip r:embed="rId2">
              <a:alphaModFix amt="60000"/>
            </a:blip>
            <a:srcRect/>
            <a:stretch>
              <a:fillRect l="-32" r="-32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24097" y="0"/>
            <a:ext cx="2447917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58467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6C3E8657-ED4F-2349-80D5-3F1287888601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82538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1001715"/>
            <a:ext cx="4714880" cy="3360095"/>
          </a:xfrm>
        </p:spPr>
        <p:txBody>
          <a:bodyPr anchor="t">
            <a:noAutofit/>
          </a:bodyPr>
          <a:lstStyle>
            <a:lvl1pPr algn="l">
              <a:defRPr sz="6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30" y="4728526"/>
            <a:ext cx="4714880" cy="14944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34030" y="3586"/>
            <a:ext cx="3154768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3845379" y="3586"/>
            <a:ext cx="89831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DAA7185-3F7E-9249-BB9E-706C38E229BC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800270" y="3586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502" y="0"/>
            <a:ext cx="628649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45769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011936"/>
            <a:ext cx="7538425" cy="3172503"/>
          </a:xfrm>
        </p:spPr>
        <p:txBody>
          <a:bodyPr anchor="t">
            <a:normAutofit/>
          </a:bodyPr>
          <a:lstStyle>
            <a:lvl1pPr algn="l">
              <a:lnSpc>
                <a:spcPct val="90000"/>
              </a:lnSpc>
              <a:defRPr sz="6000" u="sng" cap="all" baseline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7" y="4728525"/>
            <a:ext cx="7538425" cy="1494475"/>
          </a:xfrm>
        </p:spPr>
        <p:txBody>
          <a:bodyPr anchor="b">
            <a:normAutofit/>
          </a:bodyPr>
          <a:lstStyle>
            <a:lvl1pPr marL="0" indent="0" algn="l">
              <a:lnSpc>
                <a:spcPct val="75000"/>
              </a:lnSpc>
              <a:spcBef>
                <a:spcPts val="0"/>
              </a:spcBef>
              <a:spcAft>
                <a:spcPts val="600"/>
              </a:spcAft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latin typeface="+mj-lt"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latin typeface="+mj-lt"/>
              </a:defRPr>
            </a:lvl1pPr>
          </a:lstStyle>
          <a:p>
            <a:fld id="{99A48728-1D9C-2F4B-9F0A-BC2AEDF455B4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latin typeface="+mj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80794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1011936"/>
            <a:ext cx="8095016" cy="3335590"/>
          </a:xfrm>
        </p:spPr>
        <p:txBody>
          <a:bodyPr anchor="b">
            <a:normAutofit/>
          </a:bodyPr>
          <a:lstStyle>
            <a:lvl1pPr algn="l">
              <a:defRPr sz="60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9" y="4728526"/>
            <a:ext cx="8095015" cy="1117538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5FDA9-B56F-3D40-BA5C-830FD973E5D1}" type="datetime1">
              <a:rPr lang="en-US" smtClean="0"/>
              <a:t>4/9/2026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895856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33602" y="1011936"/>
            <a:ext cx="7924802" cy="3350830"/>
          </a:xfrm>
        </p:spPr>
        <p:txBody>
          <a:bodyPr anchor="b">
            <a:normAutofit/>
          </a:bodyPr>
          <a:lstStyle>
            <a:lvl1pPr algn="ctr">
              <a:defRPr sz="60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33602" y="4728526"/>
            <a:ext cx="7924801" cy="1117538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B04B425-AD26-2748-9379-4D52F1178C82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0856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2AC2E79-609C-0D1A-9B21-608288E7C6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634999"/>
            <a:ext cx="7152035" cy="5588001"/>
          </a:xfrm>
        </p:spPr>
        <p:txBody>
          <a:bodyPr anchor="b">
            <a:normAutofit/>
          </a:bodyPr>
          <a:lstStyle>
            <a:lvl1pPr algn="l">
              <a:defRPr sz="75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903C4BE1-6BC7-07DF-D465-C3B7FD2F99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2448" y="634999"/>
            <a:ext cx="3385516" cy="1494477"/>
          </a:xfrm>
        </p:spPr>
        <p:txBody>
          <a:bodyPr anchor="t">
            <a:normAutofit/>
          </a:bodyPr>
          <a:lstStyle>
            <a:lvl1pPr marL="0" indent="0" algn="r">
              <a:buNone/>
              <a:defRPr sz="2000" b="1" i="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0502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2AC2E79-609C-0D1A-9B21-608288E7C6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634999"/>
            <a:ext cx="7152035" cy="5588001"/>
          </a:xfrm>
        </p:spPr>
        <p:txBody>
          <a:bodyPr anchor="b">
            <a:normAutofit/>
          </a:bodyPr>
          <a:lstStyle>
            <a:lvl1pPr algn="l">
              <a:defRPr sz="75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903C4BE1-6BC7-07DF-D465-C3B7FD2F99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2448" y="634999"/>
            <a:ext cx="3385516" cy="1494477"/>
          </a:xfrm>
        </p:spPr>
        <p:txBody>
          <a:bodyPr anchor="t">
            <a:normAutofit/>
          </a:bodyPr>
          <a:lstStyle>
            <a:lvl1pPr marL="0" indent="0" algn="r">
              <a:buNone/>
              <a:defRPr sz="2000" b="1" i="0">
                <a:solidFill>
                  <a:schemeClr val="accent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6774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748474"/>
            <a:ext cx="7538425" cy="4474526"/>
          </a:xfrm>
        </p:spPr>
        <p:txBody>
          <a:bodyPr anchor="b">
            <a:normAutofit/>
          </a:bodyPr>
          <a:lstStyle>
            <a:lvl1pPr algn="l"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05051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748474"/>
            <a:ext cx="7538425" cy="4474526"/>
          </a:xfrm>
        </p:spPr>
        <p:txBody>
          <a:bodyPr anchor="b">
            <a:normAutofit/>
          </a:bodyPr>
          <a:lstStyle>
            <a:lvl1pPr algn="l"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27587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Welcom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5652464" cy="2613336"/>
          </a:xfrm>
        </p:spPr>
        <p:txBody>
          <a:bodyPr anchor="b">
            <a:noAutofit/>
          </a:bodyPr>
          <a:lstStyle>
            <a:lvl1pPr>
              <a:defRPr sz="6000" u="sng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432849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4297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5F2758A-C3D6-E84B-B3E9-757EFEF52D55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29" y="3996050"/>
            <a:ext cx="5652464" cy="2226950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1pPr>
            <a:lvl2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2pPr>
            <a:lvl3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3pPr>
            <a:lvl4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4pPr>
            <a:lvl5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8" name="Picture Placeholder 7">
            <a:extLst>
              <a:ext uri="{FF2B5EF4-FFF2-40B4-BE49-F238E27FC236}">
                <a16:creationId xmlns:a16="http://schemas.microsoft.com/office/drawing/2014/main" id="{DEE8CE2C-7AFC-E265-19EB-F76884D5992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43095" y="630936"/>
            <a:ext cx="4714870" cy="5592064"/>
          </a:xfrm>
          <a:blipFill dpi="0" rotWithShape="1">
            <a:blip r:embed="rId2">
              <a:alphaModFix amt="60000"/>
            </a:blip>
            <a:srcRect/>
            <a:stretch>
              <a:fillRect l="-40" r="-40"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79107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0" y="1001715"/>
            <a:ext cx="4663440" cy="2241233"/>
          </a:xfrm>
        </p:spPr>
        <p:txBody>
          <a:bodyPr anchor="t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609600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43095" y="0"/>
            <a:ext cx="282891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7112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EEECD8D-53A7-3A4F-8909-5ECB0FEF37FB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0" y="3623950"/>
            <a:ext cx="4663440" cy="2539106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>
                <a:solidFill>
                  <a:schemeClr val="tx1"/>
                </a:solidFill>
              </a:defRPr>
            </a:lvl1pPr>
            <a:lvl2pPr marL="571500" indent="-342900">
              <a:buFont typeface="+mj-lt"/>
              <a:buAutoNum type="arabicPeriod"/>
              <a:defRPr sz="180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sz="1600">
                <a:solidFill>
                  <a:schemeClr val="tx1"/>
                </a:solidFill>
              </a:defRPr>
            </a:lvl3pPr>
            <a:lvl4pPr marL="1028700" indent="-342900">
              <a:buFont typeface="+mj-lt"/>
              <a:buAutoNum type="arabicPeriod"/>
              <a:defRPr sz="1400">
                <a:solidFill>
                  <a:schemeClr val="tx1"/>
                </a:solidFill>
              </a:defRPr>
            </a:lvl4pPr>
            <a:lvl5pPr>
              <a:buFont typeface="+mj-lt"/>
              <a:buAutoNum type="arabicPeriod"/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72438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2129475"/>
            <a:ext cx="4719430" cy="2599051"/>
          </a:xfrm>
        </p:spPr>
        <p:txBody>
          <a:bodyPr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07E3B5C-D099-9543-A57D-129299D311F4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43095" y="2129475"/>
            <a:ext cx="4158283" cy="2599051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4893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748474"/>
            <a:ext cx="4328498" cy="3726812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FDDB5BF-28B0-5C4D-A64A-E611B8C77204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748473"/>
            <a:ext cx="6209053" cy="37268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9172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1381759"/>
            <a:ext cx="4347849" cy="4841241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482B860-5E2A-1340-A6D3-E276E55F2222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381759"/>
            <a:ext cx="6209054" cy="484124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12883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1001715"/>
            <a:ext cx="4347850" cy="4855526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8676C7A-4B29-7743-AB3A-5EEF28262A7C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001715"/>
            <a:ext cx="6209053" cy="485552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15749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2" y="1001715"/>
            <a:ext cx="3385529" cy="5221285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7826AE1-158D-A74A-A5C8-25E57C484C69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05935" y="1001715"/>
            <a:ext cx="7152029" cy="522128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61736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7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10923935" cy="1127760"/>
          </a:xfrm>
        </p:spPr>
        <p:txBody>
          <a:bodyPr>
            <a:noAutofit/>
          </a:bodyPr>
          <a:lstStyle>
            <a:lvl1pPr>
              <a:defRPr sz="6000" u="sng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432849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4297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A1EC562-4E50-D34B-8F39-5DD0D018EB66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29" y="2495234"/>
            <a:ext cx="10923935" cy="372776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37858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11936"/>
            <a:ext cx="8481400" cy="1484254"/>
          </a:xfrm>
        </p:spPr>
        <p:txBody>
          <a:bodyPr anchor="t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EDD5DD5-92AA-6440-87DE-277C532BE8AC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029" y="2877190"/>
            <a:ext cx="8481400" cy="3345810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400">
                <a:solidFill>
                  <a:schemeClr val="tx1"/>
                </a:solidFill>
              </a:defRPr>
            </a:lvl1pPr>
            <a:lvl2pPr marL="685800" indent="-457200">
              <a:buFont typeface="+mj-lt"/>
              <a:buAutoNum type="arabicPeriod"/>
              <a:defRPr sz="200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sz="1800">
                <a:solidFill>
                  <a:schemeClr val="tx1"/>
                </a:solidFill>
              </a:defRPr>
            </a:lvl3pPr>
            <a:lvl4pPr marL="1028700" indent="-342900">
              <a:buFont typeface="+mj-lt"/>
              <a:buAutoNum type="arabicPeriod"/>
              <a:defRPr sz="1600">
                <a:solidFill>
                  <a:schemeClr val="tx1"/>
                </a:solidFill>
              </a:defRPr>
            </a:lvl4pPr>
            <a:lvl5pPr marL="1257300" indent="-342900">
              <a:buFont typeface="+mj-lt"/>
              <a:buAutoNum type="arabicPeriod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8270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8911" y="1001714"/>
            <a:ext cx="6209053" cy="1122374"/>
          </a:xfrm>
        </p:spPr>
        <p:txBody>
          <a:bodyPr anchor="t"/>
          <a:lstStyle>
            <a:lvl1pPr>
              <a:defRPr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843096" y="0"/>
            <a:ext cx="282891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700589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C78A78-9BD4-2540-9BAB-27AD9352B454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90490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8911" y="2496189"/>
            <a:ext cx="6209053" cy="3726811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53857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4"/>
            <a:ext cx="6209066" cy="1121419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34028" y="0"/>
            <a:ext cx="3181348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859766" y="0"/>
            <a:ext cx="896113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B5BCBD1-B884-5B4C-ACE8-81AA2A39E888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800270" y="0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8" y="2495234"/>
            <a:ext cx="6209066" cy="372776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262823" y="0"/>
            <a:ext cx="492917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77176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5936" y="1001714"/>
            <a:ext cx="7152028" cy="1122374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01954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871664" y="0"/>
            <a:ext cx="2800349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700589" y="0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61CBF7-6530-194B-9FC2-12E7E7738880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5936" y="2496189"/>
            <a:ext cx="7152028" cy="3726811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92636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4"/>
            <a:ext cx="6587506" cy="1112519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8" y="2495234"/>
            <a:ext cx="6595451" cy="372776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34028" y="0"/>
            <a:ext cx="3177059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848478" y="0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FA5E271-D672-F147-B371-ABF5E56F00EC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800269" y="0"/>
            <a:ext cx="548641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172454" y="0"/>
            <a:ext cx="401954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84573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95" y="1019803"/>
            <a:ext cx="4714869" cy="1109672"/>
          </a:xfrm>
        </p:spPr>
        <p:txBody>
          <a:bodyPr anchor="t"/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628649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43095" y="0"/>
            <a:ext cx="2828918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0581" y="0"/>
            <a:ext cx="914407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C79DE5A-E0D1-2647-9D82-FBDAE5DFB807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43095" y="2514279"/>
            <a:ext cx="4714869" cy="370872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30043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5"/>
            <a:ext cx="4714881" cy="1108746"/>
          </a:xfrm>
        </p:spPr>
        <p:txBody>
          <a:bodyPr anchor="t"/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2515204"/>
            <a:ext cx="4714881" cy="370779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8" y="0"/>
            <a:ext cx="280540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30190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E69D102-A2FD-8743-85DB-14F8D0C32AC3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0270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502" y="0"/>
            <a:ext cx="628649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33333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95" y="1011935"/>
            <a:ext cx="4714869" cy="1112153"/>
          </a:xfrm>
        </p:spPr>
        <p:txBody>
          <a:bodyPr anchor="b"/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3237" y="0"/>
            <a:ext cx="283687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87910" y="0"/>
            <a:ext cx="92708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FA9F1854-4AF0-ED49-AE83-182A816927B5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9" y="630936"/>
            <a:ext cx="5652469" cy="5592063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61021" y="2496190"/>
            <a:ext cx="4696943" cy="372680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6390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4714880" cy="1121417"/>
          </a:xfrm>
        </p:spPr>
        <p:txBody>
          <a:bodyPr anchor="t"/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8" y="0"/>
            <a:ext cx="280540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48478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E8F57D1-DD5E-4E44-98C5-7D5639D55A57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0269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4" y="2495233"/>
            <a:ext cx="4736136" cy="372776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502" y="0"/>
            <a:ext cx="628649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85649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454" y="992921"/>
            <a:ext cx="3385510" cy="1117539"/>
          </a:xfrm>
        </p:spPr>
        <p:txBody>
          <a:bodyPr anchor="t">
            <a:noAutofit/>
          </a:bodyPr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172454" y="0"/>
            <a:ext cx="1735843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911643" y="0"/>
            <a:ext cx="700007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DB83C81-A524-F840-ABC9-B6BB50E4A13C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3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584144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2454" y="2515204"/>
            <a:ext cx="3385510" cy="370779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76502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5"/>
            <a:ext cx="3380187" cy="1108746"/>
          </a:xfrm>
        </p:spPr>
        <p:txBody>
          <a:bodyPr anchor="b">
            <a:noAutofit/>
          </a:bodyPr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8" y="0"/>
            <a:ext cx="208377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723140" y="0"/>
            <a:ext cx="716293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BA8DA53-5E6D-4942-B673-3E50E3C9DB93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465575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2491461"/>
            <a:ext cx="3380313" cy="373153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0" y="0"/>
            <a:ext cx="743021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99903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454" y="994222"/>
            <a:ext cx="3385510" cy="1882967"/>
          </a:xfrm>
        </p:spPr>
        <p:txBody>
          <a:bodyPr anchor="b"/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78136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2455" y="0"/>
            <a:ext cx="1735844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16244" y="0"/>
            <a:ext cx="695406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BA35C60-A52E-0F44-95C1-79561B62B391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34" name="Slide Number Placeholder 9">
            <a:extLst>
              <a:ext uri="{FF2B5EF4-FFF2-40B4-BE49-F238E27FC236}">
                <a16:creationId xmlns:a16="http://schemas.microsoft.com/office/drawing/2014/main" id="{64F22B5B-7B07-4638-1ED2-E13EDE05C19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2454" y="3251766"/>
            <a:ext cx="3385510" cy="297123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228600" indent="0">
              <a:buNone/>
              <a:defRPr sz="1400">
                <a:solidFill>
                  <a:schemeClr val="tx1"/>
                </a:solidFill>
              </a:defRPr>
            </a:lvl2pPr>
            <a:lvl3pPr marL="457200" indent="0">
              <a:buNone/>
              <a:defRPr sz="1200">
                <a:solidFill>
                  <a:schemeClr val="tx1"/>
                </a:solidFill>
              </a:defRPr>
            </a:lvl3pPr>
            <a:lvl4pPr marL="685800" indent="0">
              <a:buNone/>
              <a:defRPr sz="1100">
                <a:solidFill>
                  <a:schemeClr val="tx1"/>
                </a:solidFill>
              </a:defRPr>
            </a:lvl4pPr>
            <a:lvl5pPr marL="914400" indent="0">
              <a:buNone/>
              <a:defRPr sz="105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06740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5100628"/>
            <a:ext cx="4328498" cy="1122373"/>
          </a:xfrm>
        </p:spPr>
        <p:txBody>
          <a:bodyPr anchor="t">
            <a:noAutofit/>
          </a:bodyPr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72852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100627"/>
            <a:ext cx="6208724" cy="1122373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100">
                <a:solidFill>
                  <a:schemeClr val="bg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05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6211605"/>
            <a:ext cx="36576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8540" y="6211605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25E8027-836D-F64B-BBF7-A246E67FE0A3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6211605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549818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4353866"/>
            <a:ext cx="2828932" cy="1869134"/>
          </a:xfrm>
        </p:spPr>
        <p:txBody>
          <a:bodyPr anchor="t">
            <a:normAutofit/>
          </a:bodyPr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19552" y="4353866"/>
            <a:ext cx="7538412" cy="1869134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6211605"/>
            <a:ext cx="36576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8540" y="6211605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4D38C6B-BFF0-FA48-8F70-77BDD72A014D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6211605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72022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627443"/>
            <a:ext cx="2828926" cy="1826790"/>
          </a:xfrm>
        </p:spPr>
        <p:txBody>
          <a:bodyPr anchor="t">
            <a:normAutofit/>
          </a:bodyPr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19552" y="634999"/>
            <a:ext cx="7538412" cy="1861191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307973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2805405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8540" y="0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40AF01B-D893-9C4D-8AB8-7E6079CED5E9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682580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1011936"/>
            <a:ext cx="10945318" cy="745437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74623E1-10D5-C048-8991-E2228A964ED1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2645" y="2129474"/>
            <a:ext cx="6230450" cy="409352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4097" y="2129474"/>
            <a:ext cx="4333867" cy="4128197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990392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5"/>
            <a:ext cx="4714881" cy="1121418"/>
          </a:xfrm>
        </p:spPr>
        <p:txBody>
          <a:bodyPr>
            <a:normAutofit/>
          </a:bodyPr>
          <a:lstStyle>
            <a:lvl1pPr>
              <a:defRPr sz="36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5DB6E09-373C-2841-960E-B24A18A7C55D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8" y="2495234"/>
            <a:ext cx="4706938" cy="372776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286499" y="1001715"/>
            <a:ext cx="5292853" cy="522128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91538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996695"/>
            <a:ext cx="3771907" cy="1126438"/>
          </a:xfrm>
        </p:spPr>
        <p:txBody>
          <a:bodyPr anchor="t">
            <a:normAutofit/>
          </a:bodyPr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FCB72DF-080D-4042-863C-D2B08AB5E1E8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9" y="2495234"/>
            <a:ext cx="3717934" cy="372776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62522" y="1005779"/>
            <a:ext cx="6615116" cy="530294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61859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6" y="4531056"/>
            <a:ext cx="6209067" cy="1691943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C5D9B6A-47DB-D845-97C7-9775E46E650D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7" y="630937"/>
            <a:ext cx="6209067" cy="350433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9479" y="630937"/>
            <a:ext cx="4328485" cy="5592064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1pPr>
            <a:lvl2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2pPr>
            <a:lvl3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3pPr>
            <a:lvl4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4pPr>
            <a:lvl5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50821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15" y="5109526"/>
            <a:ext cx="6209079" cy="1113474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2" y="1011935"/>
            <a:ext cx="10923942" cy="3716591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8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5678024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3" y="5109526"/>
            <a:ext cx="7916856" cy="1113474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11935"/>
            <a:ext cx="10923935" cy="3716591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8000" b="0" i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37487662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3" y="5109526"/>
            <a:ext cx="7916856" cy="1245554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11936"/>
            <a:ext cx="10923935" cy="3665730"/>
          </a:xfrm>
        </p:spPr>
        <p:txBody>
          <a:bodyPr anchor="t">
            <a:noAutofit/>
          </a:bodyPr>
          <a:lstStyle>
            <a:lvl1pPr marL="0" indent="0" algn="ctr">
              <a:lnSpc>
                <a:spcPct val="90000"/>
              </a:lnSpc>
              <a:buNone/>
              <a:defRPr sz="28000" b="0" i="0" u="sng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3354092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4508" y="1001715"/>
            <a:ext cx="3393455" cy="5221285"/>
          </a:xfrm>
        </p:spPr>
        <p:txBody>
          <a:bodyPr anchor="b">
            <a:normAutofit/>
          </a:bodyPr>
          <a:lstStyle>
            <a:lvl1pPr algn="l">
              <a:lnSpc>
                <a:spcPct val="110000"/>
              </a:lnSpc>
              <a:defRPr sz="2000" b="1" i="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40964"/>
            <a:ext cx="7144095" cy="5846064"/>
          </a:xfr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None/>
              <a:defRPr sz="28000" b="0" i="0" u="sng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147816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4508" y="1001715"/>
            <a:ext cx="3393455" cy="5221285"/>
          </a:xfrm>
        </p:spPr>
        <p:txBody>
          <a:bodyPr anchor="b">
            <a:normAutofit/>
          </a:bodyPr>
          <a:lstStyle>
            <a:lvl1pPr algn="l">
              <a:lnSpc>
                <a:spcPct val="110000"/>
              </a:lnSpc>
              <a:defRPr sz="2000" b="1" i="0" u="none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40964"/>
            <a:ext cx="7144095" cy="5846064"/>
          </a:xfr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None/>
              <a:defRPr sz="28000" b="0" i="0" u="sng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6726619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795663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A2AD571-8A42-FC4D-8DD1-0DD76ABF057B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7" y="1001715"/>
            <a:ext cx="8502777" cy="5221286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5400" b="1" u="sng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800" b="1" u="sng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400" b="1" u="sng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4000" b="1" u="sng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600" b="1" u="sng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4898756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700784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3F588B4-CB59-614E-93AB-9F331D0D8D83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764792"/>
            <a:ext cx="8481400" cy="4458208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5000" b="1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400" b="1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000" b="1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600" b="1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200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2954089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891284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A8851A9-1959-C54C-A050-24BB5C598FE4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11936"/>
            <a:ext cx="8481400" cy="5211064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5000" b="1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400" b="1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000" b="1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600" b="1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200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2685041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4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891284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432BBD40-9FB7-E148-AC1B-3919D230BEB1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8" y="1011936"/>
            <a:ext cx="9074511" cy="5211064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6000" b="1" i="0" u="sng">
                <a:solidFill>
                  <a:schemeClr val="accent1"/>
                </a:solidFill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4400" b="1" i="0">
                <a:solidFill>
                  <a:schemeClr val="accent1"/>
                </a:solidFill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4000" b="1" i="0">
                <a:solidFill>
                  <a:schemeClr val="accent1"/>
                </a:solidFill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3600" b="1" i="0">
                <a:solidFill>
                  <a:schemeClr val="accent1"/>
                </a:solidFill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3200" b="1" i="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804305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77005" y="5475284"/>
            <a:ext cx="9037984" cy="747715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B7B831F-0525-DF47-A6D2-509FE238C6D0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77004" y="1005779"/>
            <a:ext cx="9037985" cy="4103745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306903786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69066" y="5475285"/>
            <a:ext cx="9045923" cy="747715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43EBDBC-CFAC-9946-A2F3-D6402690E4D2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69066" y="1001715"/>
            <a:ext cx="9053874" cy="4107810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6334030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28" y="5475285"/>
            <a:ext cx="9074512" cy="747715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542C378-8FD2-C449-B7AA-6F7022066293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8" y="1011936"/>
            <a:ext cx="9037985" cy="371659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181588254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30" y="640203"/>
            <a:ext cx="10923934" cy="1099006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5AA9746-49E3-1D49-A044-597FC2272B5D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2120209"/>
            <a:ext cx="10923935" cy="4102791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36476062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30" y="1001715"/>
            <a:ext cx="10923934" cy="747715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5AA9746-49E3-1D49-A044-597FC2272B5D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2120209"/>
            <a:ext cx="10923935" cy="4102791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 b="0" i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25872294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4" y="1010613"/>
            <a:ext cx="10945189" cy="746759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B7BE2A0-CBC1-A842-B334-0B3B571BCC28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28" y="2129474"/>
            <a:ext cx="5271473" cy="40935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3941" y="2129475"/>
            <a:ext cx="5274021" cy="409352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374277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10614"/>
            <a:ext cx="10923934" cy="746760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54D687F-3261-A345-B9E7-76DD0579BB9D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28" y="2120575"/>
            <a:ext cx="5271474" cy="375613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3940" y="2120575"/>
            <a:ext cx="5274023" cy="37561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28" y="2877190"/>
            <a:ext cx="5266092" cy="334581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6500" y="2877190"/>
            <a:ext cx="5271464" cy="334581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4462334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11936"/>
            <a:ext cx="10923935" cy="1865254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5C9DF99-DDC2-894B-B2EC-BE93B405C6CB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758173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7E1AAE6-D11F-2F46-A437-EC693200CDD7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033077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996695"/>
            <a:ext cx="3763961" cy="1314426"/>
          </a:xfrm>
        </p:spPr>
        <p:txBody>
          <a:bodyPr anchor="t">
            <a:normAutofit/>
          </a:bodyPr>
          <a:lstStyle>
            <a:lvl1pPr>
              <a:defRPr sz="28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D95903C-EDC1-ED4F-958F-696903391605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8" y="2495234"/>
            <a:ext cx="3763961" cy="3727766"/>
          </a:xfrm>
        </p:spPr>
        <p:txBody>
          <a:bodyPr anchor="t">
            <a:normAutofit/>
          </a:bodyPr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474" y="1005779"/>
            <a:ext cx="6604492" cy="5217221"/>
          </a:xfrm>
        </p:spPr>
        <p:txBody>
          <a:bodyPr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850554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30936"/>
            <a:ext cx="3793283" cy="2246253"/>
          </a:xfrm>
        </p:spPr>
        <p:txBody>
          <a:bodyPr anchor="t">
            <a:normAutofit/>
          </a:bodyPr>
          <a:lstStyle>
            <a:lvl1pPr>
              <a:defRPr sz="28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0DC713B-25C9-B74A-9BBC-A695A5E98312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1" y="3242949"/>
            <a:ext cx="3763969" cy="3017826"/>
          </a:xfrm>
        </p:spPr>
        <p:txBody>
          <a:bodyPr anchor="b"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2523" y="630937"/>
            <a:ext cx="6616830" cy="5592064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649805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982085"/>
            <a:ext cx="7538425" cy="1895105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1D5279E-0E3B-B54D-9B59-E121D9B3AFDB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028" y="3242949"/>
            <a:ext cx="10923935" cy="2980051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23946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381760"/>
            <a:ext cx="8481400" cy="1852292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C9E747C-1B1C-1345-96BA-B9E64C23A7BC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3614097"/>
            <a:ext cx="8481400" cy="1861187"/>
          </a:xfrm>
        </p:spPr>
        <p:txBody>
          <a:bodyPr>
            <a:no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228600" indent="0">
              <a:buNone/>
              <a:defRPr sz="2000">
                <a:solidFill>
                  <a:schemeClr val="tx1"/>
                </a:solidFill>
              </a:defRPr>
            </a:lvl2pPr>
            <a:lvl3pPr marL="457200" indent="0">
              <a:buNone/>
              <a:defRPr sz="1800">
                <a:solidFill>
                  <a:schemeClr val="tx1"/>
                </a:solidFill>
              </a:defRPr>
            </a:lvl3pPr>
            <a:lvl4pPr marL="685800" indent="0">
              <a:buNone/>
              <a:defRPr sz="1600">
                <a:solidFill>
                  <a:schemeClr val="tx1"/>
                </a:solidFill>
              </a:defRPr>
            </a:lvl4pPr>
            <a:lvl5pPr marL="914400" indent="0">
              <a:buNone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21228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381760"/>
            <a:ext cx="7731038" cy="3346766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9DA23C4-A9FB-DB4A-B7DD-A0A5161EF3E0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5109526"/>
            <a:ext cx="6595450" cy="1113474"/>
          </a:xfrm>
        </p:spPr>
        <p:txBody>
          <a:bodyPr>
            <a:noAutofit/>
          </a:bodyPr>
          <a:lstStyle>
            <a:lvl1pPr marL="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1pPr>
            <a:lvl2pPr marL="2286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2pPr>
            <a:lvl3pPr marL="4572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3pPr>
            <a:lvl4pPr marL="6858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4pPr>
            <a:lvl5pPr marL="9144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60278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10923935" cy="149447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708540" y="0"/>
            <a:ext cx="914400" cy="6309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  <a:latin typeface="+mj-lt"/>
              </a:defRPr>
            </a:lvl1pPr>
          </a:lstStyle>
          <a:p>
            <a:fld id="{D90E5A07-4FDA-D34C-BE60-17876FEEBAA5}" type="datetime1">
              <a:rPr lang="en-US" smtClean="0"/>
              <a:pPr/>
              <a:t>4/9/2026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34029" y="0"/>
            <a:ext cx="3657600" cy="6309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9324" y="0"/>
            <a:ext cx="548640" cy="6309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bg1"/>
                </a:solidFill>
                <a:latin typeface="+mj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29" y="2877190"/>
            <a:ext cx="10923935" cy="33458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9973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9" r:id="rId5"/>
    <p:sldLayoutId id="2147483780" r:id="rId6"/>
    <p:sldLayoutId id="2147483781" r:id="rId7"/>
    <p:sldLayoutId id="2147483782" r:id="rId8"/>
    <p:sldLayoutId id="2147483832" r:id="rId9"/>
    <p:sldLayoutId id="2147483783" r:id="rId10"/>
    <p:sldLayoutId id="2147483833" r:id="rId11"/>
    <p:sldLayoutId id="2147483784" r:id="rId12"/>
    <p:sldLayoutId id="2147483785" r:id="rId13"/>
    <p:sldLayoutId id="2147483786" r:id="rId14"/>
    <p:sldLayoutId id="2147483787" r:id="rId15"/>
    <p:sldLayoutId id="2147483788" r:id="rId16"/>
    <p:sldLayoutId id="2147483789" r:id="rId17"/>
    <p:sldLayoutId id="2147483790" r:id="rId18"/>
    <p:sldLayoutId id="2147483791" r:id="rId19"/>
    <p:sldLayoutId id="2147483792" r:id="rId20"/>
    <p:sldLayoutId id="2147483793" r:id="rId21"/>
    <p:sldLayoutId id="2147483794" r:id="rId22"/>
    <p:sldLayoutId id="2147483795" r:id="rId23"/>
    <p:sldLayoutId id="2147483796" r:id="rId24"/>
    <p:sldLayoutId id="2147483797" r:id="rId25"/>
    <p:sldLayoutId id="2147483798" r:id="rId26"/>
    <p:sldLayoutId id="2147483799" r:id="rId27"/>
    <p:sldLayoutId id="2147483800" r:id="rId28"/>
    <p:sldLayoutId id="2147483801" r:id="rId29"/>
    <p:sldLayoutId id="2147483802" r:id="rId30"/>
    <p:sldLayoutId id="2147483803" r:id="rId31"/>
    <p:sldLayoutId id="2147483804" r:id="rId32"/>
    <p:sldLayoutId id="2147483805" r:id="rId33"/>
    <p:sldLayoutId id="2147483806" r:id="rId34"/>
    <p:sldLayoutId id="2147483807" r:id="rId35"/>
    <p:sldLayoutId id="2147483808" r:id="rId36"/>
    <p:sldLayoutId id="2147483809" r:id="rId37"/>
    <p:sldLayoutId id="2147483810" r:id="rId38"/>
    <p:sldLayoutId id="2147483811" r:id="rId39"/>
    <p:sldLayoutId id="2147483812" r:id="rId40"/>
    <p:sldLayoutId id="2147483813" r:id="rId41"/>
    <p:sldLayoutId id="2147483814" r:id="rId42"/>
    <p:sldLayoutId id="2147483834" r:id="rId43"/>
    <p:sldLayoutId id="2147483815" r:id="rId44"/>
    <p:sldLayoutId id="2147483816" r:id="rId45"/>
    <p:sldLayoutId id="2147483817" r:id="rId46"/>
    <p:sldLayoutId id="2147483818" r:id="rId47"/>
    <p:sldLayoutId id="2147483819" r:id="rId48"/>
    <p:sldLayoutId id="2147483820" r:id="rId49"/>
    <p:sldLayoutId id="2147483821" r:id="rId50"/>
    <p:sldLayoutId id="2147483822" r:id="rId51"/>
    <p:sldLayoutId id="2147483835" r:id="rId52"/>
    <p:sldLayoutId id="2147483823" r:id="rId53"/>
    <p:sldLayoutId id="2147483824" r:id="rId54"/>
    <p:sldLayoutId id="2147483825" r:id="rId55"/>
    <p:sldLayoutId id="2147483826" r:id="rId56"/>
    <p:sldLayoutId id="2147483827" r:id="rId57"/>
    <p:sldLayoutId id="2147483828" r:id="rId58"/>
    <p:sldLayoutId id="2147483829" r:id="rId59"/>
    <p:sldLayoutId id="2147483830" r:id="rId60"/>
    <p:sldLayoutId id="2147483831" r:id="rId6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b="1" u="sng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b="0" i="0" kern="1200">
          <a:solidFill>
            <a:schemeClr val="bg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bg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bg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200" b="0" i="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3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publication/242339672_Back_to_the_future_Revisiting_Kotter's_1996_change_model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1.xml"/><Relationship Id="rId4" Type="http://schemas.openxmlformats.org/officeDocument/2006/relationships/hyperlink" Target="https://journals.sagepub.com/doi/pdf/10.1177/0018726715577707?utm_source=copilot.com" TargetMode="Externa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s://app.powerbi.com/groups/me/reports/0789cbd0-cde5-40e9-946b-d6db9387683d/d208b80909fe71664be4?experience=power-bi" TargetMode="External"/><Relationship Id="rId3" Type="http://schemas.openxmlformats.org/officeDocument/2006/relationships/hyperlink" Target="https://www.elsevier.es/en-revista-journal-innovation-knowledge-376-articulo-kurt-lewin39s-change-model-a-S2444569X16300087?utm_source=copilot.com" TargetMode="External"/><Relationship Id="rId7" Type="http://schemas.openxmlformats.org/officeDocument/2006/relationships/hyperlink" Target="https://www.nice.org.uk/guidance/cg100/chapter/recommendations#acute-alcohol-withdrawal" TargetMode="External"/><Relationship Id="rId2" Type="http://schemas.openxmlformats.org/officeDocument/2006/relationships/hyperlink" Target="https://www.tandfonline.com/doi/full/10.1080/14697017.2011.630506" TargetMode="External"/><Relationship Id="rId1" Type="http://schemas.openxmlformats.org/officeDocument/2006/relationships/slideLayout" Target="../slideLayouts/slideLayout61.xml"/><Relationship Id="rId6" Type="http://schemas.openxmlformats.org/officeDocument/2006/relationships/hyperlink" Target="https://nhswales365.sharepoint.com/sites/AMB-Intranet-HR/Shared%20Documents/Forms/AllItems.aspx?id=%2Fsites%2FAMB%2DIntranet%2DHR%2FShared%20Documents%2FLeadership%2DManagement%2DOur%2DStrategy%2D2019%2D%2D%2D2022%2Epdf&amp;parent=%2Fsites%2FAMB%2DIntranet%2DHR%2FShared%20Documents" TargetMode="External"/><Relationship Id="rId5" Type="http://schemas.openxmlformats.org/officeDocument/2006/relationships/hyperlink" Target="https://onlinelibrary.wiley.com/doi/abs/10.1111/j.1360-0443.1989.tb00737.x" TargetMode="External"/><Relationship Id="rId4" Type="http://schemas.openxmlformats.org/officeDocument/2006/relationships/hyperlink" Target="https://cjni.net/journal/?p=10076" TargetMode="Externa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3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2608C23-AAC7-24F5-F2C0-159F3F981C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634999"/>
            <a:ext cx="11312165" cy="5588001"/>
          </a:xfrm>
        </p:spPr>
        <p:txBody>
          <a:bodyPr>
            <a:normAutofit/>
          </a:bodyPr>
          <a:lstStyle/>
          <a:p>
            <a:r>
              <a:rPr lang="en-US" dirty="0"/>
              <a:t>Assess</a:t>
            </a:r>
            <a:br>
              <a:rPr lang="en-US" dirty="0"/>
            </a:br>
            <a:r>
              <a:rPr lang="en-US" dirty="0"/>
              <a:t>record</a:t>
            </a:r>
            <a:br>
              <a:rPr lang="en-US" dirty="0"/>
            </a:br>
            <a:r>
              <a:rPr lang="en-US" dirty="0"/>
              <a:t>respond</a:t>
            </a:r>
            <a:br>
              <a:rPr lang="en-US" dirty="0"/>
            </a:br>
            <a:r>
              <a:rPr lang="en-US" sz="2800" b="0" i="1" u="none" dirty="0"/>
              <a:t>from variation to consistency: embedding CIWA-AR into </a:t>
            </a:r>
            <a:r>
              <a:rPr lang="en-US" sz="2800" b="0" i="1" u="none" dirty="0" err="1"/>
              <a:t>ePCR</a:t>
            </a:r>
            <a:r>
              <a:rPr lang="en-US" sz="2800" b="0" i="1" u="none" dirty="0"/>
              <a:t>. </a:t>
            </a:r>
            <a:endParaRPr lang="en-US" dirty="0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BDE37C8C-B9EB-77D8-9402-9E66A29BE4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2448" y="634999"/>
            <a:ext cx="3385516" cy="1494477"/>
          </a:xfrm>
        </p:spPr>
        <p:txBody>
          <a:bodyPr/>
          <a:lstStyle/>
          <a:p>
            <a:r>
              <a:rPr lang="en-US" dirty="0"/>
              <a:t>Presented by Rob Heaton</a:t>
            </a:r>
          </a:p>
          <a:p>
            <a:r>
              <a:rPr lang="en-US" dirty="0"/>
              <a:t>SP – Wrexham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9117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B9519-237E-F154-0775-DC5A3CDF7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95" y="1011935"/>
            <a:ext cx="4714869" cy="1112153"/>
          </a:xfrm>
        </p:spPr>
        <p:txBody>
          <a:bodyPr anchor="b">
            <a:normAutofit/>
          </a:bodyPr>
          <a:lstStyle/>
          <a:p>
            <a:r>
              <a:rPr lang="en-US" dirty="0"/>
              <a:t>Aims</a:t>
            </a:r>
          </a:p>
        </p:txBody>
      </p:sp>
      <p:pic>
        <p:nvPicPr>
          <p:cNvPr id="1026" name="Picture 2" descr="Poster Presentations in PowerPoint: A Step-by-Step Guide">
            <a:extLst>
              <a:ext uri="{FF2B5EF4-FFF2-40B4-BE49-F238E27FC236}">
                <a16:creationId xmlns:a16="http://schemas.microsoft.com/office/drawing/2014/main" id="{85225B9A-9885-6311-42F2-866487A572F5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66" r="21066"/>
          <a:stretch/>
        </p:blipFill>
        <p:spPr bwMode="auto">
          <a:xfrm>
            <a:off x="634049" y="630936"/>
            <a:ext cx="5652430" cy="55920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8ACC6B-C7FD-0935-2022-57CCC9D64B5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61021" y="2496190"/>
            <a:ext cx="4696943" cy="3726809"/>
          </a:xfrm>
        </p:spPr>
        <p:txBody>
          <a:bodyPr>
            <a:normAutofit/>
          </a:bodyPr>
          <a:lstStyle/>
          <a:p>
            <a:r>
              <a:rPr lang="en-US" b="1" dirty="0"/>
              <a:t>To highlight the need for a standardized approach to withdrawal management</a:t>
            </a:r>
          </a:p>
          <a:p>
            <a:r>
              <a:rPr lang="en-US" b="1" dirty="0"/>
              <a:t>To highlight the benefits of community based CIWA-AR assessment </a:t>
            </a:r>
          </a:p>
        </p:txBody>
      </p:sp>
    </p:spTree>
    <p:extLst>
      <p:ext uri="{BB962C8B-B14F-4D97-AF65-F5344CB8AC3E}">
        <p14:creationId xmlns:p14="http://schemas.microsoft.com/office/powerpoint/2010/main" val="36645795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C7084-C959-6935-0D99-455326A78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6" y="4531056"/>
            <a:ext cx="6209067" cy="169194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 b="1" u="sng" kern="1200" cap="all" baseline="0">
                <a:latin typeface="+mj-lt"/>
                <a:ea typeface="+mj-ea"/>
                <a:cs typeface="+mj-cs"/>
              </a:rPr>
              <a:t>Current situation</a:t>
            </a:r>
          </a:p>
        </p:txBody>
      </p:sp>
      <p:pic>
        <p:nvPicPr>
          <p:cNvPr id="2050" name="Picture 2" descr="The shocking scene at a Welsh hospital as ambulances queue to transfer ...">
            <a:extLst>
              <a:ext uri="{FF2B5EF4-FFF2-40B4-BE49-F238E27FC236}">
                <a16:creationId xmlns:a16="http://schemas.microsoft.com/office/drawing/2014/main" id="{ADFDFB08-35A0-4C40-90A5-2646F01AB3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9" r="26095" b="-2"/>
          <a:stretch>
            <a:fillRect/>
          </a:stretch>
        </p:blipFill>
        <p:spPr bwMode="auto">
          <a:xfrm>
            <a:off x="634027" y="630937"/>
            <a:ext cx="6209067" cy="350433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F980815-B276-9B2F-0B67-39477461CAA8}"/>
              </a:ext>
            </a:extLst>
          </p:cNvPr>
          <p:cNvSpPr txBox="1"/>
          <p:nvPr/>
        </p:nvSpPr>
        <p:spPr>
          <a:xfrm>
            <a:off x="7229488" y="659613"/>
            <a:ext cx="4328485" cy="5592064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/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/>
              <a:t>11622 incidents closed as ‘Alcohol Abuse’ pan Wales between April 2022 and December 2025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/>
              <a:t>1.04% of all calls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/>
              <a:t>18</a:t>
            </a:r>
            <a:r>
              <a:rPr lang="en-US" sz="2000" baseline="30000" dirty="0"/>
              <a:t>th</a:t>
            </a:r>
            <a:r>
              <a:rPr lang="en-US" sz="2000" dirty="0"/>
              <a:t> most popular closure code out of 184 codes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/>
              <a:t>Does not account for secondary coding – e.g. fallen with head injury as result of alcohol abuse – closed as head injury only. 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EDBBDD-7814-6307-A06E-166C89C2C5F1}"/>
              </a:ext>
            </a:extLst>
          </p:cNvPr>
          <p:cNvSpPr txBox="1"/>
          <p:nvPr/>
        </p:nvSpPr>
        <p:spPr>
          <a:xfrm>
            <a:off x="7615882" y="6198387"/>
            <a:ext cx="43284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i="1" dirty="0"/>
              <a:t>(WAST, 2026)</a:t>
            </a:r>
          </a:p>
        </p:txBody>
      </p:sp>
    </p:spTree>
    <p:extLst>
      <p:ext uri="{BB962C8B-B14F-4D97-AF65-F5344CB8AC3E}">
        <p14:creationId xmlns:p14="http://schemas.microsoft.com/office/powerpoint/2010/main" val="17518853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15B29-4E45-6F70-804F-B315516D26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568" y="460501"/>
            <a:ext cx="6828658" cy="925847"/>
          </a:xfrm>
        </p:spPr>
        <p:txBody>
          <a:bodyPr/>
          <a:lstStyle/>
          <a:p>
            <a:r>
              <a:rPr lang="en-US" dirty="0">
                <a:effectLst/>
              </a:rPr>
              <a:t>WHAT IS CIWA-AR?</a:t>
            </a:r>
            <a:endParaRPr lang="en-US" dirty="0"/>
          </a:p>
        </p:txBody>
      </p:sp>
      <p:pic>
        <p:nvPicPr>
          <p:cNvPr id="5" name="Picture 4" descr="1 Clinical Institute Withdrawal Assessment for Alcohol, Revised (CIWA ...">
            <a:extLst>
              <a:ext uri="{FF2B5EF4-FFF2-40B4-BE49-F238E27FC236}">
                <a16:creationId xmlns:a16="http://schemas.microsoft.com/office/drawing/2014/main" id="{5C5713E8-D8DB-6412-C8F9-BFED872108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0452" y="106796"/>
            <a:ext cx="4845361" cy="675120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7D5EF44-0B27-0ACC-5C5C-3F685C0E1E5C}"/>
              </a:ext>
            </a:extLst>
          </p:cNvPr>
          <p:cNvSpPr txBox="1"/>
          <p:nvPr/>
        </p:nvSpPr>
        <p:spPr>
          <a:xfrm>
            <a:off x="530942" y="1755058"/>
            <a:ext cx="6223819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Clinical Institute Withdrawal Assessment – Alcohol, revised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10 criteria to quantify the severity of a patient’s withdrawal symptoms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Aids with decision making regarding treatment and medication administration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It considers additional assessments such as levels of anxiety, sweating, agitation, audible and visual disturbances.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Widely recognised and used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Recommended by NICE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DB532A0-3D7D-5565-EB4F-62DBC8F5BCFF}"/>
              </a:ext>
            </a:extLst>
          </p:cNvPr>
          <p:cNvSpPr txBox="1"/>
          <p:nvPr/>
        </p:nvSpPr>
        <p:spPr>
          <a:xfrm>
            <a:off x="1489587" y="6120581"/>
            <a:ext cx="4955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i="1" dirty="0"/>
              <a:t>Sullivan (1989) &amp; NICE (2017)</a:t>
            </a:r>
          </a:p>
        </p:txBody>
      </p:sp>
    </p:spTree>
    <p:extLst>
      <p:ext uri="{BB962C8B-B14F-4D97-AF65-F5344CB8AC3E}">
        <p14:creationId xmlns:p14="http://schemas.microsoft.com/office/powerpoint/2010/main" val="19108916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C8954-67D8-EEEB-9CC5-8EE4D60947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u="sng" dirty="0"/>
              <a:t>THE METHOD – </a:t>
            </a:r>
            <a:r>
              <a:rPr lang="en-GB" sz="4000" u="sng" dirty="0" err="1"/>
              <a:t>Awareness,Desire</a:t>
            </a:r>
            <a:r>
              <a:rPr lang="en-GB" sz="4000" u="sng" dirty="0"/>
              <a:t>, Knowledge, Ability, Reinforcement (ADKAR) (Hiatt, 2006)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DBDB00-B754-609E-7FA1-2A1E8CE8664B}"/>
              </a:ext>
            </a:extLst>
          </p:cNvPr>
          <p:cNvSpPr txBox="1"/>
          <p:nvPr/>
        </p:nvSpPr>
        <p:spPr>
          <a:xfrm>
            <a:off x="906173" y="1946038"/>
            <a:ext cx="9979541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latin typeface="+mj-lt"/>
            </a:endParaRPr>
          </a:p>
          <a:p>
            <a:r>
              <a:rPr lang="en-GB" sz="2400" b="1" dirty="0">
                <a:latin typeface="+mj-lt"/>
              </a:rPr>
              <a:t>WHY ADKAR?</a:t>
            </a:r>
          </a:p>
          <a:p>
            <a:endParaRPr lang="en-GB" sz="2400" dirty="0"/>
          </a:p>
          <a:p>
            <a:r>
              <a:rPr lang="en-GB" sz="2400" dirty="0"/>
              <a:t>	</a:t>
            </a:r>
            <a:r>
              <a:rPr lang="en-GB" sz="2000" dirty="0"/>
              <a:t>Proven to work within healthcare settings (Balluck, J., Asturi, E. and Brockman, 2020. &amp; Kaminski, 2022)</a:t>
            </a:r>
          </a:p>
          <a:p>
            <a:endParaRPr lang="en-GB" sz="2000" dirty="0"/>
          </a:p>
          <a:p>
            <a:r>
              <a:rPr lang="en-GB" sz="2000" dirty="0"/>
              <a:t>	Bottom-up approach – empowers staff and improves engagement in line with WAST leadership (compassionate, collaborative and collective – Hiatt, 2006 &amp; WAST, 2018)</a:t>
            </a:r>
          </a:p>
          <a:p>
            <a:endParaRPr lang="en-GB" sz="2000" dirty="0"/>
          </a:p>
          <a:p>
            <a:r>
              <a:rPr lang="en-GB" sz="2000" dirty="0"/>
              <a:t>	Emphasises individual change – autonomous practitioners </a:t>
            </a:r>
          </a:p>
          <a:p>
            <a:endParaRPr lang="en-GB" sz="2000" dirty="0"/>
          </a:p>
          <a:p>
            <a:r>
              <a:rPr lang="en-GB" sz="2000" dirty="0"/>
              <a:t>	Good middle ground between Kotter’s model and Lewin’s model</a:t>
            </a:r>
          </a:p>
          <a:p>
            <a:r>
              <a:rPr lang="en-GB" dirty="0"/>
              <a:t>	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746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AEF17C5-B691-8C95-CF25-29ACE32B4567}"/>
              </a:ext>
            </a:extLst>
          </p:cNvPr>
          <p:cNvSpPr txBox="1"/>
          <p:nvPr/>
        </p:nvSpPr>
        <p:spPr>
          <a:xfrm>
            <a:off x="718457" y="522513"/>
            <a:ext cx="10439400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latin typeface="+mj-lt"/>
              </a:rPr>
              <a:t>WHY NOT OTHERS?</a:t>
            </a:r>
          </a:p>
          <a:p>
            <a:endParaRPr lang="en-GB" dirty="0"/>
          </a:p>
          <a:p>
            <a:r>
              <a:rPr lang="en-GB" dirty="0"/>
              <a:t>	Kotter’s Model – too many stages, top-down approach, overlooks ‘individual change’ with no stage for general staff involvement  (Appelbaum </a:t>
            </a:r>
            <a:r>
              <a:rPr lang="en-GB" i="1" dirty="0"/>
              <a:t>et al</a:t>
            </a:r>
            <a:r>
              <a:rPr lang="en-GB" dirty="0"/>
              <a:t> ,2012 &amp; Hughes, 2011)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	Lewin’s Model – Overly simplistic, lack of detail in each stage, oversimplistic for complexities of health care (Cummings, Bridgman, &amp; Brown (2016), Hussain </a:t>
            </a:r>
            <a:r>
              <a:rPr lang="en-GB" i="1" dirty="0"/>
              <a:t>et al</a:t>
            </a:r>
            <a:r>
              <a:rPr lang="en-GB" dirty="0"/>
              <a:t> (2018), and Burnes (2017)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	Kübler-Ross change model (1969) &amp; Bridges transition model (2009) – autocratic in delivery, little consideration for staff engagement or opinion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70266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CF999-97F7-4275-B534-3405BF266D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011936"/>
            <a:ext cx="9119571" cy="3335590"/>
          </a:xfrm>
        </p:spPr>
        <p:txBody>
          <a:bodyPr anchor="b">
            <a:normAutofit/>
          </a:bodyPr>
          <a:lstStyle/>
          <a:p>
            <a:r>
              <a:rPr lang="en-GB" dirty="0"/>
              <a:t>Awareness - The data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A484D4-0EB7-B7F4-6E6F-D65D093FBC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9" y="4728526"/>
            <a:ext cx="8095015" cy="1117538"/>
          </a:xfrm>
        </p:spPr>
        <p:txBody>
          <a:bodyPr anchor="t">
            <a:normAutofit/>
          </a:bodyPr>
          <a:lstStyle/>
          <a:p>
            <a:r>
              <a:rPr lang="en-GB" dirty="0"/>
              <a:t>An 8-part questionnaire was sent to all staff across Flintshire and Wrexham locality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25330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EFA59A61-A124-45EF-7A91-DBACB802DD82}"/>
              </a:ext>
            </a:extLst>
          </p:cNvPr>
          <p:cNvSpPr txBox="1"/>
          <p:nvPr/>
        </p:nvSpPr>
        <p:spPr>
          <a:xfrm>
            <a:off x="3010170" y="397257"/>
            <a:ext cx="741843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b="1" u="sng" dirty="0">
                <a:latin typeface="+mj-lt"/>
              </a:rPr>
              <a:t>THE RESULTS</a:t>
            </a:r>
            <a:endParaRPr lang="en-GB" b="1" u="sng" dirty="0">
              <a:latin typeface="+mj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9A40177-DF71-C54F-83C7-420D5B6280E4}"/>
              </a:ext>
            </a:extLst>
          </p:cNvPr>
          <p:cNvSpPr txBox="1"/>
          <p:nvPr/>
        </p:nvSpPr>
        <p:spPr>
          <a:xfrm>
            <a:off x="1189642" y="1876728"/>
            <a:ext cx="94927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dirty="0"/>
            </a:br>
            <a:r>
              <a:rPr lang="en-GB" dirty="0"/>
              <a:t>1. How often do you attend incidents where alcohol abuse the primary contributory factor?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E40F92-FD54-51CB-192A-1144D0394F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8667" y="2781626"/>
            <a:ext cx="9139063" cy="2874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5365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B7D16E6-C020-55D7-8C06-C2421617351A}"/>
              </a:ext>
            </a:extLst>
          </p:cNvPr>
          <p:cNvSpPr txBox="1"/>
          <p:nvPr/>
        </p:nvSpPr>
        <p:spPr>
          <a:xfrm>
            <a:off x="634029" y="1001714"/>
            <a:ext cx="10923935" cy="112776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b="1" u="sng" kern="1200" cap="all" baseline="0">
                <a:latin typeface="+mj-lt"/>
                <a:ea typeface="+mj-ea"/>
                <a:cs typeface="+mj-cs"/>
              </a:rPr>
              <a:t>2. How often do you attend incidents where alcohol abuse is a secondary factor? e.g. Head injury caused by intoxication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4090A52-4C24-7AEC-2AD5-294DBBABCC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029" y="2843420"/>
            <a:ext cx="10923935" cy="303139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610389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A31F5B-A46F-1748-6FC2-AD6696B204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094F9AA-9E76-A9A0-A0F2-473AFF5FEBE5}"/>
              </a:ext>
            </a:extLst>
          </p:cNvPr>
          <p:cNvSpPr txBox="1"/>
          <p:nvPr/>
        </p:nvSpPr>
        <p:spPr>
          <a:xfrm>
            <a:off x="634029" y="1001714"/>
            <a:ext cx="10923935" cy="112776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300" b="1" u="sng" kern="1200" cap="all" baseline="0">
                <a:latin typeface="+mj-lt"/>
                <a:ea typeface="+mj-ea"/>
                <a:cs typeface="+mj-cs"/>
              </a:rPr>
              <a:t>3. How often do you attend incidents where alcohol withdrawal is a key concern?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300" b="1" u="sng" kern="1200" cap="all" baseline="0"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8630B0-C2A7-E6F6-77AA-062E6E876E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029" y="2734182"/>
            <a:ext cx="10923935" cy="324986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205043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6F204A8-B9D1-A80E-0008-B5EE8351B20F}"/>
              </a:ext>
            </a:extLst>
          </p:cNvPr>
          <p:cNvSpPr txBox="1"/>
          <p:nvPr/>
        </p:nvSpPr>
        <p:spPr>
          <a:xfrm>
            <a:off x="634029" y="1001714"/>
            <a:ext cx="10923935" cy="149447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900" b="1" u="sng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4. Do you find any barriers/ difficulties when holding at hospitals with withdrawing patients?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900" b="1" u="sng" kern="1200" cap="all" baseline="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2C79EB6-658B-6A6A-91B2-9D9EBC6DC4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029" y="3089019"/>
            <a:ext cx="10923935" cy="29221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159313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2CDBDA-242B-2A1F-BD0A-9384B999AA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BB5894F-0527-0B11-A3D3-76A2A9497222}"/>
              </a:ext>
            </a:extLst>
          </p:cNvPr>
          <p:cNvSpPr txBox="1"/>
          <p:nvPr/>
        </p:nvSpPr>
        <p:spPr>
          <a:xfrm>
            <a:off x="634029" y="1001714"/>
            <a:ext cx="10923935" cy="112776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300" b="1" u="sng" kern="1200" cap="all" baseline="0" dirty="0">
                <a:latin typeface="+mj-lt"/>
                <a:ea typeface="+mj-ea"/>
                <a:cs typeface="+mj-cs"/>
              </a:rPr>
              <a:t>5. If yes or sometimes, what barriers do you face?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300" b="1" u="sng" kern="1200" cap="all" baseline="0" dirty="0">
              <a:latin typeface="+mj-lt"/>
              <a:ea typeface="+mj-ea"/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134D7F-566C-7C5A-AA72-0A0BD12F65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029" y="3280379"/>
            <a:ext cx="10923935" cy="21574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685616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D7056CE-7C2A-891F-EB3F-AC97CACA80CF}"/>
              </a:ext>
            </a:extLst>
          </p:cNvPr>
          <p:cNvSpPr txBox="1"/>
          <p:nvPr/>
        </p:nvSpPr>
        <p:spPr>
          <a:xfrm>
            <a:off x="634029" y="1001714"/>
            <a:ext cx="10923935" cy="112776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900" b="1" u="sng" kern="1200" cap="all" baseline="0">
                <a:latin typeface="+mj-lt"/>
                <a:ea typeface="+mj-ea"/>
                <a:cs typeface="+mj-cs"/>
              </a:rPr>
              <a:t>6. How confident do you feel with the management of withdrawing patients and the CIWA-AR screening tool?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900" b="1" u="sng" kern="1200" cap="all" baseline="0">
              <a:latin typeface="+mj-lt"/>
              <a:ea typeface="+mj-ea"/>
              <a:cs typeface="+mj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6578D3D-4D91-9419-B2DC-FAC4649634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029" y="2747837"/>
            <a:ext cx="10923935" cy="32225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246985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30B18B5-BC16-55F7-895C-64A05432F6F3}"/>
              </a:ext>
            </a:extLst>
          </p:cNvPr>
          <p:cNvSpPr txBox="1"/>
          <p:nvPr/>
        </p:nvSpPr>
        <p:spPr>
          <a:xfrm>
            <a:off x="634029" y="1001714"/>
            <a:ext cx="10923935" cy="112776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b="1" u="sng" kern="1200" cap="all" baseline="0">
                <a:latin typeface="+mj-lt"/>
                <a:ea typeface="+mj-ea"/>
                <a:cs typeface="+mj-cs"/>
              </a:rPr>
              <a:t>7. Do you feel the integration of the CIWA-AR tool into ePCR would allow for better clinical decision making within the community?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400" b="1" u="sng" kern="1200" cap="all" baseline="0"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A0F0EF-5F86-DDBB-BB8D-699135D775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029" y="2529358"/>
            <a:ext cx="10923935" cy="365951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514265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902BDCC-EC06-0E17-061C-CEBA70BDB90E}"/>
              </a:ext>
            </a:extLst>
          </p:cNvPr>
          <p:cNvSpPr txBox="1"/>
          <p:nvPr/>
        </p:nvSpPr>
        <p:spPr>
          <a:xfrm>
            <a:off x="634029" y="1001714"/>
            <a:ext cx="10923935" cy="112776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b="1" u="sng" kern="1200" cap="all" baseline="0" dirty="0">
                <a:latin typeface="+mj-lt"/>
                <a:ea typeface="+mj-ea"/>
                <a:cs typeface="+mj-cs"/>
              </a:rPr>
              <a:t>8. Do you feel it would have benefits during holding outside EDs? e.g. access to medications, handover and escalation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D59A984-07DA-C6CF-05C3-D769C8F4F9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029" y="2734182"/>
            <a:ext cx="10923935" cy="324986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013555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360D7-F74C-CD9E-C576-1CB8FFE87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2" y="1001715"/>
            <a:ext cx="3385529" cy="5221285"/>
          </a:xfrm>
        </p:spPr>
        <p:txBody>
          <a:bodyPr anchor="t">
            <a:normAutofit/>
          </a:bodyPr>
          <a:lstStyle/>
          <a:p>
            <a:r>
              <a:rPr lang="en-US" dirty="0"/>
              <a:t>So, what next? – Desire.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5F4898E8-6734-A3F1-E2F5-8A8FCE159C3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05935" y="1001715"/>
            <a:ext cx="7152029" cy="5221286"/>
          </a:xfrm>
        </p:spPr>
        <p:txBody>
          <a:bodyPr>
            <a:normAutofit/>
          </a:bodyPr>
          <a:lstStyle/>
          <a:p>
            <a:r>
              <a:rPr lang="en-US" dirty="0"/>
              <a:t>Following from the initial survey, a pilot study was launched using local staff members. 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This used a third party CIWA-AR tool for assessing patients.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Criteria for inclusion was all known or suspected alcohol dependent patients.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Further feedback gathered from the pilot. </a:t>
            </a:r>
          </a:p>
        </p:txBody>
      </p:sp>
    </p:spTree>
    <p:extLst>
      <p:ext uri="{BB962C8B-B14F-4D97-AF65-F5344CB8AC3E}">
        <p14:creationId xmlns:p14="http://schemas.microsoft.com/office/powerpoint/2010/main" val="18583877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66960-6EB7-5543-D7E2-21C56C333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2" y="437834"/>
            <a:ext cx="10923935" cy="1127760"/>
          </a:xfrm>
        </p:spPr>
        <p:txBody>
          <a:bodyPr/>
          <a:lstStyle/>
          <a:p>
            <a:r>
              <a:rPr lang="en-US" dirty="0"/>
              <a:t>Feedback following pilot – Knowledge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B6F7D5-120B-C1B0-772A-3B3554CE321D}"/>
              </a:ext>
            </a:extLst>
          </p:cNvPr>
          <p:cNvSpPr txBox="1"/>
          <p:nvPr/>
        </p:nvSpPr>
        <p:spPr>
          <a:xfrm>
            <a:off x="1066800" y="2106395"/>
            <a:ext cx="829703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+mj-lt"/>
              </a:rPr>
              <a:t>1. HOW EASY WAS IT TO IMPLEMENT THE CIWA-AR TOOL INTO YOUR ASSESSMENT?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37CA829-5F78-EB37-DDCF-CAF50730DB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9700" y="3138606"/>
            <a:ext cx="10395500" cy="2717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38267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8AB9692-506E-12FA-7186-3CB1CC24FC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029" y="3129984"/>
            <a:ext cx="10923935" cy="2840222"/>
          </a:xfrm>
          <a:prstGeom prst="rect">
            <a:avLst/>
          </a:prstGeom>
          <a:noFill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5A5B28D-B6C8-D87B-2544-CC73E3DCDF70}"/>
              </a:ext>
            </a:extLst>
          </p:cNvPr>
          <p:cNvSpPr txBox="1"/>
          <p:nvPr/>
        </p:nvSpPr>
        <p:spPr>
          <a:xfrm>
            <a:off x="795528" y="576072"/>
            <a:ext cx="88513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solidFill>
                  <a:schemeClr val="bg1"/>
                </a:solidFill>
                <a:latin typeface="+mj-lt"/>
              </a:rPr>
              <a:t>2. DO YOU FEEL THE USE OF THIS TOOL HAS AIDED YOU WITH YOUR DECISION MAKING ON SCENE?</a:t>
            </a:r>
          </a:p>
        </p:txBody>
      </p:sp>
    </p:spTree>
    <p:extLst>
      <p:ext uri="{BB962C8B-B14F-4D97-AF65-F5344CB8AC3E}">
        <p14:creationId xmlns:p14="http://schemas.microsoft.com/office/powerpoint/2010/main" val="22298773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76027D-525E-E752-B33E-E2260E139A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57E6D48-716E-C0A4-D743-53AC5F5ADC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029" y="3129984"/>
            <a:ext cx="10923935" cy="2840222"/>
          </a:xfrm>
          <a:prstGeom prst="rect">
            <a:avLst/>
          </a:prstGeom>
          <a:noFill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09C7D4E-4F8A-601E-93A1-E3B89B642C1D}"/>
              </a:ext>
            </a:extLst>
          </p:cNvPr>
          <p:cNvSpPr txBox="1"/>
          <p:nvPr/>
        </p:nvSpPr>
        <p:spPr>
          <a:xfrm>
            <a:off x="731520" y="886968"/>
            <a:ext cx="95646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solidFill>
                  <a:schemeClr val="bg1"/>
                </a:solidFill>
                <a:latin typeface="+mj-lt"/>
              </a:rPr>
              <a:t>3. DO YOU FEEL THE USE OF THIS TOOL HAS AIDED YOU WITH YOUR HANDOVER AT THE HOSPITAL? </a:t>
            </a:r>
          </a:p>
        </p:txBody>
      </p:sp>
    </p:spTree>
    <p:extLst>
      <p:ext uri="{BB962C8B-B14F-4D97-AF65-F5344CB8AC3E}">
        <p14:creationId xmlns:p14="http://schemas.microsoft.com/office/powerpoint/2010/main" val="37798068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BB21809-D24E-6015-3124-FABB6DDEDB19}"/>
              </a:ext>
            </a:extLst>
          </p:cNvPr>
          <p:cNvSpPr txBox="1"/>
          <p:nvPr/>
        </p:nvSpPr>
        <p:spPr>
          <a:xfrm>
            <a:off x="850392" y="905256"/>
            <a:ext cx="82753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u="sng" dirty="0">
                <a:latin typeface="+mj-lt"/>
              </a:rPr>
              <a:t>NEXT STEPS - ABILITY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5C05962-A1B1-D58F-8A01-65F7A2EF67DE}"/>
              </a:ext>
            </a:extLst>
          </p:cNvPr>
          <p:cNvSpPr txBox="1"/>
          <p:nvPr/>
        </p:nvSpPr>
        <p:spPr>
          <a:xfrm>
            <a:off x="1097280" y="1791110"/>
            <a:ext cx="917143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Initial feedback has been positive.</a:t>
            </a:r>
          </a:p>
          <a:p>
            <a:endParaRPr lang="en-GB" dirty="0"/>
          </a:p>
          <a:p>
            <a:r>
              <a:rPr lang="en-GB" dirty="0"/>
              <a:t>Staff show understanding of process and its application</a:t>
            </a:r>
          </a:p>
          <a:p>
            <a:endParaRPr lang="en-GB" dirty="0"/>
          </a:p>
          <a:p>
            <a:r>
              <a:rPr lang="en-GB" dirty="0"/>
              <a:t>Feedback suggests that the inclusion of the CIWA-AR tool into </a:t>
            </a:r>
            <a:r>
              <a:rPr lang="en-GB" dirty="0" err="1"/>
              <a:t>Epcr</a:t>
            </a:r>
            <a:r>
              <a:rPr lang="en-GB" dirty="0"/>
              <a:t> would be beneficial and allow for consistent measuring of conditions</a:t>
            </a:r>
          </a:p>
          <a:p>
            <a:endParaRPr lang="en-GB" dirty="0"/>
          </a:p>
          <a:p>
            <a:r>
              <a:rPr lang="en-GB" dirty="0"/>
              <a:t>There is a lack of understanding around the use of CIWA-</a:t>
            </a:r>
            <a:r>
              <a:rPr lang="en-GB" dirty="0" err="1"/>
              <a:t>Ar</a:t>
            </a:r>
            <a:r>
              <a:rPr lang="en-GB" dirty="0"/>
              <a:t> so a training package would have to be created.</a:t>
            </a:r>
          </a:p>
        </p:txBody>
      </p:sp>
    </p:spTree>
    <p:extLst>
      <p:ext uri="{BB962C8B-B14F-4D97-AF65-F5344CB8AC3E}">
        <p14:creationId xmlns:p14="http://schemas.microsoft.com/office/powerpoint/2010/main" val="8348620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6F5C7D-31D1-C413-2883-A487646CC0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FFFBF61-2367-3811-9534-F27DA184A3DE}"/>
              </a:ext>
            </a:extLst>
          </p:cNvPr>
          <p:cNvSpPr txBox="1"/>
          <p:nvPr/>
        </p:nvSpPr>
        <p:spPr>
          <a:xfrm>
            <a:off x="850392" y="905256"/>
            <a:ext cx="92950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u="sng" dirty="0">
                <a:latin typeface="+mj-lt"/>
              </a:rPr>
              <a:t>REINFORCEMENT – NOW WHAT?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EBD4BB1-B4CA-FD45-BF6D-11EAF8EFF679}"/>
              </a:ext>
            </a:extLst>
          </p:cNvPr>
          <p:cNvSpPr txBox="1"/>
          <p:nvPr/>
        </p:nvSpPr>
        <p:spPr>
          <a:xfrm>
            <a:off x="1097280" y="1845539"/>
            <a:ext cx="917143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inclusion of the CIWA-AR tool within </a:t>
            </a:r>
            <a:r>
              <a:rPr lang="en-GB" dirty="0" err="1"/>
              <a:t>ePCR</a:t>
            </a:r>
            <a:r>
              <a:rPr lang="en-GB" dirty="0"/>
              <a:t>  moving forward. </a:t>
            </a:r>
          </a:p>
          <a:p>
            <a:endParaRPr lang="en-GB" dirty="0"/>
          </a:p>
          <a:p>
            <a:r>
              <a:rPr lang="en-GB" dirty="0"/>
              <a:t>Becomes standard intervention/assessment in all patients known or suspected to have alcohol abuse/dependence issues.</a:t>
            </a:r>
          </a:p>
          <a:p>
            <a:endParaRPr lang="en-GB" dirty="0"/>
          </a:p>
          <a:p>
            <a:r>
              <a:rPr lang="en-GB" dirty="0"/>
              <a:t>SWOT analysis</a:t>
            </a:r>
          </a:p>
          <a:p>
            <a:endParaRPr lang="en-GB" dirty="0"/>
          </a:p>
          <a:p>
            <a:r>
              <a:rPr lang="en-GB" dirty="0"/>
              <a:t>PEST analysis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628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C538EF7-A85C-263A-176F-9463E70DDE5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6711036"/>
              </p:ext>
            </p:extLst>
          </p:nvPr>
        </p:nvGraphicFramePr>
        <p:xfrm>
          <a:off x="896257" y="435428"/>
          <a:ext cx="10399486" cy="598714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99743">
                  <a:extLst>
                    <a:ext uri="{9D8B030D-6E8A-4147-A177-3AD203B41FA5}">
                      <a16:colId xmlns:a16="http://schemas.microsoft.com/office/drawing/2014/main" val="4223679066"/>
                    </a:ext>
                  </a:extLst>
                </a:gridCol>
                <a:gridCol w="5199743">
                  <a:extLst>
                    <a:ext uri="{9D8B030D-6E8A-4147-A177-3AD203B41FA5}">
                      <a16:colId xmlns:a16="http://schemas.microsoft.com/office/drawing/2014/main" val="576461810"/>
                    </a:ext>
                  </a:extLst>
                </a:gridCol>
              </a:tblGrid>
              <a:tr h="304799"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+mj-lt"/>
                        </a:rPr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+mj-lt"/>
                        </a:rPr>
                        <a:t>WEAKNESSES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0570624"/>
                  </a:ext>
                </a:extLst>
              </a:tr>
              <a:tr h="2155372">
                <a:tc>
                  <a:txBody>
                    <a:bodyPr/>
                    <a:lstStyle/>
                    <a:p>
                      <a:r>
                        <a:rPr lang="en-GB" dirty="0"/>
                        <a:t>Validated and reliable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Quick to utilise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Guides treatment and conveyance decisions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Widely used, familiar and cross disciplinary within healthcare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Requires patient cooperation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Subjectivity in scoring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‘not the full picture’ – still requires </a:t>
                      </a:r>
                      <a:r>
                        <a:rPr lang="en-GB" dirty="0" err="1"/>
                        <a:t>obs</a:t>
                      </a:r>
                      <a:r>
                        <a:rPr lang="en-GB" dirty="0"/>
                        <a:t> etc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Cost of implementation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Cost of training package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3998789"/>
                  </a:ext>
                </a:extLst>
              </a:tr>
              <a:tr h="500743"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+mj-lt"/>
                        </a:rPr>
                        <a:t>OPPORTUNITIES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+mj-lt"/>
                        </a:rPr>
                        <a:t>THREATS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0888637"/>
                  </a:ext>
                </a:extLst>
              </a:tr>
              <a:tr h="2019078">
                <a:tc>
                  <a:txBody>
                    <a:bodyPr/>
                    <a:lstStyle/>
                    <a:p>
                      <a:r>
                        <a:rPr lang="en-GB" dirty="0"/>
                        <a:t>Standardised training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The integration into digital records allows for greater communication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Improve use in pre-hospital setting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Improved patient care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Misuse or over reliance 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Inaccurate scoring in those with other conditions such as delirium or cognitive impairment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Staff engagement and </a:t>
                      </a:r>
                      <a:r>
                        <a:rPr lang="en-GB" dirty="0" err="1"/>
                        <a:t>attiutde</a:t>
                      </a:r>
                      <a:r>
                        <a:rPr lang="en-GB" dirty="0"/>
                        <a:t> 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Lack of understanding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07286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915816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C50A5E-45D1-4191-5A22-8A42CB1957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8958DCB-DB3D-C846-706B-72A1D296B0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6475877"/>
              </p:ext>
            </p:extLst>
          </p:nvPr>
        </p:nvGraphicFramePr>
        <p:xfrm>
          <a:off x="896257" y="435428"/>
          <a:ext cx="10399486" cy="613083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99743">
                  <a:extLst>
                    <a:ext uri="{9D8B030D-6E8A-4147-A177-3AD203B41FA5}">
                      <a16:colId xmlns:a16="http://schemas.microsoft.com/office/drawing/2014/main" val="4223679066"/>
                    </a:ext>
                  </a:extLst>
                </a:gridCol>
                <a:gridCol w="5199743">
                  <a:extLst>
                    <a:ext uri="{9D8B030D-6E8A-4147-A177-3AD203B41FA5}">
                      <a16:colId xmlns:a16="http://schemas.microsoft.com/office/drawing/2014/main" val="576461810"/>
                    </a:ext>
                  </a:extLst>
                </a:gridCol>
              </a:tblGrid>
              <a:tr h="304799"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+mj-lt"/>
                        </a:rPr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+mj-lt"/>
                        </a:rPr>
                        <a:t>ECONOMIC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0570624"/>
                  </a:ext>
                </a:extLst>
              </a:tr>
              <a:tr h="2155372">
                <a:tc>
                  <a:txBody>
                    <a:bodyPr/>
                    <a:lstStyle/>
                    <a:p>
                      <a:r>
                        <a:rPr lang="en-GB" dirty="0"/>
                        <a:t>Nationally recognised in clinical guidelines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Health priorities – increasing comorbidities and other demands on service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Cost of implementation within </a:t>
                      </a:r>
                      <a:r>
                        <a:rPr lang="en-GB" dirty="0" err="1"/>
                        <a:t>ePCR</a:t>
                      </a:r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Cost of training package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Cost of alcohol related admissions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3998789"/>
                  </a:ext>
                </a:extLst>
              </a:tr>
              <a:tr h="500743"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+mj-lt"/>
                        </a:rPr>
                        <a:t>SOCIAL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+mj-lt"/>
                        </a:rPr>
                        <a:t>TECHNOLOGICAL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0888637"/>
                  </a:ext>
                </a:extLst>
              </a:tr>
              <a:tr h="2019078">
                <a:tc>
                  <a:txBody>
                    <a:bodyPr/>
                    <a:lstStyle/>
                    <a:p>
                      <a:r>
                        <a:rPr lang="en-GB" dirty="0"/>
                        <a:t>High prevalence of alcohol abuse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Diversity of users and subsequent communication issues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Public awareness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Staff attitude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Changing patterns of alcohol use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Digital integration across services (hospital/ ambulance/GP/alcohol misuse teams)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Additional structured guidance through consistent approach on </a:t>
                      </a:r>
                      <a:r>
                        <a:rPr lang="en-GB" dirty="0" err="1"/>
                        <a:t>ePCR</a:t>
                      </a:r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Limited effectiveness in remote use as requires visual face to face interaction. 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07286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8336465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BEAE9EC-0A49-0D45-1EFD-B14BC082B893}"/>
              </a:ext>
            </a:extLst>
          </p:cNvPr>
          <p:cNvSpPr txBox="1"/>
          <p:nvPr/>
        </p:nvSpPr>
        <p:spPr>
          <a:xfrm>
            <a:off x="947057" y="786825"/>
            <a:ext cx="90460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+mj-lt"/>
              </a:rPr>
              <a:t>CHALLENGES FACED AND EXPECTED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556E207-B131-71FD-44C4-8860EC80CE91}"/>
              </a:ext>
            </a:extLst>
          </p:cNvPr>
          <p:cNvSpPr txBox="1"/>
          <p:nvPr/>
        </p:nvSpPr>
        <p:spPr>
          <a:xfrm>
            <a:off x="696686" y="1796143"/>
            <a:ext cx="99060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Initial good response, far fewer secondary responses. 36 vs 4.</a:t>
            </a:r>
          </a:p>
          <a:p>
            <a:endParaRPr lang="en-GB" dirty="0"/>
          </a:p>
          <a:p>
            <a:r>
              <a:rPr lang="en-GB" dirty="0"/>
              <a:t>Could be lack of applicable jobs? Could be lack of willingness? – relies solely on staff completing forms and cannot be audited any other way.</a:t>
            </a:r>
          </a:p>
          <a:p>
            <a:endParaRPr lang="en-GB" dirty="0"/>
          </a:p>
          <a:p>
            <a:r>
              <a:rPr lang="en-GB" dirty="0"/>
              <a:t>Lack of engagement from patients as known to be potentially ‘difficult’</a:t>
            </a:r>
          </a:p>
          <a:p>
            <a:endParaRPr lang="en-GB" dirty="0"/>
          </a:p>
          <a:p>
            <a:r>
              <a:rPr lang="en-GB" dirty="0"/>
              <a:t>Lack of understanding of CIWA-AR without relevant training package.</a:t>
            </a:r>
          </a:p>
          <a:p>
            <a:endParaRPr lang="en-GB" dirty="0"/>
          </a:p>
          <a:p>
            <a:r>
              <a:rPr lang="en-GB" dirty="0"/>
              <a:t>Lack of ‘prompt’ as to when to complete and could easily be forgotten. </a:t>
            </a:r>
          </a:p>
          <a:p>
            <a:endParaRPr lang="en-GB" dirty="0"/>
          </a:p>
          <a:p>
            <a:r>
              <a:rPr lang="en-GB" dirty="0"/>
              <a:t>Funding for implementation – unknown cost of amending </a:t>
            </a:r>
            <a:r>
              <a:rPr lang="en-GB" dirty="0" err="1"/>
              <a:t>ePCR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WIIFM – What's in it for me? Incentive required to mitigate lack of eagerness of staff. (Aziz, 2017).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23622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011C4-C824-B210-3EA5-D2EE069D2E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200" dirty="0"/>
              <a:t>REFLECTION – Borton (1970).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F04DE3D-F120-D3C7-320B-982E720BFD2D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516979556"/>
              </p:ext>
            </p:extLst>
          </p:nvPr>
        </p:nvGraphicFramePr>
        <p:xfrm>
          <a:off x="632789" y="1620158"/>
          <a:ext cx="10925175" cy="4102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8005852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2F8725E-BF7D-7D81-C5FB-09371B1C97FA}"/>
              </a:ext>
            </a:extLst>
          </p:cNvPr>
          <p:cNvSpPr txBox="1"/>
          <p:nvPr/>
        </p:nvSpPr>
        <p:spPr>
          <a:xfrm>
            <a:off x="718457" y="751114"/>
            <a:ext cx="1092925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What?</a:t>
            </a:r>
          </a:p>
          <a:p>
            <a:endParaRPr lang="en-GB" dirty="0"/>
          </a:p>
          <a:p>
            <a:r>
              <a:rPr lang="en-GB" dirty="0"/>
              <a:t>This project has looked into the possibility of embedding the CIWA-</a:t>
            </a:r>
            <a:r>
              <a:rPr lang="en-GB" dirty="0" err="1"/>
              <a:t>Ar</a:t>
            </a:r>
            <a:r>
              <a:rPr lang="en-GB" dirty="0"/>
              <a:t> tool into the </a:t>
            </a:r>
            <a:r>
              <a:rPr lang="en-GB" dirty="0" err="1"/>
              <a:t>ePCR</a:t>
            </a:r>
            <a:r>
              <a:rPr lang="en-GB" dirty="0"/>
              <a:t> system. It came about through discussion with staff members and specialists and highlighted the current lack of consistent approach to the management and assessment of those patients with a history of alcohol abuse. </a:t>
            </a:r>
          </a:p>
          <a:p>
            <a:endParaRPr lang="en-GB" dirty="0"/>
          </a:p>
          <a:p>
            <a:r>
              <a:rPr lang="en-GB" dirty="0"/>
              <a:t>So What?</a:t>
            </a:r>
          </a:p>
          <a:p>
            <a:endParaRPr lang="en-GB" dirty="0"/>
          </a:p>
          <a:p>
            <a:r>
              <a:rPr lang="en-GB" dirty="0"/>
              <a:t>Feedback received from those who responded was all positive and supported the idea of the project. The main difficulty encountered was a lack of engagement following initial feedback, this could have been due to a genuine lack of incidents, a lack of understanding, or crews forgetting. </a:t>
            </a:r>
          </a:p>
          <a:p>
            <a:endParaRPr lang="en-GB" dirty="0"/>
          </a:p>
          <a:p>
            <a:r>
              <a:rPr lang="en-GB" dirty="0"/>
              <a:t>Now what?</a:t>
            </a:r>
          </a:p>
          <a:p>
            <a:endParaRPr lang="en-GB" dirty="0"/>
          </a:p>
          <a:p>
            <a:r>
              <a:rPr lang="en-GB" dirty="0"/>
              <a:t>Moving forward, to mitigate some of the difficulties encountered during the pilot phase I would propose the following amendments – a short training package to be sent to crews explaining the rationale and methodology of the use of CIWA-</a:t>
            </a:r>
            <a:r>
              <a:rPr lang="en-GB" dirty="0" err="1"/>
              <a:t>Ar</a:t>
            </a:r>
            <a:r>
              <a:rPr lang="en-GB" dirty="0"/>
              <a:t> in their assessments. The </a:t>
            </a:r>
            <a:r>
              <a:rPr lang="en-GB" dirty="0" err="1"/>
              <a:t>ePCR</a:t>
            </a:r>
            <a:r>
              <a:rPr lang="en-GB" dirty="0"/>
              <a:t> would have a drop-down menu should a crew tick a simple yes/no response to the question ‘is this patient a known or suspected alcohol dependant?’ which would then open up the CIWA-</a:t>
            </a:r>
            <a:r>
              <a:rPr lang="en-GB" dirty="0" err="1"/>
              <a:t>Ar</a:t>
            </a:r>
            <a:r>
              <a:rPr lang="en-GB" dirty="0"/>
              <a:t> tool on the page (similar to frailty scoring when classing a patient as frail).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82365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76E2C-040E-4D92-F9F7-F61C47F4F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042" y="-1848137"/>
            <a:ext cx="7731038" cy="3346766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6EE18F-CF72-C06C-3020-B9FA4DEAB72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6042" y="1643654"/>
            <a:ext cx="11326913" cy="4919377"/>
          </a:xfrm>
        </p:spPr>
        <p:txBody>
          <a:bodyPr/>
          <a:lstStyle/>
          <a:p>
            <a:r>
              <a:rPr lang="en-GB" sz="1800" dirty="0"/>
              <a:t>Appelbaum, S.H., Habashy, S., Malo, J‑L. &amp; Shafiq, H. (2012), ‘Back to the future: revisiting Kotter’s 1996 change model’, </a:t>
            </a:r>
            <a:r>
              <a:rPr lang="en-GB" sz="1800" i="1" dirty="0"/>
              <a:t>Journal of Management Development</a:t>
            </a:r>
            <a:r>
              <a:rPr lang="en-GB" sz="1800" dirty="0"/>
              <a:t>, 31(8), pp. 764–782. Available at: </a:t>
            </a:r>
            <a:r>
              <a:rPr lang="en-GB" sz="1800" u="sng" dirty="0">
                <a:hlinkClick r:id="rId3"/>
              </a:rPr>
              <a:t>(PDF) Back to the future: Revisiting Kotter's 1996 change model</a:t>
            </a:r>
            <a:r>
              <a:rPr lang="en-GB" sz="1800" dirty="0"/>
              <a:t> (accessed 12/3/25).</a:t>
            </a:r>
          </a:p>
          <a:p>
            <a:r>
              <a:rPr lang="en-GB" sz="1600" dirty="0"/>
              <a:t>Aziz, AM. (2017). ‘A change management approach to improving safety and preventing needle stick injuries’ </a:t>
            </a:r>
            <a:r>
              <a:rPr lang="en-GB" sz="1600" i="1" dirty="0"/>
              <a:t>Journal of infection prevention. </a:t>
            </a:r>
            <a:r>
              <a:rPr lang="en-GB" sz="1600" dirty="0"/>
              <a:t>18(5): 257–262.</a:t>
            </a:r>
          </a:p>
          <a:p>
            <a:r>
              <a:rPr lang="en-GB" sz="1600" dirty="0"/>
              <a:t>Balluck, J., Asturi, E. and Brockman, V. (2020) ‘Use of the ADKAR® and CLARC ® Change Models to Navigate Staffing Model Changes During the COVID-19 Pandemic’, </a:t>
            </a:r>
            <a:r>
              <a:rPr lang="en-GB" sz="1600" i="1" dirty="0"/>
              <a:t>Nurse leader</a:t>
            </a:r>
            <a:r>
              <a:rPr lang="en-GB" sz="1600" dirty="0"/>
              <a:t>, 18(6), pp. 539–546. </a:t>
            </a:r>
          </a:p>
          <a:p>
            <a:r>
              <a:rPr lang="en-GB" sz="1600" dirty="0"/>
              <a:t>Borton, T. (1970) </a:t>
            </a:r>
            <a:r>
              <a:rPr lang="en-GB" sz="1600" i="1" dirty="0"/>
              <a:t>Reach, Touch, and Teach: Student Concerns and Process Education</a:t>
            </a:r>
            <a:r>
              <a:rPr lang="en-GB" sz="1600" dirty="0"/>
              <a:t>. New York: McGraw‑Hill.</a:t>
            </a:r>
          </a:p>
          <a:p>
            <a:r>
              <a:rPr lang="en-GB" sz="1800" dirty="0"/>
              <a:t>Burnes, B. (2017). </a:t>
            </a:r>
            <a:r>
              <a:rPr lang="en-GB" sz="1800" i="1" dirty="0"/>
              <a:t>Managing Change. </a:t>
            </a:r>
            <a:r>
              <a:rPr lang="en-GB" sz="1800" dirty="0"/>
              <a:t>7</a:t>
            </a:r>
            <a:r>
              <a:rPr lang="en-GB" sz="1800" baseline="30000" dirty="0"/>
              <a:t>th</a:t>
            </a:r>
            <a:r>
              <a:rPr lang="en-GB" sz="1800" dirty="0"/>
              <a:t> Edition. Pearson education. London.</a:t>
            </a:r>
          </a:p>
          <a:p>
            <a:r>
              <a:rPr lang="en-GB" sz="1800" dirty="0"/>
              <a:t>Cummings, S., Bridgman, T. &amp; Brown, K.G. (2016). ‘Unfreezing change as three steps: Rethinking Kurt Lewin’s legacy for change management’, </a:t>
            </a:r>
            <a:r>
              <a:rPr lang="en-GB" sz="1800" i="1" dirty="0"/>
              <a:t>Human Relations</a:t>
            </a:r>
            <a:r>
              <a:rPr lang="en-GB" sz="1800" dirty="0"/>
              <a:t>, 69(1), pp. 33–60. Available at: </a:t>
            </a:r>
            <a:r>
              <a:rPr lang="en-GB" sz="1800" u="sng" dirty="0">
                <a:hlinkClick r:id="rId4"/>
              </a:rPr>
              <a:t>Unfreezing change as three steps: Rethinking Kurt Lewin’s legacy for change management</a:t>
            </a:r>
            <a:r>
              <a:rPr lang="en-GB" sz="1800" dirty="0"/>
              <a:t> (accessed 12/3/26).</a:t>
            </a:r>
            <a:endParaRPr lang="en-GB" sz="1600" dirty="0"/>
          </a:p>
          <a:p>
            <a:r>
              <a:rPr lang="en-GB" sz="1600" dirty="0"/>
              <a:t>Hiatt, J. (2006). </a:t>
            </a:r>
            <a:r>
              <a:rPr lang="en-GB" sz="1600" i="1" dirty="0"/>
              <a:t>A model for change in business, government and our community. </a:t>
            </a:r>
            <a:r>
              <a:rPr lang="en-GB" sz="1600" dirty="0" err="1"/>
              <a:t>Prosci</a:t>
            </a:r>
            <a:r>
              <a:rPr lang="en-GB" sz="1600" dirty="0"/>
              <a:t> Learning </a:t>
            </a:r>
            <a:r>
              <a:rPr lang="en-GB" sz="1600" dirty="0" err="1"/>
              <a:t>Center</a:t>
            </a:r>
            <a:r>
              <a:rPr lang="en-GB" sz="1600" dirty="0"/>
              <a:t> Publications.</a:t>
            </a:r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655391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10CC4E-9E26-B616-D823-F1300E00B86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337457"/>
            <a:ext cx="10502057" cy="5885543"/>
          </a:xfrm>
        </p:spPr>
        <p:txBody>
          <a:bodyPr/>
          <a:lstStyle/>
          <a:p>
            <a:r>
              <a:rPr lang="en-GB" sz="1800" dirty="0"/>
              <a:t>Hughes, M. (2011). ‘Do 70 per cent of all organizational change initiatives really fail?’ </a:t>
            </a:r>
            <a:r>
              <a:rPr lang="en-GB" sz="1800" i="1" dirty="0"/>
              <a:t>Journal of Change Management</a:t>
            </a:r>
            <a:r>
              <a:rPr lang="en-GB" sz="1800" dirty="0"/>
              <a:t>, 11(4), pp. 451–464 Available at: </a:t>
            </a:r>
            <a:r>
              <a:rPr lang="en-GB" sz="1800" u="sng" dirty="0">
                <a:hlinkClick r:id="rId2"/>
              </a:rPr>
              <a:t>Do 70 Per Cent of All Organizational Change Initiatives Really Fail?: Journal of Change Management: Vol 11 , No 4 - Get Access</a:t>
            </a:r>
            <a:r>
              <a:rPr lang="en-GB" sz="1800" dirty="0"/>
              <a:t> (accessed 12/3/26).</a:t>
            </a:r>
          </a:p>
          <a:p>
            <a:r>
              <a:rPr lang="en-GB" sz="1800" dirty="0"/>
              <a:t>Hussain, S.T., Lei, S., Akram, T., Haider, M.J., Hussain, S.H. &amp; Ali, M. (2018), ‘Kurt Lewin's change model: A critical review of the role of leadership and employee involvement in organizational change’, </a:t>
            </a:r>
            <a:r>
              <a:rPr lang="en-GB" sz="1800" i="1" dirty="0"/>
              <a:t>Journal of Innovation &amp; Knowledge</a:t>
            </a:r>
            <a:r>
              <a:rPr lang="en-GB" sz="1800" dirty="0"/>
              <a:t>, 3(3), pp. 123–127. Available at: </a:t>
            </a:r>
            <a:r>
              <a:rPr lang="en-GB" sz="1800" u="sng" dirty="0">
                <a:hlinkClick r:id="rId3"/>
              </a:rPr>
              <a:t>Kurt Lewin's change model: A critical review of the role of leadership and employee involvement in organizational change | Journal of Innovation &amp; Knowledge</a:t>
            </a:r>
            <a:r>
              <a:rPr lang="en-GB" sz="1800" dirty="0"/>
              <a:t> (accessed 12/3/26).</a:t>
            </a:r>
          </a:p>
          <a:p>
            <a:r>
              <a:rPr lang="en-GB" sz="1600" dirty="0" err="1"/>
              <a:t>Kaminiski</a:t>
            </a:r>
            <a:r>
              <a:rPr lang="en-GB" sz="1600" dirty="0"/>
              <a:t>, J. (2022). ‘Theory applied to informatics – The </a:t>
            </a:r>
            <a:r>
              <a:rPr lang="en-GB" sz="1600" dirty="0" err="1"/>
              <a:t>Prosci</a:t>
            </a:r>
            <a:r>
              <a:rPr lang="en-GB" sz="1600" dirty="0"/>
              <a:t> ADKAR Model’, </a:t>
            </a:r>
            <a:r>
              <a:rPr lang="en-GB" sz="1600" i="1" dirty="0"/>
              <a:t>Canadian journal of nursing informatics</a:t>
            </a:r>
            <a:r>
              <a:rPr lang="en-GB" sz="1600" dirty="0"/>
              <a:t>, 17(2). Available at: </a:t>
            </a:r>
            <a:r>
              <a:rPr lang="en-GB" sz="1600" u="sng" dirty="0">
                <a:hlinkClick r:id="rId4"/>
              </a:rPr>
              <a:t>https://cjni.net/journal/?p=10076</a:t>
            </a:r>
            <a:r>
              <a:rPr lang="en-GB" sz="1600" dirty="0"/>
              <a:t> (accessed 8/3/26).</a:t>
            </a:r>
          </a:p>
          <a:p>
            <a:r>
              <a:rPr lang="en-GB" sz="1600" dirty="0"/>
              <a:t>Sullivan </a:t>
            </a:r>
            <a:r>
              <a:rPr lang="en-GB" sz="1600" i="1" dirty="0"/>
              <a:t>et al</a:t>
            </a:r>
            <a:r>
              <a:rPr lang="en-GB" sz="1600" dirty="0"/>
              <a:t>. (1989). </a:t>
            </a:r>
            <a:r>
              <a:rPr lang="en-GB" sz="1600" i="1" dirty="0"/>
              <a:t>Assessment of alcohol withdrawal: the revised Clinical Institute Withdrawal Assessment for Alcohol scale (CIWA–</a:t>
            </a:r>
            <a:r>
              <a:rPr lang="en-GB" sz="1600" i="1" dirty="0" err="1"/>
              <a:t>Ar</a:t>
            </a:r>
            <a:r>
              <a:rPr lang="en-GB" sz="1600" dirty="0"/>
              <a:t>)] British Journal of Addiction 84:1353-1357. Available at: </a:t>
            </a:r>
            <a:r>
              <a:rPr lang="en-GB" sz="1600" u="sng" dirty="0">
                <a:hlinkClick r:id="rId5"/>
              </a:rPr>
              <a:t>Assessment of Alcohol Withdrawal: the revised clinical institute withdrawal assessment for alcohol scale (CIWA‐</a:t>
            </a:r>
            <a:r>
              <a:rPr lang="en-GB" sz="1600" u="sng" dirty="0" err="1">
                <a:hlinkClick r:id="rId5"/>
              </a:rPr>
              <a:t>Ar</a:t>
            </a:r>
            <a:r>
              <a:rPr lang="en-GB" sz="1600" u="sng" dirty="0">
                <a:hlinkClick r:id="rId5"/>
              </a:rPr>
              <a:t>) - SULLIVAN - 1989 - British Journal of Addiction - Wiley Online Library</a:t>
            </a:r>
            <a:r>
              <a:rPr lang="en-GB" sz="1600" dirty="0"/>
              <a:t> (accessed 7/2/26).</a:t>
            </a:r>
          </a:p>
          <a:p>
            <a:r>
              <a:rPr lang="en-GB" sz="1600" dirty="0"/>
              <a:t>WAST, (2018). </a:t>
            </a:r>
            <a:r>
              <a:rPr lang="en-GB" sz="1600" i="1" dirty="0"/>
              <a:t> Leadership and Development: Our strategy 2019-2022. </a:t>
            </a:r>
            <a:r>
              <a:rPr lang="en-GB" sz="1600" dirty="0"/>
              <a:t>Available at: </a:t>
            </a:r>
            <a:r>
              <a:rPr lang="en-GB" sz="1600" u="sng" dirty="0">
                <a:hlinkClick r:id="rId6"/>
              </a:rPr>
              <a:t>nhswales365.sharepoint.com/sites/AMB-Intranet-HR/Shared Documents/Forms/</a:t>
            </a:r>
            <a:r>
              <a:rPr lang="en-GB" sz="1600" u="sng" dirty="0" err="1">
                <a:hlinkClick r:id="rId6"/>
              </a:rPr>
              <a:t>AllItems.aspx?id</a:t>
            </a:r>
            <a:r>
              <a:rPr lang="en-GB" sz="1600" u="sng" dirty="0">
                <a:hlinkClick r:id="rId6"/>
              </a:rPr>
              <a:t>=%2Fsites%2FAMB-Intranet-HR%2FShared Documents%2FLeadership-Management-Our-Strategy-2019---2022%2Epdf&amp;parent=%2Fsites%2FAMB-Intranet-HR%2FShared Documents</a:t>
            </a:r>
            <a:endParaRPr lang="en-GB" sz="1600" dirty="0"/>
          </a:p>
          <a:p>
            <a:r>
              <a:rPr lang="en-GB" sz="1600" dirty="0"/>
              <a:t>NICE. (2017). Alcohol-use disorders: diagnosis and management of physical complications. </a:t>
            </a:r>
            <a:r>
              <a:rPr lang="en-GB" sz="1600" i="1" dirty="0"/>
              <a:t>Clinical guideline. </a:t>
            </a:r>
            <a:r>
              <a:rPr lang="en-GB" sz="1600" dirty="0"/>
              <a:t> Available at: </a:t>
            </a:r>
            <a:r>
              <a:rPr lang="en-GB" sz="1600" u="sng" dirty="0">
                <a:hlinkClick r:id="rId7"/>
              </a:rPr>
              <a:t>Recommendations | Alcohol-use disorders: diagnosis and management of physical complications | Guidance | NICE</a:t>
            </a:r>
            <a:r>
              <a:rPr lang="en-GB" sz="1600" dirty="0"/>
              <a:t> (accessed 7/2/26).</a:t>
            </a:r>
          </a:p>
          <a:p>
            <a:r>
              <a:rPr lang="en-GB" sz="1600" dirty="0"/>
              <a:t>WAST. (2026). </a:t>
            </a:r>
            <a:r>
              <a:rPr lang="en-GB" sz="1600" dirty="0" err="1"/>
              <a:t>ePCR</a:t>
            </a:r>
            <a:r>
              <a:rPr lang="en-GB" sz="1600" dirty="0"/>
              <a:t> Dashboard: Condition codes and Closures. Available at: </a:t>
            </a:r>
            <a:r>
              <a:rPr lang="en-GB" sz="1600" u="sng" dirty="0">
                <a:hlinkClick r:id="rId8"/>
              </a:rPr>
              <a:t>Closures - EPCR Dashboard - Power BI</a:t>
            </a:r>
            <a:r>
              <a:rPr lang="en-GB" sz="1600" dirty="0"/>
              <a:t> (Accessed 6/2/26).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050462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A87EA-8BB3-79C6-656A-1A8ABD658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5100628"/>
            <a:ext cx="4328498" cy="1122373"/>
          </a:xfrm>
        </p:spPr>
        <p:txBody>
          <a:bodyPr anchor="t">
            <a:normAutofit/>
          </a:bodyPr>
          <a:lstStyle/>
          <a:p>
            <a:r>
              <a:rPr lang="en-US" dirty="0"/>
              <a:t>Any questions</a:t>
            </a:r>
          </a:p>
        </p:txBody>
      </p:sp>
      <p:pic>
        <p:nvPicPr>
          <p:cNvPr id="9" name="Picture Placeholder 8" descr="Close-up of question mark on a hardwood floor against a wall">
            <a:extLst>
              <a:ext uri="{FF2B5EF4-FFF2-40B4-BE49-F238E27FC236}">
                <a16:creationId xmlns:a16="http://schemas.microsoft.com/office/drawing/2014/main" id="{D711D4FA-3708-23A0-58EB-81F8E494DE3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251"/>
          <a:stretch>
            <a:fillRect/>
          </a:stretch>
        </p:blipFill>
        <p:spPr>
          <a:xfrm>
            <a:off x="-1" y="10"/>
            <a:ext cx="12192000" cy="4728516"/>
          </a:xfrm>
          <a:noFill/>
        </p:spPr>
      </p:pic>
    </p:spTree>
    <p:extLst>
      <p:ext uri="{BB962C8B-B14F-4D97-AF65-F5344CB8AC3E}">
        <p14:creationId xmlns:p14="http://schemas.microsoft.com/office/powerpoint/2010/main" val="3272732094"/>
      </p:ext>
    </p:extLst>
  </p:cSld>
  <p:clrMapOvr>
    <a:masterClrMapping/>
  </p:clrMapOvr>
</p:sld>
</file>

<file path=ppt/theme/theme1.xml><?xml version="1.0" encoding="utf-8"?>
<a:theme xmlns:a="http://schemas.openxmlformats.org/drawingml/2006/main" name="BoldUnderlinesKeynote">
  <a:themeElements>
    <a:clrScheme name="NB - Keynote">
      <a:dk1>
        <a:srgbClr val="000000"/>
      </a:dk1>
      <a:lt1>
        <a:srgbClr val="FFFFFF"/>
      </a:lt1>
      <a:dk2>
        <a:srgbClr val="2C3932"/>
      </a:dk2>
      <a:lt2>
        <a:srgbClr val="FDF6EA"/>
      </a:lt2>
      <a:accent1>
        <a:srgbClr val="003A41"/>
      </a:accent1>
      <a:accent2>
        <a:srgbClr val="ECEBE3"/>
      </a:accent2>
      <a:accent3>
        <a:srgbClr val="400023"/>
      </a:accent3>
      <a:accent4>
        <a:srgbClr val="68989E"/>
      </a:accent4>
      <a:accent5>
        <a:srgbClr val="BFB360"/>
      </a:accent5>
      <a:accent6>
        <a:srgbClr val="BF6093"/>
      </a:accent6>
      <a:hlink>
        <a:srgbClr val="169C9A"/>
      </a:hlink>
      <a:folHlink>
        <a:srgbClr val="E15C3D"/>
      </a:folHlink>
    </a:clrScheme>
    <a:fontScheme name="Custom 9">
      <a:majorFont>
        <a:latin typeface="Aptos"/>
        <a:ea typeface=""/>
        <a:cs typeface=""/>
      </a:majorFont>
      <a:minorFont>
        <a:latin typeface="Apto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ld underlines keynote presentation _win32_DN_v2" id="{E18D5B16-117C-46FD-8B97-39D77F728B32}" vid="{93298573-99F9-4CB3-90C8-DB41313B575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076F8FCD-0A1F-4F6A-8F55-15E9E87E2E4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3A9C388-2C06-4AF2-857C-74055069A29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F782DA7-86C0-4A84-A860-11A1E6E3FB6B}">
  <ds:schemaRefs>
    <ds:schemaRef ds:uri="http://www.w3.org/XML/1998/namespace"/>
    <ds:schemaRef ds:uri="http://purl.org/dc/terms/"/>
    <ds:schemaRef ds:uri="http://schemas.openxmlformats.org/package/2006/metadata/core-properties"/>
    <ds:schemaRef ds:uri="http://purl.org/dc/elements/1.1/"/>
    <ds:schemaRef ds:uri="http://purl.org/dc/dcmitype/"/>
    <ds:schemaRef ds:uri="http://schemas.microsoft.com/sharepoint/v3"/>
    <ds:schemaRef ds:uri="http://schemas.microsoft.com/office/2006/documentManagement/types"/>
    <ds:schemaRef ds:uri="http://schemas.microsoft.com/office/infopath/2007/PartnerControls"/>
    <ds:schemaRef ds:uri="230e9df3-be65-4c73-a93b-d1236ebd677e"/>
    <ds:schemaRef ds:uri="16c05727-aa75-4e4a-9b5f-8a80a1165891"/>
    <ds:schemaRef ds:uri="71af3243-3dd4-4a8d-8c0d-dd76da1f02a5"/>
    <ds:schemaRef ds:uri="http://schemas.microsoft.com/office/2006/metadata/propertie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{D5FE91B3-824F-4D26-A488-414968C1BC43}e68b7f07-47f1-4c94-a1ca-e7d736a42cf8-TF86f18fb6-1448-4a46-9973-da86b5b4a1df94418399_win32</Template>
  <TotalTime>24439</TotalTime>
  <Words>1962</Words>
  <Application>Microsoft Office PowerPoint</Application>
  <PresentationFormat>Widescreen</PresentationFormat>
  <Paragraphs>210</Paragraphs>
  <Slides>29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3" baseType="lpstr">
      <vt:lpstr>Aptos</vt:lpstr>
      <vt:lpstr>Aptos Light</vt:lpstr>
      <vt:lpstr>Arial</vt:lpstr>
      <vt:lpstr>BoldUnderlinesKeynote</vt:lpstr>
      <vt:lpstr>Assess record respond from variation to consistency: embedding CIWA-AR into ePCR. </vt:lpstr>
      <vt:lpstr>Aims</vt:lpstr>
      <vt:lpstr>Current situation</vt:lpstr>
      <vt:lpstr>WHAT IS CIWA-AR?</vt:lpstr>
      <vt:lpstr>THE METHOD – Awareness,Desire, Knowledge, Ability, Reinforcement (ADKAR) (Hiatt, 2006)</vt:lpstr>
      <vt:lpstr>PowerPoint Presentation</vt:lpstr>
      <vt:lpstr>Awareness - The data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So, what next? – Desire.</vt:lpstr>
      <vt:lpstr>Feedback following pilot – Knowledge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REFLECTION – Borton (1970).</vt:lpstr>
      <vt:lpstr>PowerPoint Presentation</vt:lpstr>
      <vt:lpstr>REFERENCES</vt:lpstr>
      <vt:lpstr>PowerPoint Presentation</vt:lpstr>
      <vt:lpstr>Any 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Robert Heaton (Welsh Ambulance Service NHS Trust - 020)</dc:creator>
  <cp:lastModifiedBy>Robert Heaton (Welsh Ambulance Service NHS Trust - 020)</cp:lastModifiedBy>
  <cp:revision>1</cp:revision>
  <dcterms:created xsi:type="dcterms:W3CDTF">2026-02-07T16:16:25Z</dcterms:created>
  <dcterms:modified xsi:type="dcterms:W3CDTF">2026-04-09T15:45:10Z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