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9"/>
  </p:notesMasterIdLst>
  <p:sldIdLst>
    <p:sldId id="260" r:id="rId5"/>
    <p:sldId id="262" r:id="rId6"/>
    <p:sldId id="261"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BB32F-27DF-F05B-5EC7-EC7F42C09CDF}" v="3" dt="2025-04-25T08:55:13.7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EAFC15-12D9-45DA-ABDE-3DC491D32010}"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F7F9434D-A879-498C-A338-ED1CCFBD61C7}">
      <dgm:prSet phldrT="[Text]" phldr="0"/>
      <dgm:spPr/>
      <dgm:t>
        <a:bodyPr/>
        <a:lstStyle/>
        <a:p>
          <a:r>
            <a:rPr lang="en-US">
              <a:latin typeface="Century Schoolbook" panose="02040604050505020304"/>
            </a:rPr>
            <a:t>1</a:t>
          </a:r>
          <a:endParaRPr lang="en-US"/>
        </a:p>
      </dgm:t>
    </dgm:pt>
    <dgm:pt modelId="{8B140B47-F598-499B-9859-F20176621979}" type="parTrans" cxnId="{C683C941-B53D-45EC-829B-A57F27600AD7}">
      <dgm:prSet/>
      <dgm:spPr/>
      <dgm:t>
        <a:bodyPr/>
        <a:lstStyle/>
        <a:p>
          <a:endParaRPr lang="en-US"/>
        </a:p>
      </dgm:t>
    </dgm:pt>
    <dgm:pt modelId="{D71528F4-7A90-4708-A78E-640DFD21B1D0}" type="sibTrans" cxnId="{C683C941-B53D-45EC-829B-A57F27600AD7}">
      <dgm:prSet/>
      <dgm:spPr/>
      <dgm:t>
        <a:bodyPr/>
        <a:lstStyle/>
        <a:p>
          <a:endParaRPr lang="en-US"/>
        </a:p>
      </dgm:t>
    </dgm:pt>
    <dgm:pt modelId="{F78591B2-2ECB-4E07-8466-4E699776E01B}">
      <dgm:prSet phldrT="[Text]" phldr="0"/>
      <dgm:spPr/>
      <dgm:t>
        <a:bodyPr/>
        <a:lstStyle/>
        <a:p>
          <a:r>
            <a:rPr lang="en-US">
              <a:latin typeface="Century Schoolbook" panose="02040604050505020304"/>
            </a:rPr>
            <a:t>2</a:t>
          </a:r>
          <a:endParaRPr lang="en-US"/>
        </a:p>
      </dgm:t>
    </dgm:pt>
    <dgm:pt modelId="{A154C5EB-FD14-4AA2-BB10-8F5105521B87}" type="parTrans" cxnId="{42BDA4B0-E8B2-4942-B44F-FCA389CB0EF9}">
      <dgm:prSet/>
      <dgm:spPr/>
      <dgm:t>
        <a:bodyPr/>
        <a:lstStyle/>
        <a:p>
          <a:endParaRPr lang="en-US"/>
        </a:p>
      </dgm:t>
    </dgm:pt>
    <dgm:pt modelId="{80448604-9D5E-4D07-9FF3-7E5A842398F4}" type="sibTrans" cxnId="{42BDA4B0-E8B2-4942-B44F-FCA389CB0EF9}">
      <dgm:prSet/>
      <dgm:spPr/>
      <dgm:t>
        <a:bodyPr/>
        <a:lstStyle/>
        <a:p>
          <a:endParaRPr lang="en-US"/>
        </a:p>
      </dgm:t>
    </dgm:pt>
    <dgm:pt modelId="{DDA5AB16-DA6D-4326-A607-C297E1E2A7AE}">
      <dgm:prSet phldrT="[Text]" phldr="0"/>
      <dgm:spPr/>
      <dgm:t>
        <a:bodyPr/>
        <a:lstStyle/>
        <a:p>
          <a:r>
            <a:rPr lang="en-US">
              <a:latin typeface="Century Schoolbook" panose="02040604050505020304"/>
            </a:rPr>
            <a:t>3</a:t>
          </a:r>
          <a:endParaRPr lang="en-US"/>
        </a:p>
      </dgm:t>
    </dgm:pt>
    <dgm:pt modelId="{606E3D7A-CBF9-4102-A43A-D86989D84D63}" type="parTrans" cxnId="{04BDF213-732F-434A-8BA6-4764A163D4DC}">
      <dgm:prSet/>
      <dgm:spPr/>
      <dgm:t>
        <a:bodyPr/>
        <a:lstStyle/>
        <a:p>
          <a:endParaRPr lang="en-US"/>
        </a:p>
      </dgm:t>
    </dgm:pt>
    <dgm:pt modelId="{7C43148F-49DA-4047-9E1D-2525E4F693FE}" type="sibTrans" cxnId="{04BDF213-732F-434A-8BA6-4764A163D4DC}">
      <dgm:prSet/>
      <dgm:spPr/>
      <dgm:t>
        <a:bodyPr/>
        <a:lstStyle/>
        <a:p>
          <a:endParaRPr lang="en-US"/>
        </a:p>
      </dgm:t>
    </dgm:pt>
    <dgm:pt modelId="{DC1F133B-D1BF-4661-BCD7-56DE5C9019E0}">
      <dgm:prSet phldr="0"/>
      <dgm:spPr/>
      <dgm:t>
        <a:bodyPr/>
        <a:lstStyle/>
        <a:p>
          <a:pPr rtl="0"/>
          <a:r>
            <a:rPr lang="en-US">
              <a:solidFill>
                <a:srgbClr val="000000"/>
              </a:solidFill>
              <a:latin typeface="Arial"/>
              <a:cs typeface="Arial"/>
            </a:rPr>
            <a:t>Children Act 1989 </a:t>
          </a:r>
          <a:endParaRPr lang="en-US">
            <a:solidFill>
              <a:srgbClr val="000000"/>
            </a:solidFill>
            <a:latin typeface="Century Schoolbook" panose="02040604050505020304"/>
          </a:endParaRPr>
        </a:p>
      </dgm:t>
    </dgm:pt>
    <dgm:pt modelId="{CB9DEFEC-98B4-4123-BC81-1982A14647B9}" type="parTrans" cxnId="{32493AFF-A8B1-4385-8DF0-B1FE61B9CF7A}">
      <dgm:prSet/>
      <dgm:spPr/>
    </dgm:pt>
    <dgm:pt modelId="{38E27E31-7BC7-430D-B5AE-5DE7C0031AC8}" type="sibTrans" cxnId="{32493AFF-A8B1-4385-8DF0-B1FE61B9CF7A}">
      <dgm:prSet/>
      <dgm:spPr/>
    </dgm:pt>
    <dgm:pt modelId="{91EFEC7B-1A20-4842-B93E-C30CA0CFC6D2}">
      <dgm:prSet phldr="0"/>
      <dgm:spPr/>
      <dgm:t>
        <a:bodyPr/>
        <a:lstStyle/>
        <a:p>
          <a:pPr rtl="0"/>
          <a:r>
            <a:rPr lang="en-US">
              <a:solidFill>
                <a:srgbClr val="000000"/>
              </a:solidFill>
              <a:latin typeface="Arial"/>
              <a:cs typeface="Arial"/>
            </a:rPr>
            <a:t>Children Act 2004</a:t>
          </a:r>
          <a:r>
            <a:rPr lang="en-US">
              <a:solidFill>
                <a:srgbClr val="000000"/>
              </a:solidFill>
              <a:latin typeface="Century Schoolbook" panose="02040604050505020304"/>
            </a:rPr>
            <a:t> </a:t>
          </a:r>
          <a:endParaRPr lang="en-US">
            <a:latin typeface="Century Schoolbook" panose="02040604050505020304"/>
          </a:endParaRPr>
        </a:p>
      </dgm:t>
    </dgm:pt>
    <dgm:pt modelId="{61077B7A-A862-4622-9D2C-0EF27B2240A1}" type="parTrans" cxnId="{E49802C5-D851-4D6B-9EF4-0F060B33DD37}">
      <dgm:prSet/>
      <dgm:spPr/>
    </dgm:pt>
    <dgm:pt modelId="{A77662DA-E1B5-42BE-AF44-DF11E0CDBF65}" type="sibTrans" cxnId="{E49802C5-D851-4D6B-9EF4-0F060B33DD37}">
      <dgm:prSet/>
      <dgm:spPr/>
    </dgm:pt>
    <dgm:pt modelId="{F653625D-AAEA-427C-AC79-A5D54A8D1C79}">
      <dgm:prSet phldr="0"/>
      <dgm:spPr/>
      <dgm:t>
        <a:bodyPr/>
        <a:lstStyle/>
        <a:p>
          <a:pPr rtl="0"/>
          <a:r>
            <a:rPr lang="en-US">
              <a:solidFill>
                <a:srgbClr val="000000"/>
              </a:solidFill>
              <a:latin typeface="Arial"/>
              <a:cs typeface="Arial"/>
            </a:rPr>
            <a:t>Social Services and Well-being (Wales) Act 2014</a:t>
          </a:r>
          <a:r>
            <a:rPr lang="en-US">
              <a:solidFill>
                <a:srgbClr val="000000"/>
              </a:solidFill>
              <a:latin typeface="Century Schoolbook" panose="02040604050505020304"/>
            </a:rPr>
            <a:t> </a:t>
          </a:r>
          <a:endParaRPr lang="en-US">
            <a:latin typeface="Century Schoolbook" panose="02040604050505020304"/>
          </a:endParaRPr>
        </a:p>
      </dgm:t>
    </dgm:pt>
    <dgm:pt modelId="{CB9172CA-D7A2-4AA1-A9A8-8E1C0C4531E9}" type="parTrans" cxnId="{768E085F-3CE5-4B3E-AF92-B1B9045CDD10}">
      <dgm:prSet/>
      <dgm:spPr/>
    </dgm:pt>
    <dgm:pt modelId="{611AF5F5-E537-447B-A22F-9E772B05A867}" type="sibTrans" cxnId="{768E085F-3CE5-4B3E-AF92-B1B9045CDD10}">
      <dgm:prSet/>
      <dgm:spPr/>
    </dgm:pt>
    <dgm:pt modelId="{D171A52C-11C9-411B-BD23-4DF39827095A}" type="pres">
      <dgm:prSet presAssocID="{39EAFC15-12D9-45DA-ABDE-3DC491D32010}" presName="linearFlow" presStyleCnt="0">
        <dgm:presLayoutVars>
          <dgm:dir/>
          <dgm:animLvl val="lvl"/>
          <dgm:resizeHandles val="exact"/>
        </dgm:presLayoutVars>
      </dgm:prSet>
      <dgm:spPr/>
    </dgm:pt>
    <dgm:pt modelId="{B8E61D49-5C6D-4742-BB94-15895D687FB9}" type="pres">
      <dgm:prSet presAssocID="{F7F9434D-A879-498C-A338-ED1CCFBD61C7}" presName="composite" presStyleCnt="0"/>
      <dgm:spPr/>
    </dgm:pt>
    <dgm:pt modelId="{E8369336-E4E9-4292-BDC7-D3512F9726A6}" type="pres">
      <dgm:prSet presAssocID="{F7F9434D-A879-498C-A338-ED1CCFBD61C7}" presName="parentText" presStyleLbl="alignNode1" presStyleIdx="0" presStyleCnt="3">
        <dgm:presLayoutVars>
          <dgm:chMax val="1"/>
          <dgm:bulletEnabled val="1"/>
        </dgm:presLayoutVars>
      </dgm:prSet>
      <dgm:spPr/>
    </dgm:pt>
    <dgm:pt modelId="{A1F8F5F8-A0BE-490F-BBA4-042FD8CA1396}" type="pres">
      <dgm:prSet presAssocID="{F7F9434D-A879-498C-A338-ED1CCFBD61C7}" presName="descendantText" presStyleLbl="alignAcc1" presStyleIdx="0" presStyleCnt="3">
        <dgm:presLayoutVars>
          <dgm:bulletEnabled val="1"/>
        </dgm:presLayoutVars>
      </dgm:prSet>
      <dgm:spPr/>
    </dgm:pt>
    <dgm:pt modelId="{8D302010-263D-43DA-8E06-1F67A93FFD73}" type="pres">
      <dgm:prSet presAssocID="{D71528F4-7A90-4708-A78E-640DFD21B1D0}" presName="sp" presStyleCnt="0"/>
      <dgm:spPr/>
    </dgm:pt>
    <dgm:pt modelId="{61F621BA-1198-4941-ABC0-FCB838BBA75E}" type="pres">
      <dgm:prSet presAssocID="{F78591B2-2ECB-4E07-8466-4E699776E01B}" presName="composite" presStyleCnt="0"/>
      <dgm:spPr/>
    </dgm:pt>
    <dgm:pt modelId="{8A40A276-D720-4B22-B7E3-4E911868F704}" type="pres">
      <dgm:prSet presAssocID="{F78591B2-2ECB-4E07-8466-4E699776E01B}" presName="parentText" presStyleLbl="alignNode1" presStyleIdx="1" presStyleCnt="3">
        <dgm:presLayoutVars>
          <dgm:chMax val="1"/>
          <dgm:bulletEnabled val="1"/>
        </dgm:presLayoutVars>
      </dgm:prSet>
      <dgm:spPr/>
    </dgm:pt>
    <dgm:pt modelId="{9F44B58B-072A-4364-B819-315B4785D924}" type="pres">
      <dgm:prSet presAssocID="{F78591B2-2ECB-4E07-8466-4E699776E01B}" presName="descendantText" presStyleLbl="alignAcc1" presStyleIdx="1" presStyleCnt="3">
        <dgm:presLayoutVars>
          <dgm:bulletEnabled val="1"/>
        </dgm:presLayoutVars>
      </dgm:prSet>
      <dgm:spPr/>
    </dgm:pt>
    <dgm:pt modelId="{152AD43C-FB11-47FA-8276-18192A589FDA}" type="pres">
      <dgm:prSet presAssocID="{80448604-9D5E-4D07-9FF3-7E5A842398F4}" presName="sp" presStyleCnt="0"/>
      <dgm:spPr/>
    </dgm:pt>
    <dgm:pt modelId="{378C711D-59D7-40EE-A04E-8DB59AC2424F}" type="pres">
      <dgm:prSet presAssocID="{DDA5AB16-DA6D-4326-A607-C297E1E2A7AE}" presName="composite" presStyleCnt="0"/>
      <dgm:spPr/>
    </dgm:pt>
    <dgm:pt modelId="{2A1AE2D1-99EA-404E-95EB-0860A7A2EC79}" type="pres">
      <dgm:prSet presAssocID="{DDA5AB16-DA6D-4326-A607-C297E1E2A7AE}" presName="parentText" presStyleLbl="alignNode1" presStyleIdx="2" presStyleCnt="3">
        <dgm:presLayoutVars>
          <dgm:chMax val="1"/>
          <dgm:bulletEnabled val="1"/>
        </dgm:presLayoutVars>
      </dgm:prSet>
      <dgm:spPr/>
    </dgm:pt>
    <dgm:pt modelId="{F0B2B88D-9D41-4AC8-BEDF-B40FC95FFBB3}" type="pres">
      <dgm:prSet presAssocID="{DDA5AB16-DA6D-4326-A607-C297E1E2A7AE}" presName="descendantText" presStyleLbl="alignAcc1" presStyleIdx="2" presStyleCnt="3">
        <dgm:presLayoutVars>
          <dgm:bulletEnabled val="1"/>
        </dgm:presLayoutVars>
      </dgm:prSet>
      <dgm:spPr/>
    </dgm:pt>
  </dgm:ptLst>
  <dgm:cxnLst>
    <dgm:cxn modelId="{7C45BE04-F921-4B1E-877E-0753D1077768}" type="presOf" srcId="{39EAFC15-12D9-45DA-ABDE-3DC491D32010}" destId="{D171A52C-11C9-411B-BD23-4DF39827095A}" srcOrd="0" destOrd="0" presId="urn:microsoft.com/office/officeart/2005/8/layout/chevron2"/>
    <dgm:cxn modelId="{668B1413-A8BF-4546-ACF3-C921FE9F6F0D}" type="presOf" srcId="{F7F9434D-A879-498C-A338-ED1CCFBD61C7}" destId="{E8369336-E4E9-4292-BDC7-D3512F9726A6}" srcOrd="0" destOrd="0" presId="urn:microsoft.com/office/officeart/2005/8/layout/chevron2"/>
    <dgm:cxn modelId="{04BDF213-732F-434A-8BA6-4764A163D4DC}" srcId="{39EAFC15-12D9-45DA-ABDE-3DC491D32010}" destId="{DDA5AB16-DA6D-4326-A607-C297E1E2A7AE}" srcOrd="2" destOrd="0" parTransId="{606E3D7A-CBF9-4102-A43A-D86989D84D63}" sibTransId="{7C43148F-49DA-4047-9E1D-2525E4F693FE}"/>
    <dgm:cxn modelId="{768E085F-3CE5-4B3E-AF92-B1B9045CDD10}" srcId="{DDA5AB16-DA6D-4326-A607-C297E1E2A7AE}" destId="{F653625D-AAEA-427C-AC79-A5D54A8D1C79}" srcOrd="0" destOrd="0" parTransId="{CB9172CA-D7A2-4AA1-A9A8-8E1C0C4531E9}" sibTransId="{611AF5F5-E537-447B-A22F-9E772B05A867}"/>
    <dgm:cxn modelId="{C683C941-B53D-45EC-829B-A57F27600AD7}" srcId="{39EAFC15-12D9-45DA-ABDE-3DC491D32010}" destId="{F7F9434D-A879-498C-A338-ED1CCFBD61C7}" srcOrd="0" destOrd="0" parTransId="{8B140B47-F598-499B-9859-F20176621979}" sibTransId="{D71528F4-7A90-4708-A78E-640DFD21B1D0}"/>
    <dgm:cxn modelId="{E0AD5A42-4395-4A3C-A917-6DD30C638F9A}" type="presOf" srcId="{F653625D-AAEA-427C-AC79-A5D54A8D1C79}" destId="{F0B2B88D-9D41-4AC8-BEDF-B40FC95FFBB3}" srcOrd="0" destOrd="0" presId="urn:microsoft.com/office/officeart/2005/8/layout/chevron2"/>
    <dgm:cxn modelId="{62BCAE4C-2041-4DE2-956B-41C21EB9E3D4}" type="presOf" srcId="{91EFEC7B-1A20-4842-B93E-C30CA0CFC6D2}" destId="{9F44B58B-072A-4364-B819-315B4785D924}" srcOrd="0" destOrd="0" presId="urn:microsoft.com/office/officeart/2005/8/layout/chevron2"/>
    <dgm:cxn modelId="{8C22FE72-5687-4A28-9EBB-640FC054FEBA}" type="presOf" srcId="{DDA5AB16-DA6D-4326-A607-C297E1E2A7AE}" destId="{2A1AE2D1-99EA-404E-95EB-0860A7A2EC79}" srcOrd="0" destOrd="0" presId="urn:microsoft.com/office/officeart/2005/8/layout/chevron2"/>
    <dgm:cxn modelId="{CA993654-1E1C-49DE-8299-DAFD6173534A}" type="presOf" srcId="{F78591B2-2ECB-4E07-8466-4E699776E01B}" destId="{8A40A276-D720-4B22-B7E3-4E911868F704}" srcOrd="0" destOrd="0" presId="urn:microsoft.com/office/officeart/2005/8/layout/chevron2"/>
    <dgm:cxn modelId="{1E5CE676-589C-4548-8CC7-1E5887CD23B0}" type="presOf" srcId="{DC1F133B-D1BF-4661-BCD7-56DE5C9019E0}" destId="{A1F8F5F8-A0BE-490F-BBA4-042FD8CA1396}" srcOrd="0" destOrd="0" presId="urn:microsoft.com/office/officeart/2005/8/layout/chevron2"/>
    <dgm:cxn modelId="{42BDA4B0-E8B2-4942-B44F-FCA389CB0EF9}" srcId="{39EAFC15-12D9-45DA-ABDE-3DC491D32010}" destId="{F78591B2-2ECB-4E07-8466-4E699776E01B}" srcOrd="1" destOrd="0" parTransId="{A154C5EB-FD14-4AA2-BB10-8F5105521B87}" sibTransId="{80448604-9D5E-4D07-9FF3-7E5A842398F4}"/>
    <dgm:cxn modelId="{E49802C5-D851-4D6B-9EF4-0F060B33DD37}" srcId="{F78591B2-2ECB-4E07-8466-4E699776E01B}" destId="{91EFEC7B-1A20-4842-B93E-C30CA0CFC6D2}" srcOrd="0" destOrd="0" parTransId="{61077B7A-A862-4622-9D2C-0EF27B2240A1}" sibTransId="{A77662DA-E1B5-42BE-AF44-DF11E0CDBF65}"/>
    <dgm:cxn modelId="{32493AFF-A8B1-4385-8DF0-B1FE61B9CF7A}" srcId="{F7F9434D-A879-498C-A338-ED1CCFBD61C7}" destId="{DC1F133B-D1BF-4661-BCD7-56DE5C9019E0}" srcOrd="0" destOrd="0" parTransId="{CB9DEFEC-98B4-4123-BC81-1982A14647B9}" sibTransId="{38E27E31-7BC7-430D-B5AE-5DE7C0031AC8}"/>
    <dgm:cxn modelId="{5E78D218-026E-4574-BF0B-04C62F199B12}" type="presParOf" srcId="{D171A52C-11C9-411B-BD23-4DF39827095A}" destId="{B8E61D49-5C6D-4742-BB94-15895D687FB9}" srcOrd="0" destOrd="0" presId="urn:microsoft.com/office/officeart/2005/8/layout/chevron2"/>
    <dgm:cxn modelId="{A40C0073-DBE9-45F6-AA21-419FD7798B43}" type="presParOf" srcId="{B8E61D49-5C6D-4742-BB94-15895D687FB9}" destId="{E8369336-E4E9-4292-BDC7-D3512F9726A6}" srcOrd="0" destOrd="0" presId="urn:microsoft.com/office/officeart/2005/8/layout/chevron2"/>
    <dgm:cxn modelId="{CAFCE9AE-F7B8-4886-A8A8-7CF364164848}" type="presParOf" srcId="{B8E61D49-5C6D-4742-BB94-15895D687FB9}" destId="{A1F8F5F8-A0BE-490F-BBA4-042FD8CA1396}" srcOrd="1" destOrd="0" presId="urn:microsoft.com/office/officeart/2005/8/layout/chevron2"/>
    <dgm:cxn modelId="{4DBA8433-D8D6-4D6D-900D-BFF7FE68FB17}" type="presParOf" srcId="{D171A52C-11C9-411B-BD23-4DF39827095A}" destId="{8D302010-263D-43DA-8E06-1F67A93FFD73}" srcOrd="1" destOrd="0" presId="urn:microsoft.com/office/officeart/2005/8/layout/chevron2"/>
    <dgm:cxn modelId="{DEB3D0A1-69CA-485F-9F71-0547647EE47A}" type="presParOf" srcId="{D171A52C-11C9-411B-BD23-4DF39827095A}" destId="{61F621BA-1198-4941-ABC0-FCB838BBA75E}" srcOrd="2" destOrd="0" presId="urn:microsoft.com/office/officeart/2005/8/layout/chevron2"/>
    <dgm:cxn modelId="{0D338BE2-1386-462C-A6CD-364EA87F3610}" type="presParOf" srcId="{61F621BA-1198-4941-ABC0-FCB838BBA75E}" destId="{8A40A276-D720-4B22-B7E3-4E911868F704}" srcOrd="0" destOrd="0" presId="urn:microsoft.com/office/officeart/2005/8/layout/chevron2"/>
    <dgm:cxn modelId="{353BEAE6-B678-4CB5-8C34-560F8DC0638F}" type="presParOf" srcId="{61F621BA-1198-4941-ABC0-FCB838BBA75E}" destId="{9F44B58B-072A-4364-B819-315B4785D924}" srcOrd="1" destOrd="0" presId="urn:microsoft.com/office/officeart/2005/8/layout/chevron2"/>
    <dgm:cxn modelId="{732B488A-8E93-45F7-87BF-633B8DE46714}" type="presParOf" srcId="{D171A52C-11C9-411B-BD23-4DF39827095A}" destId="{152AD43C-FB11-47FA-8276-18192A589FDA}" srcOrd="3" destOrd="0" presId="urn:microsoft.com/office/officeart/2005/8/layout/chevron2"/>
    <dgm:cxn modelId="{D0BBF4BB-8BB5-4051-8B19-EF9E5814A0B6}" type="presParOf" srcId="{D171A52C-11C9-411B-BD23-4DF39827095A}" destId="{378C711D-59D7-40EE-A04E-8DB59AC2424F}" srcOrd="4" destOrd="0" presId="urn:microsoft.com/office/officeart/2005/8/layout/chevron2"/>
    <dgm:cxn modelId="{7E46C576-20AB-462C-A9DD-79126A3D04B2}" type="presParOf" srcId="{378C711D-59D7-40EE-A04E-8DB59AC2424F}" destId="{2A1AE2D1-99EA-404E-95EB-0860A7A2EC79}" srcOrd="0" destOrd="0" presId="urn:microsoft.com/office/officeart/2005/8/layout/chevron2"/>
    <dgm:cxn modelId="{63D45E95-F9A1-4933-A945-D8FDBE5D40B2}" type="presParOf" srcId="{378C711D-59D7-40EE-A04E-8DB59AC2424F}" destId="{F0B2B88D-9D41-4AC8-BEDF-B40FC95FFBB3}"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481BF5-DB3B-40A0-8715-C2BE55AD1E4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0FC2F67-D38D-4E75-A9F7-E7D5B44D6F71}">
      <dgm:prSet phldr="0"/>
      <dgm:spPr/>
      <dgm:t>
        <a:bodyPr/>
        <a:lstStyle/>
        <a:p>
          <a:pPr rtl="0"/>
          <a:r>
            <a:rPr lang="en-US">
              <a:solidFill>
                <a:srgbClr val="FFFFFF"/>
              </a:solidFill>
              <a:latin typeface="Century Schoolbook" panose="02040604050505020304"/>
            </a:rPr>
            <a:t>Duty to report concerns </a:t>
          </a:r>
          <a:r>
            <a:rPr lang="en-US">
              <a:latin typeface="Century Schoolbook" panose="02040604050505020304"/>
            </a:rPr>
            <a:t> (Immediately)</a:t>
          </a:r>
        </a:p>
      </dgm:t>
    </dgm:pt>
    <dgm:pt modelId="{542F5ABF-010E-42C0-8D6D-FD1621B40813}" type="parTrans" cxnId="{A6E72F19-589F-4439-83E2-C73F445824AB}">
      <dgm:prSet/>
      <dgm:spPr/>
    </dgm:pt>
    <dgm:pt modelId="{66F373A5-BDAC-4C8C-84DE-35AD41F5B866}" type="sibTrans" cxnId="{A6E72F19-589F-4439-83E2-C73F445824AB}">
      <dgm:prSet/>
      <dgm:spPr/>
    </dgm:pt>
    <dgm:pt modelId="{AB2B3DBD-9D7E-4FDC-9DF6-F5B9317ADF56}">
      <dgm:prSet phldr="0"/>
      <dgm:spPr/>
      <dgm:t>
        <a:bodyPr/>
        <a:lstStyle/>
        <a:p>
          <a:pPr rtl="0"/>
          <a:r>
            <a:rPr lang="en-US">
              <a:solidFill>
                <a:srgbClr val="FFFFFF"/>
              </a:solidFill>
              <a:latin typeface="Century Schoolbook" panose="02040604050505020304"/>
            </a:rPr>
            <a:t>Confidentiality and sharing information </a:t>
          </a:r>
          <a:endParaRPr lang="en-US">
            <a:latin typeface="Century Schoolbook" panose="02040604050505020304"/>
          </a:endParaRPr>
        </a:p>
      </dgm:t>
    </dgm:pt>
    <dgm:pt modelId="{F4400D04-C85F-4C0F-938D-F32FAA57CA12}" type="parTrans" cxnId="{453BBDEC-027A-4FAB-8F57-E69CA0D3B896}">
      <dgm:prSet/>
      <dgm:spPr/>
    </dgm:pt>
    <dgm:pt modelId="{DE35D5AE-F59D-48AB-A366-579DFAFFC0C7}" type="sibTrans" cxnId="{453BBDEC-027A-4FAB-8F57-E69CA0D3B896}">
      <dgm:prSet/>
      <dgm:spPr/>
    </dgm:pt>
    <dgm:pt modelId="{760918DC-85AA-4FE9-9F77-BAB41847F81C}">
      <dgm:prSet phldr="0"/>
      <dgm:spPr/>
      <dgm:t>
        <a:bodyPr/>
        <a:lstStyle/>
        <a:p>
          <a:pPr rtl="0"/>
          <a:r>
            <a:rPr lang="en-US">
              <a:solidFill>
                <a:srgbClr val="FFFFFF"/>
              </a:solidFill>
              <a:latin typeface="Century Schoolbook" panose="02040604050505020304"/>
            </a:rPr>
            <a:t>Designated Safeguarding Lead (DSL) </a:t>
          </a:r>
          <a:endParaRPr lang="en-US">
            <a:latin typeface="Century Schoolbook" panose="02040604050505020304"/>
          </a:endParaRPr>
        </a:p>
      </dgm:t>
    </dgm:pt>
    <dgm:pt modelId="{E43FDBBF-F80A-4CB3-946F-0B1F459BCA78}" type="parTrans" cxnId="{8694A1DE-DC07-41F3-8335-D31213B6E70E}">
      <dgm:prSet/>
      <dgm:spPr/>
    </dgm:pt>
    <dgm:pt modelId="{F6768F40-E68C-4D61-BD28-7BF5663EE3FD}" type="sibTrans" cxnId="{8694A1DE-DC07-41F3-8335-D31213B6E70E}">
      <dgm:prSet/>
      <dgm:spPr/>
    </dgm:pt>
    <dgm:pt modelId="{82A2CF02-81C5-44AF-9E7A-6680384D2B62}" type="pres">
      <dgm:prSet presAssocID="{B4481BF5-DB3B-40A0-8715-C2BE55AD1E47}" presName="diagram" presStyleCnt="0">
        <dgm:presLayoutVars>
          <dgm:dir/>
          <dgm:resizeHandles val="exact"/>
        </dgm:presLayoutVars>
      </dgm:prSet>
      <dgm:spPr/>
    </dgm:pt>
    <dgm:pt modelId="{05D1311E-79CA-488D-B0F2-3572F6C3F4FE}" type="pres">
      <dgm:prSet presAssocID="{10FC2F67-D38D-4E75-A9F7-E7D5B44D6F71}" presName="node" presStyleLbl="node1" presStyleIdx="0" presStyleCnt="3">
        <dgm:presLayoutVars>
          <dgm:bulletEnabled val="1"/>
        </dgm:presLayoutVars>
      </dgm:prSet>
      <dgm:spPr/>
    </dgm:pt>
    <dgm:pt modelId="{F86CF489-0988-4B5A-809C-D42CBA00F652}" type="pres">
      <dgm:prSet presAssocID="{66F373A5-BDAC-4C8C-84DE-35AD41F5B866}" presName="sibTrans" presStyleCnt="0"/>
      <dgm:spPr/>
    </dgm:pt>
    <dgm:pt modelId="{803C6E83-A94F-481B-BE83-50F6075F2703}" type="pres">
      <dgm:prSet presAssocID="{AB2B3DBD-9D7E-4FDC-9DF6-F5B9317ADF56}" presName="node" presStyleLbl="node1" presStyleIdx="1" presStyleCnt="3">
        <dgm:presLayoutVars>
          <dgm:bulletEnabled val="1"/>
        </dgm:presLayoutVars>
      </dgm:prSet>
      <dgm:spPr/>
    </dgm:pt>
    <dgm:pt modelId="{76E2E33B-37FA-4B57-AD65-6B0D1BE55E98}" type="pres">
      <dgm:prSet presAssocID="{DE35D5AE-F59D-48AB-A366-579DFAFFC0C7}" presName="sibTrans" presStyleCnt="0"/>
      <dgm:spPr/>
    </dgm:pt>
    <dgm:pt modelId="{9DDA2B16-F653-4A32-ADE5-249410CB7516}" type="pres">
      <dgm:prSet presAssocID="{760918DC-85AA-4FE9-9F77-BAB41847F81C}" presName="node" presStyleLbl="node1" presStyleIdx="2" presStyleCnt="3">
        <dgm:presLayoutVars>
          <dgm:bulletEnabled val="1"/>
        </dgm:presLayoutVars>
      </dgm:prSet>
      <dgm:spPr/>
    </dgm:pt>
  </dgm:ptLst>
  <dgm:cxnLst>
    <dgm:cxn modelId="{A6E72F19-589F-4439-83E2-C73F445824AB}" srcId="{B4481BF5-DB3B-40A0-8715-C2BE55AD1E47}" destId="{10FC2F67-D38D-4E75-A9F7-E7D5B44D6F71}" srcOrd="0" destOrd="0" parTransId="{542F5ABF-010E-42C0-8D6D-FD1621B40813}" sibTransId="{66F373A5-BDAC-4C8C-84DE-35AD41F5B866}"/>
    <dgm:cxn modelId="{8327283B-A249-4E54-8D4D-3C935F417932}" type="presOf" srcId="{B4481BF5-DB3B-40A0-8715-C2BE55AD1E47}" destId="{82A2CF02-81C5-44AF-9E7A-6680384D2B62}" srcOrd="0" destOrd="0" presId="urn:microsoft.com/office/officeart/2005/8/layout/default"/>
    <dgm:cxn modelId="{1C2CAB8C-B2A6-4EFE-85A6-EC2432335816}" type="presOf" srcId="{10FC2F67-D38D-4E75-A9F7-E7D5B44D6F71}" destId="{05D1311E-79CA-488D-B0F2-3572F6C3F4FE}" srcOrd="0" destOrd="0" presId="urn:microsoft.com/office/officeart/2005/8/layout/default"/>
    <dgm:cxn modelId="{8694A1DE-DC07-41F3-8335-D31213B6E70E}" srcId="{B4481BF5-DB3B-40A0-8715-C2BE55AD1E47}" destId="{760918DC-85AA-4FE9-9F77-BAB41847F81C}" srcOrd="2" destOrd="0" parTransId="{E43FDBBF-F80A-4CB3-946F-0B1F459BCA78}" sibTransId="{F6768F40-E68C-4D61-BD28-7BF5663EE3FD}"/>
    <dgm:cxn modelId="{453BBDEC-027A-4FAB-8F57-E69CA0D3B896}" srcId="{B4481BF5-DB3B-40A0-8715-C2BE55AD1E47}" destId="{AB2B3DBD-9D7E-4FDC-9DF6-F5B9317ADF56}" srcOrd="1" destOrd="0" parTransId="{F4400D04-C85F-4C0F-938D-F32FAA57CA12}" sibTransId="{DE35D5AE-F59D-48AB-A366-579DFAFFC0C7}"/>
    <dgm:cxn modelId="{D2B6C0F1-580F-482D-A914-8BEFCF640AE1}" type="presOf" srcId="{AB2B3DBD-9D7E-4FDC-9DF6-F5B9317ADF56}" destId="{803C6E83-A94F-481B-BE83-50F6075F2703}" srcOrd="0" destOrd="0" presId="urn:microsoft.com/office/officeart/2005/8/layout/default"/>
    <dgm:cxn modelId="{43CA51FD-1AA7-4D4E-957D-B15CF61B835B}" type="presOf" srcId="{760918DC-85AA-4FE9-9F77-BAB41847F81C}" destId="{9DDA2B16-F653-4A32-ADE5-249410CB7516}" srcOrd="0" destOrd="0" presId="urn:microsoft.com/office/officeart/2005/8/layout/default"/>
    <dgm:cxn modelId="{BC6A846E-80F7-413A-B57A-334723AD936F}" type="presParOf" srcId="{82A2CF02-81C5-44AF-9E7A-6680384D2B62}" destId="{05D1311E-79CA-488D-B0F2-3572F6C3F4FE}" srcOrd="0" destOrd="0" presId="urn:microsoft.com/office/officeart/2005/8/layout/default"/>
    <dgm:cxn modelId="{46FF58AF-BAC7-402F-AF09-832CCE5842A8}" type="presParOf" srcId="{82A2CF02-81C5-44AF-9E7A-6680384D2B62}" destId="{F86CF489-0988-4B5A-809C-D42CBA00F652}" srcOrd="1" destOrd="0" presId="urn:microsoft.com/office/officeart/2005/8/layout/default"/>
    <dgm:cxn modelId="{C57B43D9-03DA-4A82-A5EA-EDD07C32D841}" type="presParOf" srcId="{82A2CF02-81C5-44AF-9E7A-6680384D2B62}" destId="{803C6E83-A94F-481B-BE83-50F6075F2703}" srcOrd="2" destOrd="0" presId="urn:microsoft.com/office/officeart/2005/8/layout/default"/>
    <dgm:cxn modelId="{123F1D6E-EA26-4492-8C34-DB8813A12963}" type="presParOf" srcId="{82A2CF02-81C5-44AF-9E7A-6680384D2B62}" destId="{76E2E33B-37FA-4B57-AD65-6B0D1BE55E98}" srcOrd="3" destOrd="0" presId="urn:microsoft.com/office/officeart/2005/8/layout/default"/>
    <dgm:cxn modelId="{E671501A-5465-4584-90B0-508353485ADD}" type="presParOf" srcId="{82A2CF02-81C5-44AF-9E7A-6680384D2B62}" destId="{9DDA2B16-F653-4A32-ADE5-249410CB751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BD70A4-37E0-4E81-A134-EA385F820714}" type="doc">
      <dgm:prSet loTypeId="urn:microsoft.com/office/officeart/2005/8/layout/pyramid1" loCatId="pyramid" qsTypeId="urn:microsoft.com/office/officeart/2005/8/quickstyle/simple1" qsCatId="simple" csTypeId="urn:microsoft.com/office/officeart/2005/8/colors/accent1_2" csCatId="accent1" phldr="1"/>
      <dgm:spPr/>
    </dgm:pt>
    <dgm:pt modelId="{B0A95716-A46D-4F30-9C61-F6E563A3808E}">
      <dgm:prSet phldrT="[Text]" phldr="0"/>
      <dgm:spPr/>
      <dgm:t>
        <a:bodyPr/>
        <a:lstStyle/>
        <a:p>
          <a:pPr rtl="0"/>
          <a:r>
            <a:rPr lang="en-US">
              <a:latin typeface="Century Schoolbook" panose="02040604050505020304"/>
            </a:rPr>
            <a:t>Group F – Directors of Education/ School Governers</a:t>
          </a:r>
          <a:endParaRPr lang="en-US"/>
        </a:p>
      </dgm:t>
    </dgm:pt>
    <dgm:pt modelId="{A1F6ED0B-CB69-402A-923E-C193AD7C83E2}" type="parTrans" cxnId="{5883B63B-3F59-4A1C-AD4E-037B3F1A2555}">
      <dgm:prSet/>
      <dgm:spPr/>
    </dgm:pt>
    <dgm:pt modelId="{2D3C583E-7021-485D-B633-33D6F277EAC3}" type="sibTrans" cxnId="{5883B63B-3F59-4A1C-AD4E-037B3F1A2555}">
      <dgm:prSet/>
      <dgm:spPr/>
    </dgm:pt>
    <dgm:pt modelId="{18F88F61-39C0-4977-9705-AC9C568C9F44}">
      <dgm:prSet phldrT="[Text]" phldr="0"/>
      <dgm:spPr/>
      <dgm:t>
        <a:bodyPr/>
        <a:lstStyle/>
        <a:p>
          <a:pPr rtl="0"/>
          <a:r>
            <a:rPr lang="en-US">
              <a:latin typeface="Century Schoolbook" panose="02040604050505020304"/>
            </a:rPr>
            <a:t>Group D - </a:t>
          </a:r>
          <a:r>
            <a:rPr lang="en-US">
              <a:solidFill>
                <a:srgbClr val="37394B"/>
              </a:solidFill>
            </a:rPr>
            <a:t>Education safeguarding lead for the local authority</a:t>
          </a:r>
        </a:p>
      </dgm:t>
    </dgm:pt>
    <dgm:pt modelId="{839AF6E1-F8AF-4187-9A1C-BEA353C35161}" type="parTrans" cxnId="{62D65481-57FB-4ADA-88C0-6BDF17430291}">
      <dgm:prSet/>
      <dgm:spPr/>
    </dgm:pt>
    <dgm:pt modelId="{14A4A8CF-D0AB-4019-A4A5-2FBFF8A66753}" type="sibTrans" cxnId="{62D65481-57FB-4ADA-88C0-6BDF17430291}">
      <dgm:prSet/>
      <dgm:spPr/>
    </dgm:pt>
    <dgm:pt modelId="{A599435A-610F-4AB7-9179-9009888D5D12}">
      <dgm:prSet phldrT="[Text]" phldr="0"/>
      <dgm:spPr/>
      <dgm:t>
        <a:bodyPr/>
        <a:lstStyle/>
        <a:p>
          <a:pPr rtl="0"/>
          <a:r>
            <a:rPr lang="en-US">
              <a:latin typeface="Century Schoolbook" panose="02040604050505020304"/>
            </a:rPr>
            <a:t>Group C – Headteachers/ DSL</a:t>
          </a:r>
          <a:endParaRPr lang="en-US"/>
        </a:p>
      </dgm:t>
    </dgm:pt>
    <dgm:pt modelId="{66FB6E04-B1C6-45C2-97B3-13F7DF300DAD}" type="parTrans" cxnId="{ED57D6FE-4902-4091-B4E5-4FB9BB71CB71}">
      <dgm:prSet/>
      <dgm:spPr/>
    </dgm:pt>
    <dgm:pt modelId="{C89FC551-6D4C-4EA2-BC94-D4D24D9AB2CF}" type="sibTrans" cxnId="{ED57D6FE-4902-4091-B4E5-4FB9BB71CB71}">
      <dgm:prSet/>
      <dgm:spPr/>
    </dgm:pt>
    <dgm:pt modelId="{0E9C05A5-01DD-4E5B-BD8D-837AA96D7496}">
      <dgm:prSet phldr="0"/>
      <dgm:spPr/>
      <dgm:t>
        <a:bodyPr/>
        <a:lstStyle/>
        <a:p>
          <a:pPr rtl="0"/>
          <a:r>
            <a:rPr lang="en-US">
              <a:latin typeface="Century Schoolbook" panose="02040604050505020304"/>
            </a:rPr>
            <a:t>Group B – Teachers/Teaching Assistants</a:t>
          </a:r>
        </a:p>
      </dgm:t>
    </dgm:pt>
    <dgm:pt modelId="{1C26DBF2-A524-4169-A7DF-C2FC714B12F5}" type="parTrans" cxnId="{5C9574BF-01E5-43CE-8824-CC4F37C33BAE}">
      <dgm:prSet/>
      <dgm:spPr/>
    </dgm:pt>
    <dgm:pt modelId="{B8626DB2-262C-41A3-A195-0B7EC0D8F873}" type="sibTrans" cxnId="{5C9574BF-01E5-43CE-8824-CC4F37C33BAE}">
      <dgm:prSet/>
      <dgm:spPr/>
    </dgm:pt>
    <dgm:pt modelId="{66C09AB7-A029-4F8B-AAA8-A8FDCE95EEE8}">
      <dgm:prSet phldr="0"/>
      <dgm:spPr/>
      <dgm:t>
        <a:bodyPr/>
        <a:lstStyle/>
        <a:p>
          <a:pPr rtl="0"/>
          <a:r>
            <a:rPr lang="en-US">
              <a:latin typeface="Century Schoolbook" panose="02040604050505020304"/>
            </a:rPr>
            <a:t>Group A – All Staff/Volunteers</a:t>
          </a:r>
        </a:p>
      </dgm:t>
    </dgm:pt>
    <dgm:pt modelId="{34A81CD1-BDA6-48DE-96F9-FF7B6C31B5E3}" type="parTrans" cxnId="{B3DD6B8D-1B92-4B04-B856-3CD397967D9F}">
      <dgm:prSet/>
      <dgm:spPr/>
    </dgm:pt>
    <dgm:pt modelId="{6D6F9378-5D85-4577-8B30-AA55CC54F556}" type="sibTrans" cxnId="{B3DD6B8D-1B92-4B04-B856-3CD397967D9F}">
      <dgm:prSet/>
      <dgm:spPr/>
    </dgm:pt>
    <dgm:pt modelId="{DE57041A-F30C-4F29-AA2A-4EBFD797F2E0}" type="pres">
      <dgm:prSet presAssocID="{D9BD70A4-37E0-4E81-A134-EA385F820714}" presName="Name0" presStyleCnt="0">
        <dgm:presLayoutVars>
          <dgm:dir/>
          <dgm:animLvl val="lvl"/>
          <dgm:resizeHandles val="exact"/>
        </dgm:presLayoutVars>
      </dgm:prSet>
      <dgm:spPr/>
    </dgm:pt>
    <dgm:pt modelId="{C7CCD89A-129F-4AB2-9D03-C3D670C77C02}" type="pres">
      <dgm:prSet presAssocID="{B0A95716-A46D-4F30-9C61-F6E563A3808E}" presName="Name8" presStyleCnt="0"/>
      <dgm:spPr/>
    </dgm:pt>
    <dgm:pt modelId="{3C8E4833-2777-48F4-BF70-73EA07BF14EC}" type="pres">
      <dgm:prSet presAssocID="{B0A95716-A46D-4F30-9C61-F6E563A3808E}" presName="level" presStyleLbl="node1" presStyleIdx="0" presStyleCnt="5">
        <dgm:presLayoutVars>
          <dgm:chMax val="1"/>
          <dgm:bulletEnabled val="1"/>
        </dgm:presLayoutVars>
      </dgm:prSet>
      <dgm:spPr/>
    </dgm:pt>
    <dgm:pt modelId="{EF66F536-D2A7-407F-BA66-5BC74813EA3F}" type="pres">
      <dgm:prSet presAssocID="{B0A95716-A46D-4F30-9C61-F6E563A3808E}" presName="levelTx" presStyleLbl="revTx" presStyleIdx="0" presStyleCnt="0">
        <dgm:presLayoutVars>
          <dgm:chMax val="1"/>
          <dgm:bulletEnabled val="1"/>
        </dgm:presLayoutVars>
      </dgm:prSet>
      <dgm:spPr/>
    </dgm:pt>
    <dgm:pt modelId="{AB883116-1A2D-4E28-AFDF-87584614FE03}" type="pres">
      <dgm:prSet presAssocID="{18F88F61-39C0-4977-9705-AC9C568C9F44}" presName="Name8" presStyleCnt="0"/>
      <dgm:spPr/>
    </dgm:pt>
    <dgm:pt modelId="{B453D853-B41F-43FE-82C7-FAAC338B4150}" type="pres">
      <dgm:prSet presAssocID="{18F88F61-39C0-4977-9705-AC9C568C9F44}" presName="level" presStyleLbl="node1" presStyleIdx="1" presStyleCnt="5">
        <dgm:presLayoutVars>
          <dgm:chMax val="1"/>
          <dgm:bulletEnabled val="1"/>
        </dgm:presLayoutVars>
      </dgm:prSet>
      <dgm:spPr/>
    </dgm:pt>
    <dgm:pt modelId="{002966EC-AB08-4682-8C93-548061FC66C6}" type="pres">
      <dgm:prSet presAssocID="{18F88F61-39C0-4977-9705-AC9C568C9F44}" presName="levelTx" presStyleLbl="revTx" presStyleIdx="0" presStyleCnt="0">
        <dgm:presLayoutVars>
          <dgm:chMax val="1"/>
          <dgm:bulletEnabled val="1"/>
        </dgm:presLayoutVars>
      </dgm:prSet>
      <dgm:spPr/>
    </dgm:pt>
    <dgm:pt modelId="{D472E2C9-7C55-4B69-BC8D-E1BA35FAEA83}" type="pres">
      <dgm:prSet presAssocID="{A599435A-610F-4AB7-9179-9009888D5D12}" presName="Name8" presStyleCnt="0"/>
      <dgm:spPr/>
    </dgm:pt>
    <dgm:pt modelId="{66EF9AD7-302A-4E3F-B7DB-6B9A1785E73F}" type="pres">
      <dgm:prSet presAssocID="{A599435A-610F-4AB7-9179-9009888D5D12}" presName="level" presStyleLbl="node1" presStyleIdx="2" presStyleCnt="5">
        <dgm:presLayoutVars>
          <dgm:chMax val="1"/>
          <dgm:bulletEnabled val="1"/>
        </dgm:presLayoutVars>
      </dgm:prSet>
      <dgm:spPr/>
    </dgm:pt>
    <dgm:pt modelId="{AADC1046-DF6C-4192-9300-4220753F03A9}" type="pres">
      <dgm:prSet presAssocID="{A599435A-610F-4AB7-9179-9009888D5D12}" presName="levelTx" presStyleLbl="revTx" presStyleIdx="0" presStyleCnt="0">
        <dgm:presLayoutVars>
          <dgm:chMax val="1"/>
          <dgm:bulletEnabled val="1"/>
        </dgm:presLayoutVars>
      </dgm:prSet>
      <dgm:spPr/>
    </dgm:pt>
    <dgm:pt modelId="{3C832890-FF16-4DF7-842F-1A070F65015F}" type="pres">
      <dgm:prSet presAssocID="{0E9C05A5-01DD-4E5B-BD8D-837AA96D7496}" presName="Name8" presStyleCnt="0"/>
      <dgm:spPr/>
    </dgm:pt>
    <dgm:pt modelId="{833573C6-2801-4308-A46A-9B836494B4B2}" type="pres">
      <dgm:prSet presAssocID="{0E9C05A5-01DD-4E5B-BD8D-837AA96D7496}" presName="level" presStyleLbl="node1" presStyleIdx="3" presStyleCnt="5">
        <dgm:presLayoutVars>
          <dgm:chMax val="1"/>
          <dgm:bulletEnabled val="1"/>
        </dgm:presLayoutVars>
      </dgm:prSet>
      <dgm:spPr/>
    </dgm:pt>
    <dgm:pt modelId="{CDDF0DA9-469E-46D6-8B21-A6977D9ED7AD}" type="pres">
      <dgm:prSet presAssocID="{0E9C05A5-01DD-4E5B-BD8D-837AA96D7496}" presName="levelTx" presStyleLbl="revTx" presStyleIdx="0" presStyleCnt="0">
        <dgm:presLayoutVars>
          <dgm:chMax val="1"/>
          <dgm:bulletEnabled val="1"/>
        </dgm:presLayoutVars>
      </dgm:prSet>
      <dgm:spPr/>
    </dgm:pt>
    <dgm:pt modelId="{F2764116-865C-4AC2-9CBE-F2B5EB53B662}" type="pres">
      <dgm:prSet presAssocID="{66C09AB7-A029-4F8B-AAA8-A8FDCE95EEE8}" presName="Name8" presStyleCnt="0"/>
      <dgm:spPr/>
    </dgm:pt>
    <dgm:pt modelId="{0052A6C1-FEAF-4835-9B10-566F134BAFFF}" type="pres">
      <dgm:prSet presAssocID="{66C09AB7-A029-4F8B-AAA8-A8FDCE95EEE8}" presName="level" presStyleLbl="node1" presStyleIdx="4" presStyleCnt="5">
        <dgm:presLayoutVars>
          <dgm:chMax val="1"/>
          <dgm:bulletEnabled val="1"/>
        </dgm:presLayoutVars>
      </dgm:prSet>
      <dgm:spPr/>
    </dgm:pt>
    <dgm:pt modelId="{B84DCA38-1582-4562-9646-424D1306D6D8}" type="pres">
      <dgm:prSet presAssocID="{66C09AB7-A029-4F8B-AAA8-A8FDCE95EEE8}" presName="levelTx" presStyleLbl="revTx" presStyleIdx="0" presStyleCnt="0">
        <dgm:presLayoutVars>
          <dgm:chMax val="1"/>
          <dgm:bulletEnabled val="1"/>
        </dgm:presLayoutVars>
      </dgm:prSet>
      <dgm:spPr/>
    </dgm:pt>
  </dgm:ptLst>
  <dgm:cxnLst>
    <dgm:cxn modelId="{A852DF15-FC4F-408A-85E1-B1A2817EBDCC}" type="presOf" srcId="{66C09AB7-A029-4F8B-AAA8-A8FDCE95EEE8}" destId="{B84DCA38-1582-4562-9646-424D1306D6D8}" srcOrd="1" destOrd="0" presId="urn:microsoft.com/office/officeart/2005/8/layout/pyramid1"/>
    <dgm:cxn modelId="{E17DBB2E-C230-4D56-B892-29D4642F5FB0}" type="presOf" srcId="{B0A95716-A46D-4F30-9C61-F6E563A3808E}" destId="{3C8E4833-2777-48F4-BF70-73EA07BF14EC}" srcOrd="0" destOrd="0" presId="urn:microsoft.com/office/officeart/2005/8/layout/pyramid1"/>
    <dgm:cxn modelId="{5883B63B-3F59-4A1C-AD4E-037B3F1A2555}" srcId="{D9BD70A4-37E0-4E81-A134-EA385F820714}" destId="{B0A95716-A46D-4F30-9C61-F6E563A3808E}" srcOrd="0" destOrd="0" parTransId="{A1F6ED0B-CB69-402A-923E-C193AD7C83E2}" sibTransId="{2D3C583E-7021-485D-B633-33D6F277EAC3}"/>
    <dgm:cxn modelId="{4EDBF05B-6F8A-4E0C-A417-D7273346BF6B}" type="presOf" srcId="{18F88F61-39C0-4977-9705-AC9C568C9F44}" destId="{B453D853-B41F-43FE-82C7-FAAC338B4150}" srcOrd="0" destOrd="0" presId="urn:microsoft.com/office/officeart/2005/8/layout/pyramid1"/>
    <dgm:cxn modelId="{C56EB060-4C8F-4DAA-9F1B-B824ACAC1B9E}" type="presOf" srcId="{66C09AB7-A029-4F8B-AAA8-A8FDCE95EEE8}" destId="{0052A6C1-FEAF-4835-9B10-566F134BAFFF}" srcOrd="0" destOrd="0" presId="urn:microsoft.com/office/officeart/2005/8/layout/pyramid1"/>
    <dgm:cxn modelId="{1400F14C-B8E4-4B35-82C1-CE6FE8DC6DC8}" type="presOf" srcId="{0E9C05A5-01DD-4E5B-BD8D-837AA96D7496}" destId="{CDDF0DA9-469E-46D6-8B21-A6977D9ED7AD}" srcOrd="1" destOrd="0" presId="urn:microsoft.com/office/officeart/2005/8/layout/pyramid1"/>
    <dgm:cxn modelId="{62D65481-57FB-4ADA-88C0-6BDF17430291}" srcId="{D9BD70A4-37E0-4E81-A134-EA385F820714}" destId="{18F88F61-39C0-4977-9705-AC9C568C9F44}" srcOrd="1" destOrd="0" parTransId="{839AF6E1-F8AF-4187-9A1C-BEA353C35161}" sibTransId="{14A4A8CF-D0AB-4019-A4A5-2FBFF8A66753}"/>
    <dgm:cxn modelId="{B3DD6B8D-1B92-4B04-B856-3CD397967D9F}" srcId="{D9BD70A4-37E0-4E81-A134-EA385F820714}" destId="{66C09AB7-A029-4F8B-AAA8-A8FDCE95EEE8}" srcOrd="4" destOrd="0" parTransId="{34A81CD1-BDA6-48DE-96F9-FF7B6C31B5E3}" sibTransId="{6D6F9378-5D85-4577-8B30-AA55CC54F556}"/>
    <dgm:cxn modelId="{BD09619A-88E0-4783-AF0E-415637AB6D5A}" type="presOf" srcId="{0E9C05A5-01DD-4E5B-BD8D-837AA96D7496}" destId="{833573C6-2801-4308-A46A-9B836494B4B2}" srcOrd="0" destOrd="0" presId="urn:microsoft.com/office/officeart/2005/8/layout/pyramid1"/>
    <dgm:cxn modelId="{16C992BE-A1D3-451A-B918-F3F1371CBC45}" type="presOf" srcId="{D9BD70A4-37E0-4E81-A134-EA385F820714}" destId="{DE57041A-F30C-4F29-AA2A-4EBFD797F2E0}" srcOrd="0" destOrd="0" presId="urn:microsoft.com/office/officeart/2005/8/layout/pyramid1"/>
    <dgm:cxn modelId="{5C9574BF-01E5-43CE-8824-CC4F37C33BAE}" srcId="{D9BD70A4-37E0-4E81-A134-EA385F820714}" destId="{0E9C05A5-01DD-4E5B-BD8D-837AA96D7496}" srcOrd="3" destOrd="0" parTransId="{1C26DBF2-A524-4169-A7DF-C2FC714B12F5}" sibTransId="{B8626DB2-262C-41A3-A195-0B7EC0D8F873}"/>
    <dgm:cxn modelId="{51BC5DCC-5EB2-4CA0-B48B-94686B2AC54A}" type="presOf" srcId="{18F88F61-39C0-4977-9705-AC9C568C9F44}" destId="{002966EC-AB08-4682-8C93-548061FC66C6}" srcOrd="1" destOrd="0" presId="urn:microsoft.com/office/officeart/2005/8/layout/pyramid1"/>
    <dgm:cxn modelId="{D15C7AD3-3A9C-4E2D-827C-880126C5FC0A}" type="presOf" srcId="{A599435A-610F-4AB7-9179-9009888D5D12}" destId="{66EF9AD7-302A-4E3F-B7DB-6B9A1785E73F}" srcOrd="0" destOrd="0" presId="urn:microsoft.com/office/officeart/2005/8/layout/pyramid1"/>
    <dgm:cxn modelId="{9095DED4-868B-472F-849D-02EA8888D75D}" type="presOf" srcId="{A599435A-610F-4AB7-9179-9009888D5D12}" destId="{AADC1046-DF6C-4192-9300-4220753F03A9}" srcOrd="1" destOrd="0" presId="urn:microsoft.com/office/officeart/2005/8/layout/pyramid1"/>
    <dgm:cxn modelId="{0E0D71E7-C18F-4D9D-89AC-AFAB4D91597A}" type="presOf" srcId="{B0A95716-A46D-4F30-9C61-F6E563A3808E}" destId="{EF66F536-D2A7-407F-BA66-5BC74813EA3F}" srcOrd="1" destOrd="0" presId="urn:microsoft.com/office/officeart/2005/8/layout/pyramid1"/>
    <dgm:cxn modelId="{ED57D6FE-4902-4091-B4E5-4FB9BB71CB71}" srcId="{D9BD70A4-37E0-4E81-A134-EA385F820714}" destId="{A599435A-610F-4AB7-9179-9009888D5D12}" srcOrd="2" destOrd="0" parTransId="{66FB6E04-B1C6-45C2-97B3-13F7DF300DAD}" sibTransId="{C89FC551-6D4C-4EA2-BC94-D4D24D9AB2CF}"/>
    <dgm:cxn modelId="{D9014A75-975C-4756-B3F3-45416C393C7C}" type="presParOf" srcId="{DE57041A-F30C-4F29-AA2A-4EBFD797F2E0}" destId="{C7CCD89A-129F-4AB2-9D03-C3D670C77C02}" srcOrd="0" destOrd="0" presId="urn:microsoft.com/office/officeart/2005/8/layout/pyramid1"/>
    <dgm:cxn modelId="{C715174D-1D2F-4B03-88F0-E9EB2BFE6BAB}" type="presParOf" srcId="{C7CCD89A-129F-4AB2-9D03-C3D670C77C02}" destId="{3C8E4833-2777-48F4-BF70-73EA07BF14EC}" srcOrd="0" destOrd="0" presId="urn:microsoft.com/office/officeart/2005/8/layout/pyramid1"/>
    <dgm:cxn modelId="{6D042EA9-01E3-4177-9331-8CF8B61AFDC8}" type="presParOf" srcId="{C7CCD89A-129F-4AB2-9D03-C3D670C77C02}" destId="{EF66F536-D2A7-407F-BA66-5BC74813EA3F}" srcOrd="1" destOrd="0" presId="urn:microsoft.com/office/officeart/2005/8/layout/pyramid1"/>
    <dgm:cxn modelId="{C54E0BA2-68BB-468B-AC01-0D34ED7C1AEA}" type="presParOf" srcId="{DE57041A-F30C-4F29-AA2A-4EBFD797F2E0}" destId="{AB883116-1A2D-4E28-AFDF-87584614FE03}" srcOrd="1" destOrd="0" presId="urn:microsoft.com/office/officeart/2005/8/layout/pyramid1"/>
    <dgm:cxn modelId="{5BB11041-0CE3-428A-B648-9123C5C881D3}" type="presParOf" srcId="{AB883116-1A2D-4E28-AFDF-87584614FE03}" destId="{B453D853-B41F-43FE-82C7-FAAC338B4150}" srcOrd="0" destOrd="0" presId="urn:microsoft.com/office/officeart/2005/8/layout/pyramid1"/>
    <dgm:cxn modelId="{286E6500-D747-4298-8554-6FCFA6EDD897}" type="presParOf" srcId="{AB883116-1A2D-4E28-AFDF-87584614FE03}" destId="{002966EC-AB08-4682-8C93-548061FC66C6}" srcOrd="1" destOrd="0" presId="urn:microsoft.com/office/officeart/2005/8/layout/pyramid1"/>
    <dgm:cxn modelId="{8B70A99D-DA7C-4C06-A044-B0523DB2BEE3}" type="presParOf" srcId="{DE57041A-F30C-4F29-AA2A-4EBFD797F2E0}" destId="{D472E2C9-7C55-4B69-BC8D-E1BA35FAEA83}" srcOrd="2" destOrd="0" presId="urn:microsoft.com/office/officeart/2005/8/layout/pyramid1"/>
    <dgm:cxn modelId="{824BB0DA-C354-404D-81A1-8BF686D5F8EE}" type="presParOf" srcId="{D472E2C9-7C55-4B69-BC8D-E1BA35FAEA83}" destId="{66EF9AD7-302A-4E3F-B7DB-6B9A1785E73F}" srcOrd="0" destOrd="0" presId="urn:microsoft.com/office/officeart/2005/8/layout/pyramid1"/>
    <dgm:cxn modelId="{5D4FE0C4-845D-4018-95EF-3CB242DC18BF}" type="presParOf" srcId="{D472E2C9-7C55-4B69-BC8D-E1BA35FAEA83}" destId="{AADC1046-DF6C-4192-9300-4220753F03A9}" srcOrd="1" destOrd="0" presId="urn:microsoft.com/office/officeart/2005/8/layout/pyramid1"/>
    <dgm:cxn modelId="{B99ED388-AB9D-49FE-985A-ADD2E93483F3}" type="presParOf" srcId="{DE57041A-F30C-4F29-AA2A-4EBFD797F2E0}" destId="{3C832890-FF16-4DF7-842F-1A070F65015F}" srcOrd="3" destOrd="0" presId="urn:microsoft.com/office/officeart/2005/8/layout/pyramid1"/>
    <dgm:cxn modelId="{506C4B0B-A040-482A-B5E4-DBD9A39F9333}" type="presParOf" srcId="{3C832890-FF16-4DF7-842F-1A070F65015F}" destId="{833573C6-2801-4308-A46A-9B836494B4B2}" srcOrd="0" destOrd="0" presId="urn:microsoft.com/office/officeart/2005/8/layout/pyramid1"/>
    <dgm:cxn modelId="{2F616542-DF78-4EC3-B5E0-F173EDFCCF46}" type="presParOf" srcId="{3C832890-FF16-4DF7-842F-1A070F65015F}" destId="{CDDF0DA9-469E-46D6-8B21-A6977D9ED7AD}" srcOrd="1" destOrd="0" presId="urn:microsoft.com/office/officeart/2005/8/layout/pyramid1"/>
    <dgm:cxn modelId="{4E49AC55-47E8-438C-A88F-66BE3D2265B7}" type="presParOf" srcId="{DE57041A-F30C-4F29-AA2A-4EBFD797F2E0}" destId="{F2764116-865C-4AC2-9CBE-F2B5EB53B662}" srcOrd="4" destOrd="0" presId="urn:microsoft.com/office/officeart/2005/8/layout/pyramid1"/>
    <dgm:cxn modelId="{1E1B3479-5AFC-41B0-B9BE-51036F24D3BD}" type="presParOf" srcId="{F2764116-865C-4AC2-9CBE-F2B5EB53B662}" destId="{0052A6C1-FEAF-4835-9B10-566F134BAFFF}" srcOrd="0" destOrd="0" presId="urn:microsoft.com/office/officeart/2005/8/layout/pyramid1"/>
    <dgm:cxn modelId="{D04565E8-CCAF-4B55-B1A8-A03BA924D83C}" type="presParOf" srcId="{F2764116-865C-4AC2-9CBE-F2B5EB53B662}" destId="{B84DCA38-1582-4562-9646-424D1306D6D8}" srcOrd="1" destOrd="0" presId="urn:microsoft.com/office/officeart/2005/8/layout/pyramid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69336-E4E9-4292-BDC7-D3512F9726A6}">
      <dsp:nvSpPr>
        <dsp:cNvPr id="0" name=""/>
        <dsp:cNvSpPr/>
      </dsp:nvSpPr>
      <dsp:spPr>
        <a:xfrm rot="5400000">
          <a:off x="-202525" y="203813"/>
          <a:ext cx="1350168" cy="945118"/>
        </a:xfrm>
        <a:prstGeom prst="chevron">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latin typeface="Century Schoolbook" panose="02040604050505020304"/>
            </a:rPr>
            <a:t>1</a:t>
          </a:r>
          <a:endParaRPr lang="en-US" sz="2600" kern="1200"/>
        </a:p>
      </dsp:txBody>
      <dsp:txXfrm rot="-5400000">
        <a:off x="0" y="473847"/>
        <a:ext cx="945118" cy="405050"/>
      </dsp:txXfrm>
    </dsp:sp>
    <dsp:sp modelId="{A1F8F5F8-A0BE-490F-BBA4-042FD8CA1396}">
      <dsp:nvSpPr>
        <dsp:cNvPr id="0" name=""/>
        <dsp:cNvSpPr/>
      </dsp:nvSpPr>
      <dsp:spPr>
        <a:xfrm rot="5400000">
          <a:off x="3189584" y="-2243177"/>
          <a:ext cx="877609" cy="5366541"/>
        </a:xfrm>
        <a:prstGeom prst="round2SameRect">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US" sz="2800" kern="1200">
              <a:solidFill>
                <a:srgbClr val="000000"/>
              </a:solidFill>
              <a:latin typeface="Arial"/>
              <a:cs typeface="Arial"/>
            </a:rPr>
            <a:t>Children Act 1989 </a:t>
          </a:r>
          <a:endParaRPr lang="en-US" sz="2800" kern="1200">
            <a:solidFill>
              <a:srgbClr val="000000"/>
            </a:solidFill>
            <a:latin typeface="Century Schoolbook" panose="02040604050505020304"/>
          </a:endParaRPr>
        </a:p>
      </dsp:txBody>
      <dsp:txXfrm rot="-5400000">
        <a:off x="945119" y="44129"/>
        <a:ext cx="5323700" cy="791927"/>
      </dsp:txXfrm>
    </dsp:sp>
    <dsp:sp modelId="{8A40A276-D720-4B22-B7E3-4E911868F704}">
      <dsp:nvSpPr>
        <dsp:cNvPr id="0" name=""/>
        <dsp:cNvSpPr/>
      </dsp:nvSpPr>
      <dsp:spPr>
        <a:xfrm rot="5400000">
          <a:off x="-202525" y="1356240"/>
          <a:ext cx="1350168" cy="945118"/>
        </a:xfrm>
        <a:prstGeom prst="chevron">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latin typeface="Century Schoolbook" panose="02040604050505020304"/>
            </a:rPr>
            <a:t>2</a:t>
          </a:r>
          <a:endParaRPr lang="en-US" sz="2600" kern="1200"/>
        </a:p>
      </dsp:txBody>
      <dsp:txXfrm rot="-5400000">
        <a:off x="0" y="1626274"/>
        <a:ext cx="945118" cy="405050"/>
      </dsp:txXfrm>
    </dsp:sp>
    <dsp:sp modelId="{9F44B58B-072A-4364-B819-315B4785D924}">
      <dsp:nvSpPr>
        <dsp:cNvPr id="0" name=""/>
        <dsp:cNvSpPr/>
      </dsp:nvSpPr>
      <dsp:spPr>
        <a:xfrm rot="5400000">
          <a:off x="3189584" y="-1090750"/>
          <a:ext cx="877609" cy="5366541"/>
        </a:xfrm>
        <a:prstGeom prst="round2SameRect">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US" sz="2800" kern="1200">
              <a:solidFill>
                <a:srgbClr val="000000"/>
              </a:solidFill>
              <a:latin typeface="Arial"/>
              <a:cs typeface="Arial"/>
            </a:rPr>
            <a:t>Children Act 2004</a:t>
          </a:r>
          <a:r>
            <a:rPr lang="en-US" sz="2800" kern="1200">
              <a:solidFill>
                <a:srgbClr val="000000"/>
              </a:solidFill>
              <a:latin typeface="Century Schoolbook" panose="02040604050505020304"/>
            </a:rPr>
            <a:t> </a:t>
          </a:r>
          <a:endParaRPr lang="en-US" sz="2800" kern="1200">
            <a:latin typeface="Century Schoolbook" panose="02040604050505020304"/>
          </a:endParaRPr>
        </a:p>
      </dsp:txBody>
      <dsp:txXfrm rot="-5400000">
        <a:off x="945119" y="1196556"/>
        <a:ext cx="5323700" cy="791927"/>
      </dsp:txXfrm>
    </dsp:sp>
    <dsp:sp modelId="{2A1AE2D1-99EA-404E-95EB-0860A7A2EC79}">
      <dsp:nvSpPr>
        <dsp:cNvPr id="0" name=""/>
        <dsp:cNvSpPr/>
      </dsp:nvSpPr>
      <dsp:spPr>
        <a:xfrm rot="5400000">
          <a:off x="-202525" y="2508668"/>
          <a:ext cx="1350168" cy="945118"/>
        </a:xfrm>
        <a:prstGeom prst="chevron">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latin typeface="Century Schoolbook" panose="02040604050505020304"/>
            </a:rPr>
            <a:t>3</a:t>
          </a:r>
          <a:endParaRPr lang="en-US" sz="2600" kern="1200"/>
        </a:p>
      </dsp:txBody>
      <dsp:txXfrm rot="-5400000">
        <a:off x="0" y="2778702"/>
        <a:ext cx="945118" cy="405050"/>
      </dsp:txXfrm>
    </dsp:sp>
    <dsp:sp modelId="{F0B2B88D-9D41-4AC8-BEDF-B40FC95FFBB3}">
      <dsp:nvSpPr>
        <dsp:cNvPr id="0" name=""/>
        <dsp:cNvSpPr/>
      </dsp:nvSpPr>
      <dsp:spPr>
        <a:xfrm rot="5400000">
          <a:off x="3189584" y="61677"/>
          <a:ext cx="877609" cy="5366541"/>
        </a:xfrm>
        <a:prstGeom prst="round2SameRect">
          <a:avLst/>
        </a:prstGeom>
        <a:solidFill>
          <a:schemeClr val="lt1">
            <a:alpha val="90000"/>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US" sz="2800" kern="1200">
              <a:solidFill>
                <a:srgbClr val="000000"/>
              </a:solidFill>
              <a:latin typeface="Arial"/>
              <a:cs typeface="Arial"/>
            </a:rPr>
            <a:t>Social Services and Well-being (Wales) Act 2014</a:t>
          </a:r>
          <a:r>
            <a:rPr lang="en-US" sz="2800" kern="1200">
              <a:solidFill>
                <a:srgbClr val="000000"/>
              </a:solidFill>
              <a:latin typeface="Century Schoolbook" panose="02040604050505020304"/>
            </a:rPr>
            <a:t> </a:t>
          </a:r>
          <a:endParaRPr lang="en-US" sz="2800" kern="1200">
            <a:latin typeface="Century Schoolbook" panose="02040604050505020304"/>
          </a:endParaRPr>
        </a:p>
      </dsp:txBody>
      <dsp:txXfrm rot="-5400000">
        <a:off x="945119" y="2348984"/>
        <a:ext cx="5323700" cy="7919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1311E-79CA-488D-B0F2-3572F6C3F4FE}">
      <dsp:nvSpPr>
        <dsp:cNvPr id="0" name=""/>
        <dsp:cNvSpPr/>
      </dsp:nvSpPr>
      <dsp:spPr>
        <a:xfrm>
          <a:off x="759449" y="2522"/>
          <a:ext cx="1554920" cy="932952"/>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solidFill>
                <a:srgbClr val="FFFFFF"/>
              </a:solidFill>
              <a:latin typeface="Century Schoolbook" panose="02040604050505020304"/>
            </a:rPr>
            <a:t>Duty to report concerns </a:t>
          </a:r>
          <a:r>
            <a:rPr lang="en-US" sz="1600" kern="1200">
              <a:latin typeface="Century Schoolbook" panose="02040604050505020304"/>
            </a:rPr>
            <a:t> (Immediately)</a:t>
          </a:r>
        </a:p>
      </dsp:txBody>
      <dsp:txXfrm>
        <a:off x="759449" y="2522"/>
        <a:ext cx="1554920" cy="932952"/>
      </dsp:txXfrm>
    </dsp:sp>
    <dsp:sp modelId="{803C6E83-A94F-481B-BE83-50F6075F2703}">
      <dsp:nvSpPr>
        <dsp:cNvPr id="0" name=""/>
        <dsp:cNvSpPr/>
      </dsp:nvSpPr>
      <dsp:spPr>
        <a:xfrm>
          <a:off x="759449" y="1090966"/>
          <a:ext cx="1554920" cy="932952"/>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solidFill>
                <a:srgbClr val="FFFFFF"/>
              </a:solidFill>
              <a:latin typeface="Century Schoolbook" panose="02040604050505020304"/>
            </a:rPr>
            <a:t>Confidentiality and sharing information </a:t>
          </a:r>
          <a:endParaRPr lang="en-US" sz="1600" kern="1200">
            <a:latin typeface="Century Schoolbook" panose="02040604050505020304"/>
          </a:endParaRPr>
        </a:p>
      </dsp:txBody>
      <dsp:txXfrm>
        <a:off x="759449" y="1090966"/>
        <a:ext cx="1554920" cy="932952"/>
      </dsp:txXfrm>
    </dsp:sp>
    <dsp:sp modelId="{9DDA2B16-F653-4A32-ADE5-249410CB7516}">
      <dsp:nvSpPr>
        <dsp:cNvPr id="0" name=""/>
        <dsp:cNvSpPr/>
      </dsp:nvSpPr>
      <dsp:spPr>
        <a:xfrm>
          <a:off x="759449" y="2179411"/>
          <a:ext cx="1554920" cy="932952"/>
        </a:xfrm>
        <a:prstGeom prst="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solidFill>
                <a:srgbClr val="FFFFFF"/>
              </a:solidFill>
              <a:latin typeface="Century Schoolbook" panose="02040604050505020304"/>
            </a:rPr>
            <a:t>Designated Safeguarding Lead (DSL) </a:t>
          </a:r>
          <a:endParaRPr lang="en-US" sz="1600" kern="1200">
            <a:latin typeface="Century Schoolbook" panose="02040604050505020304"/>
          </a:endParaRPr>
        </a:p>
      </dsp:txBody>
      <dsp:txXfrm>
        <a:off x="759449" y="2179411"/>
        <a:ext cx="1554920" cy="9329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E4833-2777-48F4-BF70-73EA07BF14EC}">
      <dsp:nvSpPr>
        <dsp:cNvPr id="0" name=""/>
        <dsp:cNvSpPr/>
      </dsp:nvSpPr>
      <dsp:spPr>
        <a:xfrm>
          <a:off x="3375802" y="0"/>
          <a:ext cx="1687901" cy="1139836"/>
        </a:xfrm>
        <a:prstGeom prst="trapezoid">
          <a:avLst>
            <a:gd name="adj" fmla="val 74041"/>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Century Schoolbook" panose="02040604050505020304"/>
            </a:rPr>
            <a:t>Group F – Directors of Education/ School Governers</a:t>
          </a:r>
          <a:endParaRPr lang="en-US" sz="1600" kern="1200"/>
        </a:p>
      </dsp:txBody>
      <dsp:txXfrm>
        <a:off x="3375802" y="0"/>
        <a:ext cx="1687901" cy="1139836"/>
      </dsp:txXfrm>
    </dsp:sp>
    <dsp:sp modelId="{B453D853-B41F-43FE-82C7-FAAC338B4150}">
      <dsp:nvSpPr>
        <dsp:cNvPr id="0" name=""/>
        <dsp:cNvSpPr/>
      </dsp:nvSpPr>
      <dsp:spPr>
        <a:xfrm>
          <a:off x="2531852" y="1139836"/>
          <a:ext cx="3375802" cy="1139836"/>
        </a:xfrm>
        <a:prstGeom prst="trapezoid">
          <a:avLst>
            <a:gd name="adj" fmla="val 74041"/>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Century Schoolbook" panose="02040604050505020304"/>
            </a:rPr>
            <a:t>Group D - </a:t>
          </a:r>
          <a:r>
            <a:rPr lang="en-US" sz="1600" kern="1200">
              <a:solidFill>
                <a:srgbClr val="37394B"/>
              </a:solidFill>
            </a:rPr>
            <a:t>Education safeguarding lead for the local authority</a:t>
          </a:r>
        </a:p>
      </dsp:txBody>
      <dsp:txXfrm>
        <a:off x="3122617" y="1139836"/>
        <a:ext cx="2194271" cy="1139836"/>
      </dsp:txXfrm>
    </dsp:sp>
    <dsp:sp modelId="{66EF9AD7-302A-4E3F-B7DB-6B9A1785E73F}">
      <dsp:nvSpPr>
        <dsp:cNvPr id="0" name=""/>
        <dsp:cNvSpPr/>
      </dsp:nvSpPr>
      <dsp:spPr>
        <a:xfrm>
          <a:off x="1687901" y="2279673"/>
          <a:ext cx="5063704" cy="1139836"/>
        </a:xfrm>
        <a:prstGeom prst="trapezoid">
          <a:avLst>
            <a:gd name="adj" fmla="val 74041"/>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Century Schoolbook" panose="02040604050505020304"/>
            </a:rPr>
            <a:t>Group C – Headteachers/ DSL</a:t>
          </a:r>
          <a:endParaRPr lang="en-US" sz="1600" kern="1200"/>
        </a:p>
      </dsp:txBody>
      <dsp:txXfrm>
        <a:off x="2574049" y="2279673"/>
        <a:ext cx="3291407" cy="1139836"/>
      </dsp:txXfrm>
    </dsp:sp>
    <dsp:sp modelId="{833573C6-2801-4308-A46A-9B836494B4B2}">
      <dsp:nvSpPr>
        <dsp:cNvPr id="0" name=""/>
        <dsp:cNvSpPr/>
      </dsp:nvSpPr>
      <dsp:spPr>
        <a:xfrm>
          <a:off x="843950" y="3419509"/>
          <a:ext cx="6751605" cy="1139836"/>
        </a:xfrm>
        <a:prstGeom prst="trapezoid">
          <a:avLst>
            <a:gd name="adj" fmla="val 74041"/>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Century Schoolbook" panose="02040604050505020304"/>
            </a:rPr>
            <a:t>Group B – Teachers/Teaching Assistants</a:t>
          </a:r>
        </a:p>
      </dsp:txBody>
      <dsp:txXfrm>
        <a:off x="2025481" y="3419509"/>
        <a:ext cx="4388543" cy="1139836"/>
      </dsp:txXfrm>
    </dsp:sp>
    <dsp:sp modelId="{0052A6C1-FEAF-4835-9B10-566F134BAFFF}">
      <dsp:nvSpPr>
        <dsp:cNvPr id="0" name=""/>
        <dsp:cNvSpPr/>
      </dsp:nvSpPr>
      <dsp:spPr>
        <a:xfrm>
          <a:off x="0" y="4559346"/>
          <a:ext cx="8439507" cy="1139836"/>
        </a:xfrm>
        <a:prstGeom prst="trapezoid">
          <a:avLst>
            <a:gd name="adj" fmla="val 74041"/>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Century Schoolbook" panose="02040604050505020304"/>
            </a:rPr>
            <a:t>Group A – All Staff/Volunteers</a:t>
          </a:r>
        </a:p>
      </dsp:txBody>
      <dsp:txXfrm>
        <a:off x="1476913" y="4559346"/>
        <a:ext cx="5485679" cy="1139836"/>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84C664-C24A-4797-80A2-46BA36131FA7}" type="datetimeFigureOut">
              <a:t>4/25/2025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93FE30-9350-4F21-A125-7D580052DDD7}" type="slidenum">
              <a:t>‹#›</a:t>
            </a:fld>
            <a:endParaRPr lang="en-US"/>
          </a:p>
        </p:txBody>
      </p:sp>
    </p:spTree>
    <p:extLst>
      <p:ext uri="{BB962C8B-B14F-4D97-AF65-F5344CB8AC3E}">
        <p14:creationId xmlns:p14="http://schemas.microsoft.com/office/powerpoint/2010/main" val="4057019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 Protection is not just a moral obligation but it is a legal and professional one too. We will explore this by discussing Statutory Procedure in professional context. </a:t>
            </a:r>
          </a:p>
          <a:p>
            <a:endParaRPr lang="en-US"/>
          </a:p>
          <a:p>
            <a:r>
              <a:rPr lang="en-US" b="1" dirty="0"/>
              <a:t>So what does Statutory procedure actually mean? </a:t>
            </a:r>
            <a:endParaRPr lang="en-US" dirty="0"/>
          </a:p>
          <a:p>
            <a:r>
              <a:rPr lang="en-US" dirty="0"/>
              <a:t>According to </a:t>
            </a:r>
            <a:r>
              <a:rPr lang="en-US" i="1" dirty="0"/>
              <a:t>Cambridge University 2025 </a:t>
            </a:r>
            <a:r>
              <a:rPr lang="en-US" dirty="0"/>
              <a:t>The word “Statutory” refers to the rules or laws which have been formally reviewed by the Government and “Procedure” relates to the official or acceptable method of doing something.  So In the context of Child Protection, we can take this phrase to mean the officially acceptable method in handling child protection concerns in accordance with current legislation and guidance.  </a:t>
            </a:r>
            <a:endParaRPr lang="en-US" dirty="0">
              <a:ea typeface="Calibri"/>
              <a:cs typeface="Calibri"/>
            </a:endParaRPr>
          </a:p>
          <a:p>
            <a:endParaRPr lang="en-US"/>
          </a:p>
          <a:p>
            <a:r>
              <a:rPr lang="en-US" dirty="0"/>
              <a:t>So with this in mind, </a:t>
            </a:r>
            <a:r>
              <a:rPr lang="en-US" b="1" dirty="0"/>
              <a:t>lets discuss some Key Legislation </a:t>
            </a:r>
            <a:r>
              <a:rPr lang="en-US" dirty="0"/>
              <a:t>which informs how each member of staff should respond in the event of a child protection concern.  Welsh Government 2014)</a:t>
            </a:r>
            <a:endParaRPr lang="en-US" dirty="0">
              <a:ea typeface="Calibri"/>
              <a:cs typeface="Calibri"/>
            </a:endParaRPr>
          </a:p>
          <a:p>
            <a:endParaRPr lang="en-US"/>
          </a:p>
          <a:p>
            <a:r>
              <a:rPr lang="en-US" b="1" dirty="0"/>
              <a:t>Children Act 1989</a:t>
            </a:r>
            <a:r>
              <a:rPr lang="en-US" dirty="0"/>
              <a:t>: The well-fare of the child is now of upmost importance. This takes the convenience of the parents or guardians out of the equation and puts an emphasis on what is best for the safety of the child. </a:t>
            </a:r>
            <a:endParaRPr lang="en-US" dirty="0">
              <a:ea typeface="Calibri"/>
              <a:cs typeface="Calibri"/>
            </a:endParaRPr>
          </a:p>
          <a:p>
            <a:endParaRPr lang="en-US"/>
          </a:p>
          <a:p>
            <a:r>
              <a:rPr lang="en-US" b="1" dirty="0"/>
              <a:t>Children Act 2004</a:t>
            </a:r>
            <a:r>
              <a:rPr lang="en-US" dirty="0"/>
              <a:t>: Creation of Local Safeguarding Children Boards and describes importance of multi-agency working.  Schools are now expected to work closely with police, social care and health services. </a:t>
            </a:r>
            <a:endParaRPr lang="en-US" dirty="0">
              <a:ea typeface="Calibri"/>
              <a:cs typeface="Calibri"/>
            </a:endParaRPr>
          </a:p>
          <a:p>
            <a:endParaRPr lang="en-US"/>
          </a:p>
          <a:p>
            <a:r>
              <a:rPr lang="en-US" b="1" dirty="0"/>
              <a:t>Social Services and Well-being (Wales) Act 2014</a:t>
            </a:r>
            <a:r>
              <a:rPr lang="en-US" i="1" dirty="0"/>
              <a:t>: </a:t>
            </a:r>
            <a:r>
              <a:rPr lang="en-US" dirty="0"/>
              <a:t>Legal duty to report a safeguarding concern for all staff, not just safeguarding leads  (TIMED 1 min 36s)</a:t>
            </a:r>
            <a:endParaRPr lang="en-US" dirty="0">
              <a:ea typeface="Calibri"/>
              <a:cs typeface="Calibri"/>
            </a:endParaRPr>
          </a:p>
          <a:p>
            <a:r>
              <a:rPr lang="en-US" dirty="0"/>
              <a:t> </a:t>
            </a:r>
            <a:endParaRPr lang="en-US" dirty="0">
              <a:ea typeface="Calibri"/>
              <a:cs typeface="Calibri"/>
            </a:endParaRPr>
          </a:p>
          <a:p>
            <a:endParaRPr lang="en-US">
              <a:ea typeface="Calibri"/>
              <a:cs typeface="Calibri"/>
            </a:endParaRPr>
          </a:p>
          <a:p>
            <a:pPr marL="285750" indent="-285750">
              <a:buFont typeface="Symbol"/>
              <a:buChar char="•"/>
            </a:pPr>
            <a:endParaRPr lang="en-GB">
              <a:ea typeface="Calibri"/>
              <a:cs typeface="Calibri"/>
            </a:endParaRP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DC93FE30-9350-4F21-A125-7D580052DDD7}" type="slidenum">
              <a:t>1</a:t>
            </a:fld>
            <a:endParaRPr lang="en-US"/>
          </a:p>
        </p:txBody>
      </p:sp>
    </p:spTree>
    <p:extLst>
      <p:ext uri="{BB962C8B-B14F-4D97-AF65-F5344CB8AC3E}">
        <p14:creationId xmlns:p14="http://schemas.microsoft.com/office/powerpoint/2010/main" val="1498177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does all this mean for the staff members like us who work day to day in educational settings?  </a:t>
            </a:r>
          </a:p>
          <a:p>
            <a:endParaRPr lang="en-US"/>
          </a:p>
          <a:p>
            <a:r>
              <a:rPr lang="en-US" dirty="0"/>
              <a:t>It means every member of staff has the Duty to Report any concerns where a Childs health is potentially at risk. It’s certainly always better to report a potential concern where there's no issue than not report something which could have made a real difference to the well-being of the child. </a:t>
            </a:r>
            <a:endParaRPr lang="en-US" dirty="0">
              <a:ea typeface="Calibri"/>
              <a:cs typeface="Calibri"/>
            </a:endParaRPr>
          </a:p>
          <a:p>
            <a:endParaRPr lang="en-US">
              <a:ea typeface="Calibri"/>
              <a:cs typeface="Calibri"/>
            </a:endParaRPr>
          </a:p>
          <a:p>
            <a:r>
              <a:rPr lang="en-US" dirty="0">
                <a:ea typeface="Calibri"/>
                <a:cs typeface="Calibri"/>
              </a:rPr>
              <a:t>This is also demonstrated by this pyramid, we can see a hierarchy of responsibility for child protection in which ALL staff are at the foundation. (Social Care Wales 2025)</a:t>
            </a:r>
            <a:endParaRPr lang="en-US" dirty="0"/>
          </a:p>
          <a:p>
            <a:endParaRPr lang="en-US"/>
          </a:p>
          <a:p>
            <a:r>
              <a:rPr lang="en-US" dirty="0"/>
              <a:t>Any concerns should be reported to the schools Designated Safeguarding Lead (DSL) as they are specifically trained to assess if this concern needs to be referred to external agencies. </a:t>
            </a:r>
            <a:endParaRPr lang="en-US" dirty="0">
              <a:ea typeface="Calibri"/>
              <a:cs typeface="Calibri"/>
            </a:endParaRPr>
          </a:p>
          <a:p>
            <a:endParaRPr lang="en-US"/>
          </a:p>
          <a:p>
            <a:r>
              <a:rPr lang="en-US" dirty="0"/>
              <a:t>Confidentiality is crucial when following procedure as breaches in information could cause further harm to the Childs well-being.   (TIMED 45 s) </a:t>
            </a:r>
            <a:endParaRPr lang="en-US" dirty="0">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C93FE30-9350-4F21-A125-7D580052DDD7}" type="slidenum">
              <a:rPr lang="en-US"/>
              <a:t>2</a:t>
            </a:fld>
            <a:endParaRPr lang="en-US"/>
          </a:p>
        </p:txBody>
      </p:sp>
    </p:spTree>
    <p:extLst>
      <p:ext uri="{BB962C8B-B14F-4D97-AF65-F5344CB8AC3E}">
        <p14:creationId xmlns:p14="http://schemas.microsoft.com/office/powerpoint/2010/main" val="3718276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most sensitive areas in Child Protection is </a:t>
            </a:r>
            <a:r>
              <a:rPr lang="en-GB"/>
              <a:t>Allegations</a:t>
            </a:r>
            <a:r>
              <a:rPr lang="en-US"/>
              <a:t> which are made against Staff for behavior which is harmful, inappropriate or  breaches professional boundaries either inside or outside of school  (Welsh Government, 2014).</a:t>
            </a:r>
          </a:p>
          <a:p>
            <a:r>
              <a:rPr lang="en-US" b="1"/>
              <a:t> </a:t>
            </a:r>
            <a:r>
              <a:rPr lang="en-US"/>
              <a:t>In the event of such an allegation, the Local Authority Designated Officer (LADO) must be informed as this person will oversee the case and ensure that it is handled fairly and consistently. (Owen &amp; Hughes, 2009) This is important as maintaining fairness and not displaying prejudice during this process is a staff right.  All staff must be treated with respect over the course of the investigation. </a:t>
            </a:r>
            <a:endParaRPr lang="en-US" b="1">
              <a:ea typeface="Calibri"/>
              <a:cs typeface="Calibri"/>
            </a:endParaRPr>
          </a:p>
          <a:p>
            <a:endParaRPr lang="en-US"/>
          </a:p>
          <a:p>
            <a:r>
              <a:rPr lang="en-US"/>
              <a:t>As a consequence of the allegation, the member of staff may be removed to prevent contact with the children as it may be harmful for them to resume their normal duties. While this may seem extreme, it is important to remember that all allegations must be treated seriously so removing the adult may be best for the child's safety. All information must be recorded accurately for the safety and protection of all people involved in this concern. </a:t>
            </a:r>
            <a:endParaRPr lang="en-US">
              <a:ea typeface="Calibri"/>
              <a:cs typeface="Calibri"/>
            </a:endParaRPr>
          </a:p>
          <a:p>
            <a:r>
              <a:rPr lang="en-US">
                <a:ea typeface="Calibri"/>
                <a:cs typeface="Calibri"/>
              </a:rPr>
              <a:t>After a formal investigation has taken place, the outcome must be made clear.</a:t>
            </a:r>
          </a:p>
          <a:p>
            <a:endParaRPr lang="en-US"/>
          </a:p>
          <a:p>
            <a:r>
              <a:rPr lang="en-US"/>
              <a:t>There are Five types of outcomes following investigations  as detailed by the Welsh Government (2014). </a:t>
            </a:r>
            <a:endParaRPr lang="en-US">
              <a:ea typeface="Calibri"/>
              <a:cs typeface="Calibri"/>
            </a:endParaRPr>
          </a:p>
          <a:p>
            <a:r>
              <a:rPr lang="en-US"/>
              <a:t>1.</a:t>
            </a:r>
            <a:r>
              <a:rPr lang="en-US" b="1"/>
              <a:t>Substantiated</a:t>
            </a:r>
            <a:r>
              <a:rPr lang="en-US"/>
              <a:t>: there is sufficient evidence to prove the allegation</a:t>
            </a:r>
            <a:endParaRPr lang="en-US">
              <a:ea typeface="Calibri"/>
              <a:cs typeface="Calibri"/>
            </a:endParaRPr>
          </a:p>
          <a:p>
            <a:r>
              <a:rPr lang="en-US"/>
              <a:t>2. </a:t>
            </a:r>
            <a:r>
              <a:rPr lang="en-US" b="1"/>
              <a:t>False</a:t>
            </a:r>
            <a:r>
              <a:rPr lang="en-US"/>
              <a:t>: there is sufficient evidence to disprove the allegation</a:t>
            </a:r>
            <a:endParaRPr lang="en-US">
              <a:ea typeface="Calibri"/>
              <a:cs typeface="Calibri"/>
            </a:endParaRPr>
          </a:p>
          <a:p>
            <a:r>
              <a:rPr lang="en-US"/>
              <a:t>3.</a:t>
            </a:r>
            <a:r>
              <a:rPr lang="en-US" b="1"/>
              <a:t> Malicious</a:t>
            </a:r>
            <a:r>
              <a:rPr lang="en-US"/>
              <a:t>: there is clear evidence to prove there has been a deliberate act to deceive and the allegation is entirely false</a:t>
            </a:r>
            <a:endParaRPr lang="en-US">
              <a:ea typeface="Calibri"/>
              <a:cs typeface="Calibri"/>
            </a:endParaRPr>
          </a:p>
          <a:p>
            <a:r>
              <a:rPr lang="en-US"/>
              <a:t>4. </a:t>
            </a:r>
            <a:r>
              <a:rPr lang="en-US" b="1"/>
              <a:t>Unfounded</a:t>
            </a:r>
            <a:r>
              <a:rPr lang="en-US"/>
              <a:t>: there is no evidence or proper basis which supports the allegation being made. It might also indicate that the person making the allegation misinterpreted the incident or was mistaken about what they saw. Alternatively they may not have been aware of all the circumstances</a:t>
            </a:r>
            <a:endParaRPr lang="en-US">
              <a:ea typeface="Calibri"/>
              <a:cs typeface="Calibri"/>
            </a:endParaRPr>
          </a:p>
          <a:p>
            <a:endParaRPr lang="en-US"/>
          </a:p>
          <a:p>
            <a:r>
              <a:rPr lang="en-US"/>
              <a:t>5. </a:t>
            </a:r>
            <a:r>
              <a:rPr lang="en-US" b="1"/>
              <a:t>Unsubstantiated</a:t>
            </a:r>
            <a:r>
              <a:rPr lang="en-US"/>
              <a:t>: this is not the same as a false allegation. It means that there is insufficient evidence to prove or disprove the allegation. The term therefore does not imply guilt or innocence.   (TIMED: 1 min 45 s) </a:t>
            </a:r>
            <a:endParaRPr lang="en-US">
              <a:ea typeface="Calibri"/>
              <a:cs typeface="Calibri"/>
            </a:endParaRPr>
          </a:p>
        </p:txBody>
      </p:sp>
      <p:sp>
        <p:nvSpPr>
          <p:cNvPr id="4" name="Slide Number Placeholder 3"/>
          <p:cNvSpPr>
            <a:spLocks noGrp="1"/>
          </p:cNvSpPr>
          <p:nvPr>
            <p:ph type="sldNum" sz="quarter" idx="5"/>
          </p:nvPr>
        </p:nvSpPr>
        <p:spPr/>
        <p:txBody>
          <a:bodyPr/>
          <a:lstStyle/>
          <a:p>
            <a:fld id="{DC93FE30-9350-4F21-A125-7D580052DDD7}" type="slidenum">
              <a:rPr lang="en-US"/>
              <a:t>3</a:t>
            </a:fld>
            <a:endParaRPr lang="en-US"/>
          </a:p>
        </p:txBody>
      </p:sp>
    </p:spTree>
    <p:extLst>
      <p:ext uri="{BB962C8B-B14F-4D97-AF65-F5344CB8AC3E}">
        <p14:creationId xmlns:p14="http://schemas.microsoft.com/office/powerpoint/2010/main" val="864822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726ED139-0480-4198-83E2-68CE0B25BC9B}" type="datetimeFigureOut">
              <a:rPr lang="en-US" dirty="0"/>
              <a:t>4/25/2025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0363495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82BD47-5F5E-4508-9DFC-0021F20B392D}" type="datetimeFigureOut">
              <a:rPr lang="en-US" dirty="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8974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B23E3-326B-4424-9A50-2CBB9CA4B2E5}" type="datetimeFigureOut">
              <a:rPr lang="en-US" dirty="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92055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AA09F6F-C437-48B6-80BB-8E50899C06AF}" type="datetimeFigureOut">
              <a:rPr lang="en-US" dirty="0"/>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46513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A776D14-B85F-4865-804C-5734F9C85CDD}" type="datetimeFigureOut">
              <a:rPr lang="en-US" dirty="0"/>
              <a:t>4/25/2025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3781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8956C38-6601-4688-9146-5E61D8B04598}" type="datetimeFigureOut">
              <a:rPr lang="en-US" dirty="0"/>
              <a:t>4/25/2025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22533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46061E-CDAE-49E3-92CB-288B639C3B6F}" type="datetimeFigureOut">
              <a:rPr lang="en-US" dirty="0"/>
              <a:t>4/25/2025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33734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35E9851-4767-4B63-B36B-F772D06043F2}" type="datetimeFigureOut">
              <a:rPr lang="en-US" dirty="0"/>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61005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09A586-BE94-448D-BAE3-D5D323B9149F}" type="datetimeFigureOut">
              <a:rPr lang="en-US" dirty="0"/>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0172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97CE23-3B6A-482C-9BEA-F32A9EB44C40}" type="datetimeFigureOut">
              <a:rPr lang="en-US" dirty="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4229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39C8FD-9717-4D78-9D01-4CBD0AC8CAE0}" type="datetimeFigureOut">
              <a:rPr lang="en-US" dirty="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32093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ADDEAF24-54CC-4408-99B3-A70A172EFF44}" type="datetimeFigureOut">
              <a:rPr lang="en-US" dirty="0"/>
              <a:t>4/25/2025</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19143125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13" Type="http://schemas.microsoft.com/office/2007/relationships/diagramDrawing" Target="../diagrams/drawing3.xm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QuickStyle" Target="../diagrams/quickStyle3.xml"/><Relationship Id="rId5" Type="http://schemas.openxmlformats.org/officeDocument/2006/relationships/diagramQuickStyle" Target="../diagrams/quickStyle2.xml"/><Relationship Id="rId10" Type="http://schemas.openxmlformats.org/officeDocument/2006/relationships/diagramLayout" Target="../diagrams/layout3.xml"/><Relationship Id="rId4" Type="http://schemas.openxmlformats.org/officeDocument/2006/relationships/diagramLayout" Target="../diagrams/layout2.xml"/><Relationship Id="rId9" Type="http://schemas.openxmlformats.org/officeDocument/2006/relationships/diagramData" Target="../diagrams/data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www.gov.wales" TargetMode="External"/><Relationship Id="rId3" Type="http://schemas.openxmlformats.org/officeDocument/2006/relationships/hyperlink" Target="https://doi.org/10.1046/j.1365-2206.1998.00068.x" TargetMode="External"/><Relationship Id="rId7" Type="http://schemas.openxmlformats.org/officeDocument/2006/relationships/hyperlink" Target="https://www.gov.wales/sites/default/files/publications/2018-11/safeguarding-children-in-education-handling-allegations-of-abuse-against-teachers-and-other-staff.pdf" TargetMode="External"/><Relationship Id="rId2" Type="http://schemas.openxmlformats.org/officeDocument/2006/relationships/hyperlink" Target="https://dictionary.cambridge.org/dictionary/english/procedure" TargetMode="External"/><Relationship Id="rId1" Type="http://schemas.openxmlformats.org/officeDocument/2006/relationships/slideLayout" Target="../slideLayouts/slideLayout2.xml"/><Relationship Id="rId6" Type="http://schemas.openxmlformats.org/officeDocument/2006/relationships/hyperlink" Target="http://www.cymru.gov.uk" TargetMode="External"/><Relationship Id="rId5" Type="http://schemas.openxmlformats.org/officeDocument/2006/relationships/hyperlink" Target="https://socialcare.wales/resources-guidance/safeguarding-list/national-safeguarding-training-learning-and-development-standards/safeguarding-standards-safeguarding-process" TargetMode="External"/><Relationship Id="rId4" Type="http://schemas.openxmlformats.org/officeDocument/2006/relationships/hyperlink" Target="https://research-ebsco-com.ezproxy.uwtsd.ac.uk/linkprocessor/plink?id=95319dc3-1ddf-3798-8f68-d4b8c10b4f58" TargetMode="External"/><Relationship Id="rId9" Type="http://schemas.openxmlformats.org/officeDocument/2006/relationships/hyperlink" Target="https://www.gov.wales/sites/default/files/publications/2019-05/working-together-to-safeguard-people-volume-5-handling-individual-cases-to-protect-children-at-risk.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background with orange letters&#10;&#10;AI-generated content may be incorrect.">
            <a:extLst>
              <a:ext uri="{FF2B5EF4-FFF2-40B4-BE49-F238E27FC236}">
                <a16:creationId xmlns:a16="http://schemas.microsoft.com/office/drawing/2014/main" id="{1EBF3769-C5B2-E5B5-320E-8C24BB6E4057}"/>
              </a:ext>
            </a:extLst>
          </p:cNvPr>
          <p:cNvPicPr>
            <a:picLocks noChangeAspect="1"/>
          </p:cNvPicPr>
          <p:nvPr/>
        </p:nvPicPr>
        <p:blipFill>
          <a:blip r:embed="rId3"/>
          <a:stretch>
            <a:fillRect/>
          </a:stretch>
        </p:blipFill>
        <p:spPr>
          <a:xfrm>
            <a:off x="747713" y="6920"/>
            <a:ext cx="10696575" cy="1438275"/>
          </a:xfrm>
          <a:prstGeom prst="rect">
            <a:avLst/>
          </a:prstGeom>
        </p:spPr>
      </p:pic>
      <p:sp>
        <p:nvSpPr>
          <p:cNvPr id="12" name="TextBox 11">
            <a:extLst>
              <a:ext uri="{FF2B5EF4-FFF2-40B4-BE49-F238E27FC236}">
                <a16:creationId xmlns:a16="http://schemas.microsoft.com/office/drawing/2014/main" id="{1BBD3B9E-B722-653F-015F-42495B0CF794}"/>
              </a:ext>
            </a:extLst>
          </p:cNvPr>
          <p:cNvSpPr txBox="1"/>
          <p:nvPr/>
        </p:nvSpPr>
        <p:spPr>
          <a:xfrm>
            <a:off x="741873" y="1719532"/>
            <a:ext cx="896859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2000">
                <a:latin typeface="Arial"/>
                <a:cs typeface="Arial"/>
              </a:rPr>
              <a:t>What is Statutory Procedure?  </a:t>
            </a:r>
            <a:r>
              <a:rPr lang="en-GB" sz="1400" i="1">
                <a:latin typeface="Arial"/>
                <a:cs typeface="Arial"/>
              </a:rPr>
              <a:t>(Cambridge University Press &amp; Assessment, 2025)</a:t>
            </a:r>
          </a:p>
        </p:txBody>
      </p:sp>
      <p:graphicFrame>
        <p:nvGraphicFramePr>
          <p:cNvPr id="14" name="Diagram 13">
            <a:extLst>
              <a:ext uri="{FF2B5EF4-FFF2-40B4-BE49-F238E27FC236}">
                <a16:creationId xmlns:a16="http://schemas.microsoft.com/office/drawing/2014/main" id="{B444B386-C771-0DF4-E13C-184C2BE70DFE}"/>
              </a:ext>
            </a:extLst>
          </p:cNvPr>
          <p:cNvGraphicFramePr/>
          <p:nvPr>
            <p:extLst>
              <p:ext uri="{D42A27DB-BD31-4B8C-83A1-F6EECF244321}">
                <p14:modId xmlns:p14="http://schemas.microsoft.com/office/powerpoint/2010/main" val="1303016622"/>
              </p:ext>
            </p:extLst>
          </p:nvPr>
        </p:nvGraphicFramePr>
        <p:xfrm>
          <a:off x="992038" y="3066691"/>
          <a:ext cx="6311660" cy="3657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60" name="TextBox 259">
            <a:extLst>
              <a:ext uri="{FF2B5EF4-FFF2-40B4-BE49-F238E27FC236}">
                <a16:creationId xmlns:a16="http://schemas.microsoft.com/office/drawing/2014/main" id="{48691421-512A-2DDF-D6EC-77B2CD85165D}"/>
              </a:ext>
            </a:extLst>
          </p:cNvPr>
          <p:cNvSpPr txBox="1"/>
          <p:nvPr/>
        </p:nvSpPr>
        <p:spPr>
          <a:xfrm>
            <a:off x="986287" y="236651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82880" indent="-182880"/>
            <a:r>
              <a:rPr lang="en-GB" sz="2000" b="1" spc="10">
                <a:latin typeface="Arial"/>
                <a:cs typeface="Arial"/>
              </a:rPr>
              <a:t>Key Legislation</a:t>
            </a:r>
            <a:r>
              <a:rPr lang="en-GB" sz="2000" spc="10">
                <a:latin typeface="Arial"/>
                <a:cs typeface="Arial"/>
              </a:rPr>
              <a:t>: </a:t>
            </a:r>
          </a:p>
        </p:txBody>
      </p:sp>
      <p:sp>
        <p:nvSpPr>
          <p:cNvPr id="10" name="TextBox 9">
            <a:extLst>
              <a:ext uri="{FF2B5EF4-FFF2-40B4-BE49-F238E27FC236}">
                <a16:creationId xmlns:a16="http://schemas.microsoft.com/office/drawing/2014/main" id="{FED363C1-CC6B-8437-BFB6-11F46807761A}"/>
              </a:ext>
            </a:extLst>
          </p:cNvPr>
          <p:cNvSpPr txBox="1"/>
          <p:nvPr/>
        </p:nvSpPr>
        <p:spPr>
          <a:xfrm>
            <a:off x="3531079" y="6377796"/>
            <a:ext cx="31170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(Welsh Government, 2018)</a:t>
            </a:r>
          </a:p>
        </p:txBody>
      </p:sp>
    </p:spTree>
    <p:extLst>
      <p:ext uri="{BB962C8B-B14F-4D97-AF65-F5344CB8AC3E}">
        <p14:creationId xmlns:p14="http://schemas.microsoft.com/office/powerpoint/2010/main" val="2676184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64294-8167-4C19-B0EB-70EA51B3B7F5}"/>
              </a:ext>
            </a:extLst>
          </p:cNvPr>
          <p:cNvSpPr>
            <a:spLocks noGrp="1"/>
          </p:cNvSpPr>
          <p:nvPr>
            <p:ph type="title"/>
          </p:nvPr>
        </p:nvSpPr>
        <p:spPr>
          <a:xfrm>
            <a:off x="527358" y="-4555"/>
            <a:ext cx="10785318" cy="1167086"/>
          </a:xfrm>
        </p:spPr>
        <p:txBody>
          <a:bodyPr>
            <a:normAutofit/>
          </a:bodyPr>
          <a:lstStyle/>
          <a:p>
            <a:r>
              <a:rPr lang="en-US" sz="3600"/>
              <a:t>School Staff Responsibility and Statutory Procedure</a:t>
            </a:r>
          </a:p>
        </p:txBody>
      </p:sp>
      <p:graphicFrame>
        <p:nvGraphicFramePr>
          <p:cNvPr id="4" name="Content Placeholder 3">
            <a:extLst>
              <a:ext uri="{FF2B5EF4-FFF2-40B4-BE49-F238E27FC236}">
                <a16:creationId xmlns:a16="http://schemas.microsoft.com/office/drawing/2014/main" id="{4D1A4C10-CD90-922D-FFF6-85741C770081}"/>
              </a:ext>
            </a:extLst>
          </p:cNvPr>
          <p:cNvGraphicFramePr>
            <a:graphicFrameLocks noGrp="1"/>
          </p:cNvGraphicFramePr>
          <p:nvPr>
            <p:ph idx="1"/>
            <p:extLst>
              <p:ext uri="{D42A27DB-BD31-4B8C-83A1-F6EECF244321}">
                <p14:modId xmlns:p14="http://schemas.microsoft.com/office/powerpoint/2010/main" val="1281931302"/>
              </p:ext>
            </p:extLst>
          </p:nvPr>
        </p:nvGraphicFramePr>
        <p:xfrm>
          <a:off x="528817" y="1641895"/>
          <a:ext cx="3073819" cy="31148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2" name="Picture 31">
            <a:extLst>
              <a:ext uri="{FF2B5EF4-FFF2-40B4-BE49-F238E27FC236}">
                <a16:creationId xmlns:a16="http://schemas.microsoft.com/office/drawing/2014/main" id="{6D310F90-AEA2-225E-5257-106BB789469E}"/>
              </a:ext>
            </a:extLst>
          </p:cNvPr>
          <p:cNvPicPr>
            <a:picLocks noChangeAspect="1"/>
          </p:cNvPicPr>
          <p:nvPr/>
        </p:nvPicPr>
        <p:blipFill>
          <a:blip r:embed="rId8"/>
          <a:stretch>
            <a:fillRect/>
          </a:stretch>
        </p:blipFill>
        <p:spPr>
          <a:xfrm>
            <a:off x="1027263" y="4767533"/>
            <a:ext cx="2057400" cy="457200"/>
          </a:xfrm>
          <a:prstGeom prst="rect">
            <a:avLst/>
          </a:prstGeom>
        </p:spPr>
      </p:pic>
      <p:graphicFrame>
        <p:nvGraphicFramePr>
          <p:cNvPr id="37" name="Diagram 36">
            <a:extLst>
              <a:ext uri="{FF2B5EF4-FFF2-40B4-BE49-F238E27FC236}">
                <a16:creationId xmlns:a16="http://schemas.microsoft.com/office/drawing/2014/main" id="{A9D5CC56-3B7D-5AE6-4E6B-B7E9A53497A9}"/>
              </a:ext>
            </a:extLst>
          </p:cNvPr>
          <p:cNvGraphicFramePr/>
          <p:nvPr>
            <p:extLst>
              <p:ext uri="{D42A27DB-BD31-4B8C-83A1-F6EECF244321}">
                <p14:modId xmlns:p14="http://schemas.microsoft.com/office/powerpoint/2010/main" val="3929545916"/>
              </p:ext>
            </p:extLst>
          </p:nvPr>
        </p:nvGraphicFramePr>
        <p:xfrm>
          <a:off x="2717323" y="1010729"/>
          <a:ext cx="8439507" cy="569918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4" name="TextBox 13">
            <a:extLst>
              <a:ext uri="{FF2B5EF4-FFF2-40B4-BE49-F238E27FC236}">
                <a16:creationId xmlns:a16="http://schemas.microsoft.com/office/drawing/2014/main" id="{F6156BA4-16C5-6B7D-6B1A-B4479883D2D2}"/>
              </a:ext>
            </a:extLst>
          </p:cNvPr>
          <p:cNvSpPr txBox="1"/>
          <p:nvPr/>
        </p:nvSpPr>
        <p:spPr>
          <a:xfrm>
            <a:off x="368060" y="636341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latin typeface="Calibri"/>
                <a:ea typeface="Calibri"/>
                <a:cs typeface="Calibri"/>
              </a:rPr>
              <a:t> (Social Care Wales, 2025) </a:t>
            </a:r>
          </a:p>
        </p:txBody>
      </p:sp>
    </p:spTree>
    <p:extLst>
      <p:ext uri="{BB962C8B-B14F-4D97-AF65-F5344CB8AC3E}">
        <p14:creationId xmlns:p14="http://schemas.microsoft.com/office/powerpoint/2010/main" val="2920156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F67480-9D5D-5061-2AF3-2B8926F491F0}"/>
              </a:ext>
            </a:extLst>
          </p:cNvPr>
          <p:cNvSpPr>
            <a:spLocks noGrp="1"/>
          </p:cNvSpPr>
          <p:nvPr>
            <p:ph idx="1"/>
          </p:nvPr>
        </p:nvSpPr>
        <p:spPr>
          <a:xfrm>
            <a:off x="600514" y="1828800"/>
            <a:ext cx="8595360" cy="4351337"/>
          </a:xfrm>
        </p:spPr>
        <p:txBody>
          <a:bodyPr vert="horz" lIns="91440" tIns="45720" rIns="91440" bIns="45720" rtlCol="0" anchor="t">
            <a:normAutofit/>
          </a:bodyPr>
          <a:lstStyle/>
          <a:p>
            <a:pPr marL="0" indent="0">
              <a:buNone/>
            </a:pPr>
            <a:r>
              <a:rPr lang="en-GB">
                <a:solidFill>
                  <a:srgbClr val="000000"/>
                </a:solidFill>
                <a:latin typeface="Aptos"/>
              </a:rPr>
              <a:t>Local Authority Designated Officer (LADO)  </a:t>
            </a:r>
            <a:r>
              <a:rPr lang="en-GB" sz="1200">
                <a:solidFill>
                  <a:srgbClr val="000000"/>
                </a:solidFill>
                <a:latin typeface="Calibri"/>
                <a:ea typeface="Calibri"/>
                <a:cs typeface="Calibri"/>
              </a:rPr>
              <a:t> </a:t>
            </a:r>
            <a:r>
              <a:rPr lang="en-US" sz="1200">
                <a:solidFill>
                  <a:srgbClr val="000000"/>
                </a:solidFill>
                <a:latin typeface="Calibri"/>
                <a:ea typeface="Calibri"/>
                <a:cs typeface="Calibri"/>
              </a:rPr>
              <a:t>(Owen &amp; Hughes, 2009)</a:t>
            </a:r>
            <a:endParaRPr lang="en-US"/>
          </a:p>
        </p:txBody>
      </p:sp>
      <p:sp>
        <p:nvSpPr>
          <p:cNvPr id="4" name="TextBox 3">
            <a:extLst>
              <a:ext uri="{FF2B5EF4-FFF2-40B4-BE49-F238E27FC236}">
                <a16:creationId xmlns:a16="http://schemas.microsoft.com/office/drawing/2014/main" id="{43646B7C-FCBD-CA83-277E-CCB924D5F932}"/>
              </a:ext>
            </a:extLst>
          </p:cNvPr>
          <p:cNvSpPr txBox="1"/>
          <p:nvPr/>
        </p:nvSpPr>
        <p:spPr>
          <a:xfrm>
            <a:off x="598098" y="2654061"/>
            <a:ext cx="6423803"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82880" indent="-182880">
              <a:buFont typeface="Arial"/>
              <a:buChar char="•"/>
            </a:pPr>
            <a:r>
              <a:rPr lang="en-GB" sz="2000" spc="10">
                <a:latin typeface="Arial"/>
                <a:cs typeface="Arial"/>
              </a:rPr>
              <a:t>Concern Reported to Designated Safeguarding Lead</a:t>
            </a:r>
          </a:p>
          <a:p>
            <a:pPr marL="182880" indent="-182880"/>
            <a:endParaRPr lang="en-GB"/>
          </a:p>
          <a:p>
            <a:pPr marL="182880" indent="-182880">
              <a:buFont typeface="Arial"/>
              <a:buChar char="•"/>
            </a:pPr>
            <a:r>
              <a:rPr lang="en-GB" sz="2000" spc="10">
                <a:latin typeface="Arial"/>
                <a:cs typeface="Arial"/>
              </a:rPr>
              <a:t>Local Authority Designated Officer (within one day)</a:t>
            </a:r>
          </a:p>
          <a:p>
            <a:pPr marL="182880" indent="-182880"/>
            <a:endParaRPr lang="en-GB"/>
          </a:p>
          <a:p>
            <a:pPr marL="182880" indent="-182880">
              <a:buFont typeface="Arial"/>
              <a:buChar char="•"/>
            </a:pPr>
            <a:r>
              <a:rPr lang="en-GB" sz="2000" spc="10">
                <a:latin typeface="Arial"/>
                <a:cs typeface="Arial"/>
              </a:rPr>
              <a:t>Investigation Process – Police, School, Social Care </a:t>
            </a:r>
          </a:p>
          <a:p>
            <a:pPr marL="182880" indent="-182880"/>
            <a:endParaRPr lang="en-GB"/>
          </a:p>
          <a:p>
            <a:pPr marL="182880" indent="-182880">
              <a:buFont typeface="Arial"/>
              <a:buChar char="•"/>
            </a:pPr>
            <a:r>
              <a:rPr lang="en-GB" sz="2000" spc="10">
                <a:latin typeface="Arial"/>
                <a:cs typeface="Arial"/>
              </a:rPr>
              <a:t>Outcome of Investigation </a:t>
            </a:r>
          </a:p>
        </p:txBody>
      </p:sp>
      <p:sp>
        <p:nvSpPr>
          <p:cNvPr id="6" name="Title 5">
            <a:extLst>
              <a:ext uri="{FF2B5EF4-FFF2-40B4-BE49-F238E27FC236}">
                <a16:creationId xmlns:a16="http://schemas.microsoft.com/office/drawing/2014/main" id="{C757F12C-EBD8-B2C0-6E87-3AFCF34802AA}"/>
              </a:ext>
            </a:extLst>
          </p:cNvPr>
          <p:cNvSpPr>
            <a:spLocks noGrp="1"/>
          </p:cNvSpPr>
          <p:nvPr>
            <p:ph type="title"/>
          </p:nvPr>
        </p:nvSpPr>
        <p:spPr>
          <a:xfrm>
            <a:off x="1247495" y="-237764"/>
            <a:ext cx="9692640" cy="1397124"/>
          </a:xfrm>
        </p:spPr>
        <p:txBody>
          <a:bodyPr/>
          <a:lstStyle/>
          <a:p>
            <a:r>
              <a:rPr lang="en-US"/>
              <a:t>Allegations against staff</a:t>
            </a:r>
          </a:p>
        </p:txBody>
      </p:sp>
      <p:sp>
        <p:nvSpPr>
          <p:cNvPr id="7" name="TextBox 6">
            <a:extLst>
              <a:ext uri="{FF2B5EF4-FFF2-40B4-BE49-F238E27FC236}">
                <a16:creationId xmlns:a16="http://schemas.microsoft.com/office/drawing/2014/main" id="{D43FC76B-3B4C-55F4-AA48-4BD76E51926C}"/>
              </a:ext>
            </a:extLst>
          </p:cNvPr>
          <p:cNvSpPr txBox="1"/>
          <p:nvPr/>
        </p:nvSpPr>
        <p:spPr>
          <a:xfrm>
            <a:off x="7858664" y="2438400"/>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AutoNum type="arabicPeriod"/>
            </a:pPr>
            <a:r>
              <a:rPr lang="en-GB" b="1">
                <a:latin typeface="Arial"/>
                <a:cs typeface="Arial"/>
              </a:rPr>
              <a:t>Substantiated</a:t>
            </a:r>
          </a:p>
          <a:p>
            <a:pPr marL="228600" indent="-228600"/>
            <a:endParaRPr lang="en-GB"/>
          </a:p>
          <a:p>
            <a:pPr marL="228600" indent="-228600"/>
            <a:r>
              <a:rPr lang="en-GB" b="1">
                <a:latin typeface="Arial"/>
                <a:cs typeface="Arial"/>
              </a:rPr>
              <a:t>2. False</a:t>
            </a:r>
          </a:p>
          <a:p>
            <a:pPr marL="228600" indent="-228600"/>
            <a:endParaRPr lang="en-GB"/>
          </a:p>
          <a:p>
            <a:pPr marL="228600" indent="-228600"/>
            <a:r>
              <a:rPr lang="en-GB" b="1">
                <a:latin typeface="Arial"/>
                <a:cs typeface="Arial"/>
              </a:rPr>
              <a:t>3. Malicious</a:t>
            </a:r>
          </a:p>
          <a:p>
            <a:pPr marL="228600" indent="-228600"/>
            <a:endParaRPr lang="en-GB"/>
          </a:p>
          <a:p>
            <a:pPr marL="228600" indent="-228600"/>
            <a:r>
              <a:rPr lang="en-GB" b="1">
                <a:latin typeface="Arial"/>
                <a:cs typeface="Arial"/>
              </a:rPr>
              <a:t>4. Unfounded</a:t>
            </a:r>
          </a:p>
          <a:p>
            <a:pPr marL="228600" indent="-228600"/>
            <a:endParaRPr lang="en-GB"/>
          </a:p>
          <a:p>
            <a:pPr marL="228600" indent="-228600"/>
            <a:r>
              <a:rPr lang="en-GB" b="1">
                <a:latin typeface="Arial"/>
                <a:cs typeface="Arial"/>
              </a:rPr>
              <a:t>5. Unsubstantiated</a:t>
            </a:r>
          </a:p>
        </p:txBody>
      </p:sp>
      <p:sp>
        <p:nvSpPr>
          <p:cNvPr id="9" name="TextBox 8">
            <a:extLst>
              <a:ext uri="{FF2B5EF4-FFF2-40B4-BE49-F238E27FC236}">
                <a16:creationId xmlns:a16="http://schemas.microsoft.com/office/drawing/2014/main" id="{B0A92891-3230-9C7E-5F68-19F397B8FB86}"/>
              </a:ext>
            </a:extLst>
          </p:cNvPr>
          <p:cNvSpPr txBox="1"/>
          <p:nvPr/>
        </p:nvSpPr>
        <p:spPr>
          <a:xfrm>
            <a:off x="7858664" y="183455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spc="-50">
                <a:solidFill>
                  <a:schemeClr val="accent1"/>
                </a:solidFill>
              </a:rPr>
              <a:t>Types of Outcome </a:t>
            </a:r>
          </a:p>
        </p:txBody>
      </p:sp>
      <p:sp>
        <p:nvSpPr>
          <p:cNvPr id="11" name="TextBox 10">
            <a:extLst>
              <a:ext uri="{FF2B5EF4-FFF2-40B4-BE49-F238E27FC236}">
                <a16:creationId xmlns:a16="http://schemas.microsoft.com/office/drawing/2014/main" id="{80A779F2-A6F6-96A7-E379-AD601FBB13DC}"/>
              </a:ext>
            </a:extLst>
          </p:cNvPr>
          <p:cNvSpPr txBox="1"/>
          <p:nvPr/>
        </p:nvSpPr>
        <p:spPr>
          <a:xfrm>
            <a:off x="7858664" y="591772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latin typeface="Calibri"/>
                <a:ea typeface="Calibri"/>
                <a:cs typeface="Arial"/>
              </a:rPr>
              <a:t>(Welsh Government, 2014)</a:t>
            </a:r>
            <a:r>
              <a:rPr lang="en-GB" sz="1200">
                <a:latin typeface="Calibri"/>
                <a:ea typeface="Calibri"/>
                <a:cs typeface="Arial"/>
              </a:rPr>
              <a:t> </a:t>
            </a:r>
          </a:p>
        </p:txBody>
      </p:sp>
    </p:spTree>
    <p:extLst>
      <p:ext uri="{BB962C8B-B14F-4D97-AF65-F5344CB8AC3E}">
        <p14:creationId xmlns:p14="http://schemas.microsoft.com/office/powerpoint/2010/main" val="683603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FC498-BC5F-D143-83DB-FE7FD3825E94}"/>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F04F06B5-91C3-5C36-3398-A22E4320C87A}"/>
              </a:ext>
            </a:extLst>
          </p:cNvPr>
          <p:cNvSpPr>
            <a:spLocks noGrp="1"/>
          </p:cNvSpPr>
          <p:nvPr>
            <p:ph idx="1"/>
          </p:nvPr>
        </p:nvSpPr>
        <p:spPr/>
        <p:txBody>
          <a:bodyPr vert="horz" lIns="91440" tIns="45720" rIns="91440" bIns="45720" rtlCol="0" anchor="t">
            <a:noAutofit/>
          </a:bodyPr>
          <a:lstStyle/>
          <a:p>
            <a:r>
              <a:rPr lang="en-US" sz="1200" dirty="0">
                <a:latin typeface="Arial"/>
                <a:ea typeface="+mn-lt"/>
                <a:cs typeface="+mn-lt"/>
              </a:rPr>
              <a:t>Cambridge University Press &amp; Assessment. (2025). </a:t>
            </a:r>
            <a:r>
              <a:rPr lang="en-US" sz="1200" i="1" dirty="0">
                <a:latin typeface="Arial"/>
                <a:ea typeface="+mn-lt"/>
                <a:cs typeface="+mn-lt"/>
              </a:rPr>
              <a:t>Meaning of procedure in English</a:t>
            </a:r>
            <a:r>
              <a:rPr lang="en-US" sz="1200" dirty="0">
                <a:latin typeface="Arial"/>
                <a:ea typeface="+mn-lt"/>
                <a:cs typeface="+mn-lt"/>
              </a:rPr>
              <a:t>. Retrieved April 06, 2025, from Cambridge University Press &amp; Assessment: </a:t>
            </a:r>
            <a:r>
              <a:rPr lang="en-US" sz="1200" dirty="0">
                <a:latin typeface="Arial"/>
                <a:ea typeface="+mn-lt"/>
                <a:cs typeface="+mn-lt"/>
                <a:hlinkClick r:id="rId2"/>
              </a:rPr>
              <a:t>https://dictionary.cambridge.org/dictionary/english/procedure</a:t>
            </a:r>
            <a:endParaRPr lang="en-US" sz="1200">
              <a:latin typeface="Arial"/>
              <a:cs typeface="Arial"/>
            </a:endParaRPr>
          </a:p>
          <a:p>
            <a:r>
              <a:rPr lang="en-US" sz="1200" dirty="0">
                <a:latin typeface="Arial"/>
                <a:ea typeface="+mn-lt"/>
                <a:cs typeface="+mn-lt"/>
              </a:rPr>
              <a:t>Gilligan, R. (2002). The importance of schools and teachers in child welfare. </a:t>
            </a:r>
            <a:r>
              <a:rPr lang="en-US" sz="1200" i="1" dirty="0">
                <a:latin typeface="Arial"/>
                <a:ea typeface="+mn-lt"/>
                <a:cs typeface="+mn-lt"/>
              </a:rPr>
              <a:t>Child &amp; Family Social Work, 3</a:t>
            </a:r>
            <a:r>
              <a:rPr lang="en-US" sz="1200" dirty="0">
                <a:latin typeface="Arial"/>
                <a:ea typeface="+mn-lt"/>
                <a:cs typeface="+mn-lt"/>
              </a:rPr>
              <a:t>(1), 13-25. </a:t>
            </a:r>
            <a:r>
              <a:rPr lang="en-US" sz="1200" dirty="0" err="1">
                <a:latin typeface="Arial"/>
                <a:ea typeface="+mn-lt"/>
                <a:cs typeface="+mn-lt"/>
              </a:rPr>
              <a:t>doi</a:t>
            </a:r>
            <a:r>
              <a:rPr lang="en-US" sz="1200" dirty="0">
                <a:latin typeface="Arial"/>
                <a:ea typeface="+mn-lt"/>
                <a:cs typeface="+mn-lt"/>
              </a:rPr>
              <a:t>: </a:t>
            </a:r>
            <a:r>
              <a:rPr lang="en-US" sz="1200" dirty="0">
                <a:latin typeface="Arial"/>
                <a:ea typeface="+mn-lt"/>
                <a:cs typeface="+mn-lt"/>
                <a:hlinkClick r:id="rId3"/>
              </a:rPr>
              <a:t>https://doi.org/10.1046/j.1365-2206.1998.00068.x</a:t>
            </a:r>
            <a:endParaRPr lang="en-US" sz="1200">
              <a:latin typeface="Arial"/>
              <a:cs typeface="Arial"/>
            </a:endParaRPr>
          </a:p>
          <a:p>
            <a:r>
              <a:rPr lang="en-US" sz="1200" dirty="0">
                <a:latin typeface="Arial"/>
                <a:ea typeface="+mn-lt"/>
                <a:cs typeface="+mn-lt"/>
              </a:rPr>
              <a:t>Owen, H., &amp; Hughes, L. (2009). </a:t>
            </a:r>
            <a:r>
              <a:rPr lang="en-US" sz="1200" i="1" dirty="0">
                <a:latin typeface="Arial"/>
                <a:ea typeface="+mn-lt"/>
                <a:cs typeface="+mn-lt"/>
              </a:rPr>
              <a:t>Good Practice in Safeguarding Children : Working Effectively in Child Protection.</a:t>
            </a:r>
            <a:r>
              <a:rPr lang="en-US" sz="1200" dirty="0">
                <a:latin typeface="Arial"/>
                <a:ea typeface="+mn-lt"/>
                <a:cs typeface="+mn-lt"/>
              </a:rPr>
              <a:t> London: Jessica Kingsley Publishers. Accessed: April 14, 2025, from </a:t>
            </a:r>
            <a:r>
              <a:rPr lang="en-US" sz="1200" dirty="0">
                <a:latin typeface="Arial"/>
                <a:ea typeface="+mn-lt"/>
                <a:cs typeface="+mn-lt"/>
                <a:hlinkClick r:id="rId4"/>
              </a:rPr>
              <a:t>https://research-ebsco-com.ezproxy.uwtsd.ac.uk/linkprocessor/plink?id=95319dc3-1ddf-3798-8f68-d4b8c10b4f58</a:t>
            </a:r>
            <a:endParaRPr lang="en-US" sz="1200">
              <a:latin typeface="Arial"/>
              <a:cs typeface="Arial"/>
            </a:endParaRPr>
          </a:p>
          <a:p>
            <a:r>
              <a:rPr lang="en-US" sz="1200" dirty="0">
                <a:latin typeface="Arial"/>
                <a:ea typeface="+mn-lt"/>
                <a:cs typeface="+mn-lt"/>
              </a:rPr>
              <a:t>Social Care Wales. (2025). </a:t>
            </a:r>
            <a:r>
              <a:rPr lang="en-US" sz="1200" i="1" dirty="0">
                <a:latin typeface="Arial"/>
                <a:ea typeface="+mn-lt"/>
                <a:cs typeface="+mn-lt"/>
              </a:rPr>
              <a:t>Safeguarding process</a:t>
            </a:r>
            <a:r>
              <a:rPr lang="en-US" sz="1200" dirty="0">
                <a:latin typeface="Arial"/>
                <a:ea typeface="+mn-lt"/>
                <a:cs typeface="+mn-lt"/>
              </a:rPr>
              <a:t>. Accessed April 14, 2025, from Social Care Wales: </a:t>
            </a:r>
            <a:r>
              <a:rPr lang="en-US" sz="1200" dirty="0">
                <a:latin typeface="Arial"/>
                <a:ea typeface="+mn-lt"/>
                <a:cs typeface="+mn-lt"/>
                <a:hlinkClick r:id="rId5"/>
              </a:rPr>
              <a:t>https://socialcare.wales/resources-guidance/safeguarding-list/national-safeguarding-training-learning-and-development-standards/safeguarding-standards-safeguarding-process</a:t>
            </a:r>
            <a:endParaRPr lang="en-US" sz="1200">
              <a:latin typeface="Arial"/>
              <a:cs typeface="Arial"/>
            </a:endParaRPr>
          </a:p>
          <a:p>
            <a:r>
              <a:rPr lang="en-US" sz="1200" dirty="0">
                <a:latin typeface="Arial"/>
                <a:ea typeface="+mn-lt"/>
                <a:cs typeface="+mn-lt"/>
              </a:rPr>
              <a:t>Welsh Government. (2014). </a:t>
            </a:r>
            <a:r>
              <a:rPr lang="en-US" sz="1200" i="1" dirty="0">
                <a:latin typeface="Arial"/>
                <a:ea typeface="+mn-lt"/>
                <a:cs typeface="+mn-lt"/>
              </a:rPr>
              <a:t>Safeguarding children in education: handling allegations of abuse against teachers and other staff.</a:t>
            </a:r>
            <a:r>
              <a:rPr lang="en-US" sz="1200" dirty="0">
                <a:latin typeface="Arial"/>
                <a:ea typeface="+mn-lt"/>
                <a:cs typeface="+mn-lt"/>
              </a:rPr>
              <a:t> Accessed April 06, 2025, from </a:t>
            </a:r>
            <a:r>
              <a:rPr lang="en-US" sz="1200" dirty="0">
                <a:latin typeface="Arial"/>
                <a:ea typeface="+mn-lt"/>
                <a:cs typeface="+mn-lt"/>
                <a:hlinkClick r:id="rId6"/>
              </a:rPr>
              <a:t>www.cymru.gov.uk</a:t>
            </a:r>
            <a:r>
              <a:rPr lang="en-US" sz="1200" dirty="0">
                <a:latin typeface="Arial"/>
                <a:ea typeface="+mn-lt"/>
                <a:cs typeface="+mn-lt"/>
              </a:rPr>
              <a:t>: </a:t>
            </a:r>
            <a:r>
              <a:rPr lang="en-US" sz="1200" dirty="0">
                <a:latin typeface="Arial"/>
                <a:ea typeface="+mn-lt"/>
                <a:cs typeface="+mn-lt"/>
                <a:hlinkClick r:id="rId7"/>
              </a:rPr>
              <a:t>https://www.gov.wales/sites/default/files/publications/2018-11/safeguarding-children-in-education-handling-allegations-of-abuse-against-teachers-and-other-staff.pdf</a:t>
            </a:r>
            <a:endParaRPr lang="en-US" sz="1200">
              <a:latin typeface="Arial"/>
              <a:cs typeface="Arial"/>
            </a:endParaRPr>
          </a:p>
          <a:p>
            <a:r>
              <a:rPr lang="en-US" sz="1200" dirty="0">
                <a:latin typeface="Arial"/>
                <a:ea typeface="+mn-lt"/>
                <a:cs typeface="+mn-lt"/>
              </a:rPr>
              <a:t>Welsh Government. (2018). </a:t>
            </a:r>
            <a:r>
              <a:rPr lang="en-US" sz="1200" i="1" dirty="0">
                <a:latin typeface="Arial"/>
                <a:ea typeface="+mn-lt"/>
                <a:cs typeface="+mn-lt"/>
              </a:rPr>
              <a:t>Social Services and Well-being (Wales) Act 2014 Working Together to Safeguard People Volume 5 – Handling Individual Cases to Protect Children at Risk . </a:t>
            </a:r>
            <a:r>
              <a:rPr lang="en-US" sz="1200" dirty="0">
                <a:latin typeface="Arial"/>
                <a:ea typeface="+mn-lt"/>
                <a:cs typeface="+mn-lt"/>
              </a:rPr>
              <a:t>Accessed April 14, 2025, from </a:t>
            </a:r>
            <a:r>
              <a:rPr lang="en-US" sz="1200" dirty="0">
                <a:latin typeface="Arial"/>
                <a:ea typeface="+mn-lt"/>
                <a:cs typeface="+mn-lt"/>
                <a:hlinkClick r:id="rId8"/>
              </a:rPr>
              <a:t>www.gov.wales</a:t>
            </a:r>
            <a:r>
              <a:rPr lang="en-US" sz="1200" dirty="0">
                <a:latin typeface="Arial"/>
                <a:ea typeface="+mn-lt"/>
                <a:cs typeface="+mn-lt"/>
              </a:rPr>
              <a:t>: </a:t>
            </a:r>
            <a:r>
              <a:rPr lang="en-US" sz="1200" dirty="0">
                <a:latin typeface="Arial"/>
                <a:ea typeface="+mn-lt"/>
                <a:cs typeface="+mn-lt"/>
                <a:hlinkClick r:id="rId9"/>
              </a:rPr>
              <a:t>https://www.gov.wales/sites/default/files/publications/2019-05/working-together-to-safeguard-people-volume-5-handling-individual-cases-to-protect-children-at-risk.pdf</a:t>
            </a:r>
            <a:endParaRPr lang="en-US" sz="1200">
              <a:latin typeface="Arial"/>
              <a:cs typeface="Arial"/>
            </a:endParaRPr>
          </a:p>
          <a:p>
            <a:endParaRPr lang="en-US"/>
          </a:p>
          <a:p>
            <a:endParaRPr lang="en-US"/>
          </a:p>
        </p:txBody>
      </p:sp>
    </p:spTree>
    <p:extLst>
      <p:ext uri="{BB962C8B-B14F-4D97-AF65-F5344CB8AC3E}">
        <p14:creationId xmlns:p14="http://schemas.microsoft.com/office/powerpoint/2010/main" val="337920772"/>
      </p:ext>
    </p:extLst>
  </p:cSld>
  <p:clrMapOvr>
    <a:masterClrMapping/>
  </p:clrMapOvr>
</p:sld>
</file>

<file path=ppt/theme/theme1.xml><?xml version="1.0" encoding="utf-8"?>
<a:theme xmlns:a="http://schemas.openxmlformats.org/drawingml/2006/main" name="View">
  <a:themeElements>
    <a:clrScheme name="View">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 dockstate="right" visibility="0" width="350" row="0">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6698CBD1-090C-457E-AA51-74F4E753F740}">
  <we:reference id="wa200007130" version="1.0.0.1" store="en-US" storeType="omex"/>
  <we:alternateReferences>
    <we:reference id="wa200007130" version="1.0.0.1" store="omex"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34B3B031-6CF5-4717-BE65-8A9D3B069381}">
  <we:reference id="wa200006067" version="1.0.0.8" store="en-US" storeType="omex"/>
  <we:alternateReferences>
    <we:reference id="wa200006067" version="1.0.0.8" store="omex"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9C06378A6147648AB419B7A4165E63F" ma:contentTypeVersion="4" ma:contentTypeDescription="Create a new document." ma:contentTypeScope="" ma:versionID="2897b0afe63f91d376b3301fc8f2bc6c">
  <xsd:schema xmlns:xsd="http://www.w3.org/2001/XMLSchema" xmlns:xs="http://www.w3.org/2001/XMLSchema" xmlns:p="http://schemas.microsoft.com/office/2006/metadata/properties" xmlns:ns2="4d75f0bb-565a-4cec-92a2-5ef8c7e1bcee" targetNamespace="http://schemas.microsoft.com/office/2006/metadata/properties" ma:root="true" ma:fieldsID="a777aada7b08e283f8483a0956977a5b" ns2:_="">
    <xsd:import namespace="4d75f0bb-565a-4cec-92a2-5ef8c7e1bc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75f0bb-565a-4cec-92a2-5ef8c7e1bc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1A1D9B-52B9-4603-A713-61C5696474E7}">
  <ds:schemaRefs>
    <ds:schemaRef ds:uri="http://schemas.microsoft.com/sharepoint/v3/contenttype/forms"/>
  </ds:schemaRefs>
</ds:datastoreItem>
</file>

<file path=customXml/itemProps2.xml><?xml version="1.0" encoding="utf-8"?>
<ds:datastoreItem xmlns:ds="http://schemas.openxmlformats.org/officeDocument/2006/customXml" ds:itemID="{30137C63-16D5-40AD-B90E-93C7F53894DA}">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2C2EDF0-88A0-43B0-8468-8F0E273A87A8}">
  <ds:schemaRefs>
    <ds:schemaRef ds:uri="4d75f0bb-565a-4cec-92a2-5ef8c7e1bce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3</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View</vt:lpstr>
      <vt:lpstr>PowerPoint Presentation</vt:lpstr>
      <vt:lpstr>School Staff Responsibility and Statutory Procedure</vt:lpstr>
      <vt:lpstr>Allegations against staff</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60</cp:revision>
  <dcterms:created xsi:type="dcterms:W3CDTF">2025-03-07T08:17:27Z</dcterms:created>
  <dcterms:modified xsi:type="dcterms:W3CDTF">2025-04-25T09:04:31Z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0x01010099C06378A6147648AB419B7A4165E63F</vt:lpwstr>
  </property>
</Properties>
</file>