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65" r:id="rId4"/>
    <p:sldId id="259" r:id="rId5"/>
    <p:sldId id="264" r:id="rId6"/>
    <p:sldId id="262" r:id="rId7"/>
    <p:sldId id="263"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8" d="100"/>
          <a:sy n="88" d="100"/>
        </p:scale>
        <p:origin x="100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26/11/2016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56534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26/11/2016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62337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26/11/2016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093325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26/11/2016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67358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26/11/2016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36864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26/11/2016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52275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26/11/2016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72031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smtClean="0"/>
              <a:t>Click to edit Master title style</a:t>
            </a:r>
            <a:endParaRPr lang="en-GB"/>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26/11/2016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035424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26/11/2016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46289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26/11/2016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381179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26/11/2016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330093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2"/>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90"/>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solidFill>
                <a:prstClr val="black">
                  <a:tint val="75000"/>
                </a:prstClr>
              </a:solidFill>
            </a:endParaRPr>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solidFill>
                <a:prstClr val="black">
                  <a:tint val="75000"/>
                </a:prstClr>
              </a:solidFill>
            </a:endParaRPr>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25F5978B-4F9B-4BAC-A104-F94AD6724B62}" type="slidenum">
              <a:rPr lang="en-GB" altLang="en-US">
                <a:solidFill>
                  <a:prstClr val="black">
                    <a:tint val="75000"/>
                  </a:prstClr>
                </a:solidFill>
              </a:rPr>
              <a:pPr/>
              <a:t>‹#›</a:t>
            </a:fld>
            <a:endParaRPr lang="en-GB" altLang="en-US">
              <a:solidFill>
                <a:prstClr val="black">
                  <a:tint val="75000"/>
                </a:prstClr>
              </a:solidFill>
            </a:endParaRPr>
          </a:p>
        </p:txBody>
      </p:sp>
    </p:spTree>
    <p:extLst>
      <p:ext uri="{BB962C8B-B14F-4D97-AF65-F5344CB8AC3E}">
        <p14:creationId xmlns:p14="http://schemas.microsoft.com/office/powerpoint/2010/main" val="35502542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3938590"/>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2687E7C8-9889-47EA-829E-5BCDC1457FB6}"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30234267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7200" y="3938590"/>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B1A5C76-19B2-481E-96A7-8852DFEE2C78}"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1795671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46DA4D"/>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69E0B0E4-BFB2-45EF-B44E-0D2084CE85CD}" type="datetimeFigureOut">
              <a:rPr lang="en-GB" smtClean="0">
                <a:solidFill>
                  <a:prstClr val="black">
                    <a:tint val="75000"/>
                  </a:prstClr>
                </a:solidFill>
              </a:rPr>
              <a:pPr/>
              <a:t>26/11/2016</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0558012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anose="020B0604020202020204"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71525" y="361949"/>
            <a:ext cx="7724775" cy="3076575"/>
          </a:xfrm>
        </p:spPr>
        <p:txBody>
          <a:bodyPr>
            <a:normAutofit fontScale="90000"/>
          </a:bodyPr>
          <a:lstStyle/>
          <a:p>
            <a:pPr>
              <a:lnSpc>
                <a:spcPct val="115000"/>
              </a:lnSpc>
            </a:pPr>
            <a:r>
              <a:rPr lang="en-US" sz="4000" b="1" dirty="0">
                <a:ea typeface="Times New Roman"/>
                <a:cs typeface="Calibri"/>
              </a:rPr>
              <a:t>West meets East: At the Borders of the </a:t>
            </a:r>
            <a:r>
              <a:rPr lang="en-US" sz="4000" b="1" i="1" dirty="0">
                <a:ea typeface="Times New Roman"/>
                <a:cs typeface="Calibri"/>
              </a:rPr>
              <a:t>Oikoumen</a:t>
            </a:r>
            <a:r>
              <a:rPr lang="en-US" sz="4000" b="1" i="1" dirty="0">
                <a:ea typeface="Times New Roman"/>
                <a:cs typeface="Times New Roman"/>
              </a:rPr>
              <a:t>ē </a:t>
            </a:r>
            <a:r>
              <a:rPr lang="en-US" sz="4000" b="1" dirty="0" smtClean="0">
                <a:ea typeface="Times New Roman"/>
                <a:cs typeface="Calibri"/>
              </a:rPr>
              <a:t>and </a:t>
            </a:r>
            <a:r>
              <a:rPr lang="en-US" sz="4000" b="1" dirty="0">
                <a:ea typeface="Times New Roman"/>
                <a:cs typeface="Calibri"/>
              </a:rPr>
              <a:t>Beyond </a:t>
            </a:r>
            <a:r>
              <a:rPr lang="en-US" sz="1500" b="1" dirty="0">
                <a:ea typeface="Times New Roman"/>
                <a:cs typeface="Calibri"/>
              </a:rPr>
              <a:t/>
            </a:r>
            <a:br>
              <a:rPr lang="en-US" sz="1500" b="1" dirty="0">
                <a:ea typeface="Times New Roman"/>
                <a:cs typeface="Calibri"/>
              </a:rPr>
            </a:br>
            <a:r>
              <a:rPr lang="en-US" sz="1500" b="1" dirty="0">
                <a:ea typeface="Times New Roman"/>
                <a:cs typeface="Calibri"/>
              </a:rPr>
              <a:t/>
            </a:r>
            <a:br>
              <a:rPr lang="en-US" sz="1500" b="1" dirty="0">
                <a:ea typeface="Times New Roman"/>
                <a:cs typeface="Calibri"/>
              </a:rPr>
            </a:br>
            <a:r>
              <a:rPr lang="en-US" sz="3000" b="1" dirty="0" smtClean="0">
                <a:ea typeface="Times New Roman"/>
                <a:cs typeface="Calibri"/>
              </a:rPr>
              <a:t>Workshop – Raft-men</a:t>
            </a:r>
            <a:r>
              <a:rPr lang="en-US" sz="2100" b="1" dirty="0">
                <a:ea typeface="Times New Roman"/>
                <a:cs typeface="Calibri"/>
              </a:rPr>
              <a:t/>
            </a:r>
            <a:br>
              <a:rPr lang="en-US" sz="2100" b="1" dirty="0">
                <a:ea typeface="Times New Roman"/>
                <a:cs typeface="Calibri"/>
              </a:rPr>
            </a:br>
            <a:r>
              <a:rPr lang="en-GB" sz="1500" dirty="0">
                <a:ea typeface="Times New Roman"/>
                <a:cs typeface="Times New Roman"/>
              </a:rPr>
              <a:t/>
            </a:r>
            <a:br>
              <a:rPr lang="en-GB" sz="1500" dirty="0">
                <a:ea typeface="Times New Roman"/>
                <a:cs typeface="Times New Roman"/>
              </a:rPr>
            </a:br>
            <a:endParaRPr lang="en-GB" dirty="0"/>
          </a:p>
        </p:txBody>
      </p:sp>
      <p:sp>
        <p:nvSpPr>
          <p:cNvPr id="3" name="Subtitle 2"/>
          <p:cNvSpPr>
            <a:spLocks noGrp="1"/>
          </p:cNvSpPr>
          <p:nvPr>
            <p:ph type="subTitle" idx="1"/>
          </p:nvPr>
        </p:nvSpPr>
        <p:spPr>
          <a:xfrm>
            <a:off x="2148977" y="5800677"/>
            <a:ext cx="4800600" cy="966355"/>
          </a:xfrm>
        </p:spPr>
        <p:txBody>
          <a:bodyPr>
            <a:normAutofit/>
          </a:bodyPr>
          <a:lstStyle/>
          <a:p>
            <a:pPr>
              <a:lnSpc>
                <a:spcPct val="115000"/>
              </a:lnSpc>
            </a:pPr>
            <a:r>
              <a:rPr lang="en-GB" b="1" dirty="0" smtClean="0">
                <a:solidFill>
                  <a:schemeClr val="tx1"/>
                </a:solidFill>
                <a:ea typeface="Times New Roman"/>
                <a:cs typeface="Calibri"/>
              </a:rPr>
              <a:t>CLAH6007</a:t>
            </a:r>
            <a:r>
              <a:rPr lang="en-GB" sz="1050" dirty="0">
                <a:solidFill>
                  <a:schemeClr val="tx1"/>
                </a:solidFill>
                <a:ea typeface="Times New Roman"/>
                <a:cs typeface="Times New Roman"/>
              </a:rPr>
              <a:t> </a:t>
            </a:r>
            <a:endParaRPr lang="en-GB" sz="1050" dirty="0" smtClean="0">
              <a:solidFill>
                <a:schemeClr val="tx1"/>
              </a:solidFill>
              <a:ea typeface="Times New Roman"/>
              <a:cs typeface="Times New Roman"/>
            </a:endParaRPr>
          </a:p>
        </p:txBody>
      </p:sp>
      <p:pic>
        <p:nvPicPr>
          <p:cNvPr id="8" name="Picture 7"/>
          <p:cNvPicPr>
            <a:picLocks noChangeAspect="1"/>
          </p:cNvPicPr>
          <p:nvPr/>
        </p:nvPicPr>
        <p:blipFill>
          <a:blip r:embed="rId2"/>
          <a:stretch>
            <a:fillRect/>
          </a:stretch>
        </p:blipFill>
        <p:spPr>
          <a:xfrm>
            <a:off x="227662" y="3211466"/>
            <a:ext cx="3394148" cy="2545612"/>
          </a:xfrm>
          <a:prstGeom prst="rect">
            <a:avLst/>
          </a:prstGeom>
        </p:spPr>
      </p:pic>
      <p:pic>
        <p:nvPicPr>
          <p:cNvPr id="9" name="Picture 8"/>
          <p:cNvPicPr>
            <a:picLocks noChangeAspect="1"/>
          </p:cNvPicPr>
          <p:nvPr/>
        </p:nvPicPr>
        <p:blipFill>
          <a:blip r:embed="rId3"/>
          <a:stretch>
            <a:fillRect/>
          </a:stretch>
        </p:blipFill>
        <p:spPr>
          <a:xfrm>
            <a:off x="3719945" y="3207280"/>
            <a:ext cx="5107968" cy="2553984"/>
          </a:xfrm>
          <a:prstGeom prst="rect">
            <a:avLst/>
          </a:prstGeom>
        </p:spPr>
      </p:pic>
      <p:pic>
        <p:nvPicPr>
          <p:cNvPr id="12" name="Picture 11"/>
          <p:cNvPicPr>
            <a:picLocks noChangeAspect="1"/>
          </p:cNvPicPr>
          <p:nvPr/>
        </p:nvPicPr>
        <p:blipFill>
          <a:blip r:embed="rId4"/>
          <a:stretch>
            <a:fillRect/>
          </a:stretch>
        </p:blipFill>
        <p:spPr>
          <a:xfrm>
            <a:off x="3719945" y="4340855"/>
            <a:ext cx="2129658" cy="1416223"/>
          </a:xfrm>
          <a:prstGeom prst="rect">
            <a:avLst/>
          </a:prstGeom>
        </p:spPr>
      </p:pic>
    </p:spTree>
    <p:extLst>
      <p:ext uri="{BB962C8B-B14F-4D97-AF65-F5344CB8AC3E}">
        <p14:creationId xmlns:p14="http://schemas.microsoft.com/office/powerpoint/2010/main" val="105623400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27929" y="810491"/>
            <a:ext cx="8699594" cy="5393748"/>
          </a:xfrm>
          <a:prstGeom prst="rect">
            <a:avLst/>
          </a:prstGeom>
        </p:spPr>
      </p:pic>
    </p:spTree>
    <p:extLst>
      <p:ext uri="{BB962C8B-B14F-4D97-AF65-F5344CB8AC3E}">
        <p14:creationId xmlns:p14="http://schemas.microsoft.com/office/powerpoint/2010/main" val="2136279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83127"/>
            <a:ext cx="9144000" cy="6774873"/>
          </a:xfrm>
        </p:spPr>
        <p:txBody>
          <a:bodyPr>
            <a:normAutofit/>
          </a:bodyPr>
          <a:lstStyle/>
          <a:p>
            <a:pPr marL="0" indent="0">
              <a:buNone/>
            </a:pPr>
            <a:r>
              <a:rPr lang="en-GB" dirty="0"/>
              <a:t>“All this, however, is false; for </a:t>
            </a:r>
            <a:r>
              <a:rPr lang="en-GB" dirty="0" err="1"/>
              <a:t>cinnamomum</a:t>
            </a:r>
            <a:r>
              <a:rPr lang="en-GB" dirty="0"/>
              <a:t>, or </a:t>
            </a:r>
            <a:r>
              <a:rPr lang="en-GB" dirty="0" err="1"/>
              <a:t>cinnamum</a:t>
            </a:r>
            <a:r>
              <a:rPr lang="en-GB" dirty="0"/>
              <a:t>, which is the same thing, grows in the country of the </a:t>
            </a:r>
            <a:r>
              <a:rPr lang="en-GB" dirty="0" err="1"/>
              <a:t>Æthiopians</a:t>
            </a:r>
            <a:r>
              <a:rPr lang="en-GB" dirty="0"/>
              <a:t>, who are united by intermarriages with the </a:t>
            </a:r>
            <a:r>
              <a:rPr lang="en-GB" dirty="0" err="1"/>
              <a:t>Troglodytae</a:t>
            </a:r>
            <a:r>
              <a:rPr lang="en-GB" dirty="0"/>
              <a:t>. These last, after buying it of their neighbours, carry it over vast tracts of sea, upon rafts, which are neither steered by rudder, nor drawn or impelled by oars or sails. Nor yet are they aided by any of the resources of art, man alone, and his daring boldness, standing in place of all these; in addition to which, they choose the winter season, about the time of the equinox, for their voyage, for then a south easterly wind is blowing; these winds guide them in a straight course from gulf to gulf, and after they have doubled the promontory of Arabia, the north east wind carries them to a port of the </a:t>
            </a:r>
            <a:r>
              <a:rPr lang="en-GB" dirty="0" err="1"/>
              <a:t>Gebanitæ</a:t>
            </a:r>
            <a:r>
              <a:rPr lang="en-GB" dirty="0"/>
              <a:t>, known by the name of </a:t>
            </a:r>
            <a:r>
              <a:rPr lang="en-GB" dirty="0" err="1"/>
              <a:t>Ocilia</a:t>
            </a:r>
            <a:r>
              <a:rPr lang="en-GB" dirty="0"/>
              <a:t>. Hence it is that they steer for this port in preference; and they say that it is almost five years before the merchants are able to effect their return, while many perish on the voyage. In return for their wares, they bring back articles of glass and copper, cloths, buckles, bracelets, and necklaces; hence it is that this traffic depends more particularly upon the capricious tastes and inclinations of the female sex</a:t>
            </a:r>
            <a:r>
              <a:rPr lang="en-GB" dirty="0" smtClean="0"/>
              <a:t>.” – </a:t>
            </a:r>
            <a:r>
              <a:rPr lang="en-GB" b="1" dirty="0" smtClean="0"/>
              <a:t>Pliny </a:t>
            </a:r>
            <a:r>
              <a:rPr lang="en-GB" b="1" i="1" dirty="0" smtClean="0"/>
              <a:t>NH </a:t>
            </a:r>
            <a:r>
              <a:rPr lang="en-GB" b="1" dirty="0" smtClean="0"/>
              <a:t>12.42.86-88</a:t>
            </a:r>
            <a:r>
              <a:rPr lang="en-GB" dirty="0" smtClean="0"/>
              <a:t>.</a:t>
            </a:r>
            <a:endParaRPr lang="en-GB" dirty="0"/>
          </a:p>
        </p:txBody>
      </p:sp>
    </p:spTree>
    <p:extLst>
      <p:ext uri="{BB962C8B-B14F-4D97-AF65-F5344CB8AC3E}">
        <p14:creationId xmlns:p14="http://schemas.microsoft.com/office/powerpoint/2010/main" val="132450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t>Single and Double Outrigger Canoe</a:t>
            </a:r>
            <a:endParaRPr lang="en-GB" sz="4000" b="1" dirty="0"/>
          </a:p>
        </p:txBody>
      </p:sp>
      <p:pic>
        <p:nvPicPr>
          <p:cNvPr id="6" name="Content Placeholder 5"/>
          <p:cNvPicPr>
            <a:picLocks noGrp="1" noChangeAspect="1"/>
          </p:cNvPicPr>
          <p:nvPr>
            <p:ph sz="half" idx="2"/>
          </p:nvPr>
        </p:nvPicPr>
        <p:blipFill>
          <a:blip r:embed="rId2"/>
          <a:stretch>
            <a:fillRect/>
          </a:stretch>
        </p:blipFill>
        <p:spPr>
          <a:xfrm>
            <a:off x="228600" y="4500351"/>
            <a:ext cx="5497658" cy="2261893"/>
          </a:xfrm>
          <a:prstGeom prst="rect">
            <a:avLst/>
          </a:prstGeom>
        </p:spPr>
      </p:pic>
      <p:pic>
        <p:nvPicPr>
          <p:cNvPr id="7" name="Picture 6"/>
          <p:cNvPicPr>
            <a:picLocks noChangeAspect="1"/>
          </p:cNvPicPr>
          <p:nvPr/>
        </p:nvPicPr>
        <p:blipFill>
          <a:blip r:embed="rId3"/>
          <a:stretch>
            <a:fillRect/>
          </a:stretch>
        </p:blipFill>
        <p:spPr>
          <a:xfrm>
            <a:off x="228600" y="1680663"/>
            <a:ext cx="5497658" cy="2556662"/>
          </a:xfrm>
          <a:prstGeom prst="rect">
            <a:avLst/>
          </a:prstGeom>
        </p:spPr>
      </p:pic>
      <p:pic>
        <p:nvPicPr>
          <p:cNvPr id="8" name="Picture 7"/>
          <p:cNvPicPr>
            <a:picLocks noChangeAspect="1"/>
          </p:cNvPicPr>
          <p:nvPr/>
        </p:nvPicPr>
        <p:blipFill>
          <a:blip r:embed="rId4"/>
          <a:stretch>
            <a:fillRect/>
          </a:stretch>
        </p:blipFill>
        <p:spPr>
          <a:xfrm>
            <a:off x="5890131" y="1680663"/>
            <a:ext cx="3104500" cy="2556662"/>
          </a:xfrm>
          <a:prstGeom prst="rect">
            <a:avLst/>
          </a:prstGeom>
        </p:spPr>
      </p:pic>
      <p:pic>
        <p:nvPicPr>
          <p:cNvPr id="9" name="Picture 8"/>
          <p:cNvPicPr>
            <a:picLocks noChangeAspect="1"/>
          </p:cNvPicPr>
          <p:nvPr/>
        </p:nvPicPr>
        <p:blipFill>
          <a:blip r:embed="rId5"/>
          <a:stretch>
            <a:fillRect/>
          </a:stretch>
        </p:blipFill>
        <p:spPr>
          <a:xfrm>
            <a:off x="5890131" y="4500350"/>
            <a:ext cx="3085996" cy="2261894"/>
          </a:xfrm>
          <a:prstGeom prst="rect">
            <a:avLst/>
          </a:prstGeom>
        </p:spPr>
      </p:pic>
    </p:spTree>
    <p:extLst>
      <p:ext uri="{BB962C8B-B14F-4D97-AF65-F5344CB8AC3E}">
        <p14:creationId xmlns:p14="http://schemas.microsoft.com/office/powerpoint/2010/main" val="279742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Borobudur Ship – Java 8</a:t>
            </a:r>
            <a:r>
              <a:rPr lang="en-GB" b="1" baseline="30000" dirty="0" smtClean="0"/>
              <a:t>th</a:t>
            </a:r>
            <a:r>
              <a:rPr lang="en-GB" b="1" dirty="0" smtClean="0"/>
              <a:t> Century AD</a:t>
            </a:r>
            <a:endParaRPr lang="en-GB" b="1" dirty="0"/>
          </a:p>
        </p:txBody>
      </p:sp>
      <p:pic>
        <p:nvPicPr>
          <p:cNvPr id="4" name="Content Placeholder 3"/>
          <p:cNvPicPr>
            <a:picLocks noGrp="1" noChangeAspect="1"/>
          </p:cNvPicPr>
          <p:nvPr>
            <p:ph idx="1"/>
          </p:nvPr>
        </p:nvPicPr>
        <p:blipFill>
          <a:blip r:embed="rId2"/>
          <a:stretch>
            <a:fillRect/>
          </a:stretch>
        </p:blipFill>
        <p:spPr>
          <a:xfrm>
            <a:off x="1291231" y="1600200"/>
            <a:ext cx="6561537" cy="4525963"/>
          </a:xfrm>
          <a:prstGeom prst="rect">
            <a:avLst/>
          </a:prstGeom>
        </p:spPr>
      </p:pic>
    </p:spTree>
    <p:extLst>
      <p:ext uri="{BB962C8B-B14F-4D97-AF65-F5344CB8AC3E}">
        <p14:creationId xmlns:p14="http://schemas.microsoft.com/office/powerpoint/2010/main" val="3277510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76671" y="2191930"/>
            <a:ext cx="8476384" cy="4238192"/>
          </a:xfrm>
          <a:prstGeom prst="rect">
            <a:avLst/>
          </a:prstGeom>
        </p:spPr>
      </p:pic>
      <p:pic>
        <p:nvPicPr>
          <p:cNvPr id="4" name="Picture 3"/>
          <p:cNvPicPr>
            <a:picLocks noChangeAspect="1"/>
          </p:cNvPicPr>
          <p:nvPr/>
        </p:nvPicPr>
        <p:blipFill>
          <a:blip r:embed="rId3"/>
          <a:stretch>
            <a:fillRect/>
          </a:stretch>
        </p:blipFill>
        <p:spPr>
          <a:xfrm>
            <a:off x="287477" y="356566"/>
            <a:ext cx="6102932" cy="5574793"/>
          </a:xfrm>
          <a:prstGeom prst="rect">
            <a:avLst/>
          </a:prstGeom>
        </p:spPr>
      </p:pic>
      <p:pic>
        <p:nvPicPr>
          <p:cNvPr id="5" name="Picture 4"/>
          <p:cNvPicPr>
            <a:picLocks noChangeAspect="1"/>
          </p:cNvPicPr>
          <p:nvPr/>
        </p:nvPicPr>
        <p:blipFill>
          <a:blip r:embed="rId4"/>
          <a:stretch>
            <a:fillRect/>
          </a:stretch>
        </p:blipFill>
        <p:spPr>
          <a:xfrm>
            <a:off x="6403982" y="356566"/>
            <a:ext cx="2449073" cy="1946651"/>
          </a:xfrm>
          <a:prstGeom prst="rect">
            <a:avLst/>
          </a:prstGeom>
        </p:spPr>
      </p:pic>
    </p:spTree>
    <p:extLst>
      <p:ext uri="{BB962C8B-B14F-4D97-AF65-F5344CB8AC3E}">
        <p14:creationId xmlns:p14="http://schemas.microsoft.com/office/powerpoint/2010/main" val="2522886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Austronesian Influence on Madagascar</a:t>
            </a:r>
            <a:endParaRPr lang="en-GB" b="1" dirty="0"/>
          </a:p>
        </p:txBody>
      </p:sp>
      <p:sp>
        <p:nvSpPr>
          <p:cNvPr id="3" name="Content Placeholder 2"/>
          <p:cNvSpPr>
            <a:spLocks noGrp="1"/>
          </p:cNvSpPr>
          <p:nvPr>
            <p:ph idx="1"/>
          </p:nvPr>
        </p:nvSpPr>
        <p:spPr>
          <a:xfrm>
            <a:off x="457200" y="1600202"/>
            <a:ext cx="8229600" cy="4977243"/>
          </a:xfrm>
        </p:spPr>
        <p:txBody>
          <a:bodyPr/>
          <a:lstStyle/>
          <a:p>
            <a:r>
              <a:rPr lang="en-GB" dirty="0" smtClean="0"/>
              <a:t>Y-chromosomal influence from Borneo – but maternal lines Polynesian ancestors? </a:t>
            </a:r>
          </a:p>
          <a:p>
            <a:endParaRPr lang="en-GB" dirty="0"/>
          </a:p>
          <a:p>
            <a:r>
              <a:rPr lang="en-GB" dirty="0" smtClean="0"/>
              <a:t>Influence of Barito language group on Malagasy (but also Bantu influence)</a:t>
            </a:r>
          </a:p>
          <a:p>
            <a:endParaRPr lang="en-GB" dirty="0"/>
          </a:p>
          <a:p>
            <a:r>
              <a:rPr lang="en-GB" dirty="0" smtClean="0"/>
              <a:t>Over-hunting of Mega Fauna?</a:t>
            </a:r>
          </a:p>
          <a:p>
            <a:endParaRPr lang="en-GB" dirty="0" smtClean="0"/>
          </a:p>
          <a:p>
            <a:r>
              <a:rPr lang="en-GB" dirty="0" smtClean="0"/>
              <a:t>Importation of plants – yam, rice, bananas</a:t>
            </a:r>
          </a:p>
          <a:p>
            <a:endParaRPr lang="en-GB" dirty="0"/>
          </a:p>
          <a:p>
            <a:r>
              <a:rPr lang="en-GB" dirty="0" smtClean="0"/>
              <a:t>Musical instruments – xylophone </a:t>
            </a:r>
            <a:endParaRPr lang="en-GB" dirty="0"/>
          </a:p>
          <a:p>
            <a:endParaRPr lang="en-GB" dirty="0" smtClean="0"/>
          </a:p>
          <a:p>
            <a:endParaRPr lang="en-GB" dirty="0"/>
          </a:p>
          <a:p>
            <a:endParaRPr lang="en-GB" dirty="0" smtClean="0"/>
          </a:p>
          <a:p>
            <a:endParaRPr lang="en-GB" dirty="0"/>
          </a:p>
          <a:p>
            <a:endParaRPr lang="en-GB" dirty="0"/>
          </a:p>
        </p:txBody>
      </p:sp>
      <p:pic>
        <p:nvPicPr>
          <p:cNvPr id="4" name="Picture 3"/>
          <p:cNvPicPr>
            <a:picLocks noChangeAspect="1"/>
          </p:cNvPicPr>
          <p:nvPr/>
        </p:nvPicPr>
        <p:blipFill>
          <a:blip r:embed="rId2"/>
          <a:stretch>
            <a:fillRect/>
          </a:stretch>
        </p:blipFill>
        <p:spPr>
          <a:xfrm>
            <a:off x="6172632" y="3415146"/>
            <a:ext cx="2867025" cy="1524000"/>
          </a:xfrm>
          <a:prstGeom prst="rect">
            <a:avLst/>
          </a:prstGeom>
        </p:spPr>
      </p:pic>
      <p:pic>
        <p:nvPicPr>
          <p:cNvPr id="5" name="Picture 4"/>
          <p:cNvPicPr>
            <a:picLocks noChangeAspect="1"/>
          </p:cNvPicPr>
          <p:nvPr/>
        </p:nvPicPr>
        <p:blipFill>
          <a:blip r:embed="rId3"/>
          <a:stretch>
            <a:fillRect/>
          </a:stretch>
        </p:blipFill>
        <p:spPr>
          <a:xfrm>
            <a:off x="6172632" y="5110594"/>
            <a:ext cx="2876550" cy="1524000"/>
          </a:xfrm>
          <a:prstGeom prst="rect">
            <a:avLst/>
          </a:prstGeom>
        </p:spPr>
      </p:pic>
    </p:spTree>
    <p:extLst>
      <p:ext uri="{BB962C8B-B14F-4D97-AF65-F5344CB8AC3E}">
        <p14:creationId xmlns:p14="http://schemas.microsoft.com/office/powerpoint/2010/main" val="970280240"/>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146</TotalTime>
  <Words>335</Words>
  <Application>Microsoft Office PowerPoint</Application>
  <PresentationFormat>On-screen Show (4:3)</PresentationFormat>
  <Paragraphs>18</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Times New Roman</vt:lpstr>
      <vt:lpstr>1_Office Theme</vt:lpstr>
      <vt:lpstr>West meets East: At the Borders of the Oikoumenē and Beyond   Workshop – Raft-men  </vt:lpstr>
      <vt:lpstr>PowerPoint Presentation</vt:lpstr>
      <vt:lpstr>PowerPoint Presentation</vt:lpstr>
      <vt:lpstr>Single and Double Outrigger Canoe</vt:lpstr>
      <vt:lpstr>Borobudur Ship – Java 8th Century AD</vt:lpstr>
      <vt:lpstr>PowerPoint Presentation</vt:lpstr>
      <vt:lpstr>Austronesian Influence on Madagascar</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At the Borders of the Oikoumenē and Beyond   Workshop – Raft-men  </dc:title>
  <dc:creator>Matt</dc:creator>
  <cp:lastModifiedBy>Matt</cp:lastModifiedBy>
  <cp:revision>15</cp:revision>
  <dcterms:created xsi:type="dcterms:W3CDTF">2015-11-24T09:30:59Z</dcterms:created>
  <dcterms:modified xsi:type="dcterms:W3CDTF">2016-11-26T16:44:12Z</dcterms:modified>
</cp:coreProperties>
</file>