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27"/>
  </p:notesMasterIdLst>
  <p:sldIdLst>
    <p:sldId id="256" r:id="rId2"/>
    <p:sldId id="274" r:id="rId3"/>
    <p:sldId id="257" r:id="rId4"/>
    <p:sldId id="278" r:id="rId5"/>
    <p:sldId id="258" r:id="rId6"/>
    <p:sldId id="259" r:id="rId7"/>
    <p:sldId id="260" r:id="rId8"/>
    <p:sldId id="275" r:id="rId9"/>
    <p:sldId id="261" r:id="rId10"/>
    <p:sldId id="262" r:id="rId11"/>
    <p:sldId id="276" r:id="rId12"/>
    <p:sldId id="263" r:id="rId13"/>
    <p:sldId id="264" r:id="rId14"/>
    <p:sldId id="265" r:id="rId15"/>
    <p:sldId id="266" r:id="rId16"/>
    <p:sldId id="267" r:id="rId17"/>
    <p:sldId id="269" r:id="rId18"/>
    <p:sldId id="270" r:id="rId19"/>
    <p:sldId id="279" r:id="rId20"/>
    <p:sldId id="277" r:id="rId21"/>
    <p:sldId id="280" r:id="rId22"/>
    <p:sldId id="268" r:id="rId23"/>
    <p:sldId id="271" r:id="rId24"/>
    <p:sldId id="272" r:id="rId25"/>
    <p:sldId id="273" r:id="rId26"/>
  </p:sldIdLst>
  <p:sldSz cx="14630400" cy="8229600"/>
  <p:notesSz cx="8229600" cy="14630400"/>
  <p:embeddedFontLst>
    <p:embeddedFont>
      <p:font typeface="MuseoModerno Medium" charset="0"/>
      <p:regular r:id="rId28"/>
    </p:embeddedFont>
    <p:embeddedFont>
      <p:font typeface="Calibri" pitchFamily="34" charset="0"/>
      <p:regular r:id="rId29"/>
      <p:bold r:id="rId30"/>
      <p:italic r:id="rId31"/>
      <p:boldItalic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F2CE"/>
    <a:srgbClr val="F2F7E2"/>
    <a:srgbClr val="E1CD80"/>
    <a:srgbClr val="F9FDC8"/>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87944"/>
  </p:normalViewPr>
  <p:slideViewPr>
    <p:cSldViewPr snapToGrid="0" snapToObjects="1">
      <p:cViewPr varScale="1">
        <p:scale>
          <a:sx n="61" d="100"/>
          <a:sy n="61" d="100"/>
        </p:scale>
        <p:origin x="-374" y="-77"/>
      </p:cViewPr>
      <p:guideLst>
        <p:guide orient="horz" pos="2592"/>
        <p:guide pos="4608"/>
      </p:guideLst>
    </p:cSldViewPr>
  </p:slideViewPr>
  <p:notesTextViewPr>
    <p:cViewPr>
      <p:scale>
        <a:sx n="75" d="100"/>
        <a:sy n="75"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2633744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Today we are going to talk about Chronic Obstructive Pulmonary Disease, also referred to as COPD. This presentation will discuss its definition, symptoms, aetiology, prevalence, economic and social burden, diagnostic criteria, management strategies, and treatment options with special emphasis to evidence-based practices in the UK. (</a:t>
            </a:r>
            <a:r>
              <a:rPr lang="en-IN" sz="1800" dirty="0" err="1">
                <a:solidFill>
                  <a:srgbClr val="000000"/>
                </a:solidFill>
                <a:effectLst/>
                <a:latin typeface="Times New Roman" panose="02020603050405020304" pitchFamily="18" charset="0"/>
                <a:ea typeface="Times New Roman" panose="02020603050405020304" pitchFamily="18" charset="0"/>
              </a:rPr>
              <a:t>Alwafi</a:t>
            </a:r>
            <a:r>
              <a:rPr lang="en-IN" sz="1800" dirty="0">
                <a:solidFill>
                  <a:srgbClr val="000000"/>
                </a:solidFill>
                <a:effectLst/>
                <a:latin typeface="Times New Roman" panose="02020603050405020304" pitchFamily="18" charset="0"/>
                <a:ea typeface="Times New Roman" panose="02020603050405020304" pitchFamily="18" charset="0"/>
              </a:rPr>
              <a:t> et al., 2023; Celli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COPD mainly develops due to long-term exposure to harmful particles like cigarette smoke and air pollution. In other instances, genetic factors are also contributory. These reasons destroy lung tissues in the long run.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a:t>
            </a:fld>
            <a:endParaRPr lang="en-US"/>
          </a:p>
        </p:txBody>
      </p:sp>
    </p:spTree>
    <p:extLst>
      <p:ext uri="{BB962C8B-B14F-4D97-AF65-F5344CB8AC3E}">
        <p14:creationId xmlns:p14="http://schemas.microsoft.com/office/powerpoint/2010/main" xmlns="" val="4106680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COPD is a progressive disease which is preventable. Smoking is the most prevalent cause, though there is also an environmental factor such as air pollution. The symptoms normally increase with time and are characterized by persistent cough, shortness of breath and wheezing. Early-onset COPD may be caused by genetic factors such as alpha-1 antitrypsin deficiency (</a:t>
            </a:r>
            <a:r>
              <a:rPr lang="en-IN" sz="1800" dirty="0" err="1">
                <a:solidFill>
                  <a:srgbClr val="000000"/>
                </a:solidFill>
                <a:effectLst/>
                <a:latin typeface="Times New Roman" panose="02020603050405020304" pitchFamily="18" charset="0"/>
                <a:ea typeface="Times New Roman" panose="02020603050405020304" pitchFamily="18" charset="0"/>
              </a:rPr>
              <a:t>Kahnert</a:t>
            </a:r>
            <a:r>
              <a:rPr lang="en-IN" sz="1800" dirty="0">
                <a:solidFill>
                  <a:srgbClr val="000000"/>
                </a:solidFill>
                <a:effectLst/>
                <a:latin typeface="Times New Roman" panose="02020603050405020304" pitchFamily="18" charset="0"/>
                <a:ea typeface="Times New Roman" panose="02020603050405020304" pitchFamily="18" charset="0"/>
              </a:rPr>
              <a:t> et al., 2023; Celli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3</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The presentation will be targeted at healthcare professionals, students, and public health workers, as well as assist patients and caregivers in learning about COPD management, prevention, and self-care strategies.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4</a:t>
            </a:fld>
            <a:endParaRPr lang="en-US"/>
          </a:p>
        </p:txBody>
      </p:sp>
    </p:spTree>
    <p:extLst>
      <p:ext uri="{BB962C8B-B14F-4D97-AF65-F5344CB8AC3E}">
        <p14:creationId xmlns:p14="http://schemas.microsoft.com/office/powerpoint/2010/main" xmlns="" val="1940428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COPD is a significant health challenge globally. Over 1 million individuals in the UK alone are victims of this disease. As the population age and remains exposed to pollutants of the environment, these numbers are likely to grow exponentially in the next few decades (Stone et al., 2023; Boers et al., 2023).</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5</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The cost of COPD is high especially to the health care systems. COPD imposes billions of pounds on the NHS in the UK. The burden of COPD is also comparable worldwide, causing direct healthcare expenses and indirect expenses in terms of lost productivity and support of caregivers (Pham et al., 2024; Boers et al., 2025).</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6</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COPD diagnosis begins with spirometry which is a test that is utilized to ascertain the functionality of the lungs. A low FEV1/FVC ratio of below 0.7 is one of the diagnostic criteria. Chest X-rays, CT scans, and arterial blood gases might be required in certain instances to confirm the diagnosis and the level of the disease severity (Haynes et al., 2023; Curtis, 2023).</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7</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Primary examination aids in determining the severity of the disease and treatment. It comprises of clinical history, lung function tests, and symptom assessment.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8</a:t>
            </a:fld>
            <a:endParaRPr lang="en-US"/>
          </a:p>
        </p:txBody>
      </p:sp>
    </p:spTree>
    <p:extLst>
      <p:ext uri="{BB962C8B-B14F-4D97-AF65-F5344CB8AC3E}">
        <p14:creationId xmlns:p14="http://schemas.microsoft.com/office/powerpoint/2010/main" xmlns="" val="5250221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COPD patients have a tendency of having other health problems also referred to as comorbidities. The prevalence of cardiovascular diseases such as heart failure is attributed to the similarity in the risk factors such as smoking. The pulmonary hypertension is often observed in severe COPD, and osteoporosis and diabetes are also common in such patients (</a:t>
            </a:r>
            <a:r>
              <a:rPr lang="en-IN" sz="1800" dirty="0" err="1">
                <a:solidFill>
                  <a:srgbClr val="000000"/>
                </a:solidFill>
                <a:effectLst/>
                <a:latin typeface="Times New Roman" panose="02020603050405020304" pitchFamily="18" charset="0"/>
                <a:ea typeface="Times New Roman" panose="02020603050405020304" pitchFamily="18" charset="0"/>
              </a:rPr>
              <a:t>Joo</a:t>
            </a:r>
            <a:r>
              <a:rPr lang="en-IN" sz="1800" dirty="0">
                <a:solidFill>
                  <a:srgbClr val="000000"/>
                </a:solidFill>
                <a:effectLst/>
                <a:latin typeface="Times New Roman" panose="02020603050405020304" pitchFamily="18" charset="0"/>
                <a:ea typeface="Times New Roman" panose="02020603050405020304" pitchFamily="18" charset="0"/>
              </a:rPr>
              <a:t> et al., 2024; Zhang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9</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The management of COPD is a combination of pharmacological (using bronchodilators and inhaled corticosteroids) and non-pharmacological therapies (pulmonary rehabilitation and smoking cessation). The GOLD guidelines offer evidence-based interventions to manage COPD, which focuses on the integration of medical and lifestyle interventions (</a:t>
            </a:r>
            <a:r>
              <a:rPr lang="en-IN" sz="1800" dirty="0" err="1">
                <a:solidFill>
                  <a:srgbClr val="000000"/>
                </a:solidFill>
                <a:effectLst/>
                <a:latin typeface="Times New Roman" panose="02020603050405020304" pitchFamily="18" charset="0"/>
                <a:ea typeface="Times New Roman" panose="02020603050405020304" pitchFamily="18" charset="0"/>
              </a:rPr>
              <a:t>Papi</a:t>
            </a:r>
            <a:r>
              <a:rPr lang="en-IN" sz="1800" dirty="0">
                <a:solidFill>
                  <a:srgbClr val="000000"/>
                </a:solidFill>
                <a:effectLst/>
                <a:latin typeface="Times New Roman" panose="02020603050405020304" pitchFamily="18" charset="0"/>
                <a:ea typeface="Times New Roman" panose="02020603050405020304" pitchFamily="18" charset="0"/>
              </a:rPr>
              <a:t> et al., 2024; Hanlon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10</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To achieve better outcomes, effective COPD management involves clinical knowledge, as well as effective communication, ethical values and patient-centred behaviours.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11</a:t>
            </a:fld>
            <a:endParaRPr lang="en-US"/>
          </a:p>
        </p:txBody>
      </p:sp>
    </p:spTree>
    <p:extLst>
      <p:ext uri="{BB962C8B-B14F-4D97-AF65-F5344CB8AC3E}">
        <p14:creationId xmlns:p14="http://schemas.microsoft.com/office/powerpoint/2010/main" xmlns="" val="2903605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Inhalers consisting of bronchodilators and corticosteroids are used in the treatment of COPD in the UK. In severe COPD, lung volume reduction surgery and transplants can be an option. Moreover, biologic therapies are also under investigation as possible COPD treatments (Kim et al., 2024; Fu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12</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The prevention of COPD begins with the removal of the main risk factor i.e. smoking and the decreasing of the exposure of the harmful pollutants of the environment. The secondary prevention of the disease, which includes early diagnosis and treatment, and the tertiary one, which is dedicated to rehabilitation, has a more positive effect on patients and allows delaying the disease in those who are already diagnosed with it (Chen et al., 2023; Singh et al., 2024).</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13</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One of the pillars of COPD treatment is the empowerment of patients to control their COPD. This is by educating the patients on how to manage their symptoms by themselves, changing their treatment and adopting healthier lifestyles. Psychological resilience is a significant factor in the process of coping with the emotional load of COPD, and stress reduction practices, including relaxation practices, can be considered coping strategies (</a:t>
            </a:r>
            <a:r>
              <a:rPr lang="en-IN" sz="1800" dirty="0" err="1">
                <a:solidFill>
                  <a:srgbClr val="000000"/>
                </a:solidFill>
                <a:effectLst/>
                <a:latin typeface="Times New Roman" panose="02020603050405020304" pitchFamily="18" charset="0"/>
                <a:ea typeface="Times New Roman" panose="02020603050405020304" pitchFamily="18" charset="0"/>
              </a:rPr>
              <a:t>Cravo</a:t>
            </a:r>
            <a:r>
              <a:rPr lang="en-IN" sz="1800" dirty="0">
                <a:solidFill>
                  <a:srgbClr val="000000"/>
                </a:solidFill>
                <a:effectLst/>
                <a:latin typeface="Times New Roman" panose="02020603050405020304" pitchFamily="18" charset="0"/>
                <a:ea typeface="Times New Roman" panose="02020603050405020304" pitchFamily="18" charset="0"/>
              </a:rPr>
              <a:t> et al., 2022; Chang et al., 2023).</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14</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The best models of COPD management that include the patient in the decision-making process are evidence-based. Co-productive care, which is the active participation of the patient in their care plans, has also shown positive patient outcomes (Halpin et al., 2023).</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15</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solidFill>
                  <a:srgbClr val="000000"/>
                </a:solidFill>
                <a:effectLst/>
                <a:latin typeface="Times New Roman" panose="02020603050405020304" pitchFamily="18" charset="0"/>
                <a:ea typeface="Times New Roman" panose="02020603050405020304" pitchFamily="18" charset="0"/>
              </a:rPr>
              <a:t> In order to enhance the COPD care, additional funds ought to be invested in research and COPD-specific programs. The reduction of the level of smoking and the quality of air should be the direction of the public health campaigns. Furthermore, the education of patients and health care providers would be needed to improve the outcomes and reduce the burden of COPD (Ramakrishnan et al., 2024; Whittaker et al., 2022).</a:t>
            </a:r>
            <a:endParaRPr lang="en-IN"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16</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IN" sz="1800" b="0" i="0" u="none" strike="noStrike" dirty="0">
                <a:solidFill>
                  <a:srgbClr val="000000"/>
                </a:solidFill>
                <a:effectLst/>
                <a:latin typeface="Times New Roman" panose="02020603050405020304" pitchFamily="18" charset="0"/>
              </a:rPr>
              <a:t> COPD patients are prone to mental health issues, such as depression and anxiety. Such psychiatric disorders may aggravate COPD symptoms, complicating the management of the disease and greatly decreasing the quality of life. It is essential to identify and treat mental health problems in COPD patients to enhance their overall outcomes (Siraj et al., 2022; Whittaker et al., 2022). In addition, mental health care should be incorporated into the COPD management plan to treat the condition holistically (Fu et al., 2022).</a:t>
            </a:r>
            <a:endParaRPr lang="en-IN" b="0" dirty="0">
              <a:effectLst/>
            </a:endParaRPr>
          </a:p>
          <a:p>
            <a:r>
              <a:rPr lang="en-IN" dirty="0"/>
              <a:t/>
            </a:r>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17</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IN" sz="1800" b="0" i="0" u="none" strike="noStrike" dirty="0">
                <a:solidFill>
                  <a:srgbClr val="000000"/>
                </a:solidFill>
                <a:effectLst/>
                <a:latin typeface="Times New Roman" panose="02020603050405020304" pitchFamily="18" charset="0"/>
              </a:rPr>
              <a:t> Recent developments in the treatment of COPD are biologic therapies which are targeted at certain immune pathways that play a role in the disease. With more effective and targeted treatment, personalized medicine guided by biomarkers such as eosinophil count can be used. Also, telemedicine is emerging as a useful solution to enhance access to care and COPD management at a distance, particularly in locations with a low number of healthcare facilities (Ramakrishnan et al., 2024; </a:t>
            </a:r>
            <a:r>
              <a:rPr lang="en-IN" sz="1800" b="0" i="0" u="none" strike="noStrike" dirty="0" err="1">
                <a:solidFill>
                  <a:srgbClr val="000000"/>
                </a:solidFill>
                <a:effectLst/>
                <a:latin typeface="Times New Roman" panose="02020603050405020304" pitchFamily="18" charset="0"/>
              </a:rPr>
              <a:t>Ismaila</a:t>
            </a:r>
            <a:r>
              <a:rPr lang="en-IN" sz="1800" b="0" i="0" u="none" strike="noStrike" dirty="0">
                <a:solidFill>
                  <a:srgbClr val="000000"/>
                </a:solidFill>
                <a:effectLst/>
                <a:latin typeface="Times New Roman" panose="02020603050405020304" pitchFamily="18" charset="0"/>
              </a:rPr>
              <a:t> et al., 2023; Siu and Gafni-</a:t>
            </a:r>
            <a:r>
              <a:rPr lang="en-IN" sz="1800" b="0" i="0" u="none" strike="noStrike" dirty="0" err="1">
                <a:solidFill>
                  <a:srgbClr val="000000"/>
                </a:solidFill>
                <a:effectLst/>
                <a:latin typeface="Times New Roman" panose="02020603050405020304" pitchFamily="18" charset="0"/>
              </a:rPr>
              <a:t>Lachter</a:t>
            </a:r>
            <a:r>
              <a:rPr lang="en-IN" sz="1800" b="0" i="0" u="none" strike="noStrike" dirty="0">
                <a:solidFill>
                  <a:srgbClr val="000000"/>
                </a:solidFill>
                <a:effectLst/>
                <a:latin typeface="Times New Roman" panose="02020603050405020304" pitchFamily="18" charset="0"/>
              </a:rPr>
              <a:t>, 2024).</a:t>
            </a:r>
            <a:endParaRPr lang="en-IN" b="0" dirty="0">
              <a:effectLst/>
            </a:endParaRPr>
          </a:p>
          <a:p>
            <a:r>
              <a:rPr lang="en-IN" dirty="0"/>
              <a:t/>
            </a:r>
            <a:br>
              <a:rPr lang="en-IN"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18</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IN" sz="1800" b="0" i="0" u="none" strike="noStrike" dirty="0">
                <a:solidFill>
                  <a:srgbClr val="000000"/>
                </a:solidFill>
                <a:effectLst/>
                <a:latin typeface="Times New Roman" panose="02020603050405020304" pitchFamily="18" charset="0"/>
              </a:rPr>
              <a:t>The main recommendations are smoking cessation, early diagnosis, rehabilitation, patient education, mental health support, and the use of telehealth all which enhance COPD outcomes and hospitalization.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19</a:t>
            </a:fld>
            <a:endParaRPr lang="en-US"/>
          </a:p>
        </p:txBody>
      </p:sp>
    </p:spTree>
    <p:extLst>
      <p:ext uri="{BB962C8B-B14F-4D97-AF65-F5344CB8AC3E}">
        <p14:creationId xmlns:p14="http://schemas.microsoft.com/office/powerpoint/2010/main" xmlns="" val="14336290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IN" sz="1800" b="0" i="0" u="none" strike="noStrike" dirty="0">
                <a:solidFill>
                  <a:srgbClr val="000000"/>
                </a:solidFill>
                <a:effectLst/>
                <a:latin typeface="Times New Roman" panose="02020603050405020304" pitchFamily="18" charset="0"/>
              </a:rPr>
              <a:t>Effective long-term management of COPD is based on these six elements.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20</a:t>
            </a:fld>
            <a:endParaRPr lang="en-US"/>
          </a:p>
        </p:txBody>
      </p:sp>
    </p:spTree>
    <p:extLst>
      <p:ext uri="{BB962C8B-B14F-4D97-AF65-F5344CB8AC3E}">
        <p14:creationId xmlns:p14="http://schemas.microsoft.com/office/powerpoint/2010/main" xmlns="" val="36045768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IN" sz="1800" b="0" i="0" u="none" strike="noStrike" dirty="0">
                <a:solidFill>
                  <a:srgbClr val="000000"/>
                </a:solidFill>
                <a:effectLst/>
                <a:latin typeface="Times New Roman" panose="02020603050405020304" pitchFamily="18" charset="0"/>
              </a:rPr>
              <a:t>COPD is preventive and on the rise. To achieve better outcomes and increase the quality of life, early diagnosis, patient-centred care, and innovative solutions such as telehealth are necessary.</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21</a:t>
            </a:fld>
            <a:endParaRPr lang="en-US"/>
          </a:p>
        </p:txBody>
      </p:sp>
    </p:spTree>
    <p:extLst>
      <p:ext uri="{BB962C8B-B14F-4D97-AF65-F5344CB8AC3E}">
        <p14:creationId xmlns:p14="http://schemas.microsoft.com/office/powerpoint/2010/main" xmlns="" val="6652786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22</a:t>
            </a:fld>
            <a:endParaRPr lang="en-US"/>
          </a:p>
        </p:txBody>
      </p:sp>
    </p:spTree>
    <p:extLst>
      <p:ext uri="{BB962C8B-B14F-4D97-AF65-F5344CB8AC3E}">
        <p14:creationId xmlns:p14="http://schemas.microsoft.com/office/powerpoint/2010/main" xmlns=""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23</a:t>
            </a:fld>
            <a:endParaRPr lang="en-US"/>
          </a:p>
        </p:txBody>
      </p:sp>
    </p:spTree>
    <p:extLst>
      <p:ext uri="{BB962C8B-B14F-4D97-AF65-F5344CB8AC3E}">
        <p14:creationId xmlns:p14="http://schemas.microsoft.com/office/powerpoint/2010/main" xmlns="" val="31266648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24</a:t>
            </a:fld>
            <a:endParaRPr lang="en-US"/>
          </a:p>
        </p:txBody>
      </p:sp>
    </p:spTree>
    <p:extLst>
      <p:ext uri="{BB962C8B-B14F-4D97-AF65-F5344CB8AC3E}">
        <p14:creationId xmlns:p14="http://schemas.microsoft.com/office/powerpoint/2010/main" xmlns="" val="13441721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25</a:t>
            </a:fld>
            <a:endParaRPr lang="en-US"/>
          </a:p>
        </p:txBody>
      </p:sp>
    </p:spTree>
    <p:extLst>
      <p:ext uri="{BB962C8B-B14F-4D97-AF65-F5344CB8AC3E}">
        <p14:creationId xmlns:p14="http://schemas.microsoft.com/office/powerpoint/2010/main" xmlns="" val="12187105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DEFAULT">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2CE"/>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2.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2.png"/><Relationship Id="rId7"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3.xml"/><Relationship Id="rId6" Type="http://schemas.openxmlformats.org/officeDocument/2006/relationships/image" Target="../media/image29.svg"/><Relationship Id="rId5" Type="http://schemas.openxmlformats.org/officeDocument/2006/relationships/image" Target="../media/image23.png"/><Relationship Id="rId10" Type="http://schemas.openxmlformats.org/officeDocument/2006/relationships/image" Target="../media/image33.svg"/><Relationship Id="rId4" Type="http://schemas.openxmlformats.org/officeDocument/2006/relationships/image" Target="../media/image27.svg"/><Relationship Id="rId9"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hyperlink" Target="https://pmc.ncbi.nlm.nih.gov/articles/PMC10289621/pdf/zrk859.pdf" TargetMode="External"/><Relationship Id="rId3" Type="http://schemas.openxmlformats.org/officeDocument/2006/relationships/hyperlink" Target="https://pmc.ncbi.nlm.nih.gov/articles/PMC10478768/pdf/Dtsch_Arztebl_Int-120_434.pdf" TargetMode="External"/><Relationship Id="rId7" Type="http://schemas.openxmlformats.org/officeDocument/2006/relationships/hyperlink" Target="https://www.sciencedirect.com/science/article/pii/S0300289624000693"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hyperlink" Target="https://pmc.ncbi.nlm.nih.gov/articles/PMC10289615/pdf/zrk889.pdf" TargetMode="External"/><Relationship Id="rId11" Type="http://schemas.openxmlformats.org/officeDocument/2006/relationships/hyperlink" Target="https://www.sciencedirect.com/science/article/pii/S0954611124001537" TargetMode="External"/><Relationship Id="rId5" Type="http://schemas.openxmlformats.org/officeDocument/2006/relationships/hyperlink" Target="https://pmc.ncbi.nlm.nih.gov/articles/PMC9746870/" TargetMode="External"/><Relationship Id="rId10" Type="http://schemas.openxmlformats.org/officeDocument/2006/relationships/hyperlink" Target="https://www.mdpi.com/2077-0383/12/10/3369" TargetMode="External"/><Relationship Id="rId4" Type="http://schemas.openxmlformats.org/officeDocument/2006/relationships/hyperlink" Target="https://mednexus.org/doi/pdf/10.1016/j.pccm.2023.03.004" TargetMode="External"/><Relationship Id="rId9" Type="http://schemas.openxmlformats.org/officeDocument/2006/relationships/hyperlink" Target="https://www.tandfonline.com/doi/pdf/10.2147/copd.s359873"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onlinelibrary.wiley.com/doi/pdf/10.1111/resp.14272" TargetMode="External"/><Relationship Id="rId3" Type="http://schemas.openxmlformats.org/officeDocument/2006/relationships/hyperlink" Target="https://synapse.koreamed.org/upload/synapsexml/0063jkms/pdf/jkms-39-e105.pdf" TargetMode="External"/><Relationship Id="rId7" Type="http://schemas.openxmlformats.org/officeDocument/2006/relationships/hyperlink" Target="https://jamanetwork.com/journals/jamanetworkopen/articlepdf/2812622/boers_2023_oi_231360_1701362164.36361.pdf"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hyperlink" Target="https://www.sciencedirect.com/science/article/pii/S0012369225004350/pdf?md5=51196637d80073a671adccf593a4c72e&amp;pid=1-s2.0-S0012369225004350-main.pdf" TargetMode="External"/><Relationship Id="rId11" Type="http://schemas.openxmlformats.org/officeDocument/2006/relationships/hyperlink" Target="https://link.springer.com/content/pdf/10.1007/s12325-022-02137-x.pdf" TargetMode="External"/><Relationship Id="rId5" Type="http://schemas.openxmlformats.org/officeDocument/2006/relationships/hyperlink" Target="https://www.ahdbonline.com/issues/2022/june-2022-vol-15-no-2/3223-the-quality-of-care-and-economic-burden-of-copd-in-the-united-states-considerations-for-managing-patients-and-improving-outcomes" TargetMode="External"/><Relationship Id="rId10" Type="http://schemas.openxmlformats.org/officeDocument/2006/relationships/hyperlink" Target="https://journals.sagepub.com/doi/pdf/10.1177/02692163221079697" TargetMode="External"/><Relationship Id="rId4" Type="http://schemas.openxmlformats.org/officeDocument/2006/relationships/hyperlink" Target="https://pmc.ncbi.nlm.nih.gov/articles/PMC11222094/pdf/trd-2023-0100.pdf" TargetMode="External"/><Relationship Id="rId9" Type="http://schemas.openxmlformats.org/officeDocument/2006/relationships/hyperlink" Target="https://www.thelancet.com/pdfs/journals/lanepe/PIIS2666-7762(23)00037-6.pdf"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bmjopenrespres.bmj.com/content/bmjresp/9/1/e001314.full.pdf" TargetMode="External"/><Relationship Id="rId3" Type="http://schemas.openxmlformats.org/officeDocument/2006/relationships/hyperlink" Target="https://www.tandfonline.com/doi/pdf/10.2147/copd.s360983" TargetMode="External"/><Relationship Id="rId7" Type="http://schemas.openxmlformats.org/officeDocument/2006/relationships/hyperlink" Target="https://www.tandfonline.com/doi/pdf/10.2147/COPD.S346591" TargetMode="External"/><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hyperlink" Target="https://www.tandfonline.com/doi/pdf/10.2147/COPD.S411739" TargetMode="External"/><Relationship Id="rId5" Type="http://schemas.openxmlformats.org/officeDocument/2006/relationships/hyperlink" Target="https://www.tandfonline.com/doi/pdf/10.2147/COPD.S426050@10.1080/tfocoll.2024.0.issue-DCOP-COPD-telehealth" TargetMode="External"/><Relationship Id="rId10" Type="http://schemas.openxmlformats.org/officeDocument/2006/relationships/hyperlink" Target="https://link.springer.com/content/pdf/10.1186/s12890-023-02342-6.pdf" TargetMode="External"/><Relationship Id="rId4" Type="http://schemas.openxmlformats.org/officeDocument/2006/relationships/hyperlink" Target="https://www.tandfonline.com/doi/pdf/10.2147/POR.S396830" TargetMode="External"/><Relationship Id="rId9" Type="http://schemas.openxmlformats.org/officeDocument/2006/relationships/hyperlink" Target="https://www.sciencedirect.com/science/article/pii/S0954611122000695"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thelancet.com/pdfs/journals/lanres/PIIS2213-2600(23)00298-9.pdf"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hyperlink" Target="https://link.springer.com/content/pdf/10.1007/s12325-024-02855-4.pdf" TargetMode="External"/><Relationship Id="rId5" Type="http://schemas.openxmlformats.org/officeDocument/2006/relationships/hyperlink" Target="https://link.springer.com/content/pdf/10.1186/s12931-023-02523-1.pdf" TargetMode="External"/><Relationship Id="rId4" Type="http://schemas.openxmlformats.org/officeDocument/2006/relationships/hyperlink" Target="https://link.springer.com/content/pdf/10.1186/s12916-023-03240-8.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745462"/>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Chronic Obstructive Pulmonary Disease (COPD)</a:t>
            </a:r>
            <a:endParaRPr lang="en-US" sz="4450" dirty="0">
              <a:latin typeface="Arial" panose="020B0604020202020204" pitchFamily="34" charset="0"/>
              <a:cs typeface="Arial" panose="020B0604020202020204" pitchFamily="34" charset="0"/>
            </a:endParaRPr>
          </a:p>
        </p:txBody>
      </p:sp>
      <p:sp>
        <p:nvSpPr>
          <p:cNvPr id="4" name="Text 1"/>
          <p:cNvSpPr/>
          <p:nvPr/>
        </p:nvSpPr>
        <p:spPr>
          <a:xfrm>
            <a:off x="6280190" y="4163021"/>
            <a:ext cx="7556421" cy="396454"/>
          </a:xfrm>
          <a:prstGeom prst="rect">
            <a:avLst/>
          </a:prstGeom>
          <a:noFill/>
          <a:ln/>
        </p:spPr>
        <p:txBody>
          <a:bodyPr wrap="non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An Overview on Diagnosis, Treatment, and Management</a:t>
            </a:r>
            <a:endParaRPr lang="en-US" sz="1750" dirty="0">
              <a:latin typeface="Arial" panose="020B0604020202020204" pitchFamily="34" charset="0"/>
              <a:cs typeface="Arial" panose="020B0604020202020204" pitchFamily="34" charset="0"/>
            </a:endParaRPr>
          </a:p>
        </p:txBody>
      </p:sp>
      <p:sp>
        <p:nvSpPr>
          <p:cNvPr id="5" name="Text 2"/>
          <p:cNvSpPr/>
          <p:nvPr/>
        </p:nvSpPr>
        <p:spPr>
          <a:xfrm>
            <a:off x="6280190" y="4784942"/>
            <a:ext cx="7556421" cy="2605413"/>
          </a:xfrm>
          <a:prstGeom prst="rect">
            <a:avLst/>
          </a:prstGeom>
          <a:noFill/>
          <a:ln/>
        </p:spPr>
        <p:txBody>
          <a:bodyPr wrap="none" lIns="0" tIns="0" rIns="0" bIns="0" rtlCol="0" anchor="t"/>
          <a:lstStyle/>
          <a:p>
            <a:pPr marL="0" indent="0" algn="l">
              <a:lnSpc>
                <a:spcPts val="2850"/>
              </a:lnSpc>
              <a:buNone/>
            </a:pPr>
            <a:r>
              <a:rPr lang="en-US" b="1" dirty="0" smtClean="0">
                <a:solidFill>
                  <a:srgbClr val="2B4150"/>
                </a:solidFill>
                <a:latin typeface="Arial" panose="020B0604020202020204" pitchFamily="34" charset="0"/>
                <a:ea typeface="Source Sans 3" pitchFamily="34" charset="-122"/>
                <a:cs typeface="Arial" panose="020B0604020202020204" pitchFamily="34" charset="0"/>
              </a:rPr>
              <a:t>Programme: </a:t>
            </a:r>
            <a:r>
              <a:rPr lang="en-US" sz="1600" b="1" dirty="0" smtClean="0">
                <a:solidFill>
                  <a:srgbClr val="2B4150"/>
                </a:solidFill>
                <a:latin typeface="Arial" panose="020B0604020202020204" pitchFamily="34" charset="0"/>
                <a:ea typeface="Source Sans 3" pitchFamily="34" charset="-122"/>
                <a:cs typeface="Arial" panose="020B0604020202020204" pitchFamily="34" charset="0"/>
              </a:rPr>
              <a:t>MSc Public Health and Social Care in Practice</a:t>
            </a:r>
            <a:endParaRPr lang="en-US" sz="1600" b="1" dirty="0" smtClean="0">
              <a:solidFill>
                <a:srgbClr val="2B4150"/>
              </a:solidFill>
              <a:latin typeface="Arial" panose="020B0604020202020204" pitchFamily="34" charset="0"/>
              <a:ea typeface="Source Sans 3" pitchFamily="34" charset="-122"/>
              <a:cs typeface="Arial" panose="020B0604020202020204" pitchFamily="34" charset="0"/>
            </a:endParaRPr>
          </a:p>
          <a:p>
            <a:pPr marL="0" indent="0" algn="l">
              <a:lnSpc>
                <a:spcPts val="2850"/>
              </a:lnSpc>
              <a:buNone/>
            </a:pPr>
            <a:r>
              <a:rPr lang="en-US" b="1" dirty="0" smtClean="0">
                <a:solidFill>
                  <a:srgbClr val="2B4150"/>
                </a:solidFill>
                <a:latin typeface="Arial" panose="020B0604020202020204" pitchFamily="34" charset="0"/>
                <a:ea typeface="Source Sans 3" pitchFamily="34" charset="-122"/>
                <a:cs typeface="Arial" panose="020B0604020202020204" pitchFamily="34" charset="0"/>
              </a:rPr>
              <a:t>Module</a:t>
            </a:r>
            <a:r>
              <a:rPr lang="en-US" b="1" dirty="0">
                <a:solidFill>
                  <a:srgbClr val="2B4150"/>
                </a:solidFill>
                <a:latin typeface="Arial" panose="020B0604020202020204" pitchFamily="34" charset="0"/>
                <a:ea typeface="Source Sans 3" pitchFamily="34" charset="-122"/>
                <a:cs typeface="Arial" panose="020B0604020202020204" pitchFamily="34" charset="0"/>
              </a:rPr>
              <a:t>: </a:t>
            </a:r>
            <a:r>
              <a:rPr lang="en-US" sz="1600" b="1" dirty="0">
                <a:solidFill>
                  <a:srgbClr val="2B4150"/>
                </a:solidFill>
                <a:latin typeface="Arial" panose="020B0604020202020204" pitchFamily="34" charset="0"/>
                <a:ea typeface="Source Sans 3" pitchFamily="34" charset="-122"/>
                <a:cs typeface="Arial" panose="020B0604020202020204" pitchFamily="34" charset="0"/>
              </a:rPr>
              <a:t>Community Care and Management of Longer-term Conditions</a:t>
            </a:r>
          </a:p>
          <a:p>
            <a:pPr marL="0" indent="0" algn="l">
              <a:lnSpc>
                <a:spcPts val="2850"/>
              </a:lnSpc>
              <a:buNone/>
            </a:pPr>
            <a:r>
              <a:rPr lang="en-US" sz="1750" b="1" dirty="0" smtClean="0">
                <a:solidFill>
                  <a:srgbClr val="2B4150"/>
                </a:solidFill>
                <a:latin typeface="Arial" panose="020B0604020202020204" pitchFamily="34" charset="0"/>
                <a:cs typeface="Arial" panose="020B0604020202020204" pitchFamily="34" charset="0"/>
              </a:rPr>
              <a:t>Module code: </a:t>
            </a:r>
            <a:r>
              <a:rPr lang="en-US" sz="1600" b="1" dirty="0" smtClean="0">
                <a:solidFill>
                  <a:srgbClr val="2B4150"/>
                </a:solidFill>
                <a:latin typeface="Arial" panose="020B0604020202020204" pitchFamily="34" charset="0"/>
                <a:cs typeface="Arial" panose="020B0604020202020204" pitchFamily="34" charset="0"/>
              </a:rPr>
              <a:t>LCHS7003</a:t>
            </a:r>
            <a:endParaRPr lang="en-US" sz="1600" b="1" dirty="0">
              <a:solidFill>
                <a:srgbClr val="2B4150"/>
              </a:solidFill>
              <a:latin typeface="Arial" panose="020B0604020202020204" pitchFamily="34" charset="0"/>
              <a:cs typeface="Arial" panose="020B0604020202020204" pitchFamily="34" charset="0"/>
            </a:endParaRPr>
          </a:p>
          <a:p>
            <a:pPr marL="0" indent="0" algn="l">
              <a:lnSpc>
                <a:spcPts val="2850"/>
              </a:lnSpc>
              <a:buNone/>
            </a:pPr>
            <a:r>
              <a:rPr lang="en-US" b="1" dirty="0">
                <a:solidFill>
                  <a:srgbClr val="2B4150"/>
                </a:solidFill>
                <a:latin typeface="Arial" panose="020B0604020202020204" pitchFamily="34" charset="0"/>
                <a:cs typeface="Arial" panose="020B0604020202020204" pitchFamily="34" charset="0"/>
              </a:rPr>
              <a:t>Student Name: TUFEL TAJUDDIN ARAB</a:t>
            </a:r>
          </a:p>
          <a:p>
            <a:pPr marL="0" indent="0" algn="l">
              <a:lnSpc>
                <a:spcPts val="2850"/>
              </a:lnSpc>
              <a:buNone/>
            </a:pPr>
            <a:r>
              <a:rPr lang="en-US" b="1" dirty="0">
                <a:solidFill>
                  <a:srgbClr val="2B4150"/>
                </a:solidFill>
                <a:latin typeface="Arial" panose="020B0604020202020204" pitchFamily="34" charset="0"/>
                <a:cs typeface="Arial" panose="020B0604020202020204" pitchFamily="34" charset="0"/>
              </a:rPr>
              <a:t>Student ID: </a:t>
            </a:r>
            <a:r>
              <a:rPr lang="en-US" b="1" dirty="0" smtClean="0">
                <a:solidFill>
                  <a:srgbClr val="2B4150"/>
                </a:solidFill>
                <a:latin typeface="Arial" panose="020B0604020202020204" pitchFamily="34" charset="0"/>
                <a:cs typeface="Arial" panose="020B0604020202020204" pitchFamily="34" charset="0"/>
              </a:rPr>
              <a:t>2530247</a:t>
            </a:r>
          </a:p>
          <a:p>
            <a:pPr marL="0" indent="0" algn="l">
              <a:lnSpc>
                <a:spcPts val="2850"/>
              </a:lnSpc>
              <a:buNone/>
            </a:pPr>
            <a:r>
              <a:rPr lang="en-US" b="1" dirty="0" smtClean="0">
                <a:solidFill>
                  <a:srgbClr val="2B4150"/>
                </a:solidFill>
                <a:latin typeface="Arial" panose="020B0604020202020204" pitchFamily="34" charset="0"/>
                <a:cs typeface="Arial" panose="020B0604020202020204" pitchFamily="34" charset="0"/>
              </a:rPr>
              <a:t>Lecturer: </a:t>
            </a:r>
            <a:r>
              <a:rPr lang="en-US" sz="1600" b="1" dirty="0" err="1" smtClean="0">
                <a:solidFill>
                  <a:srgbClr val="2B4150"/>
                </a:solidFill>
                <a:latin typeface="Arial" panose="020B0604020202020204" pitchFamily="34" charset="0"/>
                <a:cs typeface="Arial" panose="020B0604020202020204" pitchFamily="34" charset="0"/>
              </a:rPr>
              <a:t>Muhammed</a:t>
            </a:r>
            <a:r>
              <a:rPr lang="en-US" sz="1600" b="1" dirty="0" smtClean="0">
                <a:solidFill>
                  <a:srgbClr val="2B4150"/>
                </a:solidFill>
                <a:latin typeface="Arial" panose="020B0604020202020204" pitchFamily="34" charset="0"/>
                <a:cs typeface="Arial" panose="020B0604020202020204" pitchFamily="34" charset="0"/>
              </a:rPr>
              <a:t> Khan</a:t>
            </a:r>
            <a:endParaRPr lang="en-US" sz="1600"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 0"/>
          <p:cNvSpPr/>
          <p:nvPr/>
        </p:nvSpPr>
        <p:spPr>
          <a:xfrm>
            <a:off x="793790" y="2120503"/>
            <a:ext cx="5837039" cy="708779"/>
          </a:xfrm>
          <a:prstGeom prst="rect">
            <a:avLst/>
          </a:prstGeom>
          <a:noFill/>
          <a:ln/>
        </p:spPr>
        <p:txBody>
          <a:bodyPr wrap="none" lIns="0" tIns="0" rIns="0" bIns="0" rtlCol="0" anchor="t"/>
          <a:lstStyle/>
          <a:p>
            <a:pPr marL="0" indent="0" algn="l">
              <a:lnSpc>
                <a:spcPts val="5550"/>
              </a:lnSpc>
              <a:buNone/>
            </a:pPr>
            <a:r>
              <a:rPr lang="en-IN" sz="4800" dirty="0"/>
              <a:t>Aetiology of COPD</a:t>
            </a:r>
            <a:endParaRPr lang="en-US" sz="4450" dirty="0">
              <a:latin typeface="Arial" panose="020B0604020202020204" pitchFamily="34" charset="0"/>
              <a:cs typeface="Arial" panose="020B0604020202020204" pitchFamily="34" charset="0"/>
            </a:endParaRPr>
          </a:p>
        </p:txBody>
      </p:sp>
      <p:sp>
        <p:nvSpPr>
          <p:cNvPr id="6" name="Text 2"/>
          <p:cNvSpPr/>
          <p:nvPr/>
        </p:nvSpPr>
        <p:spPr>
          <a:xfrm>
            <a:off x="793790" y="3384984"/>
            <a:ext cx="5086748" cy="1814513"/>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Smoking (primary cause)</a:t>
            </a:r>
          </a:p>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Air pollution (indoor &amp; outdoor)</a:t>
            </a:r>
          </a:p>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Occupational exposure (dust, chemicals)</a:t>
            </a:r>
          </a:p>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Genetic (Alpha-1 antitrypsin deficiency)</a:t>
            </a:r>
          </a:p>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Old age and frequent infections.</a:t>
            </a:r>
            <a:endParaRPr lang="en-US" sz="175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xmlns="" id="{169B1517-756C-1977-A734-485A42F65906}"/>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315201" y="277373"/>
            <a:ext cx="7195532" cy="6511159"/>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TextBox 14">
            <a:extLst>
              <a:ext uri="{FF2B5EF4-FFF2-40B4-BE49-F238E27FC236}">
                <a16:creationId xmlns:a16="http://schemas.microsoft.com/office/drawing/2014/main" xmlns="" id="{62E28676-CE8E-1861-246A-89AE7BD75645}"/>
              </a:ext>
            </a:extLst>
          </p:cNvPr>
          <p:cNvSpPr txBox="1"/>
          <p:nvPr/>
        </p:nvSpPr>
        <p:spPr>
          <a:xfrm>
            <a:off x="7573802" y="6788532"/>
            <a:ext cx="7362700" cy="923330"/>
          </a:xfrm>
          <a:prstGeom prst="rect">
            <a:avLst/>
          </a:prstGeom>
          <a:noFill/>
        </p:spPr>
        <p:txBody>
          <a:bodyPr wrap="square">
            <a:spAutoFit/>
          </a:bodyPr>
          <a:lstStyle/>
          <a:p>
            <a:r>
              <a:rPr lang="en-IN" b="1" dirty="0"/>
              <a:t>Figure: 01</a:t>
            </a:r>
            <a:r>
              <a:rPr lang="en-IN" dirty="0"/>
              <a:t/>
            </a:r>
            <a:br>
              <a:rPr lang="en-IN" dirty="0"/>
            </a:br>
            <a:r>
              <a:rPr lang="en-IN" i="1" dirty="0"/>
              <a:t>Causes and Risk Factors of Chronic Obstructive Pulmonary Disease (COPD) (Curtis, 2023)</a:t>
            </a:r>
            <a:endParaRPr lang="en-US" dirty="0"/>
          </a:p>
        </p:txBody>
      </p:sp>
    </p:spTree>
    <p:extLst>
      <p:ext uri="{BB962C8B-B14F-4D97-AF65-F5344CB8AC3E}">
        <p14:creationId xmlns:p14="http://schemas.microsoft.com/office/powerpoint/2010/main" xmlns="" val="2152092759"/>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pic>
        <p:nvPicPr>
          <p:cNvPr id="3" name="Image 1" descr="preencoded.png"/>
          <p:cNvPicPr>
            <a:picLocks noChangeAspect="1"/>
          </p:cNvPicPr>
          <p:nvPr/>
        </p:nvPicPr>
        <p:blipFill>
          <a:blip r:embed="rId4"/>
          <a:stretch>
            <a:fillRect/>
          </a:stretch>
        </p:blipFill>
        <p:spPr>
          <a:xfrm>
            <a:off x="9427488" y="2731175"/>
            <a:ext cx="4919305" cy="2767132"/>
          </a:xfrm>
          <a:prstGeom prst="rect">
            <a:avLst/>
          </a:prstGeom>
        </p:spPr>
      </p:pic>
      <p:sp>
        <p:nvSpPr>
          <p:cNvPr id="4" name="Text 0"/>
          <p:cNvSpPr/>
          <p:nvPr/>
        </p:nvSpPr>
        <p:spPr>
          <a:xfrm>
            <a:off x="793790" y="2120503"/>
            <a:ext cx="5837039" cy="708779"/>
          </a:xfrm>
          <a:prstGeom prst="rect">
            <a:avLst/>
          </a:prstGeom>
          <a:noFill/>
          <a:ln/>
        </p:spPr>
        <p:txBody>
          <a:bodyPr wrap="non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Introduction to COPD</a:t>
            </a:r>
            <a:endParaRPr lang="en-US" sz="4450" dirty="0">
              <a:latin typeface="Arial" panose="020B0604020202020204" pitchFamily="34" charset="0"/>
              <a:cs typeface="Arial" panose="020B0604020202020204" pitchFamily="34" charset="0"/>
            </a:endParaRPr>
          </a:p>
        </p:txBody>
      </p:sp>
      <p:sp>
        <p:nvSpPr>
          <p:cNvPr id="5" name="Text 1"/>
          <p:cNvSpPr/>
          <p:nvPr/>
        </p:nvSpPr>
        <p:spPr>
          <a:xfrm>
            <a:off x="793790" y="339625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24E73"/>
                </a:solidFill>
                <a:latin typeface="Arial" panose="020B0604020202020204" pitchFamily="34" charset="0"/>
                <a:ea typeface="MuseoModerno Medium" pitchFamily="34" charset="-122"/>
                <a:cs typeface="Arial" panose="020B0604020202020204" pitchFamily="34" charset="0"/>
              </a:rPr>
              <a:t>Definition</a:t>
            </a:r>
            <a:endParaRPr lang="en-US" sz="2200" dirty="0">
              <a:latin typeface="Arial" panose="020B0604020202020204" pitchFamily="34" charset="0"/>
              <a:cs typeface="Arial" panose="020B0604020202020204" pitchFamily="34" charset="0"/>
            </a:endParaRPr>
          </a:p>
        </p:txBody>
      </p:sp>
      <p:sp>
        <p:nvSpPr>
          <p:cNvPr id="6" name="Text 2"/>
          <p:cNvSpPr/>
          <p:nvPr/>
        </p:nvSpPr>
        <p:spPr>
          <a:xfrm>
            <a:off x="793790" y="3977402"/>
            <a:ext cx="3501509" cy="1814513"/>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is a long-term lung illness marked by permanent airflow obstruction. It encompasses chronic bronchitis and emphysema (Kahnert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 Prediletto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750" dirty="0">
              <a:latin typeface="Arial" panose="020B0604020202020204" pitchFamily="34" charset="0"/>
              <a:cs typeface="Arial" panose="020B0604020202020204" pitchFamily="34" charset="0"/>
            </a:endParaRPr>
          </a:p>
        </p:txBody>
      </p:sp>
      <p:sp>
        <p:nvSpPr>
          <p:cNvPr id="7" name="Text 3"/>
          <p:cNvSpPr/>
          <p:nvPr/>
        </p:nvSpPr>
        <p:spPr>
          <a:xfrm>
            <a:off x="4856321" y="339625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124E73"/>
                </a:solidFill>
                <a:latin typeface="Arial" panose="020B0604020202020204" pitchFamily="34" charset="0"/>
                <a:ea typeface="MuseoModerno Medium" pitchFamily="34" charset="-122"/>
                <a:cs typeface="Arial" panose="020B0604020202020204" pitchFamily="34" charset="0"/>
              </a:rPr>
              <a:t>Symptoms</a:t>
            </a:r>
            <a:endParaRPr lang="en-US" sz="2200" dirty="0">
              <a:latin typeface="Arial" panose="020B0604020202020204" pitchFamily="34" charset="0"/>
              <a:cs typeface="Arial" panose="020B0604020202020204" pitchFamily="34" charset="0"/>
            </a:endParaRPr>
          </a:p>
        </p:txBody>
      </p:sp>
      <p:sp>
        <p:nvSpPr>
          <p:cNvPr id="8" name="Text 4"/>
          <p:cNvSpPr/>
          <p:nvPr/>
        </p:nvSpPr>
        <p:spPr>
          <a:xfrm>
            <a:off x="4856321" y="3977402"/>
            <a:ext cx="3501509" cy="2052399"/>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Chronic cough</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Dyspnea</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Wheezing</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Tightness in the chest (Papi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75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xmlns="" id="{A1E19E84-223F-B120-E52D-F2DEC69F4F53}"/>
              </a:ext>
            </a:extLst>
          </p:cNvPr>
          <p:cNvSpPr txBox="1"/>
          <p:nvPr/>
        </p:nvSpPr>
        <p:spPr>
          <a:xfrm>
            <a:off x="9427488" y="5498307"/>
            <a:ext cx="4714181" cy="1200329"/>
          </a:xfrm>
          <a:prstGeom prst="rect">
            <a:avLst/>
          </a:prstGeom>
          <a:noFill/>
        </p:spPr>
        <p:txBody>
          <a:bodyPr wrap="square">
            <a:spAutoFit/>
          </a:bodyPr>
          <a:lstStyle/>
          <a:p>
            <a:r>
              <a:rPr lang="en-IN" b="1" dirty="0"/>
              <a:t>Figure: 02</a:t>
            </a:r>
            <a:r>
              <a:rPr lang="en-IN" dirty="0"/>
              <a:t/>
            </a:r>
            <a:br>
              <a:rPr lang="en-IN" dirty="0"/>
            </a:br>
            <a:r>
              <a:rPr lang="en-IN" i="1" dirty="0"/>
              <a:t>Therapy Options in Acute Respiratory Distress Syndrome including </a:t>
            </a:r>
            <a:r>
              <a:rPr lang="en-IN" i="1" dirty="0" err="1"/>
              <a:t>Proning</a:t>
            </a:r>
            <a:r>
              <a:rPr lang="en-IN" i="1" dirty="0"/>
              <a:t>, Paralytics and Lung Protection Strategies (Fan et al., 2018)</a:t>
            </a:r>
            <a:endParaRPr lang="en-US" dirty="0"/>
          </a:p>
        </p:txBody>
      </p:sp>
    </p:spTree>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4" name="Text 0"/>
          <p:cNvSpPr/>
          <p:nvPr/>
        </p:nvSpPr>
        <p:spPr>
          <a:xfrm>
            <a:off x="793790" y="2120503"/>
            <a:ext cx="5837039" cy="708779"/>
          </a:xfrm>
          <a:prstGeom prst="rect">
            <a:avLst/>
          </a:prstGeom>
          <a:noFill/>
          <a:ln/>
        </p:spPr>
        <p:txBody>
          <a:bodyPr wrap="none" lIns="0" tIns="0" rIns="0" bIns="0" rtlCol="0" anchor="t"/>
          <a:lstStyle/>
          <a:p>
            <a:pPr marL="0" indent="0" algn="l">
              <a:lnSpc>
                <a:spcPts val="5550"/>
              </a:lnSpc>
              <a:buNone/>
            </a:pPr>
            <a:r>
              <a:rPr lang="en-IN" sz="4800" b="1" dirty="0"/>
              <a:t>Target Audience</a:t>
            </a:r>
            <a:endParaRPr lang="en-US" sz="4450" dirty="0">
              <a:latin typeface="Arial" panose="020B0604020202020204" pitchFamily="34" charset="0"/>
              <a:cs typeface="Arial" panose="020B0604020202020204" pitchFamily="34" charset="0"/>
            </a:endParaRPr>
          </a:p>
        </p:txBody>
      </p:sp>
      <p:sp>
        <p:nvSpPr>
          <p:cNvPr id="6" name="Text 2"/>
          <p:cNvSpPr/>
          <p:nvPr/>
        </p:nvSpPr>
        <p:spPr>
          <a:xfrm>
            <a:off x="793790" y="3396258"/>
            <a:ext cx="3501509" cy="1814513"/>
          </a:xfrm>
          <a:prstGeom prst="rect">
            <a:avLst/>
          </a:prstGeom>
          <a:noFill/>
          <a:ln/>
        </p:spPr>
        <p:txBody>
          <a:bodyPr wrap="square" lIns="0" tIns="0" rIns="0" bIns="0" rtlCol="0" anchor="t"/>
          <a:lstStyle/>
          <a:p>
            <a:pPr marL="285750" indent="-285750" algn="l">
              <a:lnSpc>
                <a:spcPts val="2850"/>
              </a:lnSpc>
              <a:buFont typeface="Arial" panose="020B0604020202020204" pitchFamily="34" charset="0"/>
              <a:buChar char="•"/>
            </a:pPr>
            <a:r>
              <a:rPr lang="en-IN" sz="1600" dirty="0"/>
              <a:t>Healthcare professionals </a:t>
            </a:r>
          </a:p>
          <a:p>
            <a:pPr marL="285750" indent="-285750" algn="l">
              <a:lnSpc>
                <a:spcPts val="2850"/>
              </a:lnSpc>
              <a:buFont typeface="Arial" panose="020B0604020202020204" pitchFamily="34" charset="0"/>
              <a:buChar char="•"/>
            </a:pPr>
            <a:r>
              <a:rPr lang="en-IN" sz="1600" dirty="0"/>
              <a:t>Nursing &amp; community care students </a:t>
            </a:r>
          </a:p>
          <a:p>
            <a:pPr marL="285750" indent="-285750" algn="l">
              <a:lnSpc>
                <a:spcPts val="2850"/>
              </a:lnSpc>
              <a:buFont typeface="Arial" panose="020B0604020202020204" pitchFamily="34" charset="0"/>
              <a:buChar char="•"/>
            </a:pPr>
            <a:r>
              <a:rPr lang="en-IN" sz="1600" dirty="0"/>
              <a:t>Public health workers </a:t>
            </a:r>
          </a:p>
          <a:p>
            <a:pPr marL="285750" indent="-285750" algn="l">
              <a:lnSpc>
                <a:spcPts val="2850"/>
              </a:lnSpc>
              <a:buFont typeface="Arial" panose="020B0604020202020204" pitchFamily="34" charset="0"/>
              <a:buChar char="•"/>
            </a:pPr>
            <a:r>
              <a:rPr lang="en-IN" sz="1600" dirty="0"/>
              <a:t>Patients &amp; caregivers</a:t>
            </a:r>
            <a:endParaRPr lang="en-US" sz="1750" dirty="0">
              <a:latin typeface="Arial" panose="020B0604020202020204" pitchFamily="34" charset="0"/>
              <a:cs typeface="Arial" panose="020B0604020202020204" pitchFamily="34" charset="0"/>
            </a:endParaRPr>
          </a:p>
        </p:txBody>
      </p:sp>
      <p:pic>
        <p:nvPicPr>
          <p:cNvPr id="1028" name="Picture 4" descr="Diverse Medical Team and Patient Discussion in Hospital">
            <a:extLst>
              <a:ext uri="{FF2B5EF4-FFF2-40B4-BE49-F238E27FC236}">
                <a16:creationId xmlns:a16="http://schemas.microsoft.com/office/drawing/2014/main" xmlns="" id="{DFF40638-48A0-9E84-28FB-674BF03FD076}"/>
              </a:ext>
            </a:extLst>
          </p:cNvPr>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9212443" y="0"/>
            <a:ext cx="5486400" cy="82296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205324663"/>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name="Slide 3">
    <p:spTree>
      <p:nvGrpSpPr>
        <p:cNvPr id="1" name=""/>
        <p:cNvGrpSpPr/>
        <p:nvPr/>
      </p:nvGrpSpPr>
      <p:grpSpPr>
        <a:xfrm>
          <a:off x="0" y="0"/>
          <a:ext cx="0" cy="0"/>
          <a:chOff x="0" y="0"/>
          <a:chExt cx="0" cy="0"/>
        </a:xfrm>
      </p:grpSpPr>
      <p:sp>
        <p:nvSpPr>
          <p:cNvPr id="2" name="Text 0"/>
          <p:cNvSpPr/>
          <p:nvPr/>
        </p:nvSpPr>
        <p:spPr>
          <a:xfrm>
            <a:off x="793790" y="2043827"/>
            <a:ext cx="5670590" cy="708779"/>
          </a:xfrm>
          <a:prstGeom prst="rect">
            <a:avLst/>
          </a:prstGeom>
          <a:noFill/>
          <a:ln/>
        </p:spPr>
        <p:txBody>
          <a:bodyPr wrap="non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Prevalence of COPD</a:t>
            </a:r>
            <a:endParaRPr lang="en-US" sz="4450" dirty="0">
              <a:latin typeface="Arial" panose="020B0604020202020204" pitchFamily="34" charset="0"/>
              <a:cs typeface="Arial" panose="020B0604020202020204" pitchFamily="34" charset="0"/>
            </a:endParaRPr>
          </a:p>
        </p:txBody>
      </p:sp>
      <p:sp>
        <p:nvSpPr>
          <p:cNvPr id="3" name="Text 1"/>
          <p:cNvSpPr/>
          <p:nvPr/>
        </p:nvSpPr>
        <p:spPr>
          <a:xfrm>
            <a:off x="793790" y="3319582"/>
            <a:ext cx="6379607" cy="748427"/>
          </a:xfrm>
          <a:prstGeom prst="rect">
            <a:avLst/>
          </a:prstGeom>
          <a:noFill/>
          <a:ln/>
        </p:spPr>
        <p:txBody>
          <a:bodyPr wrap="none" lIns="0" tIns="0" rIns="0" bIns="0" rtlCol="0" anchor="t"/>
          <a:lstStyle/>
          <a:p>
            <a:pPr marL="0" indent="0" algn="ctr">
              <a:lnSpc>
                <a:spcPts val="5850"/>
              </a:lnSpc>
              <a:buNone/>
            </a:pPr>
            <a:r>
              <a:rPr lang="en-US" sz="5850" dirty="0">
                <a:solidFill>
                  <a:srgbClr val="2B4150"/>
                </a:solidFill>
                <a:latin typeface="Arial" panose="020B0604020202020204" pitchFamily="34" charset="0"/>
                <a:ea typeface="MuseoModerno Medium" pitchFamily="34" charset="-122"/>
                <a:cs typeface="Arial" panose="020B0604020202020204" pitchFamily="34" charset="0"/>
              </a:rPr>
              <a:t>5%</a:t>
            </a:r>
            <a:endParaRPr lang="en-US" sz="5850" dirty="0">
              <a:latin typeface="Arial" panose="020B0604020202020204" pitchFamily="34" charset="0"/>
              <a:cs typeface="Arial" panose="020B0604020202020204" pitchFamily="34" charset="0"/>
            </a:endParaRPr>
          </a:p>
        </p:txBody>
      </p:sp>
      <p:sp>
        <p:nvSpPr>
          <p:cNvPr id="4" name="Text 2"/>
          <p:cNvSpPr/>
          <p:nvPr/>
        </p:nvSpPr>
        <p:spPr>
          <a:xfrm>
            <a:off x="2450902" y="4351377"/>
            <a:ext cx="3065264" cy="354330"/>
          </a:xfrm>
          <a:prstGeom prst="rect">
            <a:avLst/>
          </a:prstGeom>
          <a:noFill/>
          <a:ln/>
        </p:spPr>
        <p:txBody>
          <a:bodyPr wrap="none" lIns="0" tIns="0" rIns="0" bIns="0" rtlCol="0" anchor="t"/>
          <a:lstStyle/>
          <a:p>
            <a:pPr marL="0" indent="0" algn="ctr">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Worldwide Prevalence</a:t>
            </a:r>
            <a:endParaRPr lang="en-US" sz="2200" dirty="0">
              <a:latin typeface="Arial" panose="020B0604020202020204" pitchFamily="34" charset="0"/>
              <a:cs typeface="Arial" panose="020B0604020202020204" pitchFamily="34" charset="0"/>
            </a:endParaRPr>
          </a:p>
        </p:txBody>
      </p:sp>
      <p:sp>
        <p:nvSpPr>
          <p:cNvPr id="5" name="Text 3"/>
          <p:cNvSpPr/>
          <p:nvPr/>
        </p:nvSpPr>
        <p:spPr>
          <a:xfrm>
            <a:off x="793790" y="4841796"/>
            <a:ext cx="6379607" cy="725805"/>
          </a:xfrm>
          <a:prstGeom prst="rect">
            <a:avLst/>
          </a:prstGeom>
          <a:noFill/>
          <a:ln/>
        </p:spPr>
        <p:txBody>
          <a:bodyPr wrap="square" lIns="0" tIns="0" rIns="0" bIns="0" rtlCol="0" anchor="t"/>
          <a:lstStyle/>
          <a:p>
            <a:pPr marL="0" indent="0" algn="ctr">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occurs at a prevalence rate of 5% among the adult population of the world (Stone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750" dirty="0">
              <a:latin typeface="Arial" panose="020B0604020202020204" pitchFamily="34" charset="0"/>
              <a:cs typeface="Arial" panose="020B0604020202020204" pitchFamily="34" charset="0"/>
            </a:endParaRPr>
          </a:p>
        </p:txBody>
      </p:sp>
      <p:sp>
        <p:nvSpPr>
          <p:cNvPr id="6" name="Text 4"/>
          <p:cNvSpPr/>
          <p:nvPr/>
        </p:nvSpPr>
        <p:spPr>
          <a:xfrm>
            <a:off x="7456884" y="3319582"/>
            <a:ext cx="6379726" cy="748427"/>
          </a:xfrm>
          <a:prstGeom prst="rect">
            <a:avLst/>
          </a:prstGeom>
          <a:noFill/>
          <a:ln/>
        </p:spPr>
        <p:txBody>
          <a:bodyPr wrap="none" lIns="0" tIns="0" rIns="0" bIns="0" rtlCol="0" anchor="t"/>
          <a:lstStyle/>
          <a:p>
            <a:pPr marL="0" indent="0" algn="ctr">
              <a:lnSpc>
                <a:spcPts val="5850"/>
              </a:lnSpc>
              <a:buNone/>
            </a:pPr>
            <a:r>
              <a:rPr lang="en-US" sz="5850" dirty="0">
                <a:solidFill>
                  <a:srgbClr val="2B4150"/>
                </a:solidFill>
                <a:latin typeface="Arial" panose="020B0604020202020204" pitchFamily="34" charset="0"/>
                <a:ea typeface="MuseoModerno Medium" pitchFamily="34" charset="-122"/>
                <a:cs typeface="Arial" panose="020B0604020202020204" pitchFamily="34" charset="0"/>
              </a:rPr>
              <a:t>1.2M</a:t>
            </a:r>
            <a:endParaRPr lang="en-US" sz="5850" dirty="0">
              <a:latin typeface="Arial" panose="020B0604020202020204" pitchFamily="34" charset="0"/>
              <a:cs typeface="Arial" panose="020B0604020202020204" pitchFamily="34" charset="0"/>
            </a:endParaRPr>
          </a:p>
        </p:txBody>
      </p:sp>
      <p:sp>
        <p:nvSpPr>
          <p:cNvPr id="7" name="Text 5"/>
          <p:cNvSpPr/>
          <p:nvPr/>
        </p:nvSpPr>
        <p:spPr>
          <a:xfrm>
            <a:off x="9229130" y="4351377"/>
            <a:ext cx="2835235" cy="354330"/>
          </a:xfrm>
          <a:prstGeom prst="rect">
            <a:avLst/>
          </a:prstGeom>
          <a:noFill/>
          <a:ln/>
        </p:spPr>
        <p:txBody>
          <a:bodyPr wrap="none" lIns="0" tIns="0" rIns="0" bIns="0" rtlCol="0" anchor="t"/>
          <a:lstStyle/>
          <a:p>
            <a:pPr marL="0" indent="0" algn="ctr">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UK Prevalence</a:t>
            </a:r>
            <a:endParaRPr lang="en-US" sz="2200" dirty="0">
              <a:latin typeface="Arial" panose="020B0604020202020204" pitchFamily="34" charset="0"/>
              <a:cs typeface="Arial" panose="020B0604020202020204" pitchFamily="34" charset="0"/>
            </a:endParaRPr>
          </a:p>
        </p:txBody>
      </p:sp>
      <p:sp>
        <p:nvSpPr>
          <p:cNvPr id="8" name="Text 6"/>
          <p:cNvSpPr/>
          <p:nvPr/>
        </p:nvSpPr>
        <p:spPr>
          <a:xfrm>
            <a:off x="7456884" y="4841796"/>
            <a:ext cx="6379726" cy="725805"/>
          </a:xfrm>
          <a:prstGeom prst="rect">
            <a:avLst/>
          </a:prstGeom>
          <a:noFill/>
          <a:ln/>
        </p:spPr>
        <p:txBody>
          <a:bodyPr wrap="square" lIns="0" tIns="0" rIns="0" bIns="0" rtlCol="0" anchor="t"/>
          <a:lstStyle/>
          <a:p>
            <a:pPr marL="0" indent="0" algn="ctr">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is diagnosed in 1.2 million people in the UK (Ismaila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750" dirty="0">
              <a:latin typeface="Arial" panose="020B0604020202020204" pitchFamily="34" charset="0"/>
              <a:cs typeface="Arial" panose="020B0604020202020204" pitchFamily="34" charset="0"/>
            </a:endParaRPr>
          </a:p>
        </p:txBody>
      </p:sp>
      <p:sp>
        <p:nvSpPr>
          <p:cNvPr id="9" name="Text 7"/>
          <p:cNvSpPr/>
          <p:nvPr/>
        </p:nvSpPr>
        <p:spPr>
          <a:xfrm>
            <a:off x="793790" y="5822752"/>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Prevalence is estimated to grow due to ageing populations and increasing environmental pollution (Halpin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750" dirty="0">
              <a:latin typeface="Arial" panose="020B0604020202020204" pitchFamily="34" charset="0"/>
              <a:cs typeface="Arial" panose="020B0604020202020204" pitchFamily="34" charset="0"/>
            </a:endParaRPr>
          </a:p>
        </p:txBody>
      </p:sp>
    </p:spTree>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showMasterSp="0">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pic>
        <p:nvPicPr>
          <p:cNvPr id="3" name="Image 1" descr="preencoded.png"/>
          <p:cNvPicPr>
            <a:picLocks noChangeAspect="1"/>
          </p:cNvPicPr>
          <p:nvPr/>
        </p:nvPicPr>
        <p:blipFill>
          <a:blip r:embed="rId4"/>
          <a:stretch>
            <a:fillRect/>
          </a:stretch>
        </p:blipFill>
        <p:spPr>
          <a:xfrm>
            <a:off x="283488" y="1448038"/>
            <a:ext cx="4919305" cy="5333405"/>
          </a:xfrm>
          <a:prstGeom prst="rect">
            <a:avLst/>
          </a:prstGeom>
        </p:spPr>
      </p:pic>
      <p:sp>
        <p:nvSpPr>
          <p:cNvPr id="4" name="Text 0"/>
          <p:cNvSpPr/>
          <p:nvPr/>
        </p:nvSpPr>
        <p:spPr>
          <a:xfrm>
            <a:off x="6280190" y="1028819"/>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Economic and Social Burden of COPD</a:t>
            </a:r>
            <a:endParaRPr lang="en-US" sz="4450" dirty="0">
              <a:latin typeface="Arial" panose="020B0604020202020204" pitchFamily="34" charset="0"/>
              <a:cs typeface="Arial" panose="020B0604020202020204" pitchFamily="34" charset="0"/>
            </a:endParaRPr>
          </a:p>
        </p:txBody>
      </p:sp>
      <p:sp>
        <p:nvSpPr>
          <p:cNvPr id="5" name="Shape 1"/>
          <p:cNvSpPr/>
          <p:nvPr/>
        </p:nvSpPr>
        <p:spPr>
          <a:xfrm>
            <a:off x="6280190" y="2786539"/>
            <a:ext cx="3664744" cy="2456617"/>
          </a:xfrm>
          <a:prstGeom prst="roundRect">
            <a:avLst>
              <a:gd name="adj" fmla="val 1385"/>
            </a:avLst>
          </a:prstGeom>
          <a:solidFill>
            <a:srgbClr val="FFFCF5"/>
          </a:solidFill>
          <a:ln w="30480">
            <a:solidFill>
              <a:srgbClr val="D9D4C9"/>
            </a:solidFill>
            <a:prstDash val="solid"/>
          </a:ln>
        </p:spPr>
      </p:sp>
      <p:sp>
        <p:nvSpPr>
          <p:cNvPr id="6" name="Text 2"/>
          <p:cNvSpPr/>
          <p:nvPr/>
        </p:nvSpPr>
        <p:spPr>
          <a:xfrm>
            <a:off x="6537484" y="304383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Economic Costs</a:t>
            </a:r>
            <a:endParaRPr lang="en-US" sz="2200" dirty="0">
              <a:latin typeface="Arial" panose="020B0604020202020204" pitchFamily="34" charset="0"/>
              <a:cs typeface="Arial" panose="020B0604020202020204" pitchFamily="34" charset="0"/>
            </a:endParaRPr>
          </a:p>
        </p:txBody>
      </p:sp>
      <p:sp>
        <p:nvSpPr>
          <p:cNvPr id="7" name="Text 3"/>
          <p:cNvSpPr/>
          <p:nvPr/>
        </p:nvSpPr>
        <p:spPr>
          <a:xfrm>
            <a:off x="6537484" y="3534251"/>
            <a:ext cx="3150156" cy="1451610"/>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burdens the NHS with a cost of approximately </a:t>
            </a:r>
            <a:r>
              <a:rPr lang="en-US" sz="1750" b="1" dirty="0">
                <a:solidFill>
                  <a:srgbClr val="2B4150"/>
                </a:solidFill>
                <a:latin typeface="Arial" panose="020B0604020202020204" pitchFamily="34" charset="0"/>
                <a:ea typeface="Source Sans 3" pitchFamily="34" charset="-122"/>
                <a:cs typeface="Arial" panose="020B0604020202020204" pitchFamily="34" charset="0"/>
              </a:rPr>
              <a:t>£1.9 billion per year</a:t>
            </a:r>
            <a:r>
              <a:rPr lang="en-US" sz="1750" dirty="0">
                <a:solidFill>
                  <a:srgbClr val="2B4150"/>
                </a:solidFill>
                <a:latin typeface="Arial" panose="020B0604020202020204" pitchFamily="34" charset="0"/>
                <a:ea typeface="Source Sans 3" pitchFamily="34" charset="-122"/>
                <a:cs typeface="Arial" panose="020B0604020202020204" pitchFamily="34" charset="0"/>
              </a:rPr>
              <a:t> (Pham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750" dirty="0">
              <a:latin typeface="Arial" panose="020B0604020202020204" pitchFamily="34" charset="0"/>
              <a:cs typeface="Arial" panose="020B0604020202020204" pitchFamily="34" charset="0"/>
            </a:endParaRPr>
          </a:p>
        </p:txBody>
      </p:sp>
      <p:sp>
        <p:nvSpPr>
          <p:cNvPr id="8" name="Shape 4"/>
          <p:cNvSpPr/>
          <p:nvPr/>
        </p:nvSpPr>
        <p:spPr>
          <a:xfrm>
            <a:off x="10171748" y="2786539"/>
            <a:ext cx="3664863" cy="2456617"/>
          </a:xfrm>
          <a:prstGeom prst="roundRect">
            <a:avLst>
              <a:gd name="adj" fmla="val 1385"/>
            </a:avLst>
          </a:prstGeom>
          <a:solidFill>
            <a:srgbClr val="FFFCF5"/>
          </a:solidFill>
          <a:ln w="30480">
            <a:solidFill>
              <a:srgbClr val="D9D4C9"/>
            </a:solidFill>
            <a:prstDash val="solid"/>
          </a:ln>
        </p:spPr>
      </p:sp>
      <p:sp>
        <p:nvSpPr>
          <p:cNvPr id="9" name="Text 5"/>
          <p:cNvSpPr/>
          <p:nvPr/>
        </p:nvSpPr>
        <p:spPr>
          <a:xfrm>
            <a:off x="10429042" y="304383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Social Impact</a:t>
            </a:r>
            <a:endParaRPr lang="en-US" sz="2200" dirty="0">
              <a:latin typeface="Arial" panose="020B0604020202020204" pitchFamily="34" charset="0"/>
              <a:cs typeface="Arial" panose="020B0604020202020204" pitchFamily="34" charset="0"/>
            </a:endParaRPr>
          </a:p>
        </p:txBody>
      </p:sp>
      <p:sp>
        <p:nvSpPr>
          <p:cNvPr id="10" name="Text 6"/>
          <p:cNvSpPr/>
          <p:nvPr/>
        </p:nvSpPr>
        <p:spPr>
          <a:xfrm>
            <a:off x="10429042" y="3534251"/>
            <a:ext cx="3150275" cy="1451610"/>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Decreased productivity, increased carer burden, and reduced quality of life (Siraj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sp>
        <p:nvSpPr>
          <p:cNvPr id="11" name="Shape 7"/>
          <p:cNvSpPr/>
          <p:nvPr/>
        </p:nvSpPr>
        <p:spPr>
          <a:xfrm>
            <a:off x="6280190" y="5469969"/>
            <a:ext cx="7556421" cy="1730812"/>
          </a:xfrm>
          <a:prstGeom prst="roundRect">
            <a:avLst>
              <a:gd name="adj" fmla="val 1966"/>
            </a:avLst>
          </a:prstGeom>
          <a:solidFill>
            <a:srgbClr val="FFFCF5"/>
          </a:solidFill>
          <a:ln w="30480">
            <a:solidFill>
              <a:srgbClr val="D9D4C9"/>
            </a:solidFill>
            <a:prstDash val="solid"/>
          </a:ln>
        </p:spPr>
      </p:sp>
      <p:sp>
        <p:nvSpPr>
          <p:cNvPr id="12" name="Text 8"/>
          <p:cNvSpPr/>
          <p:nvPr/>
        </p:nvSpPr>
        <p:spPr>
          <a:xfrm>
            <a:off x="6537484" y="5727263"/>
            <a:ext cx="2920127"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International Impact</a:t>
            </a:r>
            <a:endParaRPr lang="en-US" sz="2200" dirty="0">
              <a:latin typeface="Arial" panose="020B0604020202020204" pitchFamily="34" charset="0"/>
              <a:cs typeface="Arial" panose="020B0604020202020204" pitchFamily="34" charset="0"/>
            </a:endParaRPr>
          </a:p>
        </p:txBody>
      </p:sp>
      <p:sp>
        <p:nvSpPr>
          <p:cNvPr id="13" name="Text 9"/>
          <p:cNvSpPr/>
          <p:nvPr/>
        </p:nvSpPr>
        <p:spPr>
          <a:xfrm>
            <a:off x="6537484" y="6217682"/>
            <a:ext cx="7041832"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significantly contributes to global healthcare spending and informal care provision (Boers et al., 2025).</a:t>
            </a:r>
            <a:endParaRPr lang="en-US" sz="175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xmlns="" id="{DCA75AB4-ABA8-C17F-C906-9211C629BD90}"/>
              </a:ext>
            </a:extLst>
          </p:cNvPr>
          <p:cNvSpPr txBox="1"/>
          <p:nvPr/>
        </p:nvSpPr>
        <p:spPr>
          <a:xfrm>
            <a:off x="283488" y="6875205"/>
            <a:ext cx="7378262" cy="923330"/>
          </a:xfrm>
          <a:prstGeom prst="rect">
            <a:avLst/>
          </a:prstGeom>
          <a:noFill/>
        </p:spPr>
        <p:txBody>
          <a:bodyPr wrap="square">
            <a:spAutoFit/>
          </a:bodyPr>
          <a:lstStyle/>
          <a:p>
            <a:r>
              <a:rPr lang="en-IN" b="1" dirty="0"/>
              <a:t>Figure: 03</a:t>
            </a:r>
            <a:r>
              <a:rPr lang="en-IN" dirty="0"/>
              <a:t/>
            </a:r>
            <a:br>
              <a:rPr lang="en-IN" dirty="0"/>
            </a:br>
            <a:r>
              <a:rPr lang="en-IN" i="1" dirty="0"/>
              <a:t>Increase in State Government Spending to Replace Medicaid Cuts under BCRA (Economic Policy Institute, 2017)</a:t>
            </a:r>
            <a:endParaRPr lang="en-US" dirty="0"/>
          </a:p>
        </p:txBody>
      </p:sp>
    </p:spTree>
  </p:cSld>
  <p:clrMapOvr>
    <a:masterClrMapping/>
  </p:clrMapOvr>
  <mc:AlternateContent xmlns:mc="http://schemas.openxmlformats.org/markup-compatibility/2006">
    <mc:Choice xmlns:p14="http://schemas.microsoft.com/office/powerpoint/2010/main" xmlns=""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Sp="0">
  <p:cSld name="Slide 5">
    <p:spTree>
      <p:nvGrpSpPr>
        <p:cNvPr id="1" name=""/>
        <p:cNvGrpSpPr/>
        <p:nvPr/>
      </p:nvGrpSpPr>
      <p:grpSpPr>
        <a:xfrm>
          <a:off x="0" y="0"/>
          <a:ext cx="0" cy="0"/>
          <a:chOff x="0" y="0"/>
          <a:chExt cx="0" cy="0"/>
        </a:xfrm>
      </p:grpSpPr>
      <p:sp>
        <p:nvSpPr>
          <p:cNvPr id="2" name="Text 0"/>
          <p:cNvSpPr/>
          <p:nvPr/>
        </p:nvSpPr>
        <p:spPr>
          <a:xfrm>
            <a:off x="877610" y="518755"/>
            <a:ext cx="4664869" cy="583049"/>
          </a:xfrm>
          <a:prstGeom prst="rect">
            <a:avLst/>
          </a:prstGeom>
          <a:noFill/>
          <a:ln/>
        </p:spPr>
        <p:txBody>
          <a:bodyPr wrap="none" lIns="0" tIns="0" rIns="0" bIns="0" rtlCol="0" anchor="t"/>
          <a:lstStyle/>
          <a:p>
            <a:pPr marL="0" indent="0" algn="l">
              <a:lnSpc>
                <a:spcPts val="4550"/>
              </a:lnSpc>
              <a:buNone/>
            </a:pPr>
            <a:r>
              <a:rPr lang="en-US" sz="3650" dirty="0">
                <a:solidFill>
                  <a:srgbClr val="124E73"/>
                </a:solidFill>
                <a:latin typeface="Arial" panose="020B0604020202020204" pitchFamily="34" charset="0"/>
                <a:ea typeface="MuseoModerno Medium" pitchFamily="34" charset="-122"/>
                <a:cs typeface="Arial" panose="020B0604020202020204" pitchFamily="34" charset="0"/>
              </a:rPr>
              <a:t>Diagnosis of COPD</a:t>
            </a:r>
            <a:endParaRPr lang="en-US" sz="365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877610" y="1089056"/>
            <a:ext cx="8209478" cy="6033611"/>
          </a:xfrm>
          <a:prstGeom prst="rect">
            <a:avLst/>
          </a:prstGeom>
        </p:spPr>
      </p:pic>
      <p:sp>
        <p:nvSpPr>
          <p:cNvPr id="4" name="Text 1"/>
          <p:cNvSpPr/>
          <p:nvPr/>
        </p:nvSpPr>
        <p:spPr>
          <a:xfrm>
            <a:off x="9550003" y="2975015"/>
            <a:ext cx="3278267" cy="291465"/>
          </a:xfrm>
          <a:prstGeom prst="rect">
            <a:avLst/>
          </a:prstGeom>
          <a:noFill/>
          <a:ln/>
        </p:spPr>
        <p:txBody>
          <a:bodyPr wrap="none" lIns="0" tIns="0" rIns="0" bIns="0" rtlCol="0" anchor="t"/>
          <a:lstStyle/>
          <a:p>
            <a:pPr marL="0" indent="0" algn="l">
              <a:lnSpc>
                <a:spcPts val="2250"/>
              </a:lnSpc>
              <a:buNone/>
            </a:pPr>
            <a:r>
              <a:rPr lang="en-US" sz="1800" dirty="0">
                <a:solidFill>
                  <a:srgbClr val="124E73"/>
                </a:solidFill>
                <a:latin typeface="Arial" panose="020B0604020202020204" pitchFamily="34" charset="0"/>
                <a:ea typeface="MuseoModerno Medium" pitchFamily="34" charset="-122"/>
                <a:cs typeface="Arial" panose="020B0604020202020204" pitchFamily="34" charset="0"/>
              </a:rPr>
              <a:t>Spirometry — Gold Standard</a:t>
            </a:r>
            <a:endParaRPr lang="en-US" sz="1800" dirty="0">
              <a:latin typeface="Arial" panose="020B0604020202020204" pitchFamily="34" charset="0"/>
              <a:cs typeface="Arial" panose="020B0604020202020204" pitchFamily="34" charset="0"/>
            </a:endParaRPr>
          </a:p>
        </p:txBody>
      </p:sp>
      <p:sp>
        <p:nvSpPr>
          <p:cNvPr id="5" name="Text 2"/>
          <p:cNvSpPr/>
          <p:nvPr/>
        </p:nvSpPr>
        <p:spPr>
          <a:xfrm>
            <a:off x="9550003" y="3419951"/>
            <a:ext cx="4210288" cy="543878"/>
          </a:xfrm>
          <a:prstGeom prst="rect">
            <a:avLst/>
          </a:prstGeom>
          <a:noFill/>
          <a:ln/>
        </p:spPr>
        <p:txBody>
          <a:bodyPr wrap="squar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COPD diagnosis is confirmed by spirometry, based on a ratio of </a:t>
            </a:r>
            <a:r>
              <a:rPr lang="en-US" sz="1450" b="1" dirty="0">
                <a:solidFill>
                  <a:srgbClr val="2B4150"/>
                </a:solidFill>
                <a:latin typeface="Arial" panose="020B0604020202020204" pitchFamily="34" charset="0"/>
                <a:ea typeface="Source Sans 3" pitchFamily="34" charset="-122"/>
                <a:cs typeface="Arial" panose="020B0604020202020204" pitchFamily="34" charset="0"/>
              </a:rPr>
              <a:t>FEV1/FVC below 0.7</a:t>
            </a:r>
            <a:r>
              <a:rPr lang="en-US" sz="1450" dirty="0">
                <a:solidFill>
                  <a:srgbClr val="2B4150"/>
                </a:solidFill>
                <a:latin typeface="Arial" panose="020B0604020202020204" pitchFamily="34" charset="0"/>
                <a:ea typeface="Source Sans 3" pitchFamily="34" charset="-122"/>
                <a:cs typeface="Arial" panose="020B0604020202020204" pitchFamily="34" charset="0"/>
              </a:rPr>
              <a:t> (Haynes </a:t>
            </a:r>
            <a:r>
              <a:rPr lang="en-US" sz="14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50" dirty="0">
                <a:solidFill>
                  <a:srgbClr val="2B4150"/>
                </a:solidFill>
                <a:latin typeface="Arial" panose="020B0604020202020204" pitchFamily="34" charset="0"/>
                <a:ea typeface="Source Sans 3" pitchFamily="34" charset="-122"/>
                <a:cs typeface="Arial" panose="020B0604020202020204" pitchFamily="34" charset="0"/>
              </a:rPr>
              <a:t>2023).</a:t>
            </a:r>
          </a:p>
          <a:p>
            <a:pPr marL="0" indent="0" algn="l">
              <a:lnSpc>
                <a:spcPts val="2100"/>
              </a:lnSpc>
              <a:buNone/>
            </a:pPr>
            <a:endParaRPr lang="en-US" sz="1450" dirty="0">
              <a:solidFill>
                <a:srgbClr val="2B4150"/>
              </a:solidFill>
              <a:latin typeface="Arial" panose="020B0604020202020204" pitchFamily="34" charset="0"/>
              <a:ea typeface="Source Sans 3" pitchFamily="34" charset="-122"/>
              <a:cs typeface="Arial" panose="020B0604020202020204" pitchFamily="34" charset="0"/>
            </a:endParaRPr>
          </a:p>
          <a:p>
            <a:pPr marL="0" indent="0" algn="l">
              <a:lnSpc>
                <a:spcPts val="2100"/>
              </a:lnSpc>
              <a:buNone/>
            </a:pPr>
            <a:endParaRPr lang="en-US" sz="1450" dirty="0">
              <a:latin typeface="Arial" panose="020B0604020202020204" pitchFamily="34" charset="0"/>
              <a:cs typeface="Arial" panose="020B0604020202020204" pitchFamily="34" charset="0"/>
            </a:endParaRPr>
          </a:p>
        </p:txBody>
      </p:sp>
      <p:sp>
        <p:nvSpPr>
          <p:cNvPr id="6" name="Text 3"/>
          <p:cNvSpPr/>
          <p:nvPr/>
        </p:nvSpPr>
        <p:spPr>
          <a:xfrm>
            <a:off x="9550003" y="4117300"/>
            <a:ext cx="2696647" cy="306825"/>
          </a:xfrm>
          <a:prstGeom prst="rect">
            <a:avLst/>
          </a:prstGeom>
          <a:noFill/>
          <a:ln/>
        </p:spPr>
        <p:txBody>
          <a:bodyPr wrap="none" lIns="0" tIns="0" rIns="0" bIns="0" rtlCol="0" anchor="t"/>
          <a:lstStyle/>
          <a:p>
            <a:pPr marL="0" indent="0" algn="l">
              <a:lnSpc>
                <a:spcPts val="2250"/>
              </a:lnSpc>
              <a:buNone/>
            </a:pPr>
            <a:r>
              <a:rPr lang="en-US" sz="1600" dirty="0">
                <a:solidFill>
                  <a:srgbClr val="124E73"/>
                </a:solidFill>
                <a:latin typeface="Arial" panose="020B0604020202020204" pitchFamily="34" charset="0"/>
                <a:ea typeface="MuseoModerno Medium" pitchFamily="34" charset="-122"/>
                <a:cs typeface="Arial" panose="020B0604020202020204" pitchFamily="34" charset="0"/>
              </a:rPr>
              <a:t>Further Diagnostic Tests</a:t>
            </a:r>
            <a:endParaRPr lang="en-US" sz="1600" dirty="0">
              <a:latin typeface="Arial" panose="020B0604020202020204" pitchFamily="34" charset="0"/>
              <a:cs typeface="Arial" panose="020B0604020202020204" pitchFamily="34" charset="0"/>
            </a:endParaRPr>
          </a:p>
        </p:txBody>
      </p:sp>
      <p:sp>
        <p:nvSpPr>
          <p:cNvPr id="7" name="Text 4"/>
          <p:cNvSpPr/>
          <p:nvPr/>
        </p:nvSpPr>
        <p:spPr>
          <a:xfrm>
            <a:off x="9550003" y="4562237"/>
            <a:ext cx="4210288" cy="543878"/>
          </a:xfrm>
          <a:prstGeom prst="rect">
            <a:avLst/>
          </a:prstGeom>
          <a:noFill/>
          <a:ln/>
        </p:spPr>
        <p:txBody>
          <a:bodyPr wrap="squar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In more serious cases, the following may be applied (Curtis, 2023):</a:t>
            </a:r>
            <a:endParaRPr lang="en-US" sz="1450" dirty="0">
              <a:latin typeface="Arial" panose="020B0604020202020204" pitchFamily="34" charset="0"/>
              <a:cs typeface="Arial" panose="020B0604020202020204" pitchFamily="34" charset="0"/>
            </a:endParaRPr>
          </a:p>
        </p:txBody>
      </p:sp>
      <p:sp>
        <p:nvSpPr>
          <p:cNvPr id="8" name="Text 5"/>
          <p:cNvSpPr/>
          <p:nvPr/>
        </p:nvSpPr>
        <p:spPr>
          <a:xfrm>
            <a:off x="9550003" y="5244227"/>
            <a:ext cx="4210288" cy="923211"/>
          </a:xfrm>
          <a:prstGeom prst="rect">
            <a:avLst/>
          </a:prstGeom>
          <a:noFill/>
          <a:ln/>
        </p:spPr>
        <p:txBody>
          <a:bodyPr wrap="square" lIns="0" tIns="0" rIns="0" bIns="0" rtlCol="0" anchor="t"/>
          <a:lstStyle/>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Chest X-ray</a:t>
            </a:r>
            <a:endParaRPr lang="en-US" sz="1450" dirty="0">
              <a:latin typeface="Arial" panose="020B0604020202020204" pitchFamily="34" charset="0"/>
              <a:cs typeface="Arial" panose="020B0604020202020204" pitchFamily="34" charset="0"/>
            </a:endParaRP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CT scan</a:t>
            </a:r>
            <a:endParaRPr lang="en-US" sz="1450" dirty="0">
              <a:latin typeface="Arial" panose="020B0604020202020204" pitchFamily="34" charset="0"/>
              <a:cs typeface="Arial" panose="020B0604020202020204" pitchFamily="34" charset="0"/>
            </a:endParaRP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Arterial blood gases</a:t>
            </a:r>
            <a:endParaRPr lang="en-US" sz="145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xmlns="" id="{FCDA9EA4-F726-ABE4-208F-C089D242A4FD}"/>
              </a:ext>
            </a:extLst>
          </p:cNvPr>
          <p:cNvSpPr txBox="1"/>
          <p:nvPr/>
        </p:nvSpPr>
        <p:spPr>
          <a:xfrm>
            <a:off x="877611" y="7231303"/>
            <a:ext cx="8209477" cy="923330"/>
          </a:xfrm>
          <a:prstGeom prst="rect">
            <a:avLst/>
          </a:prstGeom>
          <a:noFill/>
        </p:spPr>
        <p:txBody>
          <a:bodyPr wrap="square">
            <a:spAutoFit/>
          </a:bodyPr>
          <a:lstStyle/>
          <a:p>
            <a:r>
              <a:rPr lang="en-IN" b="1" dirty="0"/>
              <a:t>Figure: 04</a:t>
            </a:r>
            <a:r>
              <a:rPr lang="en-IN" dirty="0"/>
              <a:t/>
            </a:r>
            <a:br>
              <a:rPr lang="en-IN" dirty="0"/>
            </a:br>
            <a:r>
              <a:rPr lang="en-IN" i="1" dirty="0"/>
              <a:t>Pulmonary Function Tests and Spirometry Measurements used in the Diagnosis of COPD (Haynes et al., 2023)</a:t>
            </a:r>
            <a:endParaRPr lang="en-US" dirty="0"/>
          </a:p>
        </p:txBody>
      </p:sp>
    </p:spTree>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877610" y="518755"/>
            <a:ext cx="4664869" cy="583049"/>
          </a:xfrm>
          <a:prstGeom prst="rect">
            <a:avLst/>
          </a:prstGeom>
          <a:noFill/>
          <a:ln/>
        </p:spPr>
        <p:txBody>
          <a:bodyPr wrap="none" lIns="0" tIns="0" rIns="0" bIns="0" rtlCol="0" anchor="t"/>
          <a:lstStyle/>
          <a:p>
            <a:pPr marL="0" indent="0" algn="l">
              <a:lnSpc>
                <a:spcPts val="4550"/>
              </a:lnSpc>
              <a:buNone/>
            </a:pPr>
            <a:r>
              <a:rPr lang="en-IN" sz="4000" dirty="0"/>
              <a:t>Initial Assessment of COPD</a:t>
            </a:r>
            <a:endParaRPr lang="en-US" sz="3650" dirty="0">
              <a:latin typeface="Arial" panose="020B0604020202020204" pitchFamily="34" charset="0"/>
              <a:cs typeface="Arial" panose="020B0604020202020204" pitchFamily="34" charset="0"/>
            </a:endParaRPr>
          </a:p>
        </p:txBody>
      </p:sp>
      <p:sp>
        <p:nvSpPr>
          <p:cNvPr id="8" name="Text 5"/>
          <p:cNvSpPr/>
          <p:nvPr/>
        </p:nvSpPr>
        <p:spPr>
          <a:xfrm>
            <a:off x="877610" y="1633924"/>
            <a:ext cx="4210288" cy="3064201"/>
          </a:xfrm>
          <a:prstGeom prst="rect">
            <a:avLst/>
          </a:prstGeom>
          <a:noFill/>
          <a:ln/>
        </p:spPr>
        <p:txBody>
          <a:bodyPr wrap="square" lIns="0" tIns="0" rIns="0" bIns="0" rtlCol="0" anchor="t"/>
          <a:lstStyle/>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History (smoking, symptoms) of patient.</a:t>
            </a: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Spirometry confirmation</a:t>
            </a: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Severity of the symptoms (GOLD classification)</a:t>
            </a: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Exacerbation history</a:t>
            </a: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Oxygen saturation levels</a:t>
            </a:r>
            <a:endParaRPr lang="en-US" sz="1450" dirty="0">
              <a:latin typeface="Arial" panose="020B0604020202020204" pitchFamily="34" charset="0"/>
              <a:cs typeface="Arial" panose="020B0604020202020204" pitchFamily="34" charset="0"/>
            </a:endParaRPr>
          </a:p>
        </p:txBody>
      </p:sp>
      <p:pic>
        <p:nvPicPr>
          <p:cNvPr id="2050" name="Picture 2" descr="Chronisch obstruktive Lungenerkrankung (COPD) | Wiener klinische Wochenschrift Education | Springer Nature Link">
            <a:extLst>
              <a:ext uri="{FF2B5EF4-FFF2-40B4-BE49-F238E27FC236}">
                <a16:creationId xmlns:a16="http://schemas.microsoft.com/office/drawing/2014/main" xmlns="" id="{72B7AE3F-69AE-65B3-0427-1669FEBD718B}"/>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9692127" y="287575"/>
            <a:ext cx="4816516" cy="6255116"/>
          </a:xfrm>
          <a:prstGeom prst="rect">
            <a:avLst/>
          </a:prstGeom>
          <a:noFill/>
          <a:extLst>
            <a:ext uri="{909E8E84-426E-40DD-AFC4-6F175D3DCCD1}">
              <a14:hiddenFill xmlns:a14="http://schemas.microsoft.com/office/drawing/2010/main" xmlns="">
                <a:solidFill>
                  <a:srgbClr val="FFFFFF"/>
                </a:solidFill>
              </a14:hiddenFill>
            </a:ext>
          </a:extLst>
        </p:spPr>
      </p:pic>
      <p:sp>
        <p:nvSpPr>
          <p:cNvPr id="9" name="TextBox 8">
            <a:extLst>
              <a:ext uri="{FF2B5EF4-FFF2-40B4-BE49-F238E27FC236}">
                <a16:creationId xmlns:a16="http://schemas.microsoft.com/office/drawing/2014/main" xmlns="" id="{50A3BCB7-AEE5-3E5D-D03D-D006DA8912A3}"/>
              </a:ext>
            </a:extLst>
          </p:cNvPr>
          <p:cNvSpPr txBox="1"/>
          <p:nvPr/>
        </p:nvSpPr>
        <p:spPr>
          <a:xfrm>
            <a:off x="9692127" y="6601957"/>
            <a:ext cx="4816516" cy="1200329"/>
          </a:xfrm>
          <a:prstGeom prst="rect">
            <a:avLst/>
          </a:prstGeom>
          <a:noFill/>
        </p:spPr>
        <p:txBody>
          <a:bodyPr wrap="square">
            <a:spAutoFit/>
          </a:bodyPr>
          <a:lstStyle/>
          <a:p>
            <a:r>
              <a:rPr lang="en-IN" b="1" dirty="0"/>
              <a:t>Figure: 05</a:t>
            </a:r>
            <a:r>
              <a:rPr lang="en-IN" dirty="0"/>
              <a:t/>
            </a:r>
            <a:br>
              <a:rPr lang="en-IN" dirty="0"/>
            </a:br>
            <a:r>
              <a:rPr lang="en-IN" i="1" dirty="0"/>
              <a:t>Diagnostic Pathway of COPD showing Symptoms, Clinical Assessment and Spirometry Confirmation (</a:t>
            </a:r>
            <a:r>
              <a:rPr lang="en-IN" i="1" dirty="0" err="1"/>
              <a:t>Kahnert</a:t>
            </a:r>
            <a:r>
              <a:rPr lang="en-IN" i="1" dirty="0"/>
              <a:t> et al., 2023)</a:t>
            </a:r>
            <a:endParaRPr lang="en-US" dirty="0"/>
          </a:p>
        </p:txBody>
      </p:sp>
    </p:spTree>
    <p:extLst>
      <p:ext uri="{BB962C8B-B14F-4D97-AF65-F5344CB8AC3E}">
        <p14:creationId xmlns:p14="http://schemas.microsoft.com/office/powerpoint/2010/main" xmlns="" val="2476956896"/>
      </p:ext>
    </p:extLst>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name="Slide 6">
    <p:spTree>
      <p:nvGrpSpPr>
        <p:cNvPr id="1" name=""/>
        <p:cNvGrpSpPr/>
        <p:nvPr/>
      </p:nvGrpSpPr>
      <p:grpSpPr>
        <a:xfrm>
          <a:off x="0" y="0"/>
          <a:ext cx="0" cy="0"/>
          <a:chOff x="0" y="0"/>
          <a:chExt cx="0" cy="0"/>
        </a:xfrm>
      </p:grpSpPr>
      <p:sp>
        <p:nvSpPr>
          <p:cNvPr id="2" name="Text 0"/>
          <p:cNvSpPr/>
          <p:nvPr/>
        </p:nvSpPr>
        <p:spPr>
          <a:xfrm>
            <a:off x="793790" y="2090499"/>
            <a:ext cx="10004346" cy="708779"/>
          </a:xfrm>
          <a:prstGeom prst="rect">
            <a:avLst/>
          </a:prstGeom>
          <a:noFill/>
          <a:ln/>
        </p:spPr>
        <p:txBody>
          <a:bodyPr wrap="non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Comorbidities Associated with COPD</a:t>
            </a:r>
            <a:endParaRPr lang="en-US" sz="445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793790" y="3252907"/>
            <a:ext cx="566976" cy="566976"/>
          </a:xfrm>
          <a:prstGeom prst="rect">
            <a:avLst/>
          </a:prstGeom>
        </p:spPr>
      </p:pic>
      <p:sp>
        <p:nvSpPr>
          <p:cNvPr id="4" name="Text 1"/>
          <p:cNvSpPr/>
          <p:nvPr/>
        </p:nvSpPr>
        <p:spPr>
          <a:xfrm>
            <a:off x="1644253" y="3252907"/>
            <a:ext cx="3135273"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Cardiovascular Disease</a:t>
            </a:r>
            <a:endParaRPr lang="en-US" sz="2200" dirty="0">
              <a:latin typeface="Arial" panose="020B0604020202020204" pitchFamily="34" charset="0"/>
              <a:cs typeface="Arial" panose="020B0604020202020204" pitchFamily="34" charset="0"/>
            </a:endParaRPr>
          </a:p>
        </p:txBody>
      </p:sp>
      <p:sp>
        <p:nvSpPr>
          <p:cNvPr id="5" name="Text 2"/>
          <p:cNvSpPr/>
          <p:nvPr/>
        </p:nvSpPr>
        <p:spPr>
          <a:xfrm>
            <a:off x="1644253" y="3743325"/>
            <a:ext cx="5529143"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COPD patients are highly likely to develop heart disease (Joo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75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7456884" y="3252907"/>
            <a:ext cx="566976" cy="566976"/>
          </a:xfrm>
          <a:prstGeom prst="rect">
            <a:avLst/>
          </a:prstGeom>
        </p:spPr>
      </p:pic>
      <p:sp>
        <p:nvSpPr>
          <p:cNvPr id="7" name="Text 3"/>
          <p:cNvSpPr/>
          <p:nvPr/>
        </p:nvSpPr>
        <p:spPr>
          <a:xfrm>
            <a:off x="8307348" y="3252907"/>
            <a:ext cx="3442454"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Pulmonary Hypertension</a:t>
            </a:r>
            <a:endParaRPr lang="en-US" sz="2200" dirty="0">
              <a:latin typeface="Arial" panose="020B0604020202020204" pitchFamily="34" charset="0"/>
              <a:cs typeface="Arial" panose="020B0604020202020204" pitchFamily="34" charset="0"/>
            </a:endParaRPr>
          </a:p>
        </p:txBody>
      </p:sp>
      <p:sp>
        <p:nvSpPr>
          <p:cNvPr id="8" name="Text 4"/>
          <p:cNvSpPr/>
          <p:nvPr/>
        </p:nvSpPr>
        <p:spPr>
          <a:xfrm>
            <a:off x="8307348" y="3743325"/>
            <a:ext cx="5529263" cy="362903"/>
          </a:xfrm>
          <a:prstGeom prst="rect">
            <a:avLst/>
          </a:prstGeom>
          <a:noFill/>
          <a:ln/>
        </p:spPr>
        <p:txBody>
          <a:bodyPr wrap="non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Usually associated with severe COPD (Zhang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793790" y="4922758"/>
            <a:ext cx="566976" cy="566976"/>
          </a:xfrm>
          <a:prstGeom prst="rect">
            <a:avLst/>
          </a:prstGeom>
        </p:spPr>
      </p:pic>
      <p:sp>
        <p:nvSpPr>
          <p:cNvPr id="10" name="Text 5"/>
          <p:cNvSpPr/>
          <p:nvPr/>
        </p:nvSpPr>
        <p:spPr>
          <a:xfrm>
            <a:off x="1644253" y="492275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Osteoporosis</a:t>
            </a:r>
            <a:endParaRPr lang="en-US" sz="2200" dirty="0">
              <a:latin typeface="Arial" panose="020B0604020202020204" pitchFamily="34" charset="0"/>
              <a:cs typeface="Arial" panose="020B0604020202020204" pitchFamily="34" charset="0"/>
            </a:endParaRPr>
          </a:p>
        </p:txBody>
      </p:sp>
      <p:sp>
        <p:nvSpPr>
          <p:cNvPr id="11" name="Text 6"/>
          <p:cNvSpPr/>
          <p:nvPr/>
        </p:nvSpPr>
        <p:spPr>
          <a:xfrm>
            <a:off x="1644253" y="5413177"/>
            <a:ext cx="5529143"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A common comorbidity among COPD patients (Joo</a:t>
            </a:r>
            <a:r>
              <a:rPr lang="en-US" sz="1750" i="1" dirty="0">
                <a:solidFill>
                  <a:srgbClr val="2B4150"/>
                </a:solidFill>
                <a:latin typeface="Arial" panose="020B0604020202020204" pitchFamily="34" charset="0"/>
                <a:ea typeface="Source Sans 3" pitchFamily="34" charset="-122"/>
                <a:cs typeface="Arial" panose="020B0604020202020204" pitchFamily="34" charset="0"/>
              </a:rPr>
              <a:t> 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 Zhang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pic>
        <p:nvPicPr>
          <p:cNvPr id="12" name="Image 3" descr="preencoded.png"/>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7456884" y="4922758"/>
            <a:ext cx="566976" cy="566976"/>
          </a:xfrm>
          <a:prstGeom prst="rect">
            <a:avLst/>
          </a:prstGeom>
        </p:spPr>
      </p:pic>
      <p:sp>
        <p:nvSpPr>
          <p:cNvPr id="13" name="Text 7"/>
          <p:cNvSpPr/>
          <p:nvPr/>
        </p:nvSpPr>
        <p:spPr>
          <a:xfrm>
            <a:off x="8307348" y="4922757"/>
            <a:ext cx="5529262" cy="566975"/>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Diabetes, </a:t>
            </a:r>
            <a:r>
              <a:rPr lang="en-IN" sz="2400" dirty="0"/>
              <a:t>Anxiety &amp; Depression</a:t>
            </a:r>
          </a:p>
          <a:p>
            <a:pPr marL="0" indent="0" algn="l">
              <a:lnSpc>
                <a:spcPts val="2750"/>
              </a:lnSpc>
              <a:buNone/>
            </a:pPr>
            <a:r>
              <a:rPr lang="en-IN" sz="2400" dirty="0"/>
              <a:t> Lung cancer risk</a:t>
            </a:r>
            <a:endParaRPr lang="en-US" sz="2200" dirty="0">
              <a:latin typeface="Arial" panose="020B0604020202020204" pitchFamily="34" charset="0"/>
              <a:cs typeface="Arial" panose="020B0604020202020204" pitchFamily="34" charset="0"/>
            </a:endParaRPr>
          </a:p>
        </p:txBody>
      </p:sp>
      <p:sp>
        <p:nvSpPr>
          <p:cNvPr id="14" name="Text 8"/>
          <p:cNvSpPr/>
          <p:nvPr/>
        </p:nvSpPr>
        <p:spPr>
          <a:xfrm>
            <a:off x="8307348" y="5776079"/>
            <a:ext cx="5529263"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Frequently co-occurring condition in COPD patients (Joo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 Zhang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showMasterSp="0">
  <p:cSld name="Slide 7">
    <p:spTree>
      <p:nvGrpSpPr>
        <p:cNvPr id="1" name=""/>
        <p:cNvGrpSpPr/>
        <p:nvPr/>
      </p:nvGrpSpPr>
      <p:grpSpPr>
        <a:xfrm>
          <a:off x="0" y="0"/>
          <a:ext cx="0" cy="0"/>
          <a:chOff x="0" y="0"/>
          <a:chExt cx="0" cy="0"/>
        </a:xfrm>
      </p:grpSpPr>
      <p:sp>
        <p:nvSpPr>
          <p:cNvPr id="2" name="Text 0"/>
          <p:cNvSpPr/>
          <p:nvPr/>
        </p:nvSpPr>
        <p:spPr>
          <a:xfrm>
            <a:off x="959167" y="506968"/>
            <a:ext cx="5067776" cy="575667"/>
          </a:xfrm>
          <a:prstGeom prst="rect">
            <a:avLst/>
          </a:prstGeom>
          <a:noFill/>
          <a:ln/>
        </p:spPr>
        <p:txBody>
          <a:bodyPr wrap="none" lIns="0" tIns="0" rIns="0" bIns="0" rtlCol="0" anchor="t"/>
          <a:lstStyle/>
          <a:p>
            <a:pPr marL="0" indent="0" algn="l">
              <a:lnSpc>
                <a:spcPts val="4500"/>
              </a:lnSpc>
              <a:buNone/>
            </a:pPr>
            <a:r>
              <a:rPr lang="en-US" sz="3600" dirty="0">
                <a:solidFill>
                  <a:srgbClr val="124E73"/>
                </a:solidFill>
                <a:latin typeface="Arial" panose="020B0604020202020204" pitchFamily="34" charset="0"/>
                <a:ea typeface="MuseoModerno Medium" pitchFamily="34" charset="-122"/>
                <a:cs typeface="Arial" panose="020B0604020202020204" pitchFamily="34" charset="0"/>
              </a:rPr>
              <a:t>Management of COPD</a:t>
            </a:r>
            <a:endParaRPr lang="en-US" sz="3600" dirty="0">
              <a:latin typeface="Arial" panose="020B0604020202020204" pitchFamily="34" charset="0"/>
              <a:cs typeface="Arial" panose="020B0604020202020204" pitchFamily="34" charset="0"/>
            </a:endParaRPr>
          </a:p>
        </p:txBody>
      </p:sp>
      <p:sp>
        <p:nvSpPr>
          <p:cNvPr id="3" name="Text 1"/>
          <p:cNvSpPr/>
          <p:nvPr/>
        </p:nvSpPr>
        <p:spPr>
          <a:xfrm>
            <a:off x="959167" y="2863691"/>
            <a:ext cx="2793921" cy="287774"/>
          </a:xfrm>
          <a:prstGeom prst="rect">
            <a:avLst/>
          </a:prstGeom>
          <a:noFill/>
          <a:ln/>
        </p:spPr>
        <p:txBody>
          <a:bodyPr wrap="none" lIns="0" tIns="0" rIns="0" bIns="0" rtlCol="0" anchor="t"/>
          <a:lstStyle/>
          <a:p>
            <a:pPr marL="0" indent="0" algn="l">
              <a:lnSpc>
                <a:spcPts val="2250"/>
              </a:lnSpc>
              <a:buNone/>
            </a:pPr>
            <a:r>
              <a:rPr lang="en-US" sz="1800" dirty="0">
                <a:solidFill>
                  <a:srgbClr val="124E73"/>
                </a:solidFill>
                <a:latin typeface="Arial" panose="020B0604020202020204" pitchFamily="34" charset="0"/>
                <a:ea typeface="MuseoModerno Medium" pitchFamily="34" charset="-122"/>
                <a:cs typeface="Arial" panose="020B0604020202020204" pitchFamily="34" charset="0"/>
              </a:rPr>
              <a:t>Pharmacological Therapy</a:t>
            </a:r>
            <a:endParaRPr lang="en-US" sz="1800" dirty="0">
              <a:latin typeface="Arial" panose="020B0604020202020204" pitchFamily="34" charset="0"/>
              <a:cs typeface="Arial" panose="020B0604020202020204" pitchFamily="34" charset="0"/>
            </a:endParaRPr>
          </a:p>
        </p:txBody>
      </p:sp>
      <p:sp>
        <p:nvSpPr>
          <p:cNvPr id="4" name="Text 2"/>
          <p:cNvSpPr/>
          <p:nvPr/>
        </p:nvSpPr>
        <p:spPr>
          <a:xfrm>
            <a:off x="959167" y="3301008"/>
            <a:ext cx="4157067" cy="533876"/>
          </a:xfrm>
          <a:prstGeom prst="rect">
            <a:avLst/>
          </a:prstGeom>
          <a:noFill/>
          <a:ln/>
        </p:spPr>
        <p:txBody>
          <a:bodyPr wrap="squar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Comprises inhaled corticosteroids, combination therapy, and bronchodilators (Larsen, 2022).</a:t>
            </a:r>
            <a:endParaRPr lang="en-US" sz="1450" dirty="0">
              <a:latin typeface="Arial" panose="020B0604020202020204" pitchFamily="34" charset="0"/>
              <a:cs typeface="Arial" panose="020B0604020202020204" pitchFamily="34" charset="0"/>
            </a:endParaRPr>
          </a:p>
        </p:txBody>
      </p:sp>
      <p:sp>
        <p:nvSpPr>
          <p:cNvPr id="5" name="Text 3"/>
          <p:cNvSpPr/>
          <p:nvPr/>
        </p:nvSpPr>
        <p:spPr>
          <a:xfrm>
            <a:off x="959167" y="3984427"/>
            <a:ext cx="3350657" cy="287774"/>
          </a:xfrm>
          <a:prstGeom prst="rect">
            <a:avLst/>
          </a:prstGeom>
          <a:noFill/>
          <a:ln/>
        </p:spPr>
        <p:txBody>
          <a:bodyPr wrap="none" lIns="0" tIns="0" rIns="0" bIns="0" rtlCol="0" anchor="t"/>
          <a:lstStyle/>
          <a:p>
            <a:pPr marL="0" indent="0" algn="l">
              <a:lnSpc>
                <a:spcPts val="2250"/>
              </a:lnSpc>
              <a:buNone/>
            </a:pPr>
            <a:r>
              <a:rPr lang="en-US" sz="1800" dirty="0">
                <a:solidFill>
                  <a:srgbClr val="124E73"/>
                </a:solidFill>
                <a:latin typeface="Arial" panose="020B0604020202020204" pitchFamily="34" charset="0"/>
                <a:ea typeface="MuseoModerno Medium" pitchFamily="34" charset="-122"/>
                <a:cs typeface="Arial" panose="020B0604020202020204" pitchFamily="34" charset="0"/>
              </a:rPr>
              <a:t>Non-Pharmacological Therapy</a:t>
            </a:r>
            <a:endParaRPr lang="en-US" sz="1800" dirty="0">
              <a:latin typeface="Arial" panose="020B0604020202020204" pitchFamily="34" charset="0"/>
              <a:cs typeface="Arial" panose="020B0604020202020204" pitchFamily="34" charset="0"/>
            </a:endParaRPr>
          </a:p>
        </p:txBody>
      </p:sp>
      <p:sp>
        <p:nvSpPr>
          <p:cNvPr id="6" name="Text 4"/>
          <p:cNvSpPr/>
          <p:nvPr/>
        </p:nvSpPr>
        <p:spPr>
          <a:xfrm>
            <a:off x="959167" y="4421743"/>
            <a:ext cx="4157067" cy="905351"/>
          </a:xfrm>
          <a:prstGeom prst="rect">
            <a:avLst/>
          </a:prstGeom>
          <a:noFill/>
          <a:ln/>
        </p:spPr>
        <p:txBody>
          <a:bodyPr wrap="square" lIns="0" tIns="0" rIns="0" bIns="0" rtlCol="0" anchor="t"/>
          <a:lstStyle/>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Pulmonary rehabilitation</a:t>
            </a:r>
            <a:endParaRPr lang="en-US" sz="1450" dirty="0">
              <a:latin typeface="Arial" panose="020B0604020202020204" pitchFamily="34" charset="0"/>
              <a:cs typeface="Arial" panose="020B0604020202020204" pitchFamily="34" charset="0"/>
            </a:endParaRP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Oxygen therapy</a:t>
            </a:r>
            <a:endParaRPr lang="en-US" sz="1450" dirty="0">
              <a:latin typeface="Arial" panose="020B0604020202020204" pitchFamily="34" charset="0"/>
              <a:cs typeface="Arial" panose="020B0604020202020204" pitchFamily="34" charset="0"/>
            </a:endParaRPr>
          </a:p>
          <a:p>
            <a:pPr marL="342900" indent="-342900" algn="l">
              <a:lnSpc>
                <a:spcPts val="2100"/>
              </a:lnSpc>
              <a:buSzPct val="100000"/>
              <a:buChar char="•"/>
            </a:pPr>
            <a:r>
              <a:rPr lang="en-US" sz="1450" dirty="0">
                <a:solidFill>
                  <a:srgbClr val="2B4150"/>
                </a:solidFill>
                <a:latin typeface="Arial" panose="020B0604020202020204" pitchFamily="34" charset="0"/>
                <a:ea typeface="Source Sans 3" pitchFamily="34" charset="-122"/>
                <a:cs typeface="Arial" panose="020B0604020202020204" pitchFamily="34" charset="0"/>
              </a:rPr>
              <a:t>Smoking cessation programmes (Li </a:t>
            </a:r>
            <a:r>
              <a:rPr lang="en-US" sz="14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450" dirty="0">
              <a:latin typeface="Arial" panose="020B0604020202020204" pitchFamily="34" charset="0"/>
              <a:cs typeface="Arial" panose="020B0604020202020204" pitchFamily="34" charset="0"/>
            </a:endParaRPr>
          </a:p>
        </p:txBody>
      </p:sp>
      <p:sp>
        <p:nvSpPr>
          <p:cNvPr id="7" name="Text 5"/>
          <p:cNvSpPr/>
          <p:nvPr/>
        </p:nvSpPr>
        <p:spPr>
          <a:xfrm>
            <a:off x="959167" y="5476637"/>
            <a:ext cx="2616875" cy="287774"/>
          </a:xfrm>
          <a:prstGeom prst="rect">
            <a:avLst/>
          </a:prstGeom>
          <a:noFill/>
          <a:ln/>
        </p:spPr>
        <p:txBody>
          <a:bodyPr wrap="none" lIns="0" tIns="0" rIns="0" bIns="0" rtlCol="0" anchor="t"/>
          <a:lstStyle/>
          <a:p>
            <a:pPr marL="0" indent="0" algn="l">
              <a:lnSpc>
                <a:spcPts val="2250"/>
              </a:lnSpc>
              <a:buNone/>
            </a:pPr>
            <a:r>
              <a:rPr lang="en-US" sz="1800" dirty="0">
                <a:solidFill>
                  <a:srgbClr val="124E73"/>
                </a:solidFill>
                <a:latin typeface="Arial" panose="020B0604020202020204" pitchFamily="34" charset="0"/>
                <a:ea typeface="MuseoModerno Medium" pitchFamily="34" charset="-122"/>
                <a:cs typeface="Arial" panose="020B0604020202020204" pitchFamily="34" charset="0"/>
              </a:rPr>
              <a:t>UK COPD Management</a:t>
            </a:r>
            <a:endParaRPr lang="en-US" sz="1800" dirty="0">
              <a:latin typeface="Arial" panose="020B0604020202020204" pitchFamily="34" charset="0"/>
              <a:cs typeface="Arial" panose="020B0604020202020204" pitchFamily="34" charset="0"/>
            </a:endParaRPr>
          </a:p>
        </p:txBody>
      </p:sp>
      <p:sp>
        <p:nvSpPr>
          <p:cNvPr id="8" name="Text 6"/>
          <p:cNvSpPr/>
          <p:nvPr/>
        </p:nvSpPr>
        <p:spPr>
          <a:xfrm>
            <a:off x="959167" y="5913953"/>
            <a:ext cx="4157067" cy="266938"/>
          </a:xfrm>
          <a:prstGeom prst="rect">
            <a:avLst/>
          </a:prstGeom>
          <a:noFill/>
          <a:ln/>
        </p:spPr>
        <p:txBody>
          <a:bodyPr wrap="non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Compliant with </a:t>
            </a:r>
            <a:r>
              <a:rPr lang="en-US" sz="1450" b="1" dirty="0">
                <a:solidFill>
                  <a:srgbClr val="2B4150"/>
                </a:solidFill>
                <a:latin typeface="Arial" panose="020B0604020202020204" pitchFamily="34" charset="0"/>
                <a:ea typeface="Source Sans 3" pitchFamily="34" charset="-122"/>
                <a:cs typeface="Arial" panose="020B0604020202020204" pitchFamily="34" charset="0"/>
              </a:rPr>
              <a:t>GOLD guidelines</a:t>
            </a:r>
            <a:r>
              <a:rPr lang="en-US" sz="1450" dirty="0">
                <a:solidFill>
                  <a:srgbClr val="2B4150"/>
                </a:solidFill>
                <a:latin typeface="Arial" panose="020B0604020202020204" pitchFamily="34" charset="0"/>
                <a:ea typeface="Source Sans 3" pitchFamily="34" charset="-122"/>
                <a:cs typeface="Arial" panose="020B0604020202020204" pitchFamily="34" charset="0"/>
              </a:rPr>
              <a:t> (Halpin </a:t>
            </a:r>
            <a:r>
              <a:rPr lang="en-US" sz="14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450" dirty="0">
              <a:latin typeface="Arial" panose="020B0604020202020204" pitchFamily="34" charset="0"/>
              <a:cs typeface="Arial" panose="020B0604020202020204" pitchFamily="34" charset="0"/>
            </a:endParaRPr>
          </a:p>
        </p:txBody>
      </p:sp>
      <p:pic>
        <p:nvPicPr>
          <p:cNvPr id="9" name="Image 0" descr="preencoded.png"/>
          <p:cNvPicPr>
            <a:picLocks noChangeAspect="1"/>
          </p:cNvPicPr>
          <p:nvPr/>
        </p:nvPicPr>
        <p:blipFill>
          <a:blip r:embed="rId3"/>
          <a:stretch>
            <a:fillRect/>
          </a:stretch>
        </p:blipFill>
        <p:spPr>
          <a:xfrm>
            <a:off x="5565696" y="975027"/>
            <a:ext cx="8105537" cy="6079093"/>
          </a:xfrm>
          <a:prstGeom prst="rect">
            <a:avLst/>
          </a:prstGeom>
        </p:spPr>
      </p:pic>
      <p:sp>
        <p:nvSpPr>
          <p:cNvPr id="11" name="TextBox 10">
            <a:extLst>
              <a:ext uri="{FF2B5EF4-FFF2-40B4-BE49-F238E27FC236}">
                <a16:creationId xmlns:a16="http://schemas.microsoft.com/office/drawing/2014/main" xmlns="" id="{E7DDEF45-32A6-B36E-6B52-71C7FB70FCAE}"/>
              </a:ext>
            </a:extLst>
          </p:cNvPr>
          <p:cNvSpPr txBox="1"/>
          <p:nvPr/>
        </p:nvSpPr>
        <p:spPr>
          <a:xfrm>
            <a:off x="6195848" y="7060514"/>
            <a:ext cx="7315200" cy="923330"/>
          </a:xfrm>
          <a:prstGeom prst="rect">
            <a:avLst/>
          </a:prstGeom>
          <a:noFill/>
        </p:spPr>
        <p:txBody>
          <a:bodyPr wrap="square">
            <a:spAutoFit/>
          </a:bodyPr>
          <a:lstStyle/>
          <a:p>
            <a:r>
              <a:rPr lang="en-IN" b="1" dirty="0"/>
              <a:t>Figure: 06</a:t>
            </a:r>
            <a:r>
              <a:rPr lang="en-IN" dirty="0"/>
              <a:t/>
            </a:r>
            <a:br>
              <a:rPr lang="en-IN" dirty="0"/>
            </a:br>
            <a:r>
              <a:rPr lang="en-IN" i="1" dirty="0"/>
              <a:t>Management Pathway of Acute Exacerbation of COPD (AECOPD) including Assessment, Oxygen Therapy and Medical Treatment (NICE, 2019)</a:t>
            </a:r>
            <a:endParaRPr lang="en-US" dirty="0"/>
          </a:p>
        </p:txBody>
      </p:sp>
    </p:spTree>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959167" y="506968"/>
            <a:ext cx="5067776" cy="575667"/>
          </a:xfrm>
          <a:prstGeom prst="rect">
            <a:avLst/>
          </a:prstGeom>
          <a:noFill/>
          <a:ln/>
        </p:spPr>
        <p:txBody>
          <a:bodyPr wrap="none" lIns="0" tIns="0" rIns="0" bIns="0" rtlCol="0" anchor="t"/>
          <a:lstStyle/>
          <a:p>
            <a:pPr marL="0" indent="0" algn="l">
              <a:lnSpc>
                <a:spcPts val="4500"/>
              </a:lnSpc>
              <a:buNone/>
            </a:pPr>
            <a:r>
              <a:rPr lang="en-IN" sz="3600" dirty="0"/>
              <a:t>CRITICAL EVALUATION OF SKILLS, VALUES &amp; BEHAVIOURS</a:t>
            </a:r>
            <a:endParaRPr lang="en-US" sz="3600" dirty="0">
              <a:latin typeface="Arial" panose="020B0604020202020204" pitchFamily="34" charset="0"/>
              <a:cs typeface="Arial" panose="020B0604020202020204" pitchFamily="34" charset="0"/>
            </a:endParaRPr>
          </a:p>
        </p:txBody>
      </p:sp>
      <p:sp>
        <p:nvSpPr>
          <p:cNvPr id="4" name="Text 2"/>
          <p:cNvSpPr/>
          <p:nvPr/>
        </p:nvSpPr>
        <p:spPr>
          <a:xfrm>
            <a:off x="951666" y="2055532"/>
            <a:ext cx="4157067" cy="3162854"/>
          </a:xfrm>
          <a:prstGeom prst="rect">
            <a:avLst/>
          </a:prstGeom>
          <a:noFill/>
          <a:ln/>
        </p:spPr>
        <p:txBody>
          <a:bodyPr wrap="square" lIns="0" tIns="0" rIns="0" bIns="0" rtlCol="0" anchor="t"/>
          <a:lstStyle/>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Clinical Skills:</a:t>
            </a:r>
          </a:p>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Proper diagnosis, education of inhaler technique.</a:t>
            </a:r>
          </a:p>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Communication Skills:</a:t>
            </a:r>
          </a:p>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Adherence is enhanced by patient-</a:t>
            </a:r>
            <a:r>
              <a:rPr lang="en-US" sz="1450" dirty="0" err="1">
                <a:solidFill>
                  <a:srgbClr val="2B4150"/>
                </a:solidFill>
                <a:latin typeface="Arial" panose="020B0604020202020204" pitchFamily="34" charset="0"/>
                <a:ea typeface="Source Sans 3" pitchFamily="34" charset="-122"/>
                <a:cs typeface="Arial" panose="020B0604020202020204" pitchFamily="34" charset="0"/>
              </a:rPr>
              <a:t>centred</a:t>
            </a:r>
            <a:r>
              <a:rPr lang="en-US" sz="1450" dirty="0">
                <a:solidFill>
                  <a:srgbClr val="2B4150"/>
                </a:solidFill>
                <a:latin typeface="Arial" panose="020B0604020202020204" pitchFamily="34" charset="0"/>
                <a:ea typeface="Source Sans 3" pitchFamily="34" charset="-122"/>
                <a:cs typeface="Arial" panose="020B0604020202020204" pitchFamily="34" charset="0"/>
              </a:rPr>
              <a:t> communication.</a:t>
            </a:r>
          </a:p>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Values:</a:t>
            </a:r>
          </a:p>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Respect, patient dignity, empathy.</a:t>
            </a:r>
          </a:p>
          <a:p>
            <a:pPr marL="0" indent="0" algn="l">
              <a:lnSpc>
                <a:spcPts val="2100"/>
              </a:lnSpc>
              <a:buNone/>
            </a:pPr>
            <a:r>
              <a:rPr lang="en-US" sz="1450" dirty="0" err="1">
                <a:solidFill>
                  <a:srgbClr val="2B4150"/>
                </a:solidFill>
                <a:latin typeface="Arial" panose="020B0604020202020204" pitchFamily="34" charset="0"/>
                <a:ea typeface="Source Sans 3" pitchFamily="34" charset="-122"/>
                <a:cs typeface="Arial" panose="020B0604020202020204" pitchFamily="34" charset="0"/>
              </a:rPr>
              <a:t>Behaviours</a:t>
            </a:r>
            <a:r>
              <a:rPr lang="en-US" sz="1450" dirty="0">
                <a:solidFill>
                  <a:srgbClr val="2B4150"/>
                </a:solidFill>
                <a:latin typeface="Arial" panose="020B0604020202020204" pitchFamily="34" charset="0"/>
                <a:ea typeface="Source Sans 3" pitchFamily="34" charset="-122"/>
                <a:cs typeface="Arial" panose="020B0604020202020204" pitchFamily="34" charset="0"/>
              </a:rPr>
              <a:t>:</a:t>
            </a:r>
          </a:p>
          <a:p>
            <a:pPr marL="0" indent="0" algn="l">
              <a:lnSpc>
                <a:spcPts val="2100"/>
              </a:lnSpc>
              <a:buNone/>
            </a:pPr>
            <a:r>
              <a:rPr lang="en-US" sz="1450" dirty="0">
                <a:solidFill>
                  <a:srgbClr val="2B4150"/>
                </a:solidFill>
                <a:latin typeface="Arial" panose="020B0604020202020204" pitchFamily="34" charset="0"/>
                <a:ea typeface="Source Sans 3" pitchFamily="34" charset="-122"/>
                <a:cs typeface="Arial" panose="020B0604020202020204" pitchFamily="34" charset="0"/>
              </a:rPr>
              <a:t>Distributed decision-making, professionalism.</a:t>
            </a:r>
            <a:endParaRPr lang="en-US" sz="1450" dirty="0">
              <a:latin typeface="Arial" panose="020B0604020202020204" pitchFamily="34" charset="0"/>
              <a:cs typeface="Arial" panose="020B0604020202020204" pitchFamily="34" charset="0"/>
            </a:endParaRPr>
          </a:p>
        </p:txBody>
      </p:sp>
      <p:pic>
        <p:nvPicPr>
          <p:cNvPr id="3074" name="Picture 2" descr="Communication Determines Patient Safety - Patient Safety &amp; Quality Healthcare">
            <a:extLst>
              <a:ext uri="{FF2B5EF4-FFF2-40B4-BE49-F238E27FC236}">
                <a16:creationId xmlns:a16="http://schemas.microsoft.com/office/drawing/2014/main" xmlns="" id="{DE38F3ED-ED99-C455-5F77-EFAD6CAF7B5A}"/>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741256" y="1545020"/>
            <a:ext cx="7560825" cy="5580993"/>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extBox 10">
            <a:extLst>
              <a:ext uri="{FF2B5EF4-FFF2-40B4-BE49-F238E27FC236}">
                <a16:creationId xmlns:a16="http://schemas.microsoft.com/office/drawing/2014/main" xmlns="" id="{81B4463A-55F6-39A4-9A62-6B116E407119}"/>
              </a:ext>
            </a:extLst>
          </p:cNvPr>
          <p:cNvSpPr txBox="1"/>
          <p:nvPr/>
        </p:nvSpPr>
        <p:spPr>
          <a:xfrm>
            <a:off x="5986881" y="7122467"/>
            <a:ext cx="7315200" cy="1200329"/>
          </a:xfrm>
          <a:prstGeom prst="rect">
            <a:avLst/>
          </a:prstGeom>
          <a:noFill/>
        </p:spPr>
        <p:txBody>
          <a:bodyPr wrap="square">
            <a:spAutoFit/>
          </a:bodyPr>
          <a:lstStyle/>
          <a:p>
            <a:r>
              <a:rPr lang="en-IN" b="1" dirty="0"/>
              <a:t>Figure: 07</a:t>
            </a:r>
            <a:r>
              <a:rPr lang="en-IN" dirty="0"/>
              <a:t/>
            </a:r>
            <a:br>
              <a:rPr lang="en-IN" dirty="0"/>
            </a:br>
            <a:r>
              <a:rPr lang="en-IN" i="1" dirty="0"/>
              <a:t>Patient-Centred Communication Model showing the role of clinical and communicative competencies in improving health outcomes (</a:t>
            </a:r>
            <a:r>
              <a:rPr lang="en-IN" i="1" dirty="0" err="1"/>
              <a:t>Bhutani</a:t>
            </a:r>
            <a:r>
              <a:rPr lang="en-IN" i="1" dirty="0"/>
              <a:t> et al., 2022)</a:t>
            </a:r>
            <a:endParaRPr lang="en-US" dirty="0"/>
          </a:p>
        </p:txBody>
      </p:sp>
    </p:spTree>
    <p:extLst>
      <p:ext uri="{BB962C8B-B14F-4D97-AF65-F5344CB8AC3E}">
        <p14:creationId xmlns:p14="http://schemas.microsoft.com/office/powerpoint/2010/main" xmlns="" val="62436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name="Slide 8">
    <p:spTree>
      <p:nvGrpSpPr>
        <p:cNvPr id="1" name=""/>
        <p:cNvGrpSpPr/>
        <p:nvPr/>
      </p:nvGrpSpPr>
      <p:grpSpPr>
        <a:xfrm>
          <a:off x="0" y="0"/>
          <a:ext cx="0" cy="0"/>
          <a:chOff x="0" y="0"/>
          <a:chExt cx="0" cy="0"/>
        </a:xfrm>
      </p:grpSpPr>
      <p:sp>
        <p:nvSpPr>
          <p:cNvPr id="2" name="Text 0"/>
          <p:cNvSpPr/>
          <p:nvPr/>
        </p:nvSpPr>
        <p:spPr>
          <a:xfrm>
            <a:off x="793790" y="2477572"/>
            <a:ext cx="7798832" cy="708779"/>
          </a:xfrm>
          <a:prstGeom prst="rect">
            <a:avLst/>
          </a:prstGeom>
          <a:noFill/>
          <a:ln/>
        </p:spPr>
        <p:txBody>
          <a:bodyPr wrap="none" lIns="0" tIns="0" rIns="0" bIns="0" rtlCol="0" anchor="t"/>
          <a:lstStyle/>
          <a:p>
            <a:pPr marL="0" indent="0" algn="l">
              <a:lnSpc>
                <a:spcPts val="5550"/>
              </a:lnSpc>
              <a:buNone/>
            </a:pPr>
            <a:r>
              <a:rPr lang="en-US" sz="4450" dirty="0">
                <a:solidFill>
                  <a:srgbClr val="124E73"/>
                </a:solidFill>
                <a:latin typeface="Arial" panose="020B0604020202020204" pitchFamily="34" charset="0"/>
                <a:ea typeface="MuseoModerno Medium" pitchFamily="34" charset="-122"/>
                <a:cs typeface="Arial" panose="020B0604020202020204" pitchFamily="34" charset="0"/>
              </a:rPr>
              <a:t>Treatment Options in the UK</a:t>
            </a:r>
            <a:endParaRPr lang="en-US" sz="4450" dirty="0">
              <a:latin typeface="Arial" panose="020B0604020202020204" pitchFamily="34" charset="0"/>
              <a:cs typeface="Arial" panose="020B0604020202020204" pitchFamily="34" charset="0"/>
            </a:endParaRPr>
          </a:p>
        </p:txBody>
      </p:sp>
      <p:sp>
        <p:nvSpPr>
          <p:cNvPr id="3" name="Shape 1"/>
          <p:cNvSpPr/>
          <p:nvPr/>
        </p:nvSpPr>
        <p:spPr>
          <a:xfrm>
            <a:off x="793790" y="3639979"/>
            <a:ext cx="4196358" cy="2112050"/>
          </a:xfrm>
          <a:prstGeom prst="roundRect">
            <a:avLst>
              <a:gd name="adj" fmla="val 1611"/>
            </a:avLst>
          </a:prstGeom>
          <a:solidFill>
            <a:srgbClr val="F3EEE3"/>
          </a:solidFill>
          <a:ln/>
        </p:spPr>
      </p:sp>
      <p:sp>
        <p:nvSpPr>
          <p:cNvPr id="4" name="Text 2"/>
          <p:cNvSpPr/>
          <p:nvPr/>
        </p:nvSpPr>
        <p:spPr>
          <a:xfrm>
            <a:off x="1020604" y="386679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Inhaled Drugs</a:t>
            </a:r>
            <a:endParaRPr lang="en-US" sz="2200" dirty="0">
              <a:latin typeface="Arial" panose="020B0604020202020204" pitchFamily="34" charset="0"/>
              <a:cs typeface="Arial" panose="020B0604020202020204" pitchFamily="34" charset="0"/>
            </a:endParaRPr>
          </a:p>
        </p:txBody>
      </p:sp>
      <p:sp>
        <p:nvSpPr>
          <p:cNvPr id="5" name="Text 3"/>
          <p:cNvSpPr/>
          <p:nvPr/>
        </p:nvSpPr>
        <p:spPr>
          <a:xfrm>
            <a:off x="1020604" y="4357211"/>
            <a:ext cx="3742730" cy="1168003"/>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Long-acting beta agonists (LABAs)</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Inhaled corticosteroids (ICS) (Fu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sp>
        <p:nvSpPr>
          <p:cNvPr id="6" name="Shape 4"/>
          <p:cNvSpPr/>
          <p:nvPr/>
        </p:nvSpPr>
        <p:spPr>
          <a:xfrm>
            <a:off x="5216962" y="3639979"/>
            <a:ext cx="4196358" cy="2112050"/>
          </a:xfrm>
          <a:prstGeom prst="roundRect">
            <a:avLst>
              <a:gd name="adj" fmla="val 1611"/>
            </a:avLst>
          </a:prstGeom>
          <a:solidFill>
            <a:srgbClr val="F3EEE3"/>
          </a:solidFill>
          <a:ln/>
        </p:spPr>
      </p:sp>
      <p:sp>
        <p:nvSpPr>
          <p:cNvPr id="7" name="Text 5"/>
          <p:cNvSpPr/>
          <p:nvPr/>
        </p:nvSpPr>
        <p:spPr>
          <a:xfrm>
            <a:off x="5443776" y="3866793"/>
            <a:ext cx="30207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Surgical Interventions</a:t>
            </a:r>
            <a:endParaRPr lang="en-US" sz="2200" dirty="0">
              <a:latin typeface="Arial" panose="020B0604020202020204" pitchFamily="34" charset="0"/>
              <a:cs typeface="Arial" panose="020B0604020202020204" pitchFamily="34" charset="0"/>
            </a:endParaRPr>
          </a:p>
        </p:txBody>
      </p:sp>
      <p:sp>
        <p:nvSpPr>
          <p:cNvPr id="8" name="Text 6"/>
          <p:cNvSpPr/>
          <p:nvPr/>
        </p:nvSpPr>
        <p:spPr>
          <a:xfrm>
            <a:off x="5443776" y="4357211"/>
            <a:ext cx="3742730" cy="1168003"/>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Lung volume reduction surgery</a:t>
            </a:r>
            <a:endParaRPr lang="en-US" sz="1750" dirty="0">
              <a:latin typeface="Arial" panose="020B0604020202020204" pitchFamily="34" charset="0"/>
              <a:cs typeface="Arial" panose="020B0604020202020204" pitchFamily="34" charset="0"/>
            </a:endParaRPr>
          </a:p>
          <a:p>
            <a:pPr marL="342900" indent="-342900" algn="l">
              <a:lnSpc>
                <a:spcPts val="2850"/>
              </a:lnSpc>
              <a:buSzPct val="100000"/>
              <a:buChar char="•"/>
            </a:pPr>
            <a:r>
              <a:rPr lang="en-US" sz="1750" dirty="0">
                <a:solidFill>
                  <a:srgbClr val="2B4150"/>
                </a:solidFill>
                <a:latin typeface="Arial" panose="020B0604020202020204" pitchFamily="34" charset="0"/>
                <a:ea typeface="Source Sans 3" pitchFamily="34" charset="-122"/>
                <a:cs typeface="Arial" panose="020B0604020202020204" pitchFamily="34" charset="0"/>
              </a:rPr>
              <a:t>Lung transplantation in severe cases (Papi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750" dirty="0">
              <a:latin typeface="Arial" panose="020B0604020202020204" pitchFamily="34" charset="0"/>
              <a:cs typeface="Arial" panose="020B0604020202020204" pitchFamily="34" charset="0"/>
            </a:endParaRPr>
          </a:p>
        </p:txBody>
      </p:sp>
      <p:sp>
        <p:nvSpPr>
          <p:cNvPr id="9" name="Shape 7"/>
          <p:cNvSpPr/>
          <p:nvPr/>
        </p:nvSpPr>
        <p:spPr>
          <a:xfrm>
            <a:off x="9640133" y="3639979"/>
            <a:ext cx="4196358" cy="2112050"/>
          </a:xfrm>
          <a:prstGeom prst="roundRect">
            <a:avLst>
              <a:gd name="adj" fmla="val 1611"/>
            </a:avLst>
          </a:prstGeom>
          <a:solidFill>
            <a:srgbClr val="F3EEE3"/>
          </a:solidFill>
          <a:ln/>
        </p:spPr>
      </p:sp>
      <p:sp>
        <p:nvSpPr>
          <p:cNvPr id="10" name="Text 8"/>
          <p:cNvSpPr/>
          <p:nvPr/>
        </p:nvSpPr>
        <p:spPr>
          <a:xfrm>
            <a:off x="9866948" y="386679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B4150"/>
                </a:solidFill>
                <a:latin typeface="Arial" panose="020B0604020202020204" pitchFamily="34" charset="0"/>
                <a:ea typeface="MuseoModerno Medium" pitchFamily="34" charset="-122"/>
                <a:cs typeface="Arial" panose="020B0604020202020204" pitchFamily="34" charset="0"/>
              </a:rPr>
              <a:t>New Therapies</a:t>
            </a:r>
            <a:endParaRPr lang="en-US" sz="2200" dirty="0">
              <a:latin typeface="Arial" panose="020B0604020202020204" pitchFamily="34" charset="0"/>
              <a:cs typeface="Arial" panose="020B0604020202020204" pitchFamily="34" charset="0"/>
            </a:endParaRPr>
          </a:p>
        </p:txBody>
      </p:sp>
      <p:sp>
        <p:nvSpPr>
          <p:cNvPr id="11" name="Text 9"/>
          <p:cNvSpPr/>
          <p:nvPr/>
        </p:nvSpPr>
        <p:spPr>
          <a:xfrm>
            <a:off x="9866948" y="4357211"/>
            <a:ext cx="3742730" cy="725805"/>
          </a:xfrm>
          <a:prstGeom prst="rect">
            <a:avLst/>
          </a:prstGeom>
          <a:noFill/>
          <a:ln/>
        </p:spPr>
        <p:txBody>
          <a:bodyPr wrap="square" lIns="0" tIns="0" rIns="0" bIns="0" rtlCol="0" anchor="t"/>
          <a:lstStyle/>
          <a:p>
            <a:pPr marL="0" indent="0" algn="l">
              <a:lnSpc>
                <a:spcPts val="2850"/>
              </a:lnSpc>
              <a:buNone/>
            </a:pPr>
            <a:r>
              <a:rPr lang="en-US" sz="1750" dirty="0">
                <a:solidFill>
                  <a:srgbClr val="2B4150"/>
                </a:solidFill>
                <a:latin typeface="Arial" panose="020B0604020202020204" pitchFamily="34" charset="0"/>
                <a:ea typeface="Source Sans 3" pitchFamily="34" charset="-122"/>
                <a:cs typeface="Arial" panose="020B0604020202020204" pitchFamily="34" charset="0"/>
              </a:rPr>
              <a:t>Novel biologic therapies are currently being developed (Fu </a:t>
            </a:r>
            <a:r>
              <a:rPr lang="en-US" sz="17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7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7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name="Slide 9">
    <p:spTree>
      <p:nvGrpSpPr>
        <p:cNvPr id="1" name=""/>
        <p:cNvGrpSpPr/>
        <p:nvPr/>
      </p:nvGrpSpPr>
      <p:grpSpPr>
        <a:xfrm>
          <a:off x="0" y="0"/>
          <a:ext cx="0" cy="0"/>
          <a:chOff x="0" y="0"/>
          <a:chExt cx="0" cy="0"/>
        </a:xfrm>
      </p:grpSpPr>
      <p:sp>
        <p:nvSpPr>
          <p:cNvPr id="2" name="Text 0"/>
          <p:cNvSpPr/>
          <p:nvPr/>
        </p:nvSpPr>
        <p:spPr>
          <a:xfrm>
            <a:off x="1094303" y="503396"/>
            <a:ext cx="4507825" cy="563404"/>
          </a:xfrm>
          <a:prstGeom prst="rect">
            <a:avLst/>
          </a:prstGeom>
          <a:noFill/>
          <a:ln/>
        </p:spPr>
        <p:txBody>
          <a:bodyPr wrap="none" lIns="0" tIns="0" rIns="0" bIns="0" rtlCol="0" anchor="t"/>
          <a:lstStyle/>
          <a:p>
            <a:pPr marL="0" indent="0" algn="l">
              <a:lnSpc>
                <a:spcPts val="4400"/>
              </a:lnSpc>
              <a:buNone/>
            </a:pPr>
            <a:r>
              <a:rPr lang="en-US" sz="3500" dirty="0">
                <a:solidFill>
                  <a:srgbClr val="124E73"/>
                </a:solidFill>
                <a:latin typeface="Arial" panose="020B0604020202020204" pitchFamily="34" charset="0"/>
                <a:ea typeface="MuseoModerno Medium" pitchFamily="34" charset="-122"/>
                <a:cs typeface="Arial" panose="020B0604020202020204" pitchFamily="34" charset="0"/>
              </a:rPr>
              <a:t>Prevention of COPD</a:t>
            </a:r>
            <a:endParaRPr lang="en-US" sz="35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1094303" y="1353383"/>
            <a:ext cx="12441674" cy="5693926"/>
          </a:xfrm>
          <a:prstGeom prst="rect">
            <a:avLst/>
          </a:prstGeom>
        </p:spPr>
      </p:pic>
      <p:sp>
        <p:nvSpPr>
          <p:cNvPr id="4" name="Text 1"/>
          <p:cNvSpPr/>
          <p:nvPr/>
        </p:nvSpPr>
        <p:spPr>
          <a:xfrm>
            <a:off x="10207908" y="2226811"/>
            <a:ext cx="2752252" cy="344032"/>
          </a:xfrm>
          <a:prstGeom prst="rect">
            <a:avLst/>
          </a:prstGeom>
          <a:noFill/>
          <a:ln/>
        </p:spPr>
        <p:txBody>
          <a:bodyPr wrap="none" lIns="0" tIns="0" rIns="0" bIns="0" rtlCol="0" anchor="t"/>
          <a:lstStyle/>
          <a:p>
            <a:pPr marL="0" indent="0" algn="l">
              <a:lnSpc>
                <a:spcPts val="2700"/>
              </a:lnSpc>
              <a:buNone/>
            </a:pPr>
            <a:r>
              <a:rPr lang="en-US" sz="2150" dirty="0">
                <a:solidFill>
                  <a:srgbClr val="2B4150"/>
                </a:solidFill>
                <a:latin typeface="Arial" panose="020B0604020202020204" pitchFamily="34" charset="0"/>
                <a:ea typeface="MuseoModerno Medium" pitchFamily="34" charset="-122"/>
                <a:cs typeface="Arial" panose="020B0604020202020204" pitchFamily="34" charset="0"/>
              </a:rPr>
              <a:t>Tertiary Prevention</a:t>
            </a:r>
            <a:endParaRPr lang="en-US" sz="2150" dirty="0">
              <a:latin typeface="Arial" panose="020B0604020202020204" pitchFamily="34" charset="0"/>
              <a:cs typeface="Arial" panose="020B0604020202020204" pitchFamily="34" charset="0"/>
            </a:endParaRPr>
          </a:p>
        </p:txBody>
      </p:sp>
      <p:sp>
        <p:nvSpPr>
          <p:cNvPr id="5" name="Text 2"/>
          <p:cNvSpPr/>
          <p:nvPr/>
        </p:nvSpPr>
        <p:spPr>
          <a:xfrm>
            <a:off x="10207908" y="2668700"/>
            <a:ext cx="3033593" cy="246938"/>
          </a:xfrm>
          <a:prstGeom prst="rect">
            <a:avLst/>
          </a:prstGeom>
          <a:noFill/>
          <a:ln/>
        </p:spPr>
        <p:txBody>
          <a:bodyPr wrap="none" lIns="0" tIns="0" rIns="0" bIns="0" rtlCol="0" anchor="t"/>
          <a:lstStyle/>
          <a:p>
            <a:pPr marL="0" indent="0" algn="l">
              <a:lnSpc>
                <a:spcPts val="1900"/>
              </a:lnSpc>
              <a:buNone/>
            </a:pPr>
            <a:r>
              <a:rPr lang="en-US" sz="1700" dirty="0">
                <a:solidFill>
                  <a:srgbClr val="2B4150"/>
                </a:solidFill>
                <a:latin typeface="Arial" panose="020B0604020202020204" pitchFamily="34" charset="0"/>
                <a:ea typeface="Source Sans 3" pitchFamily="34" charset="-122"/>
                <a:cs typeface="Arial" panose="020B0604020202020204" pitchFamily="34" charset="0"/>
              </a:rPr>
              <a:t>Rehabilitation and quality of life</a:t>
            </a:r>
            <a:endParaRPr lang="en-US" sz="1700" dirty="0">
              <a:latin typeface="Arial" panose="020B0604020202020204" pitchFamily="34" charset="0"/>
              <a:cs typeface="Arial" panose="020B0604020202020204" pitchFamily="34" charset="0"/>
            </a:endParaRPr>
          </a:p>
        </p:txBody>
      </p:sp>
      <p:sp>
        <p:nvSpPr>
          <p:cNvPr id="6" name="Text 3"/>
          <p:cNvSpPr/>
          <p:nvPr/>
        </p:nvSpPr>
        <p:spPr>
          <a:xfrm>
            <a:off x="1388470" y="3802857"/>
            <a:ext cx="2788948" cy="688063"/>
          </a:xfrm>
          <a:prstGeom prst="rect">
            <a:avLst/>
          </a:prstGeom>
          <a:noFill/>
          <a:ln/>
        </p:spPr>
        <p:txBody>
          <a:bodyPr wrap="square" lIns="0" tIns="0" rIns="0" bIns="0" rtlCol="0" anchor="t"/>
          <a:lstStyle/>
          <a:p>
            <a:pPr marL="0" indent="0" algn="r">
              <a:lnSpc>
                <a:spcPts val="2700"/>
              </a:lnSpc>
              <a:buNone/>
            </a:pPr>
            <a:r>
              <a:rPr lang="en-US" sz="2150" dirty="0">
                <a:solidFill>
                  <a:srgbClr val="2B4150"/>
                </a:solidFill>
                <a:latin typeface="Arial" panose="020B0604020202020204" pitchFamily="34" charset="0"/>
                <a:ea typeface="MuseoModerno Medium" pitchFamily="34" charset="-122"/>
                <a:cs typeface="Arial" panose="020B0604020202020204" pitchFamily="34" charset="0"/>
              </a:rPr>
              <a:t>Secondary Prevention</a:t>
            </a:r>
            <a:endParaRPr lang="en-US" sz="2150" dirty="0">
              <a:latin typeface="Arial" panose="020B0604020202020204" pitchFamily="34" charset="0"/>
              <a:cs typeface="Arial" panose="020B0604020202020204" pitchFamily="34" charset="0"/>
            </a:endParaRPr>
          </a:p>
        </p:txBody>
      </p:sp>
      <p:sp>
        <p:nvSpPr>
          <p:cNvPr id="7" name="Text 4"/>
          <p:cNvSpPr/>
          <p:nvPr/>
        </p:nvSpPr>
        <p:spPr>
          <a:xfrm>
            <a:off x="1388470" y="4588778"/>
            <a:ext cx="2788948" cy="493877"/>
          </a:xfrm>
          <a:prstGeom prst="rect">
            <a:avLst/>
          </a:prstGeom>
          <a:noFill/>
          <a:ln/>
        </p:spPr>
        <p:txBody>
          <a:bodyPr wrap="square" lIns="0" tIns="0" rIns="0" bIns="0" rtlCol="0" anchor="t"/>
          <a:lstStyle/>
          <a:p>
            <a:pPr marL="0" indent="0" algn="r">
              <a:lnSpc>
                <a:spcPts val="1900"/>
              </a:lnSpc>
              <a:buNone/>
            </a:pPr>
            <a:r>
              <a:rPr lang="en-US" sz="1700" dirty="0">
                <a:solidFill>
                  <a:srgbClr val="2B4150"/>
                </a:solidFill>
                <a:latin typeface="Arial" panose="020B0604020202020204" pitchFamily="34" charset="0"/>
                <a:ea typeface="Source Sans 3" pitchFamily="34" charset="-122"/>
                <a:cs typeface="Arial" panose="020B0604020202020204" pitchFamily="34" charset="0"/>
              </a:rPr>
              <a:t>Early diagnosis and prompt treatment</a:t>
            </a:r>
            <a:endParaRPr lang="en-US" sz="1700" dirty="0">
              <a:latin typeface="Arial" panose="020B0604020202020204" pitchFamily="34" charset="0"/>
              <a:cs typeface="Arial" panose="020B0604020202020204" pitchFamily="34" charset="0"/>
            </a:endParaRPr>
          </a:p>
        </p:txBody>
      </p:sp>
      <p:sp>
        <p:nvSpPr>
          <p:cNvPr id="8" name="Text 5"/>
          <p:cNvSpPr/>
          <p:nvPr/>
        </p:nvSpPr>
        <p:spPr>
          <a:xfrm>
            <a:off x="10207908" y="4941219"/>
            <a:ext cx="2752252" cy="344032"/>
          </a:xfrm>
          <a:prstGeom prst="rect">
            <a:avLst/>
          </a:prstGeom>
          <a:noFill/>
          <a:ln/>
        </p:spPr>
        <p:txBody>
          <a:bodyPr wrap="none" lIns="0" tIns="0" rIns="0" bIns="0" rtlCol="0" anchor="t"/>
          <a:lstStyle/>
          <a:p>
            <a:pPr marL="0" indent="0" algn="l">
              <a:lnSpc>
                <a:spcPts val="2700"/>
              </a:lnSpc>
              <a:buNone/>
            </a:pPr>
            <a:r>
              <a:rPr lang="en-US" sz="2150" dirty="0">
                <a:solidFill>
                  <a:srgbClr val="2B4150"/>
                </a:solidFill>
                <a:latin typeface="Arial" panose="020B0604020202020204" pitchFamily="34" charset="0"/>
                <a:ea typeface="MuseoModerno Medium" pitchFamily="34" charset="-122"/>
                <a:cs typeface="Arial" panose="020B0604020202020204" pitchFamily="34" charset="0"/>
              </a:rPr>
              <a:t>Primary Prevention</a:t>
            </a:r>
            <a:endParaRPr lang="en-US" sz="2150" dirty="0">
              <a:latin typeface="Arial" panose="020B0604020202020204" pitchFamily="34" charset="0"/>
              <a:cs typeface="Arial" panose="020B0604020202020204" pitchFamily="34" charset="0"/>
            </a:endParaRPr>
          </a:p>
        </p:txBody>
      </p:sp>
      <p:sp>
        <p:nvSpPr>
          <p:cNvPr id="9" name="Text 6"/>
          <p:cNvSpPr/>
          <p:nvPr/>
        </p:nvSpPr>
        <p:spPr>
          <a:xfrm>
            <a:off x="10207908" y="5383108"/>
            <a:ext cx="3033593" cy="493876"/>
          </a:xfrm>
          <a:prstGeom prst="rect">
            <a:avLst/>
          </a:prstGeom>
          <a:noFill/>
          <a:ln/>
        </p:spPr>
        <p:txBody>
          <a:bodyPr wrap="square" lIns="0" tIns="0" rIns="0" bIns="0" rtlCol="0" anchor="t"/>
          <a:lstStyle/>
          <a:p>
            <a:pPr marL="0" indent="0" algn="l">
              <a:lnSpc>
                <a:spcPts val="1900"/>
              </a:lnSpc>
              <a:buNone/>
            </a:pPr>
            <a:r>
              <a:rPr lang="en-US" sz="1700" dirty="0">
                <a:solidFill>
                  <a:srgbClr val="2B4150"/>
                </a:solidFill>
                <a:latin typeface="Arial" panose="020B0604020202020204" pitchFamily="34" charset="0"/>
                <a:ea typeface="Source Sans 3" pitchFamily="34" charset="-122"/>
                <a:cs typeface="Arial" panose="020B0604020202020204" pitchFamily="34" charset="0"/>
              </a:rPr>
              <a:t>Smoking cessation and pollutant avoidance</a:t>
            </a:r>
            <a:endParaRPr lang="en-US" sz="1700" dirty="0">
              <a:latin typeface="Arial" panose="020B0604020202020204" pitchFamily="34" charset="0"/>
              <a:cs typeface="Arial" panose="020B0604020202020204" pitchFamily="34" charset="0"/>
            </a:endParaRPr>
          </a:p>
        </p:txBody>
      </p:sp>
      <p:sp>
        <p:nvSpPr>
          <p:cNvPr id="10" name="Text 7"/>
          <p:cNvSpPr/>
          <p:nvPr/>
        </p:nvSpPr>
        <p:spPr>
          <a:xfrm>
            <a:off x="1094303" y="7652241"/>
            <a:ext cx="12441674" cy="517684"/>
          </a:xfrm>
          <a:prstGeom prst="rect">
            <a:avLst/>
          </a:prstGeom>
          <a:noFill/>
          <a:ln/>
        </p:spPr>
        <p:txBody>
          <a:bodyPr wrap="square" lIns="0" tIns="0" rIns="0" bIns="0" rtlCol="0" anchor="t"/>
          <a:lstStyle/>
          <a:p>
            <a:pPr marL="0" indent="0" algn="l">
              <a:lnSpc>
                <a:spcPts val="2000"/>
              </a:lnSpc>
              <a:buNone/>
            </a:pPr>
            <a:r>
              <a:rPr lang="en-US" sz="1400" dirty="0">
                <a:solidFill>
                  <a:srgbClr val="2B4150"/>
                </a:solidFill>
                <a:latin typeface="Arial" panose="020B0604020202020204" pitchFamily="34" charset="0"/>
                <a:ea typeface="Source Sans 3" pitchFamily="34" charset="-122"/>
                <a:cs typeface="Arial" panose="020B0604020202020204" pitchFamily="34" charset="0"/>
              </a:rPr>
              <a:t>Prevention strategies span all three levels — from reducing initial risk factors such as smoking and pollution (Chen </a:t>
            </a:r>
            <a:r>
              <a:rPr lang="en-US" sz="140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00" dirty="0">
                <a:solidFill>
                  <a:srgbClr val="2B4150"/>
                </a:solidFill>
                <a:latin typeface="Arial" panose="020B0604020202020204" pitchFamily="34" charset="0"/>
                <a:ea typeface="Source Sans 3" pitchFamily="34" charset="-122"/>
                <a:cs typeface="Arial" panose="020B0604020202020204" pitchFamily="34" charset="0"/>
              </a:rPr>
              <a:t>2023), to early diagnosis (Papi </a:t>
            </a:r>
            <a:r>
              <a:rPr lang="en-US" sz="140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00" dirty="0">
                <a:solidFill>
                  <a:srgbClr val="2B4150"/>
                </a:solidFill>
                <a:latin typeface="Arial" panose="020B0604020202020204" pitchFamily="34" charset="0"/>
                <a:ea typeface="Source Sans 3" pitchFamily="34" charset="-122"/>
                <a:cs typeface="Arial" panose="020B0604020202020204" pitchFamily="34" charset="0"/>
              </a:rPr>
              <a:t>2024), and long-term rehabilitation to improve quality of life (Chen </a:t>
            </a:r>
            <a:r>
              <a:rPr lang="en-US" sz="140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40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400" dirty="0">
              <a:latin typeface="Arial" panose="020B0604020202020204" pitchFamily="34" charset="0"/>
              <a:cs typeface="Arial" panose="020B0604020202020204" pitchFamily="34" charset="0"/>
            </a:endParaRPr>
          </a:p>
        </p:txBody>
      </p:sp>
    </p:spTree>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showMasterSp="0">
  <p:cSld name="Slide 10">
    <p:spTree>
      <p:nvGrpSpPr>
        <p:cNvPr id="1" name=""/>
        <p:cNvGrpSpPr/>
        <p:nvPr/>
      </p:nvGrpSpPr>
      <p:grpSpPr>
        <a:xfrm>
          <a:off x="0" y="0"/>
          <a:ext cx="0" cy="0"/>
          <a:chOff x="0" y="0"/>
          <a:chExt cx="0" cy="0"/>
        </a:xfrm>
      </p:grpSpPr>
      <p:sp>
        <p:nvSpPr>
          <p:cNvPr id="4" name="Text 0"/>
          <p:cNvSpPr/>
          <p:nvPr/>
        </p:nvSpPr>
        <p:spPr>
          <a:xfrm>
            <a:off x="6241732" y="641033"/>
            <a:ext cx="7633335" cy="1348978"/>
          </a:xfrm>
          <a:prstGeom prst="rect">
            <a:avLst/>
          </a:prstGeom>
          <a:noFill/>
          <a:ln/>
        </p:spPr>
        <p:txBody>
          <a:bodyPr wrap="square" lIns="0" tIns="0" rIns="0" bIns="0" rtlCol="0" anchor="t"/>
          <a:lstStyle/>
          <a:p>
            <a:pPr marL="0" indent="0" algn="l">
              <a:lnSpc>
                <a:spcPts val="5300"/>
              </a:lnSpc>
              <a:buNone/>
            </a:pPr>
            <a:r>
              <a:rPr lang="en-US" sz="4200" dirty="0">
                <a:solidFill>
                  <a:srgbClr val="124E73"/>
                </a:solidFill>
                <a:latin typeface="Arial" panose="020B0604020202020204" pitchFamily="34" charset="0"/>
                <a:ea typeface="MuseoModerno Medium" pitchFamily="34" charset="-122"/>
                <a:cs typeface="Arial" panose="020B0604020202020204" pitchFamily="34" charset="0"/>
              </a:rPr>
              <a:t>Self-Management and Coping Strategies</a:t>
            </a:r>
            <a:endParaRPr lang="en-US" sz="4200" dirty="0">
              <a:latin typeface="Arial" panose="020B0604020202020204" pitchFamily="34" charset="0"/>
              <a:cs typeface="Arial" panose="020B0604020202020204" pitchFamily="34" charset="0"/>
            </a:endParaRPr>
          </a:p>
        </p:txBody>
      </p:sp>
      <p:sp>
        <p:nvSpPr>
          <p:cNvPr id="5" name="Shape 1"/>
          <p:cNvSpPr/>
          <p:nvPr/>
        </p:nvSpPr>
        <p:spPr>
          <a:xfrm>
            <a:off x="6241732" y="2298025"/>
            <a:ext cx="7633335" cy="1626632"/>
          </a:xfrm>
          <a:prstGeom prst="roundRect">
            <a:avLst>
              <a:gd name="adj" fmla="val 8994"/>
            </a:avLst>
          </a:prstGeom>
          <a:solidFill>
            <a:srgbClr val="FFFCF5"/>
          </a:solidFill>
          <a:ln w="30480">
            <a:solidFill>
              <a:srgbClr val="D9D4C9"/>
            </a:solidFill>
            <a:prstDash val="solid"/>
          </a:ln>
        </p:spPr>
      </p:sp>
      <p:sp>
        <p:nvSpPr>
          <p:cNvPr id="6" name="Shape 2"/>
          <p:cNvSpPr/>
          <p:nvPr/>
        </p:nvSpPr>
        <p:spPr>
          <a:xfrm>
            <a:off x="6211253" y="2298025"/>
            <a:ext cx="121920" cy="1626632"/>
          </a:xfrm>
          <a:prstGeom prst="roundRect">
            <a:avLst>
              <a:gd name="adj" fmla="val 26555"/>
            </a:avLst>
          </a:prstGeom>
          <a:solidFill>
            <a:srgbClr val="325F7B"/>
          </a:solidFill>
          <a:ln/>
        </p:spPr>
      </p:sp>
      <p:sp>
        <p:nvSpPr>
          <p:cNvPr id="7" name="Text 3"/>
          <p:cNvSpPr/>
          <p:nvPr/>
        </p:nvSpPr>
        <p:spPr>
          <a:xfrm>
            <a:off x="6579394" y="2544247"/>
            <a:ext cx="2697837" cy="337185"/>
          </a:xfrm>
          <a:prstGeom prst="rect">
            <a:avLst/>
          </a:prstGeom>
          <a:noFill/>
          <a:ln/>
        </p:spPr>
        <p:txBody>
          <a:bodyPr wrap="none" lIns="0" tIns="0" rIns="0" bIns="0" rtlCol="0" anchor="t"/>
          <a:lstStyle/>
          <a:p>
            <a:pPr marL="0" indent="0" algn="l">
              <a:lnSpc>
                <a:spcPts val="2650"/>
              </a:lnSpc>
              <a:buNone/>
            </a:pPr>
            <a:r>
              <a:rPr lang="en-US" sz="2100" dirty="0">
                <a:solidFill>
                  <a:srgbClr val="2B4150"/>
                </a:solidFill>
                <a:latin typeface="Arial" panose="020B0604020202020204" pitchFamily="34" charset="0"/>
                <a:ea typeface="MuseoModerno Medium" pitchFamily="34" charset="-122"/>
                <a:cs typeface="Arial" panose="020B0604020202020204" pitchFamily="34" charset="0"/>
              </a:rPr>
              <a:t>Self-Management</a:t>
            </a:r>
            <a:endParaRPr lang="en-US" sz="2100" dirty="0">
              <a:latin typeface="Arial" panose="020B0604020202020204" pitchFamily="34" charset="0"/>
              <a:cs typeface="Arial" panose="020B0604020202020204" pitchFamily="34" charset="0"/>
            </a:endParaRPr>
          </a:p>
        </p:txBody>
      </p:sp>
      <p:sp>
        <p:nvSpPr>
          <p:cNvPr id="8" name="Text 4"/>
          <p:cNvSpPr/>
          <p:nvPr/>
        </p:nvSpPr>
        <p:spPr>
          <a:xfrm>
            <a:off x="6579394" y="3004542"/>
            <a:ext cx="7049453" cy="673894"/>
          </a:xfrm>
          <a:prstGeom prst="rect">
            <a:avLst/>
          </a:prstGeom>
          <a:noFill/>
          <a:ln/>
        </p:spPr>
        <p:txBody>
          <a:bodyPr wrap="square" lIns="0" tIns="0" rIns="0" bIns="0" rtlCol="0" anchor="t"/>
          <a:lstStyle/>
          <a:p>
            <a:pPr marL="0" indent="0" algn="l">
              <a:lnSpc>
                <a:spcPts val="2650"/>
              </a:lnSpc>
              <a:buNone/>
            </a:pPr>
            <a:r>
              <a:rPr lang="en-US" sz="1650" dirty="0">
                <a:solidFill>
                  <a:srgbClr val="2B4150"/>
                </a:solidFill>
                <a:latin typeface="Arial" panose="020B0604020202020204" pitchFamily="34" charset="0"/>
                <a:ea typeface="Source Sans 3" pitchFamily="34" charset="-122"/>
                <a:cs typeface="Arial" panose="020B0604020202020204" pitchFamily="34" charset="0"/>
              </a:rPr>
              <a:t>Refers to patient education and behaviour change to empower individuals in managing their condition (Cravo </a:t>
            </a:r>
            <a:r>
              <a:rPr lang="en-US" sz="16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650" dirty="0">
                <a:solidFill>
                  <a:srgbClr val="2B4150"/>
                </a:solidFill>
                <a:latin typeface="Arial" panose="020B0604020202020204" pitchFamily="34" charset="0"/>
                <a:ea typeface="Source Sans 3" pitchFamily="34" charset="-122"/>
                <a:cs typeface="Arial" panose="020B0604020202020204" pitchFamily="34" charset="0"/>
              </a:rPr>
              <a:t>2022).</a:t>
            </a:r>
          </a:p>
          <a:p>
            <a:pPr marL="0" indent="0" algn="l">
              <a:lnSpc>
                <a:spcPts val="2650"/>
              </a:lnSpc>
              <a:buNone/>
            </a:pPr>
            <a:endParaRPr lang="en-US" sz="1650" dirty="0">
              <a:latin typeface="Arial" panose="020B0604020202020204" pitchFamily="34" charset="0"/>
              <a:cs typeface="Arial" panose="020B0604020202020204" pitchFamily="34" charset="0"/>
            </a:endParaRPr>
          </a:p>
        </p:txBody>
      </p:sp>
      <p:sp>
        <p:nvSpPr>
          <p:cNvPr id="9" name="Shape 5"/>
          <p:cNvSpPr/>
          <p:nvPr/>
        </p:nvSpPr>
        <p:spPr>
          <a:xfrm>
            <a:off x="6241732" y="4129921"/>
            <a:ext cx="7633335" cy="1626632"/>
          </a:xfrm>
          <a:prstGeom prst="roundRect">
            <a:avLst>
              <a:gd name="adj" fmla="val 8994"/>
            </a:avLst>
          </a:prstGeom>
          <a:solidFill>
            <a:srgbClr val="FFFCF5"/>
          </a:solidFill>
          <a:ln w="30480">
            <a:solidFill>
              <a:srgbClr val="D9D4C9"/>
            </a:solidFill>
            <a:prstDash val="solid"/>
          </a:ln>
        </p:spPr>
      </p:sp>
      <p:sp>
        <p:nvSpPr>
          <p:cNvPr id="10" name="Shape 6"/>
          <p:cNvSpPr/>
          <p:nvPr/>
        </p:nvSpPr>
        <p:spPr>
          <a:xfrm>
            <a:off x="6211253" y="4129921"/>
            <a:ext cx="121920" cy="1626632"/>
          </a:xfrm>
          <a:prstGeom prst="roundRect">
            <a:avLst>
              <a:gd name="adj" fmla="val 26555"/>
            </a:avLst>
          </a:prstGeom>
          <a:solidFill>
            <a:srgbClr val="325F7B"/>
          </a:solidFill>
          <a:ln/>
        </p:spPr>
      </p:sp>
      <p:sp>
        <p:nvSpPr>
          <p:cNvPr id="11" name="Text 7"/>
          <p:cNvSpPr/>
          <p:nvPr/>
        </p:nvSpPr>
        <p:spPr>
          <a:xfrm>
            <a:off x="6579394" y="4376142"/>
            <a:ext cx="3094553" cy="337185"/>
          </a:xfrm>
          <a:prstGeom prst="rect">
            <a:avLst/>
          </a:prstGeom>
          <a:noFill/>
          <a:ln/>
        </p:spPr>
        <p:txBody>
          <a:bodyPr wrap="none" lIns="0" tIns="0" rIns="0" bIns="0" rtlCol="0" anchor="t"/>
          <a:lstStyle/>
          <a:p>
            <a:pPr marL="0" indent="0" algn="l">
              <a:lnSpc>
                <a:spcPts val="2650"/>
              </a:lnSpc>
              <a:buNone/>
            </a:pPr>
            <a:r>
              <a:rPr lang="en-US" sz="2100" dirty="0">
                <a:solidFill>
                  <a:srgbClr val="2B4150"/>
                </a:solidFill>
                <a:latin typeface="Arial" panose="020B0604020202020204" pitchFamily="34" charset="0"/>
                <a:ea typeface="MuseoModerno Medium" pitchFamily="34" charset="-122"/>
                <a:cs typeface="Arial" panose="020B0604020202020204" pitchFamily="34" charset="0"/>
              </a:rPr>
              <a:t>Psychological Resilience</a:t>
            </a:r>
            <a:endParaRPr lang="en-US" sz="2100" dirty="0">
              <a:latin typeface="Arial" panose="020B0604020202020204" pitchFamily="34" charset="0"/>
              <a:cs typeface="Arial" panose="020B0604020202020204" pitchFamily="34" charset="0"/>
            </a:endParaRPr>
          </a:p>
        </p:txBody>
      </p:sp>
      <p:sp>
        <p:nvSpPr>
          <p:cNvPr id="12" name="Text 8"/>
          <p:cNvSpPr/>
          <p:nvPr/>
        </p:nvSpPr>
        <p:spPr>
          <a:xfrm>
            <a:off x="6579394" y="4836438"/>
            <a:ext cx="7049453" cy="673894"/>
          </a:xfrm>
          <a:prstGeom prst="rect">
            <a:avLst/>
          </a:prstGeom>
          <a:noFill/>
          <a:ln/>
        </p:spPr>
        <p:txBody>
          <a:bodyPr wrap="square" lIns="0" tIns="0" rIns="0" bIns="0" rtlCol="0" anchor="t"/>
          <a:lstStyle/>
          <a:p>
            <a:pPr marL="0" indent="0" algn="l">
              <a:lnSpc>
                <a:spcPts val="2650"/>
              </a:lnSpc>
              <a:buNone/>
            </a:pPr>
            <a:r>
              <a:rPr lang="en-US" sz="1650" dirty="0">
                <a:solidFill>
                  <a:srgbClr val="2B4150"/>
                </a:solidFill>
                <a:latin typeface="Arial" panose="020B0604020202020204" pitchFamily="34" charset="0"/>
                <a:ea typeface="Source Sans 3" pitchFamily="34" charset="-122"/>
                <a:cs typeface="Arial" panose="020B0604020202020204" pitchFamily="34" charset="0"/>
              </a:rPr>
              <a:t>Stress management and development of coping skills to support mental wellbeing (Chang </a:t>
            </a:r>
            <a:r>
              <a:rPr lang="en-US" sz="16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6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650" dirty="0">
              <a:latin typeface="Arial" panose="020B0604020202020204" pitchFamily="34" charset="0"/>
              <a:cs typeface="Arial" panose="020B0604020202020204" pitchFamily="34" charset="0"/>
            </a:endParaRPr>
          </a:p>
        </p:txBody>
      </p:sp>
      <p:sp>
        <p:nvSpPr>
          <p:cNvPr id="13" name="Shape 9"/>
          <p:cNvSpPr/>
          <p:nvPr/>
        </p:nvSpPr>
        <p:spPr>
          <a:xfrm>
            <a:off x="6241732" y="5961817"/>
            <a:ext cx="7633335" cy="1626632"/>
          </a:xfrm>
          <a:prstGeom prst="roundRect">
            <a:avLst>
              <a:gd name="adj" fmla="val 8994"/>
            </a:avLst>
          </a:prstGeom>
          <a:solidFill>
            <a:srgbClr val="FFFCF5"/>
          </a:solidFill>
          <a:ln w="30480">
            <a:solidFill>
              <a:srgbClr val="D9D4C9"/>
            </a:solidFill>
            <a:prstDash val="solid"/>
          </a:ln>
        </p:spPr>
      </p:sp>
      <p:sp>
        <p:nvSpPr>
          <p:cNvPr id="14" name="Shape 10"/>
          <p:cNvSpPr/>
          <p:nvPr/>
        </p:nvSpPr>
        <p:spPr>
          <a:xfrm>
            <a:off x="6211253" y="5961817"/>
            <a:ext cx="121920" cy="1626632"/>
          </a:xfrm>
          <a:prstGeom prst="roundRect">
            <a:avLst>
              <a:gd name="adj" fmla="val 26555"/>
            </a:avLst>
          </a:prstGeom>
          <a:solidFill>
            <a:srgbClr val="325F7B"/>
          </a:solidFill>
          <a:ln/>
        </p:spPr>
      </p:sp>
      <p:sp>
        <p:nvSpPr>
          <p:cNvPr id="15" name="Text 11"/>
          <p:cNvSpPr/>
          <p:nvPr/>
        </p:nvSpPr>
        <p:spPr>
          <a:xfrm>
            <a:off x="6579394" y="6208038"/>
            <a:ext cx="2697837" cy="337185"/>
          </a:xfrm>
          <a:prstGeom prst="rect">
            <a:avLst/>
          </a:prstGeom>
          <a:noFill/>
          <a:ln/>
        </p:spPr>
        <p:txBody>
          <a:bodyPr wrap="none" lIns="0" tIns="0" rIns="0" bIns="0" rtlCol="0" anchor="t"/>
          <a:lstStyle/>
          <a:p>
            <a:pPr marL="0" indent="0" algn="l">
              <a:lnSpc>
                <a:spcPts val="2650"/>
              </a:lnSpc>
              <a:buNone/>
            </a:pPr>
            <a:r>
              <a:rPr lang="en-US" sz="2100" dirty="0">
                <a:solidFill>
                  <a:srgbClr val="2B4150"/>
                </a:solidFill>
                <a:latin typeface="Arial" panose="020B0604020202020204" pitchFamily="34" charset="0"/>
                <a:ea typeface="MuseoModerno Medium" pitchFamily="34" charset="-122"/>
                <a:cs typeface="Arial" panose="020B0604020202020204" pitchFamily="34" charset="0"/>
              </a:rPr>
              <a:t>Stress Reduction</a:t>
            </a:r>
            <a:endParaRPr lang="en-US" sz="2100" dirty="0">
              <a:latin typeface="Arial" panose="020B0604020202020204" pitchFamily="34" charset="0"/>
              <a:cs typeface="Arial" panose="020B0604020202020204" pitchFamily="34" charset="0"/>
            </a:endParaRPr>
          </a:p>
        </p:txBody>
      </p:sp>
      <p:sp>
        <p:nvSpPr>
          <p:cNvPr id="16" name="Text 12"/>
          <p:cNvSpPr/>
          <p:nvPr/>
        </p:nvSpPr>
        <p:spPr>
          <a:xfrm>
            <a:off x="6579394" y="6668333"/>
            <a:ext cx="7049453" cy="673894"/>
          </a:xfrm>
          <a:prstGeom prst="rect">
            <a:avLst/>
          </a:prstGeom>
          <a:noFill/>
          <a:ln/>
        </p:spPr>
        <p:txBody>
          <a:bodyPr wrap="square" lIns="0" tIns="0" rIns="0" bIns="0" rtlCol="0" anchor="t"/>
          <a:lstStyle/>
          <a:p>
            <a:pPr marL="0" indent="0" algn="l">
              <a:lnSpc>
                <a:spcPts val="2650"/>
              </a:lnSpc>
              <a:buNone/>
            </a:pPr>
            <a:r>
              <a:rPr lang="en-US" sz="1650" dirty="0">
                <a:solidFill>
                  <a:srgbClr val="2B4150"/>
                </a:solidFill>
                <a:latin typeface="Arial" panose="020B0604020202020204" pitchFamily="34" charset="0"/>
                <a:ea typeface="Source Sans 3" pitchFamily="34" charset="-122"/>
                <a:cs typeface="Arial" panose="020B0604020202020204" pitchFamily="34" charset="0"/>
              </a:rPr>
              <a:t>Mindfulness and relaxation techniques to reduce the psychological burden of COPD (Murgia and Gambelunghe, 2022).</a:t>
            </a:r>
            <a:endParaRPr lang="en-US" sz="1650" dirty="0">
              <a:latin typeface="Arial" panose="020B0604020202020204" pitchFamily="34" charset="0"/>
              <a:cs typeface="Arial" panose="020B0604020202020204" pitchFamily="34" charset="0"/>
            </a:endParaRPr>
          </a:p>
        </p:txBody>
      </p:sp>
      <p:sp>
        <p:nvSpPr>
          <p:cNvPr id="18" name="Text 4">
            <a:extLst>
              <a:ext uri="{FF2B5EF4-FFF2-40B4-BE49-F238E27FC236}">
                <a16:creationId xmlns:a16="http://schemas.microsoft.com/office/drawing/2014/main" xmlns="" id="{F3194A50-AA41-2384-EBEA-AD3A42EC7A0B}"/>
              </a:ext>
            </a:extLst>
          </p:cNvPr>
          <p:cNvSpPr/>
          <p:nvPr/>
        </p:nvSpPr>
        <p:spPr>
          <a:xfrm>
            <a:off x="409823" y="641032"/>
            <a:ext cx="4713970" cy="3735109"/>
          </a:xfrm>
          <a:prstGeom prst="rect">
            <a:avLst/>
          </a:prstGeom>
          <a:noFill/>
          <a:ln/>
        </p:spPr>
        <p:txBody>
          <a:bodyPr wrap="square" lIns="0" tIns="0" rIns="0" bIns="0" rtlCol="0" anchor="t"/>
          <a:lstStyle/>
          <a:p>
            <a:pPr marL="0" indent="0" algn="l">
              <a:lnSpc>
                <a:spcPts val="2650"/>
              </a:lnSpc>
              <a:buNone/>
            </a:pPr>
            <a:r>
              <a:rPr lang="en-IN" sz="1600" dirty="0"/>
              <a:t>Self-Management Support in COPD</a:t>
            </a:r>
            <a:endParaRPr lang="en-US" sz="1650" dirty="0">
              <a:solidFill>
                <a:srgbClr val="2B4150"/>
              </a:solidFill>
              <a:latin typeface="Arial" panose="020B0604020202020204" pitchFamily="34" charset="0"/>
              <a:ea typeface="Source Sans 3" pitchFamily="34" charset="-122"/>
              <a:cs typeface="Arial" panose="020B0604020202020204" pitchFamily="34" charset="0"/>
            </a:endParaRPr>
          </a:p>
          <a:p>
            <a:pPr marL="285750" indent="-285750" algn="l">
              <a:lnSpc>
                <a:spcPts val="2650"/>
              </a:lnSpc>
              <a:buFont typeface="Arial" panose="020B0604020202020204" pitchFamily="34" charset="0"/>
              <a:buChar char="•"/>
            </a:pPr>
            <a:r>
              <a:rPr lang="en-US" sz="1650" dirty="0">
                <a:solidFill>
                  <a:srgbClr val="2B4150"/>
                </a:solidFill>
                <a:latin typeface="Arial" panose="020B0604020202020204" pitchFamily="34" charset="0"/>
                <a:ea typeface="Source Sans 3" pitchFamily="34" charset="-122"/>
                <a:cs typeface="Arial" panose="020B0604020202020204" pitchFamily="34" charset="0"/>
              </a:rPr>
              <a:t>Education on disease and medication use</a:t>
            </a:r>
          </a:p>
          <a:p>
            <a:pPr marL="285750" indent="-285750" algn="l">
              <a:lnSpc>
                <a:spcPts val="2650"/>
              </a:lnSpc>
              <a:buFont typeface="Arial" panose="020B0604020202020204" pitchFamily="34" charset="0"/>
              <a:buChar char="•"/>
            </a:pPr>
            <a:r>
              <a:rPr lang="en-US" sz="1650" dirty="0">
                <a:solidFill>
                  <a:srgbClr val="2B4150"/>
                </a:solidFill>
                <a:latin typeface="Arial" panose="020B0604020202020204" pitchFamily="34" charset="0"/>
                <a:ea typeface="Source Sans 3" pitchFamily="34" charset="-122"/>
                <a:cs typeface="Arial" panose="020B0604020202020204" pitchFamily="34" charset="0"/>
              </a:rPr>
              <a:t>Action plans for exacerbations</a:t>
            </a:r>
          </a:p>
          <a:p>
            <a:pPr marL="285750" indent="-285750" algn="l">
              <a:lnSpc>
                <a:spcPts val="2650"/>
              </a:lnSpc>
              <a:buFont typeface="Arial" panose="020B0604020202020204" pitchFamily="34" charset="0"/>
              <a:buChar char="•"/>
            </a:pPr>
            <a:r>
              <a:rPr lang="en-US" sz="1650" dirty="0">
                <a:solidFill>
                  <a:srgbClr val="2B4150"/>
                </a:solidFill>
                <a:latin typeface="Arial" panose="020B0604020202020204" pitchFamily="34" charset="0"/>
                <a:ea typeface="Source Sans 3" pitchFamily="34" charset="-122"/>
                <a:cs typeface="Arial" panose="020B0604020202020204" pitchFamily="34" charset="0"/>
              </a:rPr>
              <a:t>Lifestyle change (smoking, exercise)</a:t>
            </a:r>
          </a:p>
          <a:p>
            <a:pPr marL="285750" indent="-285750" algn="l">
              <a:lnSpc>
                <a:spcPts val="2650"/>
              </a:lnSpc>
              <a:buFont typeface="Arial" panose="020B0604020202020204" pitchFamily="34" charset="0"/>
              <a:buChar char="•"/>
            </a:pPr>
            <a:r>
              <a:rPr lang="en-US" sz="1650" dirty="0">
                <a:solidFill>
                  <a:srgbClr val="2B4150"/>
                </a:solidFill>
                <a:latin typeface="Arial" panose="020B0604020202020204" pitchFamily="34" charset="0"/>
                <a:ea typeface="Source Sans 3" pitchFamily="34" charset="-122"/>
                <a:cs typeface="Arial" panose="020B0604020202020204" pitchFamily="34" charset="0"/>
              </a:rPr>
              <a:t>Self-monitoring of symptoms.</a:t>
            </a:r>
          </a:p>
          <a:p>
            <a:pPr marL="285750" indent="-285750" algn="l">
              <a:lnSpc>
                <a:spcPts val="2650"/>
              </a:lnSpc>
              <a:buFont typeface="Arial" panose="020B0604020202020204" pitchFamily="34" charset="0"/>
              <a:buChar char="•"/>
            </a:pPr>
            <a:r>
              <a:rPr lang="en-US" sz="1650" dirty="0">
                <a:solidFill>
                  <a:srgbClr val="2B4150"/>
                </a:solidFill>
                <a:latin typeface="Arial" panose="020B0604020202020204" pitchFamily="34" charset="0"/>
                <a:ea typeface="Source Sans 3" pitchFamily="34" charset="-122"/>
                <a:cs typeface="Arial" panose="020B0604020202020204" pitchFamily="34" charset="0"/>
              </a:rPr>
              <a:t>Healthcare professional support.</a:t>
            </a:r>
          </a:p>
          <a:p>
            <a:pPr marL="285750" indent="-285750" algn="l">
              <a:lnSpc>
                <a:spcPts val="2650"/>
              </a:lnSpc>
              <a:buFont typeface="Arial" panose="020B0604020202020204" pitchFamily="34" charset="0"/>
              <a:buChar char="•"/>
            </a:pPr>
            <a:endParaRPr lang="en-US" sz="1650" dirty="0">
              <a:solidFill>
                <a:srgbClr val="2B4150"/>
              </a:solidFill>
              <a:latin typeface="Arial" panose="020B0604020202020204" pitchFamily="34" charset="0"/>
              <a:ea typeface="Source Sans 3" pitchFamily="34" charset="-122"/>
              <a:cs typeface="Arial" panose="020B0604020202020204" pitchFamily="34" charset="0"/>
            </a:endParaRPr>
          </a:p>
          <a:p>
            <a:pPr algn="l">
              <a:lnSpc>
                <a:spcPts val="2650"/>
              </a:lnSpc>
            </a:pPr>
            <a:r>
              <a:rPr lang="en-US" sz="1650" dirty="0">
                <a:latin typeface="Arial" panose="020B0604020202020204" pitchFamily="34" charset="0"/>
                <a:cs typeface="Arial" panose="020B0604020202020204" pitchFamily="34" charset="0"/>
              </a:rPr>
              <a:t>According to the Chronic Care Model, self-management support entails informed patients, proactive healthcare teams, and follow-up.</a:t>
            </a:r>
          </a:p>
        </p:txBody>
      </p:sp>
    </p:spTree>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2254448"/>
            <a:ext cx="7555706" cy="620078"/>
          </a:xfrm>
          <a:prstGeom prst="rect">
            <a:avLst/>
          </a:prstGeom>
          <a:noFill/>
          <a:ln/>
        </p:spPr>
        <p:txBody>
          <a:bodyPr wrap="none" lIns="0" tIns="0" rIns="0" bIns="0" rtlCol="0" anchor="t"/>
          <a:lstStyle/>
          <a:p>
            <a:pPr marL="0" indent="0" algn="l">
              <a:lnSpc>
                <a:spcPts val="4850"/>
              </a:lnSpc>
              <a:buNone/>
            </a:pPr>
            <a:r>
              <a:rPr lang="en-US" sz="3900" dirty="0">
                <a:solidFill>
                  <a:srgbClr val="124E73"/>
                </a:solidFill>
                <a:latin typeface="Arial" panose="020B0604020202020204" pitchFamily="34" charset="0"/>
                <a:ea typeface="MuseoModerno Medium" pitchFamily="34" charset="-122"/>
                <a:cs typeface="Arial" panose="020B0604020202020204" pitchFamily="34" charset="0"/>
              </a:rPr>
              <a:t>Evidence-Based Models of Care</a:t>
            </a:r>
            <a:endParaRPr lang="en-US" sz="3900" dirty="0">
              <a:latin typeface="Arial" panose="020B0604020202020204" pitchFamily="34" charset="0"/>
              <a:cs typeface="Arial" panose="020B0604020202020204" pitchFamily="34" charset="0"/>
            </a:endParaRPr>
          </a:p>
        </p:txBody>
      </p:sp>
      <p:sp>
        <p:nvSpPr>
          <p:cNvPr id="4" name="Shape 1"/>
          <p:cNvSpPr/>
          <p:nvPr/>
        </p:nvSpPr>
        <p:spPr>
          <a:xfrm>
            <a:off x="793790" y="3172182"/>
            <a:ext cx="7556421" cy="1143476"/>
          </a:xfrm>
          <a:prstGeom prst="roundRect">
            <a:avLst>
              <a:gd name="adj" fmla="val 2604"/>
            </a:avLst>
          </a:prstGeom>
          <a:solidFill>
            <a:srgbClr val="F3EEE3"/>
          </a:solidFill>
          <a:ln/>
        </p:spPr>
      </p:sp>
      <p:sp>
        <p:nvSpPr>
          <p:cNvPr id="5" name="Text 2"/>
          <p:cNvSpPr/>
          <p:nvPr/>
        </p:nvSpPr>
        <p:spPr>
          <a:xfrm>
            <a:off x="992148" y="3370540"/>
            <a:ext cx="3396734"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Comprehensive Care Models</a:t>
            </a:r>
            <a:endParaRPr lang="en-US" sz="1950" dirty="0">
              <a:latin typeface="Arial" panose="020B0604020202020204" pitchFamily="34" charset="0"/>
              <a:cs typeface="Arial" panose="020B0604020202020204" pitchFamily="34" charset="0"/>
            </a:endParaRPr>
          </a:p>
        </p:txBody>
      </p:sp>
      <p:sp>
        <p:nvSpPr>
          <p:cNvPr id="6" name="Text 3"/>
          <p:cNvSpPr/>
          <p:nvPr/>
        </p:nvSpPr>
        <p:spPr>
          <a:xfrm>
            <a:off x="992148" y="3799761"/>
            <a:ext cx="7159704"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It is premised on the six evidence-based elements (Halpin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550" dirty="0">
              <a:latin typeface="Arial" panose="020B0604020202020204" pitchFamily="34" charset="0"/>
              <a:cs typeface="Arial" panose="020B0604020202020204" pitchFamily="34" charset="0"/>
            </a:endParaRPr>
          </a:p>
        </p:txBody>
      </p:sp>
      <p:sp>
        <p:nvSpPr>
          <p:cNvPr id="7" name="Shape 4"/>
          <p:cNvSpPr/>
          <p:nvPr/>
        </p:nvSpPr>
        <p:spPr>
          <a:xfrm>
            <a:off x="793790" y="4514017"/>
            <a:ext cx="7556421" cy="1461016"/>
          </a:xfrm>
          <a:prstGeom prst="roundRect">
            <a:avLst>
              <a:gd name="adj" fmla="val 2038"/>
            </a:avLst>
          </a:prstGeom>
          <a:solidFill>
            <a:srgbClr val="F3EEE3"/>
          </a:solidFill>
          <a:ln/>
        </p:spPr>
      </p:sp>
      <p:sp>
        <p:nvSpPr>
          <p:cNvPr id="8" name="Text 5"/>
          <p:cNvSpPr/>
          <p:nvPr/>
        </p:nvSpPr>
        <p:spPr>
          <a:xfrm>
            <a:off x="992148" y="4712375"/>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Co-Productive Care</a:t>
            </a:r>
            <a:endParaRPr lang="en-US" sz="1950" dirty="0">
              <a:latin typeface="Arial" panose="020B0604020202020204" pitchFamily="34" charset="0"/>
              <a:cs typeface="Arial" panose="020B0604020202020204" pitchFamily="34" charset="0"/>
            </a:endParaRPr>
          </a:p>
        </p:txBody>
      </p:sp>
      <p:sp>
        <p:nvSpPr>
          <p:cNvPr id="9" name="Text 6"/>
          <p:cNvSpPr/>
          <p:nvPr/>
        </p:nvSpPr>
        <p:spPr>
          <a:xfrm>
            <a:off x="992148" y="5141595"/>
            <a:ext cx="7159704" cy="63507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It refers to a partnership between the patient and the healthcare provider (Bhutani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4="http://schemas.microsoft.com/office/powerpoint/2010/main" xmlns="" Requires="p14">
      <p:transition spd="slow" p14:dur="3400">
        <p14:reveal/>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363742"/>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124E73"/>
                </a:solidFill>
                <a:latin typeface="Arial" panose="020B0604020202020204" pitchFamily="34" charset="0"/>
                <a:ea typeface="MuseoModerno Medium" pitchFamily="34" charset="-122"/>
                <a:cs typeface="Arial" panose="020B0604020202020204" pitchFamily="34" charset="0"/>
              </a:rPr>
              <a:t>Recommendations for Improvement</a:t>
            </a:r>
            <a:endParaRPr lang="en-US" sz="3900" dirty="0">
              <a:latin typeface="Arial" panose="020B0604020202020204" pitchFamily="34" charset="0"/>
              <a:cs typeface="Arial" panose="020B0604020202020204" pitchFamily="34" charset="0"/>
            </a:endParaRPr>
          </a:p>
        </p:txBody>
      </p:sp>
      <p:sp>
        <p:nvSpPr>
          <p:cNvPr id="4" name="Shape 1"/>
          <p:cNvSpPr/>
          <p:nvPr/>
        </p:nvSpPr>
        <p:spPr>
          <a:xfrm>
            <a:off x="6280190" y="2901553"/>
            <a:ext cx="7556421" cy="1189196"/>
          </a:xfrm>
          <a:prstGeom prst="roundRect">
            <a:avLst>
              <a:gd name="adj" fmla="val 9227"/>
            </a:avLst>
          </a:prstGeom>
          <a:solidFill>
            <a:srgbClr val="FFFCF5"/>
          </a:solidFill>
          <a:ln w="22860">
            <a:solidFill>
              <a:srgbClr val="D9D4C9"/>
            </a:solidFill>
            <a:prstDash val="solid"/>
          </a:ln>
        </p:spPr>
      </p:sp>
      <p:sp>
        <p:nvSpPr>
          <p:cNvPr id="5" name="Shape 2"/>
          <p:cNvSpPr/>
          <p:nvPr/>
        </p:nvSpPr>
        <p:spPr>
          <a:xfrm>
            <a:off x="6257330" y="2901553"/>
            <a:ext cx="91440" cy="1189196"/>
          </a:xfrm>
          <a:prstGeom prst="roundRect">
            <a:avLst>
              <a:gd name="adj" fmla="val 32558"/>
            </a:avLst>
          </a:prstGeom>
          <a:solidFill>
            <a:srgbClr val="325F7B"/>
          </a:solidFill>
          <a:ln/>
        </p:spPr>
      </p:sp>
      <p:sp>
        <p:nvSpPr>
          <p:cNvPr id="6" name="Text 3"/>
          <p:cNvSpPr/>
          <p:nvPr/>
        </p:nvSpPr>
        <p:spPr>
          <a:xfrm>
            <a:off x="6569988" y="3122771"/>
            <a:ext cx="4750118"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Additional Financing of COPD Programs</a:t>
            </a:r>
            <a:endParaRPr lang="en-US" sz="1950" dirty="0">
              <a:latin typeface="Arial" panose="020B0604020202020204" pitchFamily="34" charset="0"/>
              <a:cs typeface="Arial" panose="020B0604020202020204" pitchFamily="34" charset="0"/>
            </a:endParaRPr>
          </a:p>
        </p:txBody>
      </p:sp>
      <p:sp>
        <p:nvSpPr>
          <p:cNvPr id="7" name="Text 4"/>
          <p:cNvSpPr/>
          <p:nvPr/>
        </p:nvSpPr>
        <p:spPr>
          <a:xfrm>
            <a:off x="6569988" y="3551992"/>
            <a:ext cx="7045404"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More investment in early diagnosis and care programs (Siu and Gafni-Lachter 2024).</a:t>
            </a:r>
            <a:endParaRPr lang="en-US" sz="1550" dirty="0">
              <a:latin typeface="Arial" panose="020B0604020202020204" pitchFamily="34" charset="0"/>
              <a:cs typeface="Arial" panose="020B0604020202020204" pitchFamily="34" charset="0"/>
            </a:endParaRPr>
          </a:p>
        </p:txBody>
      </p:sp>
      <p:sp>
        <p:nvSpPr>
          <p:cNvPr id="8" name="Shape 5"/>
          <p:cNvSpPr/>
          <p:nvPr/>
        </p:nvSpPr>
        <p:spPr>
          <a:xfrm>
            <a:off x="6280190" y="4289108"/>
            <a:ext cx="7556421" cy="1189196"/>
          </a:xfrm>
          <a:prstGeom prst="roundRect">
            <a:avLst>
              <a:gd name="adj" fmla="val 9227"/>
            </a:avLst>
          </a:prstGeom>
          <a:solidFill>
            <a:srgbClr val="FFFCF5"/>
          </a:solidFill>
          <a:ln w="22860">
            <a:solidFill>
              <a:srgbClr val="D9D4C9"/>
            </a:solidFill>
            <a:prstDash val="solid"/>
          </a:ln>
        </p:spPr>
      </p:sp>
      <p:sp>
        <p:nvSpPr>
          <p:cNvPr id="9" name="Shape 6"/>
          <p:cNvSpPr/>
          <p:nvPr/>
        </p:nvSpPr>
        <p:spPr>
          <a:xfrm>
            <a:off x="6257330" y="4289108"/>
            <a:ext cx="91440" cy="1189196"/>
          </a:xfrm>
          <a:prstGeom prst="roundRect">
            <a:avLst>
              <a:gd name="adj" fmla="val 32558"/>
            </a:avLst>
          </a:prstGeom>
          <a:solidFill>
            <a:srgbClr val="325F7B"/>
          </a:solidFill>
          <a:ln/>
        </p:spPr>
      </p:sp>
      <p:sp>
        <p:nvSpPr>
          <p:cNvPr id="10" name="Text 7"/>
          <p:cNvSpPr/>
          <p:nvPr/>
        </p:nvSpPr>
        <p:spPr>
          <a:xfrm>
            <a:off x="6569988" y="4510326"/>
            <a:ext cx="2984778"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Public Health Campaigns</a:t>
            </a:r>
            <a:endParaRPr lang="en-US" sz="1950" dirty="0">
              <a:latin typeface="Arial" panose="020B0604020202020204" pitchFamily="34" charset="0"/>
              <a:cs typeface="Arial" panose="020B0604020202020204" pitchFamily="34" charset="0"/>
            </a:endParaRPr>
          </a:p>
        </p:txBody>
      </p:sp>
      <p:sp>
        <p:nvSpPr>
          <p:cNvPr id="11" name="Text 8"/>
          <p:cNvSpPr/>
          <p:nvPr/>
        </p:nvSpPr>
        <p:spPr>
          <a:xfrm>
            <a:off x="6569988" y="4939546"/>
            <a:ext cx="7045404"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Air quality and smoking (Meiwald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
        <p:nvSpPr>
          <p:cNvPr id="12" name="Shape 9"/>
          <p:cNvSpPr/>
          <p:nvPr/>
        </p:nvSpPr>
        <p:spPr>
          <a:xfrm>
            <a:off x="6280190" y="5676662"/>
            <a:ext cx="7556421" cy="1189196"/>
          </a:xfrm>
          <a:prstGeom prst="roundRect">
            <a:avLst>
              <a:gd name="adj" fmla="val 9227"/>
            </a:avLst>
          </a:prstGeom>
          <a:solidFill>
            <a:srgbClr val="FFFCF5"/>
          </a:solidFill>
          <a:ln w="22860">
            <a:solidFill>
              <a:srgbClr val="D9D4C9"/>
            </a:solidFill>
            <a:prstDash val="solid"/>
          </a:ln>
        </p:spPr>
      </p:sp>
      <p:sp>
        <p:nvSpPr>
          <p:cNvPr id="13" name="Shape 10"/>
          <p:cNvSpPr/>
          <p:nvPr/>
        </p:nvSpPr>
        <p:spPr>
          <a:xfrm>
            <a:off x="6257330" y="5676662"/>
            <a:ext cx="91440" cy="1189196"/>
          </a:xfrm>
          <a:prstGeom prst="roundRect">
            <a:avLst>
              <a:gd name="adj" fmla="val 32558"/>
            </a:avLst>
          </a:prstGeom>
          <a:solidFill>
            <a:srgbClr val="325F7B"/>
          </a:solidFill>
          <a:ln/>
        </p:spPr>
      </p:sp>
      <p:sp>
        <p:nvSpPr>
          <p:cNvPr id="14" name="Text 11"/>
          <p:cNvSpPr/>
          <p:nvPr/>
        </p:nvSpPr>
        <p:spPr>
          <a:xfrm>
            <a:off x="6569988" y="589788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Better Education</a:t>
            </a:r>
            <a:endParaRPr lang="en-US" sz="1950" dirty="0">
              <a:latin typeface="Arial" panose="020B0604020202020204" pitchFamily="34" charset="0"/>
              <a:cs typeface="Arial" panose="020B0604020202020204" pitchFamily="34" charset="0"/>
            </a:endParaRPr>
          </a:p>
        </p:txBody>
      </p:sp>
      <p:sp>
        <p:nvSpPr>
          <p:cNvPr id="15" name="Text 12"/>
          <p:cNvSpPr/>
          <p:nvPr/>
        </p:nvSpPr>
        <p:spPr>
          <a:xfrm>
            <a:off x="6569988" y="6327100"/>
            <a:ext cx="7045404"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Patient and provider-centered (Boers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2025).</a:t>
            </a:r>
            <a:endParaRPr lang="en-US" sz="155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pic>
        <p:nvPicPr>
          <p:cNvPr id="3" name="Image 1" descr="preencoded.png"/>
          <p:cNvPicPr>
            <a:picLocks noChangeAspect="1"/>
          </p:cNvPicPr>
          <p:nvPr/>
        </p:nvPicPr>
        <p:blipFill>
          <a:blip r:embed="rId4"/>
          <a:stretch>
            <a:fillRect/>
          </a:stretch>
        </p:blipFill>
        <p:spPr>
          <a:xfrm>
            <a:off x="9392126" y="2713315"/>
            <a:ext cx="4990148" cy="2802850"/>
          </a:xfrm>
          <a:prstGeom prst="rect">
            <a:avLst/>
          </a:prstGeom>
        </p:spPr>
      </p:pic>
      <p:sp>
        <p:nvSpPr>
          <p:cNvPr id="4" name="Text 0"/>
          <p:cNvSpPr/>
          <p:nvPr/>
        </p:nvSpPr>
        <p:spPr>
          <a:xfrm>
            <a:off x="793790" y="1468160"/>
            <a:ext cx="7556421" cy="1240155"/>
          </a:xfrm>
          <a:prstGeom prst="rect">
            <a:avLst/>
          </a:prstGeom>
          <a:noFill/>
          <a:ln/>
        </p:spPr>
        <p:txBody>
          <a:bodyPr wrap="square" lIns="0" tIns="0" rIns="0" bIns="0" rtlCol="0" anchor="t"/>
          <a:lstStyle/>
          <a:p>
            <a:pPr marL="0" indent="0" algn="l">
              <a:lnSpc>
                <a:spcPts val="4850"/>
              </a:lnSpc>
              <a:buNone/>
            </a:pPr>
            <a:r>
              <a:rPr lang="en-US" sz="3900" dirty="0">
                <a:solidFill>
                  <a:srgbClr val="124E73"/>
                </a:solidFill>
                <a:latin typeface="Arial" panose="020B0604020202020204" pitchFamily="34" charset="0"/>
                <a:ea typeface="MuseoModerno Medium" pitchFamily="34" charset="-122"/>
                <a:cs typeface="Arial" panose="020B0604020202020204" pitchFamily="34" charset="0"/>
              </a:rPr>
              <a:t>COPD and Its Impact on Mental Health</a:t>
            </a:r>
            <a:endParaRPr lang="en-US" sz="3900" dirty="0">
              <a:latin typeface="Arial" panose="020B0604020202020204" pitchFamily="34" charset="0"/>
              <a:cs typeface="Arial" panose="020B0604020202020204" pitchFamily="34" charset="0"/>
            </a:endParaRPr>
          </a:p>
        </p:txBody>
      </p:sp>
      <p:sp>
        <p:nvSpPr>
          <p:cNvPr id="5" name="Shape 1"/>
          <p:cNvSpPr/>
          <p:nvPr/>
        </p:nvSpPr>
        <p:spPr>
          <a:xfrm>
            <a:off x="793790" y="3005971"/>
            <a:ext cx="3679031" cy="2096095"/>
          </a:xfrm>
          <a:prstGeom prst="roundRect">
            <a:avLst>
              <a:gd name="adj" fmla="val 1420"/>
            </a:avLst>
          </a:prstGeom>
          <a:solidFill>
            <a:srgbClr val="F3EEE3"/>
          </a:solidFill>
          <a:ln/>
        </p:spPr>
      </p:sp>
      <p:sp>
        <p:nvSpPr>
          <p:cNvPr id="6" name="Text 2"/>
          <p:cNvSpPr/>
          <p:nvPr/>
        </p:nvSpPr>
        <p:spPr>
          <a:xfrm>
            <a:off x="992148" y="3204329"/>
            <a:ext cx="2939891"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Mental Health Disorders</a:t>
            </a:r>
            <a:endParaRPr lang="en-US" sz="1950" dirty="0">
              <a:latin typeface="Arial" panose="020B0604020202020204" pitchFamily="34" charset="0"/>
              <a:cs typeface="Arial" panose="020B0604020202020204" pitchFamily="34" charset="0"/>
            </a:endParaRPr>
          </a:p>
        </p:txBody>
      </p:sp>
      <p:sp>
        <p:nvSpPr>
          <p:cNvPr id="7" name="Text 3"/>
          <p:cNvSpPr/>
          <p:nvPr/>
        </p:nvSpPr>
        <p:spPr>
          <a:xfrm>
            <a:off x="992148" y="3633549"/>
            <a:ext cx="3282315" cy="127015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COPD is typically linked to depression and anxiety because of the chronicity of the illness (Siraj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 Whittaker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
        <p:nvSpPr>
          <p:cNvPr id="8" name="Shape 4"/>
          <p:cNvSpPr/>
          <p:nvPr/>
        </p:nvSpPr>
        <p:spPr>
          <a:xfrm>
            <a:off x="4671179" y="3005971"/>
            <a:ext cx="3679031" cy="2096095"/>
          </a:xfrm>
          <a:prstGeom prst="roundRect">
            <a:avLst>
              <a:gd name="adj" fmla="val 1420"/>
            </a:avLst>
          </a:prstGeom>
          <a:solidFill>
            <a:srgbClr val="F3EEE3"/>
          </a:solidFill>
          <a:ln/>
        </p:spPr>
      </p:sp>
      <p:sp>
        <p:nvSpPr>
          <p:cNvPr id="9" name="Text 5"/>
          <p:cNvSpPr/>
          <p:nvPr/>
        </p:nvSpPr>
        <p:spPr>
          <a:xfrm>
            <a:off x="4869537" y="3204329"/>
            <a:ext cx="2806303"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Effect on Quality of Life</a:t>
            </a:r>
            <a:endParaRPr lang="en-US" sz="1950" dirty="0">
              <a:latin typeface="Arial" panose="020B0604020202020204" pitchFamily="34" charset="0"/>
              <a:cs typeface="Arial" panose="020B0604020202020204" pitchFamily="34" charset="0"/>
            </a:endParaRPr>
          </a:p>
        </p:txBody>
      </p:sp>
      <p:sp>
        <p:nvSpPr>
          <p:cNvPr id="10" name="Text 6"/>
          <p:cNvSpPr/>
          <p:nvPr/>
        </p:nvSpPr>
        <p:spPr>
          <a:xfrm>
            <a:off x="4869537" y="3633549"/>
            <a:ext cx="3282315" cy="95261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The burden of mental health worsens the physical health, lowering the overall well-being (Fu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
        <p:nvSpPr>
          <p:cNvPr id="11" name="Shape 7"/>
          <p:cNvSpPr/>
          <p:nvPr/>
        </p:nvSpPr>
        <p:spPr>
          <a:xfrm>
            <a:off x="793790" y="5300424"/>
            <a:ext cx="7556421" cy="1461016"/>
          </a:xfrm>
          <a:prstGeom prst="roundRect">
            <a:avLst>
              <a:gd name="adj" fmla="val 2038"/>
            </a:avLst>
          </a:prstGeom>
          <a:solidFill>
            <a:srgbClr val="F3EEE3"/>
          </a:solidFill>
          <a:ln/>
        </p:spPr>
      </p:sp>
      <p:sp>
        <p:nvSpPr>
          <p:cNvPr id="12" name="Text 8"/>
          <p:cNvSpPr/>
          <p:nvPr/>
        </p:nvSpPr>
        <p:spPr>
          <a:xfrm>
            <a:off x="992148" y="5498783"/>
            <a:ext cx="3105150"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Psychiatric Co-Morbidities</a:t>
            </a:r>
            <a:endParaRPr lang="en-US" sz="1950" dirty="0">
              <a:latin typeface="Arial" panose="020B0604020202020204" pitchFamily="34" charset="0"/>
              <a:cs typeface="Arial" panose="020B0604020202020204" pitchFamily="34" charset="0"/>
            </a:endParaRPr>
          </a:p>
        </p:txBody>
      </p:sp>
      <p:sp>
        <p:nvSpPr>
          <p:cNvPr id="13" name="Text 9"/>
          <p:cNvSpPr/>
          <p:nvPr/>
        </p:nvSpPr>
        <p:spPr>
          <a:xfrm>
            <a:off x="992148" y="5928003"/>
            <a:ext cx="7159704" cy="63507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More prevalence of depression among COPD patients, and antidepressants are more widespread (Siraj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2022).</a:t>
            </a:r>
            <a:endParaRPr lang="en-US" sz="155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xmlns="" id="{9ED5EE30-9549-6094-2CFA-A4B831EED094}"/>
              </a:ext>
            </a:extLst>
          </p:cNvPr>
          <p:cNvSpPr txBox="1"/>
          <p:nvPr/>
        </p:nvSpPr>
        <p:spPr>
          <a:xfrm>
            <a:off x="9392126" y="5783877"/>
            <a:ext cx="4990148" cy="1200329"/>
          </a:xfrm>
          <a:prstGeom prst="rect">
            <a:avLst/>
          </a:prstGeom>
          <a:noFill/>
        </p:spPr>
        <p:txBody>
          <a:bodyPr wrap="square">
            <a:spAutoFit/>
          </a:bodyPr>
          <a:lstStyle/>
          <a:p>
            <a:r>
              <a:rPr lang="en-IN" b="1" dirty="0"/>
              <a:t>Figure: 08</a:t>
            </a:r>
            <a:r>
              <a:rPr lang="en-IN" dirty="0"/>
              <a:t/>
            </a:r>
            <a:br>
              <a:rPr lang="en-IN" dirty="0"/>
            </a:br>
            <a:r>
              <a:rPr lang="en-IN" i="1" dirty="0"/>
              <a:t>Use of Supplemental Oxygen Therapy in Acute Exacerbation of COPD and its Clinical Implications (REBEL EM, 2020)</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793790" y="2026087"/>
            <a:ext cx="7556183" cy="620078"/>
          </a:xfrm>
          <a:prstGeom prst="rect">
            <a:avLst/>
          </a:prstGeom>
          <a:noFill/>
          <a:ln/>
        </p:spPr>
        <p:txBody>
          <a:bodyPr wrap="none" lIns="0" tIns="0" rIns="0" bIns="0" rtlCol="0" anchor="t"/>
          <a:lstStyle/>
          <a:p>
            <a:pPr marL="0" indent="0" algn="l">
              <a:lnSpc>
                <a:spcPts val="4850"/>
              </a:lnSpc>
              <a:buNone/>
            </a:pPr>
            <a:r>
              <a:rPr lang="en-US" sz="3900" dirty="0">
                <a:solidFill>
                  <a:srgbClr val="124E73"/>
                </a:solidFill>
                <a:latin typeface="Arial" panose="020B0604020202020204" pitchFamily="34" charset="0"/>
                <a:ea typeface="MuseoModerno Medium" pitchFamily="34" charset="-122"/>
                <a:cs typeface="Arial" panose="020B0604020202020204" pitchFamily="34" charset="0"/>
              </a:rPr>
              <a:t>Innovations in COPD Treatment</a:t>
            </a:r>
            <a:endParaRPr lang="en-US" sz="39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793790" y="3042999"/>
            <a:ext cx="496133" cy="496133"/>
          </a:xfrm>
          <a:prstGeom prst="rect">
            <a:avLst/>
          </a:prstGeom>
        </p:spPr>
      </p:pic>
      <p:sp>
        <p:nvSpPr>
          <p:cNvPr id="4" name="Text 1"/>
          <p:cNvSpPr/>
          <p:nvPr/>
        </p:nvSpPr>
        <p:spPr>
          <a:xfrm>
            <a:off x="1537930" y="3042999"/>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Biologic Therapy</a:t>
            </a:r>
            <a:endParaRPr lang="en-US" sz="1950" dirty="0">
              <a:latin typeface="Arial" panose="020B0604020202020204" pitchFamily="34" charset="0"/>
              <a:cs typeface="Arial" panose="020B0604020202020204" pitchFamily="34" charset="0"/>
            </a:endParaRPr>
          </a:p>
        </p:txBody>
      </p:sp>
      <p:sp>
        <p:nvSpPr>
          <p:cNvPr id="5" name="Text 2"/>
          <p:cNvSpPr/>
          <p:nvPr/>
        </p:nvSpPr>
        <p:spPr>
          <a:xfrm>
            <a:off x="1537930" y="3472220"/>
            <a:ext cx="5653207" cy="95261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Monoclonal antibodies and other special biologic therapy also are beginning to be effective in the treatment of severe COPD (Ramakrishnan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2024).</a:t>
            </a:r>
            <a:endParaRPr lang="en-US" sz="155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7439144" y="3042999"/>
            <a:ext cx="496133" cy="496133"/>
          </a:xfrm>
          <a:prstGeom prst="rect">
            <a:avLst/>
          </a:prstGeom>
        </p:spPr>
      </p:pic>
      <p:sp>
        <p:nvSpPr>
          <p:cNvPr id="7" name="Text 3"/>
          <p:cNvSpPr/>
          <p:nvPr/>
        </p:nvSpPr>
        <p:spPr>
          <a:xfrm>
            <a:off x="8183285" y="3042999"/>
            <a:ext cx="2685693"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Personalized Medicine</a:t>
            </a:r>
            <a:endParaRPr lang="en-US" sz="1950" dirty="0">
              <a:latin typeface="Arial" panose="020B0604020202020204" pitchFamily="34" charset="0"/>
              <a:cs typeface="Arial" panose="020B0604020202020204" pitchFamily="34" charset="0"/>
            </a:endParaRPr>
          </a:p>
        </p:txBody>
      </p:sp>
      <p:sp>
        <p:nvSpPr>
          <p:cNvPr id="8" name="Text 4"/>
          <p:cNvSpPr/>
          <p:nvPr/>
        </p:nvSpPr>
        <p:spPr>
          <a:xfrm>
            <a:off x="8183285" y="3472220"/>
            <a:ext cx="5653326" cy="95261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The drug is formulated to produce the most favorable results based on the genetic composition of an individual, the count of eosinophils in the blood, and other biomarkers (Ismaila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2023).</a:t>
            </a:r>
            <a:endParaRPr lang="en-US" sz="155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793790" y="4821674"/>
            <a:ext cx="496133" cy="496133"/>
          </a:xfrm>
          <a:prstGeom prst="rect">
            <a:avLst/>
          </a:prstGeom>
        </p:spPr>
      </p:pic>
      <p:sp>
        <p:nvSpPr>
          <p:cNvPr id="10" name="Text 5"/>
          <p:cNvSpPr/>
          <p:nvPr/>
        </p:nvSpPr>
        <p:spPr>
          <a:xfrm>
            <a:off x="1537930" y="4821674"/>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Telemedicine</a:t>
            </a:r>
            <a:endParaRPr lang="en-US" sz="1950" dirty="0">
              <a:latin typeface="Arial" panose="020B0604020202020204" pitchFamily="34" charset="0"/>
              <a:cs typeface="Arial" panose="020B0604020202020204" pitchFamily="34" charset="0"/>
            </a:endParaRPr>
          </a:p>
        </p:txBody>
      </p:sp>
      <p:sp>
        <p:nvSpPr>
          <p:cNvPr id="11" name="Text 6"/>
          <p:cNvSpPr/>
          <p:nvPr/>
        </p:nvSpPr>
        <p:spPr>
          <a:xfrm>
            <a:off x="1537930" y="5250894"/>
            <a:ext cx="5653207" cy="952619"/>
          </a:xfrm>
          <a:prstGeom prst="rect">
            <a:avLst/>
          </a:prstGeom>
          <a:noFill/>
          <a:ln/>
        </p:spPr>
        <p:txBody>
          <a:bodyPr wrap="squar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Remote patient monitoring and telehealth calls are enhancing the care provided to patients, particularly in rural and underserved communities (Siu and Gafni-Lachter, 2024).</a:t>
            </a:r>
            <a:endParaRPr lang="en-US" sz="1550" dirty="0">
              <a:latin typeface="Arial" panose="020B0604020202020204" pitchFamily="34" charset="0"/>
              <a:cs typeface="Arial" panose="020B0604020202020204" pitchFamily="34" charset="0"/>
            </a:endParaRPr>
          </a:p>
        </p:txBody>
      </p:sp>
      <p:pic>
        <p:nvPicPr>
          <p:cNvPr id="12" name="Image 3" descr="preencoded.png"/>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7439144" y="4821674"/>
            <a:ext cx="496133" cy="496133"/>
          </a:xfrm>
          <a:prstGeom prst="rect">
            <a:avLst/>
          </a:prstGeom>
        </p:spPr>
      </p:pic>
      <p:sp>
        <p:nvSpPr>
          <p:cNvPr id="13" name="Text 7"/>
          <p:cNvSpPr/>
          <p:nvPr/>
        </p:nvSpPr>
        <p:spPr>
          <a:xfrm>
            <a:off x="8183285" y="4821674"/>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2B4150"/>
                </a:solidFill>
                <a:latin typeface="Arial" panose="020B0604020202020204" pitchFamily="34" charset="0"/>
                <a:ea typeface="MuseoModerno Medium" pitchFamily="34" charset="-122"/>
                <a:cs typeface="Arial" panose="020B0604020202020204" pitchFamily="34" charset="0"/>
              </a:rPr>
              <a:t>Better Education</a:t>
            </a:r>
            <a:endParaRPr lang="en-US" sz="1950" dirty="0">
              <a:latin typeface="Arial" panose="020B0604020202020204" pitchFamily="34" charset="0"/>
              <a:cs typeface="Arial" panose="020B0604020202020204" pitchFamily="34" charset="0"/>
            </a:endParaRPr>
          </a:p>
        </p:txBody>
      </p:sp>
      <p:sp>
        <p:nvSpPr>
          <p:cNvPr id="14" name="Text 8"/>
          <p:cNvSpPr/>
          <p:nvPr/>
        </p:nvSpPr>
        <p:spPr>
          <a:xfrm>
            <a:off x="8183285" y="5250894"/>
            <a:ext cx="5653326" cy="317540"/>
          </a:xfrm>
          <a:prstGeom prst="rect">
            <a:avLst/>
          </a:prstGeom>
          <a:noFill/>
          <a:ln/>
        </p:spPr>
        <p:txBody>
          <a:bodyPr wrap="none" lIns="0" tIns="0" rIns="0" bIns="0" rtlCol="0" anchor="t"/>
          <a:lstStyle/>
          <a:p>
            <a:pPr marL="0" indent="0" algn="l">
              <a:lnSpc>
                <a:spcPts val="2500"/>
              </a:lnSpc>
              <a:buNone/>
            </a:pPr>
            <a:r>
              <a:rPr lang="en-US" sz="1550" dirty="0">
                <a:solidFill>
                  <a:srgbClr val="2B4150"/>
                </a:solidFill>
                <a:latin typeface="Arial" panose="020B0604020202020204" pitchFamily="34" charset="0"/>
                <a:ea typeface="Source Sans 3" pitchFamily="34" charset="-122"/>
                <a:cs typeface="Arial" panose="020B0604020202020204" pitchFamily="34" charset="0"/>
              </a:rPr>
              <a:t>Patient and provider-centered (Boers </a:t>
            </a:r>
            <a:r>
              <a:rPr lang="en-US" sz="1550" i="1" dirty="0">
                <a:solidFill>
                  <a:srgbClr val="2B4150"/>
                </a:solidFill>
                <a:latin typeface="Arial" panose="020B0604020202020204" pitchFamily="34" charset="0"/>
                <a:ea typeface="Source Sans 3" pitchFamily="34" charset="-122"/>
                <a:cs typeface="Arial" panose="020B0604020202020204" pitchFamily="34" charset="0"/>
              </a:rPr>
              <a:t>et al., </a:t>
            </a:r>
            <a:r>
              <a:rPr lang="en-US" sz="1550" dirty="0">
                <a:solidFill>
                  <a:srgbClr val="2B4150"/>
                </a:solidFill>
                <a:latin typeface="Arial" panose="020B0604020202020204" pitchFamily="34" charset="0"/>
                <a:ea typeface="Source Sans 3" pitchFamily="34" charset="-122"/>
                <a:cs typeface="Arial" panose="020B0604020202020204" pitchFamily="34" charset="0"/>
              </a:rPr>
              <a:t>2025).</a:t>
            </a:r>
            <a:endParaRPr lang="en-US" sz="1550"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793790" y="2026087"/>
            <a:ext cx="7556183" cy="620078"/>
          </a:xfrm>
          <a:prstGeom prst="rect">
            <a:avLst/>
          </a:prstGeom>
          <a:noFill/>
          <a:ln/>
        </p:spPr>
        <p:txBody>
          <a:bodyPr wrap="none" lIns="0" tIns="0" rIns="0" bIns="0" rtlCol="0" anchor="t"/>
          <a:lstStyle/>
          <a:p>
            <a:pPr marL="0" indent="0" algn="l">
              <a:lnSpc>
                <a:spcPts val="4850"/>
              </a:lnSpc>
              <a:buNone/>
            </a:pPr>
            <a:r>
              <a:rPr lang="en-IN" sz="4000" dirty="0"/>
              <a:t>RECOMMENDATIONS</a:t>
            </a:r>
            <a:endParaRPr lang="en-US" sz="3900" dirty="0">
              <a:latin typeface="Arial" panose="020B0604020202020204" pitchFamily="34" charset="0"/>
              <a:cs typeface="Arial" panose="020B0604020202020204" pitchFamily="34" charset="0"/>
            </a:endParaRPr>
          </a:p>
        </p:txBody>
      </p:sp>
      <p:sp>
        <p:nvSpPr>
          <p:cNvPr id="4" name="Text 1"/>
          <p:cNvSpPr/>
          <p:nvPr/>
        </p:nvSpPr>
        <p:spPr>
          <a:xfrm>
            <a:off x="907309" y="3042999"/>
            <a:ext cx="6266001" cy="3160514"/>
          </a:xfrm>
          <a:prstGeom prst="rect">
            <a:avLst/>
          </a:prstGeom>
          <a:noFill/>
          <a:ln/>
        </p:spPr>
        <p:txBody>
          <a:bodyPr wrap="none" lIns="0" tIns="0" rIns="0" bIns="0" rtlCol="0" anchor="t"/>
          <a:lstStyle/>
          <a:p>
            <a:pPr marL="342900" indent="-342900" algn="l">
              <a:lnSpc>
                <a:spcPts val="2400"/>
              </a:lnSpc>
              <a:buFont typeface="Arial" panose="020B0604020202020204" pitchFamily="34" charset="0"/>
              <a:buChar char="•"/>
            </a:pPr>
            <a:r>
              <a:rPr lang="en-IN" sz="2000" dirty="0"/>
              <a:t>Smoking cessation programs </a:t>
            </a:r>
          </a:p>
          <a:p>
            <a:pPr marL="342900" indent="-342900" algn="l">
              <a:lnSpc>
                <a:spcPts val="2400"/>
              </a:lnSpc>
              <a:buFont typeface="Arial" panose="020B0604020202020204" pitchFamily="34" charset="0"/>
              <a:buChar char="•"/>
            </a:pPr>
            <a:r>
              <a:rPr lang="en-IN" sz="2000" dirty="0"/>
              <a:t>Early diagnosis (spirometry) </a:t>
            </a:r>
          </a:p>
          <a:p>
            <a:pPr marL="342900" indent="-342900" algn="l">
              <a:lnSpc>
                <a:spcPts val="2400"/>
              </a:lnSpc>
              <a:buFont typeface="Arial" panose="020B0604020202020204" pitchFamily="34" charset="0"/>
              <a:buChar char="•"/>
            </a:pPr>
            <a:r>
              <a:rPr lang="en-IN" sz="2000" dirty="0"/>
              <a:t>Pulmonary rehabilitation </a:t>
            </a:r>
          </a:p>
          <a:p>
            <a:pPr marL="342900" indent="-342900" algn="l">
              <a:lnSpc>
                <a:spcPts val="2400"/>
              </a:lnSpc>
              <a:buFont typeface="Arial" panose="020B0604020202020204" pitchFamily="34" charset="0"/>
              <a:buChar char="•"/>
            </a:pPr>
            <a:r>
              <a:rPr lang="en-IN" sz="2000" dirty="0"/>
              <a:t>Patient education </a:t>
            </a:r>
          </a:p>
          <a:p>
            <a:pPr marL="342900" indent="-342900" algn="l">
              <a:lnSpc>
                <a:spcPts val="2400"/>
              </a:lnSpc>
              <a:buFont typeface="Arial" panose="020B0604020202020204" pitchFamily="34" charset="0"/>
              <a:buChar char="•"/>
            </a:pPr>
            <a:r>
              <a:rPr lang="en-IN" sz="2000" dirty="0"/>
              <a:t>Mental health support </a:t>
            </a:r>
          </a:p>
          <a:p>
            <a:pPr marL="342900" indent="-342900" algn="l">
              <a:lnSpc>
                <a:spcPts val="2400"/>
              </a:lnSpc>
              <a:buFont typeface="Arial" panose="020B0604020202020204" pitchFamily="34" charset="0"/>
              <a:buChar char="•"/>
            </a:pPr>
            <a:r>
              <a:rPr lang="en-IN" sz="2000" dirty="0"/>
              <a:t>Telehealth services</a:t>
            </a:r>
            <a:endParaRPr lang="en-US" sz="1950" dirty="0">
              <a:latin typeface="Arial" panose="020B0604020202020204" pitchFamily="34" charset="0"/>
              <a:cs typeface="Arial" panose="020B0604020202020204" pitchFamily="34" charset="0"/>
            </a:endParaRPr>
          </a:p>
        </p:txBody>
      </p:sp>
      <p:pic>
        <p:nvPicPr>
          <p:cNvPr id="2050" name="Picture 2" descr="Pulmonary Rehabilitation and Exercise Training in Chronic Obstructive Pulmonary Disease - PMC">
            <a:extLst>
              <a:ext uri="{FF2B5EF4-FFF2-40B4-BE49-F238E27FC236}">
                <a16:creationId xmlns:a16="http://schemas.microsoft.com/office/drawing/2014/main" xmlns="" id="{EBA643C3-18EA-EC2F-4791-A8AC34FDF5C7}"/>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319109" y="2014265"/>
            <a:ext cx="9194800" cy="4508500"/>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TextBox 20">
            <a:extLst>
              <a:ext uri="{FF2B5EF4-FFF2-40B4-BE49-F238E27FC236}">
                <a16:creationId xmlns:a16="http://schemas.microsoft.com/office/drawing/2014/main" xmlns="" id="{3E6DBFCA-4230-2376-89D3-82EB77F4F0AB}"/>
              </a:ext>
            </a:extLst>
          </p:cNvPr>
          <p:cNvSpPr txBox="1"/>
          <p:nvPr/>
        </p:nvSpPr>
        <p:spPr>
          <a:xfrm>
            <a:off x="6810703" y="6842016"/>
            <a:ext cx="7315200" cy="646331"/>
          </a:xfrm>
          <a:prstGeom prst="rect">
            <a:avLst/>
          </a:prstGeom>
          <a:noFill/>
        </p:spPr>
        <p:txBody>
          <a:bodyPr wrap="square">
            <a:spAutoFit/>
          </a:bodyPr>
          <a:lstStyle/>
          <a:p>
            <a:r>
              <a:rPr lang="en-IN" dirty="0"/>
              <a:t> </a:t>
            </a:r>
            <a:r>
              <a:rPr lang="en-IN" b="1" dirty="0"/>
              <a:t>Figure 09:</a:t>
            </a:r>
            <a:r>
              <a:rPr lang="en-IN" dirty="0"/>
              <a:t> Pulmonary rehabilitation and smoking cessation interventions improving COPD management outcomes (</a:t>
            </a:r>
            <a:r>
              <a:rPr lang="en-IN" dirty="0" err="1"/>
              <a:t>Papi</a:t>
            </a:r>
            <a:r>
              <a:rPr lang="en-IN" dirty="0"/>
              <a:t> et al., 2024)</a:t>
            </a:r>
            <a:endParaRPr lang="en-US" dirty="0"/>
          </a:p>
        </p:txBody>
      </p:sp>
    </p:spTree>
    <p:extLst>
      <p:ext uri="{BB962C8B-B14F-4D97-AF65-F5344CB8AC3E}">
        <p14:creationId xmlns:p14="http://schemas.microsoft.com/office/powerpoint/2010/main" xmlns="" val="3631681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793790" y="2026087"/>
            <a:ext cx="7556183" cy="620078"/>
          </a:xfrm>
          <a:prstGeom prst="rect">
            <a:avLst/>
          </a:prstGeom>
          <a:noFill/>
          <a:ln/>
        </p:spPr>
        <p:txBody>
          <a:bodyPr wrap="none" lIns="0" tIns="0" rIns="0" bIns="0" rtlCol="0" anchor="t"/>
          <a:lstStyle/>
          <a:p>
            <a:pPr marL="0" indent="0" algn="l">
              <a:lnSpc>
                <a:spcPts val="4850"/>
              </a:lnSpc>
              <a:buNone/>
            </a:pPr>
            <a:r>
              <a:rPr lang="en-IN" sz="4000" dirty="0"/>
              <a:t>COMPREHENSIVE MODEL OF CARE</a:t>
            </a:r>
            <a:endParaRPr lang="en-US" sz="3900" dirty="0">
              <a:latin typeface="Arial" panose="020B0604020202020204" pitchFamily="34" charset="0"/>
              <a:cs typeface="Arial" panose="020B0604020202020204" pitchFamily="34" charset="0"/>
            </a:endParaRPr>
          </a:p>
        </p:txBody>
      </p:sp>
      <p:sp>
        <p:nvSpPr>
          <p:cNvPr id="8" name="Text 4"/>
          <p:cNvSpPr/>
          <p:nvPr/>
        </p:nvSpPr>
        <p:spPr>
          <a:xfrm>
            <a:off x="931147" y="2857365"/>
            <a:ext cx="5653326" cy="2345256"/>
          </a:xfrm>
          <a:prstGeom prst="rect">
            <a:avLst/>
          </a:prstGeom>
          <a:noFill/>
          <a:ln/>
        </p:spPr>
        <p:txBody>
          <a:bodyPr wrap="square" lIns="0" tIns="0" rIns="0" bIns="0" rtlCol="0" anchor="t"/>
          <a:lstStyle/>
          <a:p>
            <a:pPr marL="285750" indent="-285750" algn="l">
              <a:lnSpc>
                <a:spcPts val="2500"/>
              </a:lnSpc>
              <a:buFont typeface="Arial" panose="020B0604020202020204" pitchFamily="34" charset="0"/>
              <a:buChar char="•"/>
            </a:pPr>
            <a:r>
              <a:rPr lang="en-IN" sz="1600" dirty="0"/>
              <a:t>Shared decision-making </a:t>
            </a:r>
          </a:p>
          <a:p>
            <a:pPr marL="285750" indent="-285750" algn="l">
              <a:lnSpc>
                <a:spcPts val="2500"/>
              </a:lnSpc>
              <a:buFont typeface="Arial" panose="020B0604020202020204" pitchFamily="34" charset="0"/>
              <a:buChar char="•"/>
            </a:pPr>
            <a:r>
              <a:rPr lang="en-IN" sz="1600" dirty="0"/>
              <a:t>Self-management support </a:t>
            </a:r>
          </a:p>
          <a:p>
            <a:pPr marL="285750" indent="-285750" algn="l">
              <a:lnSpc>
                <a:spcPts val="2500"/>
              </a:lnSpc>
              <a:buFont typeface="Arial" panose="020B0604020202020204" pitchFamily="34" charset="0"/>
              <a:buChar char="•"/>
            </a:pPr>
            <a:r>
              <a:rPr lang="en-IN" sz="1600" dirty="0"/>
              <a:t>Care coordination </a:t>
            </a:r>
          </a:p>
          <a:p>
            <a:pPr marL="285750" indent="-285750" algn="l">
              <a:lnSpc>
                <a:spcPts val="2500"/>
              </a:lnSpc>
              <a:buFont typeface="Arial" panose="020B0604020202020204" pitchFamily="34" charset="0"/>
              <a:buChar char="•"/>
            </a:pPr>
            <a:r>
              <a:rPr lang="en-IN" sz="1600" dirty="0"/>
              <a:t>Evidence-based treatment </a:t>
            </a:r>
          </a:p>
          <a:p>
            <a:pPr marL="285750" indent="-285750" algn="l">
              <a:lnSpc>
                <a:spcPts val="2500"/>
              </a:lnSpc>
              <a:buFont typeface="Arial" panose="020B0604020202020204" pitchFamily="34" charset="0"/>
              <a:buChar char="•"/>
            </a:pPr>
            <a:r>
              <a:rPr lang="en-IN" sz="1600" dirty="0"/>
              <a:t>Patient education </a:t>
            </a:r>
          </a:p>
          <a:p>
            <a:pPr marL="285750" indent="-285750" algn="l">
              <a:lnSpc>
                <a:spcPts val="2500"/>
              </a:lnSpc>
              <a:buFont typeface="Arial" panose="020B0604020202020204" pitchFamily="34" charset="0"/>
              <a:buChar char="•"/>
            </a:pPr>
            <a:r>
              <a:rPr lang="en-IN" sz="1600" dirty="0"/>
              <a:t>Continuous monitoring</a:t>
            </a:r>
            <a:endParaRPr lang="en-US" sz="1550" dirty="0">
              <a:latin typeface="Arial" panose="020B0604020202020204" pitchFamily="34" charset="0"/>
              <a:cs typeface="Arial" panose="020B0604020202020204" pitchFamily="34" charset="0"/>
            </a:endParaRPr>
          </a:p>
        </p:txBody>
      </p:sp>
      <p:pic>
        <p:nvPicPr>
          <p:cNvPr id="4098" name="Picture 2" descr="The Access Care Management Model - Access To Healthcare Network">
            <a:extLst>
              <a:ext uri="{FF2B5EF4-FFF2-40B4-BE49-F238E27FC236}">
                <a16:creationId xmlns:a16="http://schemas.microsoft.com/office/drawing/2014/main" xmlns="" id="{95BA3585-1ABA-9E13-0FAD-F19775B53E5A}"/>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8045929" y="336169"/>
            <a:ext cx="6162784" cy="6390613"/>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TextBox 14">
            <a:extLst>
              <a:ext uri="{FF2B5EF4-FFF2-40B4-BE49-F238E27FC236}">
                <a16:creationId xmlns:a16="http://schemas.microsoft.com/office/drawing/2014/main" xmlns="" id="{7D5D5FAB-07B0-B962-D362-1B2E5CCF3478}"/>
              </a:ext>
            </a:extLst>
          </p:cNvPr>
          <p:cNvSpPr txBox="1"/>
          <p:nvPr/>
        </p:nvSpPr>
        <p:spPr>
          <a:xfrm>
            <a:off x="7931588" y="6852906"/>
            <a:ext cx="6525391" cy="1200329"/>
          </a:xfrm>
          <a:prstGeom prst="rect">
            <a:avLst/>
          </a:prstGeom>
          <a:noFill/>
        </p:spPr>
        <p:txBody>
          <a:bodyPr wrap="square">
            <a:spAutoFit/>
          </a:bodyPr>
          <a:lstStyle/>
          <a:p>
            <a:r>
              <a:rPr lang="en-IN" b="1" dirty="0"/>
              <a:t>Figure: 10</a:t>
            </a:r>
            <a:r>
              <a:rPr lang="en-IN" dirty="0"/>
              <a:t/>
            </a:r>
            <a:br>
              <a:rPr lang="en-IN" dirty="0"/>
            </a:br>
            <a:r>
              <a:rPr lang="en-IN" i="1" dirty="0"/>
              <a:t>Key Components of Care Management including patient engagement, self-management, and care coordination in chronic disease management (Bodenheimer et al., 2002)</a:t>
            </a:r>
            <a:endParaRPr lang="en-US" dirty="0"/>
          </a:p>
        </p:txBody>
      </p:sp>
    </p:spTree>
    <p:extLst>
      <p:ext uri="{BB962C8B-B14F-4D97-AF65-F5344CB8AC3E}">
        <p14:creationId xmlns:p14="http://schemas.microsoft.com/office/powerpoint/2010/main" xmlns="" val="630091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793790" y="2026087"/>
            <a:ext cx="7556183" cy="620078"/>
          </a:xfrm>
          <a:prstGeom prst="rect">
            <a:avLst/>
          </a:prstGeom>
          <a:noFill/>
          <a:ln/>
        </p:spPr>
        <p:txBody>
          <a:bodyPr wrap="none" lIns="0" tIns="0" rIns="0" bIns="0" rtlCol="0" anchor="t"/>
          <a:lstStyle/>
          <a:p>
            <a:pPr marL="0" indent="0" algn="l">
              <a:lnSpc>
                <a:spcPts val="4850"/>
              </a:lnSpc>
              <a:buNone/>
            </a:pPr>
            <a:r>
              <a:rPr lang="en-IN" sz="4000" dirty="0"/>
              <a:t>CONCLUSION</a:t>
            </a:r>
            <a:endParaRPr lang="en-US" sz="3900" dirty="0">
              <a:latin typeface="Arial" panose="020B0604020202020204" pitchFamily="34" charset="0"/>
              <a:cs typeface="Arial" panose="020B0604020202020204" pitchFamily="34" charset="0"/>
            </a:endParaRPr>
          </a:p>
        </p:txBody>
      </p:sp>
      <p:sp>
        <p:nvSpPr>
          <p:cNvPr id="8" name="Text 4"/>
          <p:cNvSpPr/>
          <p:nvPr/>
        </p:nvSpPr>
        <p:spPr>
          <a:xfrm>
            <a:off x="931147" y="2857365"/>
            <a:ext cx="5653326" cy="2345256"/>
          </a:xfrm>
          <a:prstGeom prst="rect">
            <a:avLst/>
          </a:prstGeom>
          <a:noFill/>
          <a:ln/>
        </p:spPr>
        <p:txBody>
          <a:bodyPr wrap="square" lIns="0" tIns="0" rIns="0" bIns="0" rtlCol="0" anchor="t"/>
          <a:lstStyle/>
          <a:p>
            <a:pPr marL="285750" indent="-285750" algn="l">
              <a:lnSpc>
                <a:spcPts val="2500"/>
              </a:lnSpc>
              <a:buFont typeface="Arial" panose="020B0604020202020204" pitchFamily="34" charset="0"/>
              <a:buChar char="•"/>
            </a:pPr>
            <a:r>
              <a:rPr lang="en-IN" sz="1600" dirty="0"/>
              <a:t>COPD is preventable but increasing</a:t>
            </a:r>
          </a:p>
          <a:p>
            <a:pPr marL="285750" indent="-285750" algn="l">
              <a:lnSpc>
                <a:spcPts val="2500"/>
              </a:lnSpc>
              <a:buFont typeface="Arial" panose="020B0604020202020204" pitchFamily="34" charset="0"/>
              <a:buChar char="•"/>
            </a:pPr>
            <a:r>
              <a:rPr lang="en-IN" sz="1600" dirty="0"/>
              <a:t>Early diagnosis is crucial.</a:t>
            </a:r>
          </a:p>
          <a:p>
            <a:pPr marL="285750" indent="-285750" algn="l">
              <a:lnSpc>
                <a:spcPts val="2500"/>
              </a:lnSpc>
              <a:buFont typeface="Arial" panose="020B0604020202020204" pitchFamily="34" charset="0"/>
              <a:buChar char="•"/>
            </a:pPr>
            <a:r>
              <a:rPr lang="en-IN" sz="1600" dirty="0"/>
              <a:t>Whole person, patient-centred care was required.</a:t>
            </a:r>
          </a:p>
          <a:p>
            <a:pPr marL="285750" indent="-285750" algn="l">
              <a:lnSpc>
                <a:spcPts val="2500"/>
              </a:lnSpc>
              <a:buFont typeface="Arial" panose="020B0604020202020204" pitchFamily="34" charset="0"/>
              <a:buChar char="•"/>
            </a:pPr>
            <a:r>
              <a:rPr lang="en-IN" sz="1600" dirty="0"/>
              <a:t>Innovation improves outcomes</a:t>
            </a:r>
            <a:endParaRPr lang="en-US" sz="1550" dirty="0">
              <a:latin typeface="Arial" panose="020B0604020202020204" pitchFamily="34" charset="0"/>
              <a:cs typeface="Arial" panose="020B0604020202020204" pitchFamily="34" charset="0"/>
            </a:endParaRPr>
          </a:p>
        </p:txBody>
      </p:sp>
      <p:pic>
        <p:nvPicPr>
          <p:cNvPr id="3074" name="Picture 2" descr="Pulmonary Rehabilitation: Benefiting Rural Individuals, Benefiting Rural Population Health - The Rural Monitor">
            <a:extLst>
              <a:ext uri="{FF2B5EF4-FFF2-40B4-BE49-F238E27FC236}">
                <a16:creationId xmlns:a16="http://schemas.microsoft.com/office/drawing/2014/main" xmlns="" id="{D9BC2749-7172-36CB-0D29-3C4BC8532AC7}"/>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517930" y="903013"/>
            <a:ext cx="8939049" cy="6045200"/>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a:extLst>
              <a:ext uri="{FF2B5EF4-FFF2-40B4-BE49-F238E27FC236}">
                <a16:creationId xmlns:a16="http://schemas.microsoft.com/office/drawing/2014/main" xmlns="" id="{2C777A34-F674-6913-FC1E-78E90DCB86EF}"/>
              </a:ext>
            </a:extLst>
          </p:cNvPr>
          <p:cNvSpPr txBox="1"/>
          <p:nvPr/>
        </p:nvSpPr>
        <p:spPr>
          <a:xfrm>
            <a:off x="6794938" y="7003421"/>
            <a:ext cx="7315200" cy="646331"/>
          </a:xfrm>
          <a:prstGeom prst="rect">
            <a:avLst/>
          </a:prstGeom>
          <a:noFill/>
        </p:spPr>
        <p:txBody>
          <a:bodyPr wrap="square">
            <a:spAutoFit/>
          </a:bodyPr>
          <a:lstStyle/>
          <a:p>
            <a:r>
              <a:rPr lang="en-IN" b="1" dirty="0"/>
              <a:t>Figure 11:</a:t>
            </a:r>
            <a:r>
              <a:rPr lang="en-IN" dirty="0"/>
              <a:t> Integrated COPD care including treatment, monitoring, and patient self-management strategies (Halpin et al., 2023)</a:t>
            </a:r>
            <a:endParaRPr lang="en-US" dirty="0"/>
          </a:p>
        </p:txBody>
      </p:sp>
    </p:spTree>
    <p:extLst>
      <p:ext uri="{BB962C8B-B14F-4D97-AF65-F5344CB8AC3E}">
        <p14:creationId xmlns:p14="http://schemas.microsoft.com/office/powerpoint/2010/main" xmlns="" val="2998795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218983" y="137425"/>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124E73"/>
                </a:solidFill>
                <a:latin typeface="MuseoModerno Medium" pitchFamily="34" charset="0"/>
                <a:ea typeface="MuseoModerno Medium" pitchFamily="34" charset="-122"/>
                <a:cs typeface="MuseoModerno Medium" pitchFamily="34" charset="-120"/>
              </a:rPr>
              <a:t>References</a:t>
            </a:r>
            <a:endParaRPr lang="en-US" sz="1950" dirty="0"/>
          </a:p>
        </p:txBody>
      </p:sp>
      <p:sp>
        <p:nvSpPr>
          <p:cNvPr id="3" name="Text 1"/>
          <p:cNvSpPr/>
          <p:nvPr/>
        </p:nvSpPr>
        <p:spPr>
          <a:xfrm>
            <a:off x="218983" y="503304"/>
            <a:ext cx="13463150" cy="7416138"/>
          </a:xfrm>
          <a:prstGeom prst="rect">
            <a:avLst/>
          </a:prstGeom>
          <a:noFill/>
          <a:ln/>
        </p:spPr>
        <p:txBody>
          <a:bodyPr wrap="square" lIns="0" tIns="0" rIns="0" bIns="0" rtlCol="0" anchor="t"/>
          <a:lstStyle/>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Kahnert</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Jörres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R.A., Behr, J.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Welte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 (2023). The diagnosis and treatment of COPD and its comorbidities.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Deutsches</a:t>
            </a:r>
            <a:r>
              <a:rPr lang="en-IN" sz="1200" i="1" dirty="0">
                <a:effectLst/>
                <a:latin typeface="Arial" panose="020B0604020202020204" pitchFamily="34" charset="0"/>
                <a:ea typeface="Times New Roman" panose="02020603050405020304" pitchFamily="18" charset="0"/>
                <a:cs typeface="Arial" panose="020B0604020202020204" pitchFamily="34" charset="0"/>
              </a:rPr>
              <a:t>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Ärzteblatt</a:t>
            </a:r>
            <a:r>
              <a:rPr lang="en-IN" sz="1200" i="1" dirty="0">
                <a:effectLst/>
                <a:latin typeface="Arial" panose="020B0604020202020204" pitchFamily="34" charset="0"/>
                <a:ea typeface="Times New Roman" panose="02020603050405020304" pitchFamily="18" charset="0"/>
                <a:cs typeface="Arial" panose="020B0604020202020204" pitchFamily="34" charset="0"/>
              </a:rPr>
              <a:t> International</a:t>
            </a:r>
            <a:r>
              <a:rPr lang="en-IN" sz="1200" dirty="0">
                <a:effectLst/>
                <a:latin typeface="Arial" panose="020B0604020202020204" pitchFamily="34" charset="0"/>
                <a:ea typeface="Times New Roman" panose="02020603050405020304" pitchFamily="18" charset="0"/>
                <a:cs typeface="Arial" panose="020B0604020202020204" pitchFamily="34" charset="0"/>
              </a:rPr>
              <a:t>, 120(25), p.434.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https://pmc.ncbi.nlm.nih.gov/articles/PMC10478768/pdf/Dtsch_Arztebl_Int-120_434.pdf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Chen, D., Curtis, J.L. and Chen, Y., (2023). Twenty years of changes in the definition of early chronic obstructive pulmonary disease. </a:t>
            </a:r>
            <a:r>
              <a:rPr lang="en-IN" sz="1200" i="1" dirty="0">
                <a:effectLst/>
                <a:latin typeface="Arial" panose="020B0604020202020204" pitchFamily="34" charset="0"/>
                <a:ea typeface="Times New Roman" panose="02020603050405020304" pitchFamily="18" charset="0"/>
                <a:cs typeface="Arial" panose="020B0604020202020204" pitchFamily="34" charset="0"/>
              </a:rPr>
              <a:t>Chinese Medical Journal Pulmonary and Critical Care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1(02), pp.84-93.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 https://mednexus.org/doi/pdf/10.1016/j.pccm.2023.03.004</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Celli, B.,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Fabbri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Criner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Martinez, F.J.,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Mannino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Vogelmeier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Montes de Oca,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Papi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Sin, D.D., Han, M.K.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Agusti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(2022). Definition and nomenclature of chronic obstructive pulmonary disease: time for its revision. </a:t>
            </a:r>
            <a:r>
              <a:rPr lang="en-IN" sz="1200" i="1" dirty="0">
                <a:effectLst/>
                <a:latin typeface="Arial" panose="020B0604020202020204" pitchFamily="34" charset="0"/>
                <a:ea typeface="Times New Roman" panose="02020603050405020304" pitchFamily="18" charset="0"/>
                <a:cs typeface="Arial" panose="020B0604020202020204" pitchFamily="34" charset="0"/>
              </a:rPr>
              <a:t>American Journal of Respiratory and Critical Care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206(11), pp.1317-1325.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 https://pmc.ncbi.nlm.nih.gov/articles/PMC9746870/</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Haynes, J.M., Kaminsky, D.A. and Ruppel, G.L., (2023). The role of pulmonary function testing in the diagnosis and management of COPD.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Care</a:t>
            </a:r>
            <a:r>
              <a:rPr lang="en-IN" sz="1200" dirty="0">
                <a:effectLst/>
                <a:latin typeface="Arial" panose="020B0604020202020204" pitchFamily="34" charset="0"/>
                <a:ea typeface="Times New Roman" panose="02020603050405020304" pitchFamily="18" charset="0"/>
                <a:cs typeface="Arial" panose="020B0604020202020204" pitchFamily="34" charset="0"/>
              </a:rPr>
              <a:t>, 68(7), pp.889-913.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 https://pmc.ncbi.nlm.nih.gov/articles/PMC10289615/pdf/zrk889.pdf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Papi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Alfano, F.,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Bigoni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 Mancini, 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Mawass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Baraldi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Aljama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Contoli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Miravitlles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2024. N-acetylcysteine treatment in chronic obstructive pulmonary disease (COPD) and chronic bronchitis/pre-COPD: distinct meta-analyses.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Archivos</a:t>
            </a:r>
            <a:r>
              <a:rPr lang="en-IN" sz="1200" i="1" dirty="0">
                <a:effectLst/>
                <a:latin typeface="Arial" panose="020B0604020202020204" pitchFamily="34" charset="0"/>
                <a:ea typeface="Times New Roman" panose="02020603050405020304" pitchFamily="18" charset="0"/>
                <a:cs typeface="Arial" panose="020B0604020202020204" pitchFamily="34" charset="0"/>
              </a:rPr>
              <a:t> de </a:t>
            </a:r>
            <a:r>
              <a:rPr lang="en-IN" sz="1200" i="1" dirty="0" err="1">
                <a:effectLst/>
                <a:latin typeface="Arial" panose="020B0604020202020204" pitchFamily="34" charset="0"/>
                <a:ea typeface="Times New Roman" panose="02020603050405020304" pitchFamily="18" charset="0"/>
                <a:cs typeface="Arial" panose="020B0604020202020204" pitchFamily="34" charset="0"/>
              </a:rPr>
              <a:t>Bronconeumología</a:t>
            </a:r>
            <a:r>
              <a:rPr lang="en-IN" sz="1200" dirty="0">
                <a:effectLst/>
                <a:latin typeface="Arial" panose="020B0604020202020204" pitchFamily="34" charset="0"/>
                <a:ea typeface="Times New Roman" panose="02020603050405020304" pitchFamily="18" charset="0"/>
                <a:cs typeface="Arial" panose="020B0604020202020204" pitchFamily="34" charset="0"/>
              </a:rPr>
              <a:t>, 60(5), pp.269-278.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 https://www.sciencedirect.com/science/article/pii/S0300289624000693</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Curtis, J.L., 2023. Understanding COPD etiology, pathophysiology, and definition.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Care</a:t>
            </a:r>
            <a:r>
              <a:rPr lang="en-IN" sz="1200" dirty="0">
                <a:effectLst/>
                <a:latin typeface="Arial" panose="020B0604020202020204" pitchFamily="34" charset="0"/>
                <a:ea typeface="Times New Roman" panose="02020603050405020304" pitchFamily="18" charset="0"/>
                <a:cs typeface="Arial" panose="020B0604020202020204" pitchFamily="34" charset="0"/>
              </a:rPr>
              <a:t>, 68(7), pp.859-870.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 https://pmc.ncbi.nlm.nih.gov/articles/PMC10289621/pdf/zrk859.pdf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Zhang, L., Liu, Y., Zhao, S., Wang, Z., Zhang, M., Zhang, S., Wang, X., Zhang, S., Zhang, W., Hao, L. and Jiao, G., 2022. The incidence and prevalence of pulmonary hypertension in the COPD population: a systematic review and meta-analysis.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pp.1365-1379.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 https://www.tandfonline.com/doi/pdf/10.2147/copd.s359873</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Prediletto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Giancotti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and Nava, S., 2023. COPD exacerbation: why it is important to avoid ICU admission. </a:t>
            </a:r>
            <a:r>
              <a:rPr lang="en-IN" sz="1200" i="1" dirty="0">
                <a:effectLst/>
                <a:latin typeface="Arial" panose="020B0604020202020204" pitchFamily="34" charset="0"/>
                <a:ea typeface="Times New Roman" panose="02020603050405020304" pitchFamily="18" charset="0"/>
                <a:cs typeface="Arial" panose="020B0604020202020204" pitchFamily="34" charset="0"/>
              </a:rPr>
              <a:t>Journal of Clinical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12(10), p.3369.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 https://www.mdpi.com/2077-0383/12/10/3369</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Joo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Yoon, H.K., Hwang, Y.I., Kim, S.H., Um, S.J., Lee, W.Y., Jung, K.S.,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Yoo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K.H., Kim, W.J. and Rhee, C.K., 2024. Application of the Lancet Commission COPD classification to COPD cohort population in South Korea.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230, p.107679.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 https://www.sciencedirect.com/science/article/pii/S0954611124001537</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250687" y="23398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124E73"/>
                </a:solidFill>
                <a:latin typeface="MuseoModerno Medium" pitchFamily="34" charset="0"/>
                <a:ea typeface="MuseoModerno Medium" pitchFamily="34" charset="-122"/>
                <a:cs typeface="MuseoModerno Medium" pitchFamily="34" charset="-120"/>
              </a:rPr>
              <a:t>References</a:t>
            </a:r>
            <a:endParaRPr lang="en-US" sz="1950" dirty="0"/>
          </a:p>
        </p:txBody>
      </p:sp>
      <p:sp>
        <p:nvSpPr>
          <p:cNvPr id="3" name="Text 1"/>
          <p:cNvSpPr/>
          <p:nvPr/>
        </p:nvSpPr>
        <p:spPr>
          <a:xfrm>
            <a:off x="250686" y="682227"/>
            <a:ext cx="14379713" cy="7313393"/>
          </a:xfrm>
          <a:prstGeom prst="rect">
            <a:avLst/>
          </a:prstGeom>
          <a:noFill/>
          <a:ln/>
        </p:spPr>
        <p:txBody>
          <a:bodyPr wrap="square" lIns="0" tIns="0" rIns="0" bIns="0" rtlCol="0" anchor="t"/>
          <a:lstStyle/>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Kim, T., Choi, H., Kim, S.H., Yang, B., Han, K., Jung, J.H., Kim, B.G., Park, D.W., Moon, J.Y., Kim, S.H. and Kim, T.H., 2024. Increased risk of incident chronic obstructive pulmonary disease and related hospitalizations in tuberculosis survivors: a population-based matched cohort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Journal of Korean Medical Science</a:t>
            </a:r>
            <a:r>
              <a:rPr lang="en-IN" sz="1200" dirty="0">
                <a:effectLst/>
                <a:latin typeface="Arial" panose="020B0604020202020204" pitchFamily="34" charset="0"/>
                <a:ea typeface="Times New Roman" panose="02020603050405020304" pitchFamily="18" charset="0"/>
                <a:cs typeface="Arial" panose="020B0604020202020204" pitchFamily="34" charset="0"/>
              </a:rPr>
              <a:t>, 39(11).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https://synapse.koreamed.org/upload/synapsexml/0063jkms/pdf/jkms-39-e105.pdf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Pham, H.Q., Pham, K.H.T., Ha, G.H., Pham, T.T., Nguyen, H.T., Nguyen, T.H.T. and Oh, J.K., 2024. Economic burden of chronic obstructive pulmonary disease: a systematic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Tuberculosis and Respiratory Diseases</a:t>
            </a:r>
            <a:r>
              <a:rPr lang="en-IN" sz="1200" dirty="0">
                <a:effectLst/>
                <a:latin typeface="Arial" panose="020B0604020202020204" pitchFamily="34" charset="0"/>
                <a:ea typeface="Times New Roman" panose="02020603050405020304" pitchFamily="18" charset="0"/>
                <a:cs typeface="Arial" panose="020B0604020202020204" pitchFamily="34" charset="0"/>
              </a:rPr>
              <a:t>, 87(3), p.234.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 https://pmc.ncbi.nlm.nih.gov/articles/PMC11222094/pdf/trd-2023-0100.pdf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Larsen, D.L., 2022. The quality of care and economic burden of COPD in the United States: considerations for managing patients and improving outcomes.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 https://www.ahdbonline.com/issues/2022/june-2022-vol-15-no-2/3223-the-quality-of-care-and-economic-burden-of-copd-in-the-united-states-considerations-for-managing-patients-and-improving-outcomes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Boers, E., Allen, A., Barrett,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Benjafield</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 Rice, M.B.,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Wedzicha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 Kaye, 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Zar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H.J., Sinha, 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Ozoh</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 and Alexander, L.E.C., 2025. Forecasting the global economic and health burden of chronic obstructive pulmonary disease from 2025 through 2050. </a:t>
            </a:r>
            <a:r>
              <a:rPr lang="en-IN" sz="1200" i="1" dirty="0">
                <a:effectLst/>
                <a:latin typeface="Arial" panose="020B0604020202020204" pitchFamily="34" charset="0"/>
                <a:ea typeface="Times New Roman" panose="02020603050405020304" pitchFamily="18" charset="0"/>
                <a:cs typeface="Arial" panose="020B0604020202020204" pitchFamily="34" charset="0"/>
              </a:rPr>
              <a:t>Chest</a:t>
            </a:r>
            <a:r>
              <a:rPr lang="en-IN" sz="1200" dirty="0">
                <a:effectLst/>
                <a:latin typeface="Arial" panose="020B0604020202020204" pitchFamily="34" charset="0"/>
                <a:ea typeface="Times New Roman" panose="02020603050405020304" pitchFamily="18" charset="0"/>
                <a:cs typeface="Arial" panose="020B0604020202020204" pitchFamily="34" charset="0"/>
              </a:rPr>
              <a:t>.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 https://www.sciencedirect.com/science/article/pii/S0012369225004350/pdf?md5=51196637d80073a671adccf593a4c72e&amp;pid=1-s2.0-S0012369225004350-main.pdf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Boers, E., Barrett,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Su</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J.G.,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Benjafield</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 Sinha, S., Kaye, 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Zar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H.J.,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Vuong</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V., Tellez, 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Gondalia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and Rice, M.B., 2023. Global burden of chronic obstructive pulmonary disease through 2050. </a:t>
            </a:r>
            <a:r>
              <a:rPr lang="en-IN" sz="1200" i="1" dirty="0">
                <a:effectLst/>
                <a:latin typeface="Arial" panose="020B0604020202020204" pitchFamily="34" charset="0"/>
                <a:ea typeface="Times New Roman" panose="02020603050405020304" pitchFamily="18" charset="0"/>
                <a:cs typeface="Arial" panose="020B0604020202020204" pitchFamily="34" charset="0"/>
              </a:rPr>
              <a:t>JAMA Network Open</a:t>
            </a:r>
            <a:r>
              <a:rPr lang="en-IN" sz="1200" dirty="0">
                <a:effectLst/>
                <a:latin typeface="Arial" panose="020B0604020202020204" pitchFamily="34" charset="0"/>
                <a:ea typeface="Times New Roman" panose="02020603050405020304" pitchFamily="18" charset="0"/>
                <a:cs typeface="Arial" panose="020B0604020202020204" pitchFamily="34" charset="0"/>
              </a:rPr>
              <a:t>, 6(12), p.e2346598.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 https://jamanetwork.com/journals/jamanetworkopen/articlepdf/2812622/boers_2023_oi_231360_1701362164.36361.pdf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Murgia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Gambelunghe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2022. Occupational COPD—The most under‐recognized occupational lung disease?.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Respirology</a:t>
            </a:r>
            <a:r>
              <a:rPr lang="en-IN" sz="1200" dirty="0">
                <a:effectLst/>
                <a:latin typeface="Arial" panose="020B0604020202020204" pitchFamily="34" charset="0"/>
                <a:ea typeface="Times New Roman" panose="02020603050405020304" pitchFamily="18" charset="0"/>
                <a:cs typeface="Arial" panose="020B0604020202020204" pitchFamily="34" charset="0"/>
              </a:rPr>
              <a:t>, 27(6), pp.399-410.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 https://onlinelibrary.wiley.com/doi/pdf/10.1111/resp.14272</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Halpin, D.M., Dickens, A.P., Skinner, D., Murray, R., Singh, M., Hickman, K., Carter, V., Couper, A., Evans, A., Pullen, R. and Menon, S., 2023. Identification of key opportunities for optimising the management of high-risk COPD patients in the UK using the CONQUEST quality standards: an observational longitudinal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The Lancet Regional Health–Europe</a:t>
            </a:r>
            <a:r>
              <a:rPr lang="en-IN" sz="1200" dirty="0">
                <a:effectLst/>
                <a:latin typeface="Arial" panose="020B0604020202020204" pitchFamily="34" charset="0"/>
                <a:ea typeface="Times New Roman" panose="02020603050405020304" pitchFamily="18" charset="0"/>
                <a:cs typeface="Arial" panose="020B0604020202020204" pitchFamily="34" charset="0"/>
              </a:rPr>
              <a:t>, 29.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 https://www.thelancet.com/pdfs/journals/lanepe/PIIS2666-7762(23)00037-6.pdf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Fu, Y., Chapman, E.J., Boland, A.C. and Bennett, M.I., 2022. Evidence-based management approaches for patients with severe chronic obstructive pulmonary disease (COPD): a practice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Palliative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36(5), pp.770-782.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 https://journals.sagepub.com/doi/pdf/10.1177/02692163221079697</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Bhutani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Price, D.B., Winders, T.A., Worth, H.,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Gruffydd</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-Jones, K., Tal-Singer, R., Correia-de-Sousa, J., Dransfield, M.T.,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Peché</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Stolz, D. and Hurst, J.R., 2022. Quality standard position statements for health system policy changes in diagnosis and management of COPD: a global perspective. </a:t>
            </a:r>
            <a:r>
              <a:rPr lang="en-IN" sz="1200" i="1" dirty="0">
                <a:effectLst/>
                <a:latin typeface="Arial" panose="020B0604020202020204" pitchFamily="34" charset="0"/>
                <a:ea typeface="Times New Roman" panose="02020603050405020304" pitchFamily="18" charset="0"/>
                <a:cs typeface="Arial" panose="020B0604020202020204" pitchFamily="34" charset="0"/>
              </a:rPr>
              <a:t>Advances in Therapy</a:t>
            </a:r>
            <a:r>
              <a:rPr lang="en-IN" sz="1200" dirty="0">
                <a:effectLst/>
                <a:latin typeface="Arial" panose="020B0604020202020204" pitchFamily="34" charset="0"/>
                <a:ea typeface="Times New Roman" panose="02020603050405020304" pitchFamily="18" charset="0"/>
                <a:cs typeface="Arial" panose="020B0604020202020204" pitchFamily="34" charset="0"/>
              </a:rPr>
              <a:t>, 39(6), pp.2302-2322.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1"/>
              </a:rPr>
              <a:t> https://link.springer.com/content/pdf/10.1007/s12325-022-02137-x.pdf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168435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250687" y="23398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124E73"/>
                </a:solidFill>
                <a:latin typeface="MuseoModerno Medium" pitchFamily="34" charset="0"/>
                <a:ea typeface="MuseoModerno Medium" pitchFamily="34" charset="-122"/>
                <a:cs typeface="MuseoModerno Medium" pitchFamily="34" charset="-120"/>
              </a:rPr>
              <a:t>References</a:t>
            </a:r>
            <a:endParaRPr lang="en-US" sz="1950" dirty="0"/>
          </a:p>
        </p:txBody>
      </p:sp>
      <p:sp>
        <p:nvSpPr>
          <p:cNvPr id="3" name="Text 1"/>
          <p:cNvSpPr/>
          <p:nvPr/>
        </p:nvSpPr>
        <p:spPr>
          <a:xfrm>
            <a:off x="250686" y="682227"/>
            <a:ext cx="14224071" cy="7313393"/>
          </a:xfrm>
          <a:prstGeom prst="rect">
            <a:avLst/>
          </a:prstGeom>
          <a:noFill/>
          <a:ln/>
        </p:spPr>
        <p:txBody>
          <a:bodyPr wrap="square" lIns="0" tIns="0" rIns="0" bIns="0" rtlCol="0" anchor="t"/>
          <a:lstStyle/>
          <a:p>
            <a:pPr marL="0" marR="0" lvl="0" indent="0" algn="just" defTabSz="914400" rtl="0" eaLnBrk="1" fontAlgn="auto" latinLnBrk="0" hangingPunct="1">
              <a:lnSpc>
                <a:spcPct val="150000"/>
              </a:lnSpc>
              <a:spcBef>
                <a:spcPts val="1200"/>
              </a:spcBef>
              <a:spcAft>
                <a:spcPts val="1200"/>
              </a:spcAft>
              <a:buClrTx/>
              <a:buSzTx/>
              <a:buFontTx/>
              <a:buNone/>
              <a:tabLst/>
              <a:defRPr/>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Meiwald</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Gara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-Adams, R., Rowlandson, A., Ma, Y.,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Watz</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Ichinose, M., Scullion, J., Wilkinson, T.,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Bhutani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Weston, G. and Adams, E.J., 2022. Qualitative validation of COPD evidenced care pathways in Japan, Canada, England, and Germany: common barriers to optimal COPD care.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pp.1507-1521.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https://www.tandfonline.com/doi/pdf/10.2147/copd.s360983</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Halpin, D.M., 2023. Clinical management of COPD in the real world: can studies reveal errors in management and pathways to improve patient care?. </a:t>
            </a:r>
            <a:r>
              <a:rPr lang="en-IN" sz="1200" i="1" dirty="0">
                <a:effectLst/>
                <a:latin typeface="Arial" panose="020B0604020202020204" pitchFamily="34" charset="0"/>
                <a:ea typeface="Times New Roman" panose="02020603050405020304" pitchFamily="18" charset="0"/>
                <a:cs typeface="Arial" panose="020B0604020202020204" pitchFamily="34" charset="0"/>
              </a:rPr>
              <a:t>Pragmatic and Observational Research</a:t>
            </a:r>
            <a:r>
              <a:rPr lang="en-IN" sz="1200" dirty="0">
                <a:effectLst/>
                <a:latin typeface="Arial" panose="020B0604020202020204" pitchFamily="34" charset="0"/>
                <a:ea typeface="Times New Roman" panose="02020603050405020304" pitchFamily="18" charset="0"/>
                <a:cs typeface="Arial" panose="020B0604020202020204" pitchFamily="34" charset="0"/>
              </a:rPr>
              <a:t>, pp.51-61.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 https://www.tandfonline.com/doi/pdf/10.2147/POR.S396830</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Siu, D.C.H. and Gafni-</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Lachter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 2024. Addressing barriers to chronic obstructive pulmonary disease (COPD) care: three innovative evidence-based approaches: a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pp.331-341.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 https://www.tandfonline.com/doi/pdf/10.2147/COPD.S426050%4010.1080/tfocoll.2024.0.issue-DCOP-COPD-telehealth</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Stone, P.W.,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Osen</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Ellis, A.,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Coaker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and Quint, J.K., 2023. Prevalence of chronic obstructive pulmonary disease in England from 2000 to 2019.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pp.1565-1574.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 https://www.tandfonline.com/doi/pdf/10.2147/COPD.S411739</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Whittaker, H.,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Rubino</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Müllerová</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Morris, T., Varghese, P., Xu, Y., De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Nigris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and Quint, J.K., 2022. Frequency and severity of exacerbations of COPD associated with future risk of exacerbations and mortality: a UK routine health care data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a:t>
            </a:r>
            <a:r>
              <a:rPr lang="en-IN" sz="1200" dirty="0">
                <a:effectLst/>
                <a:latin typeface="Arial" panose="020B0604020202020204" pitchFamily="34" charset="0"/>
                <a:ea typeface="Times New Roman" panose="02020603050405020304" pitchFamily="18" charset="0"/>
                <a:cs typeface="Arial" panose="020B0604020202020204" pitchFamily="34" charset="0"/>
              </a:rPr>
              <a:t>, pp.427-437.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 https://www.tandfonline.com/doi/pdf/10.2147/COPD.S346591</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Hanlon, P., Lewsey, J., Quint, J.K., Jani, B.D., Nicholl, B.I., McAllister, D.A. and Mair, F.S., 2022. Frailty in COPD: an analysis of prevalence and clinical impact using UK Biobank. </a:t>
            </a:r>
            <a:r>
              <a:rPr lang="en-IN" sz="1200" i="1" dirty="0">
                <a:effectLst/>
                <a:latin typeface="Arial" panose="020B0604020202020204" pitchFamily="34" charset="0"/>
                <a:ea typeface="Times New Roman" panose="02020603050405020304" pitchFamily="18" charset="0"/>
                <a:cs typeface="Arial" panose="020B0604020202020204" pitchFamily="34" charset="0"/>
              </a:rPr>
              <a:t>BMJ Open Respiratory Research</a:t>
            </a:r>
            <a:r>
              <a:rPr lang="en-IN" sz="1200" dirty="0">
                <a:effectLst/>
                <a:latin typeface="Arial" panose="020B0604020202020204" pitchFamily="34" charset="0"/>
                <a:ea typeface="Times New Roman" panose="02020603050405020304" pitchFamily="18" charset="0"/>
                <a:cs typeface="Arial" panose="020B0604020202020204" pitchFamily="34" charset="0"/>
              </a:rPr>
              <a:t>, 9(1).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8"/>
              </a:rPr>
              <a:t> https://bmjopenrespres.bmj.com/content/bmjresp/9/1/e001314.full.pdf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Siraj, R.A., McKeever, T.M., Gibson, J.E. and Bolton, C.E., 2022. Incidence of depression and antidepressant prescription in patients with COPD: A large UK population-based cohort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196, p.106804.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 https://www.sciencedirect.com/science/article/pii/S0954611122000695</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Alwafi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Naser, A.Y.,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Ashoor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Aldhahir</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Alqahtani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Minshawi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Salawati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Samannodi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Dairi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Alansari</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A.K. and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Ekram</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R., 2023. Trends in hospital admissions and prescribing due to chronic obstructive pulmonary disease and asthma in England and Wales between 1999 and 2020: an ecological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BMC Pulmonary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23(1), p.49.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10"/>
              </a:rPr>
              <a:t> https://link.springer.com/content/pdf/10.1186/s12890-023-02342-6.pdf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3122820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p:nvPr/>
        </p:nvSpPr>
        <p:spPr>
          <a:xfrm>
            <a:off x="250687" y="233980"/>
            <a:ext cx="2480905" cy="310158"/>
          </a:xfrm>
          <a:prstGeom prst="rect">
            <a:avLst/>
          </a:prstGeom>
          <a:noFill/>
          <a:ln/>
        </p:spPr>
        <p:txBody>
          <a:bodyPr wrap="none" lIns="0" tIns="0" rIns="0" bIns="0" rtlCol="0" anchor="t"/>
          <a:lstStyle/>
          <a:p>
            <a:pPr marL="0" indent="0" algn="l">
              <a:lnSpc>
                <a:spcPts val="2400"/>
              </a:lnSpc>
              <a:buNone/>
            </a:pPr>
            <a:r>
              <a:rPr lang="en-US" sz="1950" dirty="0">
                <a:solidFill>
                  <a:srgbClr val="124E73"/>
                </a:solidFill>
                <a:latin typeface="Arial" panose="020B0604020202020204" pitchFamily="34" charset="0"/>
                <a:ea typeface="MuseoModerno Medium" pitchFamily="34" charset="-122"/>
                <a:cs typeface="Arial" panose="020B0604020202020204" pitchFamily="34" charset="0"/>
              </a:rPr>
              <a:t>References</a:t>
            </a:r>
            <a:endParaRPr lang="en-US" sz="1950" dirty="0">
              <a:latin typeface="Arial" panose="020B0604020202020204" pitchFamily="34" charset="0"/>
              <a:cs typeface="Arial" panose="020B0604020202020204" pitchFamily="34" charset="0"/>
            </a:endParaRPr>
          </a:p>
        </p:txBody>
      </p:sp>
      <p:sp>
        <p:nvSpPr>
          <p:cNvPr id="3" name="Text 1"/>
          <p:cNvSpPr/>
          <p:nvPr/>
        </p:nvSpPr>
        <p:spPr>
          <a:xfrm>
            <a:off x="250686" y="682227"/>
            <a:ext cx="14224071" cy="7313393"/>
          </a:xfrm>
          <a:prstGeom prst="rect">
            <a:avLst/>
          </a:prstGeom>
          <a:noFill/>
          <a:ln/>
        </p:spPr>
        <p:txBody>
          <a:bodyPr wrap="square" lIns="0" tIns="0" rIns="0" bIns="0" rtlCol="0" anchor="t"/>
          <a:lstStyle/>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Ramakrishnan, S., Jeffers, H., Langford-Wiley, B., Davies, J.,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Thulborn</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S.J., Mahdi, M.,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Binnian</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 Bright, S., Cartwright, S., Glover, V. and Law, A., 2024. Blood eosinophil-guided oral prednisolone for COPD exacerbations in primary care in the UK (STARR2): a non-inferiority, multicentre, double-blind, placebo-controlled, randomised controlled trial. </a:t>
            </a:r>
            <a:r>
              <a:rPr lang="en-IN" sz="1200" i="1" dirty="0">
                <a:effectLst/>
                <a:latin typeface="Arial" panose="020B0604020202020204" pitchFamily="34" charset="0"/>
                <a:ea typeface="Times New Roman" panose="02020603050405020304" pitchFamily="18" charset="0"/>
                <a:cs typeface="Arial" panose="020B0604020202020204" pitchFamily="34" charset="0"/>
              </a:rPr>
              <a:t>The Lancet Respiratory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12(1), pp.67-77.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 https://www.thelancet.com/pdfs/journals/lanres/PIIS2213-2600(23)00298-9.pdf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Li, J., Yang, L., Yao, Y., Gu, P.,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Xie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Y., Yin, H.,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Xue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Jiang, Y., Dai, J. and Ma, J., 2024. Associations between long-term night shift work and incidence of chronic obstructive pulmonary disease: a prospective cohort study of 277,059 UK Biobank participants. </a:t>
            </a:r>
            <a:r>
              <a:rPr lang="en-IN" sz="1200" i="1" dirty="0">
                <a:effectLst/>
                <a:latin typeface="Arial" panose="020B0604020202020204" pitchFamily="34" charset="0"/>
                <a:ea typeface="Times New Roman" panose="02020603050405020304" pitchFamily="18" charset="0"/>
                <a:cs typeface="Arial" panose="020B0604020202020204" pitchFamily="34" charset="0"/>
              </a:rPr>
              <a:t>BMC Medicine</a:t>
            </a:r>
            <a:r>
              <a:rPr lang="en-IN" sz="1200" dirty="0">
                <a:effectLst/>
                <a:latin typeface="Arial" panose="020B0604020202020204" pitchFamily="34" charset="0"/>
                <a:ea typeface="Times New Roman" panose="02020603050405020304" pitchFamily="18" charset="0"/>
                <a:cs typeface="Arial" panose="020B0604020202020204" pitchFamily="34" charset="0"/>
              </a:rPr>
              <a:t>, 22(1), p.16.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 https://link.springer.com/content/pdf/10.1186/s12916-023-03240-8.pdf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Ismaila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A.S.,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Rothnie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K.J., Wood, R.P., Banks, V.L.,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Camidge</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L.J.,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Czira</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Compton, C., Sharma, R., Millard, S.N., Massey, O. and Halpin, D.M., 2023. Benefit of prompt initiation of single-inhaler fluticasone furoate, umeclidinium, and vilanterol (FF/UMEC/VI) in patients with COPD in England following an exacerbation: a retrospective cohort study. </a:t>
            </a:r>
            <a:r>
              <a:rPr lang="en-IN" sz="1200" i="1" dirty="0">
                <a:effectLst/>
                <a:latin typeface="Arial" panose="020B0604020202020204" pitchFamily="34" charset="0"/>
                <a:ea typeface="Times New Roman" panose="02020603050405020304" pitchFamily="18" charset="0"/>
                <a:cs typeface="Arial" panose="020B0604020202020204" pitchFamily="34" charset="0"/>
              </a:rPr>
              <a:t>Respiratory Research</a:t>
            </a:r>
            <a:r>
              <a:rPr lang="en-IN" sz="1200" dirty="0">
                <a:effectLst/>
                <a:latin typeface="Arial" panose="020B0604020202020204" pitchFamily="34" charset="0"/>
                <a:ea typeface="Times New Roman" panose="02020603050405020304" pitchFamily="18" charset="0"/>
                <a:cs typeface="Arial" panose="020B0604020202020204" pitchFamily="34" charset="0"/>
              </a:rPr>
              <a:t>, 24(1), p.229.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 https://link.springer.com/content/pdf/10.1186/s12931-023-02523-1.pdf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Singh, D., Han, M.K., Hawkins, N.M., Hurst, J.R.,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Kocks</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J.W., </a:t>
            </a:r>
            <a:r>
              <a:rPr lang="en-IN"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Skolnik</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 Stolz, D., El Khoury, J. and Gale, C.P., 2024. Implications of cardiopulmonary risk for the management of COPD: a narrative review. </a:t>
            </a:r>
            <a:r>
              <a:rPr lang="en-IN" sz="1200" i="1" dirty="0">
                <a:effectLst/>
                <a:latin typeface="Arial" panose="020B0604020202020204" pitchFamily="34" charset="0"/>
                <a:ea typeface="Times New Roman" panose="02020603050405020304" pitchFamily="18" charset="0"/>
                <a:cs typeface="Arial" panose="020B0604020202020204" pitchFamily="34" charset="0"/>
              </a:rPr>
              <a:t>Advances in Therapy</a:t>
            </a:r>
            <a:r>
              <a:rPr lang="en-IN" sz="1200" dirty="0">
                <a:effectLst/>
                <a:latin typeface="Arial" panose="020B0604020202020204" pitchFamily="34" charset="0"/>
                <a:ea typeface="Times New Roman" panose="02020603050405020304" pitchFamily="18" charset="0"/>
                <a:cs typeface="Arial" panose="020B0604020202020204" pitchFamily="34" charset="0"/>
              </a:rPr>
              <a:t>, 41(6), pp.2151-2167. Available at:</a:t>
            </a:r>
            <a:r>
              <a:rPr lang="en-IN" sz="12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 https://link.springer.com/content/pdf/10.1007/s12325-024-02855-4.pdf</a:t>
            </a:r>
            <a:r>
              <a:rPr lang="en-IN"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IN" sz="12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379931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3437</Words>
  <Application>Microsoft Office PowerPoint</Application>
  <PresentationFormat>Custom</PresentationFormat>
  <Paragraphs>256</Paragraphs>
  <Slides>25</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MuseoModerno Medium</vt:lpstr>
      <vt:lpstr>Source Sans 3</vt:lpstr>
      <vt:lpstr>Calibri</vt:lpstr>
      <vt:lpstr>Times New Roman</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vector>
  </TitlesOfParts>
  <Manager/>
  <Company/>
  <LinksUpToDate>false</LinksUpToDate>
  <SharedDoc>false</SharedDoc>
  <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2026-04-04T07:46:54Z</dcterms:created>
  <dcterms:modified xsi:type="dcterms:W3CDTF">2026-04-16T12:26:42Z</dcterms:modified>
  <cp:category/>
</cp:coreProperties>
</file>