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1"/>
  </p:notesMasterIdLst>
  <p:sldIdLst>
    <p:sldId id="757" r:id="rId2"/>
    <p:sldId id="766" r:id="rId3"/>
    <p:sldId id="767" r:id="rId4"/>
    <p:sldId id="768" r:id="rId5"/>
    <p:sldId id="778" r:id="rId6"/>
    <p:sldId id="779" r:id="rId7"/>
    <p:sldId id="777" r:id="rId8"/>
    <p:sldId id="530" r:id="rId9"/>
    <p:sldId id="770" r:id="rId10"/>
    <p:sldId id="769" r:id="rId11"/>
    <p:sldId id="772" r:id="rId12"/>
    <p:sldId id="780" r:id="rId13"/>
    <p:sldId id="773" r:id="rId14"/>
    <p:sldId id="774" r:id="rId15"/>
    <p:sldId id="781" r:id="rId16"/>
    <p:sldId id="579" r:id="rId17"/>
    <p:sldId id="782" r:id="rId18"/>
    <p:sldId id="776" r:id="rId19"/>
    <p:sldId id="7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E051579-8B43-49C2-B1BF-839E1BE91530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/>
      <dgm:spPr/>
      <dgm:t>
        <a:bodyPr/>
        <a:lstStyle/>
        <a:p>
          <a:pPr algn="l"/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Justify all decision using research data and marketing theory. </a:t>
          </a:r>
        </a:p>
        <a:p>
          <a:pPr algn="l"/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Refer to key points from the situation analysis in assignment 1</a:t>
          </a:r>
        </a:p>
        <a:p>
          <a:pPr algn="l"/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How will the chosen new direction help the company to succeed?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71DED618-2911-4812-A24A-20CD3F8D2D8F}" type="pres">
      <dgm:prSet presAssocID="{48D1454A-7A15-40A4-B6BB-A561ED6C31A2}" presName="Name0" presStyleCnt="0">
        <dgm:presLayoutVars>
          <dgm:dir/>
          <dgm:resizeHandles val="exact"/>
        </dgm:presLayoutVars>
      </dgm:prSet>
      <dgm:spPr/>
    </dgm:pt>
    <dgm:pt modelId="{5231AE2D-8364-4328-ACEF-C5B3D87F544E}" type="pres">
      <dgm:prSet presAssocID="{BE051579-8B43-49C2-B1BF-839E1BE91530}" presName="node" presStyleLbl="node1" presStyleIdx="0" presStyleCnt="3">
        <dgm:presLayoutVars>
          <dgm:bulletEnabled val="1"/>
        </dgm:presLayoutVars>
      </dgm:prSet>
      <dgm:spPr/>
    </dgm:pt>
    <dgm:pt modelId="{FC587A42-BBE5-4DB8-85B7-328622564888}" type="pres">
      <dgm:prSet presAssocID="{685684FF-C917-4734-B67B-3F333C756335}" presName="sibTrans" presStyleLbl="sibTrans1D1" presStyleIdx="0" presStyleCnt="2"/>
      <dgm:spPr/>
    </dgm:pt>
    <dgm:pt modelId="{05E93149-7E4A-4A19-BB03-E94C07FB0A22}" type="pres">
      <dgm:prSet presAssocID="{685684FF-C917-4734-B67B-3F333C756335}" presName="connectorText" presStyleLbl="sibTrans1D1" presStyleIdx="0" presStyleCnt="2"/>
      <dgm:spPr/>
    </dgm:pt>
    <dgm:pt modelId="{E6556BC0-0B58-4BBE-A86D-0C1F48E67264}" type="pres">
      <dgm:prSet presAssocID="{08E7769F-CEA0-4369-8076-3C9C4636E8E4}" presName="node" presStyleLbl="node1" presStyleIdx="1" presStyleCnt="3">
        <dgm:presLayoutVars>
          <dgm:bulletEnabled val="1"/>
        </dgm:presLayoutVars>
      </dgm:prSet>
      <dgm:spPr/>
    </dgm:pt>
    <dgm:pt modelId="{97076B8A-5403-41EF-9A5F-6A48BCCB1B7F}" type="pres">
      <dgm:prSet presAssocID="{8CFF804E-2CB1-41B0-B566-D2C46789735B}" presName="sibTrans" presStyleLbl="sibTrans1D1" presStyleIdx="1" presStyleCnt="2"/>
      <dgm:spPr/>
    </dgm:pt>
    <dgm:pt modelId="{176F663E-2642-4273-B86F-8855A91A2651}" type="pres">
      <dgm:prSet presAssocID="{8CFF804E-2CB1-41B0-B566-D2C46789735B}" presName="connectorText" presStyleLbl="sibTrans1D1" presStyleIdx="1" presStyleCnt="2"/>
      <dgm:spPr/>
    </dgm:pt>
    <dgm:pt modelId="{2958BE7F-AAA0-4EA5-A62C-B79AE20D1A97}" type="pres">
      <dgm:prSet presAssocID="{82B59F7A-7278-45C3-B82C-F5C402F5D996}" presName="node" presStyleLbl="node1" presStyleIdx="2" presStyleCnt="3" custScaleX="223094" custScaleY="123386" custLinFactNeighborX="-315">
        <dgm:presLayoutVars>
          <dgm:bulletEnabled val="1"/>
        </dgm:presLayoutVars>
      </dgm:prSet>
      <dgm:spPr/>
    </dgm:pt>
  </dgm:ptLst>
  <dgm:cxnLst>
    <dgm:cxn modelId="{E2074209-F764-4576-83AF-9B78D87BF36B}" type="presOf" srcId="{685684FF-C917-4734-B67B-3F333C756335}" destId="{05E93149-7E4A-4A19-BB03-E94C07FB0A22}" srcOrd="1" destOrd="0" presId="urn:microsoft.com/office/officeart/2016/7/layout/RepeatingBendingProcessNew"/>
    <dgm:cxn modelId="{9B4C4913-0C4C-48DE-8519-56EAFB39067A}" type="presOf" srcId="{8CFF804E-2CB1-41B0-B566-D2C46789735B}" destId="{97076B8A-5403-41EF-9A5F-6A48BCCB1B7F}" srcOrd="0" destOrd="0" presId="urn:microsoft.com/office/officeart/2016/7/layout/RepeatingBendingProcessNew"/>
    <dgm:cxn modelId="{71C1623F-7810-4756-A021-5EA765F9931E}" srcId="{48D1454A-7A15-40A4-B6BB-A561ED6C31A2}" destId="{82B59F7A-7278-45C3-B82C-F5C402F5D996}" srcOrd="2" destOrd="0" parTransId="{88AEB84B-45DD-43F7-97ED-97CF71348C00}" sibTransId="{1FD27A22-302B-4825-B0CB-AA7D8A8DA036}"/>
    <dgm:cxn modelId="{F763365D-ED4F-4081-88D2-9E732ADBB5A9}" type="presOf" srcId="{08E7769F-CEA0-4369-8076-3C9C4636E8E4}" destId="{E6556BC0-0B58-4BBE-A86D-0C1F48E67264}" srcOrd="0" destOrd="0" presId="urn:microsoft.com/office/officeart/2016/7/layout/RepeatingBendingProcessNew"/>
    <dgm:cxn modelId="{5A027947-9253-4E70-AA0E-ECF8D2B17A8F}" type="presOf" srcId="{82B59F7A-7278-45C3-B82C-F5C402F5D996}" destId="{2958BE7F-AAA0-4EA5-A62C-B79AE20D1A97}" srcOrd="0" destOrd="0" presId="urn:microsoft.com/office/officeart/2016/7/layout/RepeatingBendingProcessNew"/>
    <dgm:cxn modelId="{8706FF68-EA97-466B-93B3-D5728EB792D9}" type="presOf" srcId="{BE051579-8B43-49C2-B1BF-839E1BE91530}" destId="{5231AE2D-8364-4328-ACEF-C5B3D87F544E}" srcOrd="0" destOrd="0" presId="urn:microsoft.com/office/officeart/2016/7/layout/RepeatingBendingProcessNew"/>
    <dgm:cxn modelId="{D7927C78-EDC6-4E40-9FBF-76842FCCE9FE}" type="presOf" srcId="{48D1454A-7A15-40A4-B6BB-A561ED6C31A2}" destId="{71DED618-2911-4812-A24A-20CD3F8D2D8F}" srcOrd="0" destOrd="0" presId="urn:microsoft.com/office/officeart/2016/7/layout/RepeatingBendingProcessNew"/>
    <dgm:cxn modelId="{EF664A7F-CE01-4E9A-B417-C25AE1587D89}" type="presOf" srcId="{8CFF804E-2CB1-41B0-B566-D2C46789735B}" destId="{176F663E-2642-4273-B86F-8855A91A2651}" srcOrd="1" destOrd="0" presId="urn:microsoft.com/office/officeart/2016/7/layout/RepeatingBendingProcessNew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C55947F2-60C5-42EF-BF30-182B34831ABD}" type="presOf" srcId="{685684FF-C917-4734-B67B-3F333C756335}" destId="{FC587A42-BBE5-4DB8-85B7-328622564888}" srcOrd="0" destOrd="0" presId="urn:microsoft.com/office/officeart/2016/7/layout/RepeatingBendingProcessNew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FA7003E7-E72C-48FF-B423-03C417156896}" type="presParOf" srcId="{71DED618-2911-4812-A24A-20CD3F8D2D8F}" destId="{5231AE2D-8364-4328-ACEF-C5B3D87F544E}" srcOrd="0" destOrd="0" presId="urn:microsoft.com/office/officeart/2016/7/layout/RepeatingBendingProcessNew"/>
    <dgm:cxn modelId="{38AE6CA2-592D-4399-A90B-35E331F2ED57}" type="presParOf" srcId="{71DED618-2911-4812-A24A-20CD3F8D2D8F}" destId="{FC587A42-BBE5-4DB8-85B7-328622564888}" srcOrd="1" destOrd="0" presId="urn:microsoft.com/office/officeart/2016/7/layout/RepeatingBendingProcessNew"/>
    <dgm:cxn modelId="{776537DE-8CE8-475E-BE61-89C11A01DC9C}" type="presParOf" srcId="{FC587A42-BBE5-4DB8-85B7-328622564888}" destId="{05E93149-7E4A-4A19-BB03-E94C07FB0A22}" srcOrd="0" destOrd="0" presId="urn:microsoft.com/office/officeart/2016/7/layout/RepeatingBendingProcessNew"/>
    <dgm:cxn modelId="{ECACF3FE-C716-4D37-B7E0-6AEBFC4491C4}" type="presParOf" srcId="{71DED618-2911-4812-A24A-20CD3F8D2D8F}" destId="{E6556BC0-0B58-4BBE-A86D-0C1F48E67264}" srcOrd="2" destOrd="0" presId="urn:microsoft.com/office/officeart/2016/7/layout/RepeatingBendingProcessNew"/>
    <dgm:cxn modelId="{E71CD187-4C1A-4B4B-AD3C-FCDF3CFC2E0D}" type="presParOf" srcId="{71DED618-2911-4812-A24A-20CD3F8D2D8F}" destId="{97076B8A-5403-41EF-9A5F-6A48BCCB1B7F}" srcOrd="3" destOrd="0" presId="urn:microsoft.com/office/officeart/2016/7/layout/RepeatingBendingProcessNew"/>
    <dgm:cxn modelId="{31D22185-4199-485B-A47C-CCB31AC99DCE}" type="presParOf" srcId="{97076B8A-5403-41EF-9A5F-6A48BCCB1B7F}" destId="{176F663E-2642-4273-B86F-8855A91A2651}" srcOrd="0" destOrd="0" presId="urn:microsoft.com/office/officeart/2016/7/layout/RepeatingBendingProcessNew"/>
    <dgm:cxn modelId="{3EE3D678-703A-4DF9-AA08-5F23BE8CA6EE}" type="presParOf" srcId="{71DED618-2911-4812-A24A-20CD3F8D2D8F}" destId="{2958BE7F-AAA0-4EA5-A62C-B79AE20D1A97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051579-8B43-49C2-B1BF-839E1BE91530}">
      <dgm:prSet custT="1"/>
      <dgm:spPr/>
      <dgm:t>
        <a:bodyPr/>
        <a:lstStyle/>
        <a:p>
          <a:endParaRPr lang="en-US" sz="17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B32D93E0-4E57-47A2-BA2B-01C0BEBE60A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gm:t>
    </dgm:pt>
    <dgm:pt modelId="{F1C66AD0-6969-4752-A5DE-38FF2D277E03}" type="parTrans" cxnId="{75B173A7-2223-4594-BF10-5DC605A129BE}">
      <dgm:prSet/>
      <dgm:spPr/>
      <dgm:t>
        <a:bodyPr/>
        <a:lstStyle/>
        <a:p>
          <a:endParaRPr lang="en-GB"/>
        </a:p>
      </dgm:t>
    </dgm:pt>
    <dgm:pt modelId="{953318D2-2C8D-4265-A575-1A7C1699993D}" type="sibTrans" cxnId="{75B173A7-2223-4594-BF10-5DC605A129BE}">
      <dgm:prSet/>
      <dgm:spPr/>
      <dgm:t>
        <a:bodyPr/>
        <a:lstStyle/>
        <a:p>
          <a:endParaRPr lang="en-GB"/>
        </a:p>
      </dgm:t>
    </dgm:pt>
    <dgm:pt modelId="{1D8F5BF7-9781-45CC-8ED4-426682B98149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gm:t>
    </dgm:pt>
    <dgm:pt modelId="{B9B86B40-BEDF-459A-99A4-CDE3310F393F}" type="parTrans" cxnId="{207A7517-2AB2-450B-9687-BAB7FEDC2298}">
      <dgm:prSet/>
      <dgm:spPr/>
      <dgm:t>
        <a:bodyPr/>
        <a:lstStyle/>
        <a:p>
          <a:endParaRPr lang="en-GB"/>
        </a:p>
      </dgm:t>
    </dgm:pt>
    <dgm:pt modelId="{0B4CA4D1-816D-4108-B2B4-95EA122AB784}" type="sibTrans" cxnId="{207A7517-2AB2-450B-9687-BAB7FEDC2298}">
      <dgm:prSet/>
      <dgm:spPr/>
      <dgm:t>
        <a:bodyPr/>
        <a:lstStyle/>
        <a:p>
          <a:endParaRPr lang="en-GB"/>
        </a:p>
      </dgm:t>
    </dgm:pt>
    <dgm:pt modelId="{D1C3E6CA-87A5-4BFD-9B24-6AAFAB6DFC4C}" type="pres">
      <dgm:prSet presAssocID="{48D1454A-7A15-40A4-B6BB-A561ED6C31A2}" presName="linear" presStyleCnt="0">
        <dgm:presLayoutVars>
          <dgm:animLvl val="lvl"/>
          <dgm:resizeHandles val="exact"/>
        </dgm:presLayoutVars>
      </dgm:prSet>
      <dgm:spPr/>
    </dgm:pt>
    <dgm:pt modelId="{64D00E7C-CDC8-47A0-8B88-EABB8F52BD28}" type="pres">
      <dgm:prSet presAssocID="{BE051579-8B43-49C2-B1BF-839E1BE9153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03A79D-36BD-4D69-B5ED-77364EBB3233}" type="pres">
      <dgm:prSet presAssocID="{685684FF-C917-4734-B67B-3F333C756335}" presName="spacer" presStyleCnt="0"/>
      <dgm:spPr/>
    </dgm:pt>
    <dgm:pt modelId="{0616F633-FC01-4C79-8CA9-72AFC95D03D3}" type="pres">
      <dgm:prSet presAssocID="{08E7769F-CEA0-4369-8076-3C9C4636E8E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1B243EE-E8BA-4FC5-A97D-8586F9B3A650}" type="pres">
      <dgm:prSet presAssocID="{8CFF804E-2CB1-41B0-B566-D2C46789735B}" presName="spacer" presStyleCnt="0"/>
      <dgm:spPr/>
    </dgm:pt>
    <dgm:pt modelId="{8A4144BC-8A4C-4A1A-9825-5E9029C62E28}" type="pres">
      <dgm:prSet presAssocID="{B32D93E0-4E57-47A2-BA2B-01C0BEBE60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F02C745-2325-4A4F-B094-ED3A160ED399}" type="pres">
      <dgm:prSet presAssocID="{953318D2-2C8D-4265-A575-1A7C1699993D}" presName="spacer" presStyleCnt="0"/>
      <dgm:spPr/>
    </dgm:pt>
    <dgm:pt modelId="{1AD8F75C-5280-4B85-B423-C2D3712614A6}" type="pres">
      <dgm:prSet presAssocID="{1D8F5BF7-9781-45CC-8ED4-426682B98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9D9F6A-3A74-4DCD-89C3-485574EC9FC6}" type="pres">
      <dgm:prSet presAssocID="{0B4CA4D1-816D-4108-B2B4-95EA122AB784}" presName="spacer" presStyleCnt="0"/>
      <dgm:spPr/>
    </dgm:pt>
    <dgm:pt modelId="{EE0C04B5-ED9E-4DEB-BD40-869B44EF3F55}" type="pres">
      <dgm:prSet presAssocID="{82B59F7A-7278-45C3-B82C-F5C402F5D9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DECE306-C047-4408-8F54-782990ECF903}" type="presOf" srcId="{B32D93E0-4E57-47A2-BA2B-01C0BEBE60A0}" destId="{8A4144BC-8A4C-4A1A-9825-5E9029C62E28}" srcOrd="0" destOrd="0" presId="urn:microsoft.com/office/officeart/2005/8/layout/vList2"/>
    <dgm:cxn modelId="{207A7517-2AB2-450B-9687-BAB7FEDC2298}" srcId="{48D1454A-7A15-40A4-B6BB-A561ED6C31A2}" destId="{1D8F5BF7-9781-45CC-8ED4-426682B98149}" srcOrd="3" destOrd="0" parTransId="{B9B86B40-BEDF-459A-99A4-CDE3310F393F}" sibTransId="{0B4CA4D1-816D-4108-B2B4-95EA122AB784}"/>
    <dgm:cxn modelId="{BA0F3220-542F-4379-B7B7-C3A88E33148F}" type="presOf" srcId="{48D1454A-7A15-40A4-B6BB-A561ED6C31A2}" destId="{D1C3E6CA-87A5-4BFD-9B24-6AAFAB6DFC4C}" srcOrd="0" destOrd="0" presId="urn:microsoft.com/office/officeart/2005/8/layout/vList2"/>
    <dgm:cxn modelId="{71C1623F-7810-4756-A021-5EA765F9931E}" srcId="{48D1454A-7A15-40A4-B6BB-A561ED6C31A2}" destId="{82B59F7A-7278-45C3-B82C-F5C402F5D996}" srcOrd="4" destOrd="0" parTransId="{88AEB84B-45DD-43F7-97ED-97CF71348C00}" sibTransId="{1FD27A22-302B-4825-B0CB-AA7D8A8DA036}"/>
    <dgm:cxn modelId="{9D03285D-1E94-4215-93FA-CA66E0CBD14E}" type="presOf" srcId="{1D8F5BF7-9781-45CC-8ED4-426682B98149}" destId="{1AD8F75C-5280-4B85-B423-C2D3712614A6}" srcOrd="0" destOrd="0" presId="urn:microsoft.com/office/officeart/2005/8/layout/vList2"/>
    <dgm:cxn modelId="{5BCFBF4E-2DEA-476B-B8C9-29F8C5C3A287}" type="presOf" srcId="{BE051579-8B43-49C2-B1BF-839E1BE91530}" destId="{64D00E7C-CDC8-47A0-8B88-EABB8F52BD28}" srcOrd="0" destOrd="0" presId="urn:microsoft.com/office/officeart/2005/8/layout/vList2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75B173A7-2223-4594-BF10-5DC605A129BE}" srcId="{48D1454A-7A15-40A4-B6BB-A561ED6C31A2}" destId="{B32D93E0-4E57-47A2-BA2B-01C0BEBE60A0}" srcOrd="2" destOrd="0" parTransId="{F1C66AD0-6969-4752-A5DE-38FF2D277E03}" sibTransId="{953318D2-2C8D-4265-A575-1A7C1699993D}"/>
    <dgm:cxn modelId="{D117CEB4-79F6-4E74-90A9-0DAAA0C8C594}" type="presOf" srcId="{08E7769F-CEA0-4369-8076-3C9C4636E8E4}" destId="{0616F633-FC01-4C79-8CA9-72AFC95D03D3}" srcOrd="0" destOrd="0" presId="urn:microsoft.com/office/officeart/2005/8/layout/vList2"/>
    <dgm:cxn modelId="{64A28BF7-CC18-41AA-A893-845DF9959077}" type="presOf" srcId="{82B59F7A-7278-45C3-B82C-F5C402F5D996}" destId="{EE0C04B5-ED9E-4DEB-BD40-869B44EF3F55}" srcOrd="0" destOrd="0" presId="urn:microsoft.com/office/officeart/2005/8/layout/vList2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6000F79D-D88A-4A3A-93E0-C500948C9546}" type="presParOf" srcId="{D1C3E6CA-87A5-4BFD-9B24-6AAFAB6DFC4C}" destId="{64D00E7C-CDC8-47A0-8B88-EABB8F52BD28}" srcOrd="0" destOrd="0" presId="urn:microsoft.com/office/officeart/2005/8/layout/vList2"/>
    <dgm:cxn modelId="{58168B4E-C4BF-4F17-8F1C-31416E07AAE9}" type="presParOf" srcId="{D1C3E6CA-87A5-4BFD-9B24-6AAFAB6DFC4C}" destId="{6703A79D-36BD-4D69-B5ED-77364EBB3233}" srcOrd="1" destOrd="0" presId="urn:microsoft.com/office/officeart/2005/8/layout/vList2"/>
    <dgm:cxn modelId="{673CE02E-F424-48F8-A7D6-BF5AE62E2EE2}" type="presParOf" srcId="{D1C3E6CA-87A5-4BFD-9B24-6AAFAB6DFC4C}" destId="{0616F633-FC01-4C79-8CA9-72AFC95D03D3}" srcOrd="2" destOrd="0" presId="urn:microsoft.com/office/officeart/2005/8/layout/vList2"/>
    <dgm:cxn modelId="{8D49600C-0F73-4BE8-8FAE-3177DEBC17EE}" type="presParOf" srcId="{D1C3E6CA-87A5-4BFD-9B24-6AAFAB6DFC4C}" destId="{21B243EE-E8BA-4FC5-A97D-8586F9B3A650}" srcOrd="3" destOrd="0" presId="urn:microsoft.com/office/officeart/2005/8/layout/vList2"/>
    <dgm:cxn modelId="{4437537D-177F-4C3D-B870-5C73117BEDFF}" type="presParOf" srcId="{D1C3E6CA-87A5-4BFD-9B24-6AAFAB6DFC4C}" destId="{8A4144BC-8A4C-4A1A-9825-5E9029C62E28}" srcOrd="4" destOrd="0" presId="urn:microsoft.com/office/officeart/2005/8/layout/vList2"/>
    <dgm:cxn modelId="{E71B2734-920C-47F2-B892-4ADA67634CF2}" type="presParOf" srcId="{D1C3E6CA-87A5-4BFD-9B24-6AAFAB6DFC4C}" destId="{EF02C745-2325-4A4F-B094-ED3A160ED399}" srcOrd="5" destOrd="0" presId="urn:microsoft.com/office/officeart/2005/8/layout/vList2"/>
    <dgm:cxn modelId="{D4291933-4D67-402D-841C-A66CCA64AFA5}" type="presParOf" srcId="{D1C3E6CA-87A5-4BFD-9B24-6AAFAB6DFC4C}" destId="{1AD8F75C-5280-4B85-B423-C2D3712614A6}" srcOrd="6" destOrd="0" presId="urn:microsoft.com/office/officeart/2005/8/layout/vList2"/>
    <dgm:cxn modelId="{D44DD29C-1BBA-4B5C-A9F6-F8549659ED6D}" type="presParOf" srcId="{D1C3E6CA-87A5-4BFD-9B24-6AAFAB6DFC4C}" destId="{F89D9F6A-3A74-4DCD-89C3-485574EC9FC6}" srcOrd="7" destOrd="0" presId="urn:microsoft.com/office/officeart/2005/8/layout/vList2"/>
    <dgm:cxn modelId="{A1B59EB3-4E6C-4116-B5F0-BB71CDBC28C2}" type="presParOf" srcId="{D1C3E6CA-87A5-4BFD-9B24-6AAFAB6DFC4C}" destId="{EE0C04B5-ED9E-4DEB-BD40-869B44EF3F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87A42-BBE5-4DB8-85B7-328622564888}">
      <dsp:nvSpPr>
        <dsp:cNvPr id="0" name=""/>
        <dsp:cNvSpPr/>
      </dsp:nvSpPr>
      <dsp:spPr>
        <a:xfrm>
          <a:off x="3094431" y="1216275"/>
          <a:ext cx="680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0669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6983" y="1258439"/>
        <a:ext cx="35563" cy="7112"/>
      </dsp:txXfrm>
    </dsp:sp>
    <dsp:sp modelId="{5231AE2D-8364-4328-ACEF-C5B3D87F544E}">
      <dsp:nvSpPr>
        <dsp:cNvPr id="0" name=""/>
        <dsp:cNvSpPr/>
      </dsp:nvSpPr>
      <dsp:spPr>
        <a:xfrm>
          <a:off x="3756" y="334253"/>
          <a:ext cx="3092474" cy="18554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sp:txBody>
      <dsp:txXfrm>
        <a:off x="3756" y="334253"/>
        <a:ext cx="3092474" cy="1855484"/>
      </dsp:txXfrm>
    </dsp:sp>
    <dsp:sp modelId="{97076B8A-5403-41EF-9A5F-6A48BCCB1B7F}">
      <dsp:nvSpPr>
        <dsp:cNvPr id="0" name=""/>
        <dsp:cNvSpPr/>
      </dsp:nvSpPr>
      <dsp:spPr>
        <a:xfrm>
          <a:off x="3449562" y="2187937"/>
          <a:ext cx="1904175" cy="680669"/>
        </a:xfrm>
        <a:custGeom>
          <a:avLst/>
          <a:gdLst/>
          <a:ahLst/>
          <a:cxnLst/>
          <a:rect l="0" t="0" r="0" b="0"/>
          <a:pathLst>
            <a:path>
              <a:moveTo>
                <a:pt x="1904175" y="0"/>
              </a:moveTo>
              <a:lnTo>
                <a:pt x="1904175" y="357434"/>
              </a:lnTo>
              <a:lnTo>
                <a:pt x="0" y="357434"/>
              </a:lnTo>
              <a:lnTo>
                <a:pt x="0" y="680669"/>
              </a:lnTo>
            </a:path>
          </a:pathLst>
        </a:custGeom>
        <a:noFill/>
        <a:ln w="9525" cap="rnd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50832" y="2524715"/>
        <a:ext cx="101633" cy="7112"/>
      </dsp:txXfrm>
    </dsp:sp>
    <dsp:sp modelId="{E6556BC0-0B58-4BBE-A86D-0C1F48E67264}">
      <dsp:nvSpPr>
        <dsp:cNvPr id="0" name=""/>
        <dsp:cNvSpPr/>
      </dsp:nvSpPr>
      <dsp:spPr>
        <a:xfrm>
          <a:off x="3807500" y="334253"/>
          <a:ext cx="3092474" cy="1855484"/>
        </a:xfrm>
        <a:prstGeom prst="rect">
          <a:avLst/>
        </a:prstGeom>
        <a:solidFill>
          <a:schemeClr val="accent2">
            <a:hueOff val="-419062"/>
            <a:satOff val="-4829"/>
            <a:lumOff val="10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sp:txBody>
      <dsp:txXfrm>
        <a:off x="3807500" y="334253"/>
        <a:ext cx="3092474" cy="1855484"/>
      </dsp:txXfrm>
    </dsp:sp>
    <dsp:sp modelId="{2958BE7F-AAA0-4EA5-A62C-B79AE20D1A97}">
      <dsp:nvSpPr>
        <dsp:cNvPr id="0" name=""/>
        <dsp:cNvSpPr/>
      </dsp:nvSpPr>
      <dsp:spPr>
        <a:xfrm>
          <a:off x="0" y="2901006"/>
          <a:ext cx="6899124" cy="2289408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Justify all decision using research data and marketing theory.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Refer to key points from the situation analysis in assignment 1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How will the chosen new direction help the company to succeed?</a:t>
          </a:r>
        </a:p>
      </dsp:txBody>
      <dsp:txXfrm>
        <a:off x="0" y="2901006"/>
        <a:ext cx="6899124" cy="2289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00E7C-CDC8-47A0-8B88-EABB8F52BD28}">
      <dsp:nvSpPr>
        <dsp:cNvPr id="0" name=""/>
        <dsp:cNvSpPr/>
      </dsp:nvSpPr>
      <dsp:spPr>
        <a:xfrm>
          <a:off x="0" y="1920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sp:txBody>
      <dsp:txXfrm>
        <a:off x="40477" y="42397"/>
        <a:ext cx="8744705" cy="748214"/>
      </dsp:txXfrm>
    </dsp:sp>
    <dsp:sp modelId="{0616F633-FC01-4C79-8CA9-72AFC95D03D3}">
      <dsp:nvSpPr>
        <dsp:cNvPr id="0" name=""/>
        <dsp:cNvSpPr/>
      </dsp:nvSpPr>
      <dsp:spPr>
        <a:xfrm>
          <a:off x="0" y="843534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sp:txBody>
      <dsp:txXfrm>
        <a:off x="40477" y="884011"/>
        <a:ext cx="8744705" cy="748214"/>
      </dsp:txXfrm>
    </dsp:sp>
    <dsp:sp modelId="{8A4144BC-8A4C-4A1A-9825-5E9029C62E28}">
      <dsp:nvSpPr>
        <dsp:cNvPr id="0" name=""/>
        <dsp:cNvSpPr/>
      </dsp:nvSpPr>
      <dsp:spPr>
        <a:xfrm>
          <a:off x="0" y="1685149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sp:txBody>
      <dsp:txXfrm>
        <a:off x="40477" y="1725626"/>
        <a:ext cx="8744705" cy="748214"/>
      </dsp:txXfrm>
    </dsp:sp>
    <dsp:sp modelId="{1AD8F75C-5280-4B85-B423-C2D3712614A6}">
      <dsp:nvSpPr>
        <dsp:cNvPr id="0" name=""/>
        <dsp:cNvSpPr/>
      </dsp:nvSpPr>
      <dsp:spPr>
        <a:xfrm>
          <a:off x="0" y="2526763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sp:txBody>
      <dsp:txXfrm>
        <a:off x="40477" y="2567240"/>
        <a:ext cx="8744705" cy="748214"/>
      </dsp:txXfrm>
    </dsp:sp>
    <dsp:sp modelId="{EE0C04B5-ED9E-4DEB-BD40-869B44EF3F55}">
      <dsp:nvSpPr>
        <dsp:cNvPr id="0" name=""/>
        <dsp:cNvSpPr/>
      </dsp:nvSpPr>
      <dsp:spPr>
        <a:xfrm>
          <a:off x="0" y="3368377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sp:txBody>
      <dsp:txXfrm>
        <a:off x="40477" y="3408854"/>
        <a:ext cx="8744705" cy="748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D7C844-BF82-4F81-85B2-80404DF3CE00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6FDA9-168A-480A-8506-F2C6A863B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00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962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2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891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99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8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724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30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2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93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7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05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416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9707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658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54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56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8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2qK1UASxI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marketing/gantt-chart-example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FF2A1-5C90-463B-AA42-FF0F808A5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6774" y="1939158"/>
            <a:ext cx="9627000" cy="35472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BMBM5024</a:t>
            </a: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Marketing In Practice</a:t>
            </a: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900" b="1" dirty="0">
                <a:latin typeface="Calibri" panose="020F0502020204030204" pitchFamily="34" charset="0"/>
                <a:cs typeface="Calibri" panose="020F0502020204030204" pitchFamily="34" charset="0"/>
              </a:rPr>
              <a:t>Assignment 2 Review</a:t>
            </a:r>
          </a:p>
        </p:txBody>
      </p:sp>
    </p:spTree>
    <p:extLst>
      <p:ext uri="{BB962C8B-B14F-4D97-AF65-F5344CB8AC3E}">
        <p14:creationId xmlns:p14="http://schemas.microsoft.com/office/powerpoint/2010/main" val="2956470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C6F4C-BBD1-1147-E8DC-3B291910B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572AD-F60E-F176-3999-8163C451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56" y="2402732"/>
            <a:ext cx="11099260" cy="3881336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/>
              <a:t>15 Minute individual presentation </a:t>
            </a:r>
          </a:p>
          <a:p>
            <a:endParaRPr lang="en-GB" sz="2000" dirty="0"/>
          </a:p>
          <a:p>
            <a:r>
              <a:rPr lang="en-GB" sz="2000" dirty="0"/>
              <a:t>Presentation date - 27</a:t>
            </a:r>
            <a:r>
              <a:rPr lang="en-GB" sz="2000" baseline="30000" dirty="0"/>
              <a:t>th</a:t>
            </a:r>
            <a:r>
              <a:rPr lang="en-GB" sz="2000" dirty="0"/>
              <a:t> April in Room IQ106</a:t>
            </a:r>
          </a:p>
          <a:p>
            <a:endParaRPr lang="en-GB" sz="1000" dirty="0"/>
          </a:p>
          <a:p>
            <a:r>
              <a:rPr lang="en-GB" sz="2000" dirty="0"/>
              <a:t>10 References – must be articulated in the body of the presentation (Harvard Referencing)</a:t>
            </a:r>
          </a:p>
          <a:p>
            <a:endParaRPr lang="en-GB" sz="1000" dirty="0"/>
          </a:p>
          <a:p>
            <a:r>
              <a:rPr lang="en-GB" sz="2000" dirty="0"/>
              <a:t>You MUST use the same business as assignment 1</a:t>
            </a:r>
          </a:p>
          <a:p>
            <a:endParaRPr lang="en-GB" sz="1000" dirty="0"/>
          </a:p>
          <a:p>
            <a:r>
              <a:rPr lang="en-GB" sz="2000" dirty="0"/>
              <a:t>Follow the </a:t>
            </a:r>
            <a:r>
              <a:rPr lang="en-GB" sz="2000" dirty="0" err="1"/>
              <a:t>SOSTAC</a:t>
            </a:r>
            <a:r>
              <a:rPr lang="en-GB" sz="2000" dirty="0"/>
              <a:t> planning framework</a:t>
            </a:r>
          </a:p>
          <a:p>
            <a:endParaRPr lang="en-GB" sz="1000" dirty="0"/>
          </a:p>
          <a:p>
            <a:r>
              <a:rPr lang="en-GB" sz="2000" dirty="0"/>
              <a:t>Define key concepts theoretically and apply to your organisations.</a:t>
            </a:r>
          </a:p>
          <a:p>
            <a:endParaRPr lang="en-GB" sz="1000" dirty="0"/>
          </a:p>
          <a:p>
            <a:r>
              <a:rPr lang="en-GB" sz="2000" dirty="0"/>
              <a:t>Justify your decisions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327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724E-96A8-5AF3-70CE-47113D67E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9C409-564C-682D-8ADD-C1D8EBF68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477" y="2451370"/>
            <a:ext cx="11089531" cy="4046706"/>
          </a:xfrm>
        </p:spPr>
        <p:txBody>
          <a:bodyPr>
            <a:normAutofit fontScale="92500" lnSpcReduction="20000"/>
          </a:bodyPr>
          <a:lstStyle/>
          <a:p>
            <a:pPr lvl="0" rt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introduction to the new strategic direction you have chosen for the organisation with justification. </a:t>
            </a:r>
            <a:endParaRPr lang="en-GB" sz="2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" indent="0">
              <a:lnSpc>
                <a:spcPct val="106000"/>
              </a:lnSpc>
              <a:buNone/>
            </a:pPr>
            <a:endParaRPr lang="en-GB" sz="13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Clear SMART marketing objectives.  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Identification of the target market and competitive positioning.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Fully justified marketing mix decisions, including details of a planned promotional campaign. 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will be used to evaluate success of the new strategic marketing direction. </a:t>
            </a:r>
            <a:endParaRPr lang="en-GB" sz="2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422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When developing a strategic marketing plan, it is important to JUSTIFY all your decisions.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You must convince management that your marketing proposals have been thoroughly researched, and the investment made in actioning the marketing plan will produce the desired results.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In an academic marketing plan, you should also define key terms theoretically supported by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9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 u="sng" dirty="0"/>
              <a:t>Marketing Plan Decision</a:t>
            </a:r>
            <a:r>
              <a:rPr lang="en-GB" sz="2000" b="1" dirty="0"/>
              <a:t>:</a:t>
            </a:r>
            <a:r>
              <a:rPr lang="en-GB" sz="2000" dirty="0"/>
              <a:t> A company decides to shift 30% of its advertising budget from TV ads to targeted social media ads.</a:t>
            </a:r>
          </a:p>
          <a:p>
            <a:pPr marL="0" indent="0">
              <a:buNone/>
            </a:pPr>
            <a:r>
              <a:rPr lang="en-GB" sz="2400" b="1" u="sng" dirty="0"/>
              <a:t>Justification: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Target Audience Behaviour:</a:t>
            </a:r>
            <a:r>
              <a:rPr lang="en-GB" sz="2000" dirty="0"/>
              <a:t> Market research indicates that the company’s primary target demographic—millennials and Gen Z—spend significantly more time on social media platforms than watching traditional television.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Cost-Effectiveness:</a:t>
            </a:r>
            <a:r>
              <a:rPr lang="en-GB" sz="2000" dirty="0"/>
              <a:t> Social media advertising offers more cost-effective impressions and allows for granular audience targeting, increasing the return on investment (ROI).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Measurable Results:</a:t>
            </a:r>
            <a:r>
              <a:rPr lang="en-GB" sz="2000" dirty="0"/>
              <a:t> Unlike traditional TV ads, digital platforms provide real-time metrics such as click-through rates, engagement levels, and conversion rates, allowing for more accurate performance tracking and quicker adjustments.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Industry Trends:</a:t>
            </a:r>
            <a:r>
              <a:rPr lang="en-GB" sz="2000" dirty="0"/>
              <a:t> Industry data from sources like Statista and Nielsen support the trend toward digital ad spending overtaking traditional media, validating the strategic shift.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Competitive Benchmarking:</a:t>
            </a:r>
            <a:r>
              <a:rPr lang="en-GB" sz="2000" dirty="0"/>
              <a:t> Competitor analysis shows that top-performing brands in the industry have already adopted similar strategies, indicating a best-practice approach. (Support with a reference)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13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2295728"/>
            <a:ext cx="11342451" cy="42412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b="1" u="sng" dirty="0"/>
              <a:t>Marketing Plan Decision</a:t>
            </a:r>
            <a:r>
              <a:rPr lang="en-GB" sz="3200" b="1" dirty="0"/>
              <a:t>:</a:t>
            </a:r>
            <a:r>
              <a:rPr lang="en-GB" sz="3200" dirty="0"/>
              <a:t> </a:t>
            </a:r>
            <a:r>
              <a:rPr lang="en-GB" sz="2000" dirty="0"/>
              <a:t>Launch of a new line of eco-friendly cleaning products under an established consumer goods brand.</a:t>
            </a:r>
          </a:p>
          <a:p>
            <a:pPr marL="0" indent="0">
              <a:buNone/>
            </a:pPr>
            <a:r>
              <a:rPr lang="en-GB" sz="2900" b="1" dirty="0"/>
              <a:t>Justification:</a:t>
            </a:r>
            <a:endParaRPr lang="en-GB" sz="2900" dirty="0"/>
          </a:p>
          <a:p>
            <a:pPr>
              <a:buFont typeface="+mj-lt"/>
              <a:buAutoNum type="arabicPeriod"/>
            </a:pPr>
            <a:r>
              <a:rPr lang="en-GB" sz="2000" b="1" dirty="0"/>
              <a:t>Rising Consumer Demand for Sustainability:</a:t>
            </a:r>
            <a:r>
              <a:rPr lang="en-GB" sz="2000" dirty="0"/>
              <a:t> According to a 2023 Nielsen report, 73% of global consumers say they would definitely or probably change their consumption habits to reduce environmental impact. Launching an eco-friendly product aligns with shifting consumer preferences toward sustainable brands.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Market Opportunity &amp; Growth:</a:t>
            </a:r>
            <a:r>
              <a:rPr lang="en-GB" sz="2000" dirty="0"/>
              <a:t> The global market for green cleaning products is forecast to grow by 8% annually until 2030 (Statista, 2024), indicating significant potential for revenue growth and market share.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Regulatory Trends &amp; Compliance:</a:t>
            </a:r>
            <a:r>
              <a:rPr lang="en-GB" sz="2000" dirty="0"/>
              <a:t> Increasing governmental regulations on chemical usage and packaging waste make early adoption of eco-friendly product lines a proactive compliance strategy, avoiding future costs and penalties. (reference)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Brand Positioning &amp; Competitive Advantage:</a:t>
            </a:r>
            <a:r>
              <a:rPr lang="en-GB" sz="2000" dirty="0"/>
              <a:t> By introducing a certified eco-friendly product, the brand enhances its reputation for corporate responsibility, differentiating itself from less sustainable competitors. This strengthens brand equity and builds long-term customer loyalty.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Academic Theory Support:</a:t>
            </a:r>
            <a:r>
              <a:rPr lang="en-GB" sz="2000" dirty="0"/>
              <a:t> The decision is supported by Kotler’s principles of societal marketing, which advocate balancing company profits, consumer wants, and long-term societal welfare—making the launch not only economically sound but ethically responsible. (Kotler,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94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Situation Analysis - 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OSTAC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470825"/>
            <a:ext cx="11011711" cy="4066161"/>
          </a:xfrm>
        </p:spPr>
        <p:txBody>
          <a:bodyPr/>
          <a:lstStyle/>
          <a:p>
            <a:r>
              <a:rPr lang="en-GB" dirty="0"/>
              <a:t>Briefly summarise the key points from your detailed situation analysis in assignment 1.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could use the SWOT / TOWS Analysis to do this.</a:t>
            </a:r>
          </a:p>
        </p:txBody>
      </p:sp>
    </p:spTree>
    <p:extLst>
      <p:ext uri="{BB962C8B-B14F-4D97-AF65-F5344CB8AC3E}">
        <p14:creationId xmlns:p14="http://schemas.microsoft.com/office/powerpoint/2010/main" val="295166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kern="100" spc="10" dirty="0">
                <a:solidFill>
                  <a:srgbClr val="EBEBEB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300" kern="100" spc="10" dirty="0">
                <a:solidFill>
                  <a:srgbClr val="EBEBEB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he new strategic direction you have chosen for the organisation with justification.</a:t>
            </a:r>
            <a:endParaRPr lang="en-GB" sz="3300" b="1" u="sng" dirty="0">
              <a:solidFill>
                <a:srgbClr val="EBEBEB"/>
              </a:solidFill>
              <a:latin typeface="+mn-lt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357724"/>
              </p:ext>
            </p:extLst>
          </p:nvPr>
        </p:nvGraphicFramePr>
        <p:xfrm>
          <a:off x="5009746" y="808038"/>
          <a:ext cx="6906638" cy="5524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743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SMART Marketing </a:t>
            </a:r>
            <a:r>
              <a:rPr lang="en-GB" kern="100" spc="10" dirty="0">
                <a:solidFill>
                  <a:srgbClr val="FFFFFF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bjectives 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GB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STAC</a:t>
            </a:r>
            <a:endParaRPr lang="en-GB" b="1" u="sng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571010"/>
              </p:ext>
            </p:extLst>
          </p:nvPr>
        </p:nvGraphicFramePr>
        <p:xfrm>
          <a:off x="1090708" y="188129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908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24" y="973668"/>
            <a:ext cx="9099244" cy="706964"/>
          </a:xfrm>
        </p:spPr>
        <p:txBody>
          <a:bodyPr/>
          <a:lstStyle/>
          <a:p>
            <a:r>
              <a:rPr lang="en-GB" dirty="0"/>
              <a:t>Key Marketing Objective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8017" y="2603500"/>
            <a:ext cx="5552095" cy="341630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Generate sales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web traffic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awareness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F2F31-B709-6843-E184-F0DD88C15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445024" cy="34163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 brand perceptions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acquisition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retention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New product launch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621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Example 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 in the UK premium bottled water segment from 8% to 10% within the next 12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online sales revenue by 20% over the next 6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Achieve 10,000 units sold of the new plant-based protein bar within the first 4 months of launch by executing a multichannel marketing campaign including influencer partnerships, in-store promotions, and paid social media ads.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brand awareness among UK university students aged 18–24 by 25% over the next 6 months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717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Strategy - </a:t>
            </a:r>
            <a:r>
              <a:rPr lang="en-GB" dirty="0" err="1"/>
              <a:t>SO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TAC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Briefly describe the proposed marketing strategy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Summarise the details of the new strategic direction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could use Porter’s Generic Strategies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71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r>
              <a:rPr lang="en-GB" dirty="0"/>
              <a:t>Target Market and Competitive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782111"/>
            <a:ext cx="11031166" cy="352141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Segmentation, Targeting Positioning theory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Clearly define and justify the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target market for your marketing plan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Identify the organisation’s competitive positioning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 – the USP – use positioning map.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Justify your choice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38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Fully Justified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arketing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ix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D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ecisions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0119" y="2354094"/>
            <a:ext cx="3813243" cy="4212076"/>
          </a:xfrm>
        </p:spPr>
        <p:txBody>
          <a:bodyPr>
            <a:normAutofit lnSpcReduction="10000"/>
          </a:bodyPr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2400" b="1" u="sng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7Ps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Product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Price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Place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Promotion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People Process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Physical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Evidence</a:t>
            </a: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30AA9-0892-454F-D1CA-BD3361259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540" y="2603500"/>
            <a:ext cx="7179013" cy="349574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You may focus on particular areas of the marketing mix depending on the new strategic marketing direction you have chosen.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Give an overview of the 7Ps then focus on your chosen area. E.g. you may wish to focus on promotions for a market penetration strategy</a:t>
            </a:r>
            <a:r>
              <a:rPr lang="en-GB" dirty="0"/>
              <a:t>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2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47B5-F8E2-C7EF-7499-0CDAF3AEB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210" y="973668"/>
            <a:ext cx="9245158" cy="706964"/>
          </a:xfrm>
        </p:spPr>
        <p:txBody>
          <a:bodyPr/>
          <a:lstStyle/>
          <a:p>
            <a:r>
              <a:rPr lang="en-GB" dirty="0"/>
              <a:t>The Promotional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07420-82B9-08D4-1EE7-893723D71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566" y="2603500"/>
            <a:ext cx="5464546" cy="3416301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Traditional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Advertising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Public Relations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Direct Marketing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Sales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Personal Selling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BA9B2-8692-93F7-DBFF-E891571C4A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464546" cy="3416300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Digital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Websites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Social Media – Paid and Owned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Online Adverts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Email / SMS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16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B59C2-A5D4-1EE5-9975-4F63D2758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Promotional Mix Explained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4AF1FC5B-71E6-0826-CE7C-910876B2F1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5735"/>
            <a:ext cx="12182289" cy="688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94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6D34-1049-6E19-9122-797426E84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</a:t>
            </a:r>
          </a:p>
        </p:txBody>
      </p:sp>
      <p:pic>
        <p:nvPicPr>
          <p:cNvPr id="1026" name="Picture 2" descr="The difference between paid, owned and earned media">
            <a:extLst>
              <a:ext uri="{FF2B5EF4-FFF2-40B4-BE49-F238E27FC236}">
                <a16:creationId xmlns:a16="http://schemas.microsoft.com/office/drawing/2014/main" id="{9AFB59D4-F878-BB53-7F31-92CED39929C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66" y="2282731"/>
            <a:ext cx="9494195" cy="456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930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15B0-D2CB-CA3F-F069-5A93012E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53" y="973668"/>
            <a:ext cx="10009762" cy="706964"/>
          </a:xfrm>
        </p:spPr>
        <p:txBody>
          <a:bodyPr/>
          <a:lstStyle/>
          <a:p>
            <a:r>
              <a:rPr lang="en-GB" dirty="0"/>
              <a:t>Use a GANTT Chart for Scheduling - </a:t>
            </a:r>
            <a:r>
              <a:rPr lang="en-GB" dirty="0" err="1"/>
              <a:t>SOST</a:t>
            </a:r>
            <a:r>
              <a:rPr lang="en-GB" b="1" dirty="0" err="1">
                <a:solidFill>
                  <a:srgbClr val="FF0000"/>
                </a:solidFill>
              </a:rPr>
              <a:t>A</a:t>
            </a:r>
            <a:r>
              <a:rPr lang="en-GB" dirty="0" err="1"/>
              <a:t>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494AE-BCF4-1FBA-AE5D-23DE40BF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4" y="2412460"/>
            <a:ext cx="11157625" cy="40564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GANTT Chart is an effective way to present your marketing tactics activity.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should also include justification of the chosen methods and scheduling.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Your plan can be scheduled over a 6 month period.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may use Microsoft Excel or a GANTT Chart Template.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Example GANTT Charts - </a:t>
            </a:r>
            <a:r>
              <a:rPr lang="en-GB" dirty="0">
                <a:hlinkClick r:id="rId2"/>
              </a:rPr>
              <a:t>https://blog.hubspot.com/marketing/gantt-chart-example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2204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pPr lvl="0">
              <a:lnSpc>
                <a:spcPct val="106000"/>
              </a:lnSpc>
              <a:spcAft>
                <a:spcPts val="800"/>
              </a:spcAft>
            </a:pP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to evaluate success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SOSTA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603499"/>
            <a:ext cx="11031166" cy="3700023"/>
          </a:xfrm>
        </p:spPr>
        <p:txBody>
          <a:bodyPr/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will be used to evaluate success of the new strategic marketing direction. 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Your chosen metrics will depend on the nature of your marketing plan.</a:t>
            </a:r>
            <a:endParaRPr lang="en-GB" sz="1800" kern="100" spc="10" dirty="0">
              <a:solidFill>
                <a:srgbClr val="00000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Indicate which metrics will be used – these should relate to the marketing objectives you set for your plan.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Justify the use of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each metric.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2461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1155</Words>
  <Application>Microsoft Office PowerPoint</Application>
  <PresentationFormat>Widescreen</PresentationFormat>
  <Paragraphs>151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DengXian</vt:lpstr>
      <vt:lpstr>Arial</vt:lpstr>
      <vt:lpstr>Calibri</vt:lpstr>
      <vt:lpstr>Century Gothic</vt:lpstr>
      <vt:lpstr>Wingdings</vt:lpstr>
      <vt:lpstr>Wingdings 3</vt:lpstr>
      <vt:lpstr>Ion Boardroom</vt:lpstr>
      <vt:lpstr>BMBM5024 Marketing In Practice   Assignment 2 Review</vt:lpstr>
      <vt:lpstr>Assignment 2</vt:lpstr>
      <vt:lpstr>Assignment Tasks</vt:lpstr>
      <vt:lpstr>Justification</vt:lpstr>
      <vt:lpstr>Example: Justification of a Strategic Marketing Decision</vt:lpstr>
      <vt:lpstr>Example: Justification of a Strategic Marketing Decision</vt:lpstr>
      <vt:lpstr>Situation Analysis - SOSTAC </vt:lpstr>
      <vt:lpstr>The new strategic direction you have chosen for the organisation with justification.</vt:lpstr>
      <vt:lpstr>SMART Marketing Objectives SOSTAC</vt:lpstr>
      <vt:lpstr>Key Marketing Objective Areas</vt:lpstr>
      <vt:lpstr>Example SMART Objectives</vt:lpstr>
      <vt:lpstr>Strategy - SOSTAC</vt:lpstr>
      <vt:lpstr>Target Market and Competitive Positioning</vt:lpstr>
      <vt:lpstr>Fully Justified Marketing Mix Decisions - SOSTAC</vt:lpstr>
      <vt:lpstr>The Promotional Mix</vt:lpstr>
      <vt:lpstr>PowerPoint Presentation</vt:lpstr>
      <vt:lpstr>Digital Media</vt:lpstr>
      <vt:lpstr>Use a GANTT Chart for Scheduling - SOSTAC</vt:lpstr>
      <vt:lpstr>Marketing metrics that to evaluate success - SOSTAC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</dc:title>
  <dc:creator>Lisa Knight</dc:creator>
  <cp:lastModifiedBy>Gwyneth Jones</cp:lastModifiedBy>
  <cp:revision>65</cp:revision>
  <dcterms:created xsi:type="dcterms:W3CDTF">2022-03-15T19:01:28Z</dcterms:created>
  <dcterms:modified xsi:type="dcterms:W3CDTF">2026-03-05T13:54:50Z</dcterms:modified>
</cp:coreProperties>
</file>