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5" r:id="rId1"/>
  </p:sldMasterIdLst>
  <p:notesMasterIdLst>
    <p:notesMasterId r:id="rId35"/>
  </p:notesMasterIdLst>
  <p:handoutMasterIdLst>
    <p:handoutMasterId r:id="rId36"/>
  </p:handoutMasterIdLst>
  <p:sldIdLst>
    <p:sldId id="429" r:id="rId2"/>
    <p:sldId id="513" r:id="rId3"/>
    <p:sldId id="526" r:id="rId4"/>
    <p:sldId id="516" r:id="rId5"/>
    <p:sldId id="555" r:id="rId6"/>
    <p:sldId id="556" r:id="rId7"/>
    <p:sldId id="270" r:id="rId8"/>
    <p:sldId id="365" r:id="rId9"/>
    <p:sldId id="320" r:id="rId10"/>
    <p:sldId id="295" r:id="rId11"/>
    <p:sldId id="321" r:id="rId12"/>
    <p:sldId id="349" r:id="rId13"/>
    <p:sldId id="298" r:id="rId14"/>
    <p:sldId id="265" r:id="rId15"/>
    <p:sldId id="557" r:id="rId16"/>
    <p:sldId id="269" r:id="rId17"/>
    <p:sldId id="275" r:id="rId18"/>
    <p:sldId id="325" r:id="rId19"/>
    <p:sldId id="530" r:id="rId20"/>
    <p:sldId id="260" r:id="rId21"/>
    <p:sldId id="326" r:id="rId22"/>
    <p:sldId id="261" r:id="rId23"/>
    <p:sldId id="554" r:id="rId24"/>
    <p:sldId id="536" r:id="rId25"/>
    <p:sldId id="538" r:id="rId26"/>
    <p:sldId id="267" r:id="rId27"/>
    <p:sldId id="540" r:id="rId28"/>
    <p:sldId id="541" r:id="rId29"/>
    <p:sldId id="548" r:id="rId30"/>
    <p:sldId id="549" r:id="rId31"/>
    <p:sldId id="550" r:id="rId32"/>
    <p:sldId id="551" r:id="rId33"/>
    <p:sldId id="553" r:id="rId34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24" autoAdjust="0"/>
    <p:restoredTop sz="91753" autoAdjust="0"/>
  </p:normalViewPr>
  <p:slideViewPr>
    <p:cSldViewPr>
      <p:cViewPr varScale="1">
        <p:scale>
          <a:sx n="92" d="100"/>
          <a:sy n="92" d="100"/>
        </p:scale>
        <p:origin x="52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rawing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0DD74F-5B1F-4709-9A6C-F62F1DECCF7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4A89CFD-0563-47BF-8A9B-EBC752770B4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YMCHWIL MEINTIOL</a:t>
          </a:r>
          <a:r>
            <a:rPr lang="en-GB" dirty="0"/>
            <a:t> </a:t>
          </a:r>
        </a:p>
      </dgm:t>
    </dgm:pt>
    <dgm:pt modelId="{59B90125-751D-4B1E-A2EC-F10EAE9E3D08}" type="parTrans" cxnId="{D382193B-9575-4179-B1B9-20316D329A0E}">
      <dgm:prSet/>
      <dgm:spPr/>
      <dgm:t>
        <a:bodyPr/>
        <a:lstStyle/>
        <a:p>
          <a:endParaRPr lang="en-GB"/>
        </a:p>
      </dgm:t>
    </dgm:pt>
    <dgm:pt modelId="{56EE9A12-920A-4955-A50D-D20375F70192}" type="sibTrans" cxnId="{D382193B-9575-4179-B1B9-20316D329A0E}">
      <dgm:prSet/>
      <dgm:spPr/>
      <dgm:t>
        <a:bodyPr/>
        <a:lstStyle/>
        <a:p>
          <a:endParaRPr lang="en-GB"/>
        </a:p>
      </dgm:t>
    </dgm:pt>
    <dgm:pt modelId="{F295A56D-B4B7-4467-9E24-808E55B93351}">
      <dgm:prSet/>
      <dgm:spPr/>
      <dgm:t>
        <a:bodyPr/>
        <a:lstStyle/>
        <a:p>
          <a:pPr>
            <a:lnSpc>
              <a:spcPct val="100000"/>
            </a:lnSpc>
          </a:pPr>
          <a:r>
            <a:rPr lang="cy-GB" noProof="0" dirty="0"/>
            <a:t>ffocws ar ddata rhifiadol i fesur gweithredoedd, lleferydd, agweddau pobl ac ati....</a:t>
          </a:r>
        </a:p>
      </dgm:t>
    </dgm:pt>
    <dgm:pt modelId="{01AEAAF3-C520-403D-A364-2E0D1837F4DC}" type="parTrans" cxnId="{B07862C8-5EF6-42F7-B75F-BC77ABEB4704}">
      <dgm:prSet/>
      <dgm:spPr/>
      <dgm:t>
        <a:bodyPr/>
        <a:lstStyle/>
        <a:p>
          <a:endParaRPr lang="en-GB"/>
        </a:p>
      </dgm:t>
    </dgm:pt>
    <dgm:pt modelId="{E8421214-7345-4B6D-B1DD-C6974F224E63}" type="sibTrans" cxnId="{B07862C8-5EF6-42F7-B75F-BC77ABEB4704}">
      <dgm:prSet/>
      <dgm:spPr/>
      <dgm:t>
        <a:bodyPr/>
        <a:lstStyle/>
        <a:p>
          <a:endParaRPr lang="en-GB"/>
        </a:p>
      </dgm:t>
    </dgm:pt>
    <dgm:pt modelId="{C8E1591C-B120-4425-8315-1ECA67CF820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YMCHWIL ANSODDOL </a:t>
          </a:r>
          <a:endParaRPr lang="en-GB" dirty="0"/>
        </a:p>
      </dgm:t>
    </dgm:pt>
    <dgm:pt modelId="{764885B6-4727-421F-BAD6-D439785254CB}" type="parTrans" cxnId="{F4445909-9022-4708-8221-EEE041C82020}">
      <dgm:prSet/>
      <dgm:spPr/>
      <dgm:t>
        <a:bodyPr/>
        <a:lstStyle/>
        <a:p>
          <a:endParaRPr lang="en-GB"/>
        </a:p>
      </dgm:t>
    </dgm:pt>
    <dgm:pt modelId="{405070F2-A9D5-449D-8748-60173AD04142}" type="sibTrans" cxnId="{F4445909-9022-4708-8221-EEE041C82020}">
      <dgm:prSet/>
      <dgm:spPr/>
      <dgm:t>
        <a:bodyPr/>
        <a:lstStyle/>
        <a:p>
          <a:endParaRPr lang="en-GB"/>
        </a:p>
      </dgm:t>
    </dgm:pt>
    <dgm:pt modelId="{6DD97290-453D-48FE-948D-D98E7619845D}">
      <dgm:prSet/>
      <dgm:spPr/>
      <dgm:t>
        <a:bodyPr/>
        <a:lstStyle/>
        <a:p>
          <a:pPr>
            <a:lnSpc>
              <a:spcPct val="100000"/>
            </a:lnSpc>
          </a:pPr>
          <a:r>
            <a:rPr lang="cy-GB" noProof="0" dirty="0"/>
            <a:t>ffocws yn fwy ar ddadansoddi ystyr heb ystyriaeth o werthoedd rhifiadol</a:t>
          </a:r>
        </a:p>
      </dgm:t>
    </dgm:pt>
    <dgm:pt modelId="{CA9A5333-CA3C-4143-A72D-CCFC13B401EC}" type="parTrans" cxnId="{4C67A6BA-39DA-485B-980E-7DD9373D2B7B}">
      <dgm:prSet/>
      <dgm:spPr/>
      <dgm:t>
        <a:bodyPr/>
        <a:lstStyle/>
        <a:p>
          <a:endParaRPr lang="en-GB"/>
        </a:p>
      </dgm:t>
    </dgm:pt>
    <dgm:pt modelId="{6E1F1C9C-AEF4-471A-804B-E5F5CFBC6DF7}" type="sibTrans" cxnId="{4C67A6BA-39DA-485B-980E-7DD9373D2B7B}">
      <dgm:prSet/>
      <dgm:spPr/>
      <dgm:t>
        <a:bodyPr/>
        <a:lstStyle/>
        <a:p>
          <a:endParaRPr lang="en-GB"/>
        </a:p>
      </dgm:t>
    </dgm:pt>
    <dgm:pt modelId="{0E5DAA5E-A151-4698-A2AC-8E2B1DD2C65F}" type="pres">
      <dgm:prSet presAssocID="{730DD74F-5B1F-4709-9A6C-F62F1DECCF74}" presName="root" presStyleCnt="0">
        <dgm:presLayoutVars>
          <dgm:dir/>
          <dgm:resizeHandles val="exact"/>
        </dgm:presLayoutVars>
      </dgm:prSet>
      <dgm:spPr/>
    </dgm:pt>
    <dgm:pt modelId="{6243F4F4-C66D-404D-A921-A249BF787350}" type="pres">
      <dgm:prSet presAssocID="{74A89CFD-0563-47BF-8A9B-EBC752770B4B}" presName="compNode" presStyleCnt="0"/>
      <dgm:spPr/>
    </dgm:pt>
    <dgm:pt modelId="{1D20DFC7-9677-4809-83B2-F38EB659605B}" type="pres">
      <dgm:prSet presAssocID="{74A89CFD-0563-47BF-8A9B-EBC752770B4B}" presName="bgRect" presStyleLbl="bgShp" presStyleIdx="0" presStyleCnt="2"/>
      <dgm:spPr/>
    </dgm:pt>
    <dgm:pt modelId="{33C977E8-4E59-4227-84FD-BA0ADC4F7C00}" type="pres">
      <dgm:prSet presAssocID="{74A89CFD-0563-47BF-8A9B-EBC752770B4B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6C84FF0C-C75A-47EF-A208-342AD576902F}" type="pres">
      <dgm:prSet presAssocID="{74A89CFD-0563-47BF-8A9B-EBC752770B4B}" presName="spaceRect" presStyleCnt="0"/>
      <dgm:spPr/>
    </dgm:pt>
    <dgm:pt modelId="{665EF475-636F-47E6-9464-BBB3718FEF51}" type="pres">
      <dgm:prSet presAssocID="{74A89CFD-0563-47BF-8A9B-EBC752770B4B}" presName="parTx" presStyleLbl="revTx" presStyleIdx="0" presStyleCnt="4">
        <dgm:presLayoutVars>
          <dgm:chMax val="0"/>
          <dgm:chPref val="0"/>
        </dgm:presLayoutVars>
      </dgm:prSet>
      <dgm:spPr/>
    </dgm:pt>
    <dgm:pt modelId="{68B257C3-FCA8-4FAE-9353-84B95D1FB273}" type="pres">
      <dgm:prSet presAssocID="{74A89CFD-0563-47BF-8A9B-EBC752770B4B}" presName="desTx" presStyleLbl="revTx" presStyleIdx="1" presStyleCnt="4">
        <dgm:presLayoutVars/>
      </dgm:prSet>
      <dgm:spPr/>
    </dgm:pt>
    <dgm:pt modelId="{4AF2E685-63F5-41B6-BAA9-E2D46230CCDB}" type="pres">
      <dgm:prSet presAssocID="{56EE9A12-920A-4955-A50D-D20375F70192}" presName="sibTrans" presStyleCnt="0"/>
      <dgm:spPr/>
    </dgm:pt>
    <dgm:pt modelId="{1416B842-8D41-4BA8-AC2B-C36B63B46A8B}" type="pres">
      <dgm:prSet presAssocID="{C8E1591C-B120-4425-8315-1ECA67CF8200}" presName="compNode" presStyleCnt="0"/>
      <dgm:spPr/>
    </dgm:pt>
    <dgm:pt modelId="{43F8D83E-4D03-4CA9-BF44-30CCE5EE5967}" type="pres">
      <dgm:prSet presAssocID="{C8E1591C-B120-4425-8315-1ECA67CF8200}" presName="bgRect" presStyleLbl="bgShp" presStyleIdx="1" presStyleCnt="2"/>
      <dgm:spPr/>
    </dgm:pt>
    <dgm:pt modelId="{24237871-F426-44F2-81F1-86BC3F2A19B0}" type="pres">
      <dgm:prSet presAssocID="{C8E1591C-B120-4425-8315-1ECA67CF820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25BF6DD-BE5F-462A-B421-C83D2900643D}" type="pres">
      <dgm:prSet presAssocID="{C8E1591C-B120-4425-8315-1ECA67CF8200}" presName="spaceRect" presStyleCnt="0"/>
      <dgm:spPr/>
    </dgm:pt>
    <dgm:pt modelId="{6C351BE6-640F-4AB5-BEEA-6B148A6557DF}" type="pres">
      <dgm:prSet presAssocID="{C8E1591C-B120-4425-8315-1ECA67CF8200}" presName="parTx" presStyleLbl="revTx" presStyleIdx="2" presStyleCnt="4">
        <dgm:presLayoutVars>
          <dgm:chMax val="0"/>
          <dgm:chPref val="0"/>
        </dgm:presLayoutVars>
      </dgm:prSet>
      <dgm:spPr/>
    </dgm:pt>
    <dgm:pt modelId="{8460B734-1037-4820-B66E-4326DF65D297}" type="pres">
      <dgm:prSet presAssocID="{C8E1591C-B120-4425-8315-1ECA67CF8200}" presName="desTx" presStyleLbl="revTx" presStyleIdx="3" presStyleCnt="4">
        <dgm:presLayoutVars/>
      </dgm:prSet>
      <dgm:spPr/>
    </dgm:pt>
  </dgm:ptLst>
  <dgm:cxnLst>
    <dgm:cxn modelId="{18D33005-E1A3-4FBE-9AAC-5C3E72E56C78}" type="presOf" srcId="{C8E1591C-B120-4425-8315-1ECA67CF8200}" destId="{6C351BE6-640F-4AB5-BEEA-6B148A6557DF}" srcOrd="0" destOrd="0" presId="urn:microsoft.com/office/officeart/2018/2/layout/IconVerticalSolidList"/>
    <dgm:cxn modelId="{25737E06-2FFE-47DD-97B0-23CA48E8E50E}" type="presOf" srcId="{F295A56D-B4B7-4467-9E24-808E55B93351}" destId="{68B257C3-FCA8-4FAE-9353-84B95D1FB273}" srcOrd="0" destOrd="0" presId="urn:microsoft.com/office/officeart/2018/2/layout/IconVerticalSolidList"/>
    <dgm:cxn modelId="{F4445909-9022-4708-8221-EEE041C82020}" srcId="{730DD74F-5B1F-4709-9A6C-F62F1DECCF74}" destId="{C8E1591C-B120-4425-8315-1ECA67CF8200}" srcOrd="1" destOrd="0" parTransId="{764885B6-4727-421F-BAD6-D439785254CB}" sibTransId="{405070F2-A9D5-449D-8748-60173AD04142}"/>
    <dgm:cxn modelId="{EDE40533-F212-4D11-AB4E-DF589E68BA02}" type="presOf" srcId="{730DD74F-5B1F-4709-9A6C-F62F1DECCF74}" destId="{0E5DAA5E-A151-4698-A2AC-8E2B1DD2C65F}" srcOrd="0" destOrd="0" presId="urn:microsoft.com/office/officeart/2018/2/layout/IconVerticalSolidList"/>
    <dgm:cxn modelId="{D382193B-9575-4179-B1B9-20316D329A0E}" srcId="{730DD74F-5B1F-4709-9A6C-F62F1DECCF74}" destId="{74A89CFD-0563-47BF-8A9B-EBC752770B4B}" srcOrd="0" destOrd="0" parTransId="{59B90125-751D-4B1E-A2EC-F10EAE9E3D08}" sibTransId="{56EE9A12-920A-4955-A50D-D20375F70192}"/>
    <dgm:cxn modelId="{4C67A6BA-39DA-485B-980E-7DD9373D2B7B}" srcId="{C8E1591C-B120-4425-8315-1ECA67CF8200}" destId="{6DD97290-453D-48FE-948D-D98E7619845D}" srcOrd="0" destOrd="0" parTransId="{CA9A5333-CA3C-4143-A72D-CCFC13B401EC}" sibTransId="{6E1F1C9C-AEF4-471A-804B-E5F5CFBC6DF7}"/>
    <dgm:cxn modelId="{B07862C8-5EF6-42F7-B75F-BC77ABEB4704}" srcId="{74A89CFD-0563-47BF-8A9B-EBC752770B4B}" destId="{F295A56D-B4B7-4467-9E24-808E55B93351}" srcOrd="0" destOrd="0" parTransId="{01AEAAF3-C520-403D-A364-2E0D1837F4DC}" sibTransId="{E8421214-7345-4B6D-B1DD-C6974F224E63}"/>
    <dgm:cxn modelId="{85BB1DD4-5134-4744-B81B-72B986940D43}" type="presOf" srcId="{74A89CFD-0563-47BF-8A9B-EBC752770B4B}" destId="{665EF475-636F-47E6-9464-BBB3718FEF51}" srcOrd="0" destOrd="0" presId="urn:microsoft.com/office/officeart/2018/2/layout/IconVerticalSolidList"/>
    <dgm:cxn modelId="{B32CFDEA-1511-437E-9972-708A51724C2A}" type="presOf" srcId="{6DD97290-453D-48FE-948D-D98E7619845D}" destId="{8460B734-1037-4820-B66E-4326DF65D297}" srcOrd="0" destOrd="0" presId="urn:microsoft.com/office/officeart/2018/2/layout/IconVerticalSolidList"/>
    <dgm:cxn modelId="{EBA4B701-42A8-456F-BBE0-AA2928CB00A7}" type="presParOf" srcId="{0E5DAA5E-A151-4698-A2AC-8E2B1DD2C65F}" destId="{6243F4F4-C66D-404D-A921-A249BF787350}" srcOrd="0" destOrd="0" presId="urn:microsoft.com/office/officeart/2018/2/layout/IconVerticalSolidList"/>
    <dgm:cxn modelId="{4F7D0C21-45E9-49F4-9F1B-1776F543736C}" type="presParOf" srcId="{6243F4F4-C66D-404D-A921-A249BF787350}" destId="{1D20DFC7-9677-4809-83B2-F38EB659605B}" srcOrd="0" destOrd="0" presId="urn:microsoft.com/office/officeart/2018/2/layout/IconVerticalSolidList"/>
    <dgm:cxn modelId="{DB80CE97-88EB-4527-A351-9E72F2B480E6}" type="presParOf" srcId="{6243F4F4-C66D-404D-A921-A249BF787350}" destId="{33C977E8-4E59-4227-84FD-BA0ADC4F7C00}" srcOrd="1" destOrd="0" presId="urn:microsoft.com/office/officeart/2018/2/layout/IconVerticalSolidList"/>
    <dgm:cxn modelId="{3DF35290-CEED-4749-948A-04D644F4FAFC}" type="presParOf" srcId="{6243F4F4-C66D-404D-A921-A249BF787350}" destId="{6C84FF0C-C75A-47EF-A208-342AD576902F}" srcOrd="2" destOrd="0" presId="urn:microsoft.com/office/officeart/2018/2/layout/IconVerticalSolidList"/>
    <dgm:cxn modelId="{C634A0D3-70A1-4442-B68F-74A02E3EC4B9}" type="presParOf" srcId="{6243F4F4-C66D-404D-A921-A249BF787350}" destId="{665EF475-636F-47E6-9464-BBB3718FEF51}" srcOrd="3" destOrd="0" presId="urn:microsoft.com/office/officeart/2018/2/layout/IconVerticalSolidList"/>
    <dgm:cxn modelId="{20A63289-37B5-440F-9F56-114FD600C818}" type="presParOf" srcId="{6243F4F4-C66D-404D-A921-A249BF787350}" destId="{68B257C3-FCA8-4FAE-9353-84B95D1FB273}" srcOrd="4" destOrd="0" presId="urn:microsoft.com/office/officeart/2018/2/layout/IconVerticalSolidList"/>
    <dgm:cxn modelId="{98D563F1-6116-4284-9B0A-21A4EC8CB426}" type="presParOf" srcId="{0E5DAA5E-A151-4698-A2AC-8E2B1DD2C65F}" destId="{4AF2E685-63F5-41B6-BAA9-E2D46230CCDB}" srcOrd="1" destOrd="0" presId="urn:microsoft.com/office/officeart/2018/2/layout/IconVerticalSolidList"/>
    <dgm:cxn modelId="{31A76F09-C17F-4D1E-955C-D3AA4B327807}" type="presParOf" srcId="{0E5DAA5E-A151-4698-A2AC-8E2B1DD2C65F}" destId="{1416B842-8D41-4BA8-AC2B-C36B63B46A8B}" srcOrd="2" destOrd="0" presId="urn:microsoft.com/office/officeart/2018/2/layout/IconVerticalSolidList"/>
    <dgm:cxn modelId="{B7BF7E7D-7F39-427B-8470-67EDCB9C942E}" type="presParOf" srcId="{1416B842-8D41-4BA8-AC2B-C36B63B46A8B}" destId="{43F8D83E-4D03-4CA9-BF44-30CCE5EE5967}" srcOrd="0" destOrd="0" presId="urn:microsoft.com/office/officeart/2018/2/layout/IconVerticalSolidList"/>
    <dgm:cxn modelId="{9B933A84-58B1-4C32-9CFE-64EA09C0458B}" type="presParOf" srcId="{1416B842-8D41-4BA8-AC2B-C36B63B46A8B}" destId="{24237871-F426-44F2-81F1-86BC3F2A19B0}" srcOrd="1" destOrd="0" presId="urn:microsoft.com/office/officeart/2018/2/layout/IconVerticalSolidList"/>
    <dgm:cxn modelId="{849956CC-1185-4DB7-8A60-20BD8C92E7A9}" type="presParOf" srcId="{1416B842-8D41-4BA8-AC2B-C36B63B46A8B}" destId="{725BF6DD-BE5F-462A-B421-C83D2900643D}" srcOrd="2" destOrd="0" presId="urn:microsoft.com/office/officeart/2018/2/layout/IconVerticalSolidList"/>
    <dgm:cxn modelId="{601507B9-A5A8-4442-B29B-73ECCE9319CD}" type="presParOf" srcId="{1416B842-8D41-4BA8-AC2B-C36B63B46A8B}" destId="{6C351BE6-640F-4AB5-BEEA-6B148A6557DF}" srcOrd="3" destOrd="0" presId="urn:microsoft.com/office/officeart/2018/2/layout/IconVerticalSolidList"/>
    <dgm:cxn modelId="{A25186DB-9698-4CFA-8FA0-4F3939946C8A}" type="presParOf" srcId="{1416B842-8D41-4BA8-AC2B-C36B63B46A8B}" destId="{8460B734-1037-4820-B66E-4326DF65D297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7D31A3-A222-4028-8E18-4524E0AEE666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D92370B1-6804-487F-B71B-8555AD928026}">
      <dgm:prSet/>
      <dgm:spPr/>
      <dgm:t>
        <a:bodyPr/>
        <a:lstStyle/>
        <a:p>
          <a:r>
            <a:rPr lang="cy-GB" b="0" i="0" noProof="0" dirty="0"/>
            <a:t>Mae </a:t>
          </a:r>
          <a:r>
            <a:rPr lang="cy-GB" b="0" i="0" noProof="1"/>
            <a:t>methodolegau</a:t>
          </a:r>
          <a:r>
            <a:rPr lang="cy-GB" b="0" i="0" noProof="0" dirty="0"/>
            <a:t> meintiol yn defnyddio ystadegau i ddadansoddi data rhifiadol y mae ymchwilwyr yn eu casglu i ateb eu cwestiynau ymchwil.</a:t>
          </a:r>
          <a:endParaRPr lang="cy-GB" noProof="0" dirty="0"/>
        </a:p>
      </dgm:t>
    </dgm:pt>
    <dgm:pt modelId="{0641CEDF-C750-4210-AEFA-6F1538F1301F}" type="parTrans" cxnId="{8010F803-6029-4014-AD8F-4FF44619ECD7}">
      <dgm:prSet/>
      <dgm:spPr/>
      <dgm:t>
        <a:bodyPr/>
        <a:lstStyle/>
        <a:p>
          <a:endParaRPr lang="en-GB"/>
        </a:p>
      </dgm:t>
    </dgm:pt>
    <dgm:pt modelId="{92BCBE46-C209-48AF-8B97-098017A34C2A}" type="sibTrans" cxnId="{8010F803-6029-4014-AD8F-4FF44619ECD7}">
      <dgm:prSet/>
      <dgm:spPr/>
      <dgm:t>
        <a:bodyPr/>
        <a:lstStyle/>
        <a:p>
          <a:endParaRPr lang="en-GB"/>
        </a:p>
      </dgm:t>
    </dgm:pt>
    <dgm:pt modelId="{1D09FD9D-89FA-43EC-B429-980CC150CD26}">
      <dgm:prSet/>
      <dgm:spPr/>
      <dgm:t>
        <a:bodyPr/>
        <a:lstStyle/>
        <a:p>
          <a:r>
            <a:rPr lang="cy-GB" b="0" i="0" noProof="0" dirty="0"/>
            <a:t>Mae modd defnyddio dulliau meintiol i ateb cwestiynau megis:</a:t>
          </a:r>
          <a:endParaRPr lang="cy-GB" noProof="0" dirty="0"/>
        </a:p>
      </dgm:t>
    </dgm:pt>
    <dgm:pt modelId="{0D48124D-D5DA-4A27-B9F8-39546B6C1D56}" type="parTrans" cxnId="{CB33D739-6B33-4CF0-B869-452E2BD07919}">
      <dgm:prSet/>
      <dgm:spPr/>
      <dgm:t>
        <a:bodyPr/>
        <a:lstStyle/>
        <a:p>
          <a:endParaRPr lang="en-GB"/>
        </a:p>
      </dgm:t>
    </dgm:pt>
    <dgm:pt modelId="{9AD566B8-F58A-4F2B-977D-2A1FB38249DA}" type="sibTrans" cxnId="{CB33D739-6B33-4CF0-B869-452E2BD07919}">
      <dgm:prSet/>
      <dgm:spPr/>
      <dgm:t>
        <a:bodyPr/>
        <a:lstStyle/>
        <a:p>
          <a:endParaRPr lang="en-GB"/>
        </a:p>
      </dgm:t>
    </dgm:pt>
    <dgm:pt modelId="{7E7DA7ED-DAC0-4227-872C-BD081A49E84C}">
      <dgm:prSet/>
      <dgm:spPr/>
      <dgm:t>
        <a:bodyPr/>
        <a:lstStyle/>
        <a:p>
          <a:r>
            <a:rPr lang="cy-GB" b="0" i="0" noProof="0" dirty="0"/>
            <a:t>Beth yw’r perthnasoedd rhwng dau neu fwy o newidynnau? </a:t>
          </a:r>
          <a:endParaRPr lang="cy-GB" noProof="0" dirty="0"/>
        </a:p>
      </dgm:t>
    </dgm:pt>
    <dgm:pt modelId="{557B5267-1EAE-4108-9087-BC07377AD68A}" type="parTrans" cxnId="{29297AA8-50A8-4335-A281-1D68C19F59B9}">
      <dgm:prSet/>
      <dgm:spPr/>
      <dgm:t>
        <a:bodyPr/>
        <a:lstStyle/>
        <a:p>
          <a:endParaRPr lang="en-GB"/>
        </a:p>
      </dgm:t>
    </dgm:pt>
    <dgm:pt modelId="{5216FA78-33CA-4998-885C-6BD6EE7CDC85}" type="sibTrans" cxnId="{29297AA8-50A8-4335-A281-1D68C19F59B9}">
      <dgm:prSet/>
      <dgm:spPr/>
      <dgm:t>
        <a:bodyPr/>
        <a:lstStyle/>
        <a:p>
          <a:endParaRPr lang="en-GB"/>
        </a:p>
      </dgm:t>
    </dgm:pt>
    <dgm:pt modelId="{34BA687B-EBC3-4359-BCDA-F10ED7E64629}">
      <dgm:prSet/>
      <dgm:spPr/>
      <dgm:t>
        <a:bodyPr/>
        <a:lstStyle/>
        <a:p>
          <a:r>
            <a:rPr lang="cy-GB" b="0" i="0" noProof="0" dirty="0"/>
            <a:t>Pa ffactorau sydd ar waith mewn amgylchedd a allai effeithio ar ymddygiad neu ddatblygiad yr organebau yn yr amgylchedd hwnnw?</a:t>
          </a:r>
          <a:endParaRPr lang="cy-GB" noProof="0" dirty="0"/>
        </a:p>
      </dgm:t>
    </dgm:pt>
    <dgm:pt modelId="{F04C2BDB-609C-4210-B311-A24BCCCA19FF}" type="parTrans" cxnId="{94EDC0F3-F4D3-4897-AAC3-BA0347BD530C}">
      <dgm:prSet/>
      <dgm:spPr/>
      <dgm:t>
        <a:bodyPr/>
        <a:lstStyle/>
        <a:p>
          <a:endParaRPr lang="en-GB"/>
        </a:p>
      </dgm:t>
    </dgm:pt>
    <dgm:pt modelId="{C235734F-F891-4E7E-8798-353028401345}" type="sibTrans" cxnId="{94EDC0F3-F4D3-4897-AAC3-BA0347BD530C}">
      <dgm:prSet/>
      <dgm:spPr/>
      <dgm:t>
        <a:bodyPr/>
        <a:lstStyle/>
        <a:p>
          <a:endParaRPr lang="en-GB"/>
        </a:p>
      </dgm:t>
    </dgm:pt>
    <dgm:pt modelId="{D03AB04C-0792-4F3C-A0BB-07B0AF85BB0F}" type="pres">
      <dgm:prSet presAssocID="{947D31A3-A222-4028-8E18-4524E0AEE666}" presName="Name0" presStyleCnt="0">
        <dgm:presLayoutVars>
          <dgm:dir/>
          <dgm:animLvl val="lvl"/>
          <dgm:resizeHandles val="exact"/>
        </dgm:presLayoutVars>
      </dgm:prSet>
      <dgm:spPr/>
    </dgm:pt>
    <dgm:pt modelId="{31129B8D-DBFD-4B2F-A632-CF4E3206D9C5}" type="pres">
      <dgm:prSet presAssocID="{D92370B1-6804-487F-B71B-8555AD928026}" presName="linNode" presStyleCnt="0"/>
      <dgm:spPr/>
    </dgm:pt>
    <dgm:pt modelId="{06940371-4580-41CE-9D98-204AB2DD8A85}" type="pres">
      <dgm:prSet presAssocID="{D92370B1-6804-487F-B71B-8555AD928026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7EF4BACB-A742-4D8B-93E2-AC0AC745075C}" type="pres">
      <dgm:prSet presAssocID="{92BCBE46-C209-48AF-8B97-098017A34C2A}" presName="sp" presStyleCnt="0"/>
      <dgm:spPr/>
    </dgm:pt>
    <dgm:pt modelId="{6C36DC57-2134-4664-AD2E-D62559570004}" type="pres">
      <dgm:prSet presAssocID="{1D09FD9D-89FA-43EC-B429-980CC150CD26}" presName="linNode" presStyleCnt="0"/>
      <dgm:spPr/>
    </dgm:pt>
    <dgm:pt modelId="{D671906A-F6AB-4584-99A3-16FA00508403}" type="pres">
      <dgm:prSet presAssocID="{1D09FD9D-89FA-43EC-B429-980CC150CD26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EEA66CB8-2943-4DD8-8118-8BEF229F3075}" type="pres">
      <dgm:prSet presAssocID="{1D09FD9D-89FA-43EC-B429-980CC150CD26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8010F803-6029-4014-AD8F-4FF44619ECD7}" srcId="{947D31A3-A222-4028-8E18-4524E0AEE666}" destId="{D92370B1-6804-487F-B71B-8555AD928026}" srcOrd="0" destOrd="0" parTransId="{0641CEDF-C750-4210-AEFA-6F1538F1301F}" sibTransId="{92BCBE46-C209-48AF-8B97-098017A34C2A}"/>
    <dgm:cxn modelId="{CB33D739-6B33-4CF0-B869-452E2BD07919}" srcId="{947D31A3-A222-4028-8E18-4524E0AEE666}" destId="{1D09FD9D-89FA-43EC-B429-980CC150CD26}" srcOrd="1" destOrd="0" parTransId="{0D48124D-D5DA-4A27-B9F8-39546B6C1D56}" sibTransId="{9AD566B8-F58A-4F2B-977D-2A1FB38249DA}"/>
    <dgm:cxn modelId="{CCE8D15B-F4BB-4175-ABD4-2547BA9FD2AE}" type="presOf" srcId="{34BA687B-EBC3-4359-BCDA-F10ED7E64629}" destId="{EEA66CB8-2943-4DD8-8118-8BEF229F3075}" srcOrd="0" destOrd="1" presId="urn:microsoft.com/office/officeart/2005/8/layout/vList5"/>
    <dgm:cxn modelId="{F06CC996-9236-4A27-B6EA-53DD2F6A55E3}" type="presOf" srcId="{D92370B1-6804-487F-B71B-8555AD928026}" destId="{06940371-4580-41CE-9D98-204AB2DD8A85}" srcOrd="0" destOrd="0" presId="urn:microsoft.com/office/officeart/2005/8/layout/vList5"/>
    <dgm:cxn modelId="{29297AA8-50A8-4335-A281-1D68C19F59B9}" srcId="{1D09FD9D-89FA-43EC-B429-980CC150CD26}" destId="{7E7DA7ED-DAC0-4227-872C-BD081A49E84C}" srcOrd="0" destOrd="0" parTransId="{557B5267-1EAE-4108-9087-BC07377AD68A}" sibTransId="{5216FA78-33CA-4998-885C-6BD6EE7CDC85}"/>
    <dgm:cxn modelId="{6B3166ED-F6E6-4855-A2F3-57F9E7C97B55}" type="presOf" srcId="{1D09FD9D-89FA-43EC-B429-980CC150CD26}" destId="{D671906A-F6AB-4584-99A3-16FA00508403}" srcOrd="0" destOrd="0" presId="urn:microsoft.com/office/officeart/2005/8/layout/vList5"/>
    <dgm:cxn modelId="{15F3ACF2-C81D-4F03-8ADB-76F489258595}" type="presOf" srcId="{7E7DA7ED-DAC0-4227-872C-BD081A49E84C}" destId="{EEA66CB8-2943-4DD8-8118-8BEF229F3075}" srcOrd="0" destOrd="0" presId="urn:microsoft.com/office/officeart/2005/8/layout/vList5"/>
    <dgm:cxn modelId="{94EDC0F3-F4D3-4897-AAC3-BA0347BD530C}" srcId="{1D09FD9D-89FA-43EC-B429-980CC150CD26}" destId="{34BA687B-EBC3-4359-BCDA-F10ED7E64629}" srcOrd="1" destOrd="0" parTransId="{F04C2BDB-609C-4210-B311-A24BCCCA19FF}" sibTransId="{C235734F-F891-4E7E-8798-353028401345}"/>
    <dgm:cxn modelId="{ACF1A0F7-DB6C-45D9-AEB7-A40ACD6FDA97}" type="presOf" srcId="{947D31A3-A222-4028-8E18-4524E0AEE666}" destId="{D03AB04C-0792-4F3C-A0BB-07B0AF85BB0F}" srcOrd="0" destOrd="0" presId="urn:microsoft.com/office/officeart/2005/8/layout/vList5"/>
    <dgm:cxn modelId="{C083C560-083B-4BDC-A4CA-143AD911296D}" type="presParOf" srcId="{D03AB04C-0792-4F3C-A0BB-07B0AF85BB0F}" destId="{31129B8D-DBFD-4B2F-A632-CF4E3206D9C5}" srcOrd="0" destOrd="0" presId="urn:microsoft.com/office/officeart/2005/8/layout/vList5"/>
    <dgm:cxn modelId="{C3BBB114-BB5A-45E6-A115-D38C6851B331}" type="presParOf" srcId="{31129B8D-DBFD-4B2F-A632-CF4E3206D9C5}" destId="{06940371-4580-41CE-9D98-204AB2DD8A85}" srcOrd="0" destOrd="0" presId="urn:microsoft.com/office/officeart/2005/8/layout/vList5"/>
    <dgm:cxn modelId="{F6E7A19F-8BE0-4F64-903A-CEFA4EB7B974}" type="presParOf" srcId="{D03AB04C-0792-4F3C-A0BB-07B0AF85BB0F}" destId="{7EF4BACB-A742-4D8B-93E2-AC0AC745075C}" srcOrd="1" destOrd="0" presId="urn:microsoft.com/office/officeart/2005/8/layout/vList5"/>
    <dgm:cxn modelId="{D1EC6F52-304A-4105-8EA6-83F2D9209E55}" type="presParOf" srcId="{D03AB04C-0792-4F3C-A0BB-07B0AF85BB0F}" destId="{6C36DC57-2134-4664-AD2E-D62559570004}" srcOrd="2" destOrd="0" presId="urn:microsoft.com/office/officeart/2005/8/layout/vList5"/>
    <dgm:cxn modelId="{999F990B-7AD9-4363-A483-8907C7F3920D}" type="presParOf" srcId="{6C36DC57-2134-4664-AD2E-D62559570004}" destId="{D671906A-F6AB-4584-99A3-16FA00508403}" srcOrd="0" destOrd="0" presId="urn:microsoft.com/office/officeart/2005/8/layout/vList5"/>
    <dgm:cxn modelId="{99E90727-4C77-48BC-B37A-F1A2BFC50862}" type="presParOf" srcId="{6C36DC57-2134-4664-AD2E-D62559570004}" destId="{EEA66CB8-2943-4DD8-8118-8BEF229F307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886D205-301D-46C0-9D9A-640AA907BD0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0A36E28-8B0E-46CD-BAF2-D113ADC57AB1}">
      <dgm:prSet/>
      <dgm:spPr/>
      <dgm:t>
        <a:bodyPr/>
        <a:lstStyle/>
        <a:p>
          <a:r>
            <a:rPr lang="cy-GB" b="0" i="0" noProof="0" dirty="0"/>
            <a:t>Mae canrannau’n gallu bod yn ddefnyddiol i gyflwyno’ch data’n hawdd ac yn graffigol. Efallai yr hoffech weld faint o ymatebwyr a atebodd mewn modd penodol neu faint o bobl a roddodd bob ateb fel cyfran o nifer y bobl a atebodd y cwestiwn.</a:t>
          </a:r>
          <a:endParaRPr lang="cy-GB" noProof="0" dirty="0"/>
        </a:p>
      </dgm:t>
    </dgm:pt>
    <dgm:pt modelId="{1F84559D-DE99-4D38-A3E6-11697A4FD3E8}" type="parTrans" cxnId="{2FDBBABB-72AA-4FE0-84DE-C990114BB919}">
      <dgm:prSet/>
      <dgm:spPr/>
      <dgm:t>
        <a:bodyPr/>
        <a:lstStyle/>
        <a:p>
          <a:endParaRPr lang="en-GB"/>
        </a:p>
      </dgm:t>
    </dgm:pt>
    <dgm:pt modelId="{C8832371-B07C-4F2D-A83C-7ADDE66D52ED}" type="sibTrans" cxnId="{2FDBBABB-72AA-4FE0-84DE-C990114BB919}">
      <dgm:prSet/>
      <dgm:spPr/>
      <dgm:t>
        <a:bodyPr/>
        <a:lstStyle/>
        <a:p>
          <a:endParaRPr lang="en-GB"/>
        </a:p>
      </dgm:t>
    </dgm:pt>
    <dgm:pt modelId="{F3544875-2BCD-438E-824C-AAE5AB2AD736}" type="pres">
      <dgm:prSet presAssocID="{1886D205-301D-46C0-9D9A-640AA907BD0F}" presName="linearFlow" presStyleCnt="0">
        <dgm:presLayoutVars>
          <dgm:dir/>
          <dgm:resizeHandles val="exact"/>
        </dgm:presLayoutVars>
      </dgm:prSet>
      <dgm:spPr/>
    </dgm:pt>
    <dgm:pt modelId="{80F376B3-F85E-49EF-84E8-3284784516A2}" type="pres">
      <dgm:prSet presAssocID="{B0A36E28-8B0E-46CD-BAF2-D113ADC57AB1}" presName="composite" presStyleCnt="0"/>
      <dgm:spPr/>
    </dgm:pt>
    <dgm:pt modelId="{506C6FFC-30CE-47F0-B4E7-490DB7E37280}" type="pres">
      <dgm:prSet presAssocID="{B0A36E28-8B0E-46CD-BAF2-D113ADC57AB1}" presName="imgShp" presStyleLbl="fgImgPlace1" presStyleIdx="0" presStyleCnt="1"/>
      <dgm:spPr>
        <a:blipFill rotWithShape="1">
          <a:blip xmlns:r="http://schemas.openxmlformats.org/officeDocument/2006/relationships" r:embed="rId1"/>
          <a:srcRect/>
          <a:stretch>
            <a:fillRect l="-21000" r="-21000"/>
          </a:stretch>
        </a:blipFill>
      </dgm:spPr>
    </dgm:pt>
    <dgm:pt modelId="{E56C90D9-8C52-4F27-80C6-48179B9EF81D}" type="pres">
      <dgm:prSet presAssocID="{B0A36E28-8B0E-46CD-BAF2-D113ADC57AB1}" presName="txShp" presStyleLbl="node1" presStyleIdx="0" presStyleCnt="1">
        <dgm:presLayoutVars>
          <dgm:bulletEnabled val="1"/>
        </dgm:presLayoutVars>
      </dgm:prSet>
      <dgm:spPr/>
    </dgm:pt>
  </dgm:ptLst>
  <dgm:cxnLst>
    <dgm:cxn modelId="{8C181E2D-14F0-414A-8D67-0BC3EA1D17E9}" type="presOf" srcId="{B0A36E28-8B0E-46CD-BAF2-D113ADC57AB1}" destId="{E56C90D9-8C52-4F27-80C6-48179B9EF81D}" srcOrd="0" destOrd="0" presId="urn:microsoft.com/office/officeart/2005/8/layout/vList3"/>
    <dgm:cxn modelId="{C1F96FB0-E34B-45C1-B8E3-68AB7A7DCFC1}" type="presOf" srcId="{1886D205-301D-46C0-9D9A-640AA907BD0F}" destId="{F3544875-2BCD-438E-824C-AAE5AB2AD736}" srcOrd="0" destOrd="0" presId="urn:microsoft.com/office/officeart/2005/8/layout/vList3"/>
    <dgm:cxn modelId="{2FDBBABB-72AA-4FE0-84DE-C990114BB919}" srcId="{1886D205-301D-46C0-9D9A-640AA907BD0F}" destId="{B0A36E28-8B0E-46CD-BAF2-D113ADC57AB1}" srcOrd="0" destOrd="0" parTransId="{1F84559D-DE99-4D38-A3E6-11697A4FD3E8}" sibTransId="{C8832371-B07C-4F2D-A83C-7ADDE66D52ED}"/>
    <dgm:cxn modelId="{22D88A0B-F554-4282-8B82-435D267921CB}" type="presParOf" srcId="{F3544875-2BCD-438E-824C-AAE5AB2AD736}" destId="{80F376B3-F85E-49EF-84E8-3284784516A2}" srcOrd="0" destOrd="0" presId="urn:microsoft.com/office/officeart/2005/8/layout/vList3"/>
    <dgm:cxn modelId="{94EF01CC-2BEE-4E4E-9FA9-6A0FC138C79E}" type="presParOf" srcId="{80F376B3-F85E-49EF-84E8-3284784516A2}" destId="{506C6FFC-30CE-47F0-B4E7-490DB7E37280}" srcOrd="0" destOrd="0" presId="urn:microsoft.com/office/officeart/2005/8/layout/vList3"/>
    <dgm:cxn modelId="{B4C07D54-3A55-492E-9C36-079524920D3C}" type="presParOf" srcId="{80F376B3-F85E-49EF-84E8-3284784516A2}" destId="{E56C90D9-8C52-4F27-80C6-48179B9EF81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97BCC01-F76B-48D9-B0BE-7B14EC50CFF6}" type="doc">
      <dgm:prSet loTypeId="urn:microsoft.com/office/officeart/2005/8/layout/bProcess3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18688F7E-951F-4648-888E-B2B4BD6BD52B}">
      <dgm:prSet/>
      <dgm:spPr/>
      <dgm:t>
        <a:bodyPr/>
        <a:lstStyle/>
        <a:p>
          <a:r>
            <a:rPr lang="cy-GB" noProof="0" dirty="0"/>
            <a:t>Weithiau mewn ymchwil meintiol, nid ydym o reidrwydd yn rhoi pwys ar ymchwilio i wahaniaethau</a:t>
          </a:r>
        </a:p>
      </dgm:t>
    </dgm:pt>
    <dgm:pt modelId="{01E91475-01DF-4A7B-A319-52D8105BEADC}" type="parTrans" cxnId="{C051344C-270C-41FA-A4DB-C7BF9D24667D}">
      <dgm:prSet/>
      <dgm:spPr/>
      <dgm:t>
        <a:bodyPr/>
        <a:lstStyle/>
        <a:p>
          <a:endParaRPr lang="en-GB"/>
        </a:p>
      </dgm:t>
    </dgm:pt>
    <dgm:pt modelId="{82B46178-7850-4564-9CD8-BCEDEA6BDA1B}" type="sibTrans" cxnId="{C051344C-270C-41FA-A4DB-C7BF9D24667D}">
      <dgm:prSet/>
      <dgm:spPr/>
      <dgm:t>
        <a:bodyPr/>
        <a:lstStyle/>
        <a:p>
          <a:endParaRPr lang="en-GB" dirty="0"/>
        </a:p>
      </dgm:t>
    </dgm:pt>
    <dgm:pt modelId="{B9862096-5190-4772-9989-F791A4197022}">
      <dgm:prSet/>
      <dgm:spPr/>
      <dgm:t>
        <a:bodyPr/>
        <a:lstStyle/>
        <a:p>
          <a:r>
            <a:rPr lang="cy-GB" noProof="0" dirty="0"/>
            <a:t>Astudiaethau cydberthynol</a:t>
          </a:r>
        </a:p>
      </dgm:t>
    </dgm:pt>
    <dgm:pt modelId="{A880D725-C012-42CD-8872-3E216144E457}" type="parTrans" cxnId="{9B82DFA1-4195-4EE6-9BFD-5D9BB2AD4CF2}">
      <dgm:prSet/>
      <dgm:spPr/>
      <dgm:t>
        <a:bodyPr/>
        <a:lstStyle/>
        <a:p>
          <a:endParaRPr lang="en-GB"/>
        </a:p>
      </dgm:t>
    </dgm:pt>
    <dgm:pt modelId="{3B038462-211A-4403-8DE3-4231767113FF}" type="sibTrans" cxnId="{9B82DFA1-4195-4EE6-9BFD-5D9BB2AD4CF2}">
      <dgm:prSet/>
      <dgm:spPr/>
      <dgm:t>
        <a:bodyPr/>
        <a:lstStyle/>
        <a:p>
          <a:endParaRPr lang="en-GB"/>
        </a:p>
      </dgm:t>
    </dgm:pt>
    <dgm:pt modelId="{14F53E25-8995-42CA-AB4A-212145F32658}">
      <dgm:prSet/>
      <dgm:spPr/>
      <dgm:t>
        <a:bodyPr/>
        <a:lstStyle/>
        <a:p>
          <a:r>
            <a:rPr lang="cy-GB" noProof="0" dirty="0"/>
            <a:t>hefyd yn feintiol o ran eu natur</a:t>
          </a:r>
        </a:p>
      </dgm:t>
    </dgm:pt>
    <dgm:pt modelId="{87D03B44-1FB4-4E0D-AE01-4B571F7513E3}" type="parTrans" cxnId="{BDFC9C22-DA13-4ACF-A8F6-5237E5B397FA}">
      <dgm:prSet/>
      <dgm:spPr/>
      <dgm:t>
        <a:bodyPr/>
        <a:lstStyle/>
        <a:p>
          <a:endParaRPr lang="en-GB"/>
        </a:p>
      </dgm:t>
    </dgm:pt>
    <dgm:pt modelId="{CB68B871-5C06-4B5C-A4EF-1ACC1CDD79C0}" type="sibTrans" cxnId="{BDFC9C22-DA13-4ACF-A8F6-5237E5B397FA}">
      <dgm:prSet/>
      <dgm:spPr/>
      <dgm:t>
        <a:bodyPr/>
        <a:lstStyle/>
        <a:p>
          <a:endParaRPr lang="en-GB"/>
        </a:p>
      </dgm:t>
    </dgm:pt>
    <dgm:pt modelId="{6768BE89-58B7-4B6D-AE06-B5DDC43E1954}">
      <dgm:prSet/>
      <dgm:spPr/>
      <dgm:t>
        <a:bodyPr/>
        <a:lstStyle/>
        <a:p>
          <a:r>
            <a:rPr lang="cy-GB" noProof="0" dirty="0"/>
            <a:t>yn ymwneud â’r berthynas rhwng dau newidyn</a:t>
          </a:r>
        </a:p>
      </dgm:t>
    </dgm:pt>
    <dgm:pt modelId="{8CA34B7D-2870-41BB-8376-DF92DCD67A7D}" type="parTrans" cxnId="{64ECFF35-B9B0-4A85-B728-79EF8FFB6F05}">
      <dgm:prSet/>
      <dgm:spPr/>
      <dgm:t>
        <a:bodyPr/>
        <a:lstStyle/>
        <a:p>
          <a:endParaRPr lang="en-GB"/>
        </a:p>
      </dgm:t>
    </dgm:pt>
    <dgm:pt modelId="{BA2AB2D6-4C4B-4A6D-A3AB-AE3B11325AE6}" type="sibTrans" cxnId="{64ECFF35-B9B0-4A85-B728-79EF8FFB6F05}">
      <dgm:prSet/>
      <dgm:spPr/>
      <dgm:t>
        <a:bodyPr/>
        <a:lstStyle/>
        <a:p>
          <a:endParaRPr lang="en-GB"/>
        </a:p>
      </dgm:t>
    </dgm:pt>
    <dgm:pt modelId="{1AD4CAA9-6383-4413-8F48-5C0D5281C055}">
      <dgm:prSet/>
      <dgm:spPr/>
      <dgm:t>
        <a:bodyPr/>
        <a:lstStyle/>
        <a:p>
          <a:r>
            <a:rPr lang="cy-GB" noProof="0" dirty="0"/>
            <a:t>nid yn rhoi pwys ar berthnasoedd achos ac effaith </a:t>
          </a:r>
        </a:p>
      </dgm:t>
    </dgm:pt>
    <dgm:pt modelId="{A8925873-3371-4394-9312-342D962E489C}" type="parTrans" cxnId="{51DE58C7-2A34-46CF-865A-3C59273A72C9}">
      <dgm:prSet/>
      <dgm:spPr/>
      <dgm:t>
        <a:bodyPr/>
        <a:lstStyle/>
        <a:p>
          <a:endParaRPr lang="en-GB"/>
        </a:p>
      </dgm:t>
    </dgm:pt>
    <dgm:pt modelId="{07F3A36B-3376-42F1-9F6A-8B6C1EAAAB8C}" type="sibTrans" cxnId="{51DE58C7-2A34-46CF-865A-3C59273A72C9}">
      <dgm:prSet/>
      <dgm:spPr/>
      <dgm:t>
        <a:bodyPr/>
        <a:lstStyle/>
        <a:p>
          <a:endParaRPr lang="en-GB"/>
        </a:p>
      </dgm:t>
    </dgm:pt>
    <dgm:pt modelId="{EDD4F3FE-C33E-478F-8017-BC7D3A7DEFAC}" type="pres">
      <dgm:prSet presAssocID="{B97BCC01-F76B-48D9-B0BE-7B14EC50CFF6}" presName="Name0" presStyleCnt="0">
        <dgm:presLayoutVars>
          <dgm:dir/>
          <dgm:resizeHandles val="exact"/>
        </dgm:presLayoutVars>
      </dgm:prSet>
      <dgm:spPr/>
    </dgm:pt>
    <dgm:pt modelId="{C2130FDF-A48C-461C-90AD-F8B8729347F9}" type="pres">
      <dgm:prSet presAssocID="{18688F7E-951F-4648-888E-B2B4BD6BD52B}" presName="node" presStyleLbl="node1" presStyleIdx="0" presStyleCnt="2">
        <dgm:presLayoutVars>
          <dgm:bulletEnabled val="1"/>
        </dgm:presLayoutVars>
      </dgm:prSet>
      <dgm:spPr/>
    </dgm:pt>
    <dgm:pt modelId="{A7D30DF3-CD69-4816-9F86-D0120D0D3E37}" type="pres">
      <dgm:prSet presAssocID="{82B46178-7850-4564-9CD8-BCEDEA6BDA1B}" presName="sibTrans" presStyleLbl="sibTrans1D1" presStyleIdx="0" presStyleCnt="1" custSzY="11953328" custScaleX="56456"/>
      <dgm:spPr/>
    </dgm:pt>
    <dgm:pt modelId="{9F9ED71C-B7D0-46A9-9CC4-E5BAC836DE7E}" type="pres">
      <dgm:prSet presAssocID="{82B46178-7850-4564-9CD8-BCEDEA6BDA1B}" presName="connectorText" presStyleLbl="sibTrans1D1" presStyleIdx="0" presStyleCnt="1"/>
      <dgm:spPr/>
    </dgm:pt>
    <dgm:pt modelId="{B675F2F0-0A5F-4A7A-BFE8-BAF1D6E8110A}" type="pres">
      <dgm:prSet presAssocID="{B9862096-5190-4772-9989-F791A4197022}" presName="node" presStyleLbl="node1" presStyleIdx="1" presStyleCnt="2" custLinFactNeighborX="-831" custLinFactNeighborY="9070">
        <dgm:presLayoutVars>
          <dgm:bulletEnabled val="1"/>
        </dgm:presLayoutVars>
      </dgm:prSet>
      <dgm:spPr/>
    </dgm:pt>
  </dgm:ptLst>
  <dgm:cxnLst>
    <dgm:cxn modelId="{92DAD405-8F93-4829-8A8F-3D1F1700B537}" type="presOf" srcId="{82B46178-7850-4564-9CD8-BCEDEA6BDA1B}" destId="{9F9ED71C-B7D0-46A9-9CC4-E5BAC836DE7E}" srcOrd="1" destOrd="0" presId="urn:microsoft.com/office/officeart/2005/8/layout/bProcess3"/>
    <dgm:cxn modelId="{BDFC9C22-DA13-4ACF-A8F6-5237E5B397FA}" srcId="{B9862096-5190-4772-9989-F791A4197022}" destId="{14F53E25-8995-42CA-AB4A-212145F32658}" srcOrd="0" destOrd="0" parTransId="{87D03B44-1FB4-4E0D-AE01-4B571F7513E3}" sibTransId="{CB68B871-5C06-4B5C-A4EF-1ACC1CDD79C0}"/>
    <dgm:cxn modelId="{64ECFF35-B9B0-4A85-B728-79EF8FFB6F05}" srcId="{B9862096-5190-4772-9989-F791A4197022}" destId="{6768BE89-58B7-4B6D-AE06-B5DDC43E1954}" srcOrd="1" destOrd="0" parTransId="{8CA34B7D-2870-41BB-8376-DF92DCD67A7D}" sibTransId="{BA2AB2D6-4C4B-4A6D-A3AB-AE3B11325AE6}"/>
    <dgm:cxn modelId="{6E3B6941-E6E5-4103-BDB7-197BF0BC2E49}" type="presOf" srcId="{B97BCC01-F76B-48D9-B0BE-7B14EC50CFF6}" destId="{EDD4F3FE-C33E-478F-8017-BC7D3A7DEFAC}" srcOrd="0" destOrd="0" presId="urn:microsoft.com/office/officeart/2005/8/layout/bProcess3"/>
    <dgm:cxn modelId="{C051344C-270C-41FA-A4DB-C7BF9D24667D}" srcId="{B97BCC01-F76B-48D9-B0BE-7B14EC50CFF6}" destId="{18688F7E-951F-4648-888E-B2B4BD6BD52B}" srcOrd="0" destOrd="0" parTransId="{01E91475-01DF-4A7B-A319-52D8105BEADC}" sibTransId="{82B46178-7850-4564-9CD8-BCEDEA6BDA1B}"/>
    <dgm:cxn modelId="{01342180-1C2B-42B1-AE8A-8CB88A97F787}" type="presOf" srcId="{82B46178-7850-4564-9CD8-BCEDEA6BDA1B}" destId="{A7D30DF3-CD69-4816-9F86-D0120D0D3E37}" srcOrd="0" destOrd="0" presId="urn:microsoft.com/office/officeart/2005/8/layout/bProcess3"/>
    <dgm:cxn modelId="{57EC148E-09F6-4408-8C66-7EAC61C7EC8E}" type="presOf" srcId="{18688F7E-951F-4648-888E-B2B4BD6BD52B}" destId="{C2130FDF-A48C-461C-90AD-F8B8729347F9}" srcOrd="0" destOrd="0" presId="urn:microsoft.com/office/officeart/2005/8/layout/bProcess3"/>
    <dgm:cxn modelId="{9B82DFA1-4195-4EE6-9BFD-5D9BB2AD4CF2}" srcId="{B97BCC01-F76B-48D9-B0BE-7B14EC50CFF6}" destId="{B9862096-5190-4772-9989-F791A4197022}" srcOrd="1" destOrd="0" parTransId="{A880D725-C012-42CD-8872-3E216144E457}" sibTransId="{3B038462-211A-4403-8DE3-4231767113FF}"/>
    <dgm:cxn modelId="{229E6AB0-6B17-4B79-BC30-43ADF84871DA}" type="presOf" srcId="{1AD4CAA9-6383-4413-8F48-5C0D5281C055}" destId="{B675F2F0-0A5F-4A7A-BFE8-BAF1D6E8110A}" srcOrd="0" destOrd="3" presId="urn:microsoft.com/office/officeart/2005/8/layout/bProcess3"/>
    <dgm:cxn modelId="{1F047EBD-8D53-4807-801E-8722AE9DA7F6}" type="presOf" srcId="{B9862096-5190-4772-9989-F791A4197022}" destId="{B675F2F0-0A5F-4A7A-BFE8-BAF1D6E8110A}" srcOrd="0" destOrd="0" presId="urn:microsoft.com/office/officeart/2005/8/layout/bProcess3"/>
    <dgm:cxn modelId="{51DE58C7-2A34-46CF-865A-3C59273A72C9}" srcId="{6768BE89-58B7-4B6D-AE06-B5DDC43E1954}" destId="{1AD4CAA9-6383-4413-8F48-5C0D5281C055}" srcOrd="0" destOrd="0" parTransId="{A8925873-3371-4394-9312-342D962E489C}" sibTransId="{07F3A36B-3376-42F1-9F6A-8B6C1EAAAB8C}"/>
    <dgm:cxn modelId="{73C9EEC9-01EB-4890-A0FF-665D02ECF788}" type="presOf" srcId="{14F53E25-8995-42CA-AB4A-212145F32658}" destId="{B675F2F0-0A5F-4A7A-BFE8-BAF1D6E8110A}" srcOrd="0" destOrd="1" presId="urn:microsoft.com/office/officeart/2005/8/layout/bProcess3"/>
    <dgm:cxn modelId="{0A1855F6-89E8-4E74-9A91-321A066E3F52}" type="presOf" srcId="{6768BE89-58B7-4B6D-AE06-B5DDC43E1954}" destId="{B675F2F0-0A5F-4A7A-BFE8-BAF1D6E8110A}" srcOrd="0" destOrd="2" presId="urn:microsoft.com/office/officeart/2005/8/layout/bProcess3"/>
    <dgm:cxn modelId="{B6265658-489D-4DAA-A725-F3D9596ECC69}" type="presParOf" srcId="{EDD4F3FE-C33E-478F-8017-BC7D3A7DEFAC}" destId="{C2130FDF-A48C-461C-90AD-F8B8729347F9}" srcOrd="0" destOrd="0" presId="urn:microsoft.com/office/officeart/2005/8/layout/bProcess3"/>
    <dgm:cxn modelId="{72633DD8-21FC-4A17-BC21-EC854F66ED98}" type="presParOf" srcId="{EDD4F3FE-C33E-478F-8017-BC7D3A7DEFAC}" destId="{A7D30DF3-CD69-4816-9F86-D0120D0D3E37}" srcOrd="1" destOrd="0" presId="urn:microsoft.com/office/officeart/2005/8/layout/bProcess3"/>
    <dgm:cxn modelId="{D8DA03B7-572D-4967-AA79-69FD4D8E46A5}" type="presParOf" srcId="{A7D30DF3-CD69-4816-9F86-D0120D0D3E37}" destId="{9F9ED71C-B7D0-46A9-9CC4-E5BAC836DE7E}" srcOrd="0" destOrd="0" presId="urn:microsoft.com/office/officeart/2005/8/layout/bProcess3"/>
    <dgm:cxn modelId="{3C086E39-DD72-4859-8DCB-EF9442DB9CF6}" type="presParOf" srcId="{EDD4F3FE-C33E-478F-8017-BC7D3A7DEFAC}" destId="{B675F2F0-0A5F-4A7A-BFE8-BAF1D6E8110A}" srcOrd="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9A2976-1A23-4AF3-89E4-FE999D70DA2E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E70B9D4-45C7-4ED6-89F6-3C9A0A234108}">
      <dgm:prSet/>
      <dgm:spPr/>
      <dgm:t>
        <a:bodyPr/>
        <a:lstStyle/>
        <a:p>
          <a:r>
            <a:rPr lang="cy-GB" noProof="0" dirty="0"/>
            <a:t>Cwestiynau mewn ymchwil cydberthynol</a:t>
          </a:r>
        </a:p>
      </dgm:t>
    </dgm:pt>
    <dgm:pt modelId="{937E2BA5-0F53-4656-94EA-E6DDFB317461}" type="parTrans" cxnId="{358039DF-BE1F-41CE-93DA-955425D6DDF7}">
      <dgm:prSet/>
      <dgm:spPr/>
      <dgm:t>
        <a:bodyPr/>
        <a:lstStyle/>
        <a:p>
          <a:endParaRPr lang="en-GB"/>
        </a:p>
      </dgm:t>
    </dgm:pt>
    <dgm:pt modelId="{5CE909F0-53C0-4342-907D-86C53C70EB7A}" type="sibTrans" cxnId="{358039DF-BE1F-41CE-93DA-955425D6DDF7}">
      <dgm:prSet/>
      <dgm:spPr/>
      <dgm:t>
        <a:bodyPr/>
        <a:lstStyle/>
        <a:p>
          <a:endParaRPr lang="en-GB"/>
        </a:p>
      </dgm:t>
    </dgm:pt>
    <dgm:pt modelId="{B6490166-F522-4E5D-A4CB-B963BB59E9E0}">
      <dgm:prSet/>
      <dgm:spPr/>
      <dgm:t>
        <a:bodyPr/>
        <a:lstStyle/>
        <a:p>
          <a:r>
            <a:rPr lang="cy-GB" noProof="0" dirty="0"/>
            <a:t>oes perthynas gyson rhwng dau newidyn?</a:t>
          </a:r>
        </a:p>
      </dgm:t>
    </dgm:pt>
    <dgm:pt modelId="{40BDF853-4340-4440-8F5B-58C8EFBB1569}" type="parTrans" cxnId="{7DAC770B-7F5C-45F7-AB14-12C88B8CF551}">
      <dgm:prSet/>
      <dgm:spPr/>
      <dgm:t>
        <a:bodyPr/>
        <a:lstStyle/>
        <a:p>
          <a:endParaRPr lang="en-GB"/>
        </a:p>
      </dgm:t>
    </dgm:pt>
    <dgm:pt modelId="{8A8EEA8C-E720-4207-BF71-D0C5BBBCE7AD}" type="sibTrans" cxnId="{7DAC770B-7F5C-45F7-AB14-12C88B8CF551}">
      <dgm:prSet/>
      <dgm:spPr/>
      <dgm:t>
        <a:bodyPr/>
        <a:lstStyle/>
        <a:p>
          <a:endParaRPr lang="en-GB"/>
        </a:p>
      </dgm:t>
    </dgm:pt>
    <dgm:pt modelId="{7C9D7FF3-7AEE-42BF-9EEE-54981377DF7F}">
      <dgm:prSet/>
      <dgm:spPr/>
      <dgm:t>
        <a:bodyPr/>
        <a:lstStyle/>
        <a:p>
          <a:r>
            <a:rPr lang="cy-GB" noProof="0" dirty="0"/>
            <a:t>sut gellir disgrifio’r berthynas hon?</a:t>
          </a:r>
        </a:p>
      </dgm:t>
    </dgm:pt>
    <dgm:pt modelId="{340DC1F9-2744-476F-8D9C-3CB177D48DD8}" type="parTrans" cxnId="{92DDE002-3678-45F2-B611-884F123E629C}">
      <dgm:prSet/>
      <dgm:spPr/>
      <dgm:t>
        <a:bodyPr/>
        <a:lstStyle/>
        <a:p>
          <a:endParaRPr lang="en-GB"/>
        </a:p>
      </dgm:t>
    </dgm:pt>
    <dgm:pt modelId="{8B658D06-B0AD-409C-B58A-8DC32B6FE765}" type="sibTrans" cxnId="{92DDE002-3678-45F2-B611-884F123E629C}">
      <dgm:prSet/>
      <dgm:spPr/>
      <dgm:t>
        <a:bodyPr/>
        <a:lstStyle/>
        <a:p>
          <a:endParaRPr lang="en-GB"/>
        </a:p>
      </dgm:t>
    </dgm:pt>
    <dgm:pt modelId="{7A27BDDD-DB8A-42D1-A7ED-4DFD5D778D51}">
      <dgm:prSet/>
      <dgm:spPr/>
      <dgm:t>
        <a:bodyPr/>
        <a:lstStyle/>
        <a:p>
          <a:r>
            <a:rPr lang="cy-GB" noProof="0" dirty="0"/>
            <a:t>pa mor gryf mae’r berthynas hon?</a:t>
          </a:r>
        </a:p>
      </dgm:t>
    </dgm:pt>
    <dgm:pt modelId="{4F95E3CE-8345-45CD-9331-D1C99A8D0C89}" type="parTrans" cxnId="{783D37A3-B15E-4064-9EAF-81D02A7F6226}">
      <dgm:prSet/>
      <dgm:spPr/>
      <dgm:t>
        <a:bodyPr/>
        <a:lstStyle/>
        <a:p>
          <a:endParaRPr lang="en-GB"/>
        </a:p>
      </dgm:t>
    </dgm:pt>
    <dgm:pt modelId="{DDC2EE95-77CD-4468-9035-7ED62A371C36}" type="sibTrans" cxnId="{783D37A3-B15E-4064-9EAF-81D02A7F6226}">
      <dgm:prSet/>
      <dgm:spPr/>
      <dgm:t>
        <a:bodyPr/>
        <a:lstStyle/>
        <a:p>
          <a:endParaRPr lang="en-GB"/>
        </a:p>
      </dgm:t>
    </dgm:pt>
    <dgm:pt modelId="{54623750-EEE4-4A06-AE88-21F5BF8B7CE3}">
      <dgm:prSet/>
      <dgm:spPr/>
      <dgm:t>
        <a:bodyPr/>
        <a:lstStyle/>
        <a:p>
          <a:r>
            <a:rPr lang="cy-GB" noProof="0" dirty="0"/>
            <a:t>ydy’r berthynas yn ystadegol arwyddocaol?</a:t>
          </a:r>
        </a:p>
      </dgm:t>
    </dgm:pt>
    <dgm:pt modelId="{E8E37F45-7C95-4FAA-902D-634D17C1A3E2}" type="parTrans" cxnId="{30EBD5DD-A92E-4B3A-93CE-2ED1AF2D6C97}">
      <dgm:prSet/>
      <dgm:spPr/>
      <dgm:t>
        <a:bodyPr/>
        <a:lstStyle/>
        <a:p>
          <a:endParaRPr lang="en-GB"/>
        </a:p>
      </dgm:t>
    </dgm:pt>
    <dgm:pt modelId="{EC30EFA7-EF55-42F3-85A9-FB11873D5C55}" type="sibTrans" cxnId="{30EBD5DD-A92E-4B3A-93CE-2ED1AF2D6C97}">
      <dgm:prSet/>
      <dgm:spPr/>
      <dgm:t>
        <a:bodyPr/>
        <a:lstStyle/>
        <a:p>
          <a:endParaRPr lang="en-GB"/>
        </a:p>
      </dgm:t>
    </dgm:pt>
    <dgm:pt modelId="{FF52912C-7935-40B3-B062-A4F73FC7C774}" type="pres">
      <dgm:prSet presAssocID="{479A2976-1A23-4AF3-89E4-FE999D70DA2E}" presName="Name0" presStyleCnt="0">
        <dgm:presLayoutVars>
          <dgm:dir/>
          <dgm:animLvl val="lvl"/>
          <dgm:resizeHandles val="exact"/>
        </dgm:presLayoutVars>
      </dgm:prSet>
      <dgm:spPr/>
    </dgm:pt>
    <dgm:pt modelId="{7490580D-A074-43B6-8DBE-7AA0A5B5A770}" type="pres">
      <dgm:prSet presAssocID="{FE70B9D4-45C7-4ED6-89F6-3C9A0A234108}" presName="composite" presStyleCnt="0"/>
      <dgm:spPr/>
    </dgm:pt>
    <dgm:pt modelId="{BEADBFE4-E469-40A7-A338-C8F3A5104420}" type="pres">
      <dgm:prSet presAssocID="{FE70B9D4-45C7-4ED6-89F6-3C9A0A234108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E57B6610-086A-4E31-B91B-D664615590EE}" type="pres">
      <dgm:prSet presAssocID="{FE70B9D4-45C7-4ED6-89F6-3C9A0A234108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6DFE0C00-1C29-4047-A66D-9CEAAA98837D}" type="presOf" srcId="{54623750-EEE4-4A06-AE88-21F5BF8B7CE3}" destId="{E57B6610-086A-4E31-B91B-D664615590EE}" srcOrd="0" destOrd="3" presId="urn:microsoft.com/office/officeart/2005/8/layout/hList1"/>
    <dgm:cxn modelId="{3C930601-81DC-436E-B3C2-9D61FCBC8F3C}" type="presOf" srcId="{7A27BDDD-DB8A-42D1-A7ED-4DFD5D778D51}" destId="{E57B6610-086A-4E31-B91B-D664615590EE}" srcOrd="0" destOrd="2" presId="urn:microsoft.com/office/officeart/2005/8/layout/hList1"/>
    <dgm:cxn modelId="{92DDE002-3678-45F2-B611-884F123E629C}" srcId="{FE70B9D4-45C7-4ED6-89F6-3C9A0A234108}" destId="{7C9D7FF3-7AEE-42BF-9EEE-54981377DF7F}" srcOrd="1" destOrd="0" parTransId="{340DC1F9-2744-476F-8D9C-3CB177D48DD8}" sibTransId="{8B658D06-B0AD-409C-B58A-8DC32B6FE765}"/>
    <dgm:cxn modelId="{7DAC770B-7F5C-45F7-AB14-12C88B8CF551}" srcId="{FE70B9D4-45C7-4ED6-89F6-3C9A0A234108}" destId="{B6490166-F522-4E5D-A4CB-B963BB59E9E0}" srcOrd="0" destOrd="0" parTransId="{40BDF853-4340-4440-8F5B-58C8EFBB1569}" sibTransId="{8A8EEA8C-E720-4207-BF71-D0C5BBBCE7AD}"/>
    <dgm:cxn modelId="{6C170612-75CE-4914-A4F9-0B56C65C4F46}" type="presOf" srcId="{7C9D7FF3-7AEE-42BF-9EEE-54981377DF7F}" destId="{E57B6610-086A-4E31-B91B-D664615590EE}" srcOrd="0" destOrd="1" presId="urn:microsoft.com/office/officeart/2005/8/layout/hList1"/>
    <dgm:cxn modelId="{E5AE242D-3187-44B7-87DE-3E995D482287}" type="presOf" srcId="{B6490166-F522-4E5D-A4CB-B963BB59E9E0}" destId="{E57B6610-086A-4E31-B91B-D664615590EE}" srcOrd="0" destOrd="0" presId="urn:microsoft.com/office/officeart/2005/8/layout/hList1"/>
    <dgm:cxn modelId="{DAAE4D5C-D02A-4B87-B167-DBF2B517CE71}" type="presOf" srcId="{479A2976-1A23-4AF3-89E4-FE999D70DA2E}" destId="{FF52912C-7935-40B3-B062-A4F73FC7C774}" srcOrd="0" destOrd="0" presId="urn:microsoft.com/office/officeart/2005/8/layout/hList1"/>
    <dgm:cxn modelId="{783D37A3-B15E-4064-9EAF-81D02A7F6226}" srcId="{FE70B9D4-45C7-4ED6-89F6-3C9A0A234108}" destId="{7A27BDDD-DB8A-42D1-A7ED-4DFD5D778D51}" srcOrd="2" destOrd="0" parTransId="{4F95E3CE-8345-45CD-9331-D1C99A8D0C89}" sibTransId="{DDC2EE95-77CD-4468-9035-7ED62A371C36}"/>
    <dgm:cxn modelId="{BC780CB4-0BFB-469D-941C-C5FA396B8E00}" type="presOf" srcId="{FE70B9D4-45C7-4ED6-89F6-3C9A0A234108}" destId="{BEADBFE4-E469-40A7-A338-C8F3A5104420}" srcOrd="0" destOrd="0" presId="urn:microsoft.com/office/officeart/2005/8/layout/hList1"/>
    <dgm:cxn modelId="{30EBD5DD-A92E-4B3A-93CE-2ED1AF2D6C97}" srcId="{FE70B9D4-45C7-4ED6-89F6-3C9A0A234108}" destId="{54623750-EEE4-4A06-AE88-21F5BF8B7CE3}" srcOrd="3" destOrd="0" parTransId="{E8E37F45-7C95-4FAA-902D-634D17C1A3E2}" sibTransId="{EC30EFA7-EF55-42F3-85A9-FB11873D5C55}"/>
    <dgm:cxn modelId="{358039DF-BE1F-41CE-93DA-955425D6DDF7}" srcId="{479A2976-1A23-4AF3-89E4-FE999D70DA2E}" destId="{FE70B9D4-45C7-4ED6-89F6-3C9A0A234108}" srcOrd="0" destOrd="0" parTransId="{937E2BA5-0F53-4656-94EA-E6DDFB317461}" sibTransId="{5CE909F0-53C0-4342-907D-86C53C70EB7A}"/>
    <dgm:cxn modelId="{FE27366E-9B91-47E5-A68D-C2EB54AC5A45}" type="presParOf" srcId="{FF52912C-7935-40B3-B062-A4F73FC7C774}" destId="{7490580D-A074-43B6-8DBE-7AA0A5B5A770}" srcOrd="0" destOrd="0" presId="urn:microsoft.com/office/officeart/2005/8/layout/hList1"/>
    <dgm:cxn modelId="{A86C5505-623D-4772-90A6-34E145DA2B24}" type="presParOf" srcId="{7490580D-A074-43B6-8DBE-7AA0A5B5A770}" destId="{BEADBFE4-E469-40A7-A338-C8F3A5104420}" srcOrd="0" destOrd="0" presId="urn:microsoft.com/office/officeart/2005/8/layout/hList1"/>
    <dgm:cxn modelId="{3125B217-1E66-4EED-97A2-B3D4B13010E1}" type="presParOf" srcId="{7490580D-A074-43B6-8DBE-7AA0A5B5A770}" destId="{E57B6610-086A-4E31-B91B-D664615590E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92FC22-59B4-4685-BF89-C51788FD93AA}" type="doc">
      <dgm:prSet loTypeId="urn:microsoft.com/office/officeart/2005/8/layout/default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0FC5DB3-F3F7-41DD-B4BD-42F52890C4D3}">
      <dgm:prSet/>
      <dgm:spPr/>
      <dgm:t>
        <a:bodyPr/>
        <a:lstStyle/>
        <a:p>
          <a:r>
            <a:rPr lang="en-US" dirty="0"/>
            <a:t>IQ plant ac IQ </a:t>
          </a:r>
          <a:r>
            <a:rPr lang="cy-GB" noProof="0" dirty="0"/>
            <a:t>rhieni</a:t>
          </a:r>
        </a:p>
      </dgm:t>
    </dgm:pt>
    <dgm:pt modelId="{272EA4C7-2CB1-4DEC-A3D6-5F12444AB633}" type="parTrans" cxnId="{5E5ACD7C-E69F-402C-8CAE-D5BBAF450D69}">
      <dgm:prSet/>
      <dgm:spPr/>
      <dgm:t>
        <a:bodyPr/>
        <a:lstStyle/>
        <a:p>
          <a:endParaRPr lang="en-GB"/>
        </a:p>
      </dgm:t>
    </dgm:pt>
    <dgm:pt modelId="{9F5C4E4F-E92C-4CE8-9D6C-3E2F0C7FA32A}" type="sibTrans" cxnId="{5E5ACD7C-E69F-402C-8CAE-D5BBAF450D69}">
      <dgm:prSet/>
      <dgm:spPr/>
      <dgm:t>
        <a:bodyPr/>
        <a:lstStyle/>
        <a:p>
          <a:endParaRPr lang="en-GB"/>
        </a:p>
      </dgm:t>
    </dgm:pt>
    <dgm:pt modelId="{EFE9DA6E-3B27-4400-A0D5-85D1565EA98C}">
      <dgm:prSet/>
      <dgm:spPr/>
      <dgm:t>
        <a:bodyPr/>
        <a:lstStyle/>
        <a:p>
          <a:r>
            <a:rPr lang="cy-GB" noProof="0" dirty="0"/>
            <a:t>Twf trefol a thorri rheolau ansawdd aer</a:t>
          </a:r>
          <a:r>
            <a:rPr lang="en-US" dirty="0"/>
            <a:t>? </a:t>
          </a:r>
          <a:endParaRPr lang="en-GB" dirty="0"/>
        </a:p>
      </dgm:t>
    </dgm:pt>
    <dgm:pt modelId="{B5BE725F-AA65-4883-BF17-E88D5BF173A1}" type="parTrans" cxnId="{A438F103-CEA1-43B1-970D-9B485F880C89}">
      <dgm:prSet/>
      <dgm:spPr/>
      <dgm:t>
        <a:bodyPr/>
        <a:lstStyle/>
        <a:p>
          <a:endParaRPr lang="en-GB"/>
        </a:p>
      </dgm:t>
    </dgm:pt>
    <dgm:pt modelId="{7F2484B5-188A-4B0B-8E3D-AC1CB72F7F97}" type="sibTrans" cxnId="{A438F103-CEA1-43B1-970D-9B485F880C89}">
      <dgm:prSet/>
      <dgm:spPr/>
      <dgm:t>
        <a:bodyPr/>
        <a:lstStyle/>
        <a:p>
          <a:endParaRPr lang="en-GB"/>
        </a:p>
      </dgm:t>
    </dgm:pt>
    <dgm:pt modelId="{4C945BD5-8909-40C8-A77F-2322F3D10281}">
      <dgm:prSet/>
      <dgm:spPr/>
      <dgm:t>
        <a:bodyPr/>
        <a:lstStyle/>
        <a:p>
          <a:r>
            <a:rPr lang="cy-GB" noProof="0" dirty="0"/>
            <a:t>Nifer o batrolau’r heddlu a’r nifer o droseddau</a:t>
          </a:r>
        </a:p>
      </dgm:t>
    </dgm:pt>
    <dgm:pt modelId="{A4F6FD6E-4551-4EB7-9948-ADCB50A5AB95}" type="parTrans" cxnId="{E6B37D5B-C673-4BFB-A253-6096F8B642EB}">
      <dgm:prSet/>
      <dgm:spPr/>
      <dgm:t>
        <a:bodyPr/>
        <a:lstStyle/>
        <a:p>
          <a:endParaRPr lang="en-GB"/>
        </a:p>
      </dgm:t>
    </dgm:pt>
    <dgm:pt modelId="{0713BD8F-7DB1-4BCF-8A9A-6B3F913D51EE}" type="sibTrans" cxnId="{E6B37D5B-C673-4BFB-A253-6096F8B642EB}">
      <dgm:prSet/>
      <dgm:spPr/>
      <dgm:t>
        <a:bodyPr/>
        <a:lstStyle/>
        <a:p>
          <a:endParaRPr lang="en-GB"/>
        </a:p>
      </dgm:t>
    </dgm:pt>
    <dgm:pt modelId="{C9525D05-461E-4D29-A1CF-31441B186B0D}">
      <dgm:prSet/>
      <dgm:spPr/>
      <dgm:t>
        <a:bodyPr/>
        <a:lstStyle/>
        <a:p>
          <a:r>
            <a:rPr lang="cy-GB" noProof="0" dirty="0"/>
            <a:t>Gradd mewn arholiad ac amser mewn arholiad</a:t>
          </a:r>
        </a:p>
      </dgm:t>
    </dgm:pt>
    <dgm:pt modelId="{96D5B9F1-2B3F-4A31-92F0-8CBC59B9398C}" type="parTrans" cxnId="{5778372E-0DB1-41A0-9417-C6C5E82C73D4}">
      <dgm:prSet/>
      <dgm:spPr/>
      <dgm:t>
        <a:bodyPr/>
        <a:lstStyle/>
        <a:p>
          <a:endParaRPr lang="en-GB"/>
        </a:p>
      </dgm:t>
    </dgm:pt>
    <dgm:pt modelId="{C58996D4-8E89-4B1F-BED1-6B01B06EDC6F}" type="sibTrans" cxnId="{5778372E-0DB1-41A0-9417-C6C5E82C73D4}">
      <dgm:prSet/>
      <dgm:spPr/>
      <dgm:t>
        <a:bodyPr/>
        <a:lstStyle/>
        <a:p>
          <a:endParaRPr lang="en-GB"/>
        </a:p>
      </dgm:t>
    </dgm:pt>
    <dgm:pt modelId="{588777D3-5779-4AEE-B674-33C080F25CDC}">
      <dgm:prSet/>
      <dgm:spPr/>
      <dgm:t>
        <a:bodyPr/>
        <a:lstStyle/>
        <a:p>
          <a:r>
            <a:rPr lang="cy-GB" noProof="0" dirty="0"/>
            <a:t>Lefel addysg a chyflog</a:t>
          </a:r>
        </a:p>
      </dgm:t>
    </dgm:pt>
    <dgm:pt modelId="{37512F85-B4B5-47D2-B14B-294466F95F3B}" type="parTrans" cxnId="{8F607810-2785-489D-9E16-30BDA1A05C3B}">
      <dgm:prSet/>
      <dgm:spPr/>
      <dgm:t>
        <a:bodyPr/>
        <a:lstStyle/>
        <a:p>
          <a:endParaRPr lang="en-GB"/>
        </a:p>
      </dgm:t>
    </dgm:pt>
    <dgm:pt modelId="{D992563A-AC8E-458E-ADB2-F13D74006CA9}" type="sibTrans" cxnId="{8F607810-2785-489D-9E16-30BDA1A05C3B}">
      <dgm:prSet/>
      <dgm:spPr/>
      <dgm:t>
        <a:bodyPr/>
        <a:lstStyle/>
        <a:p>
          <a:endParaRPr lang="en-GB"/>
        </a:p>
      </dgm:t>
    </dgm:pt>
    <dgm:pt modelId="{843BCB5F-9FEC-4684-A4CE-E0C3C5E1970E}">
      <dgm:prSet/>
      <dgm:spPr/>
      <dgm:t>
        <a:bodyPr/>
        <a:lstStyle/>
        <a:p>
          <a:r>
            <a:rPr lang="cy-GB" noProof="0" dirty="0"/>
            <a:t>Nifer o ffrindiau  a hapusrwydd</a:t>
          </a:r>
        </a:p>
      </dgm:t>
    </dgm:pt>
    <dgm:pt modelId="{95E3010D-6ED0-4E74-AA5C-7E432C0F9B97}" type="parTrans" cxnId="{523D70BF-BB82-42C9-B96A-7F651355454E}">
      <dgm:prSet/>
      <dgm:spPr/>
      <dgm:t>
        <a:bodyPr/>
        <a:lstStyle/>
        <a:p>
          <a:endParaRPr lang="en-GB"/>
        </a:p>
      </dgm:t>
    </dgm:pt>
    <dgm:pt modelId="{850D938F-4A2A-4996-B13C-E53D416CABB7}" type="sibTrans" cxnId="{523D70BF-BB82-42C9-B96A-7F651355454E}">
      <dgm:prSet/>
      <dgm:spPr/>
      <dgm:t>
        <a:bodyPr/>
        <a:lstStyle/>
        <a:p>
          <a:endParaRPr lang="en-GB"/>
        </a:p>
      </dgm:t>
    </dgm:pt>
    <dgm:pt modelId="{CDFD0ECD-F7F2-438A-92EB-CB4DCCEEB9F7}" type="pres">
      <dgm:prSet presAssocID="{E192FC22-59B4-4685-BF89-C51788FD93AA}" presName="diagram" presStyleCnt="0">
        <dgm:presLayoutVars>
          <dgm:dir/>
          <dgm:resizeHandles val="exact"/>
        </dgm:presLayoutVars>
      </dgm:prSet>
      <dgm:spPr/>
    </dgm:pt>
    <dgm:pt modelId="{CFCA8CAC-BBCA-4037-A714-F5AE8D1A4167}" type="pres">
      <dgm:prSet presAssocID="{80FC5DB3-F3F7-41DD-B4BD-42F52890C4D3}" presName="node" presStyleLbl="node1" presStyleIdx="0" presStyleCnt="6">
        <dgm:presLayoutVars>
          <dgm:bulletEnabled val="1"/>
        </dgm:presLayoutVars>
      </dgm:prSet>
      <dgm:spPr/>
    </dgm:pt>
    <dgm:pt modelId="{BADA1316-28E2-4111-AAD0-54EA0E404546}" type="pres">
      <dgm:prSet presAssocID="{9F5C4E4F-E92C-4CE8-9D6C-3E2F0C7FA32A}" presName="sibTrans" presStyleCnt="0"/>
      <dgm:spPr/>
    </dgm:pt>
    <dgm:pt modelId="{EF7BBAAC-631B-4717-9376-86936C87C42B}" type="pres">
      <dgm:prSet presAssocID="{EFE9DA6E-3B27-4400-A0D5-85D1565EA98C}" presName="node" presStyleLbl="node1" presStyleIdx="1" presStyleCnt="6">
        <dgm:presLayoutVars>
          <dgm:bulletEnabled val="1"/>
        </dgm:presLayoutVars>
      </dgm:prSet>
      <dgm:spPr/>
    </dgm:pt>
    <dgm:pt modelId="{B0C2D078-087F-4F00-B52B-5FFA0381AB9C}" type="pres">
      <dgm:prSet presAssocID="{7F2484B5-188A-4B0B-8E3D-AC1CB72F7F97}" presName="sibTrans" presStyleCnt="0"/>
      <dgm:spPr/>
    </dgm:pt>
    <dgm:pt modelId="{1CA3CB3A-2C4A-4772-9E57-B654A1EB4FE2}" type="pres">
      <dgm:prSet presAssocID="{4C945BD5-8909-40C8-A77F-2322F3D10281}" presName="node" presStyleLbl="node1" presStyleIdx="2" presStyleCnt="6">
        <dgm:presLayoutVars>
          <dgm:bulletEnabled val="1"/>
        </dgm:presLayoutVars>
      </dgm:prSet>
      <dgm:spPr/>
    </dgm:pt>
    <dgm:pt modelId="{25B0C814-87BE-4EB8-80E3-8A61A5CA8A76}" type="pres">
      <dgm:prSet presAssocID="{0713BD8F-7DB1-4BCF-8A9A-6B3F913D51EE}" presName="sibTrans" presStyleCnt="0"/>
      <dgm:spPr/>
    </dgm:pt>
    <dgm:pt modelId="{677E47F6-85D1-413C-8764-B3BD2CA2B770}" type="pres">
      <dgm:prSet presAssocID="{C9525D05-461E-4D29-A1CF-31441B186B0D}" presName="node" presStyleLbl="node1" presStyleIdx="3" presStyleCnt="6">
        <dgm:presLayoutVars>
          <dgm:bulletEnabled val="1"/>
        </dgm:presLayoutVars>
      </dgm:prSet>
      <dgm:spPr/>
    </dgm:pt>
    <dgm:pt modelId="{6FFB10F5-C83C-416A-B5BA-9FACD064B782}" type="pres">
      <dgm:prSet presAssocID="{C58996D4-8E89-4B1F-BED1-6B01B06EDC6F}" presName="sibTrans" presStyleCnt="0"/>
      <dgm:spPr/>
    </dgm:pt>
    <dgm:pt modelId="{5F86F334-2760-404A-A0C2-11A2921594F6}" type="pres">
      <dgm:prSet presAssocID="{588777D3-5779-4AEE-B674-33C080F25CDC}" presName="node" presStyleLbl="node1" presStyleIdx="4" presStyleCnt="6">
        <dgm:presLayoutVars>
          <dgm:bulletEnabled val="1"/>
        </dgm:presLayoutVars>
      </dgm:prSet>
      <dgm:spPr/>
    </dgm:pt>
    <dgm:pt modelId="{921D0FE2-BED7-4060-A5A8-D99DEF03FFA2}" type="pres">
      <dgm:prSet presAssocID="{D992563A-AC8E-458E-ADB2-F13D74006CA9}" presName="sibTrans" presStyleCnt="0"/>
      <dgm:spPr/>
    </dgm:pt>
    <dgm:pt modelId="{C209BB0B-047E-463A-B293-98BB30B347BC}" type="pres">
      <dgm:prSet presAssocID="{843BCB5F-9FEC-4684-A4CE-E0C3C5E1970E}" presName="node" presStyleLbl="node1" presStyleIdx="5" presStyleCnt="6">
        <dgm:presLayoutVars>
          <dgm:bulletEnabled val="1"/>
        </dgm:presLayoutVars>
      </dgm:prSet>
      <dgm:spPr/>
    </dgm:pt>
  </dgm:ptLst>
  <dgm:cxnLst>
    <dgm:cxn modelId="{A438F103-CEA1-43B1-970D-9B485F880C89}" srcId="{E192FC22-59B4-4685-BF89-C51788FD93AA}" destId="{EFE9DA6E-3B27-4400-A0D5-85D1565EA98C}" srcOrd="1" destOrd="0" parTransId="{B5BE725F-AA65-4883-BF17-E88D5BF173A1}" sibTransId="{7F2484B5-188A-4B0B-8E3D-AC1CB72F7F97}"/>
    <dgm:cxn modelId="{8F607810-2785-489D-9E16-30BDA1A05C3B}" srcId="{E192FC22-59B4-4685-BF89-C51788FD93AA}" destId="{588777D3-5779-4AEE-B674-33C080F25CDC}" srcOrd="4" destOrd="0" parTransId="{37512F85-B4B5-47D2-B14B-294466F95F3B}" sibTransId="{D992563A-AC8E-458E-ADB2-F13D74006CA9}"/>
    <dgm:cxn modelId="{5778372E-0DB1-41A0-9417-C6C5E82C73D4}" srcId="{E192FC22-59B4-4685-BF89-C51788FD93AA}" destId="{C9525D05-461E-4D29-A1CF-31441B186B0D}" srcOrd="3" destOrd="0" parTransId="{96D5B9F1-2B3F-4A31-92F0-8CBC59B9398C}" sibTransId="{C58996D4-8E89-4B1F-BED1-6B01B06EDC6F}"/>
    <dgm:cxn modelId="{DCC27630-5AE9-4D7F-B59C-3794B9A8AD92}" type="presOf" srcId="{588777D3-5779-4AEE-B674-33C080F25CDC}" destId="{5F86F334-2760-404A-A0C2-11A2921594F6}" srcOrd="0" destOrd="0" presId="urn:microsoft.com/office/officeart/2005/8/layout/default"/>
    <dgm:cxn modelId="{E6B37D5B-C673-4BFB-A253-6096F8B642EB}" srcId="{E192FC22-59B4-4685-BF89-C51788FD93AA}" destId="{4C945BD5-8909-40C8-A77F-2322F3D10281}" srcOrd="2" destOrd="0" parTransId="{A4F6FD6E-4551-4EB7-9948-ADCB50A5AB95}" sibTransId="{0713BD8F-7DB1-4BCF-8A9A-6B3F913D51EE}"/>
    <dgm:cxn modelId="{7425A667-4C48-43F0-B9B4-F98399F425BB}" type="presOf" srcId="{4C945BD5-8909-40C8-A77F-2322F3D10281}" destId="{1CA3CB3A-2C4A-4772-9E57-B654A1EB4FE2}" srcOrd="0" destOrd="0" presId="urn:microsoft.com/office/officeart/2005/8/layout/default"/>
    <dgm:cxn modelId="{5E5ACD7C-E69F-402C-8CAE-D5BBAF450D69}" srcId="{E192FC22-59B4-4685-BF89-C51788FD93AA}" destId="{80FC5DB3-F3F7-41DD-B4BD-42F52890C4D3}" srcOrd="0" destOrd="0" parTransId="{272EA4C7-2CB1-4DEC-A3D6-5F12444AB633}" sibTransId="{9F5C4E4F-E92C-4CE8-9D6C-3E2F0C7FA32A}"/>
    <dgm:cxn modelId="{A9B9597D-860C-433D-AA76-C01B96AD70A1}" type="presOf" srcId="{C9525D05-461E-4D29-A1CF-31441B186B0D}" destId="{677E47F6-85D1-413C-8764-B3BD2CA2B770}" srcOrd="0" destOrd="0" presId="urn:microsoft.com/office/officeart/2005/8/layout/default"/>
    <dgm:cxn modelId="{523D70BF-BB82-42C9-B96A-7F651355454E}" srcId="{E192FC22-59B4-4685-BF89-C51788FD93AA}" destId="{843BCB5F-9FEC-4684-A4CE-E0C3C5E1970E}" srcOrd="5" destOrd="0" parTransId="{95E3010D-6ED0-4E74-AA5C-7E432C0F9B97}" sibTransId="{850D938F-4A2A-4996-B13C-E53D416CABB7}"/>
    <dgm:cxn modelId="{58A315D7-BEAA-4367-9973-FA13A9526E0F}" type="presOf" srcId="{843BCB5F-9FEC-4684-A4CE-E0C3C5E1970E}" destId="{C209BB0B-047E-463A-B293-98BB30B347BC}" srcOrd="0" destOrd="0" presId="urn:microsoft.com/office/officeart/2005/8/layout/default"/>
    <dgm:cxn modelId="{BBE1CADC-21FC-4E8D-9E81-2CD2B89D9024}" type="presOf" srcId="{E192FC22-59B4-4685-BF89-C51788FD93AA}" destId="{CDFD0ECD-F7F2-438A-92EB-CB4DCCEEB9F7}" srcOrd="0" destOrd="0" presId="urn:microsoft.com/office/officeart/2005/8/layout/default"/>
    <dgm:cxn modelId="{D385FBFA-E22F-41BF-AF76-57FAB6F3B948}" type="presOf" srcId="{EFE9DA6E-3B27-4400-A0D5-85D1565EA98C}" destId="{EF7BBAAC-631B-4717-9376-86936C87C42B}" srcOrd="0" destOrd="0" presId="urn:microsoft.com/office/officeart/2005/8/layout/default"/>
    <dgm:cxn modelId="{EE3937FD-86E2-4981-A328-B88A45BAF8CE}" type="presOf" srcId="{80FC5DB3-F3F7-41DD-B4BD-42F52890C4D3}" destId="{CFCA8CAC-BBCA-4037-A714-F5AE8D1A4167}" srcOrd="0" destOrd="0" presId="urn:microsoft.com/office/officeart/2005/8/layout/default"/>
    <dgm:cxn modelId="{DD2F48EF-8D32-4E08-BBE8-7735794D3543}" type="presParOf" srcId="{CDFD0ECD-F7F2-438A-92EB-CB4DCCEEB9F7}" destId="{CFCA8CAC-BBCA-4037-A714-F5AE8D1A4167}" srcOrd="0" destOrd="0" presId="urn:microsoft.com/office/officeart/2005/8/layout/default"/>
    <dgm:cxn modelId="{60C8863F-B8EA-4895-BFDD-31B2AAC645A7}" type="presParOf" srcId="{CDFD0ECD-F7F2-438A-92EB-CB4DCCEEB9F7}" destId="{BADA1316-28E2-4111-AAD0-54EA0E404546}" srcOrd="1" destOrd="0" presId="urn:microsoft.com/office/officeart/2005/8/layout/default"/>
    <dgm:cxn modelId="{72E36BD9-E4DC-4253-943D-F1C4F947FD8C}" type="presParOf" srcId="{CDFD0ECD-F7F2-438A-92EB-CB4DCCEEB9F7}" destId="{EF7BBAAC-631B-4717-9376-86936C87C42B}" srcOrd="2" destOrd="0" presId="urn:microsoft.com/office/officeart/2005/8/layout/default"/>
    <dgm:cxn modelId="{42A4AB41-F9AC-45F9-B034-312BAA44FE1C}" type="presParOf" srcId="{CDFD0ECD-F7F2-438A-92EB-CB4DCCEEB9F7}" destId="{B0C2D078-087F-4F00-B52B-5FFA0381AB9C}" srcOrd="3" destOrd="0" presId="urn:microsoft.com/office/officeart/2005/8/layout/default"/>
    <dgm:cxn modelId="{65AA363A-E704-49EC-AA12-18839790E604}" type="presParOf" srcId="{CDFD0ECD-F7F2-438A-92EB-CB4DCCEEB9F7}" destId="{1CA3CB3A-2C4A-4772-9E57-B654A1EB4FE2}" srcOrd="4" destOrd="0" presId="urn:microsoft.com/office/officeart/2005/8/layout/default"/>
    <dgm:cxn modelId="{7EC4240A-84C0-4026-993C-2A931CB60856}" type="presParOf" srcId="{CDFD0ECD-F7F2-438A-92EB-CB4DCCEEB9F7}" destId="{25B0C814-87BE-4EB8-80E3-8A61A5CA8A76}" srcOrd="5" destOrd="0" presId="urn:microsoft.com/office/officeart/2005/8/layout/default"/>
    <dgm:cxn modelId="{0F00744C-FDE8-4E17-9768-BDABC7EE5704}" type="presParOf" srcId="{CDFD0ECD-F7F2-438A-92EB-CB4DCCEEB9F7}" destId="{677E47F6-85D1-413C-8764-B3BD2CA2B770}" srcOrd="6" destOrd="0" presId="urn:microsoft.com/office/officeart/2005/8/layout/default"/>
    <dgm:cxn modelId="{9D5FE5DA-7DDD-40A0-BDE3-60B12B06486C}" type="presParOf" srcId="{CDFD0ECD-F7F2-438A-92EB-CB4DCCEEB9F7}" destId="{6FFB10F5-C83C-416A-B5BA-9FACD064B782}" srcOrd="7" destOrd="0" presId="urn:microsoft.com/office/officeart/2005/8/layout/default"/>
    <dgm:cxn modelId="{0EF62E6D-E61C-4513-94FD-E95F705A6A17}" type="presParOf" srcId="{CDFD0ECD-F7F2-438A-92EB-CB4DCCEEB9F7}" destId="{5F86F334-2760-404A-A0C2-11A2921594F6}" srcOrd="8" destOrd="0" presId="urn:microsoft.com/office/officeart/2005/8/layout/default"/>
    <dgm:cxn modelId="{68786567-CF21-4E02-83BF-6FD5DD486734}" type="presParOf" srcId="{CDFD0ECD-F7F2-438A-92EB-CB4DCCEEB9F7}" destId="{921D0FE2-BED7-4060-A5A8-D99DEF03FFA2}" srcOrd="9" destOrd="0" presId="urn:microsoft.com/office/officeart/2005/8/layout/default"/>
    <dgm:cxn modelId="{4A9A29A9-17A6-4C79-BCA6-0FC0642F2FEB}" type="presParOf" srcId="{CDFD0ECD-F7F2-438A-92EB-CB4DCCEEB9F7}" destId="{C209BB0B-047E-463A-B293-98BB30B347B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87511B7-F060-4CE5-963E-17823276ACA9}" type="doc">
      <dgm:prSet loTypeId="urn:microsoft.com/office/officeart/2005/8/layout/pyramid2" loCatId="pyramid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815BD86E-396A-4C50-9967-C2846E194ADA}">
      <dgm:prSet/>
      <dgm:spPr/>
      <dgm:t>
        <a:bodyPr/>
        <a:lstStyle/>
        <a:p>
          <a:r>
            <a:rPr lang="cy-GB" noProof="0" dirty="0"/>
            <a:t>Mae plot gwasgariad yn ein helpu i sefydlu’r cyfeiriad</a:t>
          </a:r>
        </a:p>
      </dgm:t>
    </dgm:pt>
    <dgm:pt modelId="{224FC099-2266-4A90-8318-543C77C5CAC3}" type="parTrans" cxnId="{C6F6BB22-9D36-4C16-97E5-E80F2E0D9A43}">
      <dgm:prSet/>
      <dgm:spPr/>
      <dgm:t>
        <a:bodyPr/>
        <a:lstStyle/>
        <a:p>
          <a:endParaRPr lang="en-GB"/>
        </a:p>
      </dgm:t>
    </dgm:pt>
    <dgm:pt modelId="{D8E1DE61-D5CF-463C-B30D-28B8E1F536B7}" type="sibTrans" cxnId="{C6F6BB22-9D36-4C16-97E5-E80F2E0D9A43}">
      <dgm:prSet/>
      <dgm:spPr/>
      <dgm:t>
        <a:bodyPr/>
        <a:lstStyle/>
        <a:p>
          <a:endParaRPr lang="en-GB"/>
        </a:p>
      </dgm:t>
    </dgm:pt>
    <dgm:pt modelId="{4214E614-FBCE-4EE2-9A72-6B5346832CAB}">
      <dgm:prSet/>
      <dgm:spPr/>
      <dgm:t>
        <a:bodyPr/>
        <a:lstStyle/>
        <a:p>
          <a:r>
            <a:rPr lang="cy-GB" noProof="0" dirty="0"/>
            <a:t>Nesaf, ymchwiliwn i gryfder y cydberthyniad</a:t>
          </a:r>
        </a:p>
      </dgm:t>
    </dgm:pt>
    <dgm:pt modelId="{E844DF02-B3F2-4E4D-B5B8-B5C9D9294DEC}" type="parTrans" cxnId="{CAC21252-5C18-4F51-B602-57DA57A7C55E}">
      <dgm:prSet/>
      <dgm:spPr/>
      <dgm:t>
        <a:bodyPr/>
        <a:lstStyle/>
        <a:p>
          <a:endParaRPr lang="en-GB"/>
        </a:p>
      </dgm:t>
    </dgm:pt>
    <dgm:pt modelId="{6C13B49F-5686-4D19-9E5B-5919FE1912F2}" type="sibTrans" cxnId="{CAC21252-5C18-4F51-B602-57DA57A7C55E}">
      <dgm:prSet/>
      <dgm:spPr/>
      <dgm:t>
        <a:bodyPr/>
        <a:lstStyle/>
        <a:p>
          <a:endParaRPr lang="en-GB"/>
        </a:p>
      </dgm:t>
    </dgm:pt>
    <dgm:pt modelId="{ED45C5A8-6E20-4B6D-81B7-AE2C0AF8AABE}">
      <dgm:prSet/>
      <dgm:spPr/>
      <dgm:t>
        <a:bodyPr/>
        <a:lstStyle/>
        <a:p>
          <a:r>
            <a:rPr lang="cy-GB" noProof="0" dirty="0"/>
            <a:t>i raddau, mae’r plot gwasgariad yn rhoi gwybod i ni am hyn</a:t>
          </a:r>
        </a:p>
      </dgm:t>
    </dgm:pt>
    <dgm:pt modelId="{7EFF3E4C-03E2-4969-9DF5-FEE050D97AEC}" type="parTrans" cxnId="{54AE3E57-C694-4D64-B0D2-4397B5068A63}">
      <dgm:prSet/>
      <dgm:spPr/>
      <dgm:t>
        <a:bodyPr/>
        <a:lstStyle/>
        <a:p>
          <a:endParaRPr lang="en-GB"/>
        </a:p>
      </dgm:t>
    </dgm:pt>
    <dgm:pt modelId="{07412F77-6E7F-42FE-9B8A-D4A09D673507}" type="sibTrans" cxnId="{54AE3E57-C694-4D64-B0D2-4397B5068A63}">
      <dgm:prSet/>
      <dgm:spPr/>
      <dgm:t>
        <a:bodyPr/>
        <a:lstStyle/>
        <a:p>
          <a:endParaRPr lang="en-GB"/>
        </a:p>
      </dgm:t>
    </dgm:pt>
    <dgm:pt modelId="{D9310067-EDB0-40CE-86FA-81E1B503AFC8}">
      <dgm:prSet/>
      <dgm:spPr/>
      <dgm:t>
        <a:bodyPr/>
        <a:lstStyle/>
        <a:p>
          <a:r>
            <a:rPr lang="cy-GB" noProof="0" dirty="0"/>
            <a:t>mwyaf cryf mae’r berthynas, mwyaf agos y daw’r dotiau at ffurfio llinell syth</a:t>
          </a:r>
        </a:p>
      </dgm:t>
    </dgm:pt>
    <dgm:pt modelId="{E2C83194-E40C-4839-8522-ECAB9A0F8C39}" type="parTrans" cxnId="{8148826A-74B0-4371-B229-BA467A0A31E5}">
      <dgm:prSet/>
      <dgm:spPr/>
      <dgm:t>
        <a:bodyPr/>
        <a:lstStyle/>
        <a:p>
          <a:endParaRPr lang="en-GB"/>
        </a:p>
      </dgm:t>
    </dgm:pt>
    <dgm:pt modelId="{0CE611FC-77A2-4047-86B9-31DDDE7D58E6}" type="sibTrans" cxnId="{8148826A-74B0-4371-B229-BA467A0A31E5}">
      <dgm:prSet/>
      <dgm:spPr/>
      <dgm:t>
        <a:bodyPr/>
        <a:lstStyle/>
        <a:p>
          <a:endParaRPr lang="en-GB"/>
        </a:p>
      </dgm:t>
    </dgm:pt>
    <dgm:pt modelId="{284D0FB2-4083-4720-AAED-A2D603990CDB}" type="pres">
      <dgm:prSet presAssocID="{887511B7-F060-4CE5-963E-17823276ACA9}" presName="compositeShape" presStyleCnt="0">
        <dgm:presLayoutVars>
          <dgm:dir/>
          <dgm:resizeHandles/>
        </dgm:presLayoutVars>
      </dgm:prSet>
      <dgm:spPr/>
    </dgm:pt>
    <dgm:pt modelId="{A356BF1D-2174-49B1-8A9E-89E5E7C38AF3}" type="pres">
      <dgm:prSet presAssocID="{887511B7-F060-4CE5-963E-17823276ACA9}" presName="pyramid" presStyleLbl="node1" presStyleIdx="0" presStyleCnt="1"/>
      <dgm:spPr/>
    </dgm:pt>
    <dgm:pt modelId="{182DB9B6-31DE-4E3F-82D9-6CC2C3289020}" type="pres">
      <dgm:prSet presAssocID="{887511B7-F060-4CE5-963E-17823276ACA9}" presName="theList" presStyleCnt="0"/>
      <dgm:spPr/>
    </dgm:pt>
    <dgm:pt modelId="{21B3CB62-B465-46CE-A9ED-D6341593D531}" type="pres">
      <dgm:prSet presAssocID="{815BD86E-396A-4C50-9967-C2846E194ADA}" presName="aNode" presStyleLbl="fgAcc1" presStyleIdx="0" presStyleCnt="2" custScaleX="87318">
        <dgm:presLayoutVars>
          <dgm:bulletEnabled val="1"/>
        </dgm:presLayoutVars>
      </dgm:prSet>
      <dgm:spPr/>
    </dgm:pt>
    <dgm:pt modelId="{17ECA132-6F5B-490A-A3C4-516207961F53}" type="pres">
      <dgm:prSet presAssocID="{815BD86E-396A-4C50-9967-C2846E194ADA}" presName="aSpace" presStyleCnt="0"/>
      <dgm:spPr/>
    </dgm:pt>
    <dgm:pt modelId="{45B2E933-25E7-4D60-9AE3-5C1FEC8F9A93}" type="pres">
      <dgm:prSet presAssocID="{4214E614-FBCE-4EE2-9A72-6B5346832CAB}" presName="aNode" presStyleLbl="fgAcc1" presStyleIdx="1" presStyleCnt="2" custScaleX="117837" custScaleY="115252">
        <dgm:presLayoutVars>
          <dgm:bulletEnabled val="1"/>
        </dgm:presLayoutVars>
      </dgm:prSet>
      <dgm:spPr/>
    </dgm:pt>
    <dgm:pt modelId="{2B667885-E654-41FA-910C-D283A9222C1A}" type="pres">
      <dgm:prSet presAssocID="{4214E614-FBCE-4EE2-9A72-6B5346832CAB}" presName="aSpace" presStyleCnt="0"/>
      <dgm:spPr/>
    </dgm:pt>
  </dgm:ptLst>
  <dgm:cxnLst>
    <dgm:cxn modelId="{82BB3A11-936A-43EC-A4B9-F7D1A26F8E5A}" type="presOf" srcId="{887511B7-F060-4CE5-963E-17823276ACA9}" destId="{284D0FB2-4083-4720-AAED-A2D603990CDB}" srcOrd="0" destOrd="0" presId="urn:microsoft.com/office/officeart/2005/8/layout/pyramid2"/>
    <dgm:cxn modelId="{C6F6BB22-9D36-4C16-97E5-E80F2E0D9A43}" srcId="{887511B7-F060-4CE5-963E-17823276ACA9}" destId="{815BD86E-396A-4C50-9967-C2846E194ADA}" srcOrd="0" destOrd="0" parTransId="{224FC099-2266-4A90-8318-543C77C5CAC3}" sibTransId="{D8E1DE61-D5CF-463C-B30D-28B8E1F536B7}"/>
    <dgm:cxn modelId="{DEE97B38-3A08-42BF-90D0-ED3CE1FD89BA}" type="presOf" srcId="{ED45C5A8-6E20-4B6D-81B7-AE2C0AF8AABE}" destId="{45B2E933-25E7-4D60-9AE3-5C1FEC8F9A93}" srcOrd="0" destOrd="1" presId="urn:microsoft.com/office/officeart/2005/8/layout/pyramid2"/>
    <dgm:cxn modelId="{6865DD3C-5894-4F5E-B903-E1943C75C75E}" type="presOf" srcId="{815BD86E-396A-4C50-9967-C2846E194ADA}" destId="{21B3CB62-B465-46CE-A9ED-D6341593D531}" srcOrd="0" destOrd="0" presId="urn:microsoft.com/office/officeart/2005/8/layout/pyramid2"/>
    <dgm:cxn modelId="{8148826A-74B0-4371-B229-BA467A0A31E5}" srcId="{4214E614-FBCE-4EE2-9A72-6B5346832CAB}" destId="{D9310067-EDB0-40CE-86FA-81E1B503AFC8}" srcOrd="1" destOrd="0" parTransId="{E2C83194-E40C-4839-8522-ECAB9A0F8C39}" sibTransId="{0CE611FC-77A2-4047-86B9-31DDDE7D58E6}"/>
    <dgm:cxn modelId="{CAC21252-5C18-4F51-B602-57DA57A7C55E}" srcId="{887511B7-F060-4CE5-963E-17823276ACA9}" destId="{4214E614-FBCE-4EE2-9A72-6B5346832CAB}" srcOrd="1" destOrd="0" parTransId="{E844DF02-B3F2-4E4D-B5B8-B5C9D9294DEC}" sibTransId="{6C13B49F-5686-4D19-9E5B-5919FE1912F2}"/>
    <dgm:cxn modelId="{54AE3E57-C694-4D64-B0D2-4397B5068A63}" srcId="{4214E614-FBCE-4EE2-9A72-6B5346832CAB}" destId="{ED45C5A8-6E20-4B6D-81B7-AE2C0AF8AABE}" srcOrd="0" destOrd="0" parTransId="{7EFF3E4C-03E2-4969-9DF5-FEE050D97AEC}" sibTransId="{07412F77-6E7F-42FE-9B8A-D4A09D673507}"/>
    <dgm:cxn modelId="{EC24D9B7-22E4-41E7-8415-2219D70E0A10}" type="presOf" srcId="{D9310067-EDB0-40CE-86FA-81E1B503AFC8}" destId="{45B2E933-25E7-4D60-9AE3-5C1FEC8F9A93}" srcOrd="0" destOrd="2" presId="urn:microsoft.com/office/officeart/2005/8/layout/pyramid2"/>
    <dgm:cxn modelId="{E38E89C4-B394-44DA-9EAC-89D91229B954}" type="presOf" srcId="{4214E614-FBCE-4EE2-9A72-6B5346832CAB}" destId="{45B2E933-25E7-4D60-9AE3-5C1FEC8F9A93}" srcOrd="0" destOrd="0" presId="urn:microsoft.com/office/officeart/2005/8/layout/pyramid2"/>
    <dgm:cxn modelId="{D8CF7A65-E8DB-4878-A234-AE7730616A31}" type="presParOf" srcId="{284D0FB2-4083-4720-AAED-A2D603990CDB}" destId="{A356BF1D-2174-49B1-8A9E-89E5E7C38AF3}" srcOrd="0" destOrd="0" presId="urn:microsoft.com/office/officeart/2005/8/layout/pyramid2"/>
    <dgm:cxn modelId="{CD94AAB4-7D2A-4FDC-AC65-C716ED3CD4C0}" type="presParOf" srcId="{284D0FB2-4083-4720-AAED-A2D603990CDB}" destId="{182DB9B6-31DE-4E3F-82D9-6CC2C3289020}" srcOrd="1" destOrd="0" presId="urn:microsoft.com/office/officeart/2005/8/layout/pyramid2"/>
    <dgm:cxn modelId="{6EDC1C22-DBFE-4A50-A896-0DDCF37D2FE7}" type="presParOf" srcId="{182DB9B6-31DE-4E3F-82D9-6CC2C3289020}" destId="{21B3CB62-B465-46CE-A9ED-D6341593D531}" srcOrd="0" destOrd="0" presId="urn:microsoft.com/office/officeart/2005/8/layout/pyramid2"/>
    <dgm:cxn modelId="{E8013E12-D697-4395-AC55-96C0468F3B5A}" type="presParOf" srcId="{182DB9B6-31DE-4E3F-82D9-6CC2C3289020}" destId="{17ECA132-6F5B-490A-A3C4-516207961F53}" srcOrd="1" destOrd="0" presId="urn:microsoft.com/office/officeart/2005/8/layout/pyramid2"/>
    <dgm:cxn modelId="{EBF59D52-7A1A-4506-A733-AE9D31BF7E68}" type="presParOf" srcId="{182DB9B6-31DE-4E3F-82D9-6CC2C3289020}" destId="{45B2E933-25E7-4D60-9AE3-5C1FEC8F9A93}" srcOrd="2" destOrd="0" presId="urn:microsoft.com/office/officeart/2005/8/layout/pyramid2"/>
    <dgm:cxn modelId="{4A9E9A68-8C38-4C95-8FC1-E59E726947A8}" type="presParOf" srcId="{182DB9B6-31DE-4E3F-82D9-6CC2C3289020}" destId="{2B667885-E654-41FA-910C-D283A9222C1A}" srcOrd="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AB3B599-E9D9-4F4E-81B3-10E47E1CA4D6}" type="doc">
      <dgm:prSet loTypeId="urn:microsoft.com/office/officeart/2005/8/layout/defaul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C333A777-B92A-43CA-B7CC-7C6CB0FFE9E9}">
      <dgm:prSet/>
      <dgm:spPr/>
      <dgm:t>
        <a:bodyPr/>
        <a:lstStyle/>
        <a:p>
          <a:r>
            <a:rPr lang="cy-GB" noProof="0" dirty="0"/>
            <a:t>Fodd bynnag, mae disgrifiad rhifiadol o gryfder yn fwy manwl gywir – cyfrifwch gyfernod cydberthyniad</a:t>
          </a:r>
        </a:p>
      </dgm:t>
    </dgm:pt>
    <dgm:pt modelId="{801695DE-1479-49AF-9E20-0DEBA9BFAAFF}" type="parTrans" cxnId="{5A69E981-B18F-42AF-B945-54448DE80B00}">
      <dgm:prSet/>
      <dgm:spPr/>
      <dgm:t>
        <a:bodyPr/>
        <a:lstStyle/>
        <a:p>
          <a:endParaRPr lang="en-GB"/>
        </a:p>
      </dgm:t>
    </dgm:pt>
    <dgm:pt modelId="{D5F987F8-15EB-4C67-87A8-C33E1B16D8C6}" type="sibTrans" cxnId="{5A69E981-B18F-42AF-B945-54448DE80B00}">
      <dgm:prSet/>
      <dgm:spPr/>
      <dgm:t>
        <a:bodyPr/>
        <a:lstStyle/>
        <a:p>
          <a:endParaRPr lang="en-GB"/>
        </a:p>
      </dgm:t>
    </dgm:pt>
    <dgm:pt modelId="{23FAF17A-779E-49D1-BFAF-4B822826DC2B}" type="pres">
      <dgm:prSet presAssocID="{AAB3B599-E9D9-4F4E-81B3-10E47E1CA4D6}" presName="diagram" presStyleCnt="0">
        <dgm:presLayoutVars>
          <dgm:dir/>
          <dgm:resizeHandles val="exact"/>
        </dgm:presLayoutVars>
      </dgm:prSet>
      <dgm:spPr/>
    </dgm:pt>
    <dgm:pt modelId="{B9447D55-21D6-4624-A6CA-1400FBCCD307}" type="pres">
      <dgm:prSet presAssocID="{C333A777-B92A-43CA-B7CC-7C6CB0FFE9E9}" presName="node" presStyleLbl="node1" presStyleIdx="0" presStyleCnt="1" custScaleX="163938">
        <dgm:presLayoutVars>
          <dgm:bulletEnabled val="1"/>
        </dgm:presLayoutVars>
      </dgm:prSet>
      <dgm:spPr/>
    </dgm:pt>
  </dgm:ptLst>
  <dgm:cxnLst>
    <dgm:cxn modelId="{5A69E981-B18F-42AF-B945-54448DE80B00}" srcId="{AAB3B599-E9D9-4F4E-81B3-10E47E1CA4D6}" destId="{C333A777-B92A-43CA-B7CC-7C6CB0FFE9E9}" srcOrd="0" destOrd="0" parTransId="{801695DE-1479-49AF-9E20-0DEBA9BFAAFF}" sibTransId="{D5F987F8-15EB-4C67-87A8-C33E1B16D8C6}"/>
    <dgm:cxn modelId="{69AB3A8D-E45A-4591-B945-A9B53A002471}" type="presOf" srcId="{AAB3B599-E9D9-4F4E-81B3-10E47E1CA4D6}" destId="{23FAF17A-779E-49D1-BFAF-4B822826DC2B}" srcOrd="0" destOrd="0" presId="urn:microsoft.com/office/officeart/2005/8/layout/default"/>
    <dgm:cxn modelId="{7CF566CD-2B0A-483A-8BB5-BD340C174CE2}" type="presOf" srcId="{C333A777-B92A-43CA-B7CC-7C6CB0FFE9E9}" destId="{B9447D55-21D6-4624-A6CA-1400FBCCD307}" srcOrd="0" destOrd="0" presId="urn:microsoft.com/office/officeart/2005/8/layout/default"/>
    <dgm:cxn modelId="{1A1179C6-EBDC-41B7-8070-9CBE8D78034C}" type="presParOf" srcId="{23FAF17A-779E-49D1-BFAF-4B822826DC2B}" destId="{B9447D55-21D6-4624-A6CA-1400FBCCD307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DEE784C-492C-4AA3-B50E-31C425416B80}" type="doc">
      <dgm:prSet loTypeId="urn:microsoft.com/office/officeart/2005/8/layout/vList5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GB"/>
        </a:p>
      </dgm:t>
    </dgm:pt>
    <dgm:pt modelId="{EAC8B1B7-8747-4829-AA3D-0FDEC14003FF}">
      <dgm:prSet/>
      <dgm:spPr/>
      <dgm:t>
        <a:bodyPr/>
        <a:lstStyle/>
        <a:p>
          <a:r>
            <a:rPr lang="cy-GB" noProof="0" dirty="0"/>
            <a:t>Cydberthyniad arwyddocaol</a:t>
          </a:r>
        </a:p>
      </dgm:t>
    </dgm:pt>
    <dgm:pt modelId="{E17A2E2E-02F2-461E-925C-295C238DDE60}" type="parTrans" cxnId="{88EC58A0-CBB0-42AC-AECB-1E01C3C898E1}">
      <dgm:prSet/>
      <dgm:spPr/>
      <dgm:t>
        <a:bodyPr/>
        <a:lstStyle/>
        <a:p>
          <a:endParaRPr lang="en-GB"/>
        </a:p>
      </dgm:t>
    </dgm:pt>
    <dgm:pt modelId="{5571616E-5B3A-4188-9B76-F40B208EBC14}" type="sibTrans" cxnId="{88EC58A0-CBB0-42AC-AECB-1E01C3C898E1}">
      <dgm:prSet/>
      <dgm:spPr/>
      <dgm:t>
        <a:bodyPr/>
        <a:lstStyle/>
        <a:p>
          <a:endParaRPr lang="en-GB"/>
        </a:p>
      </dgm:t>
    </dgm:pt>
    <dgm:pt modelId="{70AC87CB-ECD0-4E4E-9691-EDBAC95F54ED}">
      <dgm:prSet/>
      <dgm:spPr/>
      <dgm:t>
        <a:bodyPr/>
        <a:lstStyle/>
        <a:p>
          <a:r>
            <a:rPr lang="cy-GB" noProof="0" dirty="0"/>
            <a:t>un nad yw’n debygol o fod wedi digwydd oherwydd ffactorau ar hap</a:t>
          </a:r>
        </a:p>
      </dgm:t>
    </dgm:pt>
    <dgm:pt modelId="{03F58398-90B9-4FB9-B872-2D7B9E6686AD}" type="parTrans" cxnId="{D0E2BD83-1612-4BC1-AB9C-2C7D581F7481}">
      <dgm:prSet/>
      <dgm:spPr/>
      <dgm:t>
        <a:bodyPr/>
        <a:lstStyle/>
        <a:p>
          <a:endParaRPr lang="en-GB"/>
        </a:p>
      </dgm:t>
    </dgm:pt>
    <dgm:pt modelId="{96E631F8-B89C-4E0F-A7E8-C7E6BD45FE9A}" type="sibTrans" cxnId="{D0E2BD83-1612-4BC1-AB9C-2C7D581F7481}">
      <dgm:prSet/>
      <dgm:spPr/>
      <dgm:t>
        <a:bodyPr/>
        <a:lstStyle/>
        <a:p>
          <a:endParaRPr lang="en-GB"/>
        </a:p>
      </dgm:t>
    </dgm:pt>
    <dgm:pt modelId="{8152A7AD-D160-460E-90AE-39FE7607FEA0}">
      <dgm:prSet/>
      <dgm:spPr/>
      <dgm:t>
        <a:bodyPr/>
        <a:lstStyle/>
        <a:p>
          <a:r>
            <a:rPr lang="cy-GB" noProof="0" dirty="0"/>
            <a:t>yn debygol o fod yn gydberthyniad sy’n bodoli yn y boblogaeth ehangach</a:t>
          </a:r>
        </a:p>
      </dgm:t>
    </dgm:pt>
    <dgm:pt modelId="{D37F6D1E-E053-4861-9507-715DA481952F}" type="parTrans" cxnId="{DBF53C76-3719-44AB-A77E-B2BDDA9093AE}">
      <dgm:prSet/>
      <dgm:spPr/>
      <dgm:t>
        <a:bodyPr/>
        <a:lstStyle/>
        <a:p>
          <a:endParaRPr lang="en-GB"/>
        </a:p>
      </dgm:t>
    </dgm:pt>
    <dgm:pt modelId="{12D3F454-E310-4CC0-8475-EF2D5992D8DD}" type="sibTrans" cxnId="{DBF53C76-3719-44AB-A77E-B2BDDA9093AE}">
      <dgm:prSet/>
      <dgm:spPr/>
      <dgm:t>
        <a:bodyPr/>
        <a:lstStyle/>
        <a:p>
          <a:endParaRPr lang="en-GB"/>
        </a:p>
      </dgm:t>
    </dgm:pt>
    <dgm:pt modelId="{E1C9A360-E867-497D-8406-F51000448F1F}">
      <dgm:prSet/>
      <dgm:spPr/>
      <dgm:t>
        <a:bodyPr/>
        <a:lstStyle/>
        <a:p>
          <a:r>
            <a:rPr lang="cy-GB" noProof="0" dirty="0"/>
            <a:t>Mae </a:t>
          </a:r>
          <a:r>
            <a:rPr lang="cy-GB" noProof="1"/>
            <a:t>rhagfynegiannau</a:t>
          </a:r>
          <a:r>
            <a:rPr lang="cy-GB" noProof="0" dirty="0"/>
            <a:t> am gydberthyniadau yn  gallu bod </a:t>
          </a:r>
        </a:p>
      </dgm:t>
    </dgm:pt>
    <dgm:pt modelId="{A9F7A0C8-058C-426F-B1AA-28A3F587BD71}" type="parTrans" cxnId="{9183BA6E-3663-42A8-88B2-857E3EAD68E2}">
      <dgm:prSet/>
      <dgm:spPr/>
      <dgm:t>
        <a:bodyPr/>
        <a:lstStyle/>
        <a:p>
          <a:endParaRPr lang="en-GB"/>
        </a:p>
      </dgm:t>
    </dgm:pt>
    <dgm:pt modelId="{08CB8AA9-62D4-4B1B-A57A-C5399BD6C262}" type="sibTrans" cxnId="{9183BA6E-3663-42A8-88B2-857E3EAD68E2}">
      <dgm:prSet/>
      <dgm:spPr/>
      <dgm:t>
        <a:bodyPr/>
        <a:lstStyle/>
        <a:p>
          <a:endParaRPr lang="en-GB"/>
        </a:p>
      </dgm:t>
    </dgm:pt>
    <dgm:pt modelId="{9E80F4A1-F0C4-4D35-89B7-F813344D15D3}">
      <dgm:prSet/>
      <dgm:spPr/>
      <dgm:t>
        <a:bodyPr/>
        <a:lstStyle/>
        <a:p>
          <a:r>
            <a:rPr lang="cy-GB" noProof="0" dirty="0"/>
            <a:t>yn rhai </a:t>
          </a:r>
          <a:r>
            <a:rPr lang="cy-GB" noProof="1"/>
            <a:t>ungynffon</a:t>
          </a:r>
          <a:r>
            <a:rPr lang="cy-GB" noProof="0" dirty="0"/>
            <a:t> </a:t>
          </a:r>
        </a:p>
      </dgm:t>
    </dgm:pt>
    <dgm:pt modelId="{074F22CF-5CC0-4A91-A259-CC586089CD96}" type="parTrans" cxnId="{7C3DBDE9-3378-4B38-B316-7A3F5CCA80A0}">
      <dgm:prSet/>
      <dgm:spPr/>
      <dgm:t>
        <a:bodyPr/>
        <a:lstStyle/>
        <a:p>
          <a:endParaRPr lang="en-GB"/>
        </a:p>
      </dgm:t>
    </dgm:pt>
    <dgm:pt modelId="{8DCC2F2C-38E2-4382-8F74-09E33C6421FA}" type="sibTrans" cxnId="{7C3DBDE9-3378-4B38-B316-7A3F5CCA80A0}">
      <dgm:prSet/>
      <dgm:spPr/>
      <dgm:t>
        <a:bodyPr/>
        <a:lstStyle/>
        <a:p>
          <a:endParaRPr lang="en-GB"/>
        </a:p>
      </dgm:t>
    </dgm:pt>
    <dgm:pt modelId="{7F4F8499-E431-4E05-9B29-5199FA3CD9F2}">
      <dgm:prSet/>
      <dgm:spPr/>
      <dgm:t>
        <a:bodyPr/>
        <a:lstStyle/>
        <a:p>
          <a:r>
            <a:rPr lang="cy-GB" noProof="0" dirty="0"/>
            <a:t>yn rhagfynegi cyfeiriad y cydberthyniad </a:t>
          </a:r>
        </a:p>
      </dgm:t>
    </dgm:pt>
    <dgm:pt modelId="{C2EF269E-1A34-41A5-986C-DD2C34939ADE}" type="parTrans" cxnId="{37B7E456-0F3C-4D1F-B818-748F4D038E2F}">
      <dgm:prSet/>
      <dgm:spPr/>
      <dgm:t>
        <a:bodyPr/>
        <a:lstStyle/>
        <a:p>
          <a:endParaRPr lang="en-GB"/>
        </a:p>
      </dgm:t>
    </dgm:pt>
    <dgm:pt modelId="{F1A20DE9-2985-4E66-87D6-4D82EEB39E96}" type="sibTrans" cxnId="{37B7E456-0F3C-4D1F-B818-748F4D038E2F}">
      <dgm:prSet/>
      <dgm:spPr/>
      <dgm:t>
        <a:bodyPr/>
        <a:lstStyle/>
        <a:p>
          <a:endParaRPr lang="en-GB"/>
        </a:p>
      </dgm:t>
    </dgm:pt>
    <dgm:pt modelId="{06D4F40D-69CD-4176-B7CC-940B567F4428}">
      <dgm:prSet/>
      <dgm:spPr/>
      <dgm:t>
        <a:bodyPr/>
        <a:lstStyle/>
        <a:p>
          <a:r>
            <a:rPr lang="cy-GB" noProof="0" dirty="0"/>
            <a:t>yn rhai </a:t>
          </a:r>
          <a:r>
            <a:rPr lang="cy-GB" noProof="1"/>
            <a:t>dwygynffon</a:t>
          </a:r>
        </a:p>
      </dgm:t>
    </dgm:pt>
    <dgm:pt modelId="{17F502D2-FAAA-413B-9B14-DACFC88CC85C}" type="parTrans" cxnId="{DBFFDDD4-43AA-42A4-AB6C-7A8A05A2517D}">
      <dgm:prSet/>
      <dgm:spPr/>
      <dgm:t>
        <a:bodyPr/>
        <a:lstStyle/>
        <a:p>
          <a:endParaRPr lang="en-GB"/>
        </a:p>
      </dgm:t>
    </dgm:pt>
    <dgm:pt modelId="{64942420-1115-45FA-9615-4C1E8E2A404D}" type="sibTrans" cxnId="{DBFFDDD4-43AA-42A4-AB6C-7A8A05A2517D}">
      <dgm:prSet/>
      <dgm:spPr/>
      <dgm:t>
        <a:bodyPr/>
        <a:lstStyle/>
        <a:p>
          <a:endParaRPr lang="en-GB"/>
        </a:p>
      </dgm:t>
    </dgm:pt>
    <dgm:pt modelId="{844B5B76-BC98-436B-82EA-2B901877CF6D}">
      <dgm:prSet/>
      <dgm:spPr/>
      <dgm:t>
        <a:bodyPr/>
        <a:lstStyle/>
        <a:p>
          <a:r>
            <a:rPr lang="cy-GB" noProof="0" dirty="0"/>
            <a:t>yn syml yn rhagfynegi cydberthyniad arwyddocaol.</a:t>
          </a:r>
        </a:p>
      </dgm:t>
    </dgm:pt>
    <dgm:pt modelId="{8DC257F2-8B8C-4952-9A07-99FE6940E83E}" type="parTrans" cxnId="{2CC1570C-03C2-45A7-8DC4-D584ACC44513}">
      <dgm:prSet/>
      <dgm:spPr/>
      <dgm:t>
        <a:bodyPr/>
        <a:lstStyle/>
        <a:p>
          <a:endParaRPr lang="en-GB"/>
        </a:p>
      </dgm:t>
    </dgm:pt>
    <dgm:pt modelId="{0D614CF5-B040-4688-9A5E-720C89205636}" type="sibTrans" cxnId="{2CC1570C-03C2-45A7-8DC4-D584ACC44513}">
      <dgm:prSet/>
      <dgm:spPr/>
      <dgm:t>
        <a:bodyPr/>
        <a:lstStyle/>
        <a:p>
          <a:endParaRPr lang="en-GB"/>
        </a:p>
      </dgm:t>
    </dgm:pt>
    <dgm:pt modelId="{7F8C346C-0CCB-40EE-845D-091E05083C44}" type="pres">
      <dgm:prSet presAssocID="{4DEE784C-492C-4AA3-B50E-31C425416B80}" presName="Name0" presStyleCnt="0">
        <dgm:presLayoutVars>
          <dgm:dir/>
          <dgm:animLvl val="lvl"/>
          <dgm:resizeHandles val="exact"/>
        </dgm:presLayoutVars>
      </dgm:prSet>
      <dgm:spPr/>
    </dgm:pt>
    <dgm:pt modelId="{9A5FDD74-FE44-4E78-883D-21010DFD5781}" type="pres">
      <dgm:prSet presAssocID="{EAC8B1B7-8747-4829-AA3D-0FDEC14003FF}" presName="linNode" presStyleCnt="0"/>
      <dgm:spPr/>
    </dgm:pt>
    <dgm:pt modelId="{CBD6C82C-16E3-49EC-9A3E-D36ADB5F5057}" type="pres">
      <dgm:prSet presAssocID="{EAC8B1B7-8747-4829-AA3D-0FDEC14003FF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EE3E51B5-DA94-4AAB-BCA3-493CBF2E2D96}" type="pres">
      <dgm:prSet presAssocID="{EAC8B1B7-8747-4829-AA3D-0FDEC14003FF}" presName="descendantText" presStyleLbl="alignAccFollowNode1" presStyleIdx="0" presStyleCnt="2">
        <dgm:presLayoutVars>
          <dgm:bulletEnabled val="1"/>
        </dgm:presLayoutVars>
      </dgm:prSet>
      <dgm:spPr/>
    </dgm:pt>
    <dgm:pt modelId="{E8B61CB4-6B3E-4376-A893-C26CE993208B}" type="pres">
      <dgm:prSet presAssocID="{5571616E-5B3A-4188-9B76-F40B208EBC14}" presName="sp" presStyleCnt="0"/>
      <dgm:spPr/>
    </dgm:pt>
    <dgm:pt modelId="{FD72608A-7C66-48EA-A76D-9578754CB5A4}" type="pres">
      <dgm:prSet presAssocID="{E1C9A360-E867-497D-8406-F51000448F1F}" presName="linNode" presStyleCnt="0"/>
      <dgm:spPr/>
    </dgm:pt>
    <dgm:pt modelId="{D4E4B72D-DCE1-4918-BBBB-09AC6035922A}" type="pres">
      <dgm:prSet presAssocID="{E1C9A360-E867-497D-8406-F51000448F1F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B6E90B78-9625-4B10-930F-5778CD8D1ACE}" type="pres">
      <dgm:prSet presAssocID="{E1C9A360-E867-497D-8406-F51000448F1F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2CC1570C-03C2-45A7-8DC4-D584ACC44513}" srcId="{06D4F40D-69CD-4176-B7CC-940B567F4428}" destId="{844B5B76-BC98-436B-82EA-2B901877CF6D}" srcOrd="0" destOrd="0" parTransId="{8DC257F2-8B8C-4952-9A07-99FE6940E83E}" sibTransId="{0D614CF5-B040-4688-9A5E-720C89205636}"/>
    <dgm:cxn modelId="{51DDC55B-78AE-4A15-B237-FC110CCC089A}" type="presOf" srcId="{EAC8B1B7-8747-4829-AA3D-0FDEC14003FF}" destId="{CBD6C82C-16E3-49EC-9A3E-D36ADB5F5057}" srcOrd="0" destOrd="0" presId="urn:microsoft.com/office/officeart/2005/8/layout/vList5"/>
    <dgm:cxn modelId="{37B09C45-044D-4EA4-8E17-420990AD9EAB}" type="presOf" srcId="{7F4F8499-E431-4E05-9B29-5199FA3CD9F2}" destId="{B6E90B78-9625-4B10-930F-5778CD8D1ACE}" srcOrd="0" destOrd="1" presId="urn:microsoft.com/office/officeart/2005/8/layout/vList5"/>
    <dgm:cxn modelId="{F8E6CA48-73DE-4B1E-9D91-4CCCCDBBDE58}" type="presOf" srcId="{E1C9A360-E867-497D-8406-F51000448F1F}" destId="{D4E4B72D-DCE1-4918-BBBB-09AC6035922A}" srcOrd="0" destOrd="0" presId="urn:microsoft.com/office/officeart/2005/8/layout/vList5"/>
    <dgm:cxn modelId="{9183BA6E-3663-42A8-88B2-857E3EAD68E2}" srcId="{4DEE784C-492C-4AA3-B50E-31C425416B80}" destId="{E1C9A360-E867-497D-8406-F51000448F1F}" srcOrd="1" destOrd="0" parTransId="{A9F7A0C8-058C-426F-B1AA-28A3F587BD71}" sibTransId="{08CB8AA9-62D4-4B1B-A57A-C5399BD6C262}"/>
    <dgm:cxn modelId="{DBF53C76-3719-44AB-A77E-B2BDDA9093AE}" srcId="{EAC8B1B7-8747-4829-AA3D-0FDEC14003FF}" destId="{8152A7AD-D160-460E-90AE-39FE7607FEA0}" srcOrd="1" destOrd="0" parTransId="{D37F6D1E-E053-4861-9507-715DA481952F}" sibTransId="{12D3F454-E310-4CC0-8475-EF2D5992D8DD}"/>
    <dgm:cxn modelId="{37B7E456-0F3C-4D1F-B818-748F4D038E2F}" srcId="{9E80F4A1-F0C4-4D35-89B7-F813344D15D3}" destId="{7F4F8499-E431-4E05-9B29-5199FA3CD9F2}" srcOrd="0" destOrd="0" parTransId="{C2EF269E-1A34-41A5-986C-DD2C34939ADE}" sibTransId="{F1A20DE9-2985-4E66-87D6-4D82EEB39E96}"/>
    <dgm:cxn modelId="{D0E2BD83-1612-4BC1-AB9C-2C7D581F7481}" srcId="{EAC8B1B7-8747-4829-AA3D-0FDEC14003FF}" destId="{70AC87CB-ECD0-4E4E-9691-EDBAC95F54ED}" srcOrd="0" destOrd="0" parTransId="{03F58398-90B9-4FB9-B872-2D7B9E6686AD}" sibTransId="{96E631F8-B89C-4E0F-A7E8-C7E6BD45FE9A}"/>
    <dgm:cxn modelId="{153A2E86-362E-4267-AD88-865DAAE44C6A}" type="presOf" srcId="{4DEE784C-492C-4AA3-B50E-31C425416B80}" destId="{7F8C346C-0CCB-40EE-845D-091E05083C44}" srcOrd="0" destOrd="0" presId="urn:microsoft.com/office/officeart/2005/8/layout/vList5"/>
    <dgm:cxn modelId="{9264068E-27C3-48CB-B9C5-9AAE6CBC63FA}" type="presOf" srcId="{9E80F4A1-F0C4-4D35-89B7-F813344D15D3}" destId="{B6E90B78-9625-4B10-930F-5778CD8D1ACE}" srcOrd="0" destOrd="0" presId="urn:microsoft.com/office/officeart/2005/8/layout/vList5"/>
    <dgm:cxn modelId="{88EC58A0-CBB0-42AC-AECB-1E01C3C898E1}" srcId="{4DEE784C-492C-4AA3-B50E-31C425416B80}" destId="{EAC8B1B7-8747-4829-AA3D-0FDEC14003FF}" srcOrd="0" destOrd="0" parTransId="{E17A2E2E-02F2-461E-925C-295C238DDE60}" sibTransId="{5571616E-5B3A-4188-9B76-F40B208EBC14}"/>
    <dgm:cxn modelId="{F6BA0AC3-4432-4796-A504-501037FF142D}" type="presOf" srcId="{06D4F40D-69CD-4176-B7CC-940B567F4428}" destId="{B6E90B78-9625-4B10-930F-5778CD8D1ACE}" srcOrd="0" destOrd="2" presId="urn:microsoft.com/office/officeart/2005/8/layout/vList5"/>
    <dgm:cxn modelId="{DBFFDDD4-43AA-42A4-AB6C-7A8A05A2517D}" srcId="{E1C9A360-E867-497D-8406-F51000448F1F}" destId="{06D4F40D-69CD-4176-B7CC-940B567F4428}" srcOrd="1" destOrd="0" parTransId="{17F502D2-FAAA-413B-9B14-DACFC88CC85C}" sibTransId="{64942420-1115-45FA-9615-4C1E8E2A404D}"/>
    <dgm:cxn modelId="{36453ED8-EF89-480E-AC09-85ECC20309D3}" type="presOf" srcId="{8152A7AD-D160-460E-90AE-39FE7607FEA0}" destId="{EE3E51B5-DA94-4AAB-BCA3-493CBF2E2D96}" srcOrd="0" destOrd="1" presId="urn:microsoft.com/office/officeart/2005/8/layout/vList5"/>
    <dgm:cxn modelId="{A4F20DDE-CC18-48A6-923E-EEAC45D34EDC}" type="presOf" srcId="{844B5B76-BC98-436B-82EA-2B901877CF6D}" destId="{B6E90B78-9625-4B10-930F-5778CD8D1ACE}" srcOrd="0" destOrd="3" presId="urn:microsoft.com/office/officeart/2005/8/layout/vList5"/>
    <dgm:cxn modelId="{7C3DBDE9-3378-4B38-B316-7A3F5CCA80A0}" srcId="{E1C9A360-E867-497D-8406-F51000448F1F}" destId="{9E80F4A1-F0C4-4D35-89B7-F813344D15D3}" srcOrd="0" destOrd="0" parTransId="{074F22CF-5CC0-4A91-A259-CC586089CD96}" sibTransId="{8DCC2F2C-38E2-4382-8F74-09E33C6421FA}"/>
    <dgm:cxn modelId="{EF0FE0F8-6BD3-4648-92D7-BC8EB330EA5F}" type="presOf" srcId="{70AC87CB-ECD0-4E4E-9691-EDBAC95F54ED}" destId="{EE3E51B5-DA94-4AAB-BCA3-493CBF2E2D96}" srcOrd="0" destOrd="0" presId="urn:microsoft.com/office/officeart/2005/8/layout/vList5"/>
    <dgm:cxn modelId="{30E68AE4-55CA-42D6-97C2-7E0DE230B95B}" type="presParOf" srcId="{7F8C346C-0CCB-40EE-845D-091E05083C44}" destId="{9A5FDD74-FE44-4E78-883D-21010DFD5781}" srcOrd="0" destOrd="0" presId="urn:microsoft.com/office/officeart/2005/8/layout/vList5"/>
    <dgm:cxn modelId="{ED80EDCA-F27B-44DC-95F9-840248919595}" type="presParOf" srcId="{9A5FDD74-FE44-4E78-883D-21010DFD5781}" destId="{CBD6C82C-16E3-49EC-9A3E-D36ADB5F5057}" srcOrd="0" destOrd="0" presId="urn:microsoft.com/office/officeart/2005/8/layout/vList5"/>
    <dgm:cxn modelId="{EB150614-42B5-4CC7-8B29-94656962EC9C}" type="presParOf" srcId="{9A5FDD74-FE44-4E78-883D-21010DFD5781}" destId="{EE3E51B5-DA94-4AAB-BCA3-493CBF2E2D96}" srcOrd="1" destOrd="0" presId="urn:microsoft.com/office/officeart/2005/8/layout/vList5"/>
    <dgm:cxn modelId="{065AE0F3-2284-4E72-AC36-499F90B0A86D}" type="presParOf" srcId="{7F8C346C-0CCB-40EE-845D-091E05083C44}" destId="{E8B61CB4-6B3E-4376-A893-C26CE993208B}" srcOrd="1" destOrd="0" presId="urn:microsoft.com/office/officeart/2005/8/layout/vList5"/>
    <dgm:cxn modelId="{6FD9AD3E-A275-400C-A1EB-011BBC8A4AE2}" type="presParOf" srcId="{7F8C346C-0CCB-40EE-845D-091E05083C44}" destId="{FD72608A-7C66-48EA-A76D-9578754CB5A4}" srcOrd="2" destOrd="0" presId="urn:microsoft.com/office/officeart/2005/8/layout/vList5"/>
    <dgm:cxn modelId="{1C65D699-306D-4CC1-8874-661D3A48F3E5}" type="presParOf" srcId="{FD72608A-7C66-48EA-A76D-9578754CB5A4}" destId="{D4E4B72D-DCE1-4918-BBBB-09AC6035922A}" srcOrd="0" destOrd="0" presId="urn:microsoft.com/office/officeart/2005/8/layout/vList5"/>
    <dgm:cxn modelId="{F4E8993D-C96C-48EB-867F-328308A6EBA9}" type="presParOf" srcId="{FD72608A-7C66-48EA-A76D-9578754CB5A4}" destId="{B6E90B78-9625-4B10-930F-5778CD8D1AC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DABC924-2A06-4EEC-8F2B-423C12E535D1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EF801453-F777-4389-9E58-4C8F20B57D92}">
      <dgm:prSet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cy-GB" b="1" noProof="0" dirty="0"/>
            <a:t>Dyluniadau ymchwil arolwg </a:t>
          </a:r>
          <a:r>
            <a:rPr lang="cy-GB" noProof="0" dirty="0"/>
            <a:t>yw gweithdrefnau mewn ymchwil meintiol lle mae ymchwilwyr yn gweinyddu arolwg i sampl neu i boblogaeth gyfan o bobl er mwyn disgrifio agweddau, barn, ymddygiad, neu nodweddion y boblogaeth. </a:t>
          </a:r>
        </a:p>
      </dgm:t>
    </dgm:pt>
    <dgm:pt modelId="{070FFB6C-9230-49B4-8BF6-E25ABAC2F349}" type="parTrans" cxnId="{74B8EC92-088F-4729-AEBE-B04F5CD40242}">
      <dgm:prSet/>
      <dgm:spPr/>
      <dgm:t>
        <a:bodyPr/>
        <a:lstStyle/>
        <a:p>
          <a:endParaRPr lang="en-GB"/>
        </a:p>
      </dgm:t>
    </dgm:pt>
    <dgm:pt modelId="{B54FEC76-B2F6-4EBA-A1D7-990F6B0D008A}" type="sibTrans" cxnId="{74B8EC92-088F-4729-AEBE-B04F5CD40242}">
      <dgm:prSet/>
      <dgm:spPr/>
      <dgm:t>
        <a:bodyPr/>
        <a:lstStyle/>
        <a:p>
          <a:endParaRPr lang="en-GB"/>
        </a:p>
      </dgm:t>
    </dgm:pt>
    <dgm:pt modelId="{27A84642-3DC8-487A-A0D9-4F827F82B58E}" type="pres">
      <dgm:prSet presAssocID="{3DABC924-2A06-4EEC-8F2B-423C12E535D1}" presName="linear" presStyleCnt="0">
        <dgm:presLayoutVars>
          <dgm:animLvl val="lvl"/>
          <dgm:resizeHandles val="exact"/>
        </dgm:presLayoutVars>
      </dgm:prSet>
      <dgm:spPr/>
    </dgm:pt>
    <dgm:pt modelId="{BFA76F51-5BAD-4FC2-AAD6-DE451AA94D38}" type="pres">
      <dgm:prSet presAssocID="{EF801453-F777-4389-9E58-4C8F20B57D92}" presName="parentText" presStyleLbl="node1" presStyleIdx="0" presStyleCnt="1" custScaleX="90476" custScaleY="58157" custLinFactNeighborX="-1188" custLinFactNeighborY="703">
        <dgm:presLayoutVars>
          <dgm:chMax val="0"/>
          <dgm:bulletEnabled val="1"/>
        </dgm:presLayoutVars>
      </dgm:prSet>
      <dgm:spPr/>
    </dgm:pt>
  </dgm:ptLst>
  <dgm:cxnLst>
    <dgm:cxn modelId="{99D8F81F-4514-46A9-94D7-32B7A4353D17}" type="presOf" srcId="{3DABC924-2A06-4EEC-8F2B-423C12E535D1}" destId="{27A84642-3DC8-487A-A0D9-4F827F82B58E}" srcOrd="0" destOrd="0" presId="urn:microsoft.com/office/officeart/2005/8/layout/vList2"/>
    <dgm:cxn modelId="{6893A575-0CF5-4564-BA4E-AE65F00745F1}" type="presOf" srcId="{EF801453-F777-4389-9E58-4C8F20B57D92}" destId="{BFA76F51-5BAD-4FC2-AAD6-DE451AA94D38}" srcOrd="0" destOrd="0" presId="urn:microsoft.com/office/officeart/2005/8/layout/vList2"/>
    <dgm:cxn modelId="{74B8EC92-088F-4729-AEBE-B04F5CD40242}" srcId="{3DABC924-2A06-4EEC-8F2B-423C12E535D1}" destId="{EF801453-F777-4389-9E58-4C8F20B57D92}" srcOrd="0" destOrd="0" parTransId="{070FFB6C-9230-49B4-8BF6-E25ABAC2F349}" sibTransId="{B54FEC76-B2F6-4EBA-A1D7-990F6B0D008A}"/>
    <dgm:cxn modelId="{83C107AC-6266-4649-BCF6-9B8378F6C01D}" type="presParOf" srcId="{27A84642-3DC8-487A-A0D9-4F827F82B58E}" destId="{BFA76F51-5BAD-4FC2-AAD6-DE451AA94D3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62EA27F-14B9-4B20-BCE4-BCE077A2C23B}" type="doc">
      <dgm:prSet loTypeId="urn:microsoft.com/office/officeart/2005/8/layout/vList4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735901A2-292D-4AF6-AA66-50196FF4AC9F}">
      <dgm:prSet/>
      <dgm:spPr/>
      <dgm:t>
        <a:bodyPr/>
        <a:lstStyle/>
        <a:p>
          <a:r>
            <a:rPr lang="cy-GB" noProof="0" dirty="0"/>
            <a:t>Camau yn y dyluniad </a:t>
          </a:r>
        </a:p>
      </dgm:t>
    </dgm:pt>
    <dgm:pt modelId="{2F5705CE-6CA0-4F71-8985-6D4D716EA6C4}" type="parTrans" cxnId="{91E5F7C8-9C4B-44A5-BDB8-1EA8A5EF7E2C}">
      <dgm:prSet/>
      <dgm:spPr/>
      <dgm:t>
        <a:bodyPr/>
        <a:lstStyle/>
        <a:p>
          <a:endParaRPr lang="en-GB"/>
        </a:p>
      </dgm:t>
    </dgm:pt>
    <dgm:pt modelId="{FB7CFFAA-062B-4C3E-ADFA-E9D86851F78B}" type="sibTrans" cxnId="{91E5F7C8-9C4B-44A5-BDB8-1EA8A5EF7E2C}">
      <dgm:prSet/>
      <dgm:spPr/>
      <dgm:t>
        <a:bodyPr/>
        <a:lstStyle/>
        <a:p>
          <a:endParaRPr lang="en-GB"/>
        </a:p>
      </dgm:t>
    </dgm:pt>
    <dgm:pt modelId="{64C5E07E-36CF-49AC-985A-F15F0D06016E}">
      <dgm:prSet/>
      <dgm:spPr/>
      <dgm:t>
        <a:bodyPr/>
        <a:lstStyle/>
        <a:p>
          <a:r>
            <a:rPr lang="cy-GB" noProof="0" dirty="0"/>
            <a:t>Pennu diben eich arolwg: beth hoffech chi ei wybod?</a:t>
          </a:r>
        </a:p>
      </dgm:t>
    </dgm:pt>
    <dgm:pt modelId="{AFC4C4A7-2221-4D7E-AE3C-A397278AF251}" type="parTrans" cxnId="{03CD3DF6-736A-4A1F-B149-2584CAAD3243}">
      <dgm:prSet/>
      <dgm:spPr/>
      <dgm:t>
        <a:bodyPr/>
        <a:lstStyle/>
        <a:p>
          <a:endParaRPr lang="en-GB"/>
        </a:p>
      </dgm:t>
    </dgm:pt>
    <dgm:pt modelId="{0AB12A3C-E2ED-4BFA-94A4-2D1FD8245331}" type="sibTrans" cxnId="{03CD3DF6-736A-4A1F-B149-2584CAAD3243}">
      <dgm:prSet/>
      <dgm:spPr/>
      <dgm:t>
        <a:bodyPr/>
        <a:lstStyle/>
        <a:p>
          <a:endParaRPr lang="en-GB"/>
        </a:p>
      </dgm:t>
    </dgm:pt>
    <dgm:pt modelId="{4D819F94-7A12-4D67-87E1-76B0828DFDE9}">
      <dgm:prSet/>
      <dgm:spPr/>
      <dgm:t>
        <a:bodyPr/>
        <a:lstStyle/>
        <a:p>
          <a:r>
            <a:rPr lang="cy-GB" noProof="0" dirty="0"/>
            <a:t>Datblygu cynllun samplu: gan bwy hoffech chi gael y wybodaeth?</a:t>
          </a:r>
        </a:p>
      </dgm:t>
    </dgm:pt>
    <dgm:pt modelId="{5A194EDF-B8DD-4427-A9FE-BBAB6EEB6479}" type="parTrans" cxnId="{87D76CB7-C7DD-478C-833C-8FA876ECF8A6}">
      <dgm:prSet/>
      <dgm:spPr/>
      <dgm:t>
        <a:bodyPr/>
        <a:lstStyle/>
        <a:p>
          <a:endParaRPr lang="en-GB"/>
        </a:p>
      </dgm:t>
    </dgm:pt>
    <dgm:pt modelId="{1D925606-45B9-4E36-8083-DA487A75E7A4}" type="sibTrans" cxnId="{87D76CB7-C7DD-478C-833C-8FA876ECF8A6}">
      <dgm:prSet/>
      <dgm:spPr/>
      <dgm:t>
        <a:bodyPr/>
        <a:lstStyle/>
        <a:p>
          <a:endParaRPr lang="en-GB"/>
        </a:p>
      </dgm:t>
    </dgm:pt>
    <dgm:pt modelId="{31D9499B-5528-41D8-95FB-A1027D42FCAF}">
      <dgm:prSet/>
      <dgm:spPr/>
      <dgm:t>
        <a:bodyPr/>
        <a:lstStyle/>
        <a:p>
          <a:r>
            <a:rPr lang="cy-GB" noProof="0" dirty="0"/>
            <a:t>Datblygu eich offeryn, neu holiadur.</a:t>
          </a:r>
        </a:p>
      </dgm:t>
    </dgm:pt>
    <dgm:pt modelId="{CAEB9E1A-DCFC-4A82-93E9-C901B7F3229C}" type="parTrans" cxnId="{FEBD6EBC-AADD-4AE7-8F37-88DC2964F438}">
      <dgm:prSet/>
      <dgm:spPr/>
      <dgm:t>
        <a:bodyPr/>
        <a:lstStyle/>
        <a:p>
          <a:endParaRPr lang="en-GB"/>
        </a:p>
      </dgm:t>
    </dgm:pt>
    <dgm:pt modelId="{300EB1AB-7BF7-4A2E-BF9E-6D55F157610D}" type="sibTrans" cxnId="{FEBD6EBC-AADD-4AE7-8F37-88DC2964F438}">
      <dgm:prSet/>
      <dgm:spPr/>
      <dgm:t>
        <a:bodyPr/>
        <a:lstStyle/>
        <a:p>
          <a:endParaRPr lang="en-GB"/>
        </a:p>
      </dgm:t>
    </dgm:pt>
    <dgm:pt modelId="{3605B327-37E6-4895-9B94-0D3BD7AAB215}">
      <dgm:prSet/>
      <dgm:spPr/>
      <dgm:t>
        <a:bodyPr/>
        <a:lstStyle/>
        <a:p>
          <a:r>
            <a:rPr lang="cy-GB" noProof="0" dirty="0"/>
            <a:t>Treialu eich holiadur gyda sampl gynrychiadol a gwneud unrhyw addasiadau.</a:t>
          </a:r>
        </a:p>
      </dgm:t>
    </dgm:pt>
    <dgm:pt modelId="{ECCEBDCD-23B0-4D4A-8F5E-D631E37C7BFE}" type="parTrans" cxnId="{879F1A6F-2993-4B6A-8C17-995A6863F13B}">
      <dgm:prSet/>
      <dgm:spPr/>
      <dgm:t>
        <a:bodyPr/>
        <a:lstStyle/>
        <a:p>
          <a:endParaRPr lang="en-GB"/>
        </a:p>
      </dgm:t>
    </dgm:pt>
    <dgm:pt modelId="{26BBCA8B-A977-4AFA-8663-2A7F62FE14FC}" type="sibTrans" cxnId="{879F1A6F-2993-4B6A-8C17-995A6863F13B}">
      <dgm:prSet/>
      <dgm:spPr/>
      <dgm:t>
        <a:bodyPr/>
        <a:lstStyle/>
        <a:p>
          <a:endParaRPr lang="en-GB"/>
        </a:p>
      </dgm:t>
    </dgm:pt>
    <dgm:pt modelId="{5A99E572-6565-4E31-8288-C9C82AC4EB36}">
      <dgm:prSet/>
      <dgm:spPr/>
      <dgm:t>
        <a:bodyPr/>
        <a:lstStyle/>
        <a:p>
          <a:r>
            <a:rPr lang="cy-GB" noProof="0" dirty="0"/>
            <a:t>Datblygu cynllun codio a chynllun dadansoddi.</a:t>
          </a:r>
        </a:p>
      </dgm:t>
    </dgm:pt>
    <dgm:pt modelId="{E3D6E47D-AEBF-4073-BAA1-6C722F5DB7B9}" type="parTrans" cxnId="{280B22CF-75E3-47C0-A281-C2C619B0A15C}">
      <dgm:prSet/>
      <dgm:spPr/>
      <dgm:t>
        <a:bodyPr/>
        <a:lstStyle/>
        <a:p>
          <a:endParaRPr lang="en-GB"/>
        </a:p>
      </dgm:t>
    </dgm:pt>
    <dgm:pt modelId="{9705512E-5AFA-4763-8937-EC5FD181F482}" type="sibTrans" cxnId="{280B22CF-75E3-47C0-A281-C2C619B0A15C}">
      <dgm:prSet/>
      <dgm:spPr/>
      <dgm:t>
        <a:bodyPr/>
        <a:lstStyle/>
        <a:p>
          <a:endParaRPr lang="en-GB"/>
        </a:p>
      </dgm:t>
    </dgm:pt>
    <dgm:pt modelId="{EBBDADAC-5E63-442B-8196-B94C206D7D37}">
      <dgm:prSet/>
      <dgm:spPr/>
      <dgm:t>
        <a:bodyPr/>
        <a:lstStyle/>
        <a:p>
          <a:r>
            <a:rPr lang="cy-GB" noProof="0" dirty="0"/>
            <a:t>Cynnal yr arolwg.</a:t>
          </a:r>
        </a:p>
      </dgm:t>
    </dgm:pt>
    <dgm:pt modelId="{A6AA6230-A714-4DE5-A1E6-AF1C865A390B}" type="parTrans" cxnId="{54FE6753-35FD-48D3-96A7-BF1537991AC8}">
      <dgm:prSet/>
      <dgm:spPr/>
      <dgm:t>
        <a:bodyPr/>
        <a:lstStyle/>
        <a:p>
          <a:endParaRPr lang="en-GB"/>
        </a:p>
      </dgm:t>
    </dgm:pt>
    <dgm:pt modelId="{1445A20A-6E61-4198-81DB-5BD6C6C8F276}" type="sibTrans" cxnId="{54FE6753-35FD-48D3-96A7-BF1537991AC8}">
      <dgm:prSet/>
      <dgm:spPr/>
      <dgm:t>
        <a:bodyPr/>
        <a:lstStyle/>
        <a:p>
          <a:endParaRPr lang="en-GB"/>
        </a:p>
      </dgm:t>
    </dgm:pt>
    <dgm:pt modelId="{23773377-01B7-4D32-A218-B5F9FC205CB9}">
      <dgm:prSet/>
      <dgm:spPr/>
      <dgm:t>
        <a:bodyPr/>
        <a:lstStyle/>
        <a:p>
          <a:r>
            <a:rPr lang="cy-GB" noProof="0" dirty="0"/>
            <a:t>Casglu, dadansoddi, a dehongli’r ymatebion. Cyfleu’r ymatebion.</a:t>
          </a:r>
        </a:p>
      </dgm:t>
    </dgm:pt>
    <dgm:pt modelId="{1622FE39-19FA-4B55-A546-A4A9EE6EE37E}" type="parTrans" cxnId="{CD99CCCD-3EF8-4EC1-8410-06624435AA11}">
      <dgm:prSet/>
      <dgm:spPr/>
      <dgm:t>
        <a:bodyPr/>
        <a:lstStyle/>
        <a:p>
          <a:endParaRPr lang="en-GB"/>
        </a:p>
      </dgm:t>
    </dgm:pt>
    <dgm:pt modelId="{221DB297-4B1D-4AAD-AAE9-65F998EA8935}" type="sibTrans" cxnId="{CD99CCCD-3EF8-4EC1-8410-06624435AA11}">
      <dgm:prSet/>
      <dgm:spPr/>
      <dgm:t>
        <a:bodyPr/>
        <a:lstStyle/>
        <a:p>
          <a:endParaRPr lang="en-GB"/>
        </a:p>
      </dgm:t>
    </dgm:pt>
    <dgm:pt modelId="{778CA57C-E0E2-40CF-B1FC-40B3D03BBF2D}" type="pres">
      <dgm:prSet presAssocID="{962EA27F-14B9-4B20-BCE4-BCE077A2C23B}" presName="linear" presStyleCnt="0">
        <dgm:presLayoutVars>
          <dgm:dir/>
          <dgm:resizeHandles val="exact"/>
        </dgm:presLayoutVars>
      </dgm:prSet>
      <dgm:spPr/>
    </dgm:pt>
    <dgm:pt modelId="{98E58A96-BCAF-44C5-80B2-86864C271715}" type="pres">
      <dgm:prSet presAssocID="{735901A2-292D-4AF6-AA66-50196FF4AC9F}" presName="comp" presStyleCnt="0"/>
      <dgm:spPr/>
    </dgm:pt>
    <dgm:pt modelId="{03921AEE-A739-4973-B415-00983FF2C6D5}" type="pres">
      <dgm:prSet presAssocID="{735901A2-292D-4AF6-AA66-50196FF4AC9F}" presName="box" presStyleLbl="node1" presStyleIdx="0" presStyleCnt="1" custLinFactNeighborX="-282" custLinFactNeighborY="-8517"/>
      <dgm:spPr/>
    </dgm:pt>
    <dgm:pt modelId="{2CA70E47-B4B2-47E0-9700-A15BC48CE70B}" type="pres">
      <dgm:prSet presAssocID="{735901A2-292D-4AF6-AA66-50196FF4AC9F}" presName="img" presStyleLbl="fgImgPlace1" presStyleIdx="0" presStyleCnt="1"/>
      <dgm:spPr>
        <a:blipFill rotWithShape="1">
          <a:blip xmlns:r="http://schemas.openxmlformats.org/officeDocument/2006/relationships" r:embed="rId1"/>
          <a:srcRect/>
          <a:stretch>
            <a:fillRect l="-46000" r="-46000"/>
          </a:stretch>
        </a:blipFill>
      </dgm:spPr>
    </dgm:pt>
    <dgm:pt modelId="{3EACBE23-AE3B-4042-8E5A-F13C1F3B6E8D}" type="pres">
      <dgm:prSet presAssocID="{735901A2-292D-4AF6-AA66-50196FF4AC9F}" presName="text" presStyleLbl="node1" presStyleIdx="0" presStyleCnt="1">
        <dgm:presLayoutVars>
          <dgm:bulletEnabled val="1"/>
        </dgm:presLayoutVars>
      </dgm:prSet>
      <dgm:spPr/>
    </dgm:pt>
  </dgm:ptLst>
  <dgm:cxnLst>
    <dgm:cxn modelId="{EE49E615-CAC8-4C63-A0E8-5B7850B6BB4A}" type="presOf" srcId="{EBBDADAC-5E63-442B-8196-B94C206D7D37}" destId="{3EACBE23-AE3B-4042-8E5A-F13C1F3B6E8D}" srcOrd="1" destOrd="6" presId="urn:microsoft.com/office/officeart/2005/8/layout/vList4"/>
    <dgm:cxn modelId="{01948628-5C91-4516-8D20-36BEA0F2DAA3}" type="presOf" srcId="{5A99E572-6565-4E31-8288-C9C82AC4EB36}" destId="{3EACBE23-AE3B-4042-8E5A-F13C1F3B6E8D}" srcOrd="1" destOrd="5" presId="urn:microsoft.com/office/officeart/2005/8/layout/vList4"/>
    <dgm:cxn modelId="{27B4D529-DCDF-4A6C-9FE1-5B23C5819DA5}" type="presOf" srcId="{64C5E07E-36CF-49AC-985A-F15F0D06016E}" destId="{3EACBE23-AE3B-4042-8E5A-F13C1F3B6E8D}" srcOrd="1" destOrd="1" presId="urn:microsoft.com/office/officeart/2005/8/layout/vList4"/>
    <dgm:cxn modelId="{CB6C453C-4DBE-42C4-B75B-EB72099154BB}" type="presOf" srcId="{4D819F94-7A12-4D67-87E1-76B0828DFDE9}" destId="{03921AEE-A739-4973-B415-00983FF2C6D5}" srcOrd="0" destOrd="2" presId="urn:microsoft.com/office/officeart/2005/8/layout/vList4"/>
    <dgm:cxn modelId="{A123CF69-AD27-416C-BA9F-95A4C53CFD42}" type="presOf" srcId="{4D819F94-7A12-4D67-87E1-76B0828DFDE9}" destId="{3EACBE23-AE3B-4042-8E5A-F13C1F3B6E8D}" srcOrd="1" destOrd="2" presId="urn:microsoft.com/office/officeart/2005/8/layout/vList4"/>
    <dgm:cxn modelId="{69DF624A-E08D-49F2-B2D8-7BCE86D6BBED}" type="presOf" srcId="{23773377-01B7-4D32-A218-B5F9FC205CB9}" destId="{03921AEE-A739-4973-B415-00983FF2C6D5}" srcOrd="0" destOrd="7" presId="urn:microsoft.com/office/officeart/2005/8/layout/vList4"/>
    <dgm:cxn modelId="{6611964A-C49E-4AA1-8C67-DC3ACEC2CED4}" type="presOf" srcId="{735901A2-292D-4AF6-AA66-50196FF4AC9F}" destId="{3EACBE23-AE3B-4042-8E5A-F13C1F3B6E8D}" srcOrd="1" destOrd="0" presId="urn:microsoft.com/office/officeart/2005/8/layout/vList4"/>
    <dgm:cxn modelId="{879F1A6F-2993-4B6A-8C17-995A6863F13B}" srcId="{735901A2-292D-4AF6-AA66-50196FF4AC9F}" destId="{3605B327-37E6-4895-9B94-0D3BD7AAB215}" srcOrd="3" destOrd="0" parTransId="{ECCEBDCD-23B0-4D4A-8F5E-D631E37C7BFE}" sibTransId="{26BBCA8B-A977-4AFA-8663-2A7F62FE14FC}"/>
    <dgm:cxn modelId="{54FE6753-35FD-48D3-96A7-BF1537991AC8}" srcId="{735901A2-292D-4AF6-AA66-50196FF4AC9F}" destId="{EBBDADAC-5E63-442B-8196-B94C206D7D37}" srcOrd="5" destOrd="0" parTransId="{A6AA6230-A714-4DE5-A1E6-AF1C865A390B}" sibTransId="{1445A20A-6E61-4198-81DB-5BD6C6C8F276}"/>
    <dgm:cxn modelId="{4A250274-21E5-4E15-9007-8B0477790734}" type="presOf" srcId="{31D9499B-5528-41D8-95FB-A1027D42FCAF}" destId="{3EACBE23-AE3B-4042-8E5A-F13C1F3B6E8D}" srcOrd="1" destOrd="3" presId="urn:microsoft.com/office/officeart/2005/8/layout/vList4"/>
    <dgm:cxn modelId="{27C9847B-02D1-4295-AAE1-859F2F57952D}" type="presOf" srcId="{735901A2-292D-4AF6-AA66-50196FF4AC9F}" destId="{03921AEE-A739-4973-B415-00983FF2C6D5}" srcOrd="0" destOrd="0" presId="urn:microsoft.com/office/officeart/2005/8/layout/vList4"/>
    <dgm:cxn modelId="{9B9EEC9D-CFB1-4CBB-AB28-0EFAB6FC96D5}" type="presOf" srcId="{3605B327-37E6-4895-9B94-0D3BD7AAB215}" destId="{03921AEE-A739-4973-B415-00983FF2C6D5}" srcOrd="0" destOrd="4" presId="urn:microsoft.com/office/officeart/2005/8/layout/vList4"/>
    <dgm:cxn modelId="{E521FB9E-761B-40E9-987A-E5527D75D292}" type="presOf" srcId="{3605B327-37E6-4895-9B94-0D3BD7AAB215}" destId="{3EACBE23-AE3B-4042-8E5A-F13C1F3B6E8D}" srcOrd="1" destOrd="4" presId="urn:microsoft.com/office/officeart/2005/8/layout/vList4"/>
    <dgm:cxn modelId="{87D76CB7-C7DD-478C-833C-8FA876ECF8A6}" srcId="{735901A2-292D-4AF6-AA66-50196FF4AC9F}" destId="{4D819F94-7A12-4D67-87E1-76B0828DFDE9}" srcOrd="1" destOrd="0" parTransId="{5A194EDF-B8DD-4427-A9FE-BBAB6EEB6479}" sibTransId="{1D925606-45B9-4E36-8083-DA487A75E7A4}"/>
    <dgm:cxn modelId="{FEBD6EBC-AADD-4AE7-8F37-88DC2964F438}" srcId="{735901A2-292D-4AF6-AA66-50196FF4AC9F}" destId="{31D9499B-5528-41D8-95FB-A1027D42FCAF}" srcOrd="2" destOrd="0" parTransId="{CAEB9E1A-DCFC-4A82-93E9-C901B7F3229C}" sibTransId="{300EB1AB-7BF7-4A2E-BF9E-6D55F157610D}"/>
    <dgm:cxn modelId="{CBD88BC4-87D4-426D-B562-3B41547621AD}" type="presOf" srcId="{5A99E572-6565-4E31-8288-C9C82AC4EB36}" destId="{03921AEE-A739-4973-B415-00983FF2C6D5}" srcOrd="0" destOrd="5" presId="urn:microsoft.com/office/officeart/2005/8/layout/vList4"/>
    <dgm:cxn modelId="{91E5F7C8-9C4B-44A5-BDB8-1EA8A5EF7E2C}" srcId="{962EA27F-14B9-4B20-BCE4-BCE077A2C23B}" destId="{735901A2-292D-4AF6-AA66-50196FF4AC9F}" srcOrd="0" destOrd="0" parTransId="{2F5705CE-6CA0-4F71-8985-6D4D716EA6C4}" sibTransId="{FB7CFFAA-062B-4C3E-ADFA-E9D86851F78B}"/>
    <dgm:cxn modelId="{CD99CCCD-3EF8-4EC1-8410-06624435AA11}" srcId="{735901A2-292D-4AF6-AA66-50196FF4AC9F}" destId="{23773377-01B7-4D32-A218-B5F9FC205CB9}" srcOrd="6" destOrd="0" parTransId="{1622FE39-19FA-4B55-A546-A4A9EE6EE37E}" sibTransId="{221DB297-4B1D-4AAD-AAE9-65F998EA8935}"/>
    <dgm:cxn modelId="{280B22CF-75E3-47C0-A281-C2C619B0A15C}" srcId="{735901A2-292D-4AF6-AA66-50196FF4AC9F}" destId="{5A99E572-6565-4E31-8288-C9C82AC4EB36}" srcOrd="4" destOrd="0" parTransId="{E3D6E47D-AEBF-4073-BAA1-6C722F5DB7B9}" sibTransId="{9705512E-5AFA-4763-8937-EC5FD181F482}"/>
    <dgm:cxn modelId="{FC3BE3CF-1E77-458E-B36F-85FD25F6B268}" type="presOf" srcId="{23773377-01B7-4D32-A218-B5F9FC205CB9}" destId="{3EACBE23-AE3B-4042-8E5A-F13C1F3B6E8D}" srcOrd="1" destOrd="7" presId="urn:microsoft.com/office/officeart/2005/8/layout/vList4"/>
    <dgm:cxn modelId="{C63D7FD0-A22B-4FDC-B110-A85120E4AF91}" type="presOf" srcId="{EBBDADAC-5E63-442B-8196-B94C206D7D37}" destId="{03921AEE-A739-4973-B415-00983FF2C6D5}" srcOrd="0" destOrd="6" presId="urn:microsoft.com/office/officeart/2005/8/layout/vList4"/>
    <dgm:cxn modelId="{99EBB9D9-D7B0-4B99-A288-9560E9D3722A}" type="presOf" srcId="{962EA27F-14B9-4B20-BCE4-BCE077A2C23B}" destId="{778CA57C-E0E2-40CF-B1FC-40B3D03BBF2D}" srcOrd="0" destOrd="0" presId="urn:microsoft.com/office/officeart/2005/8/layout/vList4"/>
    <dgm:cxn modelId="{03CD3DF6-736A-4A1F-B149-2584CAAD3243}" srcId="{735901A2-292D-4AF6-AA66-50196FF4AC9F}" destId="{64C5E07E-36CF-49AC-985A-F15F0D06016E}" srcOrd="0" destOrd="0" parTransId="{AFC4C4A7-2221-4D7E-AE3C-A397278AF251}" sibTransId="{0AB12A3C-E2ED-4BFA-94A4-2D1FD8245331}"/>
    <dgm:cxn modelId="{AB0551F9-F123-4548-A441-030A9D4A34EA}" type="presOf" srcId="{31D9499B-5528-41D8-95FB-A1027D42FCAF}" destId="{03921AEE-A739-4973-B415-00983FF2C6D5}" srcOrd="0" destOrd="3" presId="urn:microsoft.com/office/officeart/2005/8/layout/vList4"/>
    <dgm:cxn modelId="{E1B479FE-9AF3-4A5B-B6DB-777D2ECCDBBA}" type="presOf" srcId="{64C5E07E-36CF-49AC-985A-F15F0D06016E}" destId="{03921AEE-A739-4973-B415-00983FF2C6D5}" srcOrd="0" destOrd="1" presId="urn:microsoft.com/office/officeart/2005/8/layout/vList4"/>
    <dgm:cxn modelId="{FDB87F94-BFFE-4A4C-9975-59B762DC40B1}" type="presParOf" srcId="{778CA57C-E0E2-40CF-B1FC-40B3D03BBF2D}" destId="{98E58A96-BCAF-44C5-80B2-86864C271715}" srcOrd="0" destOrd="0" presId="urn:microsoft.com/office/officeart/2005/8/layout/vList4"/>
    <dgm:cxn modelId="{B890B71A-0B6D-4AE6-8B7F-73F05B1F26A7}" type="presParOf" srcId="{98E58A96-BCAF-44C5-80B2-86864C271715}" destId="{03921AEE-A739-4973-B415-00983FF2C6D5}" srcOrd="0" destOrd="0" presId="urn:microsoft.com/office/officeart/2005/8/layout/vList4"/>
    <dgm:cxn modelId="{CD14C596-044A-4A4B-B905-93C2056123FE}" type="presParOf" srcId="{98E58A96-BCAF-44C5-80B2-86864C271715}" destId="{2CA70E47-B4B2-47E0-9700-A15BC48CE70B}" srcOrd="1" destOrd="0" presId="urn:microsoft.com/office/officeart/2005/8/layout/vList4"/>
    <dgm:cxn modelId="{BA4DAB24-DE87-491D-9C7C-22B4A5E89B27}" type="presParOf" srcId="{98E58A96-BCAF-44C5-80B2-86864C271715}" destId="{3EACBE23-AE3B-4042-8E5A-F13C1F3B6E8D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0F5C820-0AE6-4ED7-A802-D3D966DA56A7}" type="doc">
      <dgm:prSet loTypeId="urn:microsoft.com/office/officeart/2005/8/layout/vList5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GB"/>
        </a:p>
      </dgm:t>
    </dgm:pt>
    <dgm:pt modelId="{EDB06897-2332-4ACC-B489-8F9C3444871C}">
      <dgm:prSet/>
      <dgm:spPr/>
      <dgm:t>
        <a:bodyPr/>
        <a:lstStyle/>
        <a:p>
          <a:r>
            <a:rPr lang="cy-GB" u="sng" noProof="0" dirty="0"/>
            <a:t>Disgrifiadol syml</a:t>
          </a:r>
          <a:r>
            <a:rPr lang="cy-GB" noProof="0" dirty="0"/>
            <a:t>: arolwg </a:t>
          </a:r>
          <a:r>
            <a:rPr lang="cy-GB" noProof="1"/>
            <a:t>untro, caiff </a:t>
          </a:r>
          <a:r>
            <a:rPr lang="cy-GB" noProof="0" dirty="0"/>
            <a:t>data eu casglu ar un adeg</a:t>
          </a:r>
        </a:p>
      </dgm:t>
    </dgm:pt>
    <dgm:pt modelId="{FA14BC60-6D25-4556-8152-E9369AA916DB}" type="parTrans" cxnId="{54022812-4C72-4F4E-84AD-24D58EDFB111}">
      <dgm:prSet/>
      <dgm:spPr/>
      <dgm:t>
        <a:bodyPr/>
        <a:lstStyle/>
        <a:p>
          <a:endParaRPr lang="en-GB"/>
        </a:p>
      </dgm:t>
    </dgm:pt>
    <dgm:pt modelId="{F335AA77-15A5-4A97-903F-4C1E7939B401}" type="sibTrans" cxnId="{54022812-4C72-4F4E-84AD-24D58EDFB111}">
      <dgm:prSet/>
      <dgm:spPr/>
      <dgm:t>
        <a:bodyPr/>
        <a:lstStyle/>
        <a:p>
          <a:endParaRPr lang="en-GB"/>
        </a:p>
      </dgm:t>
    </dgm:pt>
    <dgm:pt modelId="{17DCE60E-B407-45E5-93EA-43EE37CE3A39}">
      <dgm:prSet/>
      <dgm:spPr/>
      <dgm:t>
        <a:bodyPr/>
        <a:lstStyle/>
        <a:p>
          <a:r>
            <a:rPr lang="cy-GB" u="sng" noProof="0" dirty="0"/>
            <a:t>Trawstoriadol</a:t>
          </a:r>
          <a:r>
            <a:rPr lang="cy-GB" noProof="0" dirty="0"/>
            <a:t>: yn archwilio data nifer o grwpiau ar un adeg (e.e., lefel 4, 5, </a:t>
          </a:r>
          <a:r>
            <a:rPr lang="en-US" dirty="0"/>
            <a:t>6)</a:t>
          </a:r>
          <a:endParaRPr lang="en-GB" dirty="0"/>
        </a:p>
      </dgm:t>
    </dgm:pt>
    <dgm:pt modelId="{038E7486-7985-4B68-BD4C-248AE446A41F}" type="parTrans" cxnId="{B454C31B-1733-489A-AA1F-E9E6E8E9A1B7}">
      <dgm:prSet/>
      <dgm:spPr/>
      <dgm:t>
        <a:bodyPr/>
        <a:lstStyle/>
        <a:p>
          <a:endParaRPr lang="en-GB"/>
        </a:p>
      </dgm:t>
    </dgm:pt>
    <dgm:pt modelId="{F74972EA-1BF4-4529-87A3-F9361837DF3D}" type="sibTrans" cxnId="{B454C31B-1733-489A-AA1F-E9E6E8E9A1B7}">
      <dgm:prSet/>
      <dgm:spPr/>
      <dgm:t>
        <a:bodyPr/>
        <a:lstStyle/>
        <a:p>
          <a:endParaRPr lang="en-GB"/>
        </a:p>
      </dgm:t>
    </dgm:pt>
    <dgm:pt modelId="{C8F2949D-34EE-429B-B153-F9F278E17429}">
      <dgm:prSet/>
      <dgm:spPr/>
      <dgm:t>
        <a:bodyPr/>
        <a:lstStyle/>
        <a:p>
          <a:r>
            <a:rPr lang="cy-GB" u="sng" noProof="0" dirty="0"/>
            <a:t>Hydredol:</a:t>
          </a:r>
          <a:r>
            <a:rPr lang="cy-GB" noProof="0" dirty="0"/>
            <a:t> casglu data ar fwy nag un adeg (dilyn cynnydd ar lefel 4, 5,6</a:t>
          </a:r>
          <a:r>
            <a:rPr lang="en-US" dirty="0"/>
            <a:t>)</a:t>
          </a:r>
          <a:endParaRPr lang="en-GB" dirty="0"/>
        </a:p>
      </dgm:t>
    </dgm:pt>
    <dgm:pt modelId="{6D565753-4F58-44C7-8EFA-5EE8182E9D45}" type="parTrans" cxnId="{8395D866-6375-443C-AE72-5C1DA8AB7C31}">
      <dgm:prSet/>
      <dgm:spPr/>
      <dgm:t>
        <a:bodyPr/>
        <a:lstStyle/>
        <a:p>
          <a:endParaRPr lang="en-GB"/>
        </a:p>
      </dgm:t>
    </dgm:pt>
    <dgm:pt modelId="{91D6AB7B-ED68-4DB8-AADA-761F04D97A00}" type="sibTrans" cxnId="{8395D866-6375-443C-AE72-5C1DA8AB7C31}">
      <dgm:prSet/>
      <dgm:spPr/>
      <dgm:t>
        <a:bodyPr/>
        <a:lstStyle/>
        <a:p>
          <a:endParaRPr lang="en-GB"/>
        </a:p>
      </dgm:t>
    </dgm:pt>
    <dgm:pt modelId="{4A2AD3F7-9B1A-405D-B37B-D2692C2DC35A}">
      <dgm:prSet/>
      <dgm:spPr/>
      <dgm:t>
        <a:bodyPr/>
        <a:lstStyle/>
        <a:p>
          <a:r>
            <a:rPr lang="cy-GB" noProof="0" dirty="0"/>
            <a:t>Cesglir data drwy’r post, ffôn, y we, neu’n bersonol</a:t>
          </a:r>
        </a:p>
      </dgm:t>
    </dgm:pt>
    <dgm:pt modelId="{C2BE03E1-1D17-4F30-80CD-8133C4F3226D}" type="parTrans" cxnId="{666D983F-5313-426F-B5D6-37112F987ABE}">
      <dgm:prSet/>
      <dgm:spPr/>
      <dgm:t>
        <a:bodyPr/>
        <a:lstStyle/>
        <a:p>
          <a:endParaRPr lang="en-GB"/>
        </a:p>
      </dgm:t>
    </dgm:pt>
    <dgm:pt modelId="{054DB1F9-00FE-403A-83CA-92135DD53AE6}" type="sibTrans" cxnId="{666D983F-5313-426F-B5D6-37112F987ABE}">
      <dgm:prSet/>
      <dgm:spPr/>
      <dgm:t>
        <a:bodyPr/>
        <a:lstStyle/>
        <a:p>
          <a:endParaRPr lang="en-GB"/>
        </a:p>
      </dgm:t>
    </dgm:pt>
    <dgm:pt modelId="{4959BA7F-2A10-4F52-B9B6-85650182B64C}" type="pres">
      <dgm:prSet presAssocID="{10F5C820-0AE6-4ED7-A802-D3D966DA56A7}" presName="Name0" presStyleCnt="0">
        <dgm:presLayoutVars>
          <dgm:dir/>
          <dgm:animLvl val="lvl"/>
          <dgm:resizeHandles val="exact"/>
        </dgm:presLayoutVars>
      </dgm:prSet>
      <dgm:spPr/>
    </dgm:pt>
    <dgm:pt modelId="{F461856C-C651-485C-8F9A-5449129592F5}" type="pres">
      <dgm:prSet presAssocID="{EDB06897-2332-4ACC-B489-8F9C3444871C}" presName="linNode" presStyleCnt="0"/>
      <dgm:spPr/>
    </dgm:pt>
    <dgm:pt modelId="{9CF1B5C0-AD56-4171-85A8-34B5DF0B94E0}" type="pres">
      <dgm:prSet presAssocID="{EDB06897-2332-4ACC-B489-8F9C3444871C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C42AA33C-D85B-4ABC-A260-6A8F5F18CDD0}" type="pres">
      <dgm:prSet presAssocID="{F335AA77-15A5-4A97-903F-4C1E7939B401}" presName="sp" presStyleCnt="0"/>
      <dgm:spPr/>
    </dgm:pt>
    <dgm:pt modelId="{94388175-EB2E-4512-8067-CD3B581D357B}" type="pres">
      <dgm:prSet presAssocID="{17DCE60E-B407-45E5-93EA-43EE37CE3A39}" presName="linNode" presStyleCnt="0"/>
      <dgm:spPr/>
    </dgm:pt>
    <dgm:pt modelId="{12E2C27C-4084-486D-B27E-ABF95120239E}" type="pres">
      <dgm:prSet presAssocID="{17DCE60E-B407-45E5-93EA-43EE37CE3A39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C4C10A63-B741-46A7-8038-2A2C44ADDCA7}" type="pres">
      <dgm:prSet presAssocID="{F74972EA-1BF4-4529-87A3-F9361837DF3D}" presName="sp" presStyleCnt="0"/>
      <dgm:spPr/>
    </dgm:pt>
    <dgm:pt modelId="{28D52EAC-934A-4277-A09A-34C890C60D33}" type="pres">
      <dgm:prSet presAssocID="{C8F2949D-34EE-429B-B153-F9F278E17429}" presName="linNode" presStyleCnt="0"/>
      <dgm:spPr/>
    </dgm:pt>
    <dgm:pt modelId="{52BF1146-7C1A-4CA5-809E-F9BE92326B0D}" type="pres">
      <dgm:prSet presAssocID="{C8F2949D-34EE-429B-B153-F9F278E17429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EEFD1D7C-7941-49D4-BF61-4E67DCA9C068}" type="pres">
      <dgm:prSet presAssocID="{91D6AB7B-ED68-4DB8-AADA-761F04D97A00}" presName="sp" presStyleCnt="0"/>
      <dgm:spPr/>
    </dgm:pt>
    <dgm:pt modelId="{1FCFDE95-B31C-4CC2-A06B-3478E6BC94FA}" type="pres">
      <dgm:prSet presAssocID="{4A2AD3F7-9B1A-405D-B37B-D2692C2DC35A}" presName="linNode" presStyleCnt="0"/>
      <dgm:spPr/>
    </dgm:pt>
    <dgm:pt modelId="{60DB67D2-BBDB-45F3-9250-DC2576D9CFEB}" type="pres">
      <dgm:prSet presAssocID="{4A2AD3F7-9B1A-405D-B37B-D2692C2DC35A}" presName="parentText" presStyleLbl="node1" presStyleIdx="3" presStyleCnt="4">
        <dgm:presLayoutVars>
          <dgm:chMax val="1"/>
          <dgm:bulletEnabled val="1"/>
        </dgm:presLayoutVars>
      </dgm:prSet>
      <dgm:spPr/>
    </dgm:pt>
  </dgm:ptLst>
  <dgm:cxnLst>
    <dgm:cxn modelId="{54022812-4C72-4F4E-84AD-24D58EDFB111}" srcId="{10F5C820-0AE6-4ED7-A802-D3D966DA56A7}" destId="{EDB06897-2332-4ACC-B489-8F9C3444871C}" srcOrd="0" destOrd="0" parTransId="{FA14BC60-6D25-4556-8152-E9369AA916DB}" sibTransId="{F335AA77-15A5-4A97-903F-4C1E7939B401}"/>
    <dgm:cxn modelId="{0842D713-F9CC-40D0-AC05-5A3477DA40E3}" type="presOf" srcId="{10F5C820-0AE6-4ED7-A802-D3D966DA56A7}" destId="{4959BA7F-2A10-4F52-B9B6-85650182B64C}" srcOrd="0" destOrd="0" presId="urn:microsoft.com/office/officeart/2005/8/layout/vList5"/>
    <dgm:cxn modelId="{B454C31B-1733-489A-AA1F-E9E6E8E9A1B7}" srcId="{10F5C820-0AE6-4ED7-A802-D3D966DA56A7}" destId="{17DCE60E-B407-45E5-93EA-43EE37CE3A39}" srcOrd="1" destOrd="0" parTransId="{038E7486-7985-4B68-BD4C-248AE446A41F}" sibTransId="{F74972EA-1BF4-4529-87A3-F9361837DF3D}"/>
    <dgm:cxn modelId="{666D983F-5313-426F-B5D6-37112F987ABE}" srcId="{10F5C820-0AE6-4ED7-A802-D3D966DA56A7}" destId="{4A2AD3F7-9B1A-405D-B37B-D2692C2DC35A}" srcOrd="3" destOrd="0" parTransId="{C2BE03E1-1D17-4F30-80CD-8133C4F3226D}" sibTransId="{054DB1F9-00FE-403A-83CA-92135DD53AE6}"/>
    <dgm:cxn modelId="{BD1A3165-6083-47D4-A78E-27E6F0FCA4D8}" type="presOf" srcId="{EDB06897-2332-4ACC-B489-8F9C3444871C}" destId="{9CF1B5C0-AD56-4171-85A8-34B5DF0B94E0}" srcOrd="0" destOrd="0" presId="urn:microsoft.com/office/officeart/2005/8/layout/vList5"/>
    <dgm:cxn modelId="{8395D866-6375-443C-AE72-5C1DA8AB7C31}" srcId="{10F5C820-0AE6-4ED7-A802-D3D966DA56A7}" destId="{C8F2949D-34EE-429B-B153-F9F278E17429}" srcOrd="2" destOrd="0" parTransId="{6D565753-4F58-44C7-8EFA-5EE8182E9D45}" sibTransId="{91D6AB7B-ED68-4DB8-AADA-761F04D97A00}"/>
    <dgm:cxn modelId="{0E5AB550-E7B7-447C-8768-83C2D42A7C60}" type="presOf" srcId="{4A2AD3F7-9B1A-405D-B37B-D2692C2DC35A}" destId="{60DB67D2-BBDB-45F3-9250-DC2576D9CFEB}" srcOrd="0" destOrd="0" presId="urn:microsoft.com/office/officeart/2005/8/layout/vList5"/>
    <dgm:cxn modelId="{228769C2-8C1E-4D5C-8BE7-84497FB73F79}" type="presOf" srcId="{C8F2949D-34EE-429B-B153-F9F278E17429}" destId="{52BF1146-7C1A-4CA5-809E-F9BE92326B0D}" srcOrd="0" destOrd="0" presId="urn:microsoft.com/office/officeart/2005/8/layout/vList5"/>
    <dgm:cxn modelId="{DD98F2E3-7C24-4425-ADEB-2066F177D284}" type="presOf" srcId="{17DCE60E-B407-45E5-93EA-43EE37CE3A39}" destId="{12E2C27C-4084-486D-B27E-ABF95120239E}" srcOrd="0" destOrd="0" presId="urn:microsoft.com/office/officeart/2005/8/layout/vList5"/>
    <dgm:cxn modelId="{EF6EBC98-B0CE-4E07-9529-709CA219A6B4}" type="presParOf" srcId="{4959BA7F-2A10-4F52-B9B6-85650182B64C}" destId="{F461856C-C651-485C-8F9A-5449129592F5}" srcOrd="0" destOrd="0" presId="urn:microsoft.com/office/officeart/2005/8/layout/vList5"/>
    <dgm:cxn modelId="{4646F15B-260E-4C87-8879-D586432AF496}" type="presParOf" srcId="{F461856C-C651-485C-8F9A-5449129592F5}" destId="{9CF1B5C0-AD56-4171-85A8-34B5DF0B94E0}" srcOrd="0" destOrd="0" presId="urn:microsoft.com/office/officeart/2005/8/layout/vList5"/>
    <dgm:cxn modelId="{8AC819FE-1C3A-4E16-909B-D2D64345AFD9}" type="presParOf" srcId="{4959BA7F-2A10-4F52-B9B6-85650182B64C}" destId="{C42AA33C-D85B-4ABC-A260-6A8F5F18CDD0}" srcOrd="1" destOrd="0" presId="urn:microsoft.com/office/officeart/2005/8/layout/vList5"/>
    <dgm:cxn modelId="{70471A0C-535E-41EB-A3DB-5071F6341B42}" type="presParOf" srcId="{4959BA7F-2A10-4F52-B9B6-85650182B64C}" destId="{94388175-EB2E-4512-8067-CD3B581D357B}" srcOrd="2" destOrd="0" presId="urn:microsoft.com/office/officeart/2005/8/layout/vList5"/>
    <dgm:cxn modelId="{11997FB3-F43F-471E-9535-025715CE7E76}" type="presParOf" srcId="{94388175-EB2E-4512-8067-CD3B581D357B}" destId="{12E2C27C-4084-486D-B27E-ABF95120239E}" srcOrd="0" destOrd="0" presId="urn:microsoft.com/office/officeart/2005/8/layout/vList5"/>
    <dgm:cxn modelId="{C6D698B2-B364-42F6-8B51-D9018CED9F6D}" type="presParOf" srcId="{4959BA7F-2A10-4F52-B9B6-85650182B64C}" destId="{C4C10A63-B741-46A7-8038-2A2C44ADDCA7}" srcOrd="3" destOrd="0" presId="urn:microsoft.com/office/officeart/2005/8/layout/vList5"/>
    <dgm:cxn modelId="{7BC29B16-DCEB-4BA6-9E7C-3E3D080A02D9}" type="presParOf" srcId="{4959BA7F-2A10-4F52-B9B6-85650182B64C}" destId="{28D52EAC-934A-4277-A09A-34C890C60D33}" srcOrd="4" destOrd="0" presId="urn:microsoft.com/office/officeart/2005/8/layout/vList5"/>
    <dgm:cxn modelId="{21268030-B20C-444D-A92F-10A05619351F}" type="presParOf" srcId="{28D52EAC-934A-4277-A09A-34C890C60D33}" destId="{52BF1146-7C1A-4CA5-809E-F9BE92326B0D}" srcOrd="0" destOrd="0" presId="urn:microsoft.com/office/officeart/2005/8/layout/vList5"/>
    <dgm:cxn modelId="{3F8C16BF-C46E-4D49-A2BA-7477F4E4B47E}" type="presParOf" srcId="{4959BA7F-2A10-4F52-B9B6-85650182B64C}" destId="{EEFD1D7C-7941-49D4-BF61-4E67DCA9C068}" srcOrd="5" destOrd="0" presId="urn:microsoft.com/office/officeart/2005/8/layout/vList5"/>
    <dgm:cxn modelId="{09B19660-38B8-4D46-94F3-DE22FE2BB51F}" type="presParOf" srcId="{4959BA7F-2A10-4F52-B9B6-85650182B64C}" destId="{1FCFDE95-B31C-4CC2-A06B-3478E6BC94FA}" srcOrd="6" destOrd="0" presId="urn:microsoft.com/office/officeart/2005/8/layout/vList5"/>
    <dgm:cxn modelId="{0161755F-8D07-4EEF-9B47-103500262E49}" type="presParOf" srcId="{1FCFDE95-B31C-4CC2-A06B-3478E6BC94FA}" destId="{60DB67D2-BBDB-45F3-9250-DC2576D9CFE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5E4DF5B-5787-4C0C-AA7F-F273F22666C3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D997E69-7220-447C-8371-643588F3B6CA}">
      <dgm:prSet/>
      <dgm:spPr/>
      <dgm:t>
        <a:bodyPr/>
        <a:lstStyle/>
        <a:p>
          <a:r>
            <a:rPr lang="cy-GB" noProof="0" dirty="0"/>
            <a:t>Treialu ar nifer bach o unigolion yn y sampl</a:t>
          </a:r>
        </a:p>
      </dgm:t>
    </dgm:pt>
    <dgm:pt modelId="{099F1EC1-6A98-4FC7-84D0-3A610FD20B03}" type="parTrans" cxnId="{DCFCDD76-B327-4AD2-A7E7-DACFECC64F62}">
      <dgm:prSet/>
      <dgm:spPr/>
      <dgm:t>
        <a:bodyPr/>
        <a:lstStyle/>
        <a:p>
          <a:endParaRPr lang="en-GB"/>
        </a:p>
      </dgm:t>
    </dgm:pt>
    <dgm:pt modelId="{31DD28C6-B907-4569-A379-54A18EF8777C}" type="sibTrans" cxnId="{DCFCDD76-B327-4AD2-A7E7-DACFECC64F62}">
      <dgm:prSet/>
      <dgm:spPr/>
      <dgm:t>
        <a:bodyPr/>
        <a:lstStyle/>
        <a:p>
          <a:endParaRPr lang="en-GB"/>
        </a:p>
      </dgm:t>
    </dgm:pt>
    <dgm:pt modelId="{14103F20-9E82-46D0-A3B0-D4A19794840E}">
      <dgm:prSet/>
      <dgm:spPr/>
      <dgm:t>
        <a:bodyPr/>
        <a:lstStyle/>
        <a:p>
          <a:r>
            <a:rPr lang="cy-GB" noProof="0" dirty="0"/>
            <a:t>Gofyn am adborth ysgrifenedig ar y cwestiynau</a:t>
          </a:r>
        </a:p>
      </dgm:t>
    </dgm:pt>
    <dgm:pt modelId="{EB132EA7-828C-4614-8A4A-D85D304D80A5}" type="parTrans" cxnId="{9FA16937-85D1-40A6-AB00-D2E300396D06}">
      <dgm:prSet/>
      <dgm:spPr/>
      <dgm:t>
        <a:bodyPr/>
        <a:lstStyle/>
        <a:p>
          <a:endParaRPr lang="en-GB"/>
        </a:p>
      </dgm:t>
    </dgm:pt>
    <dgm:pt modelId="{BEF87A37-94F3-41E6-BBF3-A7534B715509}" type="sibTrans" cxnId="{9FA16937-85D1-40A6-AB00-D2E300396D06}">
      <dgm:prSet/>
      <dgm:spPr/>
      <dgm:t>
        <a:bodyPr/>
        <a:lstStyle/>
        <a:p>
          <a:endParaRPr lang="en-GB"/>
        </a:p>
      </dgm:t>
    </dgm:pt>
    <dgm:pt modelId="{C8190205-87D5-4DEE-BC5F-401640B01C85}">
      <dgm:prSet/>
      <dgm:spPr/>
      <dgm:t>
        <a:bodyPr/>
        <a:lstStyle/>
        <a:p>
          <a:r>
            <a:rPr lang="cy-GB" noProof="0" dirty="0"/>
            <a:t>Diwygio’r arolwg ar sail y sylwadau ysgrifenedig</a:t>
          </a:r>
        </a:p>
      </dgm:t>
    </dgm:pt>
    <dgm:pt modelId="{31C5AD18-05A6-4751-9F49-8227FA373846}" type="parTrans" cxnId="{3A84C642-A074-4C52-BEBE-323EB407C956}">
      <dgm:prSet/>
      <dgm:spPr/>
      <dgm:t>
        <a:bodyPr/>
        <a:lstStyle/>
        <a:p>
          <a:endParaRPr lang="en-GB"/>
        </a:p>
      </dgm:t>
    </dgm:pt>
    <dgm:pt modelId="{ACBC1143-7DDF-4AFC-9029-E487540ACFF1}" type="sibTrans" cxnId="{3A84C642-A074-4C52-BEBE-323EB407C956}">
      <dgm:prSet/>
      <dgm:spPr/>
      <dgm:t>
        <a:bodyPr/>
        <a:lstStyle/>
        <a:p>
          <a:endParaRPr lang="en-GB"/>
        </a:p>
      </dgm:t>
    </dgm:pt>
    <dgm:pt modelId="{378AAF34-3C66-4A58-B3B1-8B04DD9792B9}">
      <dgm:prSet/>
      <dgm:spPr/>
      <dgm:t>
        <a:bodyPr/>
        <a:lstStyle/>
        <a:p>
          <a:r>
            <a:rPr lang="cy-GB" noProof="0" dirty="0"/>
            <a:t>Hepgor cyfranogwyr y treialu o’r sampl derfynol ar gyfer yr astudiaeth</a:t>
          </a:r>
        </a:p>
      </dgm:t>
    </dgm:pt>
    <dgm:pt modelId="{02FD49DE-C2D9-493C-B2C4-6F1AC5E9E3AD}" type="parTrans" cxnId="{86979138-D9B1-4A4B-AAFF-7AAD96BBF0E9}">
      <dgm:prSet/>
      <dgm:spPr/>
      <dgm:t>
        <a:bodyPr/>
        <a:lstStyle/>
        <a:p>
          <a:endParaRPr lang="en-GB"/>
        </a:p>
      </dgm:t>
    </dgm:pt>
    <dgm:pt modelId="{167162D9-E479-4D6B-BB8E-015D1735DC10}" type="sibTrans" cxnId="{86979138-D9B1-4A4B-AAFF-7AAD96BBF0E9}">
      <dgm:prSet/>
      <dgm:spPr/>
      <dgm:t>
        <a:bodyPr/>
        <a:lstStyle/>
        <a:p>
          <a:endParaRPr lang="en-GB"/>
        </a:p>
      </dgm:t>
    </dgm:pt>
    <dgm:pt modelId="{64B12EF5-4C91-48B8-B126-FD0B1BE06051}" type="pres">
      <dgm:prSet presAssocID="{35E4DF5B-5787-4C0C-AA7F-F273F22666C3}" presName="matrix" presStyleCnt="0">
        <dgm:presLayoutVars>
          <dgm:chMax val="1"/>
          <dgm:dir/>
          <dgm:resizeHandles val="exact"/>
        </dgm:presLayoutVars>
      </dgm:prSet>
      <dgm:spPr/>
    </dgm:pt>
    <dgm:pt modelId="{5ECC0453-EEAD-49E1-82B7-D35057748BD0}" type="pres">
      <dgm:prSet presAssocID="{35E4DF5B-5787-4C0C-AA7F-F273F22666C3}" presName="diamond" presStyleLbl="bgShp" presStyleIdx="0" presStyleCnt="1"/>
      <dgm:spPr/>
    </dgm:pt>
    <dgm:pt modelId="{FA4F502A-A881-49B5-A221-AE167AC6A9DE}" type="pres">
      <dgm:prSet presAssocID="{35E4DF5B-5787-4C0C-AA7F-F273F22666C3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2120083F-BDCD-4F86-A8B0-C6C39821B594}" type="pres">
      <dgm:prSet presAssocID="{35E4DF5B-5787-4C0C-AA7F-F273F22666C3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A2C54F5F-CA39-4696-9D15-3EE4A3CEAC83}" type="pres">
      <dgm:prSet presAssocID="{35E4DF5B-5787-4C0C-AA7F-F273F22666C3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B1FE429-14CD-4AB7-BEBA-B225605C6512}" type="pres">
      <dgm:prSet presAssocID="{35E4DF5B-5787-4C0C-AA7F-F273F22666C3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B5571F0D-F799-4B8D-9F1D-456AB875B2C1}" type="presOf" srcId="{14103F20-9E82-46D0-A3B0-D4A19794840E}" destId="{2120083F-BDCD-4F86-A8B0-C6C39821B594}" srcOrd="0" destOrd="0" presId="urn:microsoft.com/office/officeart/2005/8/layout/matrix3"/>
    <dgm:cxn modelId="{9FA16937-85D1-40A6-AB00-D2E300396D06}" srcId="{35E4DF5B-5787-4C0C-AA7F-F273F22666C3}" destId="{14103F20-9E82-46D0-A3B0-D4A19794840E}" srcOrd="1" destOrd="0" parTransId="{EB132EA7-828C-4614-8A4A-D85D304D80A5}" sibTransId="{BEF87A37-94F3-41E6-BBF3-A7534B715509}"/>
    <dgm:cxn modelId="{86979138-D9B1-4A4B-AAFF-7AAD96BBF0E9}" srcId="{35E4DF5B-5787-4C0C-AA7F-F273F22666C3}" destId="{378AAF34-3C66-4A58-B3B1-8B04DD9792B9}" srcOrd="3" destOrd="0" parTransId="{02FD49DE-C2D9-493C-B2C4-6F1AC5E9E3AD}" sibTransId="{167162D9-E479-4D6B-BB8E-015D1735DC10}"/>
    <dgm:cxn modelId="{3A84C642-A074-4C52-BEBE-323EB407C956}" srcId="{35E4DF5B-5787-4C0C-AA7F-F273F22666C3}" destId="{C8190205-87D5-4DEE-BC5F-401640B01C85}" srcOrd="2" destOrd="0" parTransId="{31C5AD18-05A6-4751-9F49-8227FA373846}" sibTransId="{ACBC1143-7DDF-4AFC-9029-E487540ACFF1}"/>
    <dgm:cxn modelId="{D2897D63-92F5-46C9-BE92-9034DE36E476}" type="presOf" srcId="{C8190205-87D5-4DEE-BC5F-401640B01C85}" destId="{A2C54F5F-CA39-4696-9D15-3EE4A3CEAC83}" srcOrd="0" destOrd="0" presId="urn:microsoft.com/office/officeart/2005/8/layout/matrix3"/>
    <dgm:cxn modelId="{DCFCDD76-B327-4AD2-A7E7-DACFECC64F62}" srcId="{35E4DF5B-5787-4C0C-AA7F-F273F22666C3}" destId="{ED997E69-7220-447C-8371-643588F3B6CA}" srcOrd="0" destOrd="0" parTransId="{099F1EC1-6A98-4FC7-84D0-3A610FD20B03}" sibTransId="{31DD28C6-B907-4569-A379-54A18EF8777C}"/>
    <dgm:cxn modelId="{F25D2E9D-C5F3-48CB-B00D-03E5C6ABCF12}" type="presOf" srcId="{35E4DF5B-5787-4C0C-AA7F-F273F22666C3}" destId="{64B12EF5-4C91-48B8-B126-FD0B1BE06051}" srcOrd="0" destOrd="0" presId="urn:microsoft.com/office/officeart/2005/8/layout/matrix3"/>
    <dgm:cxn modelId="{5D93B5A4-B768-45A9-9C73-246A456D7B4A}" type="presOf" srcId="{378AAF34-3C66-4A58-B3B1-8B04DD9792B9}" destId="{DB1FE429-14CD-4AB7-BEBA-B225605C6512}" srcOrd="0" destOrd="0" presId="urn:microsoft.com/office/officeart/2005/8/layout/matrix3"/>
    <dgm:cxn modelId="{C120A7D8-ACA6-4E3C-99C3-232D660139E3}" type="presOf" srcId="{ED997E69-7220-447C-8371-643588F3B6CA}" destId="{FA4F502A-A881-49B5-A221-AE167AC6A9DE}" srcOrd="0" destOrd="0" presId="urn:microsoft.com/office/officeart/2005/8/layout/matrix3"/>
    <dgm:cxn modelId="{AAC9E498-298A-452B-B7B4-C91D9DD4E69C}" type="presParOf" srcId="{64B12EF5-4C91-48B8-B126-FD0B1BE06051}" destId="{5ECC0453-EEAD-49E1-82B7-D35057748BD0}" srcOrd="0" destOrd="0" presId="urn:microsoft.com/office/officeart/2005/8/layout/matrix3"/>
    <dgm:cxn modelId="{B7093C35-125F-4DC4-8E08-6BB24099DBE9}" type="presParOf" srcId="{64B12EF5-4C91-48B8-B126-FD0B1BE06051}" destId="{FA4F502A-A881-49B5-A221-AE167AC6A9DE}" srcOrd="1" destOrd="0" presId="urn:microsoft.com/office/officeart/2005/8/layout/matrix3"/>
    <dgm:cxn modelId="{64C2056E-3AEC-4A5C-82F6-08EAD062F4EE}" type="presParOf" srcId="{64B12EF5-4C91-48B8-B126-FD0B1BE06051}" destId="{2120083F-BDCD-4F86-A8B0-C6C39821B594}" srcOrd="2" destOrd="0" presId="urn:microsoft.com/office/officeart/2005/8/layout/matrix3"/>
    <dgm:cxn modelId="{09ADFE8F-3740-4A60-A671-04C39EE2B3D8}" type="presParOf" srcId="{64B12EF5-4C91-48B8-B126-FD0B1BE06051}" destId="{A2C54F5F-CA39-4696-9D15-3EE4A3CEAC83}" srcOrd="3" destOrd="0" presId="urn:microsoft.com/office/officeart/2005/8/layout/matrix3"/>
    <dgm:cxn modelId="{59E5C2DE-FDAC-44C2-A5C0-48B4729988C9}" type="presParOf" srcId="{64B12EF5-4C91-48B8-B126-FD0B1BE06051}" destId="{DB1FE429-14CD-4AB7-BEBA-B225605C6512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9E285A8-F74A-4E4D-A74C-9F87B301F075}" type="doc">
      <dgm:prSet loTypeId="urn:microsoft.com/office/officeart/2005/8/layout/chevronAccent+Icon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912DE272-0350-4874-BC83-C7C912714C17}">
      <dgm:prSet/>
      <dgm:spPr/>
      <dgm:t>
        <a:bodyPr/>
        <a:lstStyle/>
        <a:p>
          <a:r>
            <a:rPr lang="cy-GB" noProof="0" dirty="0"/>
            <a:t>Gellid dweud bod arolygon yn rhy hawdd i’w cynnal. </a:t>
          </a:r>
        </a:p>
      </dgm:t>
    </dgm:pt>
    <dgm:pt modelId="{840F5FB7-CAC7-4535-A941-D83FB473F7B5}" type="parTrans" cxnId="{49121FAA-ECD3-421B-B4A9-FABD9219838A}">
      <dgm:prSet/>
      <dgm:spPr/>
      <dgm:t>
        <a:bodyPr/>
        <a:lstStyle/>
        <a:p>
          <a:endParaRPr lang="en-GB"/>
        </a:p>
      </dgm:t>
    </dgm:pt>
    <dgm:pt modelId="{D0CAEB26-76A0-4777-A708-BC713B43B039}" type="sibTrans" cxnId="{49121FAA-ECD3-421B-B4A9-FABD9219838A}">
      <dgm:prSet/>
      <dgm:spPr/>
      <dgm:t>
        <a:bodyPr/>
        <a:lstStyle/>
        <a:p>
          <a:endParaRPr lang="en-GB"/>
        </a:p>
      </dgm:t>
    </dgm:pt>
    <dgm:pt modelId="{7DC1E551-0A4F-4825-AE45-67615D5FA153}">
      <dgm:prSet/>
      <dgm:spPr/>
      <dgm:t>
        <a:bodyPr/>
        <a:lstStyle/>
        <a:p>
          <a:r>
            <a:rPr lang="cy-GB" noProof="0" dirty="0"/>
            <a:t>Yn aml bydd unigolion yn penderfynu y bydd arolwg yn helpu i ddatrys rhyw broblem bwysig am ei bod yn ymddangos mor hawdd ysgrifennu nifer o gwestiynau a’u dosbarthu.</a:t>
          </a:r>
        </a:p>
      </dgm:t>
    </dgm:pt>
    <dgm:pt modelId="{8E5562C9-3EB1-412E-9B87-625257EEF8C3}" type="parTrans" cxnId="{6CF3B392-FCAB-481A-9AB4-3C942CF5B2B2}">
      <dgm:prSet/>
      <dgm:spPr/>
      <dgm:t>
        <a:bodyPr/>
        <a:lstStyle/>
        <a:p>
          <a:endParaRPr lang="en-GB"/>
        </a:p>
      </dgm:t>
    </dgm:pt>
    <dgm:pt modelId="{902DFCC8-2F36-481F-B7DC-A55C2A392BA9}" type="sibTrans" cxnId="{6CF3B392-FCAB-481A-9AB4-3C942CF5B2B2}">
      <dgm:prSet/>
      <dgm:spPr/>
      <dgm:t>
        <a:bodyPr/>
        <a:lstStyle/>
        <a:p>
          <a:endParaRPr lang="en-GB"/>
        </a:p>
      </dgm:t>
    </dgm:pt>
    <dgm:pt modelId="{3A0FFC7B-8B8C-4538-8E4A-AA1771E05A1E}">
      <dgm:prSet/>
      <dgm:spPr/>
      <dgm:t>
        <a:bodyPr/>
        <a:lstStyle/>
        <a:p>
          <a:r>
            <a:rPr lang="cy-GB" noProof="0" dirty="0"/>
            <a:t>Ond heb roi sylw gofalus i samplu, mesur, a dyluniad cyffredinol yr arolwg, mae’r ymdrech yn debyg o fod yn fethiant.</a:t>
          </a:r>
        </a:p>
      </dgm:t>
    </dgm:pt>
    <dgm:pt modelId="{F83F5234-F85D-45F2-9938-8D3164A22456}" type="parTrans" cxnId="{8C2F51F5-A8D0-4BC1-AD2D-F34B00ADD15F}">
      <dgm:prSet/>
      <dgm:spPr/>
      <dgm:t>
        <a:bodyPr/>
        <a:lstStyle/>
        <a:p>
          <a:endParaRPr lang="en-GB"/>
        </a:p>
      </dgm:t>
    </dgm:pt>
    <dgm:pt modelId="{94B9CC02-406D-484A-AD18-42D9FA72335B}" type="sibTrans" cxnId="{8C2F51F5-A8D0-4BC1-AD2D-F34B00ADD15F}">
      <dgm:prSet/>
      <dgm:spPr/>
      <dgm:t>
        <a:bodyPr/>
        <a:lstStyle/>
        <a:p>
          <a:endParaRPr lang="en-GB"/>
        </a:p>
      </dgm:t>
    </dgm:pt>
    <dgm:pt modelId="{9B5AB4B2-6C89-477C-9F7E-50DAB828BA2F}" type="pres">
      <dgm:prSet presAssocID="{49E285A8-F74A-4E4D-A74C-9F87B301F075}" presName="Name0" presStyleCnt="0">
        <dgm:presLayoutVars>
          <dgm:dir/>
          <dgm:resizeHandles val="exact"/>
        </dgm:presLayoutVars>
      </dgm:prSet>
      <dgm:spPr/>
    </dgm:pt>
    <dgm:pt modelId="{DB977ABC-7767-40B6-8430-EFE2E1DF5A92}" type="pres">
      <dgm:prSet presAssocID="{912DE272-0350-4874-BC83-C7C912714C17}" presName="composite" presStyleCnt="0"/>
      <dgm:spPr/>
    </dgm:pt>
    <dgm:pt modelId="{6AC2252B-5C98-47DA-A5EA-80FBD9B9CEAB}" type="pres">
      <dgm:prSet presAssocID="{912DE272-0350-4874-BC83-C7C912714C17}" presName="bgChev" presStyleLbl="node1" presStyleIdx="0" presStyleCnt="3"/>
      <dgm:spPr/>
    </dgm:pt>
    <dgm:pt modelId="{999A6B02-C990-4E8B-BBF5-D9A932B80A08}" type="pres">
      <dgm:prSet presAssocID="{912DE272-0350-4874-BC83-C7C912714C17}" presName="txNode" presStyleLbl="fgAcc1" presStyleIdx="0" presStyleCnt="3">
        <dgm:presLayoutVars>
          <dgm:bulletEnabled val="1"/>
        </dgm:presLayoutVars>
      </dgm:prSet>
      <dgm:spPr/>
    </dgm:pt>
    <dgm:pt modelId="{C829882D-91AD-4A68-8D5F-27F971E11FE7}" type="pres">
      <dgm:prSet presAssocID="{D0CAEB26-76A0-4777-A708-BC713B43B039}" presName="compositeSpace" presStyleCnt="0"/>
      <dgm:spPr/>
    </dgm:pt>
    <dgm:pt modelId="{A54A78F3-F45A-4FC1-8C4B-DB1BAA4685F4}" type="pres">
      <dgm:prSet presAssocID="{7DC1E551-0A4F-4825-AE45-67615D5FA153}" presName="composite" presStyleCnt="0"/>
      <dgm:spPr/>
    </dgm:pt>
    <dgm:pt modelId="{D60276E0-9A92-466A-8871-4F9D47FDF896}" type="pres">
      <dgm:prSet presAssocID="{7DC1E551-0A4F-4825-AE45-67615D5FA153}" presName="bgChev" presStyleLbl="node1" presStyleIdx="1" presStyleCnt="3"/>
      <dgm:spPr/>
    </dgm:pt>
    <dgm:pt modelId="{6634DEE3-B211-4F7D-A0B1-C9D3D345E50E}" type="pres">
      <dgm:prSet presAssocID="{7DC1E551-0A4F-4825-AE45-67615D5FA153}" presName="txNode" presStyleLbl="fgAcc1" presStyleIdx="1" presStyleCnt="3" custScaleY="121490">
        <dgm:presLayoutVars>
          <dgm:bulletEnabled val="1"/>
        </dgm:presLayoutVars>
      </dgm:prSet>
      <dgm:spPr/>
    </dgm:pt>
    <dgm:pt modelId="{3B60DA16-2F61-4EF2-9F4E-7B16F9E62AD7}" type="pres">
      <dgm:prSet presAssocID="{902DFCC8-2F36-481F-B7DC-A55C2A392BA9}" presName="compositeSpace" presStyleCnt="0"/>
      <dgm:spPr/>
    </dgm:pt>
    <dgm:pt modelId="{ECAB1CA0-5623-4704-9DAB-949A54D63497}" type="pres">
      <dgm:prSet presAssocID="{3A0FFC7B-8B8C-4538-8E4A-AA1771E05A1E}" presName="composite" presStyleCnt="0"/>
      <dgm:spPr/>
    </dgm:pt>
    <dgm:pt modelId="{DA4B9785-A14E-4C86-A596-6B53D2642706}" type="pres">
      <dgm:prSet presAssocID="{3A0FFC7B-8B8C-4538-8E4A-AA1771E05A1E}" presName="bgChev" presStyleLbl="node1" presStyleIdx="2" presStyleCnt="3" custLinFactNeighborX="22136" custLinFactNeighborY="22623"/>
      <dgm:spPr/>
    </dgm:pt>
    <dgm:pt modelId="{3234711F-6EFB-4292-8A2F-21C0BBAC184F}" type="pres">
      <dgm:prSet presAssocID="{3A0FFC7B-8B8C-4538-8E4A-AA1771E05A1E}" presName="txNode" presStyleLbl="fgAcc1" presStyleIdx="2" presStyleCnt="3">
        <dgm:presLayoutVars>
          <dgm:bulletEnabled val="1"/>
        </dgm:presLayoutVars>
      </dgm:prSet>
      <dgm:spPr/>
    </dgm:pt>
  </dgm:ptLst>
  <dgm:cxnLst>
    <dgm:cxn modelId="{5C385B6C-94E0-4E43-A0CD-FA013A1023A9}" type="presOf" srcId="{7DC1E551-0A4F-4825-AE45-67615D5FA153}" destId="{6634DEE3-B211-4F7D-A0B1-C9D3D345E50E}" srcOrd="0" destOrd="0" presId="urn:microsoft.com/office/officeart/2005/8/layout/chevronAccent+Icon"/>
    <dgm:cxn modelId="{6CF3B392-FCAB-481A-9AB4-3C942CF5B2B2}" srcId="{49E285A8-F74A-4E4D-A74C-9F87B301F075}" destId="{7DC1E551-0A4F-4825-AE45-67615D5FA153}" srcOrd="1" destOrd="0" parTransId="{8E5562C9-3EB1-412E-9B87-625257EEF8C3}" sibTransId="{902DFCC8-2F36-481F-B7DC-A55C2A392BA9}"/>
    <dgm:cxn modelId="{49121FAA-ECD3-421B-B4A9-FABD9219838A}" srcId="{49E285A8-F74A-4E4D-A74C-9F87B301F075}" destId="{912DE272-0350-4874-BC83-C7C912714C17}" srcOrd="0" destOrd="0" parTransId="{840F5FB7-CAC7-4535-A941-D83FB473F7B5}" sibTransId="{D0CAEB26-76A0-4777-A708-BC713B43B039}"/>
    <dgm:cxn modelId="{4EFA9FC9-3D4E-44AF-A641-BAE057A6E8C7}" type="presOf" srcId="{912DE272-0350-4874-BC83-C7C912714C17}" destId="{999A6B02-C990-4E8B-BBF5-D9A932B80A08}" srcOrd="0" destOrd="0" presId="urn:microsoft.com/office/officeart/2005/8/layout/chevronAccent+Icon"/>
    <dgm:cxn modelId="{091C2DD1-700A-45F6-93B6-2009A9D855C9}" type="presOf" srcId="{3A0FFC7B-8B8C-4538-8E4A-AA1771E05A1E}" destId="{3234711F-6EFB-4292-8A2F-21C0BBAC184F}" srcOrd="0" destOrd="0" presId="urn:microsoft.com/office/officeart/2005/8/layout/chevronAccent+Icon"/>
    <dgm:cxn modelId="{8C2F51F5-A8D0-4BC1-AD2D-F34B00ADD15F}" srcId="{49E285A8-F74A-4E4D-A74C-9F87B301F075}" destId="{3A0FFC7B-8B8C-4538-8E4A-AA1771E05A1E}" srcOrd="2" destOrd="0" parTransId="{F83F5234-F85D-45F2-9938-8D3164A22456}" sibTransId="{94B9CC02-406D-484A-AD18-42D9FA72335B}"/>
    <dgm:cxn modelId="{1F4C2EFB-74E1-4547-B115-34B4AD82A6CD}" type="presOf" srcId="{49E285A8-F74A-4E4D-A74C-9F87B301F075}" destId="{9B5AB4B2-6C89-477C-9F7E-50DAB828BA2F}" srcOrd="0" destOrd="0" presId="urn:microsoft.com/office/officeart/2005/8/layout/chevronAccent+Icon"/>
    <dgm:cxn modelId="{C8B80592-B20D-48EF-8255-69C24527A0E6}" type="presParOf" srcId="{9B5AB4B2-6C89-477C-9F7E-50DAB828BA2F}" destId="{DB977ABC-7767-40B6-8430-EFE2E1DF5A92}" srcOrd="0" destOrd="0" presId="urn:microsoft.com/office/officeart/2005/8/layout/chevronAccent+Icon"/>
    <dgm:cxn modelId="{8E3082F8-BE5E-4F63-BF69-3C69A764C700}" type="presParOf" srcId="{DB977ABC-7767-40B6-8430-EFE2E1DF5A92}" destId="{6AC2252B-5C98-47DA-A5EA-80FBD9B9CEAB}" srcOrd="0" destOrd="0" presId="urn:microsoft.com/office/officeart/2005/8/layout/chevronAccent+Icon"/>
    <dgm:cxn modelId="{33143B1A-A27C-4275-8A56-3DF7A51F0A13}" type="presParOf" srcId="{DB977ABC-7767-40B6-8430-EFE2E1DF5A92}" destId="{999A6B02-C990-4E8B-BBF5-D9A932B80A08}" srcOrd="1" destOrd="0" presId="urn:microsoft.com/office/officeart/2005/8/layout/chevronAccent+Icon"/>
    <dgm:cxn modelId="{19CDE009-D1C5-4214-A2B7-7E90736E11A8}" type="presParOf" srcId="{9B5AB4B2-6C89-477C-9F7E-50DAB828BA2F}" destId="{C829882D-91AD-4A68-8D5F-27F971E11FE7}" srcOrd="1" destOrd="0" presId="urn:microsoft.com/office/officeart/2005/8/layout/chevronAccent+Icon"/>
    <dgm:cxn modelId="{33351573-574F-449D-9694-84F5FB05079F}" type="presParOf" srcId="{9B5AB4B2-6C89-477C-9F7E-50DAB828BA2F}" destId="{A54A78F3-F45A-4FC1-8C4B-DB1BAA4685F4}" srcOrd="2" destOrd="0" presId="urn:microsoft.com/office/officeart/2005/8/layout/chevronAccent+Icon"/>
    <dgm:cxn modelId="{B0F59EB0-0C98-4809-B56F-A3605596C38D}" type="presParOf" srcId="{A54A78F3-F45A-4FC1-8C4B-DB1BAA4685F4}" destId="{D60276E0-9A92-466A-8871-4F9D47FDF896}" srcOrd="0" destOrd="0" presId="urn:microsoft.com/office/officeart/2005/8/layout/chevronAccent+Icon"/>
    <dgm:cxn modelId="{292EDE2E-AF70-4BF6-BFA9-7475D04B2EDA}" type="presParOf" srcId="{A54A78F3-F45A-4FC1-8C4B-DB1BAA4685F4}" destId="{6634DEE3-B211-4F7D-A0B1-C9D3D345E50E}" srcOrd="1" destOrd="0" presId="urn:microsoft.com/office/officeart/2005/8/layout/chevronAccent+Icon"/>
    <dgm:cxn modelId="{01407B70-EF76-4A0C-9CBB-58983B266D1C}" type="presParOf" srcId="{9B5AB4B2-6C89-477C-9F7E-50DAB828BA2F}" destId="{3B60DA16-2F61-4EF2-9F4E-7B16F9E62AD7}" srcOrd="3" destOrd="0" presId="urn:microsoft.com/office/officeart/2005/8/layout/chevronAccent+Icon"/>
    <dgm:cxn modelId="{A205BB8E-CD97-4162-946D-75D4974AAEA6}" type="presParOf" srcId="{9B5AB4B2-6C89-477C-9F7E-50DAB828BA2F}" destId="{ECAB1CA0-5623-4704-9DAB-949A54D63497}" srcOrd="4" destOrd="0" presId="urn:microsoft.com/office/officeart/2005/8/layout/chevronAccent+Icon"/>
    <dgm:cxn modelId="{1FEA6E7C-13FF-4CFF-94DB-7142DDEBA584}" type="presParOf" srcId="{ECAB1CA0-5623-4704-9DAB-949A54D63497}" destId="{DA4B9785-A14E-4C86-A596-6B53D2642706}" srcOrd="0" destOrd="0" presId="urn:microsoft.com/office/officeart/2005/8/layout/chevronAccent+Icon"/>
    <dgm:cxn modelId="{5D09632C-44A8-4C3D-ABF7-B04A1BE818CC}" type="presParOf" srcId="{ECAB1CA0-5623-4704-9DAB-949A54D63497}" destId="{3234711F-6EFB-4292-8A2F-21C0BBAC184F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7BA4015-8A59-43C9-8C6E-6B7057D5326F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94FD1C65-D7EA-47D9-8EA3-8B33D1999535}">
      <dgm:prSet custT="1"/>
      <dgm:spPr/>
      <dgm:t>
        <a:bodyPr/>
        <a:lstStyle/>
        <a:p>
          <a:pPr algn="ctr"/>
          <a:r>
            <a:rPr lang="cy-GB" sz="1600" noProof="0" dirty="0"/>
            <a:t>Er mwyn i arolwg lwyddo, rhaid iddo leihau pedwar math o wall </a:t>
          </a:r>
          <a:r>
            <a:rPr lang="en-US" sz="1600" dirty="0"/>
            <a:t>(Groves 1989:vi, 10–12):</a:t>
          </a:r>
          <a:endParaRPr lang="en-GB" sz="1600" dirty="0"/>
        </a:p>
      </dgm:t>
    </dgm:pt>
    <dgm:pt modelId="{6480A71C-5BE4-4CB7-81F5-3BB15B06EC44}" type="parTrans" cxnId="{2EEF4418-8B6D-4340-8BEC-ADCD15E73888}">
      <dgm:prSet/>
      <dgm:spPr/>
      <dgm:t>
        <a:bodyPr/>
        <a:lstStyle/>
        <a:p>
          <a:pPr algn="ctr"/>
          <a:endParaRPr lang="en-GB" sz="1600"/>
        </a:p>
      </dgm:t>
    </dgm:pt>
    <dgm:pt modelId="{2347ABA8-F4EA-4630-B6B2-B74BB4173C9A}" type="sibTrans" cxnId="{2EEF4418-8B6D-4340-8BEC-ADCD15E73888}">
      <dgm:prSet/>
      <dgm:spPr/>
      <dgm:t>
        <a:bodyPr/>
        <a:lstStyle/>
        <a:p>
          <a:pPr algn="ctr"/>
          <a:endParaRPr lang="en-GB" sz="1600"/>
        </a:p>
      </dgm:t>
    </dgm:pt>
    <dgm:pt modelId="{B0EE2C44-0772-434A-BF6F-27AD38281F87}" type="pres">
      <dgm:prSet presAssocID="{77BA4015-8A59-43C9-8C6E-6B7057D5326F}" presName="linear" presStyleCnt="0">
        <dgm:presLayoutVars>
          <dgm:animLvl val="lvl"/>
          <dgm:resizeHandles val="exact"/>
        </dgm:presLayoutVars>
      </dgm:prSet>
      <dgm:spPr/>
    </dgm:pt>
    <dgm:pt modelId="{C1A236C5-1A9D-48B4-B5C6-88A767781055}" type="pres">
      <dgm:prSet presAssocID="{94FD1C65-D7EA-47D9-8EA3-8B33D1999535}" presName="parentText" presStyleLbl="node1" presStyleIdx="0" presStyleCnt="1" custScaleY="286916" custLinFactY="100000" custLinFactNeighborX="-45572" custLinFactNeighborY="100675">
        <dgm:presLayoutVars>
          <dgm:chMax val="0"/>
          <dgm:bulletEnabled val="1"/>
        </dgm:presLayoutVars>
      </dgm:prSet>
      <dgm:spPr/>
    </dgm:pt>
  </dgm:ptLst>
  <dgm:cxnLst>
    <dgm:cxn modelId="{2EEF4418-8B6D-4340-8BEC-ADCD15E73888}" srcId="{77BA4015-8A59-43C9-8C6E-6B7057D5326F}" destId="{94FD1C65-D7EA-47D9-8EA3-8B33D1999535}" srcOrd="0" destOrd="0" parTransId="{6480A71C-5BE4-4CB7-81F5-3BB15B06EC44}" sibTransId="{2347ABA8-F4EA-4630-B6B2-B74BB4173C9A}"/>
    <dgm:cxn modelId="{CE861C47-F369-4A07-9A19-A44C6D392BA6}" type="presOf" srcId="{94FD1C65-D7EA-47D9-8EA3-8B33D1999535}" destId="{C1A236C5-1A9D-48B4-B5C6-88A767781055}" srcOrd="0" destOrd="0" presId="urn:microsoft.com/office/officeart/2005/8/layout/vList2"/>
    <dgm:cxn modelId="{D0EDE081-F738-43B7-92DF-7AF37BCDEC32}" type="presOf" srcId="{77BA4015-8A59-43C9-8C6E-6B7057D5326F}" destId="{B0EE2C44-0772-434A-BF6F-27AD38281F87}" srcOrd="0" destOrd="0" presId="urn:microsoft.com/office/officeart/2005/8/layout/vList2"/>
    <dgm:cxn modelId="{F16B547D-D371-4E37-92AF-347C3808FEF3}" type="presParOf" srcId="{B0EE2C44-0772-434A-BF6F-27AD38281F87}" destId="{C1A236C5-1A9D-48B4-B5C6-88A76778105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CC970A3-042B-4F74-8716-2FB0BFBA054A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3B57ABDE-D854-424A-8B25-575CEA6388FD}">
      <dgm:prSet/>
      <dgm:spPr/>
      <dgm:t>
        <a:bodyPr/>
        <a:lstStyle/>
        <a:p>
          <a:r>
            <a:rPr lang="cy-GB" noProof="0" dirty="0"/>
            <a:t>Dilysrwydd Rhesymegol  (goddrychol)</a:t>
          </a:r>
        </a:p>
      </dgm:t>
    </dgm:pt>
    <dgm:pt modelId="{9147355A-A99F-4FEC-B219-0CE6BDC0E243}" type="parTrans" cxnId="{D17412EF-6A1F-4C87-BDF5-FD6DC71E14C4}">
      <dgm:prSet/>
      <dgm:spPr/>
      <dgm:t>
        <a:bodyPr/>
        <a:lstStyle/>
        <a:p>
          <a:endParaRPr lang="en-GB"/>
        </a:p>
      </dgm:t>
    </dgm:pt>
    <dgm:pt modelId="{60B54139-7A24-41C9-95AF-4E7EC29FA079}" type="sibTrans" cxnId="{D17412EF-6A1F-4C87-BDF5-FD6DC71E14C4}">
      <dgm:prSet/>
      <dgm:spPr/>
      <dgm:t>
        <a:bodyPr/>
        <a:lstStyle/>
        <a:p>
          <a:endParaRPr lang="en-GB"/>
        </a:p>
      </dgm:t>
    </dgm:pt>
    <dgm:pt modelId="{DDA44357-6BEC-4BCE-9DFC-302593337E68}">
      <dgm:prSet/>
      <dgm:spPr/>
      <dgm:t>
        <a:bodyPr/>
        <a:lstStyle/>
        <a:p>
          <a:r>
            <a:rPr lang="cy-GB" noProof="0" dirty="0"/>
            <a:t>Dilysrwydd wyneb</a:t>
          </a:r>
        </a:p>
      </dgm:t>
    </dgm:pt>
    <dgm:pt modelId="{C511E437-02B7-416C-9700-27C86F72F8DB}" type="parTrans" cxnId="{51FB28CE-A282-44AA-88BA-09AC3721A100}">
      <dgm:prSet/>
      <dgm:spPr/>
      <dgm:t>
        <a:bodyPr/>
        <a:lstStyle/>
        <a:p>
          <a:endParaRPr lang="en-GB"/>
        </a:p>
      </dgm:t>
    </dgm:pt>
    <dgm:pt modelId="{A8624610-76FD-49D1-AC57-CB37015FBF03}" type="sibTrans" cxnId="{51FB28CE-A282-44AA-88BA-09AC3721A100}">
      <dgm:prSet/>
      <dgm:spPr/>
      <dgm:t>
        <a:bodyPr/>
        <a:lstStyle/>
        <a:p>
          <a:endParaRPr lang="en-GB"/>
        </a:p>
      </dgm:t>
    </dgm:pt>
    <dgm:pt modelId="{EC6AFFBA-5E3D-4A5A-A23D-33617F423229}">
      <dgm:prSet/>
      <dgm:spPr/>
      <dgm:t>
        <a:bodyPr/>
        <a:lstStyle/>
        <a:p>
          <a:r>
            <a:rPr lang="cy-GB" noProof="0" dirty="0"/>
            <a:t>Dilysrwydd cynnwys</a:t>
          </a:r>
        </a:p>
      </dgm:t>
    </dgm:pt>
    <dgm:pt modelId="{FC42D780-C831-46F1-BD4A-E5645FA81189}" type="parTrans" cxnId="{D369DAC8-5F4C-4C5F-94C5-9BA22B61433E}">
      <dgm:prSet/>
      <dgm:spPr/>
      <dgm:t>
        <a:bodyPr/>
        <a:lstStyle/>
        <a:p>
          <a:endParaRPr lang="en-GB"/>
        </a:p>
      </dgm:t>
    </dgm:pt>
    <dgm:pt modelId="{EC89F4B8-7642-4125-8145-6E7A0BD5259E}" type="sibTrans" cxnId="{D369DAC8-5F4C-4C5F-94C5-9BA22B61433E}">
      <dgm:prSet/>
      <dgm:spPr/>
      <dgm:t>
        <a:bodyPr/>
        <a:lstStyle/>
        <a:p>
          <a:endParaRPr lang="en-GB"/>
        </a:p>
      </dgm:t>
    </dgm:pt>
    <dgm:pt modelId="{12F4E6AC-A3E4-424C-A802-AE3638932162}">
      <dgm:prSet/>
      <dgm:spPr/>
      <dgm:t>
        <a:bodyPr/>
        <a:lstStyle/>
        <a:p>
          <a:r>
            <a:rPr lang="cy-GB" noProof="0" dirty="0"/>
            <a:t>Mae’n ymddangos bod prawf sy’n ddilys yn rhesymegol yn mesur y newidyn iawn yn gyfan gwbl.</a:t>
          </a:r>
        </a:p>
      </dgm:t>
    </dgm:pt>
    <dgm:pt modelId="{2F8EFC47-DC5D-4D78-8DD3-14CCD706CA87}" type="parTrans" cxnId="{E8390D5C-FB96-4350-8BF1-A4455580D22F}">
      <dgm:prSet/>
      <dgm:spPr/>
      <dgm:t>
        <a:bodyPr/>
        <a:lstStyle/>
        <a:p>
          <a:endParaRPr lang="en-GB"/>
        </a:p>
      </dgm:t>
    </dgm:pt>
    <dgm:pt modelId="{2AEFD8C2-37DE-4606-82BC-A20B6E2E19B3}" type="sibTrans" cxnId="{E8390D5C-FB96-4350-8BF1-A4455580D22F}">
      <dgm:prSet/>
      <dgm:spPr/>
      <dgm:t>
        <a:bodyPr/>
        <a:lstStyle/>
        <a:p>
          <a:endParaRPr lang="en-GB"/>
        </a:p>
      </dgm:t>
    </dgm:pt>
    <dgm:pt modelId="{065F73D4-8261-4D10-BD0E-32C94470A93F}" type="pres">
      <dgm:prSet presAssocID="{FCC970A3-042B-4F74-8716-2FB0BFBA054A}" presName="Name0" presStyleCnt="0">
        <dgm:presLayoutVars>
          <dgm:dir/>
          <dgm:animLvl val="lvl"/>
          <dgm:resizeHandles val="exact"/>
        </dgm:presLayoutVars>
      </dgm:prSet>
      <dgm:spPr/>
    </dgm:pt>
    <dgm:pt modelId="{777C2A88-E89E-49CB-BEC8-B4406B393D39}" type="pres">
      <dgm:prSet presAssocID="{3B57ABDE-D854-424A-8B25-575CEA6388FD}" presName="linNode" presStyleCnt="0"/>
      <dgm:spPr/>
    </dgm:pt>
    <dgm:pt modelId="{E49AF02C-8DE8-47BE-9BCD-17BB592838BB}" type="pres">
      <dgm:prSet presAssocID="{3B57ABDE-D854-424A-8B25-575CEA6388FD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ABD45B47-AD0E-4F37-9979-6A016F7AF3A6}" type="pres">
      <dgm:prSet presAssocID="{3B57ABDE-D854-424A-8B25-575CEA6388FD}" presName="descendantText" presStyleLbl="alignAccFollowNode1" presStyleIdx="0" presStyleCnt="1">
        <dgm:presLayoutVars>
          <dgm:bulletEnabled val="1"/>
        </dgm:presLayoutVars>
      </dgm:prSet>
      <dgm:spPr/>
    </dgm:pt>
    <dgm:pt modelId="{7D32624F-FB9E-4D13-8798-7DF1C34C66C7}" type="pres">
      <dgm:prSet presAssocID="{60B54139-7A24-41C9-95AF-4E7EC29FA079}" presName="sp" presStyleCnt="0"/>
      <dgm:spPr/>
    </dgm:pt>
    <dgm:pt modelId="{E874BCDD-C76D-4996-BED8-CD5C211B8980}" type="pres">
      <dgm:prSet presAssocID="{12F4E6AC-A3E4-424C-A802-AE3638932162}" presName="linNode" presStyleCnt="0"/>
      <dgm:spPr/>
    </dgm:pt>
    <dgm:pt modelId="{B907C35E-6264-4DEF-A6F5-4E290243EFBB}" type="pres">
      <dgm:prSet presAssocID="{12F4E6AC-A3E4-424C-A802-AE3638932162}" presName="parentText" presStyleLbl="node1" presStyleIdx="1" presStyleCnt="2">
        <dgm:presLayoutVars>
          <dgm:chMax val="1"/>
          <dgm:bulletEnabled val="1"/>
        </dgm:presLayoutVars>
      </dgm:prSet>
      <dgm:spPr/>
    </dgm:pt>
  </dgm:ptLst>
  <dgm:cxnLst>
    <dgm:cxn modelId="{89F2282C-0D4D-4072-9263-57003444FCBA}" type="presOf" srcId="{3B57ABDE-D854-424A-8B25-575CEA6388FD}" destId="{E49AF02C-8DE8-47BE-9BCD-17BB592838BB}" srcOrd="0" destOrd="0" presId="urn:microsoft.com/office/officeart/2005/8/layout/vList5"/>
    <dgm:cxn modelId="{5D2F0D2E-2B54-44B5-A47C-34AB226F8DC5}" type="presOf" srcId="{DDA44357-6BEC-4BCE-9DFC-302593337E68}" destId="{ABD45B47-AD0E-4F37-9979-6A016F7AF3A6}" srcOrd="0" destOrd="0" presId="urn:microsoft.com/office/officeart/2005/8/layout/vList5"/>
    <dgm:cxn modelId="{E8390D5C-FB96-4350-8BF1-A4455580D22F}" srcId="{FCC970A3-042B-4F74-8716-2FB0BFBA054A}" destId="{12F4E6AC-A3E4-424C-A802-AE3638932162}" srcOrd="1" destOrd="0" parTransId="{2F8EFC47-DC5D-4D78-8DD3-14CCD706CA87}" sibTransId="{2AEFD8C2-37DE-4606-82BC-A20B6E2E19B3}"/>
    <dgm:cxn modelId="{D4D5545D-3CC8-404E-A8A4-61A4CA9D435C}" type="presOf" srcId="{12F4E6AC-A3E4-424C-A802-AE3638932162}" destId="{B907C35E-6264-4DEF-A6F5-4E290243EFBB}" srcOrd="0" destOrd="0" presId="urn:microsoft.com/office/officeart/2005/8/layout/vList5"/>
    <dgm:cxn modelId="{7CFEAC7D-1A28-402A-AED1-5C80F8AC7625}" type="presOf" srcId="{EC6AFFBA-5E3D-4A5A-A23D-33617F423229}" destId="{ABD45B47-AD0E-4F37-9979-6A016F7AF3A6}" srcOrd="0" destOrd="1" presId="urn:microsoft.com/office/officeart/2005/8/layout/vList5"/>
    <dgm:cxn modelId="{ACC8D3B5-18DE-4A10-A08F-8CB26FD47F2D}" type="presOf" srcId="{FCC970A3-042B-4F74-8716-2FB0BFBA054A}" destId="{065F73D4-8261-4D10-BD0E-32C94470A93F}" srcOrd="0" destOrd="0" presId="urn:microsoft.com/office/officeart/2005/8/layout/vList5"/>
    <dgm:cxn modelId="{D369DAC8-5F4C-4C5F-94C5-9BA22B61433E}" srcId="{3B57ABDE-D854-424A-8B25-575CEA6388FD}" destId="{EC6AFFBA-5E3D-4A5A-A23D-33617F423229}" srcOrd="1" destOrd="0" parTransId="{FC42D780-C831-46F1-BD4A-E5645FA81189}" sibTransId="{EC89F4B8-7642-4125-8145-6E7A0BD5259E}"/>
    <dgm:cxn modelId="{51FB28CE-A282-44AA-88BA-09AC3721A100}" srcId="{3B57ABDE-D854-424A-8B25-575CEA6388FD}" destId="{DDA44357-6BEC-4BCE-9DFC-302593337E68}" srcOrd="0" destOrd="0" parTransId="{C511E437-02B7-416C-9700-27C86F72F8DB}" sibTransId="{A8624610-76FD-49D1-AC57-CB37015FBF03}"/>
    <dgm:cxn modelId="{D17412EF-6A1F-4C87-BDF5-FD6DC71E14C4}" srcId="{FCC970A3-042B-4F74-8716-2FB0BFBA054A}" destId="{3B57ABDE-D854-424A-8B25-575CEA6388FD}" srcOrd="0" destOrd="0" parTransId="{9147355A-A99F-4FEC-B219-0CE6BDC0E243}" sibTransId="{60B54139-7A24-41C9-95AF-4E7EC29FA079}"/>
    <dgm:cxn modelId="{A1E0E346-42DF-45B9-9628-DCB199F3BC8B}" type="presParOf" srcId="{065F73D4-8261-4D10-BD0E-32C94470A93F}" destId="{777C2A88-E89E-49CB-BEC8-B4406B393D39}" srcOrd="0" destOrd="0" presId="urn:microsoft.com/office/officeart/2005/8/layout/vList5"/>
    <dgm:cxn modelId="{13D8DB9E-DD75-47EF-85FD-FAF2D44C29F5}" type="presParOf" srcId="{777C2A88-E89E-49CB-BEC8-B4406B393D39}" destId="{E49AF02C-8DE8-47BE-9BCD-17BB592838BB}" srcOrd="0" destOrd="0" presId="urn:microsoft.com/office/officeart/2005/8/layout/vList5"/>
    <dgm:cxn modelId="{C8A2D29C-1940-40E8-81B3-C68EAF88760D}" type="presParOf" srcId="{777C2A88-E89E-49CB-BEC8-B4406B393D39}" destId="{ABD45B47-AD0E-4F37-9979-6A016F7AF3A6}" srcOrd="1" destOrd="0" presId="urn:microsoft.com/office/officeart/2005/8/layout/vList5"/>
    <dgm:cxn modelId="{8EA4CA97-FB13-47E1-934E-D5A54596E7A4}" type="presParOf" srcId="{065F73D4-8261-4D10-BD0E-32C94470A93F}" destId="{7D32624F-FB9E-4D13-8798-7DF1C34C66C7}" srcOrd="1" destOrd="0" presId="urn:microsoft.com/office/officeart/2005/8/layout/vList5"/>
    <dgm:cxn modelId="{DA75D99B-1837-48CD-9269-BA38E6970E43}" type="presParOf" srcId="{065F73D4-8261-4D10-BD0E-32C94470A93F}" destId="{E874BCDD-C76D-4996-BED8-CD5C211B8980}" srcOrd="2" destOrd="0" presId="urn:microsoft.com/office/officeart/2005/8/layout/vList5"/>
    <dgm:cxn modelId="{6101CABB-8377-4050-955D-0333A852312E}" type="presParOf" srcId="{E874BCDD-C76D-4996-BED8-CD5C211B8980}" destId="{B907C35E-6264-4DEF-A6F5-4E290243EFB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B1C4C01-0C94-46AB-9AD3-E6575AEA2C82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F72CCAD-10C5-4323-9CC5-77F636C56C06}">
      <dgm:prSet/>
      <dgm:spPr/>
      <dgm:t>
        <a:bodyPr/>
        <a:lstStyle/>
        <a:p>
          <a:r>
            <a:rPr lang="cy-GB" b="0" i="0" baseline="0" noProof="0" dirty="0"/>
            <a:t>Dilysrwydd Rhesymegol/Ystadegol</a:t>
          </a:r>
          <a:endParaRPr lang="cy-GB" noProof="0" dirty="0"/>
        </a:p>
      </dgm:t>
    </dgm:pt>
    <dgm:pt modelId="{F685D064-472D-472F-BBB3-87A75F1F1242}" type="parTrans" cxnId="{D1CC5CB7-10C3-4615-BE5D-7FA58BFB5FD3}">
      <dgm:prSet/>
      <dgm:spPr/>
      <dgm:t>
        <a:bodyPr/>
        <a:lstStyle/>
        <a:p>
          <a:endParaRPr lang="en-GB"/>
        </a:p>
      </dgm:t>
    </dgm:pt>
    <dgm:pt modelId="{5C64AE51-8B5E-40D4-B91D-8BD72E19E98B}" type="sibTrans" cxnId="{D1CC5CB7-10C3-4615-BE5D-7FA58BFB5FD3}">
      <dgm:prSet/>
      <dgm:spPr/>
      <dgm:t>
        <a:bodyPr/>
        <a:lstStyle/>
        <a:p>
          <a:endParaRPr lang="en-GB"/>
        </a:p>
      </dgm:t>
    </dgm:pt>
    <dgm:pt modelId="{D76DC9A8-784C-436F-9C4B-B0A600A031D1}">
      <dgm:prSet/>
      <dgm:spPr/>
      <dgm:t>
        <a:bodyPr/>
        <a:lstStyle/>
        <a:p>
          <a:r>
            <a:rPr lang="en-GB" b="0" i="0" baseline="0" dirty="0"/>
            <a:t>•</a:t>
          </a:r>
          <a:r>
            <a:rPr lang="cy-GB" b="0" i="0" baseline="0" noProof="0" dirty="0"/>
            <a:t>Dilysrwydd lluniad</a:t>
          </a:r>
          <a:endParaRPr lang="cy-GB" noProof="0" dirty="0"/>
        </a:p>
      </dgm:t>
    </dgm:pt>
    <dgm:pt modelId="{CBE693A5-C361-4F67-B6FA-90F703F5ADDD}" type="parTrans" cxnId="{83286426-64ED-4496-BC11-844A844DF259}">
      <dgm:prSet/>
      <dgm:spPr/>
      <dgm:t>
        <a:bodyPr/>
        <a:lstStyle/>
        <a:p>
          <a:endParaRPr lang="en-GB"/>
        </a:p>
      </dgm:t>
    </dgm:pt>
    <dgm:pt modelId="{7E25E8B5-DC25-4475-919B-0D2C9F302A1E}" type="sibTrans" cxnId="{83286426-64ED-4496-BC11-844A844DF259}">
      <dgm:prSet/>
      <dgm:spPr/>
      <dgm:t>
        <a:bodyPr/>
        <a:lstStyle/>
        <a:p>
          <a:endParaRPr lang="en-GB"/>
        </a:p>
      </dgm:t>
    </dgm:pt>
    <dgm:pt modelId="{FFECFDB6-11C2-41ED-8BFA-3A290C9C63D2}">
      <dgm:prSet/>
      <dgm:spPr/>
      <dgm:t>
        <a:bodyPr/>
        <a:lstStyle/>
        <a:p>
          <a:r>
            <a:rPr lang="cy-GB" b="0" i="0" baseline="0" noProof="0" dirty="0"/>
            <a:t>Mae prawf sy’n ddilys yn ystadegol yn creu canlyniadau sy’n cytuno â phrofion tebyg eraill</a:t>
          </a:r>
          <a:r>
            <a:rPr lang="en-GB" b="0" i="0" baseline="0" dirty="0"/>
            <a:t>?</a:t>
          </a:r>
          <a:endParaRPr lang="en-GB" dirty="0"/>
        </a:p>
      </dgm:t>
    </dgm:pt>
    <dgm:pt modelId="{328FF561-AACE-43DA-A8C2-1D029EC0A1A6}" type="parTrans" cxnId="{A6EB274C-1820-44C8-A651-33ED1BF658B6}">
      <dgm:prSet/>
      <dgm:spPr/>
      <dgm:t>
        <a:bodyPr/>
        <a:lstStyle/>
        <a:p>
          <a:endParaRPr lang="en-GB"/>
        </a:p>
      </dgm:t>
    </dgm:pt>
    <dgm:pt modelId="{2639C07A-C9AD-4980-83AF-F1FA68ABDEE5}" type="sibTrans" cxnId="{A6EB274C-1820-44C8-A651-33ED1BF658B6}">
      <dgm:prSet/>
      <dgm:spPr/>
      <dgm:t>
        <a:bodyPr/>
        <a:lstStyle/>
        <a:p>
          <a:endParaRPr lang="en-GB"/>
        </a:p>
      </dgm:t>
    </dgm:pt>
    <dgm:pt modelId="{F2CD6A43-5A53-4D20-AA8A-1679B9DBC4AB}" type="pres">
      <dgm:prSet presAssocID="{4B1C4C01-0C94-46AB-9AD3-E6575AEA2C82}" presName="Name0" presStyleCnt="0">
        <dgm:presLayoutVars>
          <dgm:dir/>
          <dgm:resizeHandles val="exact"/>
        </dgm:presLayoutVars>
      </dgm:prSet>
      <dgm:spPr/>
    </dgm:pt>
    <dgm:pt modelId="{94FF1292-7AD8-47E2-B90D-A3779D4DAB4B}" type="pres">
      <dgm:prSet presAssocID="{3F72CCAD-10C5-4323-9CC5-77F636C56C06}" presName="node" presStyleLbl="node1" presStyleIdx="0" presStyleCnt="3">
        <dgm:presLayoutVars>
          <dgm:bulletEnabled val="1"/>
        </dgm:presLayoutVars>
      </dgm:prSet>
      <dgm:spPr/>
    </dgm:pt>
    <dgm:pt modelId="{7EBA0640-C574-4AF2-BFDA-8BB7895311F2}" type="pres">
      <dgm:prSet presAssocID="{5C64AE51-8B5E-40D4-B91D-8BD72E19E98B}" presName="sibTrans" presStyleLbl="sibTrans2D1" presStyleIdx="0" presStyleCnt="2"/>
      <dgm:spPr/>
    </dgm:pt>
    <dgm:pt modelId="{798749BD-6D14-4ADA-92E3-3CD58C917DD9}" type="pres">
      <dgm:prSet presAssocID="{5C64AE51-8B5E-40D4-B91D-8BD72E19E98B}" presName="connectorText" presStyleLbl="sibTrans2D1" presStyleIdx="0" presStyleCnt="2"/>
      <dgm:spPr/>
    </dgm:pt>
    <dgm:pt modelId="{4555ED9E-B001-4142-8975-FB82C7AA58C4}" type="pres">
      <dgm:prSet presAssocID="{D76DC9A8-784C-436F-9C4B-B0A600A031D1}" presName="node" presStyleLbl="node1" presStyleIdx="1" presStyleCnt="3" custLinFactNeighborY="-2912">
        <dgm:presLayoutVars>
          <dgm:bulletEnabled val="1"/>
        </dgm:presLayoutVars>
      </dgm:prSet>
      <dgm:spPr/>
    </dgm:pt>
    <dgm:pt modelId="{332F3373-6F2E-4F6D-9A17-027F0BD87EB5}" type="pres">
      <dgm:prSet presAssocID="{7E25E8B5-DC25-4475-919B-0D2C9F302A1E}" presName="sibTrans" presStyleLbl="sibTrans2D1" presStyleIdx="1" presStyleCnt="2"/>
      <dgm:spPr/>
    </dgm:pt>
    <dgm:pt modelId="{BF65576F-9EB9-48C1-AEC3-49C6FFC1EFE9}" type="pres">
      <dgm:prSet presAssocID="{7E25E8B5-DC25-4475-919B-0D2C9F302A1E}" presName="connectorText" presStyleLbl="sibTrans2D1" presStyleIdx="1" presStyleCnt="2"/>
      <dgm:spPr/>
    </dgm:pt>
    <dgm:pt modelId="{A6FC12F1-BC71-4616-9D82-9832FB30B6C0}" type="pres">
      <dgm:prSet presAssocID="{FFECFDB6-11C2-41ED-8BFA-3A290C9C63D2}" presName="node" presStyleLbl="node1" presStyleIdx="2" presStyleCnt="3">
        <dgm:presLayoutVars>
          <dgm:bulletEnabled val="1"/>
        </dgm:presLayoutVars>
      </dgm:prSet>
      <dgm:spPr/>
    </dgm:pt>
  </dgm:ptLst>
  <dgm:cxnLst>
    <dgm:cxn modelId="{83286426-64ED-4496-BC11-844A844DF259}" srcId="{4B1C4C01-0C94-46AB-9AD3-E6575AEA2C82}" destId="{D76DC9A8-784C-436F-9C4B-B0A600A031D1}" srcOrd="1" destOrd="0" parTransId="{CBE693A5-C361-4F67-B6FA-90F703F5ADDD}" sibTransId="{7E25E8B5-DC25-4475-919B-0D2C9F302A1E}"/>
    <dgm:cxn modelId="{40E50245-7888-4EFC-8BEE-823F6FB2625F}" type="presOf" srcId="{D76DC9A8-784C-436F-9C4B-B0A600A031D1}" destId="{4555ED9E-B001-4142-8975-FB82C7AA58C4}" srcOrd="0" destOrd="0" presId="urn:microsoft.com/office/officeart/2005/8/layout/process1"/>
    <dgm:cxn modelId="{A6EB274C-1820-44C8-A651-33ED1BF658B6}" srcId="{4B1C4C01-0C94-46AB-9AD3-E6575AEA2C82}" destId="{FFECFDB6-11C2-41ED-8BFA-3A290C9C63D2}" srcOrd="2" destOrd="0" parTransId="{328FF561-AACE-43DA-A8C2-1D029EC0A1A6}" sibTransId="{2639C07A-C9AD-4980-83AF-F1FA68ABDEE5}"/>
    <dgm:cxn modelId="{BF184583-90A6-42F6-9582-F8EF9A59EF8E}" type="presOf" srcId="{7E25E8B5-DC25-4475-919B-0D2C9F302A1E}" destId="{BF65576F-9EB9-48C1-AEC3-49C6FFC1EFE9}" srcOrd="1" destOrd="0" presId="urn:microsoft.com/office/officeart/2005/8/layout/process1"/>
    <dgm:cxn modelId="{DCCD9784-13EB-4AD1-A850-C4067CB747DE}" type="presOf" srcId="{5C64AE51-8B5E-40D4-B91D-8BD72E19E98B}" destId="{798749BD-6D14-4ADA-92E3-3CD58C917DD9}" srcOrd="1" destOrd="0" presId="urn:microsoft.com/office/officeart/2005/8/layout/process1"/>
    <dgm:cxn modelId="{3FBF9787-A8D6-4AE3-978D-40825A48A7C7}" type="presOf" srcId="{5C64AE51-8B5E-40D4-B91D-8BD72E19E98B}" destId="{7EBA0640-C574-4AF2-BFDA-8BB7895311F2}" srcOrd="0" destOrd="0" presId="urn:microsoft.com/office/officeart/2005/8/layout/process1"/>
    <dgm:cxn modelId="{DE70FDA3-FFBF-4573-B324-84E74682C87B}" type="presOf" srcId="{7E25E8B5-DC25-4475-919B-0D2C9F302A1E}" destId="{332F3373-6F2E-4F6D-9A17-027F0BD87EB5}" srcOrd="0" destOrd="0" presId="urn:microsoft.com/office/officeart/2005/8/layout/process1"/>
    <dgm:cxn modelId="{1D3909AF-5982-4ADF-B860-566529C48771}" type="presOf" srcId="{4B1C4C01-0C94-46AB-9AD3-E6575AEA2C82}" destId="{F2CD6A43-5A53-4D20-AA8A-1679B9DBC4AB}" srcOrd="0" destOrd="0" presId="urn:microsoft.com/office/officeart/2005/8/layout/process1"/>
    <dgm:cxn modelId="{D1CC5CB7-10C3-4615-BE5D-7FA58BFB5FD3}" srcId="{4B1C4C01-0C94-46AB-9AD3-E6575AEA2C82}" destId="{3F72CCAD-10C5-4323-9CC5-77F636C56C06}" srcOrd="0" destOrd="0" parTransId="{F685D064-472D-472F-BBB3-87A75F1F1242}" sibTransId="{5C64AE51-8B5E-40D4-B91D-8BD72E19E98B}"/>
    <dgm:cxn modelId="{9F4CE6CC-2534-47AB-B03A-0E95365C377B}" type="presOf" srcId="{3F72CCAD-10C5-4323-9CC5-77F636C56C06}" destId="{94FF1292-7AD8-47E2-B90D-A3779D4DAB4B}" srcOrd="0" destOrd="0" presId="urn:microsoft.com/office/officeart/2005/8/layout/process1"/>
    <dgm:cxn modelId="{C91BFEE5-9977-47B5-9B4F-7E3BCF855C58}" type="presOf" srcId="{FFECFDB6-11C2-41ED-8BFA-3A290C9C63D2}" destId="{A6FC12F1-BC71-4616-9D82-9832FB30B6C0}" srcOrd="0" destOrd="0" presId="urn:microsoft.com/office/officeart/2005/8/layout/process1"/>
    <dgm:cxn modelId="{E2500BB1-C806-4CAD-9C3D-11E9827EC848}" type="presParOf" srcId="{F2CD6A43-5A53-4D20-AA8A-1679B9DBC4AB}" destId="{94FF1292-7AD8-47E2-B90D-A3779D4DAB4B}" srcOrd="0" destOrd="0" presId="urn:microsoft.com/office/officeart/2005/8/layout/process1"/>
    <dgm:cxn modelId="{9651FD84-3CF2-424F-A2D5-76BC1FF0C16B}" type="presParOf" srcId="{F2CD6A43-5A53-4D20-AA8A-1679B9DBC4AB}" destId="{7EBA0640-C574-4AF2-BFDA-8BB7895311F2}" srcOrd="1" destOrd="0" presId="urn:microsoft.com/office/officeart/2005/8/layout/process1"/>
    <dgm:cxn modelId="{B7249613-EC55-4688-8FC7-44CC4FB10A4C}" type="presParOf" srcId="{7EBA0640-C574-4AF2-BFDA-8BB7895311F2}" destId="{798749BD-6D14-4ADA-92E3-3CD58C917DD9}" srcOrd="0" destOrd="0" presId="urn:microsoft.com/office/officeart/2005/8/layout/process1"/>
    <dgm:cxn modelId="{40A0C118-1E9D-4920-814C-183F454DA4EC}" type="presParOf" srcId="{F2CD6A43-5A53-4D20-AA8A-1679B9DBC4AB}" destId="{4555ED9E-B001-4142-8975-FB82C7AA58C4}" srcOrd="2" destOrd="0" presId="urn:microsoft.com/office/officeart/2005/8/layout/process1"/>
    <dgm:cxn modelId="{49484F4C-2689-47DE-AD49-B9EA0A755F8F}" type="presParOf" srcId="{F2CD6A43-5A53-4D20-AA8A-1679B9DBC4AB}" destId="{332F3373-6F2E-4F6D-9A17-027F0BD87EB5}" srcOrd="3" destOrd="0" presId="urn:microsoft.com/office/officeart/2005/8/layout/process1"/>
    <dgm:cxn modelId="{B1C0EC4B-5909-45D3-A884-05B8ADF48675}" type="presParOf" srcId="{332F3373-6F2E-4F6D-9A17-027F0BD87EB5}" destId="{BF65576F-9EB9-48C1-AEC3-49C6FFC1EFE9}" srcOrd="0" destOrd="0" presId="urn:microsoft.com/office/officeart/2005/8/layout/process1"/>
    <dgm:cxn modelId="{377D3DEB-F0D3-4B1C-A55A-3FF55FD227D5}" type="presParOf" srcId="{F2CD6A43-5A53-4D20-AA8A-1679B9DBC4AB}" destId="{A6FC12F1-BC71-4616-9D82-9832FB30B6C0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CC0A30A-415B-411F-A095-08DBCADD096D}" type="doc">
      <dgm:prSet loTypeId="urn:microsoft.com/office/officeart/2005/8/layout/chevron1" loCatId="process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GB"/>
        </a:p>
      </dgm:t>
    </dgm:pt>
    <dgm:pt modelId="{C8A9C080-9D94-4F73-9EF1-C4AFE81DA8CA}">
      <dgm:prSet/>
      <dgm:spPr/>
      <dgm:t>
        <a:bodyPr/>
        <a:lstStyle/>
        <a:p>
          <a:r>
            <a:rPr lang="cy-GB" b="0" i="0" baseline="0" noProof="0" dirty="0"/>
            <a:t>Dilysrwydd Ystadegol (Dilysrwydd yn gysylltiedig â maen prawf)</a:t>
          </a:r>
          <a:endParaRPr lang="cy-GB" noProof="0" dirty="0"/>
        </a:p>
      </dgm:t>
    </dgm:pt>
    <dgm:pt modelId="{C100D329-D4FC-457D-9507-0F4D79A4E17F}" type="parTrans" cxnId="{6D7DB0A0-0DDA-40F5-A1C8-A7D5FEB5FCD8}">
      <dgm:prSet/>
      <dgm:spPr/>
      <dgm:t>
        <a:bodyPr/>
        <a:lstStyle/>
        <a:p>
          <a:endParaRPr lang="en-GB"/>
        </a:p>
      </dgm:t>
    </dgm:pt>
    <dgm:pt modelId="{926E4A0F-F113-4CFE-84CF-A91458C48B6F}" type="sibTrans" cxnId="{6D7DB0A0-0DDA-40F5-A1C8-A7D5FEB5FCD8}">
      <dgm:prSet/>
      <dgm:spPr/>
      <dgm:t>
        <a:bodyPr/>
        <a:lstStyle/>
        <a:p>
          <a:endParaRPr lang="en-GB"/>
        </a:p>
      </dgm:t>
    </dgm:pt>
    <dgm:pt modelId="{28270C00-7541-460A-8E01-D470F18BCC10}">
      <dgm:prSet/>
      <dgm:spPr/>
      <dgm:t>
        <a:bodyPr/>
        <a:lstStyle/>
        <a:p>
          <a:r>
            <a:rPr lang="en-GB" b="0" i="0" baseline="0" dirty="0"/>
            <a:t>•</a:t>
          </a:r>
          <a:r>
            <a:rPr lang="cy-GB" b="0" i="0" baseline="0" noProof="0" dirty="0"/>
            <a:t>Rhagfynegi</a:t>
          </a:r>
          <a:endParaRPr lang="cy-GB" noProof="0" dirty="0"/>
        </a:p>
      </dgm:t>
    </dgm:pt>
    <dgm:pt modelId="{741D7701-4B87-4822-ABF2-0F086FA5CF69}" type="parTrans" cxnId="{8C59F5D5-5E52-4E61-8021-4FB4A49D0A45}">
      <dgm:prSet/>
      <dgm:spPr/>
      <dgm:t>
        <a:bodyPr/>
        <a:lstStyle/>
        <a:p>
          <a:endParaRPr lang="en-GB"/>
        </a:p>
      </dgm:t>
    </dgm:pt>
    <dgm:pt modelId="{320371B5-EABC-4FEF-BD42-264AC4CD511A}" type="sibTrans" cxnId="{8C59F5D5-5E52-4E61-8021-4FB4A49D0A45}">
      <dgm:prSet/>
      <dgm:spPr/>
      <dgm:t>
        <a:bodyPr/>
        <a:lstStyle/>
        <a:p>
          <a:endParaRPr lang="en-GB"/>
        </a:p>
      </dgm:t>
    </dgm:pt>
    <dgm:pt modelId="{21F1DB2B-E77C-403E-83B1-2FAAD7B14739}">
      <dgm:prSet/>
      <dgm:spPr/>
      <dgm:t>
        <a:bodyPr/>
        <a:lstStyle/>
        <a:p>
          <a:r>
            <a:rPr lang="en-GB" b="0" i="0" baseline="0" dirty="0"/>
            <a:t>•</a:t>
          </a:r>
          <a:r>
            <a:rPr lang="cy-GB" b="0" i="0" baseline="0" noProof="0" dirty="0"/>
            <a:t>Cydamserol</a:t>
          </a:r>
          <a:endParaRPr lang="cy-GB" noProof="0" dirty="0"/>
        </a:p>
      </dgm:t>
    </dgm:pt>
    <dgm:pt modelId="{6737B2A7-0336-45E5-9FB9-BE22C045FAAF}" type="parTrans" cxnId="{CA5785BB-F1FD-4346-A3B2-9194A60AA159}">
      <dgm:prSet/>
      <dgm:spPr/>
      <dgm:t>
        <a:bodyPr/>
        <a:lstStyle/>
        <a:p>
          <a:endParaRPr lang="en-GB"/>
        </a:p>
      </dgm:t>
    </dgm:pt>
    <dgm:pt modelId="{23852577-109B-403B-91EC-BDE29E4D3C23}" type="sibTrans" cxnId="{CA5785BB-F1FD-4346-A3B2-9194A60AA159}">
      <dgm:prSet/>
      <dgm:spPr/>
      <dgm:t>
        <a:bodyPr/>
        <a:lstStyle/>
        <a:p>
          <a:endParaRPr lang="en-GB"/>
        </a:p>
      </dgm:t>
    </dgm:pt>
    <dgm:pt modelId="{24D8436B-7838-4AF7-895D-A5CEDBFCE270}" type="pres">
      <dgm:prSet presAssocID="{2CC0A30A-415B-411F-A095-08DBCADD096D}" presName="Name0" presStyleCnt="0">
        <dgm:presLayoutVars>
          <dgm:dir/>
          <dgm:animLvl val="lvl"/>
          <dgm:resizeHandles val="exact"/>
        </dgm:presLayoutVars>
      </dgm:prSet>
      <dgm:spPr/>
    </dgm:pt>
    <dgm:pt modelId="{D6E21E5B-2C5E-4B3D-BD80-8038285961BB}" type="pres">
      <dgm:prSet presAssocID="{C8A9C080-9D94-4F73-9EF1-C4AFE81DA8C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11CB7DF7-9D80-4607-89A2-51D270B7C7C2}" type="pres">
      <dgm:prSet presAssocID="{926E4A0F-F113-4CFE-84CF-A91458C48B6F}" presName="parTxOnlySpace" presStyleCnt="0"/>
      <dgm:spPr/>
    </dgm:pt>
    <dgm:pt modelId="{6145F717-3C70-4C8D-A5A8-0F4B1A5BAAA3}" type="pres">
      <dgm:prSet presAssocID="{28270C00-7541-460A-8E01-D470F18BCC10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54058941-0D14-42E0-85AB-2EBD7FBDE302}" type="pres">
      <dgm:prSet presAssocID="{320371B5-EABC-4FEF-BD42-264AC4CD511A}" presName="parTxOnlySpace" presStyleCnt="0"/>
      <dgm:spPr/>
    </dgm:pt>
    <dgm:pt modelId="{94EC602D-4A29-4E3E-A13A-CD354DCFB557}" type="pres">
      <dgm:prSet presAssocID="{21F1DB2B-E77C-403E-83B1-2FAAD7B14739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545EFA06-5BFF-4C9C-8A97-50AECD22B231}" type="presOf" srcId="{28270C00-7541-460A-8E01-D470F18BCC10}" destId="{6145F717-3C70-4C8D-A5A8-0F4B1A5BAAA3}" srcOrd="0" destOrd="0" presId="urn:microsoft.com/office/officeart/2005/8/layout/chevron1"/>
    <dgm:cxn modelId="{E718576C-8A7D-4F9A-8225-0F9B672700AE}" type="presOf" srcId="{C8A9C080-9D94-4F73-9EF1-C4AFE81DA8CA}" destId="{D6E21E5B-2C5E-4B3D-BD80-8038285961BB}" srcOrd="0" destOrd="0" presId="urn:microsoft.com/office/officeart/2005/8/layout/chevron1"/>
    <dgm:cxn modelId="{6D7DB0A0-0DDA-40F5-A1C8-A7D5FEB5FCD8}" srcId="{2CC0A30A-415B-411F-A095-08DBCADD096D}" destId="{C8A9C080-9D94-4F73-9EF1-C4AFE81DA8CA}" srcOrd="0" destOrd="0" parTransId="{C100D329-D4FC-457D-9507-0F4D79A4E17F}" sibTransId="{926E4A0F-F113-4CFE-84CF-A91458C48B6F}"/>
    <dgm:cxn modelId="{E73078B5-9D19-4779-9FD7-B9EF80438E56}" type="presOf" srcId="{21F1DB2B-E77C-403E-83B1-2FAAD7B14739}" destId="{94EC602D-4A29-4E3E-A13A-CD354DCFB557}" srcOrd="0" destOrd="0" presId="urn:microsoft.com/office/officeart/2005/8/layout/chevron1"/>
    <dgm:cxn modelId="{CA5785BB-F1FD-4346-A3B2-9194A60AA159}" srcId="{2CC0A30A-415B-411F-A095-08DBCADD096D}" destId="{21F1DB2B-E77C-403E-83B1-2FAAD7B14739}" srcOrd="2" destOrd="0" parTransId="{6737B2A7-0336-45E5-9FB9-BE22C045FAAF}" sibTransId="{23852577-109B-403B-91EC-BDE29E4D3C23}"/>
    <dgm:cxn modelId="{E7D828CE-A431-4544-9E39-2BBD4C8A8DD4}" type="presOf" srcId="{2CC0A30A-415B-411F-A095-08DBCADD096D}" destId="{24D8436B-7838-4AF7-895D-A5CEDBFCE270}" srcOrd="0" destOrd="0" presId="urn:microsoft.com/office/officeart/2005/8/layout/chevron1"/>
    <dgm:cxn modelId="{8C59F5D5-5E52-4E61-8021-4FB4A49D0A45}" srcId="{2CC0A30A-415B-411F-A095-08DBCADD096D}" destId="{28270C00-7541-460A-8E01-D470F18BCC10}" srcOrd="1" destOrd="0" parTransId="{741D7701-4B87-4822-ABF2-0F086FA5CF69}" sibTransId="{320371B5-EABC-4FEF-BD42-264AC4CD511A}"/>
    <dgm:cxn modelId="{E5065EF6-A83A-4AD3-A34E-E24049033256}" type="presParOf" srcId="{24D8436B-7838-4AF7-895D-A5CEDBFCE270}" destId="{D6E21E5B-2C5E-4B3D-BD80-8038285961BB}" srcOrd="0" destOrd="0" presId="urn:microsoft.com/office/officeart/2005/8/layout/chevron1"/>
    <dgm:cxn modelId="{1B2484F4-B812-41D7-B37E-7821A47784A8}" type="presParOf" srcId="{24D8436B-7838-4AF7-895D-A5CEDBFCE270}" destId="{11CB7DF7-9D80-4607-89A2-51D270B7C7C2}" srcOrd="1" destOrd="0" presId="urn:microsoft.com/office/officeart/2005/8/layout/chevron1"/>
    <dgm:cxn modelId="{1A9731FB-BA8B-4148-BD04-A1288CEFC5D9}" type="presParOf" srcId="{24D8436B-7838-4AF7-895D-A5CEDBFCE270}" destId="{6145F717-3C70-4C8D-A5A8-0F4B1A5BAAA3}" srcOrd="2" destOrd="0" presId="urn:microsoft.com/office/officeart/2005/8/layout/chevron1"/>
    <dgm:cxn modelId="{D647C2C6-01C3-4699-B654-D68E05F1CA57}" type="presParOf" srcId="{24D8436B-7838-4AF7-895D-A5CEDBFCE270}" destId="{54058941-0D14-42E0-85AB-2EBD7FBDE302}" srcOrd="3" destOrd="0" presId="urn:microsoft.com/office/officeart/2005/8/layout/chevron1"/>
    <dgm:cxn modelId="{7C03BA9B-AB2A-49E4-8A8F-1B81AB6D3B97}" type="presParOf" srcId="{24D8436B-7838-4AF7-895D-A5CEDBFCE270}" destId="{94EC602D-4A29-4E3E-A13A-CD354DCFB557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A0D501F-E879-49FE-9EC6-8E688C54FF92}" type="doc">
      <dgm:prSet loTypeId="urn:microsoft.com/office/officeart/2009/3/layout/RandomtoResult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6F0BEA3-91BD-4204-B518-38F1729677E8}">
      <dgm:prSet custT="1"/>
      <dgm:spPr/>
      <dgm:t>
        <a:bodyPr/>
        <a:lstStyle/>
        <a:p>
          <a:r>
            <a:rPr lang="cy-GB" sz="1400" noProof="0" dirty="0"/>
            <a:t>Mae’n awgrymu nid yn unig bod y prawf yn mesur beth mae i fod i’w fesur, ond hefyd ei fod yn gallu canfod beth </a:t>
          </a:r>
          <a:r>
            <a:rPr lang="cy-GB" sz="1400" i="1" noProof="0" dirty="0"/>
            <a:t>ddylai</a:t>
          </a:r>
          <a:r>
            <a:rPr lang="cy-GB" sz="1400" noProof="0" dirty="0"/>
            <a:t> fodoli, mewn theori</a:t>
          </a:r>
        </a:p>
      </dgm:t>
    </dgm:pt>
    <dgm:pt modelId="{B77891A8-2346-417B-B7DE-4089DD9812B1}" type="parTrans" cxnId="{158BB32F-31CF-4046-AB95-CD885E78B1C6}">
      <dgm:prSet/>
      <dgm:spPr/>
      <dgm:t>
        <a:bodyPr/>
        <a:lstStyle/>
        <a:p>
          <a:endParaRPr lang="en-GB"/>
        </a:p>
      </dgm:t>
    </dgm:pt>
    <dgm:pt modelId="{3E3DC655-8718-4FF0-912B-4D3C1AA04DF8}" type="sibTrans" cxnId="{158BB32F-31CF-4046-AB95-CD885E78B1C6}">
      <dgm:prSet/>
      <dgm:spPr/>
      <dgm:t>
        <a:bodyPr/>
        <a:lstStyle/>
        <a:p>
          <a:endParaRPr lang="en-GB"/>
        </a:p>
      </dgm:t>
    </dgm:pt>
    <dgm:pt modelId="{AACF99C3-D5BC-47BB-A3D6-D221DDBDDC29}">
      <dgm:prSet/>
      <dgm:spPr/>
      <dgm:t>
        <a:bodyPr/>
        <a:lstStyle/>
        <a:p>
          <a:r>
            <a:rPr lang="cy-GB" noProof="0" dirty="0"/>
            <a:t>Felly, mae’n berthnasol i luniadau rhagdybiaethol neu anniriaethol</a:t>
          </a:r>
        </a:p>
      </dgm:t>
    </dgm:pt>
    <dgm:pt modelId="{12F457B6-635B-428A-A148-C188BF86593B}" type="parTrans" cxnId="{4B323DEE-99F6-4FE2-BB8C-26F814A2AD30}">
      <dgm:prSet/>
      <dgm:spPr/>
      <dgm:t>
        <a:bodyPr/>
        <a:lstStyle/>
        <a:p>
          <a:endParaRPr lang="en-GB"/>
        </a:p>
      </dgm:t>
    </dgm:pt>
    <dgm:pt modelId="{3EFB11BF-17BD-4C10-9A2D-96177F48572C}" type="sibTrans" cxnId="{4B323DEE-99F6-4FE2-BB8C-26F814A2AD30}">
      <dgm:prSet/>
      <dgm:spPr/>
      <dgm:t>
        <a:bodyPr/>
        <a:lstStyle/>
        <a:p>
          <a:endParaRPr lang="en-GB"/>
        </a:p>
      </dgm:t>
    </dgm:pt>
    <dgm:pt modelId="{D3430C23-5943-48C5-863B-208E3FE80F1F}" type="pres">
      <dgm:prSet presAssocID="{FA0D501F-E879-49FE-9EC6-8E688C54FF92}" presName="Name0" presStyleCnt="0">
        <dgm:presLayoutVars>
          <dgm:dir/>
          <dgm:animOne val="branch"/>
          <dgm:animLvl val="lvl"/>
        </dgm:presLayoutVars>
      </dgm:prSet>
      <dgm:spPr/>
    </dgm:pt>
    <dgm:pt modelId="{B77DA320-F9E3-4164-BB6B-AFC7C953E6CF}" type="pres">
      <dgm:prSet presAssocID="{06F0BEA3-91BD-4204-B518-38F1729677E8}" presName="chaos" presStyleCnt="0"/>
      <dgm:spPr/>
    </dgm:pt>
    <dgm:pt modelId="{4CB1113C-48CA-4483-93EF-F6E201F4D0EF}" type="pres">
      <dgm:prSet presAssocID="{06F0BEA3-91BD-4204-B518-38F1729677E8}" presName="parTx1" presStyleLbl="revTx" presStyleIdx="0" presStyleCnt="1" custScaleX="105883" custScaleY="176967"/>
      <dgm:spPr/>
    </dgm:pt>
    <dgm:pt modelId="{3727D5EB-3B06-4D90-AF4F-3DD5FA83C8B2}" type="pres">
      <dgm:prSet presAssocID="{06F0BEA3-91BD-4204-B518-38F1729677E8}" presName="c1" presStyleLbl="node1" presStyleIdx="0" presStyleCnt="19"/>
      <dgm:spPr/>
    </dgm:pt>
    <dgm:pt modelId="{F04FCB56-A99A-4EAB-AC64-AE48EE3B722E}" type="pres">
      <dgm:prSet presAssocID="{06F0BEA3-91BD-4204-B518-38F1729677E8}" presName="c2" presStyleLbl="node1" presStyleIdx="1" presStyleCnt="19"/>
      <dgm:spPr/>
    </dgm:pt>
    <dgm:pt modelId="{9F39585A-C34B-44D2-A1EF-16FC43ECE603}" type="pres">
      <dgm:prSet presAssocID="{06F0BEA3-91BD-4204-B518-38F1729677E8}" presName="c3" presStyleLbl="node1" presStyleIdx="2" presStyleCnt="19"/>
      <dgm:spPr/>
    </dgm:pt>
    <dgm:pt modelId="{9AB9CC66-AE03-4055-B3AA-3BC4E79D9C20}" type="pres">
      <dgm:prSet presAssocID="{06F0BEA3-91BD-4204-B518-38F1729677E8}" presName="c4" presStyleLbl="node1" presStyleIdx="3" presStyleCnt="19"/>
      <dgm:spPr/>
    </dgm:pt>
    <dgm:pt modelId="{0FAAE625-EE16-417F-9BF8-30673C0A9226}" type="pres">
      <dgm:prSet presAssocID="{06F0BEA3-91BD-4204-B518-38F1729677E8}" presName="c5" presStyleLbl="node1" presStyleIdx="4" presStyleCnt="19"/>
      <dgm:spPr/>
    </dgm:pt>
    <dgm:pt modelId="{6E580F61-5ED6-472A-B6C4-EE7D9A3B2C27}" type="pres">
      <dgm:prSet presAssocID="{06F0BEA3-91BD-4204-B518-38F1729677E8}" presName="c6" presStyleLbl="node1" presStyleIdx="5" presStyleCnt="19"/>
      <dgm:spPr/>
    </dgm:pt>
    <dgm:pt modelId="{13E2E099-F9BD-4856-88B1-02BD05656A9C}" type="pres">
      <dgm:prSet presAssocID="{06F0BEA3-91BD-4204-B518-38F1729677E8}" presName="c7" presStyleLbl="node1" presStyleIdx="6" presStyleCnt="19"/>
      <dgm:spPr/>
    </dgm:pt>
    <dgm:pt modelId="{E7454C20-FD3B-4F89-B95C-1B86C4055B83}" type="pres">
      <dgm:prSet presAssocID="{06F0BEA3-91BD-4204-B518-38F1729677E8}" presName="c8" presStyleLbl="node1" presStyleIdx="7" presStyleCnt="19"/>
      <dgm:spPr/>
    </dgm:pt>
    <dgm:pt modelId="{CF5CA48C-6EDA-4274-A7E2-9718C9BF8482}" type="pres">
      <dgm:prSet presAssocID="{06F0BEA3-91BD-4204-B518-38F1729677E8}" presName="c9" presStyleLbl="node1" presStyleIdx="8" presStyleCnt="19" custLinFactNeighborX="34948" custLinFactNeighborY="427"/>
      <dgm:spPr/>
    </dgm:pt>
    <dgm:pt modelId="{450CEC2B-F015-403E-B2B4-A8E500B2068B}" type="pres">
      <dgm:prSet presAssocID="{06F0BEA3-91BD-4204-B518-38F1729677E8}" presName="c10" presStyleLbl="node1" presStyleIdx="9" presStyleCnt="19" custLinFactNeighborX="16429" custLinFactNeighborY="-11224"/>
      <dgm:spPr/>
    </dgm:pt>
    <dgm:pt modelId="{E007A65F-D5D9-43BF-8E7E-5E1A5351EB5C}" type="pres">
      <dgm:prSet presAssocID="{06F0BEA3-91BD-4204-B518-38F1729677E8}" presName="c11" presStyleLbl="node1" presStyleIdx="10" presStyleCnt="19" custLinFactNeighborX="-68891" custLinFactNeighborY="-4845"/>
      <dgm:spPr/>
    </dgm:pt>
    <dgm:pt modelId="{86A94543-E47D-4CF5-B368-DC8181F6685F}" type="pres">
      <dgm:prSet presAssocID="{06F0BEA3-91BD-4204-B518-38F1729677E8}" presName="c12" presStyleLbl="node1" presStyleIdx="11" presStyleCnt="19"/>
      <dgm:spPr/>
    </dgm:pt>
    <dgm:pt modelId="{FC9D815B-7767-4CBF-B9C2-8A2ED1A36026}" type="pres">
      <dgm:prSet presAssocID="{06F0BEA3-91BD-4204-B518-38F1729677E8}" presName="c13" presStyleLbl="node1" presStyleIdx="12" presStyleCnt="19"/>
      <dgm:spPr/>
    </dgm:pt>
    <dgm:pt modelId="{7EBA14BA-7367-4ED6-992B-C8193A1194F5}" type="pres">
      <dgm:prSet presAssocID="{06F0BEA3-91BD-4204-B518-38F1729677E8}" presName="c14" presStyleLbl="node1" presStyleIdx="13" presStyleCnt="19"/>
      <dgm:spPr/>
    </dgm:pt>
    <dgm:pt modelId="{4B4EEFBB-BF1F-450E-AF99-180F5E0436D0}" type="pres">
      <dgm:prSet presAssocID="{06F0BEA3-91BD-4204-B518-38F1729677E8}" presName="c15" presStyleLbl="node1" presStyleIdx="14" presStyleCnt="19"/>
      <dgm:spPr/>
    </dgm:pt>
    <dgm:pt modelId="{6D7B1815-862A-40F0-BD44-884691C80EB1}" type="pres">
      <dgm:prSet presAssocID="{06F0BEA3-91BD-4204-B518-38F1729677E8}" presName="c16" presStyleLbl="node1" presStyleIdx="15" presStyleCnt="19"/>
      <dgm:spPr/>
    </dgm:pt>
    <dgm:pt modelId="{03047B4D-386F-48AE-93FD-46936E4353C5}" type="pres">
      <dgm:prSet presAssocID="{06F0BEA3-91BD-4204-B518-38F1729677E8}" presName="c17" presStyleLbl="node1" presStyleIdx="16" presStyleCnt="19"/>
      <dgm:spPr/>
    </dgm:pt>
    <dgm:pt modelId="{667DE20E-7A21-4A57-9F64-B3F8F3D6DDF0}" type="pres">
      <dgm:prSet presAssocID="{06F0BEA3-91BD-4204-B518-38F1729677E8}" presName="c18" presStyleLbl="node1" presStyleIdx="17" presStyleCnt="19"/>
      <dgm:spPr/>
    </dgm:pt>
    <dgm:pt modelId="{D5D06381-AF11-42C6-B82D-1A7EC2385BBD}" type="pres">
      <dgm:prSet presAssocID="{3E3DC655-8718-4FF0-912B-4D3C1AA04DF8}" presName="chevronComposite1" presStyleCnt="0"/>
      <dgm:spPr/>
    </dgm:pt>
    <dgm:pt modelId="{E6339930-1EE9-4A10-841C-749D8638BF6C}" type="pres">
      <dgm:prSet presAssocID="{3E3DC655-8718-4FF0-912B-4D3C1AA04DF8}" presName="chevron1" presStyleLbl="sibTrans2D1" presStyleIdx="0" presStyleCnt="2"/>
      <dgm:spPr/>
    </dgm:pt>
    <dgm:pt modelId="{0ED10B45-615A-42B6-B03B-F0EE42AF9C62}" type="pres">
      <dgm:prSet presAssocID="{3E3DC655-8718-4FF0-912B-4D3C1AA04DF8}" presName="spChevron1" presStyleCnt="0"/>
      <dgm:spPr/>
    </dgm:pt>
    <dgm:pt modelId="{5D568B63-ED0F-4235-8EEF-76A4A907BC32}" type="pres">
      <dgm:prSet presAssocID="{3E3DC655-8718-4FF0-912B-4D3C1AA04DF8}" presName="overlap" presStyleCnt="0"/>
      <dgm:spPr/>
    </dgm:pt>
    <dgm:pt modelId="{9184DC29-B49D-493C-9E41-FD6F8703A098}" type="pres">
      <dgm:prSet presAssocID="{3E3DC655-8718-4FF0-912B-4D3C1AA04DF8}" presName="chevronComposite2" presStyleCnt="0"/>
      <dgm:spPr/>
    </dgm:pt>
    <dgm:pt modelId="{870DEF26-0F8B-4740-B4CE-549E11987871}" type="pres">
      <dgm:prSet presAssocID="{3E3DC655-8718-4FF0-912B-4D3C1AA04DF8}" presName="chevron2" presStyleLbl="sibTrans2D1" presStyleIdx="1" presStyleCnt="2"/>
      <dgm:spPr/>
    </dgm:pt>
    <dgm:pt modelId="{08E16A18-7F09-4EDE-868E-31F2AE3D4695}" type="pres">
      <dgm:prSet presAssocID="{3E3DC655-8718-4FF0-912B-4D3C1AA04DF8}" presName="spChevron2" presStyleCnt="0"/>
      <dgm:spPr/>
    </dgm:pt>
    <dgm:pt modelId="{F1E516BC-E134-446D-8F5E-08B4922D58E8}" type="pres">
      <dgm:prSet presAssocID="{AACF99C3-D5BC-47BB-A3D6-D221DDBDDC29}" presName="last" presStyleCnt="0"/>
      <dgm:spPr/>
    </dgm:pt>
    <dgm:pt modelId="{5660F315-30A8-4F5D-BA35-F274A12B1244}" type="pres">
      <dgm:prSet presAssocID="{AACF99C3-D5BC-47BB-A3D6-D221DDBDDC29}" presName="circleTx" presStyleLbl="node1" presStyleIdx="18" presStyleCnt="19" custScaleX="124661"/>
      <dgm:spPr/>
    </dgm:pt>
    <dgm:pt modelId="{38B53CE1-F2C5-434C-917D-37F053EB5D52}" type="pres">
      <dgm:prSet presAssocID="{AACF99C3-D5BC-47BB-A3D6-D221DDBDDC29}" presName="spN" presStyleCnt="0"/>
      <dgm:spPr/>
    </dgm:pt>
  </dgm:ptLst>
  <dgm:cxnLst>
    <dgm:cxn modelId="{158BB32F-31CF-4046-AB95-CD885E78B1C6}" srcId="{FA0D501F-E879-49FE-9EC6-8E688C54FF92}" destId="{06F0BEA3-91BD-4204-B518-38F1729677E8}" srcOrd="0" destOrd="0" parTransId="{B77891A8-2346-417B-B7DE-4089DD9812B1}" sibTransId="{3E3DC655-8718-4FF0-912B-4D3C1AA04DF8}"/>
    <dgm:cxn modelId="{E1747B37-443C-4587-A725-474C68AADE87}" type="presOf" srcId="{FA0D501F-E879-49FE-9EC6-8E688C54FF92}" destId="{D3430C23-5943-48C5-863B-208E3FE80F1F}" srcOrd="0" destOrd="0" presId="urn:microsoft.com/office/officeart/2009/3/layout/RandomtoResultProcess"/>
    <dgm:cxn modelId="{6AC3553F-0FA7-4E55-97B9-59EDD03E064A}" type="presOf" srcId="{AACF99C3-D5BC-47BB-A3D6-D221DDBDDC29}" destId="{5660F315-30A8-4F5D-BA35-F274A12B1244}" srcOrd="0" destOrd="0" presId="urn:microsoft.com/office/officeart/2009/3/layout/RandomtoResultProcess"/>
    <dgm:cxn modelId="{0C748F4F-2BFE-488D-A13D-FB92A28F15BC}" type="presOf" srcId="{06F0BEA3-91BD-4204-B518-38F1729677E8}" destId="{4CB1113C-48CA-4483-93EF-F6E201F4D0EF}" srcOrd="0" destOrd="0" presId="urn:microsoft.com/office/officeart/2009/3/layout/RandomtoResultProcess"/>
    <dgm:cxn modelId="{4B323DEE-99F6-4FE2-BB8C-26F814A2AD30}" srcId="{FA0D501F-E879-49FE-9EC6-8E688C54FF92}" destId="{AACF99C3-D5BC-47BB-A3D6-D221DDBDDC29}" srcOrd="1" destOrd="0" parTransId="{12F457B6-635B-428A-A148-C188BF86593B}" sibTransId="{3EFB11BF-17BD-4C10-9A2D-96177F48572C}"/>
    <dgm:cxn modelId="{3B796784-5B3E-4579-8ABA-629129086E00}" type="presParOf" srcId="{D3430C23-5943-48C5-863B-208E3FE80F1F}" destId="{B77DA320-F9E3-4164-BB6B-AFC7C953E6CF}" srcOrd="0" destOrd="0" presId="urn:microsoft.com/office/officeart/2009/3/layout/RandomtoResultProcess"/>
    <dgm:cxn modelId="{B388D28E-3F0B-4FAB-8997-E5CDA03A57F2}" type="presParOf" srcId="{B77DA320-F9E3-4164-BB6B-AFC7C953E6CF}" destId="{4CB1113C-48CA-4483-93EF-F6E201F4D0EF}" srcOrd="0" destOrd="0" presId="urn:microsoft.com/office/officeart/2009/3/layout/RandomtoResultProcess"/>
    <dgm:cxn modelId="{D0B7C774-3DB8-44E4-B8B5-8792E12F2297}" type="presParOf" srcId="{B77DA320-F9E3-4164-BB6B-AFC7C953E6CF}" destId="{3727D5EB-3B06-4D90-AF4F-3DD5FA83C8B2}" srcOrd="1" destOrd="0" presId="urn:microsoft.com/office/officeart/2009/3/layout/RandomtoResultProcess"/>
    <dgm:cxn modelId="{0A5EC4C1-1787-4DFD-BF2C-E91DE82DE373}" type="presParOf" srcId="{B77DA320-F9E3-4164-BB6B-AFC7C953E6CF}" destId="{F04FCB56-A99A-4EAB-AC64-AE48EE3B722E}" srcOrd="2" destOrd="0" presId="urn:microsoft.com/office/officeart/2009/3/layout/RandomtoResultProcess"/>
    <dgm:cxn modelId="{53AFAC0E-A751-405A-861B-F4BE7E3F055E}" type="presParOf" srcId="{B77DA320-F9E3-4164-BB6B-AFC7C953E6CF}" destId="{9F39585A-C34B-44D2-A1EF-16FC43ECE603}" srcOrd="3" destOrd="0" presId="urn:microsoft.com/office/officeart/2009/3/layout/RandomtoResultProcess"/>
    <dgm:cxn modelId="{31C75689-8DB3-4A0F-8D61-CFE249EB09CC}" type="presParOf" srcId="{B77DA320-F9E3-4164-BB6B-AFC7C953E6CF}" destId="{9AB9CC66-AE03-4055-B3AA-3BC4E79D9C20}" srcOrd="4" destOrd="0" presId="urn:microsoft.com/office/officeart/2009/3/layout/RandomtoResultProcess"/>
    <dgm:cxn modelId="{044CDF03-5718-45AF-AB8D-E7BC5FB82AEA}" type="presParOf" srcId="{B77DA320-F9E3-4164-BB6B-AFC7C953E6CF}" destId="{0FAAE625-EE16-417F-9BF8-30673C0A9226}" srcOrd="5" destOrd="0" presId="urn:microsoft.com/office/officeart/2009/3/layout/RandomtoResultProcess"/>
    <dgm:cxn modelId="{9D3DCDE1-DEBE-495B-8B8C-2C69CEDA3093}" type="presParOf" srcId="{B77DA320-F9E3-4164-BB6B-AFC7C953E6CF}" destId="{6E580F61-5ED6-472A-B6C4-EE7D9A3B2C27}" srcOrd="6" destOrd="0" presId="urn:microsoft.com/office/officeart/2009/3/layout/RandomtoResultProcess"/>
    <dgm:cxn modelId="{8E582BF2-B6E0-4AAB-A350-CA11AE7475B8}" type="presParOf" srcId="{B77DA320-F9E3-4164-BB6B-AFC7C953E6CF}" destId="{13E2E099-F9BD-4856-88B1-02BD05656A9C}" srcOrd="7" destOrd="0" presId="urn:microsoft.com/office/officeart/2009/3/layout/RandomtoResultProcess"/>
    <dgm:cxn modelId="{F8E9729C-EB68-49D6-9DFE-24D53AEFCD56}" type="presParOf" srcId="{B77DA320-F9E3-4164-BB6B-AFC7C953E6CF}" destId="{E7454C20-FD3B-4F89-B95C-1B86C4055B83}" srcOrd="8" destOrd="0" presId="urn:microsoft.com/office/officeart/2009/3/layout/RandomtoResultProcess"/>
    <dgm:cxn modelId="{C3BA9216-3C0B-4808-8EEC-D4AFE8149BF6}" type="presParOf" srcId="{B77DA320-F9E3-4164-BB6B-AFC7C953E6CF}" destId="{CF5CA48C-6EDA-4274-A7E2-9718C9BF8482}" srcOrd="9" destOrd="0" presId="urn:microsoft.com/office/officeart/2009/3/layout/RandomtoResultProcess"/>
    <dgm:cxn modelId="{833F0AF8-7A71-49CE-9D96-935D3FDFDE84}" type="presParOf" srcId="{B77DA320-F9E3-4164-BB6B-AFC7C953E6CF}" destId="{450CEC2B-F015-403E-B2B4-A8E500B2068B}" srcOrd="10" destOrd="0" presId="urn:microsoft.com/office/officeart/2009/3/layout/RandomtoResultProcess"/>
    <dgm:cxn modelId="{52E0A632-14FE-4A5E-A8E2-9DA22D51D8B4}" type="presParOf" srcId="{B77DA320-F9E3-4164-BB6B-AFC7C953E6CF}" destId="{E007A65F-D5D9-43BF-8E7E-5E1A5351EB5C}" srcOrd="11" destOrd="0" presId="urn:microsoft.com/office/officeart/2009/3/layout/RandomtoResultProcess"/>
    <dgm:cxn modelId="{82BBE3AA-D838-4015-ADFD-E42AA34A7804}" type="presParOf" srcId="{B77DA320-F9E3-4164-BB6B-AFC7C953E6CF}" destId="{86A94543-E47D-4CF5-B368-DC8181F6685F}" srcOrd="12" destOrd="0" presId="urn:microsoft.com/office/officeart/2009/3/layout/RandomtoResultProcess"/>
    <dgm:cxn modelId="{AD1A28B6-1960-4A3E-ACB5-5D70FF8196A1}" type="presParOf" srcId="{B77DA320-F9E3-4164-BB6B-AFC7C953E6CF}" destId="{FC9D815B-7767-4CBF-B9C2-8A2ED1A36026}" srcOrd="13" destOrd="0" presId="urn:microsoft.com/office/officeart/2009/3/layout/RandomtoResultProcess"/>
    <dgm:cxn modelId="{E5987A34-87BE-458E-96AA-47EE8B8102E2}" type="presParOf" srcId="{B77DA320-F9E3-4164-BB6B-AFC7C953E6CF}" destId="{7EBA14BA-7367-4ED6-992B-C8193A1194F5}" srcOrd="14" destOrd="0" presId="urn:microsoft.com/office/officeart/2009/3/layout/RandomtoResultProcess"/>
    <dgm:cxn modelId="{CEB73269-C14B-4598-A706-2978133089A6}" type="presParOf" srcId="{B77DA320-F9E3-4164-BB6B-AFC7C953E6CF}" destId="{4B4EEFBB-BF1F-450E-AF99-180F5E0436D0}" srcOrd="15" destOrd="0" presId="urn:microsoft.com/office/officeart/2009/3/layout/RandomtoResultProcess"/>
    <dgm:cxn modelId="{8FD51BB6-571D-4048-B3E4-595F35A500D1}" type="presParOf" srcId="{B77DA320-F9E3-4164-BB6B-AFC7C953E6CF}" destId="{6D7B1815-862A-40F0-BD44-884691C80EB1}" srcOrd="16" destOrd="0" presId="urn:microsoft.com/office/officeart/2009/3/layout/RandomtoResultProcess"/>
    <dgm:cxn modelId="{792B0A2F-A519-4D1D-B4BB-247D29F650D5}" type="presParOf" srcId="{B77DA320-F9E3-4164-BB6B-AFC7C953E6CF}" destId="{03047B4D-386F-48AE-93FD-46936E4353C5}" srcOrd="17" destOrd="0" presId="urn:microsoft.com/office/officeart/2009/3/layout/RandomtoResultProcess"/>
    <dgm:cxn modelId="{5F1A4E48-967B-41BB-9FCE-D1B67C63D5AF}" type="presParOf" srcId="{B77DA320-F9E3-4164-BB6B-AFC7C953E6CF}" destId="{667DE20E-7A21-4A57-9F64-B3F8F3D6DDF0}" srcOrd="18" destOrd="0" presId="urn:microsoft.com/office/officeart/2009/3/layout/RandomtoResultProcess"/>
    <dgm:cxn modelId="{AF4F31EE-19B6-4025-B5DD-F810F1D48C09}" type="presParOf" srcId="{D3430C23-5943-48C5-863B-208E3FE80F1F}" destId="{D5D06381-AF11-42C6-B82D-1A7EC2385BBD}" srcOrd="1" destOrd="0" presId="urn:microsoft.com/office/officeart/2009/3/layout/RandomtoResultProcess"/>
    <dgm:cxn modelId="{F39B63C6-2F39-4A98-A203-C80C80CCBB1E}" type="presParOf" srcId="{D5D06381-AF11-42C6-B82D-1A7EC2385BBD}" destId="{E6339930-1EE9-4A10-841C-749D8638BF6C}" srcOrd="0" destOrd="0" presId="urn:microsoft.com/office/officeart/2009/3/layout/RandomtoResultProcess"/>
    <dgm:cxn modelId="{32C89A6C-3658-42FD-9757-DE85AE496BEF}" type="presParOf" srcId="{D5D06381-AF11-42C6-B82D-1A7EC2385BBD}" destId="{0ED10B45-615A-42B6-B03B-F0EE42AF9C62}" srcOrd="1" destOrd="0" presId="urn:microsoft.com/office/officeart/2009/3/layout/RandomtoResultProcess"/>
    <dgm:cxn modelId="{EA3416CA-58A5-46CD-9AC3-58BCCEE9642A}" type="presParOf" srcId="{D3430C23-5943-48C5-863B-208E3FE80F1F}" destId="{5D568B63-ED0F-4235-8EEF-76A4A907BC32}" srcOrd="2" destOrd="0" presId="urn:microsoft.com/office/officeart/2009/3/layout/RandomtoResultProcess"/>
    <dgm:cxn modelId="{E91A0217-BE7E-4A22-89A9-ABE123E88118}" type="presParOf" srcId="{D3430C23-5943-48C5-863B-208E3FE80F1F}" destId="{9184DC29-B49D-493C-9E41-FD6F8703A098}" srcOrd="3" destOrd="0" presId="urn:microsoft.com/office/officeart/2009/3/layout/RandomtoResultProcess"/>
    <dgm:cxn modelId="{BA235C0C-747F-4697-963A-A1591DBC9E9E}" type="presParOf" srcId="{9184DC29-B49D-493C-9E41-FD6F8703A098}" destId="{870DEF26-0F8B-4740-B4CE-549E11987871}" srcOrd="0" destOrd="0" presId="urn:microsoft.com/office/officeart/2009/3/layout/RandomtoResultProcess"/>
    <dgm:cxn modelId="{7513CE20-ED7C-4EED-A9AD-F1D8F53E33BC}" type="presParOf" srcId="{9184DC29-B49D-493C-9E41-FD6F8703A098}" destId="{08E16A18-7F09-4EDE-868E-31F2AE3D4695}" srcOrd="1" destOrd="0" presId="urn:microsoft.com/office/officeart/2009/3/layout/RandomtoResultProcess"/>
    <dgm:cxn modelId="{B74BF8D3-89A5-41D4-8029-C4DDE90358F6}" type="presParOf" srcId="{D3430C23-5943-48C5-863B-208E3FE80F1F}" destId="{F1E516BC-E134-446D-8F5E-08B4922D58E8}" srcOrd="4" destOrd="0" presId="urn:microsoft.com/office/officeart/2009/3/layout/RandomtoResultProcess"/>
    <dgm:cxn modelId="{2C13AEE0-860C-4F09-A3AA-1B3F46D74FE1}" type="presParOf" srcId="{F1E516BC-E134-446D-8F5E-08B4922D58E8}" destId="{5660F315-30A8-4F5D-BA35-F274A12B1244}" srcOrd="0" destOrd="0" presId="urn:microsoft.com/office/officeart/2009/3/layout/RandomtoResultProcess"/>
    <dgm:cxn modelId="{5B0D6EEA-38E0-477B-BFA9-437F0BAAEC3B}" type="presParOf" srcId="{F1E516BC-E134-446D-8F5E-08B4922D58E8}" destId="{38B53CE1-F2C5-434C-917D-37F053EB5D52}" srcOrd="1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20DFC7-9677-4809-83B2-F38EB659605B}">
      <dsp:nvSpPr>
        <dsp:cNvPr id="0" name=""/>
        <dsp:cNvSpPr/>
      </dsp:nvSpPr>
      <dsp:spPr>
        <a:xfrm>
          <a:off x="0" y="803211"/>
          <a:ext cx="7772400" cy="148285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C977E8-4E59-4227-84FD-BA0ADC4F7C00}">
      <dsp:nvSpPr>
        <dsp:cNvPr id="0" name=""/>
        <dsp:cNvSpPr/>
      </dsp:nvSpPr>
      <dsp:spPr>
        <a:xfrm>
          <a:off x="448562" y="1136853"/>
          <a:ext cx="815568" cy="81556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5EF475-636F-47E6-9464-BBB3718FEF51}">
      <dsp:nvSpPr>
        <dsp:cNvPr id="0" name=""/>
        <dsp:cNvSpPr/>
      </dsp:nvSpPr>
      <dsp:spPr>
        <a:xfrm>
          <a:off x="1712694" y="803211"/>
          <a:ext cx="3497580" cy="1482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935" tIns="156935" rIns="156935" bIns="15693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dirty="0"/>
            <a:t>YMCHWIL MEINTIOL</a:t>
          </a:r>
          <a:r>
            <a:rPr lang="en-GB" sz="2500" kern="1200" dirty="0"/>
            <a:t> </a:t>
          </a:r>
        </a:p>
      </dsp:txBody>
      <dsp:txXfrm>
        <a:off x="1712694" y="803211"/>
        <a:ext cx="3497580" cy="1482852"/>
      </dsp:txXfrm>
    </dsp:sp>
    <dsp:sp modelId="{68B257C3-FCA8-4FAE-9353-84B95D1FB273}">
      <dsp:nvSpPr>
        <dsp:cNvPr id="0" name=""/>
        <dsp:cNvSpPr/>
      </dsp:nvSpPr>
      <dsp:spPr>
        <a:xfrm>
          <a:off x="5210274" y="803211"/>
          <a:ext cx="2562125" cy="1482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935" tIns="156935" rIns="156935" bIns="156935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700" kern="1200" noProof="0" dirty="0"/>
            <a:t>ffocws ar ddata rhifiadol i fesur gweithredoedd, lleferydd, agweddau pobl ac ati....</a:t>
          </a:r>
        </a:p>
      </dsp:txBody>
      <dsp:txXfrm>
        <a:off x="5210274" y="803211"/>
        <a:ext cx="2562125" cy="1482852"/>
      </dsp:txXfrm>
    </dsp:sp>
    <dsp:sp modelId="{43F8D83E-4D03-4CA9-BF44-30CCE5EE5967}">
      <dsp:nvSpPr>
        <dsp:cNvPr id="0" name=""/>
        <dsp:cNvSpPr/>
      </dsp:nvSpPr>
      <dsp:spPr>
        <a:xfrm>
          <a:off x="0" y="2656776"/>
          <a:ext cx="7772400" cy="148285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237871-F426-44F2-81F1-86BC3F2A19B0}">
      <dsp:nvSpPr>
        <dsp:cNvPr id="0" name=""/>
        <dsp:cNvSpPr/>
      </dsp:nvSpPr>
      <dsp:spPr>
        <a:xfrm>
          <a:off x="448562" y="2990418"/>
          <a:ext cx="815568" cy="81556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351BE6-640F-4AB5-BEEA-6B148A6557DF}">
      <dsp:nvSpPr>
        <dsp:cNvPr id="0" name=""/>
        <dsp:cNvSpPr/>
      </dsp:nvSpPr>
      <dsp:spPr>
        <a:xfrm>
          <a:off x="1712694" y="2656776"/>
          <a:ext cx="3497580" cy="1482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935" tIns="156935" rIns="156935" bIns="15693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dirty="0"/>
            <a:t>YMCHWIL ANSODDOL </a:t>
          </a:r>
          <a:endParaRPr lang="en-GB" sz="2500" kern="1200" dirty="0"/>
        </a:p>
      </dsp:txBody>
      <dsp:txXfrm>
        <a:off x="1712694" y="2656776"/>
        <a:ext cx="3497580" cy="1482852"/>
      </dsp:txXfrm>
    </dsp:sp>
    <dsp:sp modelId="{8460B734-1037-4820-B66E-4326DF65D297}">
      <dsp:nvSpPr>
        <dsp:cNvPr id="0" name=""/>
        <dsp:cNvSpPr/>
      </dsp:nvSpPr>
      <dsp:spPr>
        <a:xfrm>
          <a:off x="5210274" y="2656776"/>
          <a:ext cx="2562125" cy="1482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935" tIns="156935" rIns="156935" bIns="156935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700" kern="1200" noProof="0" dirty="0"/>
            <a:t>ffocws yn fwy ar ddadansoddi ystyr heb ystyriaeth o werthoedd rhifiadol</a:t>
          </a:r>
        </a:p>
      </dsp:txBody>
      <dsp:txXfrm>
        <a:off x="5210274" y="2656776"/>
        <a:ext cx="2562125" cy="14828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940371-4580-41CE-9D98-204AB2DD8A85}">
      <dsp:nvSpPr>
        <dsp:cNvPr id="0" name=""/>
        <dsp:cNvSpPr/>
      </dsp:nvSpPr>
      <dsp:spPr>
        <a:xfrm>
          <a:off x="0" y="65"/>
          <a:ext cx="2853829" cy="25992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000" b="0" i="0" kern="1200" noProof="0" dirty="0"/>
            <a:t>Mae </a:t>
          </a:r>
          <a:r>
            <a:rPr lang="cy-GB" sz="2000" b="0" i="0" kern="1200" noProof="1"/>
            <a:t>methodolegau</a:t>
          </a:r>
          <a:r>
            <a:rPr lang="cy-GB" sz="2000" b="0" i="0" kern="1200" noProof="0" dirty="0"/>
            <a:t> meintiol yn defnyddio ystadegau i ddadansoddi data rhifiadol y mae ymchwilwyr yn eu casglu i ateb eu cwestiynau ymchwil.</a:t>
          </a:r>
          <a:endParaRPr lang="cy-GB" sz="2000" kern="1200" noProof="0" dirty="0"/>
        </a:p>
      </dsp:txBody>
      <dsp:txXfrm>
        <a:off x="126885" y="126950"/>
        <a:ext cx="2600059" cy="2345479"/>
      </dsp:txXfrm>
    </dsp:sp>
    <dsp:sp modelId="{EEA66CB8-2943-4DD8-8118-8BEF229F3075}">
      <dsp:nvSpPr>
        <dsp:cNvPr id="0" name=""/>
        <dsp:cNvSpPr/>
      </dsp:nvSpPr>
      <dsp:spPr>
        <a:xfrm rot="5400000">
          <a:off x="4350867" y="1492164"/>
          <a:ext cx="2079399" cy="507347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2000" b="0" i="0" kern="1200" noProof="0" dirty="0"/>
            <a:t>Beth yw’r perthnasoedd rhwng dau neu fwy o newidynnau? </a:t>
          </a:r>
          <a:endParaRPr lang="cy-GB" sz="2000" kern="1200" noProof="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2000" b="0" i="0" kern="1200" noProof="0" dirty="0"/>
            <a:t>Pa ffactorau sydd ar waith mewn amgylchedd a allai effeithio ar ymddygiad neu ddatblygiad yr organebau yn yr amgylchedd hwnnw?</a:t>
          </a:r>
          <a:endParaRPr lang="cy-GB" sz="2000" kern="1200" noProof="0" dirty="0"/>
        </a:p>
      </dsp:txBody>
      <dsp:txXfrm rot="-5400000">
        <a:off x="2853829" y="3090710"/>
        <a:ext cx="4971967" cy="1876383"/>
      </dsp:txXfrm>
    </dsp:sp>
    <dsp:sp modelId="{D671906A-F6AB-4584-99A3-16FA00508403}">
      <dsp:nvSpPr>
        <dsp:cNvPr id="0" name=""/>
        <dsp:cNvSpPr/>
      </dsp:nvSpPr>
      <dsp:spPr>
        <a:xfrm>
          <a:off x="0" y="2729277"/>
          <a:ext cx="2853829" cy="2599249"/>
        </a:xfrm>
        <a:prstGeom prst="roundRect">
          <a:avLst/>
        </a:prstGeom>
        <a:solidFill>
          <a:schemeClr val="accent2">
            <a:hueOff val="-7341125"/>
            <a:satOff val="32393"/>
            <a:lumOff val="-54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000" b="0" i="0" kern="1200" noProof="0" dirty="0"/>
            <a:t>Mae modd defnyddio dulliau meintiol i ateb cwestiynau megis:</a:t>
          </a:r>
          <a:endParaRPr lang="cy-GB" sz="2000" kern="1200" noProof="0" dirty="0"/>
        </a:p>
      </dsp:txBody>
      <dsp:txXfrm>
        <a:off x="126885" y="2856162"/>
        <a:ext cx="2600059" cy="23454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6C90D9-8C52-4F27-80C6-48179B9EF81D}">
      <dsp:nvSpPr>
        <dsp:cNvPr id="0" name=""/>
        <dsp:cNvSpPr/>
      </dsp:nvSpPr>
      <dsp:spPr>
        <a:xfrm rot="10800000">
          <a:off x="2072150" y="0"/>
          <a:ext cx="5848887" cy="239573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6453" tIns="76200" rIns="14224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000" b="0" i="0" kern="1200" noProof="0" dirty="0"/>
            <a:t>Mae canrannau’n gallu bod yn ddefnyddiol i gyflwyno’ch data’n hawdd ac yn graffigol. Efallai yr hoffech weld faint o ymatebwyr a atebodd mewn modd penodol neu faint o bobl a roddodd bob ateb fel cyfran o nifer y bobl a atebodd y cwestiwn.</a:t>
          </a:r>
          <a:endParaRPr lang="cy-GB" sz="2000" kern="1200" noProof="0" dirty="0"/>
        </a:p>
      </dsp:txBody>
      <dsp:txXfrm rot="10800000">
        <a:off x="2671084" y="0"/>
        <a:ext cx="5249953" cy="2395736"/>
      </dsp:txXfrm>
    </dsp:sp>
    <dsp:sp modelId="{506C6FFC-30CE-47F0-B4E7-490DB7E37280}">
      <dsp:nvSpPr>
        <dsp:cNvPr id="0" name=""/>
        <dsp:cNvSpPr/>
      </dsp:nvSpPr>
      <dsp:spPr>
        <a:xfrm>
          <a:off x="874282" y="0"/>
          <a:ext cx="2395736" cy="2395736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21000" r="-2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D30DF3-CD69-4816-9F86-D0120D0D3E37}">
      <dsp:nvSpPr>
        <dsp:cNvPr id="0" name=""/>
        <dsp:cNvSpPr/>
      </dsp:nvSpPr>
      <dsp:spPr>
        <a:xfrm>
          <a:off x="2907884" y="2505947"/>
          <a:ext cx="91440" cy="930919"/>
        </a:xfrm>
        <a:custGeom>
          <a:avLst/>
          <a:gdLst/>
          <a:ahLst/>
          <a:cxnLst/>
          <a:rect l="0" t="0" r="0" b="0"/>
          <a:pathLst>
            <a:path>
              <a:moveTo>
                <a:pt x="80447" y="0"/>
              </a:moveTo>
              <a:lnTo>
                <a:pt x="80447" y="482559"/>
              </a:lnTo>
              <a:lnTo>
                <a:pt x="45720" y="482559"/>
              </a:lnTo>
              <a:lnTo>
                <a:pt x="45720" y="930919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 dirty="0"/>
        </a:p>
      </dsp:txBody>
      <dsp:txXfrm>
        <a:off x="2940024" y="-16924"/>
        <a:ext cx="27159" cy="5976664"/>
      </dsp:txXfrm>
    </dsp:sp>
    <dsp:sp modelId="{C2130FDF-A48C-461C-90AD-F8B8729347F9}">
      <dsp:nvSpPr>
        <dsp:cNvPr id="0" name=""/>
        <dsp:cNvSpPr/>
      </dsp:nvSpPr>
      <dsp:spPr>
        <a:xfrm>
          <a:off x="898834" y="350"/>
          <a:ext cx="4178995" cy="250739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700" kern="1200" noProof="0" dirty="0"/>
            <a:t>Weithiau mewn ymchwil meintiol, nid ydym o reidrwydd yn rhoi pwys ar ymchwilio i wahaniaethau</a:t>
          </a:r>
        </a:p>
      </dsp:txBody>
      <dsp:txXfrm>
        <a:off x="898834" y="350"/>
        <a:ext cx="4178995" cy="2507397"/>
      </dsp:txXfrm>
    </dsp:sp>
    <dsp:sp modelId="{B675F2F0-0A5F-4A7A-BFE8-BAF1D6E8110A}">
      <dsp:nvSpPr>
        <dsp:cNvPr id="0" name=""/>
        <dsp:cNvSpPr/>
      </dsp:nvSpPr>
      <dsp:spPr>
        <a:xfrm>
          <a:off x="864106" y="3469266"/>
          <a:ext cx="4178995" cy="2507397"/>
        </a:xfrm>
        <a:prstGeom prst="rect">
          <a:avLst/>
        </a:prstGeom>
        <a:solidFill>
          <a:schemeClr val="accent3">
            <a:hueOff val="5904187"/>
            <a:satOff val="-46054"/>
            <a:lumOff val="-117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700" kern="1200" noProof="0" dirty="0"/>
            <a:t>Astudiaethau cydberthynol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2100" kern="1200" noProof="0" dirty="0"/>
            <a:t>hefyd yn feintiol o ran eu natur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2100" kern="1200" noProof="0" dirty="0"/>
            <a:t>yn ymwneud â’r berthynas rhwng dau newidyn</a:t>
          </a:r>
        </a:p>
        <a:p>
          <a:pPr marL="457200" lvl="2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2100" kern="1200" noProof="0" dirty="0"/>
            <a:t>nid yn rhoi pwys ar berthnasoedd achos ac effaith </a:t>
          </a:r>
        </a:p>
      </dsp:txBody>
      <dsp:txXfrm>
        <a:off x="864106" y="3469266"/>
        <a:ext cx="4178995" cy="250739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ADBFE4-E469-40A7-A338-C8F3A5104420}">
      <dsp:nvSpPr>
        <dsp:cNvPr id="0" name=""/>
        <dsp:cNvSpPr/>
      </dsp:nvSpPr>
      <dsp:spPr>
        <a:xfrm>
          <a:off x="0" y="125826"/>
          <a:ext cx="4320480" cy="1193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300" kern="1200" noProof="0" dirty="0"/>
            <a:t>Cwestiynau mewn ymchwil cydberthynol</a:t>
          </a:r>
        </a:p>
      </dsp:txBody>
      <dsp:txXfrm>
        <a:off x="0" y="125826"/>
        <a:ext cx="4320480" cy="1193460"/>
      </dsp:txXfrm>
    </dsp:sp>
    <dsp:sp modelId="{E57B6610-086A-4E31-B91B-D664615590EE}">
      <dsp:nvSpPr>
        <dsp:cNvPr id="0" name=""/>
        <dsp:cNvSpPr/>
      </dsp:nvSpPr>
      <dsp:spPr>
        <a:xfrm>
          <a:off x="0" y="1319287"/>
          <a:ext cx="4320480" cy="48915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022" tIns="176022" rIns="234696" bIns="264033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3300" kern="1200" noProof="0" dirty="0"/>
            <a:t>oes perthynas gyson rhwng dau newidyn?</a:t>
          </a:r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3300" kern="1200" noProof="0" dirty="0"/>
            <a:t>sut gellir disgrifio’r berthynas hon?</a:t>
          </a:r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3300" kern="1200" noProof="0" dirty="0"/>
            <a:t>pa mor gryf mae’r berthynas hon?</a:t>
          </a:r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3300" kern="1200" noProof="0" dirty="0"/>
            <a:t>ydy’r berthynas yn ystadegol arwyddocaol?</a:t>
          </a:r>
        </a:p>
      </dsp:txBody>
      <dsp:txXfrm>
        <a:off x="0" y="1319287"/>
        <a:ext cx="4320480" cy="489159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CA8CAC-BBCA-4037-A714-F5AE8D1A4167}">
      <dsp:nvSpPr>
        <dsp:cNvPr id="0" name=""/>
        <dsp:cNvSpPr/>
      </dsp:nvSpPr>
      <dsp:spPr>
        <a:xfrm>
          <a:off x="0" y="841913"/>
          <a:ext cx="2563690" cy="1538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IQ plant ac IQ </a:t>
          </a:r>
          <a:r>
            <a:rPr lang="cy-GB" sz="2500" kern="1200" noProof="0" dirty="0"/>
            <a:t>rhieni</a:t>
          </a:r>
        </a:p>
      </dsp:txBody>
      <dsp:txXfrm>
        <a:off x="0" y="841913"/>
        <a:ext cx="2563690" cy="1538214"/>
      </dsp:txXfrm>
    </dsp:sp>
    <dsp:sp modelId="{EF7BBAAC-631B-4717-9376-86936C87C42B}">
      <dsp:nvSpPr>
        <dsp:cNvPr id="0" name=""/>
        <dsp:cNvSpPr/>
      </dsp:nvSpPr>
      <dsp:spPr>
        <a:xfrm>
          <a:off x="2820059" y="841913"/>
          <a:ext cx="2563690" cy="1538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500" kern="1200" noProof="0" dirty="0"/>
            <a:t>Twf trefol a thorri rheolau ansawdd aer</a:t>
          </a:r>
          <a:r>
            <a:rPr lang="en-US" sz="2500" kern="1200" dirty="0"/>
            <a:t>? </a:t>
          </a:r>
          <a:endParaRPr lang="en-GB" sz="2500" kern="1200" dirty="0"/>
        </a:p>
      </dsp:txBody>
      <dsp:txXfrm>
        <a:off x="2820059" y="841913"/>
        <a:ext cx="2563690" cy="1538214"/>
      </dsp:txXfrm>
    </dsp:sp>
    <dsp:sp modelId="{1CA3CB3A-2C4A-4772-9E57-B654A1EB4FE2}">
      <dsp:nvSpPr>
        <dsp:cNvPr id="0" name=""/>
        <dsp:cNvSpPr/>
      </dsp:nvSpPr>
      <dsp:spPr>
        <a:xfrm>
          <a:off x="5640119" y="841913"/>
          <a:ext cx="2563690" cy="1538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500" kern="1200" noProof="0" dirty="0"/>
            <a:t>Nifer o batrolau’r heddlu a’r nifer o droseddau</a:t>
          </a:r>
        </a:p>
      </dsp:txBody>
      <dsp:txXfrm>
        <a:off x="5640119" y="841913"/>
        <a:ext cx="2563690" cy="1538214"/>
      </dsp:txXfrm>
    </dsp:sp>
    <dsp:sp modelId="{677E47F6-85D1-413C-8764-B3BD2CA2B770}">
      <dsp:nvSpPr>
        <dsp:cNvPr id="0" name=""/>
        <dsp:cNvSpPr/>
      </dsp:nvSpPr>
      <dsp:spPr>
        <a:xfrm>
          <a:off x="0" y="2636496"/>
          <a:ext cx="2563690" cy="1538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500" kern="1200" noProof="0" dirty="0"/>
            <a:t>Gradd mewn arholiad ac amser mewn arholiad</a:t>
          </a:r>
        </a:p>
      </dsp:txBody>
      <dsp:txXfrm>
        <a:off x="0" y="2636496"/>
        <a:ext cx="2563690" cy="1538214"/>
      </dsp:txXfrm>
    </dsp:sp>
    <dsp:sp modelId="{5F86F334-2760-404A-A0C2-11A2921594F6}">
      <dsp:nvSpPr>
        <dsp:cNvPr id="0" name=""/>
        <dsp:cNvSpPr/>
      </dsp:nvSpPr>
      <dsp:spPr>
        <a:xfrm>
          <a:off x="2820059" y="2636496"/>
          <a:ext cx="2563690" cy="1538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500" kern="1200" noProof="0" dirty="0"/>
            <a:t>Lefel addysg a chyflog</a:t>
          </a:r>
        </a:p>
      </dsp:txBody>
      <dsp:txXfrm>
        <a:off x="2820059" y="2636496"/>
        <a:ext cx="2563690" cy="1538214"/>
      </dsp:txXfrm>
    </dsp:sp>
    <dsp:sp modelId="{C209BB0B-047E-463A-B293-98BB30B347BC}">
      <dsp:nvSpPr>
        <dsp:cNvPr id="0" name=""/>
        <dsp:cNvSpPr/>
      </dsp:nvSpPr>
      <dsp:spPr>
        <a:xfrm>
          <a:off x="5640119" y="2636496"/>
          <a:ext cx="2563690" cy="1538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500" kern="1200" noProof="0" dirty="0"/>
            <a:t>Nifer o ffrindiau  a hapusrwydd</a:t>
          </a:r>
        </a:p>
      </dsp:txBody>
      <dsp:txXfrm>
        <a:off x="5640119" y="2636496"/>
        <a:ext cx="2563690" cy="153821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56BF1D-2174-49B1-8A9E-89E5E7C38AF3}">
      <dsp:nvSpPr>
        <dsp:cNvPr id="0" name=""/>
        <dsp:cNvSpPr/>
      </dsp:nvSpPr>
      <dsp:spPr>
        <a:xfrm>
          <a:off x="331750" y="0"/>
          <a:ext cx="3600400" cy="3600400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B3CB62-B465-46CE-A9ED-D6341593D531}">
      <dsp:nvSpPr>
        <dsp:cNvPr id="0" name=""/>
        <dsp:cNvSpPr/>
      </dsp:nvSpPr>
      <dsp:spPr>
        <a:xfrm>
          <a:off x="2280346" y="360780"/>
          <a:ext cx="2043468" cy="119825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400" kern="1200" noProof="0" dirty="0"/>
            <a:t>Mae plot gwasgariad yn ein helpu i sefydlu’r cyfeiriad</a:t>
          </a:r>
        </a:p>
      </dsp:txBody>
      <dsp:txXfrm>
        <a:off x="2338840" y="419274"/>
        <a:ext cx="1926480" cy="1081270"/>
      </dsp:txXfrm>
    </dsp:sp>
    <dsp:sp modelId="{45B2E933-25E7-4D60-9AE3-5C1FEC8F9A93}">
      <dsp:nvSpPr>
        <dsp:cNvPr id="0" name=""/>
        <dsp:cNvSpPr/>
      </dsp:nvSpPr>
      <dsp:spPr>
        <a:xfrm>
          <a:off x="1923234" y="1708820"/>
          <a:ext cx="2757692" cy="1381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-7341125"/>
              <a:satOff val="32393"/>
              <a:lumOff val="-54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400" kern="1200" noProof="0" dirty="0"/>
            <a:t>Nesaf, ymchwiliwn i gryfder y cydberthyniad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100" kern="1200" noProof="0" dirty="0"/>
            <a:t>i raddau, mae’r plot gwasgariad yn rhoi gwybod i ni am hyn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100" kern="1200" noProof="0" dirty="0"/>
            <a:t>mwyaf cryf mae’r berthynas, mwyaf agos y daw’r dotiau at ffurfio llinell syth</a:t>
          </a:r>
        </a:p>
      </dsp:txBody>
      <dsp:txXfrm>
        <a:off x="1990650" y="1776236"/>
        <a:ext cx="2622860" cy="124618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447D55-21D6-4624-A6CA-1400FBCCD307}">
      <dsp:nvSpPr>
        <dsp:cNvPr id="0" name=""/>
        <dsp:cNvSpPr/>
      </dsp:nvSpPr>
      <dsp:spPr>
        <a:xfrm>
          <a:off x="711454" y="141"/>
          <a:ext cx="2888941" cy="105732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kern="1200" noProof="0" dirty="0"/>
            <a:t>Fodd bynnag, mae disgrifiad rhifiadol o gryfder yn fwy manwl gywir – cyfrifwch gyfernod cydberthyniad</a:t>
          </a:r>
        </a:p>
      </dsp:txBody>
      <dsp:txXfrm>
        <a:off x="711454" y="141"/>
        <a:ext cx="2888941" cy="105732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3E51B5-DA94-4AAB-BCA3-493CBF2E2D96}">
      <dsp:nvSpPr>
        <dsp:cNvPr id="0" name=""/>
        <dsp:cNvSpPr/>
      </dsp:nvSpPr>
      <dsp:spPr>
        <a:xfrm rot="5400000">
          <a:off x="2705391" y="-672030"/>
          <a:ext cx="1542308" cy="3272042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400" kern="1200" noProof="0" dirty="0"/>
            <a:t>un nad yw’n debygol o fod wedi digwydd oherwydd ffactorau ar hap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400" kern="1200" noProof="0" dirty="0"/>
            <a:t>yn debygol o fod yn gydberthyniad sy’n bodoli yn y boblogaeth ehangach</a:t>
          </a:r>
        </a:p>
      </dsp:txBody>
      <dsp:txXfrm rot="-5400000">
        <a:off x="1840525" y="268125"/>
        <a:ext cx="3196753" cy="1391730"/>
      </dsp:txXfrm>
    </dsp:sp>
    <dsp:sp modelId="{CBD6C82C-16E3-49EC-9A3E-D36ADB5F5057}">
      <dsp:nvSpPr>
        <dsp:cNvPr id="0" name=""/>
        <dsp:cNvSpPr/>
      </dsp:nvSpPr>
      <dsp:spPr>
        <a:xfrm>
          <a:off x="0" y="48"/>
          <a:ext cx="1840524" cy="1927885"/>
        </a:xfrm>
        <a:prstGeom prst="round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700" kern="1200" noProof="0" dirty="0"/>
            <a:t>Cydberthyniad arwyddocaol</a:t>
          </a:r>
        </a:p>
      </dsp:txBody>
      <dsp:txXfrm>
        <a:off x="89847" y="89895"/>
        <a:ext cx="1660830" cy="1748191"/>
      </dsp:txXfrm>
    </dsp:sp>
    <dsp:sp modelId="{B6E90B78-9625-4B10-930F-5778CD8D1ACE}">
      <dsp:nvSpPr>
        <dsp:cNvPr id="0" name=""/>
        <dsp:cNvSpPr/>
      </dsp:nvSpPr>
      <dsp:spPr>
        <a:xfrm rot="5400000">
          <a:off x="2705391" y="1352249"/>
          <a:ext cx="1542308" cy="3272042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400" kern="1200" noProof="0" dirty="0"/>
            <a:t>yn rhai </a:t>
          </a:r>
          <a:r>
            <a:rPr lang="cy-GB" sz="1400" kern="1200" noProof="1"/>
            <a:t>ungynffon</a:t>
          </a:r>
          <a:r>
            <a:rPr lang="cy-GB" sz="1400" kern="1200" noProof="0" dirty="0"/>
            <a:t> </a:t>
          </a:r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400" kern="1200" noProof="0" dirty="0"/>
            <a:t>yn rhagfynegi cyfeiriad y cydberthyniad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400" kern="1200" noProof="0" dirty="0"/>
            <a:t>yn rhai </a:t>
          </a:r>
          <a:r>
            <a:rPr lang="cy-GB" sz="1400" kern="1200" noProof="1"/>
            <a:t>dwygynffon</a:t>
          </a:r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400" kern="1200" noProof="0" dirty="0"/>
            <a:t>yn syml yn rhagfynegi cydberthyniad arwyddocaol.</a:t>
          </a:r>
        </a:p>
      </dsp:txBody>
      <dsp:txXfrm rot="-5400000">
        <a:off x="1840525" y="2292405"/>
        <a:ext cx="3196753" cy="1391730"/>
      </dsp:txXfrm>
    </dsp:sp>
    <dsp:sp modelId="{D4E4B72D-DCE1-4918-BBBB-09AC6035922A}">
      <dsp:nvSpPr>
        <dsp:cNvPr id="0" name=""/>
        <dsp:cNvSpPr/>
      </dsp:nvSpPr>
      <dsp:spPr>
        <a:xfrm>
          <a:off x="0" y="2024328"/>
          <a:ext cx="1840524" cy="1927885"/>
        </a:xfrm>
        <a:prstGeom prst="roundRect">
          <a:avLst/>
        </a:prstGeom>
        <a:solidFill>
          <a:schemeClr val="accent2">
            <a:shade val="80000"/>
            <a:hueOff val="-5992"/>
            <a:satOff val="2787"/>
            <a:lumOff val="181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700" kern="1200" noProof="0" dirty="0"/>
            <a:t>Mae </a:t>
          </a:r>
          <a:r>
            <a:rPr lang="cy-GB" sz="1700" kern="1200" noProof="1"/>
            <a:t>rhagfynegiannau</a:t>
          </a:r>
          <a:r>
            <a:rPr lang="cy-GB" sz="1700" kern="1200" noProof="0" dirty="0"/>
            <a:t> am gydberthyniadau yn  gallu bod </a:t>
          </a:r>
        </a:p>
      </dsp:txBody>
      <dsp:txXfrm>
        <a:off x="89847" y="2114175"/>
        <a:ext cx="1660830" cy="174819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A76F51-5BAD-4FC2-AAD6-DE451AA94D38}">
      <dsp:nvSpPr>
        <dsp:cNvPr id="0" name=""/>
        <dsp:cNvSpPr/>
      </dsp:nvSpPr>
      <dsp:spPr>
        <a:xfrm>
          <a:off x="296849" y="62123"/>
          <a:ext cx="7514754" cy="2449572"/>
        </a:xfrm>
        <a:prstGeom prst="roundRect">
          <a:avLst/>
        </a:prstGeom>
        <a:solidFill>
          <a:schemeClr val="accent2">
            <a:lumMod val="5000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800" b="1" kern="1200" noProof="0" dirty="0"/>
            <a:t>Dyluniadau ymchwil arolwg </a:t>
          </a:r>
          <a:r>
            <a:rPr lang="cy-GB" sz="2800" kern="1200" noProof="0" dirty="0"/>
            <a:t>yw gweithdrefnau mewn ymchwil meintiol lle mae ymchwilwyr yn gweinyddu arolwg i sampl neu i boblogaeth gyfan o bobl er mwyn disgrifio agweddau, barn, ymddygiad, neu nodweddion y boblogaeth. </a:t>
          </a:r>
        </a:p>
      </dsp:txBody>
      <dsp:txXfrm>
        <a:off x="416427" y="181701"/>
        <a:ext cx="7275598" cy="221041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921AEE-A739-4973-B415-00983FF2C6D5}">
      <dsp:nvSpPr>
        <dsp:cNvPr id="0" name=""/>
        <dsp:cNvSpPr/>
      </dsp:nvSpPr>
      <dsp:spPr>
        <a:xfrm>
          <a:off x="0" y="0"/>
          <a:ext cx="8686800" cy="31242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300" kern="1200" noProof="0" dirty="0"/>
            <a:t>Camau yn y dyluniad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800" kern="1200" noProof="0" dirty="0"/>
            <a:t>Pennu diben eich arolwg: beth hoffech chi ei wybod?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800" kern="1200" noProof="0" dirty="0"/>
            <a:t>Datblygu cynllun samplu: gan bwy hoffech chi gael y wybodaeth?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800" kern="1200" noProof="0" dirty="0"/>
            <a:t>Datblygu eich offeryn, neu holiadur.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800" kern="1200" noProof="0" dirty="0"/>
            <a:t>Treialu eich holiadur gyda sampl gynrychiadol a gwneud unrhyw addasiadau.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800" kern="1200" noProof="0" dirty="0"/>
            <a:t>Datblygu cynllun codio a chynllun dadansoddi.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800" kern="1200" noProof="0" dirty="0"/>
            <a:t>Cynnal yr arolwg.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1800" kern="1200" noProof="0" dirty="0"/>
            <a:t>Casglu, dadansoddi, a dehongli’r ymatebion. Cyfleu’r ymatebion.</a:t>
          </a:r>
        </a:p>
      </dsp:txBody>
      <dsp:txXfrm>
        <a:off x="2049780" y="0"/>
        <a:ext cx="6637020" cy="3124200"/>
      </dsp:txXfrm>
    </dsp:sp>
    <dsp:sp modelId="{2CA70E47-B4B2-47E0-9700-A15BC48CE70B}">
      <dsp:nvSpPr>
        <dsp:cNvPr id="0" name=""/>
        <dsp:cNvSpPr/>
      </dsp:nvSpPr>
      <dsp:spPr>
        <a:xfrm>
          <a:off x="312419" y="312420"/>
          <a:ext cx="1737360" cy="2499360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rcRect/>
          <a:stretch>
            <a:fillRect l="-46000" r="-4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F1B5C0-AD56-4171-85A8-34B5DF0B94E0}">
      <dsp:nvSpPr>
        <dsp:cNvPr id="0" name=""/>
        <dsp:cNvSpPr/>
      </dsp:nvSpPr>
      <dsp:spPr>
        <a:xfrm>
          <a:off x="2560168" y="3058"/>
          <a:ext cx="2880190" cy="1471288"/>
        </a:xfrm>
        <a:prstGeom prst="round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200" u="sng" kern="1200" noProof="0" dirty="0"/>
            <a:t>Disgrifiadol syml</a:t>
          </a:r>
          <a:r>
            <a:rPr lang="cy-GB" sz="2200" kern="1200" noProof="0" dirty="0"/>
            <a:t>: arolwg </a:t>
          </a:r>
          <a:r>
            <a:rPr lang="cy-GB" sz="2200" kern="1200" noProof="1"/>
            <a:t>untro, caiff </a:t>
          </a:r>
          <a:r>
            <a:rPr lang="cy-GB" sz="2200" kern="1200" noProof="0" dirty="0"/>
            <a:t>data eu casglu ar un adeg</a:t>
          </a:r>
        </a:p>
      </dsp:txBody>
      <dsp:txXfrm>
        <a:off x="2631990" y="74880"/>
        <a:ext cx="2736546" cy="1327644"/>
      </dsp:txXfrm>
    </dsp:sp>
    <dsp:sp modelId="{12E2C27C-4084-486D-B27E-ABF95120239E}">
      <dsp:nvSpPr>
        <dsp:cNvPr id="0" name=""/>
        <dsp:cNvSpPr/>
      </dsp:nvSpPr>
      <dsp:spPr>
        <a:xfrm>
          <a:off x="2560168" y="1547912"/>
          <a:ext cx="2880190" cy="1471288"/>
        </a:xfrm>
        <a:prstGeom prst="roundRect">
          <a:avLst/>
        </a:prstGeom>
        <a:solidFill>
          <a:schemeClr val="accent2">
            <a:shade val="80000"/>
            <a:hueOff val="-1997"/>
            <a:satOff val="929"/>
            <a:lumOff val="60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200" u="sng" kern="1200" noProof="0" dirty="0"/>
            <a:t>Trawstoriadol</a:t>
          </a:r>
          <a:r>
            <a:rPr lang="cy-GB" sz="2200" kern="1200" noProof="0" dirty="0"/>
            <a:t>: yn archwilio data nifer o grwpiau ar un adeg (e.e., lefel 4, 5, </a:t>
          </a:r>
          <a:r>
            <a:rPr lang="en-US" sz="2200" kern="1200" dirty="0"/>
            <a:t>6)</a:t>
          </a:r>
          <a:endParaRPr lang="en-GB" sz="2200" kern="1200" dirty="0"/>
        </a:p>
      </dsp:txBody>
      <dsp:txXfrm>
        <a:off x="2631990" y="1619734"/>
        <a:ext cx="2736546" cy="1327644"/>
      </dsp:txXfrm>
    </dsp:sp>
    <dsp:sp modelId="{52BF1146-7C1A-4CA5-809E-F9BE92326B0D}">
      <dsp:nvSpPr>
        <dsp:cNvPr id="0" name=""/>
        <dsp:cNvSpPr/>
      </dsp:nvSpPr>
      <dsp:spPr>
        <a:xfrm>
          <a:off x="2560168" y="3092765"/>
          <a:ext cx="2880190" cy="1471288"/>
        </a:xfrm>
        <a:prstGeom prst="roundRect">
          <a:avLst/>
        </a:prstGeom>
        <a:solidFill>
          <a:schemeClr val="accent2">
            <a:shade val="80000"/>
            <a:hueOff val="-3995"/>
            <a:satOff val="1858"/>
            <a:lumOff val="120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200" u="sng" kern="1200" noProof="0" dirty="0"/>
            <a:t>Hydredol:</a:t>
          </a:r>
          <a:r>
            <a:rPr lang="cy-GB" sz="2200" kern="1200" noProof="0" dirty="0"/>
            <a:t> casglu data ar fwy nag un adeg (dilyn cynnydd ar lefel 4, 5,6</a:t>
          </a:r>
          <a:r>
            <a:rPr lang="en-US" sz="2200" kern="1200" dirty="0"/>
            <a:t>)</a:t>
          </a:r>
          <a:endParaRPr lang="en-GB" sz="2200" kern="1200" dirty="0"/>
        </a:p>
      </dsp:txBody>
      <dsp:txXfrm>
        <a:off x="2631990" y="3164587"/>
        <a:ext cx="2736546" cy="1327644"/>
      </dsp:txXfrm>
    </dsp:sp>
    <dsp:sp modelId="{60DB67D2-BBDB-45F3-9250-DC2576D9CFEB}">
      <dsp:nvSpPr>
        <dsp:cNvPr id="0" name=""/>
        <dsp:cNvSpPr/>
      </dsp:nvSpPr>
      <dsp:spPr>
        <a:xfrm>
          <a:off x="2560168" y="4637618"/>
          <a:ext cx="2880190" cy="1471288"/>
        </a:xfrm>
        <a:prstGeom prst="roundRect">
          <a:avLst/>
        </a:prstGeom>
        <a:solidFill>
          <a:schemeClr val="accent2">
            <a:shade val="80000"/>
            <a:hueOff val="-5992"/>
            <a:satOff val="2787"/>
            <a:lumOff val="181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200" kern="1200" noProof="0" dirty="0"/>
            <a:t>Cesglir data drwy’r post, ffôn, y we, neu’n bersonol</a:t>
          </a:r>
        </a:p>
      </dsp:txBody>
      <dsp:txXfrm>
        <a:off x="2631990" y="4709440"/>
        <a:ext cx="2736546" cy="132764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CC0453-EEAD-49E1-82B7-D35057748BD0}">
      <dsp:nvSpPr>
        <dsp:cNvPr id="0" name=""/>
        <dsp:cNvSpPr/>
      </dsp:nvSpPr>
      <dsp:spPr>
        <a:xfrm>
          <a:off x="1225873" y="0"/>
          <a:ext cx="5244454" cy="5244454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4F502A-A881-49B5-A221-AE167AC6A9DE}">
      <dsp:nvSpPr>
        <dsp:cNvPr id="0" name=""/>
        <dsp:cNvSpPr/>
      </dsp:nvSpPr>
      <dsp:spPr>
        <a:xfrm>
          <a:off x="1724096" y="498223"/>
          <a:ext cx="2045337" cy="20453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000" kern="1200" noProof="0" dirty="0"/>
            <a:t>Treialu ar nifer bach o unigolion yn y sampl</a:t>
          </a:r>
        </a:p>
      </dsp:txBody>
      <dsp:txXfrm>
        <a:off x="1823941" y="598068"/>
        <a:ext cx="1845647" cy="1845647"/>
      </dsp:txXfrm>
    </dsp:sp>
    <dsp:sp modelId="{2120083F-BDCD-4F86-A8B0-C6C39821B594}">
      <dsp:nvSpPr>
        <dsp:cNvPr id="0" name=""/>
        <dsp:cNvSpPr/>
      </dsp:nvSpPr>
      <dsp:spPr>
        <a:xfrm>
          <a:off x="3926766" y="498223"/>
          <a:ext cx="2045337" cy="20453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000" kern="1200" noProof="0" dirty="0"/>
            <a:t>Gofyn am adborth ysgrifenedig ar y cwestiynau</a:t>
          </a:r>
        </a:p>
      </dsp:txBody>
      <dsp:txXfrm>
        <a:off x="4026611" y="598068"/>
        <a:ext cx="1845647" cy="1845647"/>
      </dsp:txXfrm>
    </dsp:sp>
    <dsp:sp modelId="{A2C54F5F-CA39-4696-9D15-3EE4A3CEAC83}">
      <dsp:nvSpPr>
        <dsp:cNvPr id="0" name=""/>
        <dsp:cNvSpPr/>
      </dsp:nvSpPr>
      <dsp:spPr>
        <a:xfrm>
          <a:off x="1724096" y="2700893"/>
          <a:ext cx="2045337" cy="20453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000" kern="1200" noProof="0" dirty="0"/>
            <a:t>Diwygio’r arolwg ar sail y sylwadau ysgrifenedig</a:t>
          </a:r>
        </a:p>
      </dsp:txBody>
      <dsp:txXfrm>
        <a:off x="1823941" y="2800738"/>
        <a:ext cx="1845647" cy="1845647"/>
      </dsp:txXfrm>
    </dsp:sp>
    <dsp:sp modelId="{DB1FE429-14CD-4AB7-BEBA-B225605C6512}">
      <dsp:nvSpPr>
        <dsp:cNvPr id="0" name=""/>
        <dsp:cNvSpPr/>
      </dsp:nvSpPr>
      <dsp:spPr>
        <a:xfrm>
          <a:off x="3926766" y="2700893"/>
          <a:ext cx="2045337" cy="20453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000" kern="1200" noProof="0" dirty="0"/>
            <a:t>Hepgor cyfranogwyr y treialu o’r sampl derfynol ar gyfer yr astudiaeth</a:t>
          </a:r>
        </a:p>
      </dsp:txBody>
      <dsp:txXfrm>
        <a:off x="4026611" y="2800738"/>
        <a:ext cx="1845647" cy="184564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C2252B-5C98-47DA-A5EA-80FBD9B9CEAB}">
      <dsp:nvSpPr>
        <dsp:cNvPr id="0" name=""/>
        <dsp:cNvSpPr/>
      </dsp:nvSpPr>
      <dsp:spPr>
        <a:xfrm>
          <a:off x="1052" y="1639294"/>
          <a:ext cx="2643339" cy="1020328"/>
        </a:xfrm>
        <a:prstGeom prst="chevron">
          <a:avLst>
            <a:gd name="adj" fmla="val 4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9A6B02-C990-4E8B-BBF5-D9A932B80A08}">
      <dsp:nvSpPr>
        <dsp:cNvPr id="0" name=""/>
        <dsp:cNvSpPr/>
      </dsp:nvSpPr>
      <dsp:spPr>
        <a:xfrm>
          <a:off x="705942" y="1894376"/>
          <a:ext cx="2232153" cy="10203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100" kern="1200" noProof="0" dirty="0"/>
            <a:t>Gellid dweud bod arolygon yn rhy hawdd i’w cynnal. </a:t>
          </a:r>
        </a:p>
      </dsp:txBody>
      <dsp:txXfrm>
        <a:off x="735826" y="1924260"/>
        <a:ext cx="2172385" cy="960560"/>
      </dsp:txXfrm>
    </dsp:sp>
    <dsp:sp modelId="{D60276E0-9A92-466A-8871-4F9D47FDF896}">
      <dsp:nvSpPr>
        <dsp:cNvPr id="0" name=""/>
        <dsp:cNvSpPr/>
      </dsp:nvSpPr>
      <dsp:spPr>
        <a:xfrm>
          <a:off x="3020332" y="1584477"/>
          <a:ext cx="2643339" cy="1020328"/>
        </a:xfrm>
        <a:prstGeom prst="chevron">
          <a:avLst>
            <a:gd name="adj" fmla="val 40000"/>
          </a:avLst>
        </a:prstGeom>
        <a:solidFill>
          <a:schemeClr val="accent3">
            <a:hueOff val="2952094"/>
            <a:satOff val="-23027"/>
            <a:lumOff val="-58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34DEE3-B211-4F7D-A0B1-C9D3D345E50E}">
      <dsp:nvSpPr>
        <dsp:cNvPr id="0" name=""/>
        <dsp:cNvSpPr/>
      </dsp:nvSpPr>
      <dsp:spPr>
        <a:xfrm>
          <a:off x="3725223" y="1729925"/>
          <a:ext cx="2232153" cy="12395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2952094"/>
              <a:satOff val="-23027"/>
              <a:lumOff val="-5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100" kern="1200" noProof="0" dirty="0"/>
            <a:t>Yn aml bydd unigolion yn penderfynu y bydd arolwg yn helpu i ddatrys rhyw broblem bwysig am ei bod yn ymddangos mor hawdd ysgrifennu nifer o gwestiynau a’u dosbarthu.</a:t>
          </a:r>
        </a:p>
      </dsp:txBody>
      <dsp:txXfrm>
        <a:off x="3761530" y="1766232"/>
        <a:ext cx="2159539" cy="1166983"/>
      </dsp:txXfrm>
    </dsp:sp>
    <dsp:sp modelId="{DA4B9785-A14E-4C86-A596-6B53D2642706}">
      <dsp:nvSpPr>
        <dsp:cNvPr id="0" name=""/>
        <dsp:cNvSpPr/>
      </dsp:nvSpPr>
      <dsp:spPr>
        <a:xfrm>
          <a:off x="6334369" y="1870123"/>
          <a:ext cx="2643339" cy="1020328"/>
        </a:xfrm>
        <a:prstGeom prst="chevron">
          <a:avLst>
            <a:gd name="adj" fmla="val 40000"/>
          </a:avLst>
        </a:prstGeom>
        <a:solidFill>
          <a:schemeClr val="accent3">
            <a:hueOff val="5904187"/>
            <a:satOff val="-46054"/>
            <a:lumOff val="-117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34711F-6EFB-4292-8A2F-21C0BBAC184F}">
      <dsp:nvSpPr>
        <dsp:cNvPr id="0" name=""/>
        <dsp:cNvSpPr/>
      </dsp:nvSpPr>
      <dsp:spPr>
        <a:xfrm>
          <a:off x="6744503" y="1894376"/>
          <a:ext cx="2232153" cy="10203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904187"/>
              <a:satOff val="-46054"/>
              <a:lumOff val="-11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100" kern="1200" noProof="0" dirty="0"/>
            <a:t>Ond heb roi sylw gofalus i samplu, mesur, a dyluniad cyffredinol yr arolwg, mae’r ymdrech yn debyg o fod yn fethiant.</a:t>
          </a:r>
        </a:p>
      </dsp:txBody>
      <dsp:txXfrm>
        <a:off x="6774387" y="1924260"/>
        <a:ext cx="2172385" cy="96056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A236C5-1A9D-48B4-B5C6-88A767781055}">
      <dsp:nvSpPr>
        <dsp:cNvPr id="0" name=""/>
        <dsp:cNvSpPr/>
      </dsp:nvSpPr>
      <dsp:spPr>
        <a:xfrm>
          <a:off x="0" y="141576"/>
          <a:ext cx="9144000" cy="62042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kern="1200" noProof="0" dirty="0"/>
            <a:t>Er mwyn i arolwg lwyddo, rhaid iddo leihau pedwar math o wall </a:t>
          </a:r>
          <a:r>
            <a:rPr lang="en-US" sz="1600" kern="1200" dirty="0"/>
            <a:t>(Groves 1989:vi, 10–12):</a:t>
          </a:r>
          <a:endParaRPr lang="en-GB" sz="1600" kern="1200" dirty="0"/>
        </a:p>
      </dsp:txBody>
      <dsp:txXfrm>
        <a:off x="30287" y="171863"/>
        <a:ext cx="9083426" cy="55984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D45B47-AD0E-4F37-9979-6A016F7AF3A6}">
      <dsp:nvSpPr>
        <dsp:cNvPr id="0" name=""/>
        <dsp:cNvSpPr/>
      </dsp:nvSpPr>
      <dsp:spPr>
        <a:xfrm rot="5400000">
          <a:off x="5536537" y="-2302775"/>
          <a:ext cx="776560" cy="5576299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2000" kern="1200" noProof="0" dirty="0"/>
            <a:t>Dilysrwydd wyneb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y-GB" sz="2000" kern="1200" noProof="0" dirty="0"/>
            <a:t>Dilysrwydd cynnwys</a:t>
          </a:r>
        </a:p>
      </dsp:txBody>
      <dsp:txXfrm rot="-5400000">
        <a:off x="3136668" y="135003"/>
        <a:ext cx="5538390" cy="700742"/>
      </dsp:txXfrm>
    </dsp:sp>
    <dsp:sp modelId="{E49AF02C-8DE8-47BE-9BCD-17BB592838BB}">
      <dsp:nvSpPr>
        <dsp:cNvPr id="0" name=""/>
        <dsp:cNvSpPr/>
      </dsp:nvSpPr>
      <dsp:spPr>
        <a:xfrm>
          <a:off x="0" y="24"/>
          <a:ext cx="3136668" cy="9707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kern="1200" noProof="0" dirty="0"/>
            <a:t>Dilysrwydd Rhesymegol  (goddrychol)</a:t>
          </a:r>
        </a:p>
      </dsp:txBody>
      <dsp:txXfrm>
        <a:off x="47386" y="47410"/>
        <a:ext cx="3041896" cy="875928"/>
      </dsp:txXfrm>
    </dsp:sp>
    <dsp:sp modelId="{B907C35E-6264-4DEF-A6F5-4E290243EFBB}">
      <dsp:nvSpPr>
        <dsp:cNvPr id="0" name=""/>
        <dsp:cNvSpPr/>
      </dsp:nvSpPr>
      <dsp:spPr>
        <a:xfrm>
          <a:off x="0" y="1019260"/>
          <a:ext cx="3136668" cy="970700"/>
        </a:xfrm>
        <a:prstGeom prst="roundRect">
          <a:avLst/>
        </a:prstGeom>
        <a:solidFill>
          <a:schemeClr val="accent2">
            <a:hueOff val="-7341125"/>
            <a:satOff val="32393"/>
            <a:lumOff val="-54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kern="1200" noProof="0" dirty="0"/>
            <a:t>Mae’n ymddangos bod prawf sy’n ddilys yn rhesymegol yn mesur y newidyn iawn yn gyfan gwbl.</a:t>
          </a:r>
        </a:p>
      </dsp:txBody>
      <dsp:txXfrm>
        <a:off x="47386" y="1066646"/>
        <a:ext cx="3041896" cy="87592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FF1292-7AD8-47E2-B90D-A3779D4DAB4B}">
      <dsp:nvSpPr>
        <dsp:cNvPr id="0" name=""/>
        <dsp:cNvSpPr/>
      </dsp:nvSpPr>
      <dsp:spPr>
        <a:xfrm>
          <a:off x="7512" y="367690"/>
          <a:ext cx="2245321" cy="14103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700" b="0" i="0" kern="1200" baseline="0" noProof="0" dirty="0"/>
            <a:t>Dilysrwydd Rhesymegol/Ystadegol</a:t>
          </a:r>
          <a:endParaRPr lang="cy-GB" sz="1700" kern="1200" noProof="0" dirty="0"/>
        </a:p>
      </dsp:txBody>
      <dsp:txXfrm>
        <a:off x="48820" y="408998"/>
        <a:ext cx="2162705" cy="1327726"/>
      </dsp:txXfrm>
    </dsp:sp>
    <dsp:sp modelId="{7EBA0640-C574-4AF2-BFDA-8BB7895311F2}">
      <dsp:nvSpPr>
        <dsp:cNvPr id="0" name=""/>
        <dsp:cNvSpPr/>
      </dsp:nvSpPr>
      <dsp:spPr>
        <a:xfrm rot="21555088">
          <a:off x="2477345" y="773731"/>
          <a:ext cx="476048" cy="5568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>
        <a:off x="2477351" y="886032"/>
        <a:ext cx="333234" cy="334103"/>
      </dsp:txXfrm>
    </dsp:sp>
    <dsp:sp modelId="{4555ED9E-B001-4142-8975-FB82C7AA58C4}">
      <dsp:nvSpPr>
        <dsp:cNvPr id="0" name=""/>
        <dsp:cNvSpPr/>
      </dsp:nvSpPr>
      <dsp:spPr>
        <a:xfrm>
          <a:off x="3150962" y="326621"/>
          <a:ext cx="2245321" cy="14103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 baseline="0" dirty="0"/>
            <a:t>•</a:t>
          </a:r>
          <a:r>
            <a:rPr lang="cy-GB" sz="1700" b="0" i="0" kern="1200" baseline="0" noProof="0" dirty="0"/>
            <a:t>Dilysrwydd lluniad</a:t>
          </a:r>
          <a:endParaRPr lang="cy-GB" sz="1700" kern="1200" noProof="0" dirty="0"/>
        </a:p>
      </dsp:txBody>
      <dsp:txXfrm>
        <a:off x="3192270" y="367929"/>
        <a:ext cx="2162705" cy="1327726"/>
      </dsp:txXfrm>
    </dsp:sp>
    <dsp:sp modelId="{332F3373-6F2E-4F6D-9A17-027F0BD87EB5}">
      <dsp:nvSpPr>
        <dsp:cNvPr id="0" name=""/>
        <dsp:cNvSpPr/>
      </dsp:nvSpPr>
      <dsp:spPr>
        <a:xfrm rot="44912">
          <a:off x="5620795" y="774083"/>
          <a:ext cx="476048" cy="5568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>
        <a:off x="5620801" y="884518"/>
        <a:ext cx="333234" cy="334103"/>
      </dsp:txXfrm>
    </dsp:sp>
    <dsp:sp modelId="{A6FC12F1-BC71-4616-9D82-9832FB30B6C0}">
      <dsp:nvSpPr>
        <dsp:cNvPr id="0" name=""/>
        <dsp:cNvSpPr/>
      </dsp:nvSpPr>
      <dsp:spPr>
        <a:xfrm>
          <a:off x="6294412" y="367690"/>
          <a:ext cx="2245321" cy="14103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700" b="0" i="0" kern="1200" baseline="0" noProof="0" dirty="0"/>
            <a:t>Mae prawf sy’n ddilys yn ystadegol yn creu canlyniadau sy’n cytuno â phrofion tebyg eraill</a:t>
          </a:r>
          <a:r>
            <a:rPr lang="en-GB" sz="1700" b="0" i="0" kern="1200" baseline="0" dirty="0"/>
            <a:t>?</a:t>
          </a:r>
          <a:endParaRPr lang="en-GB" sz="1700" kern="1200" dirty="0"/>
        </a:p>
      </dsp:txBody>
      <dsp:txXfrm>
        <a:off x="6335720" y="408998"/>
        <a:ext cx="2162705" cy="132772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E21E5B-2C5E-4B3D-BD80-8038285961BB}">
      <dsp:nvSpPr>
        <dsp:cNvPr id="0" name=""/>
        <dsp:cNvSpPr/>
      </dsp:nvSpPr>
      <dsp:spPr>
        <a:xfrm>
          <a:off x="1913" y="1708726"/>
          <a:ext cx="2331141" cy="93245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200" b="0" i="0" kern="1200" baseline="0" noProof="0" dirty="0"/>
            <a:t>Dilysrwydd Ystadegol (Dilysrwydd yn gysylltiedig â maen prawf)</a:t>
          </a:r>
          <a:endParaRPr lang="cy-GB" sz="1200" kern="1200" noProof="0" dirty="0"/>
        </a:p>
      </dsp:txBody>
      <dsp:txXfrm>
        <a:off x="468141" y="1708726"/>
        <a:ext cx="1398685" cy="932456"/>
      </dsp:txXfrm>
    </dsp:sp>
    <dsp:sp modelId="{6145F717-3C70-4C8D-A5A8-0F4B1A5BAAA3}">
      <dsp:nvSpPr>
        <dsp:cNvPr id="0" name=""/>
        <dsp:cNvSpPr/>
      </dsp:nvSpPr>
      <dsp:spPr>
        <a:xfrm>
          <a:off x="2099940" y="1708726"/>
          <a:ext cx="2331141" cy="93245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baseline="0" dirty="0"/>
            <a:t>•</a:t>
          </a:r>
          <a:r>
            <a:rPr lang="cy-GB" sz="1200" b="0" i="0" kern="1200" baseline="0" noProof="0" dirty="0"/>
            <a:t>Rhagfynegi</a:t>
          </a:r>
          <a:endParaRPr lang="cy-GB" sz="1200" kern="1200" noProof="0" dirty="0"/>
        </a:p>
      </dsp:txBody>
      <dsp:txXfrm>
        <a:off x="2566168" y="1708726"/>
        <a:ext cx="1398685" cy="932456"/>
      </dsp:txXfrm>
    </dsp:sp>
    <dsp:sp modelId="{94EC602D-4A29-4E3E-A13A-CD354DCFB557}">
      <dsp:nvSpPr>
        <dsp:cNvPr id="0" name=""/>
        <dsp:cNvSpPr/>
      </dsp:nvSpPr>
      <dsp:spPr>
        <a:xfrm>
          <a:off x="4197967" y="1708726"/>
          <a:ext cx="2331141" cy="93245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baseline="0" dirty="0"/>
            <a:t>•</a:t>
          </a:r>
          <a:r>
            <a:rPr lang="cy-GB" sz="1200" b="0" i="0" kern="1200" baseline="0" noProof="0" dirty="0"/>
            <a:t>Cydamserol</a:t>
          </a:r>
          <a:endParaRPr lang="cy-GB" sz="1200" kern="1200" noProof="0" dirty="0"/>
        </a:p>
      </dsp:txBody>
      <dsp:txXfrm>
        <a:off x="4664195" y="1708726"/>
        <a:ext cx="1398685" cy="93245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B1113C-48CA-4483-93EF-F6E201F4D0EF}">
      <dsp:nvSpPr>
        <dsp:cNvPr id="0" name=""/>
        <dsp:cNvSpPr/>
      </dsp:nvSpPr>
      <dsp:spPr>
        <a:xfrm>
          <a:off x="1152134" y="628924"/>
          <a:ext cx="2782614" cy="15326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400" kern="1200" noProof="0" dirty="0"/>
            <a:t>Mae’n awgrymu nid yn unig bod y prawf yn mesur beth mae i fod i’w fesur, ond hefyd ei fod yn gallu canfod beth </a:t>
          </a:r>
          <a:r>
            <a:rPr lang="cy-GB" sz="1400" i="1" kern="1200" noProof="0" dirty="0"/>
            <a:t>ddylai</a:t>
          </a:r>
          <a:r>
            <a:rPr lang="cy-GB" sz="1400" kern="1200" noProof="0" dirty="0"/>
            <a:t> fodoli, mewn theori</a:t>
          </a:r>
        </a:p>
      </dsp:txBody>
      <dsp:txXfrm>
        <a:off x="1152134" y="628924"/>
        <a:ext cx="2782614" cy="1532619"/>
      </dsp:txXfrm>
    </dsp:sp>
    <dsp:sp modelId="{3727D5EB-3B06-4D90-AF4F-3DD5FA83C8B2}">
      <dsp:nvSpPr>
        <dsp:cNvPr id="0" name=""/>
        <dsp:cNvSpPr/>
      </dsp:nvSpPr>
      <dsp:spPr>
        <a:xfrm>
          <a:off x="1226450" y="698812"/>
          <a:ext cx="209046" cy="2090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4FCB56-A99A-4EAB-AC64-AE48EE3B722E}">
      <dsp:nvSpPr>
        <dsp:cNvPr id="0" name=""/>
        <dsp:cNvSpPr/>
      </dsp:nvSpPr>
      <dsp:spPr>
        <a:xfrm>
          <a:off x="1372783" y="406147"/>
          <a:ext cx="209046" cy="2090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39585A-C34B-44D2-A1EF-16FC43ECE603}">
      <dsp:nvSpPr>
        <dsp:cNvPr id="0" name=""/>
        <dsp:cNvSpPr/>
      </dsp:nvSpPr>
      <dsp:spPr>
        <a:xfrm>
          <a:off x="1723980" y="464680"/>
          <a:ext cx="328501" cy="3285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B9CC66-AE03-4055-B3AA-3BC4E79D9C20}">
      <dsp:nvSpPr>
        <dsp:cNvPr id="0" name=""/>
        <dsp:cNvSpPr/>
      </dsp:nvSpPr>
      <dsp:spPr>
        <a:xfrm>
          <a:off x="2016645" y="142749"/>
          <a:ext cx="209046" cy="2090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AAE625-EE16-417F-9BF8-30673C0A9226}">
      <dsp:nvSpPr>
        <dsp:cNvPr id="0" name=""/>
        <dsp:cNvSpPr/>
      </dsp:nvSpPr>
      <dsp:spPr>
        <a:xfrm>
          <a:off x="2397109" y="25683"/>
          <a:ext cx="209046" cy="2090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580F61-5ED6-472A-B6C4-EE7D9A3B2C27}">
      <dsp:nvSpPr>
        <dsp:cNvPr id="0" name=""/>
        <dsp:cNvSpPr/>
      </dsp:nvSpPr>
      <dsp:spPr>
        <a:xfrm>
          <a:off x="2865372" y="230548"/>
          <a:ext cx="209046" cy="2090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E2E099-F9BD-4856-88B1-02BD05656A9C}">
      <dsp:nvSpPr>
        <dsp:cNvPr id="0" name=""/>
        <dsp:cNvSpPr/>
      </dsp:nvSpPr>
      <dsp:spPr>
        <a:xfrm>
          <a:off x="3158037" y="376880"/>
          <a:ext cx="328501" cy="3285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454C20-FD3B-4F89-B95C-1B86C4055B83}">
      <dsp:nvSpPr>
        <dsp:cNvPr id="0" name=""/>
        <dsp:cNvSpPr/>
      </dsp:nvSpPr>
      <dsp:spPr>
        <a:xfrm>
          <a:off x="3567767" y="698812"/>
          <a:ext cx="209046" cy="2090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5CA48C-6EDA-4274-A7E2-9718C9BF8482}">
      <dsp:nvSpPr>
        <dsp:cNvPr id="0" name=""/>
        <dsp:cNvSpPr/>
      </dsp:nvSpPr>
      <dsp:spPr>
        <a:xfrm>
          <a:off x="3816424" y="1021635"/>
          <a:ext cx="209046" cy="2090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0CEC2B-F015-403E-B2B4-A8E500B2068B}">
      <dsp:nvSpPr>
        <dsp:cNvPr id="0" name=""/>
        <dsp:cNvSpPr/>
      </dsp:nvSpPr>
      <dsp:spPr>
        <a:xfrm>
          <a:off x="2309824" y="345813"/>
          <a:ext cx="537547" cy="5375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07A65F-D5D9-43BF-8E7E-5E1A5351EB5C}">
      <dsp:nvSpPr>
        <dsp:cNvPr id="0" name=""/>
        <dsp:cNvSpPr/>
      </dsp:nvSpPr>
      <dsp:spPr>
        <a:xfrm>
          <a:off x="936104" y="1508144"/>
          <a:ext cx="209046" cy="2090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A94543-E47D-4CF5-B368-DC8181F6685F}">
      <dsp:nvSpPr>
        <dsp:cNvPr id="0" name=""/>
        <dsp:cNvSpPr/>
      </dsp:nvSpPr>
      <dsp:spPr>
        <a:xfrm>
          <a:off x="1255717" y="1781671"/>
          <a:ext cx="328501" cy="3285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9D815B-7767-4CBF-B9C2-8A2ED1A36026}">
      <dsp:nvSpPr>
        <dsp:cNvPr id="0" name=""/>
        <dsp:cNvSpPr/>
      </dsp:nvSpPr>
      <dsp:spPr>
        <a:xfrm>
          <a:off x="1694714" y="2015802"/>
          <a:ext cx="477819" cy="4778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BA14BA-7367-4ED6-992B-C8193A1194F5}">
      <dsp:nvSpPr>
        <dsp:cNvPr id="0" name=""/>
        <dsp:cNvSpPr/>
      </dsp:nvSpPr>
      <dsp:spPr>
        <a:xfrm>
          <a:off x="2309310" y="2396266"/>
          <a:ext cx="209046" cy="2090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4EEFBB-BF1F-450E-AF99-180F5E0436D0}">
      <dsp:nvSpPr>
        <dsp:cNvPr id="0" name=""/>
        <dsp:cNvSpPr/>
      </dsp:nvSpPr>
      <dsp:spPr>
        <a:xfrm>
          <a:off x="2426375" y="2015802"/>
          <a:ext cx="328501" cy="3285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7B1815-862A-40F0-BD44-884691C80EB1}">
      <dsp:nvSpPr>
        <dsp:cNvPr id="0" name=""/>
        <dsp:cNvSpPr/>
      </dsp:nvSpPr>
      <dsp:spPr>
        <a:xfrm>
          <a:off x="2719040" y="2425533"/>
          <a:ext cx="209046" cy="2090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047B4D-386F-48AE-93FD-46936E4353C5}">
      <dsp:nvSpPr>
        <dsp:cNvPr id="0" name=""/>
        <dsp:cNvSpPr/>
      </dsp:nvSpPr>
      <dsp:spPr>
        <a:xfrm>
          <a:off x="2982438" y="1957270"/>
          <a:ext cx="477819" cy="4778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7DE20E-7A21-4A57-9F64-B3F8F3D6DDF0}">
      <dsp:nvSpPr>
        <dsp:cNvPr id="0" name=""/>
        <dsp:cNvSpPr/>
      </dsp:nvSpPr>
      <dsp:spPr>
        <a:xfrm>
          <a:off x="3626300" y="1840204"/>
          <a:ext cx="328501" cy="3285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339930-1EE9-4A10-841C-749D8638BF6C}">
      <dsp:nvSpPr>
        <dsp:cNvPr id="0" name=""/>
        <dsp:cNvSpPr/>
      </dsp:nvSpPr>
      <dsp:spPr>
        <a:xfrm>
          <a:off x="3954801" y="464193"/>
          <a:ext cx="964761" cy="1841834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0DEF26-0F8B-4740-B4CE-549E11987871}">
      <dsp:nvSpPr>
        <dsp:cNvPr id="0" name=""/>
        <dsp:cNvSpPr/>
      </dsp:nvSpPr>
      <dsp:spPr>
        <a:xfrm>
          <a:off x="4744151" y="464193"/>
          <a:ext cx="964761" cy="1841834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60F315-30A8-4F5D-BA35-F274A12B1244}">
      <dsp:nvSpPr>
        <dsp:cNvPr id="0" name=""/>
        <dsp:cNvSpPr/>
      </dsp:nvSpPr>
      <dsp:spPr>
        <a:xfrm>
          <a:off x="5708912" y="311980"/>
          <a:ext cx="2788032" cy="22364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200" kern="1200" noProof="0" dirty="0"/>
            <a:t>Felly, mae’n berthnasol i luniadau rhagdybiaethol neu anniriaethol</a:t>
          </a:r>
        </a:p>
      </dsp:txBody>
      <dsp:txXfrm>
        <a:off x="6117210" y="639507"/>
        <a:ext cx="1971436" cy="15814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Chevron Accent Process"/>
  <dgm:desc val="Use to show sequential steps in a task, process, or workflow, or to emphasize movement or direction. Works best with minimal Level 1 and Level 2 text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7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7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ED58E75-D059-457C-8CDF-9092806B3FA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78563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FEAABA5-606A-4F3E-9766-4747775E8CC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37549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5240CAB-4C43-4087-8565-B2870378C012}" type="slidenum">
              <a:rPr lang="en-GB" altLang="en-US" smtClean="0"/>
              <a:pPr>
                <a:spcBef>
                  <a:spcPct val="0"/>
                </a:spcBef>
              </a:pPr>
              <a:t>2</a:t>
            </a:fld>
            <a:endParaRPr lang="en-GB" altLang="en-US" dirty="0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300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D59AB9-94EA-4F79-9C0D-6DC214FED6B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33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0835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BF2DC5E0-9E54-5655-7BCC-2642F1CDFD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F3BBCE0-92A2-445E-A48D-6EC72D56E612}" type="slidenum">
              <a:rPr lang="en-GB" altLang="en-US"/>
              <a:pPr>
                <a:spcBef>
                  <a:spcPct val="0"/>
                </a:spcBef>
              </a:pPr>
              <a:t>14</a:t>
            </a:fld>
            <a:endParaRPr lang="en-GB" altLang="en-US"/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0F3569BA-DF14-DCB0-A7E1-206EEAB227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1678D0E9-E46C-EFB8-F778-8D1A8A7618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D372F1CA-496D-6B01-9CD9-E3E41BFBD6F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9B98675-F4C2-4106-B57A-4B47F9E5AC95}" type="slidenum">
              <a:rPr lang="en-GB" altLang="en-US"/>
              <a:pPr>
                <a:spcBef>
                  <a:spcPct val="0"/>
                </a:spcBef>
              </a:pPr>
              <a:t>15</a:t>
            </a:fld>
            <a:endParaRPr lang="en-GB" altLang="en-US"/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9780F872-EB80-98E2-F9A8-A15CE2BE191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F8D2B4A1-D318-B61B-0DB1-C07E88C4A7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AD8DAAD1-41B4-DC98-A15F-A249F7B016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B47304F-91AA-4896-AD98-AB2852892DDA}" type="slidenum">
              <a:rPr lang="en-GB" altLang="en-US"/>
              <a:pPr>
                <a:spcBef>
                  <a:spcPct val="0"/>
                </a:spcBef>
              </a:pPr>
              <a:t>16</a:t>
            </a:fld>
            <a:endParaRPr lang="en-GB" altLang="en-US"/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6CA38B73-CF24-534D-1A31-2CE60CD5D98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A947E14B-4A2B-7527-AC20-1899148FEC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6AD3678C-878C-AFA8-220A-ACD97FCCB5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C9FBB-CCE3-4DCD-8221-D43A8A8212BB}" type="slidenum">
              <a:rPr lang="en-GB" altLang="en-US"/>
              <a:pPr>
                <a:spcBef>
                  <a:spcPct val="0"/>
                </a:spcBef>
              </a:pPr>
              <a:t>17</a:t>
            </a:fld>
            <a:endParaRPr lang="en-GB" altLang="en-US"/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CCFF8A57-51F5-5D0F-1CF9-2884C21FCC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DAF3F173-4B43-3540-AC06-DC38C9540D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ADE3020B-86F5-4EB4-9DCD-DB3DD086EB1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69C0A5-E260-401D-908B-979B20E9853C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862EFF98-1107-42D5-89BF-F1908973C0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F4B49ACD-D06D-40AB-BC27-49D7B6A810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y-GB" sz="18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Mae cwestiynau strwythuredig yn gwneud casglu a dadansoddi data’n llawer mwy syml ac maent yn cymryd llai o amser i’w hateb.  Mae cwestiynau strwythuredig yn fwyaf addas yn y sefyllfaoedd canlynol:  (1) pan fydd gennych ddealltwriaeth drylwyr o’r ymatebion er mwyn i chi allu datblygu dewisiadau o ran atebion mewn modd priodol (2) pan </a:t>
            </a:r>
            <a:r>
              <a:rPr lang="cy-GB" sz="1800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nad</a:t>
            </a:r>
            <a:r>
              <a:rPr lang="cy-GB" sz="18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ydych yn ceisio dal syniadau neu feddyliau newydd gan yr ymatebydd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EAABA5-606A-4F3E-9766-4747775E8CC2}" type="slidenum">
              <a:rPr lang="en-GB" altLang="en-US" smtClean="0"/>
              <a:pPr>
                <a:defRPr/>
              </a:pPr>
              <a:t>25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9222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AB74D-0350-40DC-A5D5-46E7CE0AC4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349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1C0ED-E8FB-44E6-BD5B-F126A99EF5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845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0D7E5-D2FC-4750-A163-A6A60B0E60F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079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FFB71-9E8F-4053-A512-B9C8E0EDB72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561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0D4D5-7B5B-41F4-BD79-4DEE2281131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72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C7403-68E7-4435-9980-13952C3F297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614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1A8F0-C58A-492C-B716-C8AC77ED15E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725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BE6AA8-606B-4407-9E35-536C716029A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53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5388AF-7234-44D9-8085-EFDB85C0AAB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605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5CC96-CE7B-42A0-8005-64519FDDFDF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130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36E9D-984F-4CC1-BE9A-E2088142B1D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5842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7BD4C-B082-42F5-8FDE-235E5B759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C5089A-BA7A-4263-ABA9-07E9A0F3E336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B2B73D-0AEA-4227-94AA-667EE5E8D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C9412E-377F-4FB6-A7C4-28A895AB23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971EBF-02C4-435F-9F68-28D89B6FC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51BC6E-EC7E-4C21-85F9-FB9A0A437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CBE0569-AA2B-4A60-8B16-74D182CAF42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5566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E0D7">
            <a:alpha val="4784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44883C7-F525-4ECC-8A2D-BFB64848796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bg2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bg2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6" r:id="rId1"/>
    <p:sldLayoutId id="2147484097" r:id="rId2"/>
    <p:sldLayoutId id="2147484098" r:id="rId3"/>
    <p:sldLayoutId id="2147484099" r:id="rId4"/>
    <p:sldLayoutId id="2147484100" r:id="rId5"/>
    <p:sldLayoutId id="2147484101" r:id="rId6"/>
    <p:sldLayoutId id="2147484102" r:id="rId7"/>
    <p:sldLayoutId id="2147484103" r:id="rId8"/>
    <p:sldLayoutId id="2147484104" r:id="rId9"/>
    <p:sldLayoutId id="2147484105" r:id="rId10"/>
    <p:sldLayoutId id="2147484106" r:id="rId11"/>
    <p:sldLayoutId id="2147484169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D2CB6C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95A39D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C89F5D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hyperlink" Target="https://thirdspacelearning.com/gcse-maths/number/percentages" TargetMode="External"/><Relationship Id="rId7" Type="http://schemas.openxmlformats.org/officeDocument/2006/relationships/diagramColors" Target="../diagrams/colors3.xml"/><Relationship Id="rId2" Type="http://schemas.openxmlformats.org/officeDocument/2006/relationships/hyperlink" Target="https://getthematic.com/insights/analyze-survey-data-survey-analysis/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microsoft.com/office/2007/relationships/diagramDrawing" Target="../diagrams/drawing8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11" Type="http://schemas.openxmlformats.org/officeDocument/2006/relationships/diagramColors" Target="../diagrams/colors8.xml"/><Relationship Id="rId5" Type="http://schemas.openxmlformats.org/officeDocument/2006/relationships/diagramQuickStyle" Target="../diagrams/quickStyle7.xml"/><Relationship Id="rId10" Type="http://schemas.openxmlformats.org/officeDocument/2006/relationships/diagramQuickStyle" Target="../diagrams/quickStyle8.xml"/><Relationship Id="rId4" Type="http://schemas.openxmlformats.org/officeDocument/2006/relationships/diagramLayout" Target="../diagrams/layout7.xml"/><Relationship Id="rId9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file:///C:\My%20Documents\DOCS\Bend\02Summer\Correlation%20-%20Main_files\sbk17m_files\corr30.gif" TargetMode="External"/><Relationship Id="rId7" Type="http://schemas.openxmlformats.org/officeDocument/2006/relationships/image" Target="file:///C:\My%20Documents\DOCS\Bend\02Summer\Correlation%20-%20Main_files\sbk17m_files\corr34.gif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file:///C:\My%20Documents\DOCS\Bend\02Summer\Correlation%20-%20Main_files\sbk17m_files\corr32.gif" TargetMode="External"/><Relationship Id="rId4" Type="http://schemas.openxmlformats.org/officeDocument/2006/relationships/image" Target="../media/image15.png"/><Relationship Id="rId9" Type="http://schemas.openxmlformats.org/officeDocument/2006/relationships/image" Target="file:///C:\My%20Documents\DOCS\Bend\02Summer\Correlation%20-%20Main_files\sbk17m_files\corr36.gif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3" Type="http://schemas.openxmlformats.org/officeDocument/2006/relationships/diagramLayout" Target="../diagrams/layout12.xml"/><Relationship Id="rId7" Type="http://schemas.openxmlformats.org/officeDocument/2006/relationships/diagramData" Target="../diagrams/data13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11" Type="http://schemas.microsoft.com/office/2007/relationships/diagramDrawing" Target="../diagrams/drawing13.xml"/><Relationship Id="rId5" Type="http://schemas.openxmlformats.org/officeDocument/2006/relationships/diagramColors" Target="../diagrams/colors12.xml"/><Relationship Id="rId10" Type="http://schemas.openxmlformats.org/officeDocument/2006/relationships/diagramColors" Target="../diagrams/colors13.xml"/><Relationship Id="rId4" Type="http://schemas.openxmlformats.org/officeDocument/2006/relationships/diagramQuickStyle" Target="../diagrams/quickStyle12.xml"/><Relationship Id="rId9" Type="http://schemas.openxmlformats.org/officeDocument/2006/relationships/diagramQuickStyle" Target="../diagrams/quickStyle1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3" Type="http://schemas.openxmlformats.org/officeDocument/2006/relationships/diagramLayout" Target="../diagrams/layout14.xml"/><Relationship Id="rId7" Type="http://schemas.openxmlformats.org/officeDocument/2006/relationships/diagramData" Target="../diagrams/data15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0" Type="http://schemas.openxmlformats.org/officeDocument/2006/relationships/diagramColors" Target="../diagrams/colors15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7.xml"/><Relationship Id="rId13" Type="http://schemas.openxmlformats.org/officeDocument/2006/relationships/diagramLayout" Target="../diagrams/layout18.xml"/><Relationship Id="rId3" Type="http://schemas.openxmlformats.org/officeDocument/2006/relationships/diagramLayout" Target="../diagrams/layout16.xml"/><Relationship Id="rId7" Type="http://schemas.openxmlformats.org/officeDocument/2006/relationships/diagramData" Target="../diagrams/data17.xml"/><Relationship Id="rId12" Type="http://schemas.openxmlformats.org/officeDocument/2006/relationships/diagramData" Target="../diagrams/data18.xml"/><Relationship Id="rId2" Type="http://schemas.openxmlformats.org/officeDocument/2006/relationships/diagramData" Target="../diagrams/data16.xml"/><Relationship Id="rId16" Type="http://schemas.microsoft.com/office/2007/relationships/diagramDrawing" Target="../diagrams/drawing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11" Type="http://schemas.microsoft.com/office/2007/relationships/diagramDrawing" Target="../diagrams/drawing17.xml"/><Relationship Id="rId5" Type="http://schemas.openxmlformats.org/officeDocument/2006/relationships/diagramColors" Target="../diagrams/colors16.xml"/><Relationship Id="rId15" Type="http://schemas.openxmlformats.org/officeDocument/2006/relationships/diagramColors" Target="../diagrams/colors18.xml"/><Relationship Id="rId10" Type="http://schemas.openxmlformats.org/officeDocument/2006/relationships/diagramColors" Target="../diagrams/colors17.xml"/><Relationship Id="rId4" Type="http://schemas.openxmlformats.org/officeDocument/2006/relationships/diagramQuickStyle" Target="../diagrams/quickStyle16.xml"/><Relationship Id="rId9" Type="http://schemas.openxmlformats.org/officeDocument/2006/relationships/diagramQuickStyle" Target="../diagrams/quickStyle17.xml"/><Relationship Id="rId14" Type="http://schemas.openxmlformats.org/officeDocument/2006/relationships/diagramQuickStyle" Target="../diagrams/quickStyle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3" Type="http://schemas.openxmlformats.org/officeDocument/2006/relationships/diagramLayout" Target="../diagrams/layout19.xml"/><Relationship Id="rId7" Type="http://schemas.openxmlformats.org/officeDocument/2006/relationships/hyperlink" Target="http://photos1.blogger.com/img/173/2267/320/Ross%20sportsmanship.jpg" TargetMode="Externa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Relationship Id="rId9" Type="http://schemas.openxmlformats.org/officeDocument/2006/relationships/image" Target="../media/image35.jp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-108520" y="1557338"/>
            <a:ext cx="8353995" cy="6299200"/>
          </a:xfrm>
        </p:spPr>
        <p:txBody>
          <a:bodyPr>
            <a:normAutofit fontScale="90000"/>
          </a:bodyPr>
          <a:lstStyle/>
          <a:p>
            <a:pPr marL="182880" algn="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en-GB" dirty="0">
                <a:solidFill>
                  <a:schemeClr val="accent1"/>
                </a:solidFill>
              </a:rPr>
              <a:t> </a:t>
            </a:r>
            <a:br>
              <a:rPr lang="en-GB" dirty="0">
                <a:solidFill>
                  <a:schemeClr val="accent1"/>
                </a:solidFill>
              </a:rPr>
            </a:br>
            <a:br>
              <a:rPr lang="en-GB" dirty="0">
                <a:solidFill>
                  <a:schemeClr val="accent1"/>
                </a:solidFill>
              </a:rPr>
            </a:br>
            <a:r>
              <a:rPr lang="cy-GB" sz="4000" dirty="0">
                <a:solidFill>
                  <a:schemeClr val="accent1"/>
                </a:solidFill>
              </a:rPr>
              <a:t>Dulliau Ymchwil Meintiol: arolygon a dyluniadau cydberthynol</a:t>
            </a:r>
            <a:br>
              <a:rPr lang="en-GB" sz="4000" dirty="0">
                <a:solidFill>
                  <a:schemeClr val="accent1"/>
                </a:solidFill>
              </a:rPr>
            </a:br>
            <a:br>
              <a:rPr lang="en-GB" sz="4000" dirty="0">
                <a:solidFill>
                  <a:schemeClr val="accent1">
                    <a:satMod val="150000"/>
                  </a:schemeClr>
                </a:solidFill>
              </a:rPr>
            </a:br>
            <a:br>
              <a:rPr lang="en-GB" sz="2400" dirty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GB" sz="4000" dirty="0">
                <a:solidFill>
                  <a:schemeClr val="tx1"/>
                </a:solidFill>
              </a:rPr>
              <a:t>Dr Charlotte Greenway</a:t>
            </a:r>
            <a:br>
              <a:rPr lang="en-GB" sz="5300" dirty="0">
                <a:solidFill>
                  <a:schemeClr val="tx1"/>
                </a:solidFill>
              </a:rPr>
            </a:br>
            <a:br>
              <a:rPr lang="en-GB" sz="5300" dirty="0">
                <a:solidFill>
                  <a:schemeClr val="accent1">
                    <a:satMod val="150000"/>
                  </a:schemeClr>
                </a:solidFill>
              </a:rPr>
            </a:br>
            <a:br>
              <a:rPr lang="en-GB" sz="2400" dirty="0">
                <a:solidFill>
                  <a:schemeClr val="accent1">
                    <a:satMod val="150000"/>
                  </a:schemeClr>
                </a:solidFill>
              </a:rPr>
            </a:br>
            <a:endParaRPr lang="en-GB" sz="2400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4275137" cy="306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320040" indent="-320040">
              <a:buClr>
                <a:schemeClr val="accent6">
                  <a:lumMod val="75000"/>
                </a:schemeClr>
              </a:buClr>
              <a:defRPr/>
            </a:pPr>
            <a:r>
              <a:rPr lang="cy-GB" b="1" kern="1200" spc="-100" dirty="0">
                <a:latin typeface="+mj-lt"/>
                <a:ea typeface="+mj-ea"/>
                <a:cs typeface="+mj-cs"/>
              </a:rPr>
              <a:t>Pa fathau o ymchwil sydd i’w cael</a:t>
            </a:r>
            <a:r>
              <a:rPr lang="en-US" b="1" kern="1200" spc="-100" dirty="0">
                <a:latin typeface="+mj-lt"/>
                <a:ea typeface="+mj-ea"/>
                <a:cs typeface="+mj-cs"/>
              </a:rPr>
              <a:t>?</a:t>
            </a:r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304799" y="6096000"/>
            <a:ext cx="7772401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2CB6C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95A39D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cy-GB" altLang="en-US" sz="1600" kern="1200" dirty="0">
                <a:latin typeface="+mn-lt"/>
                <a:ea typeface="+mn-ea"/>
                <a:cs typeface="+mn-cs"/>
              </a:rPr>
              <a:t>Mae’r ddau ddull yn fathau o </a:t>
            </a:r>
            <a:r>
              <a:rPr lang="cy-GB" altLang="en-US" sz="1600" i="1" kern="1200" dirty="0">
                <a:latin typeface="+mn-lt"/>
                <a:ea typeface="+mn-ea"/>
                <a:cs typeface="+mn-cs"/>
              </a:rPr>
              <a:t>ddata empirig</a:t>
            </a:r>
            <a:r>
              <a:rPr lang="cy-GB" altLang="en-US" sz="1600" kern="1200" dirty="0">
                <a:latin typeface="+mn-lt"/>
                <a:ea typeface="+mn-ea"/>
                <a:cs typeface="+mn-cs"/>
              </a:rPr>
              <a:t> – sy’n cael eu cofnodi drwy arsylwi yn ystod ymchwil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786372902"/>
              </p:ext>
            </p:extLst>
          </p:nvPr>
        </p:nvGraphicFramePr>
        <p:xfrm>
          <a:off x="304800" y="381000"/>
          <a:ext cx="7772400" cy="4942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E06DC-6C8A-7A0E-3FDA-A0989639F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1556792"/>
            <a:ext cx="7772400" cy="1008112"/>
          </a:xfrm>
        </p:spPr>
        <p:txBody>
          <a:bodyPr/>
          <a:lstStyle/>
          <a:p>
            <a:r>
              <a:rPr lang="cy-GB" sz="3000" dirty="0">
                <a:solidFill>
                  <a:srgbClr val="000000"/>
                </a:solidFill>
                <a:latin typeface="Arial" panose="020B0604020202020204" pitchFamily="34" charset="0"/>
              </a:rPr>
              <a:t>Beth yw Ymchwil</a:t>
            </a:r>
            <a:br>
              <a:rPr lang="cy-GB" sz="3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cy-GB" sz="3000" dirty="0">
                <a:solidFill>
                  <a:srgbClr val="000000"/>
                </a:solidFill>
                <a:latin typeface="Arial" panose="020B0604020202020204" pitchFamily="34" charset="0"/>
              </a:rPr>
              <a:t>Meintiol?</a:t>
            </a:r>
            <a:br>
              <a:rPr lang="cy-GB" sz="3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cy-GB" sz="3000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7ADE10F-55FF-C51E-9D86-7B8CB3B38CE8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970060618"/>
              </p:ext>
            </p:extLst>
          </p:nvPr>
        </p:nvGraphicFramePr>
        <p:xfrm>
          <a:off x="92693" y="166901"/>
          <a:ext cx="7927305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D087DEB-25FA-8561-A21D-49E29F235464}"/>
              </a:ext>
            </a:extLst>
          </p:cNvPr>
          <p:cNvSpPr txBox="1"/>
          <p:nvPr/>
        </p:nvSpPr>
        <p:spPr>
          <a:xfrm>
            <a:off x="123331" y="5508991"/>
            <a:ext cx="82089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4300" indent="0" algn="l">
              <a:buNone/>
            </a:pPr>
            <a:r>
              <a:rPr lang="cy-GB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Mae modd defnyddio dulliau meintiol hefyd i brofi rhagdybiaethau drwy gynnal astudiaethau lled-arbrofol neu ddylunio arbrofion.</a:t>
            </a:r>
          </a:p>
        </p:txBody>
      </p:sp>
    </p:spTree>
    <p:extLst>
      <p:ext uri="{BB962C8B-B14F-4D97-AF65-F5344CB8AC3E}">
        <p14:creationId xmlns:p14="http://schemas.microsoft.com/office/powerpoint/2010/main" val="3167414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64128"/>
            <a:ext cx="8260672" cy="1039427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y-GB" dirty="0">
                <a:solidFill>
                  <a:schemeClr val="accent1">
                    <a:satMod val="150000"/>
                  </a:schemeClr>
                </a:solidFill>
              </a:rPr>
              <a:t>Dulliau Meintiol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-36512" y="1988840"/>
            <a:ext cx="8218488" cy="4111625"/>
          </a:xfrm>
        </p:spPr>
        <p:txBody>
          <a:bodyPr rtlCol="0">
            <a:normAutofit/>
          </a:bodyPr>
          <a:lstStyle/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cy-GB" dirty="0"/>
              <a:t>Wrth ddefnyddio mesurau meintiol, mae angen i ni wedyn ddeall y technegau a gaiff eu defnyddio i ddadansoddi data, er enghraifft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cy-GB" dirty="0"/>
          </a:p>
          <a:p>
            <a:pPr marL="731520" lvl="1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y-GB" sz="3200" dirty="0"/>
              <a:t>Caiff </a:t>
            </a:r>
            <a:r>
              <a:rPr lang="cy-GB" sz="3200" u="sng" dirty="0"/>
              <a:t>ystadegau disgrifiadol </a:t>
            </a:r>
            <a:r>
              <a:rPr lang="cy-GB" sz="3200" dirty="0"/>
              <a:t>eu defnyddio i </a:t>
            </a:r>
            <a:r>
              <a:rPr lang="cy-GB" sz="3200" i="1" dirty="0"/>
              <a:t>grynhoi </a:t>
            </a:r>
            <a:r>
              <a:rPr lang="cy-GB" sz="3200" dirty="0"/>
              <a:t>– er enghraifft, faint o bobl a gymerodd ran, eu rhywedd, oedran ac ati. </a:t>
            </a:r>
          </a:p>
          <a:p>
            <a:pPr marL="731520" lvl="1" indent="-27432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cy-GB" sz="3200" dirty="0"/>
          </a:p>
          <a:p>
            <a:pPr marL="731520" lvl="1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y-GB" sz="3200" u="sng" dirty="0"/>
              <a:t>Ystadegau deongliadol</a:t>
            </a:r>
            <a:r>
              <a:rPr lang="cy-GB" sz="3200" dirty="0"/>
              <a:t> – defnyddio profion ystadegol i </a:t>
            </a:r>
            <a:r>
              <a:rPr lang="cy-GB" sz="3200" i="1" dirty="0"/>
              <a:t>ddadansoddi</a:t>
            </a:r>
            <a:r>
              <a:rPr lang="cy-GB" sz="3200" dirty="0"/>
              <a:t> data</a:t>
            </a:r>
          </a:p>
        </p:txBody>
      </p:sp>
      <p:pic>
        <p:nvPicPr>
          <p:cNvPr id="62468" name="Picture 4" descr="D:\temp\Temporary Internet Files\Content.IE5\F6P7ZOFJ\MM900285292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75" y="31955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660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F199A550-60F8-D6FE-BF6F-17C9BD252C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496" y="188640"/>
            <a:ext cx="8269288" cy="922114"/>
          </a:xfrm>
        </p:spPr>
        <p:txBody>
          <a:bodyPr/>
          <a:lstStyle/>
          <a:p>
            <a:pPr algn="ctr" eaLnBrk="1" hangingPunct="1"/>
            <a:r>
              <a:rPr lang="cy-GB" altLang="en-US" sz="3200" b="1" dirty="0"/>
              <a:t>Ystadegau disgrifiadol: </a:t>
            </a:r>
            <a:r>
              <a:rPr lang="cy-GB" altLang="en-US" sz="2800" b="1" dirty="0"/>
              <a:t>Mesurau Canolduedd</a:t>
            </a:r>
            <a:endParaRPr lang="cy-GB" altLang="en-US" sz="4000" b="1" dirty="0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7EC59CC5-224C-1A38-201D-E3A54923E9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9397" y="1412776"/>
            <a:ext cx="8269288" cy="2592288"/>
          </a:xfrm>
        </p:spPr>
        <p:txBody>
          <a:bodyPr/>
          <a:lstStyle/>
          <a:p>
            <a:pPr eaLnBrk="1" hangingPunct="1"/>
            <a:r>
              <a:rPr lang="cy-GB" altLang="en-US" u="sng" dirty="0"/>
              <a:t>Y cymedr</a:t>
            </a:r>
            <a:r>
              <a:rPr lang="cy-GB" altLang="en-US" dirty="0"/>
              <a:t>—cyfartaledd; mesur mwyaf cyffredin a defnyddiol canolduedd; yn cael ei effeithio gan sgorau eithafol</a:t>
            </a:r>
          </a:p>
          <a:p>
            <a:pPr eaLnBrk="1" hangingPunct="1"/>
            <a:r>
              <a:rPr lang="cy-GB" altLang="en-US" u="sng" dirty="0"/>
              <a:t>Y canolrif</a:t>
            </a:r>
            <a:r>
              <a:rPr lang="cy-GB" altLang="en-US" dirty="0"/>
              <a:t>—sgôr ganol dosraniad; yn cael ei effeithio’n llai gan sgorau eithafol (“</a:t>
            </a:r>
            <a:r>
              <a:rPr lang="cy-GB" altLang="en-US" noProof="1"/>
              <a:t>allanolynnau</a:t>
            </a:r>
            <a:r>
              <a:rPr lang="cy-GB" altLang="en-US" dirty="0"/>
              <a:t>”)</a:t>
            </a:r>
          </a:p>
          <a:p>
            <a:pPr eaLnBrk="1" hangingPunct="1"/>
            <a:r>
              <a:rPr lang="cy-GB" altLang="en-US" u="sng" dirty="0"/>
              <a:t>Y modd</a:t>
            </a:r>
            <a:r>
              <a:rPr lang="cy-GB" altLang="en-US" dirty="0"/>
              <a:t>—y sgôr amlaf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65D87EA-B74D-F498-66CF-7A92DEEA1D3C}"/>
              </a:ext>
            </a:extLst>
          </p:cNvPr>
          <p:cNvSpPr txBox="1">
            <a:spLocks noChangeArrowheads="1"/>
          </p:cNvSpPr>
          <p:nvPr/>
        </p:nvSpPr>
        <p:spPr>
          <a:xfrm>
            <a:off x="4170140" y="3212976"/>
            <a:ext cx="3816424" cy="355904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cy-GB" sz="2800" dirty="0"/>
              <a:t>I gael y cymedr rhifyddol, rydych yn adio holl werthoedd y newidynnau at ei gilydd o bob achos ac wedyn yn rhannu’r cyfanswm hwn gan nifer yr achosion</a:t>
            </a:r>
          </a:p>
          <a:p>
            <a:pPr fontAlgn="auto">
              <a:spcAft>
                <a:spcPts val="0"/>
              </a:spcAft>
            </a:pPr>
            <a:r>
              <a:rPr lang="cy-GB" sz="2800" dirty="0"/>
              <a:t>Y fformwla yw …</a:t>
            </a:r>
            <a:r>
              <a:rPr lang="en-GB" sz="2800" dirty="0"/>
              <a:t>…</a:t>
            </a:r>
          </a:p>
          <a:p>
            <a:pPr marL="114300" indent="0" fontAlgn="auto">
              <a:spcAft>
                <a:spcPts val="0"/>
              </a:spcAft>
              <a:buNone/>
            </a:pPr>
            <a:endParaRPr lang="en-US" sz="2800" dirty="0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A7C0F9E-2C14-4F04-190E-52BEBF4441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28" y="3716238"/>
            <a:ext cx="2848292" cy="1152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16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Felly, pe bai gennych y</a:t>
            </a:r>
          </a:p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16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rhifau canlynol</a:t>
            </a:r>
          </a:p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4, 2, 5, 1, 7, 10, 6</a:t>
            </a:r>
          </a:p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pic>
        <p:nvPicPr>
          <p:cNvPr id="4" name="Picture 2" descr="arithmean_calc">
            <a:extLst>
              <a:ext uri="{FF2B5EF4-FFF2-40B4-BE49-F238E27FC236}">
                <a16:creationId xmlns:a16="http://schemas.microsoft.com/office/drawing/2014/main" id="{AE291DE0-4533-8014-D8E3-7DD547369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22070"/>
            <a:ext cx="2426248" cy="20729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70168-0B63-F0D7-C8D3-453026A7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44624"/>
            <a:ext cx="8075240" cy="1143000"/>
          </a:xfrm>
        </p:spPr>
        <p:txBody>
          <a:bodyPr/>
          <a:lstStyle/>
          <a:p>
            <a:r>
              <a:rPr lang="cy-GB" altLang="en-US" sz="4000" b="1" dirty="0"/>
              <a:t>Ystadegau disgrifiadol </a:t>
            </a:r>
            <a:r>
              <a:rPr lang="en-US" altLang="en-US" sz="4000" b="1" dirty="0"/>
              <a:t>: </a:t>
            </a:r>
            <a:r>
              <a:rPr lang="cy-GB" altLang="en-US" sz="4000" dirty="0"/>
              <a:t>Canrannau</a:t>
            </a:r>
            <a:endParaRPr lang="cy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AEE6E2-8653-F57B-FB41-9E223FFA85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4725144"/>
            <a:ext cx="7620000" cy="2395736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https://getthematic.com/insights/analyze-survey-data-survey-analysis/</a:t>
            </a:r>
            <a:r>
              <a:rPr lang="en-GB" dirty="0"/>
              <a:t> </a:t>
            </a:r>
          </a:p>
          <a:p>
            <a:endParaRPr lang="en-GB" sz="1100" dirty="0"/>
          </a:p>
          <a:p>
            <a:r>
              <a:rPr lang="en-GB" dirty="0">
                <a:hlinkClick r:id="rId3"/>
              </a:rPr>
              <a:t>https://thirdspacelearning.com/gcse-maths/number/percentages</a:t>
            </a:r>
            <a:endParaRPr lang="en-GB" dirty="0"/>
          </a:p>
          <a:p>
            <a:endParaRPr lang="en-GB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D38DF5C6-096F-F520-D90E-AA91C95D59E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3284141"/>
              </p:ext>
            </p:extLst>
          </p:nvPr>
        </p:nvGraphicFramePr>
        <p:xfrm>
          <a:off x="-324544" y="1365541"/>
          <a:ext cx="8795320" cy="2395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41174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D5F54688-AB7B-BD96-3074-B9DE521F52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4200703"/>
              </p:ext>
            </p:extLst>
          </p:nvPr>
        </p:nvGraphicFramePr>
        <p:xfrm>
          <a:off x="-684584" y="236712"/>
          <a:ext cx="5976664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Content Placeholder 1">
            <a:extLst>
              <a:ext uri="{FF2B5EF4-FFF2-40B4-BE49-F238E27FC236}">
                <a16:creationId xmlns:a16="http://schemas.microsoft.com/office/drawing/2014/main" id="{8D633585-E40F-4DF3-AE5E-CB18967F60E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0181398"/>
              </p:ext>
            </p:extLst>
          </p:nvPr>
        </p:nvGraphicFramePr>
        <p:xfrm>
          <a:off x="4572000" y="188640"/>
          <a:ext cx="4320480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E8893E02-A711-23E6-73C0-97C6193FE1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8037276"/>
              </p:ext>
            </p:extLst>
          </p:nvPr>
        </p:nvGraphicFramePr>
        <p:xfrm>
          <a:off x="107504" y="1484784"/>
          <a:ext cx="8203810" cy="50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AABA45E-E6B9-20BC-DA19-C90A2E20C127}"/>
              </a:ext>
            </a:extLst>
          </p:cNvPr>
          <p:cNvSpPr txBox="1"/>
          <p:nvPr/>
        </p:nvSpPr>
        <p:spPr>
          <a:xfrm>
            <a:off x="899592" y="980728"/>
            <a:ext cx="65265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cy-GB" sz="3200" b="1" dirty="0"/>
              <a:t>Oes cysylltiad rhwng</a:t>
            </a:r>
            <a:r>
              <a:rPr lang="cy-GB" sz="3200" dirty="0"/>
              <a:t>:</a:t>
            </a:r>
          </a:p>
        </p:txBody>
      </p:sp>
    </p:spTree>
  </p:cSld>
  <p:clrMapOvr>
    <a:masterClrMapping/>
  </p:clrMapOvr>
  <p:transition spd="slow" advTm="106245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7F55BDB-272C-4A64-BF54-D880E17944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725279"/>
            <a:ext cx="9144000" cy="322052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69E4D2-CA4F-48B1-8A1A-F6F5AF3B5F60}"/>
              </a:ext>
            </a:extLst>
          </p:cNvPr>
          <p:cNvSpPr txBox="1"/>
          <p:nvPr/>
        </p:nvSpPr>
        <p:spPr>
          <a:xfrm>
            <a:off x="190500" y="836712"/>
            <a:ext cx="8763000" cy="280076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y-GB" sz="2400" b="1" dirty="0"/>
              <a:t>Plotiau gwasgariad </a:t>
            </a:r>
          </a:p>
          <a:p>
            <a:endParaRPr lang="cy-GB" sz="1200" b="1" dirty="0"/>
          </a:p>
          <a:p>
            <a:r>
              <a:rPr lang="cy-GB" sz="2000" dirty="0"/>
              <a:t>Mae pob pwynt ar y plot gwasgariad yn cynrychioli sgôr unigolyn ar y ddau newidyn.</a:t>
            </a:r>
          </a:p>
          <a:p>
            <a:r>
              <a:rPr lang="cy-GB" sz="2000" dirty="0"/>
              <a:t>Perthynas gadarnhaol – mae sgoriau uwch ar un newidyn yn tueddu i fod yn gysylltiedig â sgoriau uwch ar y llall – maent yn symud i’r un cyfeiriad, naill ai i fyny neu i lawr. </a:t>
            </a:r>
          </a:p>
          <a:p>
            <a:r>
              <a:rPr lang="cy-GB" sz="2000" dirty="0"/>
              <a:t>Perthynas negyddol – mae sgoriau uwch ar un newidyn un tueddu i fod yn gysylltiedig â sgoriau is ar y llall – maent yn symud i gyfeiriadau croes</a:t>
            </a:r>
            <a:r>
              <a:rPr lang="en-GB" sz="2000" dirty="0"/>
              <a:t>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7C4F643-19E0-5FAC-AF0B-9555F00485F9}"/>
              </a:ext>
            </a:extLst>
          </p:cNvPr>
          <p:cNvSpPr txBox="1"/>
          <p:nvPr/>
        </p:nvSpPr>
        <p:spPr>
          <a:xfrm>
            <a:off x="190500" y="116632"/>
            <a:ext cx="4005715" cy="646331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y-GB" dirty="0">
                <a:solidFill>
                  <a:schemeClr val="bg1"/>
                </a:solidFill>
              </a:rPr>
              <a:t>Oes perthynas gyson, a sut gellir ei disgrifio?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578BD6-6DE5-F465-E4E7-D674253C21E7}"/>
              </a:ext>
            </a:extLst>
          </p:cNvPr>
          <p:cNvSpPr txBox="1"/>
          <p:nvPr/>
        </p:nvSpPr>
        <p:spPr>
          <a:xfrm>
            <a:off x="4381500" y="0"/>
            <a:ext cx="4572000" cy="92333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y-GB" dirty="0"/>
              <a:t>Yn gyntaf, cael gwybodaeth ddisgrifiadol</a:t>
            </a:r>
          </a:p>
          <a:p>
            <a:pPr lvl="0"/>
            <a:r>
              <a:rPr lang="cy-GB" dirty="0"/>
              <a:t>Yn achos dyluniadau cydberthynol, byddwn yn cael </a:t>
            </a:r>
            <a:r>
              <a:rPr lang="cy-GB" u="sng" dirty="0"/>
              <a:t>plot gwasgariad 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44863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19993"/>
            <a:ext cx="6589199" cy="716719"/>
          </a:xfrm>
        </p:spPr>
        <p:txBody>
          <a:bodyPr>
            <a:normAutofit/>
          </a:bodyPr>
          <a:lstStyle/>
          <a:p>
            <a:r>
              <a:rPr lang="cy-GB" altLang="en-US" sz="3200" dirty="0">
                <a:cs typeface="Times New Roman" panose="02020603050405020304" pitchFamily="18" charset="0"/>
              </a:rPr>
              <a:t>Cyfeiriad y berthynas</a:t>
            </a:r>
          </a:p>
        </p:txBody>
      </p:sp>
      <p:sp>
        <p:nvSpPr>
          <p:cNvPr id="2" name="Rectangle 1"/>
          <p:cNvSpPr/>
          <p:nvPr/>
        </p:nvSpPr>
        <p:spPr>
          <a:xfrm>
            <a:off x="609600" y="1021232"/>
            <a:ext cx="8077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" indent="-57150">
              <a:buFont typeface="Wingdings" panose="05000000000000000000" pitchFamily="2" charset="2"/>
              <a:buNone/>
            </a:pPr>
            <a:r>
              <a:rPr lang="cy-GB" altLang="en-US" sz="2000" dirty="0">
                <a:cs typeface="Times New Roman" panose="02020603050405020304" pitchFamily="18" charset="0"/>
              </a:rPr>
              <a:t>Gall newidynnau fod â chydberthyniad cadarnhaol neu negyddol. </a:t>
            </a:r>
          </a:p>
        </p:txBody>
      </p:sp>
      <p:sp>
        <p:nvSpPr>
          <p:cNvPr id="3" name="Rectangle 2"/>
          <p:cNvSpPr/>
          <p:nvPr/>
        </p:nvSpPr>
        <p:spPr>
          <a:xfrm>
            <a:off x="336251" y="1701421"/>
            <a:ext cx="4159550" cy="92333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pPr marL="57150" indent="-57150"/>
            <a:r>
              <a:rPr lang="cy-GB" altLang="en-US" u="sng" dirty="0">
                <a:cs typeface="Times New Roman" panose="02020603050405020304" pitchFamily="18" charset="0"/>
              </a:rPr>
              <a:t>Cydberthyniad cadarnhaol</a:t>
            </a:r>
            <a:r>
              <a:rPr lang="en-US" altLang="en-US" u="sng" dirty="0">
                <a:cs typeface="Times New Roman" panose="02020603050405020304" pitchFamily="18" charset="0"/>
              </a:rPr>
              <a:t>: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cy-GB" altLang="en-US" dirty="0">
                <a:cs typeface="Times New Roman" panose="02020603050405020304" pitchFamily="18" charset="0"/>
              </a:rPr>
              <a:t>Gwerth un newidyn yn cynyddu, gwerth y newidyn arall yn cynyddu. </a:t>
            </a:r>
          </a:p>
        </p:txBody>
      </p:sp>
      <p:sp>
        <p:nvSpPr>
          <p:cNvPr id="4" name="Rectangle 3"/>
          <p:cNvSpPr/>
          <p:nvPr/>
        </p:nvSpPr>
        <p:spPr>
          <a:xfrm>
            <a:off x="4919558" y="1719450"/>
            <a:ext cx="4151654" cy="92333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pPr marL="57150" indent="-57150"/>
            <a:r>
              <a:rPr lang="cy-GB" altLang="en-US" u="sng" dirty="0">
                <a:cs typeface="Times New Roman" panose="02020603050405020304" pitchFamily="18" charset="0"/>
              </a:rPr>
              <a:t>Cydberthyniad negyddol</a:t>
            </a:r>
            <a:r>
              <a:rPr lang="cy-GB" altLang="en-US" dirty="0">
                <a:cs typeface="Times New Roman" panose="02020603050405020304" pitchFamily="18" charset="0"/>
              </a:rPr>
              <a:t>: Gwerth un newidyn yn cynyddu, gwerth y newidyn arall yn gostwng.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51" y="2743200"/>
            <a:ext cx="4204299" cy="39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558" y="2743200"/>
            <a:ext cx="4148242" cy="39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925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56D22386-156A-4487-986E-A05884622A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536" y="65427"/>
            <a:ext cx="7391400" cy="737617"/>
          </a:xfrm>
        </p:spPr>
        <p:txBody>
          <a:bodyPr>
            <a:normAutofit fontScale="90000"/>
          </a:bodyPr>
          <a:lstStyle/>
          <a:p>
            <a:r>
              <a:rPr lang="cy-GB" altLang="en-US" dirty="0"/>
              <a:t>Cyfernod cydberthyniad </a:t>
            </a:r>
            <a:r>
              <a:rPr lang="en-US" altLang="en-US" dirty="0"/>
              <a:t>Pearson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DB5848E-7E43-4C2A-BE17-4395A5DECA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978" y="4509120"/>
            <a:ext cx="8712968" cy="223224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38954D8-464B-421E-B00B-CEF28057FAC1}"/>
              </a:ext>
            </a:extLst>
          </p:cNvPr>
          <p:cNvSpPr txBox="1"/>
          <p:nvPr/>
        </p:nvSpPr>
        <p:spPr>
          <a:xfrm>
            <a:off x="4994900" y="1979999"/>
            <a:ext cx="3888432" cy="224676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y-GB" sz="1400" dirty="0"/>
              <a:t>Mae r Pearson yn amrywio rhwng -1 i +1.  </a:t>
            </a:r>
          </a:p>
          <a:p>
            <a:endParaRPr lang="cy-GB" sz="1400" dirty="0"/>
          </a:p>
          <a:p>
            <a:r>
              <a:rPr lang="cy-GB" sz="1400" dirty="0"/>
              <a:t>Mae’r arwydd yn nodi’r cyfeiriad.</a:t>
            </a:r>
          </a:p>
          <a:p>
            <a:endParaRPr lang="cy-GB" sz="1400" dirty="0"/>
          </a:p>
          <a:p>
            <a:r>
              <a:rPr lang="cy-GB" sz="1400" dirty="0"/>
              <a:t>Mae’r gwerth rhifiadol yn nodi’r cryfder. </a:t>
            </a:r>
          </a:p>
          <a:p>
            <a:endParaRPr lang="cy-GB" sz="1400" dirty="0"/>
          </a:p>
          <a:p>
            <a:r>
              <a:rPr lang="cy-GB" sz="1400" dirty="0"/>
              <a:t>Cydberthyniad perffaith : -1 neu 1 </a:t>
            </a:r>
          </a:p>
          <a:p>
            <a:r>
              <a:rPr lang="cy-GB" sz="1400" dirty="0"/>
              <a:t>Dim cydberthyniad: 0 </a:t>
            </a:r>
          </a:p>
          <a:p>
            <a:r>
              <a:rPr lang="cy-GB" sz="1400" dirty="0"/>
              <a:t>Mae cydberthyniad o sero yn nodi nad yw’r gwerthoedd yn gysylltiedig yn llinol.</a:t>
            </a:r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6D83A4CB-0661-3055-A43B-A9C650CCC1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93715745"/>
              </p:ext>
            </p:extLst>
          </p:nvPr>
        </p:nvGraphicFramePr>
        <p:xfrm>
          <a:off x="0" y="767508"/>
          <a:ext cx="5012678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519D7BEC-3F74-6234-3538-F9F8EACA96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3909821"/>
              </p:ext>
            </p:extLst>
          </p:nvPr>
        </p:nvGraphicFramePr>
        <p:xfrm>
          <a:off x="4693096" y="767508"/>
          <a:ext cx="4311850" cy="1057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9448227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779A74E7-2B0C-D81E-1B5D-C33975DFB4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8269" y="426187"/>
            <a:ext cx="4253731" cy="112543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y-GB" altLang="en-US" dirty="0">
                <a:solidFill>
                  <a:schemeClr val="tx2">
                    <a:satMod val="130000"/>
                  </a:schemeClr>
                </a:solidFill>
              </a:rPr>
              <a:t>Profi’r arwyddocâd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702525B5-1610-9931-7B09-7BC74CD464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5971413"/>
              </p:ext>
            </p:extLst>
          </p:nvPr>
        </p:nvGraphicFramePr>
        <p:xfrm>
          <a:off x="170178" y="2120479"/>
          <a:ext cx="5112567" cy="39522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5FF0C15C-B725-9A25-CE78-F2BD987836AC}"/>
              </a:ext>
            </a:extLst>
          </p:cNvPr>
          <p:cNvSpPr txBox="1">
            <a:spLocks/>
          </p:cNvSpPr>
          <p:nvPr/>
        </p:nvSpPr>
        <p:spPr>
          <a:xfrm>
            <a:off x="5076056" y="572786"/>
            <a:ext cx="4658221" cy="1125438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cy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Cryfder y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y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berthynas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FA05E15-5EC7-ECAC-30E3-AECBBCEFE89E}"/>
              </a:ext>
            </a:extLst>
          </p:cNvPr>
          <p:cNvSpPr txBox="1">
            <a:spLocks/>
          </p:cNvSpPr>
          <p:nvPr/>
        </p:nvSpPr>
        <p:spPr bwMode="auto">
          <a:xfrm>
            <a:off x="5364088" y="1982651"/>
            <a:ext cx="3276600" cy="422791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90488" indent="-90488" algn="l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588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6738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1863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" indent="-91440" eaLnBrk="1" fontAlgn="auto" hangingPunct="1">
              <a:defRPr/>
            </a:pPr>
            <a:r>
              <a:rPr lang="en-GB" altLang="en-US" dirty="0">
                <a:solidFill>
                  <a:schemeClr val="bg1"/>
                </a:solidFill>
              </a:rPr>
              <a:t>Cohen (1988) – </a:t>
            </a:r>
            <a:r>
              <a:rPr lang="cy-GB" altLang="en-US" dirty="0">
                <a:solidFill>
                  <a:schemeClr val="bg1"/>
                </a:solidFill>
              </a:rPr>
              <a:t>mae’n argymell y gwerthoedd r canlynol</a:t>
            </a:r>
          </a:p>
          <a:p>
            <a:pPr marL="91440" indent="-91440" eaLnBrk="1" fontAlgn="auto" hangingPunct="1">
              <a:defRPr/>
            </a:pPr>
            <a:endParaRPr lang="cy-GB" altLang="en-US" dirty="0">
              <a:solidFill>
                <a:schemeClr val="bg1"/>
              </a:solidFill>
            </a:endParaRPr>
          </a:p>
          <a:p>
            <a:pPr marL="91440" indent="-91440" eaLnBrk="1" fontAlgn="auto" hangingPunct="1">
              <a:defRPr/>
            </a:pPr>
            <a:r>
              <a:rPr lang="cy-GB" altLang="en-US" sz="2400" dirty="0">
                <a:solidFill>
                  <a:schemeClr val="bg1"/>
                </a:solidFill>
              </a:rPr>
              <a:t>Bach/gwan   	                  .10 i .29   (-.29 i -.10)</a:t>
            </a:r>
          </a:p>
          <a:p>
            <a:pPr marL="91440" indent="-91440" eaLnBrk="1" fontAlgn="auto" hangingPunct="1">
              <a:defRPr/>
            </a:pPr>
            <a:r>
              <a:rPr lang="cy-GB" altLang="en-US" sz="2400" dirty="0">
                <a:solidFill>
                  <a:schemeClr val="bg1"/>
                </a:solidFill>
              </a:rPr>
              <a:t>Canolig/cymedrol	     .30 i .49   (-.49 i -.30)</a:t>
            </a:r>
          </a:p>
          <a:p>
            <a:pPr marL="91440" indent="-91440" eaLnBrk="1" fontAlgn="auto" hangingPunct="1">
              <a:defRPr/>
            </a:pPr>
            <a:r>
              <a:rPr lang="cy-GB" altLang="en-US" sz="2400" dirty="0">
                <a:solidFill>
                  <a:schemeClr val="bg1"/>
                </a:solidFill>
              </a:rPr>
              <a:t>Mawr/cryf	                  .50 i 1.00 (- 1.00 i -.50)</a:t>
            </a:r>
          </a:p>
          <a:p>
            <a:pPr marL="91440" indent="-91440" eaLnBrk="1" fontAlgn="auto" hangingPunct="1">
              <a:defRPr/>
            </a:pPr>
            <a:endParaRPr lang="cy-GB" altLang="en-US" dirty="0">
              <a:solidFill>
                <a:schemeClr val="bg1"/>
              </a:solidFill>
            </a:endParaRPr>
          </a:p>
          <a:p>
            <a:pPr marL="91440" indent="-91440" eaLnBrk="1" fontAlgn="auto" hangingPunct="1">
              <a:defRPr/>
            </a:pPr>
            <a:endParaRPr lang="en-GB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3" name="Rectangle 3"/>
          <p:cNvSpPr>
            <a:spLocks noChangeArrowheads="1"/>
          </p:cNvSpPr>
          <p:nvPr/>
        </p:nvSpPr>
        <p:spPr bwMode="auto">
          <a:xfrm>
            <a:off x="3186113" y="2324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97282" name="Picture 2" descr="corr30.gif - 2.2 K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7" y="1398860"/>
            <a:ext cx="277177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7285" name="Rectangle 5"/>
          <p:cNvSpPr>
            <a:spLocks noChangeArrowheads="1"/>
          </p:cNvSpPr>
          <p:nvPr/>
        </p:nvSpPr>
        <p:spPr bwMode="auto">
          <a:xfrm>
            <a:off x="3186113" y="2324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97284" name="Picture 4" descr="corr32.gif - 2.6 K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32" y="4251746"/>
            <a:ext cx="277177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7287" name="Rectangle 7"/>
          <p:cNvSpPr>
            <a:spLocks noChangeArrowheads="1"/>
          </p:cNvSpPr>
          <p:nvPr/>
        </p:nvSpPr>
        <p:spPr bwMode="auto">
          <a:xfrm>
            <a:off x="3186113" y="2324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97286" name="Picture 6" descr="corr34.gif - 2.5 K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235" y="1330289"/>
            <a:ext cx="2857784" cy="227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7289" name="Rectangle 9"/>
          <p:cNvSpPr>
            <a:spLocks noChangeArrowheads="1"/>
          </p:cNvSpPr>
          <p:nvPr/>
        </p:nvSpPr>
        <p:spPr bwMode="auto">
          <a:xfrm>
            <a:off x="3186113" y="2324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97288" name="Picture 8" descr="corr31.gif - 2.5 K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906" y="4157562"/>
            <a:ext cx="2771775" cy="233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7290" name="Text Box 10"/>
          <p:cNvSpPr txBox="1">
            <a:spLocks noChangeArrowheads="1"/>
          </p:cNvSpPr>
          <p:nvPr/>
        </p:nvSpPr>
        <p:spPr bwMode="auto">
          <a:xfrm>
            <a:off x="1355725" y="955675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/>
              <a:t>r =1.00</a:t>
            </a:r>
          </a:p>
        </p:txBody>
      </p:sp>
      <p:sp>
        <p:nvSpPr>
          <p:cNvPr id="97291" name="Text Box 11"/>
          <p:cNvSpPr txBox="1">
            <a:spLocks noChangeArrowheads="1"/>
          </p:cNvSpPr>
          <p:nvPr/>
        </p:nvSpPr>
        <p:spPr bwMode="auto">
          <a:xfrm>
            <a:off x="6353175" y="3704295"/>
            <a:ext cx="99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dirty="0"/>
              <a:t> r =.17</a:t>
            </a:r>
          </a:p>
        </p:txBody>
      </p:sp>
      <p:sp>
        <p:nvSpPr>
          <p:cNvPr id="97292" name="Text Box 12"/>
          <p:cNvSpPr txBox="1">
            <a:spLocks noChangeArrowheads="1"/>
          </p:cNvSpPr>
          <p:nvPr/>
        </p:nvSpPr>
        <p:spPr bwMode="auto">
          <a:xfrm>
            <a:off x="5638800" y="914400"/>
            <a:ext cx="930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 altLang="en-US" sz="2400"/>
          </a:p>
        </p:txBody>
      </p:sp>
      <p:sp>
        <p:nvSpPr>
          <p:cNvPr id="97293" name="Text Box 13"/>
          <p:cNvSpPr txBox="1">
            <a:spLocks noChangeArrowheads="1"/>
          </p:cNvSpPr>
          <p:nvPr/>
        </p:nvSpPr>
        <p:spPr bwMode="auto">
          <a:xfrm>
            <a:off x="6463155" y="908222"/>
            <a:ext cx="99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dirty="0"/>
              <a:t>r = .42</a:t>
            </a:r>
          </a:p>
        </p:txBody>
      </p:sp>
      <p:sp>
        <p:nvSpPr>
          <p:cNvPr id="97294" name="Text Box 14"/>
          <p:cNvSpPr txBox="1">
            <a:spLocks noChangeArrowheads="1"/>
          </p:cNvSpPr>
          <p:nvPr/>
        </p:nvSpPr>
        <p:spPr bwMode="auto">
          <a:xfrm>
            <a:off x="1279525" y="3775075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/>
              <a:t>r =.85</a:t>
            </a: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297376" y="55160"/>
            <a:ext cx="7808399" cy="158569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y-GB" altLang="en-US" sz="2800" dirty="0">
                <a:cs typeface="Times New Roman" panose="02020603050405020304" pitchFamily="18" charset="0"/>
              </a:rPr>
              <a:t>Cryfder y berthynas</a:t>
            </a:r>
          </a:p>
        </p:txBody>
      </p:sp>
      <p:sp>
        <p:nvSpPr>
          <p:cNvPr id="2" name="Rectangle 1"/>
          <p:cNvSpPr/>
          <p:nvPr/>
        </p:nvSpPr>
        <p:spPr>
          <a:xfrm>
            <a:off x="2719185" y="6433508"/>
            <a:ext cx="2621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cy-GB" altLang="en-US" dirty="0">
                <a:cs typeface="Times New Roman" panose="02020603050405020304" pitchFamily="18" charset="0"/>
              </a:rPr>
              <a:t>Maint y cydberthyniad</a:t>
            </a:r>
            <a:r>
              <a:rPr lang="en-US" altLang="en-US" dirty="0"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3" name="Rectangle 2"/>
          <p:cNvSpPr/>
          <p:nvPr/>
        </p:nvSpPr>
        <p:spPr>
          <a:xfrm>
            <a:off x="3421083" y="1792111"/>
            <a:ext cx="2181864" cy="378565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cy-GB" altLang="en-US" sz="2400" dirty="0">
                <a:cs typeface="Times New Roman" panose="02020603050405020304" pitchFamily="18" charset="0"/>
              </a:rPr>
              <a:t>Fe’i nodir gan ei werth rhifiadol</a:t>
            </a:r>
          </a:p>
          <a:p>
            <a:endParaRPr lang="cy-GB" altLang="en-US" sz="2400" dirty="0">
              <a:cs typeface="Times New Roman" panose="02020603050405020304" pitchFamily="18" charset="0"/>
            </a:endParaRPr>
          </a:p>
          <a:p>
            <a:r>
              <a:rPr lang="cy-GB" altLang="en-US" sz="2400" dirty="0">
                <a:cs typeface="Times New Roman" panose="02020603050405020304" pitchFamily="18" charset="0"/>
              </a:rPr>
              <a:t>Mae’n mynegi cryfder y berthynas linol rhwng y newidynnau.  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14"/>
    </mc:Choice>
    <mc:Fallback xmlns="">
      <p:transition spd="slow" advTm="13001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>
            <a:extLst>
              <a:ext uri="{FF2B5EF4-FFF2-40B4-BE49-F238E27FC236}">
                <a16:creationId xmlns:a16="http://schemas.microsoft.com/office/drawing/2014/main" id="{E4EEF6B6-989F-1EAF-DC56-7056102001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Nod </a:t>
            </a:r>
          </a:p>
          <a:p>
            <a:pPr lvl="1" eaLnBrk="1" hangingPunct="1">
              <a:lnSpc>
                <a:spcPct val="90000"/>
              </a:lnSpc>
            </a:pPr>
            <a:r>
              <a:rPr lang="cy-GB" altLang="en-US" sz="2400" dirty="0"/>
              <a:t>Ymchwilio i weld a oes perthynas rhwng allblygedd ac allgaredd</a:t>
            </a:r>
          </a:p>
          <a:p>
            <a:pPr lvl="1" eaLnBrk="1" hangingPunct="1">
              <a:lnSpc>
                <a:spcPct val="90000"/>
              </a:lnSpc>
            </a:pPr>
            <a:endParaRPr lang="cy-GB" altLang="en-US" sz="800" dirty="0"/>
          </a:p>
          <a:p>
            <a:pPr eaLnBrk="1" hangingPunct="1">
              <a:lnSpc>
                <a:spcPct val="90000"/>
              </a:lnSpc>
            </a:pPr>
            <a:r>
              <a:rPr lang="cy-GB" altLang="en-US" sz="2800" dirty="0"/>
              <a:t>Allgaredd</a:t>
            </a:r>
          </a:p>
          <a:p>
            <a:pPr lvl="1" eaLnBrk="1" hangingPunct="1">
              <a:lnSpc>
                <a:spcPct val="90000"/>
              </a:lnSpc>
            </a:pPr>
            <a:r>
              <a:rPr lang="cy-GB" altLang="en-US" sz="2400" dirty="0"/>
              <a:t>Ymddygiad cynorthwyol nad yw o reidrwydd o fudd i’r sawl sy’n rhoi help</a:t>
            </a:r>
          </a:p>
          <a:p>
            <a:pPr eaLnBrk="1" hangingPunct="1">
              <a:lnSpc>
                <a:spcPct val="90000"/>
              </a:lnSpc>
            </a:pPr>
            <a:r>
              <a:rPr lang="cy-GB" altLang="en-US" sz="2800" dirty="0"/>
              <a:t>Ar sail damcaniaeth </a:t>
            </a:r>
            <a:r>
              <a:rPr lang="cy-GB" altLang="en-US" sz="2800" noProof="1"/>
              <a:t>Eysenck</a:t>
            </a:r>
            <a:r>
              <a:rPr lang="cy-GB" altLang="en-US" sz="2800" dirty="0"/>
              <a:t>, byddai disgwyl i bobl allblyg ddangos llai o allgaredd</a:t>
            </a:r>
          </a:p>
          <a:p>
            <a:pPr lvl="1" eaLnBrk="1" hangingPunct="1">
              <a:lnSpc>
                <a:spcPct val="90000"/>
              </a:lnSpc>
            </a:pPr>
            <a:r>
              <a:rPr lang="cy-GB" altLang="en-US" sz="2400" dirty="0"/>
              <a:t>Pengaled,  diffyg cyfrifoldeb, diffyg adfyfyrio</a:t>
            </a:r>
          </a:p>
          <a:p>
            <a:pPr lvl="1" eaLnBrk="1" hangingPunct="1">
              <a:lnSpc>
                <a:spcPct val="90000"/>
              </a:lnSpc>
            </a:pPr>
            <a:r>
              <a:rPr lang="cy-GB" altLang="en-US" sz="2400" dirty="0"/>
              <a:t>Felly, dylai sgoriau allblygedd uwch fod yn gysylltiedig â sgoriau allgaredd is.</a:t>
            </a:r>
          </a:p>
        </p:txBody>
      </p:sp>
      <p:sp>
        <p:nvSpPr>
          <p:cNvPr id="11266" name="Rectangle 2">
            <a:extLst>
              <a:ext uri="{FF2B5EF4-FFF2-40B4-BE49-F238E27FC236}">
                <a16:creationId xmlns:a16="http://schemas.microsoft.com/office/drawing/2014/main" id="{0F5199E2-D812-8D74-2036-AC19791A6481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y-GB" dirty="0"/>
              <a:t>Enghraifft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>
            <a:extLst>
              <a:ext uri="{FF2B5EF4-FFF2-40B4-BE49-F238E27FC236}">
                <a16:creationId xmlns:a16="http://schemas.microsoft.com/office/drawing/2014/main" id="{9A0AE404-2A4F-38E6-0934-70E6D4766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99592"/>
            <a:ext cx="8229600" cy="3869605"/>
          </a:xfrm>
        </p:spPr>
        <p:txBody>
          <a:bodyPr/>
          <a:lstStyle/>
          <a:p>
            <a:pPr eaLnBrk="1" hangingPunct="1"/>
            <a:r>
              <a:rPr lang="cy-GB" altLang="en-US" sz="2000" dirty="0"/>
              <a:t>Mae holiaduron â datganiadau sydd wedi’u geirio’n gadarnhaol ac yn negyddol</a:t>
            </a:r>
          </a:p>
          <a:p>
            <a:pPr eaLnBrk="1" hangingPunct="1"/>
            <a:endParaRPr lang="cy-GB" altLang="en-US" sz="1200" dirty="0"/>
          </a:p>
          <a:p>
            <a:pPr lvl="1" eaLnBrk="1" hangingPunct="1"/>
            <a:r>
              <a:rPr lang="cy-GB" altLang="en-US" sz="1800" dirty="0"/>
              <a:t>Ar holiadur allblygedd</a:t>
            </a:r>
          </a:p>
          <a:p>
            <a:pPr lvl="2" eaLnBrk="1" hangingPunct="1"/>
            <a:r>
              <a:rPr lang="cy-GB" altLang="en-US" sz="1600" dirty="0"/>
              <a:t>Rwy’n eithaf siaradus pan fyddaf gyda grŵp o bobl (+)</a:t>
            </a:r>
          </a:p>
          <a:p>
            <a:pPr lvl="2" eaLnBrk="1" hangingPunct="1"/>
            <a:r>
              <a:rPr lang="cy-GB" altLang="en-US" sz="1600" dirty="0"/>
              <a:t>Yn gyffredinol, mae’n well gen i ddarllen na chwrdd â phobl (-)</a:t>
            </a:r>
          </a:p>
          <a:p>
            <a:pPr lvl="3" eaLnBrk="1" hangingPunct="1"/>
            <a:r>
              <a:rPr lang="cy-GB" altLang="en-US" sz="1400" dirty="0"/>
              <a:t>Byddem yn disgwyl i rywun allblyg anghytuno â’r olaf a chytuno â’r cyntaf</a:t>
            </a:r>
          </a:p>
          <a:p>
            <a:pPr lvl="3" eaLnBrk="1" hangingPunct="1"/>
            <a:endParaRPr lang="cy-GB" altLang="en-US" sz="1400" dirty="0"/>
          </a:p>
          <a:p>
            <a:pPr lvl="1" eaLnBrk="1" hangingPunct="1"/>
            <a:r>
              <a:rPr lang="cy-GB" altLang="en-US" sz="1800" dirty="0"/>
              <a:t>Ar holiadur allgaredd</a:t>
            </a:r>
          </a:p>
          <a:p>
            <a:pPr lvl="2" eaLnBrk="1" hangingPunct="1"/>
            <a:r>
              <a:rPr lang="cy-GB" altLang="en-US" sz="1600" dirty="0"/>
              <a:t>Rwy’n rhoi’n hael i apeliadau elusennol (+)</a:t>
            </a:r>
          </a:p>
          <a:p>
            <a:pPr lvl="2" eaLnBrk="1" hangingPunct="1"/>
            <a:r>
              <a:rPr lang="cy-GB" altLang="en-US" sz="1600" dirty="0"/>
              <a:t>Rwy’n neidio’r ciw yn aml (-)</a:t>
            </a:r>
          </a:p>
          <a:p>
            <a:pPr lvl="3" eaLnBrk="1" hangingPunct="1"/>
            <a:r>
              <a:rPr lang="cy-GB" altLang="en-US" sz="1400" dirty="0"/>
              <a:t>Byddem yn disgwyl i rywun allgarol anghytuno â’r olaf a chytuno â’r cyntaf</a:t>
            </a:r>
          </a:p>
          <a:p>
            <a:pPr lvl="2" eaLnBrk="1" hangingPunct="1"/>
            <a:endParaRPr lang="en-GB" altLang="en-US" sz="1600" dirty="0"/>
          </a:p>
        </p:txBody>
      </p:sp>
      <p:sp>
        <p:nvSpPr>
          <p:cNvPr id="13314" name="Rectangle 2">
            <a:extLst>
              <a:ext uri="{FF2B5EF4-FFF2-40B4-BE49-F238E27FC236}">
                <a16:creationId xmlns:a16="http://schemas.microsoft.com/office/drawing/2014/main" id="{B09E5605-915F-9E67-DDF7-503CA0107BB8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51520" y="-243408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y-GB" sz="3600" dirty="0"/>
              <a:t>Sgorio’r holiaduron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69CC66-BE1E-4B82-BE46-B2CCD5FF4F30}"/>
              </a:ext>
            </a:extLst>
          </p:cNvPr>
          <p:cNvSpPr txBox="1"/>
          <p:nvPr/>
        </p:nvSpPr>
        <p:spPr>
          <a:xfrm>
            <a:off x="323528" y="4509120"/>
            <a:ext cx="7776864" cy="20313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eaLnBrk="1" hangingPunct="1"/>
            <a:r>
              <a:rPr lang="cy-GB" altLang="en-US" dirty="0"/>
              <a:t>Cyfeiriad sgorio’r ddau holiadur</a:t>
            </a:r>
          </a:p>
          <a:p>
            <a:pPr eaLnBrk="1" hangingPunct="1"/>
            <a:endParaRPr lang="cy-GB" altLang="en-US" dirty="0"/>
          </a:p>
          <a:p>
            <a:pPr marL="538163" lvl="1" indent="-358775" eaLnBrk="1" hangingPunct="1">
              <a:buFont typeface="Arial" panose="020B0604020202020204" pitchFamily="34" charset="0"/>
              <a:buChar char="•"/>
            </a:pPr>
            <a:r>
              <a:rPr lang="cy-GB" altLang="en-US" dirty="0"/>
              <a:t>Uchaf mae’r sgôr, mwyaf mae’r lefelau allblygedd ac allgaredd</a:t>
            </a:r>
          </a:p>
          <a:p>
            <a:pPr marL="538163" lvl="1" indent="-358775" eaLnBrk="1" hangingPunct="1">
              <a:buFont typeface="Arial" panose="020B0604020202020204" pitchFamily="34" charset="0"/>
              <a:buChar char="•"/>
            </a:pPr>
            <a:endParaRPr lang="cy-GB" altLang="en-US" dirty="0"/>
          </a:p>
          <a:p>
            <a:pPr marL="538163" lvl="1" indent="-358775" eaLnBrk="1" hangingPunct="1">
              <a:buFont typeface="Arial" panose="020B0604020202020204" pitchFamily="34" charset="0"/>
              <a:buChar char="•"/>
            </a:pPr>
            <a:r>
              <a:rPr lang="cy-GB" altLang="en-US" dirty="0"/>
              <a:t>Felly, ar y ddau holiadur, mae cyfranogwyr yn cael pwyntiau am gytuno â datganiadau cadarnhaol ac anghytuno â datganiadau negyddol.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>
            <a:extLst>
              <a:ext uri="{FF2B5EF4-FFF2-40B4-BE49-F238E27FC236}">
                <a16:creationId xmlns:a16="http://schemas.microsoft.com/office/drawing/2014/main" id="{F786CC4E-AE22-8D1E-9FED-15AE191F32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3" y="1196752"/>
            <a:ext cx="4032449" cy="5256584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eaLnBrk="1" hangingPunct="1"/>
            <a:r>
              <a:rPr lang="cy-GB" altLang="en-US" dirty="0"/>
              <a:t>Holiadur allblygedd</a:t>
            </a:r>
          </a:p>
          <a:p>
            <a:pPr eaLnBrk="1" hangingPunct="1"/>
            <a:endParaRPr lang="cy-GB" altLang="en-US" sz="1800" dirty="0"/>
          </a:p>
          <a:p>
            <a:pPr lvl="1" eaLnBrk="1" hangingPunct="1"/>
            <a:r>
              <a:rPr lang="cy-GB" altLang="en-US" dirty="0"/>
              <a:t>.5 am ymatebion ‘ansicr’</a:t>
            </a:r>
          </a:p>
          <a:p>
            <a:pPr lvl="1" eaLnBrk="1" hangingPunct="1"/>
            <a:endParaRPr lang="cy-GB" altLang="en-US" dirty="0"/>
          </a:p>
          <a:p>
            <a:pPr lvl="1" eaLnBrk="1" hangingPunct="1"/>
            <a:r>
              <a:rPr lang="cy-GB" altLang="en-US" dirty="0"/>
              <a:t>1 pwynt am gytuno â datganiadau:</a:t>
            </a:r>
          </a:p>
          <a:p>
            <a:pPr lvl="2" eaLnBrk="1" hangingPunct="1"/>
            <a:r>
              <a:rPr lang="cy-GB" altLang="en-US" dirty="0"/>
              <a:t>2, 3, 5, 7, 8, 11, 12, 14</a:t>
            </a:r>
          </a:p>
          <a:p>
            <a:pPr lvl="2" eaLnBrk="1" hangingPunct="1"/>
            <a:endParaRPr lang="cy-GB" altLang="en-US" dirty="0"/>
          </a:p>
          <a:p>
            <a:pPr lvl="1" eaLnBrk="1" hangingPunct="1"/>
            <a:r>
              <a:rPr lang="cy-GB" altLang="en-US" dirty="0"/>
              <a:t>1 pwynt am anghytuno â datganiadau:</a:t>
            </a:r>
          </a:p>
          <a:p>
            <a:pPr lvl="2" eaLnBrk="1" hangingPunct="1"/>
            <a:r>
              <a:rPr lang="cy-GB" altLang="en-US" dirty="0"/>
              <a:t>1, 4, 6, 9, 10, 13, 15, 16.</a:t>
            </a:r>
          </a:p>
          <a:p>
            <a:pPr lvl="2" eaLnBrk="1" hangingPunct="1"/>
            <a:endParaRPr lang="cy-GB" altLang="en-US" dirty="0"/>
          </a:p>
          <a:p>
            <a:pPr lvl="1" eaLnBrk="1" hangingPunct="1"/>
            <a:r>
              <a:rPr lang="cy-GB" altLang="en-US" dirty="0"/>
              <a:t>Adiwch eich sgôr am y datganiadau unigol i greu eich cyfanswm sgôr allblygedd.</a:t>
            </a:r>
          </a:p>
        </p:txBody>
      </p:sp>
      <p:sp>
        <p:nvSpPr>
          <p:cNvPr id="15362" name="Rectangle 2">
            <a:extLst>
              <a:ext uri="{FF2B5EF4-FFF2-40B4-BE49-F238E27FC236}">
                <a16:creationId xmlns:a16="http://schemas.microsoft.com/office/drawing/2014/main" id="{304A72D4-3AF6-BFB5-6E58-5DD7E85CC096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323528" y="-99392"/>
            <a:ext cx="7620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y-GB" sz="4800" dirty="0"/>
              <a:t>Sgorio’r holiaduron</a:t>
            </a:r>
            <a:endParaRPr lang="en-GB" dirty="0"/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371258CB-F6F8-CD21-4044-AA03CCD9D898}"/>
              </a:ext>
            </a:extLst>
          </p:cNvPr>
          <p:cNvSpPr txBox="1">
            <a:spLocks/>
          </p:cNvSpPr>
          <p:nvPr/>
        </p:nvSpPr>
        <p:spPr bwMode="auto">
          <a:xfrm>
            <a:off x="4291148" y="1196752"/>
            <a:ext cx="4032449" cy="525658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4888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2CB6C"/>
              </a:buClr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5A39D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1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cy-GB" altLang="en-US" dirty="0"/>
              <a:t>Holiadur allgaredd</a:t>
            </a:r>
          </a:p>
          <a:p>
            <a:pPr marL="114300" indent="0" eaLnBrk="1" hangingPunct="1">
              <a:buNone/>
            </a:pPr>
            <a:endParaRPr lang="en-GB" altLang="en-US" sz="1600" dirty="0"/>
          </a:p>
          <a:p>
            <a:pPr lvl="1" eaLnBrk="1" hangingPunct="1"/>
            <a:r>
              <a:rPr lang="en-GB" altLang="en-US" dirty="0"/>
              <a:t>.5 </a:t>
            </a:r>
            <a:r>
              <a:rPr lang="cy-GB" altLang="en-US" dirty="0"/>
              <a:t>am ymatebion ‘ansicr’</a:t>
            </a:r>
            <a:endParaRPr lang="en-GB" altLang="en-US" dirty="0"/>
          </a:p>
          <a:p>
            <a:pPr lvl="1" eaLnBrk="1" hangingPunct="1"/>
            <a:endParaRPr lang="en-GB" altLang="en-US" dirty="0"/>
          </a:p>
          <a:p>
            <a:pPr lvl="1" eaLnBrk="1" hangingPunct="1"/>
            <a:r>
              <a:rPr lang="en-GB" altLang="en-US" dirty="0"/>
              <a:t>1 </a:t>
            </a:r>
            <a:r>
              <a:rPr lang="cy-GB" altLang="en-US" dirty="0"/>
              <a:t>pwynt am gytuno â datganiadau:</a:t>
            </a:r>
          </a:p>
          <a:p>
            <a:pPr lvl="2" eaLnBrk="1" hangingPunct="1"/>
            <a:r>
              <a:rPr lang="en-GB" altLang="en-US" dirty="0"/>
              <a:t>1, 2, 5, 7, 9, 10, 12, 14.</a:t>
            </a:r>
          </a:p>
          <a:p>
            <a:pPr lvl="2" eaLnBrk="1" hangingPunct="1"/>
            <a:endParaRPr lang="en-GB" altLang="en-US" dirty="0"/>
          </a:p>
          <a:p>
            <a:pPr lvl="1" eaLnBrk="1" hangingPunct="1"/>
            <a:r>
              <a:rPr lang="cy-GB" altLang="en-US" dirty="0"/>
              <a:t>1 pwynt am anghytuno â datganiadau:</a:t>
            </a:r>
          </a:p>
          <a:p>
            <a:pPr lvl="2" eaLnBrk="1" hangingPunct="1"/>
            <a:r>
              <a:rPr lang="en-GB" altLang="en-US" dirty="0"/>
              <a:t>3, 4, 6, 8, 11, 13, 15, 16.</a:t>
            </a:r>
          </a:p>
          <a:p>
            <a:pPr lvl="2" eaLnBrk="1" hangingPunct="1"/>
            <a:endParaRPr lang="en-GB" altLang="en-US" dirty="0"/>
          </a:p>
          <a:p>
            <a:pPr lvl="1" eaLnBrk="1" hangingPunct="1"/>
            <a:r>
              <a:rPr lang="cy-GB" altLang="en-US" dirty="0"/>
              <a:t>Adiwch eich sgôr am y datganiadau unigol i greu eich cyfanswm sgôr allgaredd.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  <p:bldP spid="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PAnswers">
            <a:extLst>
              <a:ext uri="{FF2B5EF4-FFF2-40B4-BE49-F238E27FC236}">
                <a16:creationId xmlns:a16="http://schemas.microsoft.com/office/drawing/2014/main" id="{A4B8F7FD-7D7B-EB20-FC7C-FC079E2ABFAD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23528" y="1772816"/>
            <a:ext cx="7488832" cy="1854354"/>
          </a:xfrm>
        </p:spPr>
        <p:txBody>
          <a:bodyPr/>
          <a:lstStyle/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cy-GB" altLang="en-US" dirty="0"/>
              <a:t>Bydd cydberthyniad rhwng sgoriau allblygedd ac allgaredd (</a:t>
            </a:r>
            <a:r>
              <a:rPr lang="cy-GB" altLang="en-US" noProof="1"/>
              <a:t>dwygynffon</a:t>
            </a:r>
            <a:r>
              <a:rPr lang="cy-GB" altLang="en-US" dirty="0"/>
              <a:t>)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endParaRPr lang="cy-GB" altLang="en-US" sz="900" dirty="0"/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cy-GB" altLang="en-US" dirty="0"/>
              <a:t>Bydd sgoriau allblygedd uchel yn gysylltiedig â sgoriau allgaredd isel (</a:t>
            </a:r>
            <a:r>
              <a:rPr lang="cy-GB" altLang="en-US" noProof="1"/>
              <a:t>ungynffon</a:t>
            </a:r>
            <a:r>
              <a:rPr lang="cy-GB" altLang="en-US" dirty="0"/>
              <a:t>)</a:t>
            </a:r>
          </a:p>
        </p:txBody>
      </p:sp>
      <p:sp>
        <p:nvSpPr>
          <p:cNvPr id="98306" name="TPQuestion">
            <a:extLst>
              <a:ext uri="{FF2B5EF4-FFF2-40B4-BE49-F238E27FC236}">
                <a16:creationId xmlns:a16="http://schemas.microsoft.com/office/drawing/2014/main" id="{EAAB3BEE-DD61-EDDF-60DD-4C13BCA5CF0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07504" y="260648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y-GB" sz="4000" dirty="0"/>
              <a:t>Mae dwy ragdybiaeth ymchwil bosibl i’r astudiaeth hon</a:t>
            </a:r>
            <a:r>
              <a:rPr lang="en-GB" sz="4000" dirty="0"/>
              <a:t>…</a:t>
            </a:r>
          </a:p>
        </p:txBody>
      </p:sp>
      <p:grpSp>
        <p:nvGrpSpPr>
          <p:cNvPr id="37892" name="ResponseCounter" hidden="1">
            <a:extLst>
              <a:ext uri="{FF2B5EF4-FFF2-40B4-BE49-F238E27FC236}">
                <a16:creationId xmlns:a16="http://schemas.microsoft.com/office/drawing/2014/main" id="{96D3EF7E-7003-C724-0BAA-EF780893638A}"/>
              </a:ext>
            </a:extLst>
          </p:cNvPr>
          <p:cNvGrpSpPr>
            <a:grpSpLocks/>
          </p:cNvGrpSpPr>
          <p:nvPr>
            <p:custDataLst>
              <p:tags r:id="rId3"/>
            </p:custDataLst>
          </p:nvPr>
        </p:nvGrpSpPr>
        <p:grpSpPr bwMode="auto">
          <a:xfrm>
            <a:off x="127000" y="5778500"/>
            <a:ext cx="952500" cy="952500"/>
            <a:chOff x="160" y="3360"/>
            <a:chExt cx="600" cy="600"/>
          </a:xfrm>
        </p:grpSpPr>
        <p:sp>
          <p:nvSpPr>
            <p:cNvPr id="37893" name="RCOuter" hidden="1">
              <a:extLst>
                <a:ext uri="{FF2B5EF4-FFF2-40B4-BE49-F238E27FC236}">
                  <a16:creationId xmlns:a16="http://schemas.microsoft.com/office/drawing/2014/main" id="{D7F9A694-708B-A00A-99BC-B7BF3FEC6C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" y="3360"/>
              <a:ext cx="600" cy="600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anose="05040102010807070707" pitchFamily="18" charset="2"/>
                <a:buChar char=""/>
                <a:defRPr sz="2700"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1pPr>
              <a:lvl2pPr marL="742950" indent="-285750">
                <a:spcBef>
                  <a:spcPts val="325"/>
                </a:spcBef>
                <a:buClr>
                  <a:schemeClr val="accent1"/>
                </a:buClr>
                <a:buFont typeface="Verdana" panose="020B0604030504040204" pitchFamily="34" charset="0"/>
                <a:buChar char="◦"/>
                <a:defRPr sz="2300"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2pPr>
              <a:lvl3pPr marL="1143000" indent="-22860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anose="05020102010507070707" pitchFamily="18" charset="2"/>
                <a:buChar char=""/>
                <a:defRPr sz="2100"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3pPr>
              <a:lvl4pPr marL="1600200" indent="-228600">
                <a:spcBef>
                  <a:spcPts val="350"/>
                </a:spcBef>
                <a:buClr>
                  <a:schemeClr val="accent2"/>
                </a:buClr>
                <a:buFont typeface="Wingdings 2" panose="05020102010507070707" pitchFamily="18" charset="2"/>
                <a:buChar char=""/>
                <a:defRPr sz="1900"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4pPr>
              <a:lvl5pPr marL="2057400" indent="-228600">
                <a:spcBef>
                  <a:spcPts val="350"/>
                </a:spcBef>
                <a:buClr>
                  <a:schemeClr val="accent2"/>
                </a:buClr>
                <a:buFont typeface="Wingdings 2" panose="05020102010507070707" pitchFamily="18" charset="2"/>
                <a:buChar char=""/>
                <a:defRPr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anose="05020102010507070707" pitchFamily="18" charset="2"/>
                <a:buChar char=""/>
                <a:defRPr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anose="05020102010507070707" pitchFamily="18" charset="2"/>
                <a:buChar char=""/>
                <a:defRPr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anose="05020102010507070707" pitchFamily="18" charset="2"/>
                <a:buChar char=""/>
                <a:defRPr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anose="05020102010507070707" pitchFamily="18" charset="2"/>
                <a:buChar char=""/>
                <a:defRPr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>
                <a:latin typeface="Garamond" panose="02020404030301010803" pitchFamily="18" charset="0"/>
              </a:endParaRPr>
            </a:p>
          </p:txBody>
        </p:sp>
        <p:sp>
          <p:nvSpPr>
            <p:cNvPr id="37894" name="RCInner" hidden="1">
              <a:extLst>
                <a:ext uri="{FF2B5EF4-FFF2-40B4-BE49-F238E27FC236}">
                  <a16:creationId xmlns:a16="http://schemas.microsoft.com/office/drawing/2014/main" id="{1C42BEF0-BA6E-1F0D-BAB5-C992FC62AC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" y="3360"/>
              <a:ext cx="600" cy="6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anose="05040102010807070707" pitchFamily="18" charset="2"/>
                <a:buChar char=""/>
                <a:defRPr sz="2700"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1pPr>
              <a:lvl2pPr marL="742950" indent="-285750">
                <a:spcBef>
                  <a:spcPts val="325"/>
                </a:spcBef>
                <a:buClr>
                  <a:schemeClr val="accent1"/>
                </a:buClr>
                <a:buFont typeface="Verdana" panose="020B0604030504040204" pitchFamily="34" charset="0"/>
                <a:buChar char="◦"/>
                <a:defRPr sz="2300"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2pPr>
              <a:lvl3pPr marL="1143000" indent="-22860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anose="05020102010507070707" pitchFamily="18" charset="2"/>
                <a:buChar char=""/>
                <a:defRPr sz="2100"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3pPr>
              <a:lvl4pPr marL="1600200" indent="-228600">
                <a:spcBef>
                  <a:spcPts val="350"/>
                </a:spcBef>
                <a:buClr>
                  <a:schemeClr val="accent2"/>
                </a:buClr>
                <a:buFont typeface="Wingdings 2" panose="05020102010507070707" pitchFamily="18" charset="2"/>
                <a:buChar char=""/>
                <a:defRPr sz="1900"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4pPr>
              <a:lvl5pPr marL="2057400" indent="-228600">
                <a:spcBef>
                  <a:spcPts val="350"/>
                </a:spcBef>
                <a:buClr>
                  <a:schemeClr val="accent2"/>
                </a:buClr>
                <a:buFont typeface="Wingdings 2" panose="05020102010507070707" pitchFamily="18" charset="2"/>
                <a:buChar char=""/>
                <a:defRPr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anose="05020102010507070707" pitchFamily="18" charset="2"/>
                <a:buChar char=""/>
                <a:defRPr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anose="05020102010507070707" pitchFamily="18" charset="2"/>
                <a:buChar char=""/>
                <a:defRPr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anose="05020102010507070707" pitchFamily="18" charset="2"/>
                <a:buChar char=""/>
                <a:defRPr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anose="05020102010507070707" pitchFamily="18" charset="2"/>
                <a:buChar char=""/>
                <a:defRPr>
                  <a:solidFill>
                    <a:schemeClr val="tx1"/>
                  </a:solidFill>
                  <a:latin typeface="Lucida Sans Unicode" panose="020B0602030504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GB" altLang="en-US" sz="1400" b="1">
                  <a:latin typeface="Tahoma" panose="020B0604030504040204" pitchFamily="34" charset="0"/>
                </a:rPr>
                <a:t>0 of 40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DC72A841-0825-0445-59C0-095D60557718}"/>
              </a:ext>
            </a:extLst>
          </p:cNvPr>
          <p:cNvSpPr txBox="1"/>
          <p:nvPr/>
        </p:nvSpPr>
        <p:spPr>
          <a:xfrm>
            <a:off x="323528" y="3653951"/>
            <a:ext cx="7848872" cy="185435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indent="0">
              <a:buNone/>
              <a:defRPr/>
            </a:pPr>
            <a:r>
              <a:rPr lang="cy-GB" dirty="0">
                <a:ea typeface="+mn-lt"/>
                <a:cs typeface="+mn-lt"/>
              </a:rPr>
              <a:t>Mae</a:t>
            </a:r>
            <a:r>
              <a:rPr lang="cy-GB" sz="1800" dirty="0">
                <a:ea typeface="+mn-lt"/>
                <a:cs typeface="+mn-lt"/>
              </a:rPr>
              <a:t> </a:t>
            </a:r>
            <a:r>
              <a:rPr lang="cy-GB" sz="1800" b="1" dirty="0">
                <a:ea typeface="+mn-lt"/>
                <a:cs typeface="+mn-lt"/>
              </a:rPr>
              <a:t>rhagdybiaeth</a:t>
            </a:r>
            <a:r>
              <a:rPr lang="cy-GB" sz="1800" dirty="0">
                <a:ea typeface="+mn-lt"/>
                <a:cs typeface="+mn-lt"/>
              </a:rPr>
              <a:t> yn ddatganiad trachywir</a:t>
            </a:r>
            <a:r>
              <a:rPr lang="cy-GB" dirty="0">
                <a:ea typeface="+mn-lt"/>
                <a:cs typeface="+mn-lt"/>
              </a:rPr>
              <a:t> y gellir ei phrofi o’r hyn y mae’r </a:t>
            </a:r>
            <a:r>
              <a:rPr lang="cy-GB" sz="1800" b="1" dirty="0">
                <a:ea typeface="+mn-lt"/>
                <a:cs typeface="+mn-lt"/>
              </a:rPr>
              <a:t>ymchwilwyr</a:t>
            </a:r>
            <a:r>
              <a:rPr lang="cy-GB" sz="1800" dirty="0">
                <a:ea typeface="+mn-lt"/>
                <a:cs typeface="+mn-lt"/>
              </a:rPr>
              <a:t> yn rhagfynegi bydd canlyniad yr </a:t>
            </a:r>
            <a:r>
              <a:rPr lang="cy-GB" sz="1800" b="1" dirty="0">
                <a:ea typeface="+mn-lt"/>
                <a:cs typeface="+mn-lt"/>
              </a:rPr>
              <a:t>astudiaeth</a:t>
            </a:r>
            <a:r>
              <a:rPr lang="cy-GB" sz="1800" dirty="0">
                <a:ea typeface="+mn-lt"/>
                <a:cs typeface="+mn-lt"/>
              </a:rPr>
              <a:t>.</a:t>
            </a:r>
            <a:endParaRPr lang="cy-GB" sz="1800" dirty="0"/>
          </a:p>
          <a:p>
            <a:pPr marL="0" indent="0">
              <a:buNone/>
              <a:defRPr/>
            </a:pPr>
            <a:endParaRPr lang="cy-GB" sz="1800" dirty="0"/>
          </a:p>
          <a:p>
            <a:pPr marL="0" indent="0">
              <a:buNone/>
              <a:defRPr/>
            </a:pPr>
            <a:r>
              <a:rPr lang="cy-GB" sz="1800" dirty="0"/>
              <a:t>Mae’n cymryd ffurf </a:t>
            </a:r>
            <a:r>
              <a:rPr lang="cy-GB" sz="1800" noProof="1"/>
              <a:t>rhagfynegiant</a:t>
            </a:r>
            <a:r>
              <a:rPr lang="cy-GB" sz="1800" dirty="0"/>
              <a:t> ‘</a:t>
            </a:r>
            <a:r>
              <a:rPr lang="cy-GB" sz="1800" i="1" dirty="0"/>
              <a:t>os-wedyn’</a:t>
            </a:r>
            <a:r>
              <a:rPr lang="cy-GB" sz="1800" dirty="0"/>
              <a:t>: ‘os ydy’r ddamcaniaeth yn wir, wedyn dan yr amodau hyn, </a:t>
            </a:r>
            <a:r>
              <a:rPr lang="cy-GB" dirty="0"/>
              <a:t>bydd hyn yn digwydd</a:t>
            </a:r>
            <a:r>
              <a:rPr lang="cy-GB" sz="1800" dirty="0"/>
              <a:t>’. </a:t>
            </a:r>
            <a:endParaRPr lang="cy-GB" sz="1800" dirty="0">
              <a:cs typeface="Calibri"/>
            </a:endParaRPr>
          </a:p>
          <a:p>
            <a:pPr marL="0" indent="0">
              <a:buNone/>
              <a:defRPr/>
            </a:pPr>
            <a:endParaRPr lang="en-GB" sz="1050" dirty="0"/>
          </a:p>
          <a:p>
            <a:pPr marL="0" indent="0">
              <a:buNone/>
              <a:defRPr/>
            </a:pPr>
            <a:r>
              <a:rPr lang="en-GB" sz="1400" i="1" dirty="0"/>
              <a:t>   </a:t>
            </a:r>
            <a:endParaRPr lang="en-US" sz="1400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79407B-E41D-32CD-B75C-34A81CAA2F9A}"/>
              </a:ext>
            </a:extLst>
          </p:cNvPr>
          <p:cNvSpPr txBox="1"/>
          <p:nvPr/>
        </p:nvSpPr>
        <p:spPr>
          <a:xfrm>
            <a:off x="700051" y="5949280"/>
            <a:ext cx="763284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cy-GB" altLang="en-US" sz="2000" dirty="0"/>
              <a:t>Ydyn nhw’n rhagfynegi perthynas (cydberthyniad) gadarnhaol neu negyddol?</a:t>
            </a: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A320E994-A54E-4DD0-A48D-9823CE74A5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7894" y="342281"/>
            <a:ext cx="7467600" cy="1738090"/>
          </a:xfrm>
        </p:spPr>
        <p:txBody>
          <a:bodyPr/>
          <a:lstStyle/>
          <a:p>
            <a:r>
              <a:rPr lang="en-US" altLang="en-US" dirty="0"/>
              <a:t>What is survey research?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003523A-05E1-4DF8-B445-E74E4D15BD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0690371"/>
              </p:ext>
            </p:extLst>
          </p:nvPr>
        </p:nvGraphicFramePr>
        <p:xfrm>
          <a:off x="467544" y="945732"/>
          <a:ext cx="8305799" cy="2514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428AA2DA-BF64-497E-A65B-F4E0A6B448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484980"/>
              </p:ext>
            </p:extLst>
          </p:nvPr>
        </p:nvGraphicFramePr>
        <p:xfrm>
          <a:off x="224701" y="3341357"/>
          <a:ext cx="8686800" cy="312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94C59851-633C-44C6-8A7F-190E864AD7EF}"/>
              </a:ext>
            </a:extLst>
          </p:cNvPr>
          <p:cNvSpPr txBox="1">
            <a:spLocks/>
          </p:cNvSpPr>
          <p:nvPr/>
        </p:nvSpPr>
        <p:spPr>
          <a:xfrm>
            <a:off x="827584" y="-918705"/>
            <a:ext cx="8784976" cy="1628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9pPr>
          </a:lstStyle>
          <a:p>
            <a:pPr marL="9525" marR="3810">
              <a:spcBef>
                <a:spcPts val="75"/>
              </a:spcBef>
            </a:pPr>
            <a:r>
              <a:rPr lang="cy-GB" sz="3600" spc="-8" dirty="0">
                <a:latin typeface="Century Gothic"/>
                <a:cs typeface="Century Gothic"/>
              </a:rPr>
              <a:t>Datblygu Arolwg a Graddfa</a:t>
            </a:r>
            <a:endParaRPr lang="cy-GB" sz="36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  <p:transition advClick="0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15532" y="260648"/>
            <a:ext cx="8448956" cy="62517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lang="cy-GB" sz="4000" spc="-8" dirty="0">
                <a:latin typeface="Century Gothic"/>
                <a:cs typeface="Century Gothic"/>
              </a:rPr>
              <a:t>Datblygu Arolwg a Graddfa</a:t>
            </a:r>
            <a:endParaRPr lang="cy-GB" sz="4000" dirty="0">
              <a:latin typeface="Century Gothic"/>
              <a:cs typeface="Century Gothic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38121CD-C1B2-C1D1-5599-1B3DEFC1F332}"/>
              </a:ext>
            </a:extLst>
          </p:cNvPr>
          <p:cNvSpPr txBox="1"/>
          <p:nvPr/>
        </p:nvSpPr>
        <p:spPr>
          <a:xfrm>
            <a:off x="395536" y="2420888"/>
            <a:ext cx="7992888" cy="39272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9525" marR="3810" indent="-2381">
              <a:lnSpc>
                <a:spcPct val="92000"/>
              </a:lnSpc>
              <a:spcBef>
                <a:spcPts val="203"/>
              </a:spcBef>
            </a:pPr>
            <a:r>
              <a:rPr lang="cy-GB" sz="2000" spc="-8" dirty="0">
                <a:latin typeface="Century Gothic"/>
                <a:cs typeface="Century Gothic"/>
              </a:rPr>
              <a:t>Elfen Affeithiol</a:t>
            </a:r>
            <a:r>
              <a:rPr lang="cy-GB" sz="2000" spc="-15" dirty="0">
                <a:latin typeface="Century Gothic"/>
                <a:cs typeface="Century Gothic"/>
              </a:rPr>
              <a:t> </a:t>
            </a:r>
            <a:r>
              <a:rPr lang="cy-GB" sz="2000" spc="-38" dirty="0">
                <a:latin typeface="Century Gothic"/>
                <a:cs typeface="Century Gothic"/>
              </a:rPr>
              <a:t>– Yn adlewyrchu teimladau neu emosiynau cyffredinol unigolyn tuag at wrthrych neu bwnc</a:t>
            </a:r>
            <a:r>
              <a:rPr lang="cy-GB" sz="2000" spc="-15" dirty="0">
                <a:latin typeface="Century Gothic"/>
                <a:cs typeface="Century Gothic"/>
              </a:rPr>
              <a:t> </a:t>
            </a:r>
            <a:r>
              <a:rPr lang="cy-GB" sz="2000" spc="-8" dirty="0">
                <a:latin typeface="Century Gothic"/>
                <a:cs typeface="Century Gothic"/>
              </a:rPr>
              <a:t>(hoffi, d</a:t>
            </a:r>
            <a:r>
              <a:rPr lang="cy-GB" sz="2000" dirty="0">
                <a:latin typeface="Century Gothic"/>
                <a:cs typeface="Century Gothic"/>
              </a:rPr>
              <a:t>dim yn hoffi,</a:t>
            </a:r>
            <a:r>
              <a:rPr lang="cy-GB" sz="2000" spc="-26" dirty="0">
                <a:latin typeface="Century Gothic"/>
                <a:cs typeface="Century Gothic"/>
              </a:rPr>
              <a:t> caru</a:t>
            </a:r>
            <a:r>
              <a:rPr lang="cy-GB" sz="2000" dirty="0">
                <a:latin typeface="Century Gothic"/>
                <a:cs typeface="Century Gothic"/>
              </a:rPr>
              <a:t>,</a:t>
            </a:r>
            <a:r>
              <a:rPr lang="cy-GB" sz="2000" spc="-23" dirty="0">
                <a:latin typeface="Century Gothic"/>
                <a:cs typeface="Century Gothic"/>
              </a:rPr>
              <a:t> casáu</a:t>
            </a:r>
            <a:r>
              <a:rPr lang="cy-GB" sz="2000" spc="-8" dirty="0">
                <a:latin typeface="Century Gothic"/>
                <a:cs typeface="Century Gothic"/>
              </a:rPr>
              <a:t>).</a:t>
            </a:r>
          </a:p>
          <a:p>
            <a:pPr marL="9525" marR="3810" indent="-2381">
              <a:lnSpc>
                <a:spcPct val="92000"/>
              </a:lnSpc>
              <a:spcBef>
                <a:spcPts val="203"/>
              </a:spcBef>
            </a:pPr>
            <a:endParaRPr lang="cy-GB" sz="2000" spc="-8" dirty="0">
              <a:latin typeface="Century Gothic"/>
              <a:cs typeface="Century Gothic"/>
            </a:endParaRPr>
          </a:p>
          <a:p>
            <a:pPr marL="9525" marR="3810" indent="-2381">
              <a:lnSpc>
                <a:spcPct val="92000"/>
              </a:lnSpc>
              <a:spcBef>
                <a:spcPts val="203"/>
              </a:spcBef>
            </a:pPr>
            <a:r>
              <a:rPr lang="cy-GB" sz="2000" spc="-8" dirty="0">
                <a:latin typeface="Century Gothic"/>
                <a:cs typeface="Century Gothic"/>
              </a:rPr>
              <a:t>Elfen Wybyddol</a:t>
            </a:r>
            <a:r>
              <a:rPr lang="cy-GB" sz="2000" spc="-15" dirty="0">
                <a:latin typeface="Century Gothic"/>
                <a:cs typeface="Century Gothic"/>
              </a:rPr>
              <a:t> </a:t>
            </a:r>
            <a:r>
              <a:rPr lang="cy-GB" sz="2000" spc="-38" dirty="0">
                <a:latin typeface="Century Gothic"/>
                <a:cs typeface="Century Gothic"/>
              </a:rPr>
              <a:t>– Yn adlewyrchu ymwybyddiaeth unigolyn o wrthrych neu bwnc a’i wybodaeth amdano</a:t>
            </a:r>
            <a:r>
              <a:rPr lang="cy-GB" sz="2000" spc="-15" dirty="0">
                <a:latin typeface="Century Gothic"/>
                <a:cs typeface="Century Gothic"/>
              </a:rPr>
              <a:t> </a:t>
            </a:r>
            <a:r>
              <a:rPr lang="cy-GB" sz="2000" spc="-8" dirty="0">
                <a:latin typeface="Century Gothic"/>
                <a:cs typeface="Century Gothic"/>
              </a:rPr>
              <a:t>(adnabod/gwybod, credu).</a:t>
            </a:r>
          </a:p>
          <a:p>
            <a:pPr marL="9525" marR="3810" indent="-2381">
              <a:lnSpc>
                <a:spcPct val="92000"/>
              </a:lnSpc>
              <a:spcBef>
                <a:spcPts val="203"/>
              </a:spcBef>
            </a:pPr>
            <a:endParaRPr lang="cy-GB" sz="2000" spc="-8" dirty="0">
              <a:latin typeface="Century Gothic"/>
              <a:cs typeface="Century Gothic"/>
            </a:endParaRPr>
          </a:p>
          <a:p>
            <a:pPr marL="9525" marR="3810" indent="-2381">
              <a:lnSpc>
                <a:spcPct val="92000"/>
              </a:lnSpc>
              <a:spcBef>
                <a:spcPts val="203"/>
              </a:spcBef>
            </a:pPr>
            <a:r>
              <a:rPr lang="cy-GB" sz="2000" spc="-8" dirty="0">
                <a:latin typeface="Century Gothic"/>
                <a:cs typeface="Century Gothic"/>
              </a:rPr>
              <a:t>Elfen Ymddygiadol</a:t>
            </a:r>
            <a:r>
              <a:rPr lang="cy-GB" sz="2000" spc="-11" dirty="0">
                <a:latin typeface="Century Gothic"/>
                <a:cs typeface="Century Gothic"/>
              </a:rPr>
              <a:t> </a:t>
            </a:r>
            <a:r>
              <a:rPr lang="cy-GB" sz="2000" spc="-38" dirty="0">
                <a:latin typeface="Century Gothic"/>
                <a:cs typeface="Century Gothic"/>
              </a:rPr>
              <a:t>– Yn adlewyrchu bwriadau unigolyn</a:t>
            </a:r>
            <a:r>
              <a:rPr lang="cy-GB" sz="2000" dirty="0">
                <a:latin typeface="Century Gothic"/>
                <a:cs typeface="Century Gothic"/>
              </a:rPr>
              <a:t>, ei ddisgwyliadau o ran ymddygiad</a:t>
            </a:r>
            <a:r>
              <a:rPr lang="cy-GB" sz="2000" spc="-8" dirty="0">
                <a:latin typeface="Century Gothic"/>
                <a:cs typeface="Century Gothic"/>
              </a:rPr>
              <a:t>, </a:t>
            </a:r>
            <a:r>
              <a:rPr lang="cy-GB" sz="2000" spc="-19" dirty="0">
                <a:latin typeface="Century Gothic"/>
                <a:cs typeface="Century Gothic"/>
              </a:rPr>
              <a:t>a’i ragdueddiad at weithredu</a:t>
            </a:r>
            <a:r>
              <a:rPr lang="cy-GB" sz="2000" spc="-8" dirty="0">
                <a:latin typeface="Century Gothic"/>
                <a:cs typeface="Century Gothic"/>
              </a:rPr>
              <a:t>.</a:t>
            </a:r>
            <a:endParaRPr lang="cy-GB" sz="2000" dirty="0">
              <a:latin typeface="Century Gothic"/>
              <a:cs typeface="Century Gothic"/>
            </a:endParaRPr>
          </a:p>
          <a:p>
            <a:pPr marL="9525" marR="3810" indent="-2381">
              <a:lnSpc>
                <a:spcPct val="92000"/>
              </a:lnSpc>
              <a:spcBef>
                <a:spcPts val="203"/>
              </a:spcBef>
            </a:pPr>
            <a:endParaRPr lang="en-GB" sz="2000" dirty="0">
              <a:latin typeface="Century Gothic"/>
              <a:cs typeface="Century Gothic"/>
            </a:endParaRPr>
          </a:p>
          <a:p>
            <a:pPr marL="9525" marR="3810" indent="-2381">
              <a:lnSpc>
                <a:spcPct val="92000"/>
              </a:lnSpc>
              <a:spcBef>
                <a:spcPts val="203"/>
              </a:spcBef>
            </a:pPr>
            <a:endParaRPr lang="en-GB" sz="2000" dirty="0">
              <a:latin typeface="Century Gothic"/>
              <a:cs typeface="Century Gothic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B551F75-D378-8088-9FE0-A59A12AE5297}"/>
              </a:ext>
            </a:extLst>
          </p:cNvPr>
          <p:cNvSpPr txBox="1"/>
          <p:nvPr/>
        </p:nvSpPr>
        <p:spPr>
          <a:xfrm>
            <a:off x="410816" y="1192667"/>
            <a:ext cx="4572000" cy="816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2430">
              <a:lnSpc>
                <a:spcPts val="2995"/>
              </a:lnSpc>
              <a:spcBef>
                <a:spcPts val="1950"/>
              </a:spcBef>
            </a:pPr>
            <a:r>
              <a:rPr lang="cy-GB" sz="1800" dirty="0">
                <a:latin typeface="Century Gothic"/>
                <a:cs typeface="Century Gothic"/>
              </a:rPr>
              <a:t>Sut ydych yn</a:t>
            </a:r>
          </a:p>
          <a:p>
            <a:pPr marL="359410">
              <a:lnSpc>
                <a:spcPts val="2995"/>
              </a:lnSpc>
            </a:pPr>
            <a:r>
              <a:rPr lang="cy-GB" sz="1800" dirty="0">
                <a:latin typeface="Century Gothic"/>
                <a:cs typeface="Century Gothic"/>
              </a:rPr>
              <a:t>teimlo</a:t>
            </a:r>
            <a:r>
              <a:rPr lang="cy-GB" sz="1800" spc="-25" dirty="0">
                <a:latin typeface="Century Gothic"/>
                <a:cs typeface="Century Gothic"/>
              </a:rPr>
              <a:t> </a:t>
            </a:r>
            <a:r>
              <a:rPr lang="cy-GB" sz="1800" spc="-10" dirty="0">
                <a:latin typeface="Century Gothic"/>
                <a:cs typeface="Century Gothic"/>
              </a:rPr>
              <a:t>a</a:t>
            </a:r>
            <a:r>
              <a:rPr lang="cy-GB" spc="-10" dirty="0">
                <a:latin typeface="Century Gothic"/>
                <a:cs typeface="Century Gothic"/>
              </a:rPr>
              <a:t>m</a:t>
            </a:r>
            <a:r>
              <a:rPr lang="en-GB" sz="1800" spc="-10" dirty="0">
                <a:latin typeface="Century Gothic"/>
                <a:cs typeface="Century Gothic"/>
              </a:rPr>
              <a:t>…</a:t>
            </a:r>
            <a:endParaRPr lang="en-GB" sz="1800" dirty="0">
              <a:latin typeface="Century Gothic"/>
              <a:cs typeface="Century Gothic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95CC7AC-DFFB-FC21-ACAC-30740DA1074A}"/>
              </a:ext>
            </a:extLst>
          </p:cNvPr>
          <p:cNvSpPr txBox="1"/>
          <p:nvPr/>
        </p:nvSpPr>
        <p:spPr>
          <a:xfrm>
            <a:off x="5835020" y="1192666"/>
            <a:ext cx="2769428" cy="816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22580">
              <a:lnSpc>
                <a:spcPts val="2995"/>
              </a:lnSpc>
              <a:spcBef>
                <a:spcPts val="1950"/>
              </a:spcBef>
            </a:pPr>
            <a:r>
              <a:rPr lang="cy-GB" sz="1800" dirty="0">
                <a:latin typeface="Century Gothic"/>
                <a:cs typeface="Century Gothic"/>
              </a:rPr>
              <a:t>Sut ydych yn ymddwyn tuag at</a:t>
            </a:r>
            <a:r>
              <a:rPr lang="en-GB" sz="1800" dirty="0">
                <a:latin typeface="Century Gothic"/>
                <a:cs typeface="Century Gothic"/>
              </a:rPr>
              <a:t>..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78A07E1-C8B7-1781-1C69-D26E6E90B4F7}"/>
              </a:ext>
            </a:extLst>
          </p:cNvPr>
          <p:cNvSpPr txBox="1"/>
          <p:nvPr/>
        </p:nvSpPr>
        <p:spPr>
          <a:xfrm>
            <a:off x="3131840" y="1192665"/>
            <a:ext cx="4824536" cy="816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22580">
              <a:lnSpc>
                <a:spcPts val="2995"/>
              </a:lnSpc>
              <a:spcBef>
                <a:spcPts val="1950"/>
              </a:spcBef>
            </a:pPr>
            <a:r>
              <a:rPr lang="cy-GB" dirty="0">
                <a:latin typeface="Century Gothic"/>
                <a:cs typeface="Century Gothic"/>
              </a:rPr>
              <a:t>Beth ydych yn</a:t>
            </a:r>
            <a:endParaRPr lang="cy-GB" sz="1800" dirty="0">
              <a:latin typeface="Century Gothic"/>
              <a:cs typeface="Century Gothic"/>
            </a:endParaRPr>
          </a:p>
          <a:p>
            <a:pPr marL="284480">
              <a:lnSpc>
                <a:spcPts val="2995"/>
              </a:lnSpc>
            </a:pPr>
            <a:r>
              <a:rPr lang="cy-GB" dirty="0">
                <a:latin typeface="Century Gothic"/>
                <a:cs typeface="Century Gothic"/>
              </a:rPr>
              <a:t>e</a:t>
            </a:r>
            <a:r>
              <a:rPr lang="cy-GB" sz="1800" dirty="0">
                <a:latin typeface="Century Gothic"/>
                <a:cs typeface="Century Gothic"/>
              </a:rPr>
              <a:t>i feddwl am</a:t>
            </a:r>
            <a:r>
              <a:rPr lang="en-GB" sz="1800" spc="-10" dirty="0">
                <a:latin typeface="Century Gothic"/>
                <a:cs typeface="Century Gothic"/>
              </a:rPr>
              <a:t>…</a:t>
            </a:r>
            <a:endParaRPr lang="en-GB" sz="18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12193105-4A59-4377-B8A2-94A72F0940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715000" y="152400"/>
            <a:ext cx="6589199" cy="1280890"/>
          </a:xfrm>
        </p:spPr>
        <p:txBody>
          <a:bodyPr>
            <a:normAutofit/>
          </a:bodyPr>
          <a:lstStyle/>
          <a:p>
            <a:r>
              <a:rPr lang="en-US" altLang="en-US" sz="2800" dirty="0"/>
              <a:t>Types of surveys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B84A16B-6355-4039-B89B-E1B76DCC51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0398292"/>
              </p:ext>
            </p:extLst>
          </p:nvPr>
        </p:nvGraphicFramePr>
        <p:xfrm>
          <a:off x="3124201" y="332656"/>
          <a:ext cx="8000528" cy="6111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49A2D36-5F55-4DEF-86DB-14E5263DFA4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7917385"/>
              </p:ext>
            </p:extLst>
          </p:nvPr>
        </p:nvGraphicFramePr>
        <p:xfrm>
          <a:off x="-972616" y="1380424"/>
          <a:ext cx="7696200" cy="5244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F3EF6-985E-413F-9501-01FCBFF0BDF5}"/>
              </a:ext>
            </a:extLst>
          </p:cNvPr>
          <p:cNvSpPr txBox="1"/>
          <p:nvPr/>
        </p:nvSpPr>
        <p:spPr>
          <a:xfrm>
            <a:off x="683568" y="471820"/>
            <a:ext cx="660997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4400" dirty="0"/>
              <a:t>Treialu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C614656D-BD8C-45C7-AC47-5D6A10231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68156"/>
            <a:ext cx="7575550" cy="585826"/>
          </a:xfrm>
        </p:spPr>
        <p:txBody>
          <a:bodyPr>
            <a:normAutofit/>
          </a:bodyPr>
          <a:lstStyle/>
          <a:p>
            <a:r>
              <a:rPr lang="cy-GB" altLang="en-US" sz="2800" dirty="0">
                <a:ea typeface="ＭＳ Ｐゴシック" panose="020B0600070205080204" pitchFamily="34" charset="-128"/>
              </a:rPr>
              <a:t>Ymchwil Arolwg: rhai materion i’w hystyried 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43F7176-9D33-46B0-82C1-CC16392F1C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4017871"/>
              </p:ext>
            </p:extLst>
          </p:nvPr>
        </p:nvGraphicFramePr>
        <p:xfrm>
          <a:off x="-265707" y="-891480"/>
          <a:ext cx="8977709" cy="455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907D712D-71BA-42D6-ADA6-C2BD3D895F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2" y="2286000"/>
            <a:ext cx="4783137" cy="43434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/>
          <a:lstStyle>
            <a:lvl1pPr marL="447675" indent="-447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indent="0"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cy-GB" altLang="en-US" sz="2000" b="1" dirty="0">
                <a:solidFill>
                  <a:srgbClr val="C00000"/>
                </a:solidFill>
              </a:rPr>
              <a:t>Mesur gwael</a:t>
            </a:r>
            <a:r>
              <a:rPr lang="cy-GB" altLang="en-US" sz="2000" dirty="0">
                <a:solidFill>
                  <a:schemeClr val="hlink"/>
                </a:solidFill>
              </a:rPr>
              <a:t>.</a:t>
            </a:r>
            <a:r>
              <a:rPr lang="cy-GB" altLang="en-US" sz="2000" i="1" dirty="0"/>
              <a:t> </a:t>
            </a:r>
            <a:r>
              <a:rPr lang="cy-GB" altLang="en-US" sz="2000" dirty="0"/>
              <a:t>Bydd cyflwyno cwestiynau eglur a diddorol mewn holiadur trefnus yn helpu i leihau gwallau mesur drwy annog ymatebwyr i ateb cwestiynau’n ofalus ac i gymryd y cais i gymryd rhan yn yr arolwg o </a:t>
            </a:r>
            <a:r>
              <a:rPr lang="cy-GB" altLang="en-US" sz="2000" noProof="1"/>
              <a:t>ddifrif</a:t>
            </a:r>
            <a:r>
              <a:rPr lang="cy-GB" altLang="en-US" sz="2000" dirty="0"/>
              <a:t>. Mae  teilwra cwestiynau i’r boblogaeth benodol sy’n cael ei harolygu hefyd yn bwysig.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n"/>
            </a:pPr>
            <a:endParaRPr lang="cy-GB" altLang="en-US" sz="2000" dirty="0"/>
          </a:p>
          <a:p>
            <a:pPr marL="0" indent="0"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cy-GB" altLang="en-US" sz="2000" b="1" dirty="0">
                <a:solidFill>
                  <a:srgbClr val="C00000"/>
                </a:solidFill>
              </a:rPr>
              <a:t>Diffyg ymateb.</a:t>
            </a:r>
            <a:r>
              <a:rPr lang="cy-GB" altLang="en-US" sz="2000" dirty="0">
                <a:solidFill>
                  <a:srgbClr val="C00000"/>
                </a:solidFill>
              </a:rPr>
              <a:t> </a:t>
            </a:r>
            <a:r>
              <a:rPr lang="cy-GB" altLang="en-US" sz="2000" dirty="0"/>
              <a:t>Mae diffyg ymateb yn broblem fawr a chynyddol mewn ymchwil arolwg, er ei bod yn broblem sy’n amrywio rhwng dyluniadau arolwg penodol.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None/>
            </a:pPr>
            <a:endParaRPr lang="en-US" altLang="en-US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E260DEA-2039-4312-8CEB-159A35AD8B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88092747"/>
              </p:ext>
            </p:extLst>
          </p:nvPr>
        </p:nvGraphicFramePr>
        <p:xfrm>
          <a:off x="0" y="6172200"/>
          <a:ext cx="9144000" cy="76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728B28B-1BF9-41B6-B577-4FFE2D0EEF88}"/>
              </a:ext>
            </a:extLst>
          </p:cNvPr>
          <p:cNvSpPr txBox="1"/>
          <p:nvPr/>
        </p:nvSpPr>
        <p:spPr>
          <a:xfrm>
            <a:off x="4920853" y="2356812"/>
            <a:ext cx="4056856" cy="3847207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A53010"/>
              </a:buClr>
              <a:buSzPct val="70000"/>
              <a:tabLst/>
              <a:defRPr/>
            </a:pPr>
            <a:r>
              <a:rPr kumimoji="0" lang="cy-GB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Yn cwmpasu’r boblogaeth yn annigonol.  </a:t>
            </a:r>
            <a:r>
              <a:rPr kumimoji="0" lang="cy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cy-GB" altLang="en-US" sz="2000" dirty="0">
                <a:solidFill>
                  <a:prstClr val="black"/>
                </a:solidFill>
              </a:rPr>
              <a:t>ffrâm samplu wael yn gallu gwneud  canlyniadau arolwg, a oedd fel arall wedi’i ddylunio’n dda, yn annilys</a:t>
            </a:r>
            <a:r>
              <a:rPr kumimoji="0" lang="cy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A53010"/>
              </a:buClr>
              <a:buSzPct val="70000"/>
              <a:buFont typeface="Wingdings" panose="05000000000000000000" pitchFamily="2" charset="2"/>
              <a:buChar char="n"/>
              <a:tabLst/>
              <a:defRPr/>
            </a:pPr>
            <a:endParaRPr kumimoji="0" lang="cy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A53010"/>
              </a:buClr>
              <a:buSzPct val="70000"/>
              <a:tabLst/>
              <a:defRPr/>
            </a:pPr>
            <a:r>
              <a:rPr kumimoji="0" lang="cy-GB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Gwal</a:t>
            </a:r>
            <a:r>
              <a:rPr lang="cy-GB" altLang="en-US" sz="2000" b="1" dirty="0">
                <a:solidFill>
                  <a:srgbClr val="C00000"/>
                </a:solidFill>
              </a:rPr>
              <a:t>l samplu</a:t>
            </a:r>
            <a:r>
              <a:rPr kumimoji="0" lang="cy-GB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y-GB" altLang="en-US" sz="2000" dirty="0">
                <a:solidFill>
                  <a:prstClr val="black"/>
                </a:solidFill>
              </a:rPr>
              <a:t>Mae</a:t>
            </a:r>
            <a:r>
              <a:rPr kumimoji="0" lang="cy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kumimoji="0" lang="cy-GB" altLang="en-US" sz="20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hapsamplu’n</a:t>
            </a:r>
            <a:r>
              <a:rPr kumimoji="0" lang="cy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gallu arwain at wahaniaethau rhwng nodweddion aelodau’r sampl a’r boblogaeth ar sail hap yn unig.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A53010"/>
              </a:buClr>
              <a:buSzPct val="70000"/>
              <a:buFont typeface="Wingdings" panose="05000000000000000000" pitchFamily="2" charset="2"/>
              <a:buChar char="n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A53010"/>
              </a:buClr>
              <a:buSzPct val="70000"/>
              <a:buFont typeface="Wingdings" panose="05000000000000000000" pitchFamily="2" charset="2"/>
              <a:buChar char="n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AB14AE78-1D10-4044-822C-BC5061EDE4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458200" cy="620688"/>
          </a:xfrm>
        </p:spPr>
        <p:txBody>
          <a:bodyPr>
            <a:normAutofit/>
          </a:bodyPr>
          <a:lstStyle/>
          <a:p>
            <a:r>
              <a:rPr lang="cy-GB" altLang="en-US" sz="3200" dirty="0"/>
              <a:t>Dylunio holiadur: Mathau o gwestiynau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37F706DD-B99C-4A3F-91F1-16387079299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49623" y="777348"/>
            <a:ext cx="8534402" cy="2667000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altLang="en-US" sz="2000" b="1" dirty="0"/>
              <a:t>Strwythuredig (ymateb penodedig</a:t>
            </a:r>
            <a:r>
              <a:rPr lang="en-US" altLang="en-US" sz="2000" b="1" dirty="0"/>
              <a:t>)</a:t>
            </a:r>
            <a:br>
              <a:rPr lang="en-US" altLang="en-US" sz="2000" dirty="0"/>
            </a:br>
            <a:r>
              <a:rPr lang="cy-GB" altLang="en-US" sz="2000" dirty="0"/>
              <a:t>Cynnig set gaeedig o ymatebion i’r ymatebydd i ddewis ohonynt. </a:t>
            </a:r>
          </a:p>
        </p:txBody>
      </p:sp>
      <p:graphicFrame>
        <p:nvGraphicFramePr>
          <p:cNvPr id="34832" name="Group 16">
            <a:extLst>
              <a:ext uri="{FF2B5EF4-FFF2-40B4-BE49-F238E27FC236}">
                <a16:creationId xmlns:a16="http://schemas.microsoft.com/office/drawing/2014/main" id="{7374B30A-D9C8-4C4E-A28D-75B4A0F936B5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45816160"/>
              </p:ext>
            </p:extLst>
          </p:nvPr>
        </p:nvGraphicFramePr>
        <p:xfrm>
          <a:off x="470653" y="1412776"/>
          <a:ext cx="7696200" cy="1897380"/>
        </p:xfrm>
        <a:graphic>
          <a:graphicData uri="http://schemas.openxmlformats.org/drawingml/2006/table">
            <a:tbl>
              <a:tblPr/>
              <a:tblGrid>
                <a:gridCol w="1831975">
                  <a:extLst>
                    <a:ext uri="{9D8B030D-6E8A-4147-A177-3AD203B41FA5}">
                      <a16:colId xmlns:a16="http://schemas.microsoft.com/office/drawing/2014/main" val="2757578444"/>
                    </a:ext>
                  </a:extLst>
                </a:gridCol>
                <a:gridCol w="2728913">
                  <a:extLst>
                    <a:ext uri="{9D8B030D-6E8A-4147-A177-3AD203B41FA5}">
                      <a16:colId xmlns:a16="http://schemas.microsoft.com/office/drawing/2014/main" val="908694635"/>
                    </a:ext>
                  </a:extLst>
                </a:gridCol>
                <a:gridCol w="3135312">
                  <a:extLst>
                    <a:ext uri="{9D8B030D-6E8A-4147-A177-3AD203B41FA5}">
                      <a16:colId xmlns:a16="http://schemas.microsoft.com/office/drawing/2014/main" val="250713505"/>
                    </a:ext>
                  </a:extLst>
                </a:gridCol>
              </a:tblGrid>
              <a:tr h="18288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692150" indent="-347663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987425" indent="-29368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indent="-29210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98613" indent="-315913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55813" indent="-31591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513013" indent="-31591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70213" indent="-31591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427413" indent="-31591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Oes trwydded yrru gennych?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Oes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Nac oes</a:t>
                      </a:r>
                      <a:br>
                        <a:rPr kumimoji="0" lang="en-US" altLang="en-US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692150" indent="-347663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987425" indent="-29368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indent="-29210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98613" indent="-315913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55813" indent="-31591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513013" indent="-31591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70213" indent="-31591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427413" indent="-31591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Pa bwnc ydych yn ei fwynhau fwyaf yn yr ysgol?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Mathemateg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Gwyddoniaeth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Saesneg 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Iaith dramor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Hanes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Celf / Cerddoriaeth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Arall</a:t>
                      </a:r>
                      <a:br>
                        <a:rPr kumimoji="0" lang="en-US" altLang="en-US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692150" indent="-347663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987425" indent="-29368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indent="-29210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98613" indent="-315913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55813" indent="-31591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513013" indent="-31591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70213" indent="-31591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427413" indent="-31591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Faint o oriau’r dydd byddwch yn eu treulio yn gwneud gwaith cartref?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0 i 1 awr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2 i 3 awr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4 i 5 awr</a:t>
                      </a:r>
                      <a:b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r>
                        <a:rPr kumimoji="0" lang="cy-GB" altLang="en-US" sz="105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( ) mwy na 5 awr</a:t>
                      </a:r>
                      <a:br>
                        <a:rPr kumimoji="0" lang="en-US" altLang="en-US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</a:b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994522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9FEA2760-8E8A-4C0B-8786-D83D0BE6709A}"/>
              </a:ext>
            </a:extLst>
          </p:cNvPr>
          <p:cNvSpPr txBox="1">
            <a:spLocks noChangeArrowheads="1"/>
          </p:cNvSpPr>
          <p:nvPr/>
        </p:nvSpPr>
        <p:spPr>
          <a:xfrm>
            <a:off x="4616825" y="3639669"/>
            <a:ext cx="4267200" cy="286232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altLang="en-US" b="1" dirty="0"/>
              <a:t>Enghraifft o Gwestiwn Graddio</a:t>
            </a:r>
            <a:r>
              <a:rPr lang="cy-GB" altLang="en-US" dirty="0"/>
              <a:t> </a:t>
            </a:r>
          </a:p>
          <a:p>
            <a:pPr>
              <a:buFont typeface="Wingdings" panose="05000000000000000000" pitchFamily="2" charset="2"/>
              <a:buNone/>
            </a:pPr>
            <a:r>
              <a:rPr lang="cy-GB" altLang="en-US" sz="2000" dirty="0"/>
              <a:t>	Rhowch  y gweithgareddau ysgol canlynol yn nhrefn eich dewisiadau</a:t>
            </a:r>
            <a:r>
              <a:rPr lang="cy-GB" altLang="en-US" dirty="0"/>
              <a:t> (gan ddechrau gydag 1 am eich hoff weithgaredd).</a:t>
            </a:r>
            <a:br>
              <a:rPr lang="cy-GB" altLang="en-US" sz="2000" dirty="0"/>
            </a:br>
            <a:r>
              <a:rPr lang="cy-GB" altLang="en-US" sz="2000" dirty="0"/>
              <a:t>__</a:t>
            </a:r>
            <a:r>
              <a:rPr lang="cy-GB" altLang="en-US" sz="1400" dirty="0"/>
              <a:t>disgo ysgol</a:t>
            </a:r>
            <a:br>
              <a:rPr lang="cy-GB" altLang="en-US" sz="1400" dirty="0"/>
            </a:br>
            <a:r>
              <a:rPr lang="cy-GB" altLang="en-US" sz="1400" dirty="0"/>
              <a:t>___clwb gwaith cartref</a:t>
            </a:r>
            <a:br>
              <a:rPr lang="cy-GB" altLang="en-US" sz="1400" dirty="0"/>
            </a:br>
            <a:r>
              <a:rPr lang="cy-GB" altLang="en-US" sz="1400" dirty="0"/>
              <a:t>___côr</a:t>
            </a:r>
            <a:br>
              <a:rPr lang="cy-GB" altLang="en-US" sz="1400" dirty="0"/>
            </a:br>
            <a:r>
              <a:rPr lang="cy-GB" altLang="en-US" sz="1400" dirty="0"/>
              <a:t>___diwrnod mabolgampau</a:t>
            </a:r>
            <a:endParaRPr lang="cy-GB" altLang="en-US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CB1F8F-4109-471E-9A8C-3CD7A207CD35}"/>
              </a:ext>
            </a:extLst>
          </p:cNvPr>
          <p:cNvSpPr txBox="1"/>
          <p:nvPr/>
        </p:nvSpPr>
        <p:spPr>
          <a:xfrm>
            <a:off x="322023" y="3645846"/>
            <a:ext cx="3984812" cy="286232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cy-GB" altLang="en-US" sz="2000" b="1" dirty="0"/>
              <a:t>Enghraifft o Gwestiwn Sgorio</a:t>
            </a:r>
            <a:br>
              <a:rPr lang="cy-GB" altLang="en-US" sz="2000" dirty="0"/>
            </a:br>
            <a:r>
              <a:rPr lang="cy-GB" altLang="en-US" sz="2000" dirty="0"/>
              <a:t>Disgrifiwch sut roeddech chi’n teimlo am ddisgo’r ysgol. </a:t>
            </a:r>
          </a:p>
          <a:p>
            <a:endParaRPr lang="cy-GB" altLang="en-US" sz="2000" dirty="0"/>
          </a:p>
          <a:p>
            <a:pPr>
              <a:buFont typeface="Wingdings" panose="05000000000000000000" pitchFamily="2" charset="2"/>
              <a:buNone/>
            </a:pPr>
            <a:r>
              <a:rPr lang="cy-GB" altLang="en-US" sz="2000" dirty="0"/>
              <a:t>(1=Anfodlon, 2=Gweddol Fodlon, 3=Bodlon, 4=Bodlon Iawn, 5=Bodlon Dros Ben)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z="2000" dirty="0"/>
          </a:p>
          <a:p>
            <a:pPr>
              <a:buFont typeface="Wingdings" panose="05000000000000000000" pitchFamily="2" charset="2"/>
              <a:buNone/>
            </a:pPr>
            <a:endParaRPr lang="en-US" alt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D111B2CE-DE71-4280-8BEA-116B5DF4C7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528" y="-99392"/>
            <a:ext cx="7315200" cy="1280890"/>
          </a:xfrm>
        </p:spPr>
        <p:txBody>
          <a:bodyPr>
            <a:normAutofit/>
          </a:bodyPr>
          <a:lstStyle/>
          <a:p>
            <a:r>
              <a:rPr lang="cy-GB" altLang="en-US" sz="2800" dirty="0"/>
              <a:t>Dylunio holiadur: Mathau o gwestiynau</a:t>
            </a:r>
            <a:endParaRPr lang="en-US" altLang="en-US" sz="2800" dirty="0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CD8A3EE6-14A0-45C5-865E-395A3B8FE3E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512" y="1181498"/>
            <a:ext cx="8153400" cy="243840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altLang="en-US" sz="2000" b="1" noProof="1"/>
              <a:t>Anstrwythuredig</a:t>
            </a:r>
            <a:r>
              <a:rPr lang="cy-GB" altLang="en-US" sz="2000" b="1" dirty="0"/>
              <a:t> (penagored)</a:t>
            </a:r>
            <a:br>
              <a:rPr lang="cy-GB" altLang="en-US" sz="2000" dirty="0"/>
            </a:br>
            <a:r>
              <a:rPr lang="cy-GB" altLang="en-US" sz="1400" dirty="0"/>
              <a:t>Mae cwestiynau </a:t>
            </a:r>
            <a:r>
              <a:rPr lang="cy-GB" altLang="en-US" sz="1400" noProof="1"/>
              <a:t>anstrwythuredig</a:t>
            </a:r>
            <a:r>
              <a:rPr lang="cy-GB" altLang="en-US" sz="1400" dirty="0"/>
              <a:t>, neu gwestiynau penagored, yn gwestiynau lle nad oes rhestr o ddewisiadau o ran atebion i ddewis ohonynt. Yn syml gofynnir i ymatebwyr ysgrifennu eu hymateb i gwestiwn.</a:t>
            </a:r>
            <a:r>
              <a:rPr lang="cy-GB" altLang="en-US" sz="2000" dirty="0"/>
              <a:t> </a:t>
            </a:r>
            <a:endParaRPr lang="cy-GB" altLang="en-US" sz="2000" b="1" dirty="0"/>
          </a:p>
          <a:p>
            <a:pPr marL="0" indent="0">
              <a:buNone/>
            </a:pPr>
            <a:r>
              <a:rPr lang="cy-GB" altLang="en-US" sz="1600" dirty="0"/>
              <a:t>Enghraifft: Beth ydych yn ei hoffi orau am y gweithgareddau allgyrsiol a ddarperir yn eich ysgol?</a:t>
            </a:r>
            <a:br>
              <a:rPr lang="en-US" altLang="en-US" sz="1600" dirty="0"/>
            </a:br>
            <a:r>
              <a:rPr lang="en-US" altLang="en-US" sz="2000" dirty="0"/>
              <a:t>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129F37-6FAA-4495-B862-9310A6BD9FF3}"/>
              </a:ext>
            </a:extLst>
          </p:cNvPr>
          <p:cNvSpPr txBox="1">
            <a:spLocks noChangeArrowheads="1"/>
          </p:cNvSpPr>
          <p:nvPr/>
        </p:nvSpPr>
        <p:spPr>
          <a:xfrm>
            <a:off x="148182" y="3789040"/>
            <a:ext cx="8153400" cy="2819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cy-GB" altLang="en-US" sz="2000" b="1" dirty="0"/>
              <a:t>Cwestiynau lled-strwythuredig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cy-GB" altLang="en-US" dirty="0"/>
              <a:t>Pam gwnaethoch gofrestru am y clwb cymorth  (dewiswch bob un sy’n berthnasol)?</a:t>
            </a:r>
            <a:br>
              <a:rPr lang="cy-GB" altLang="en-US" sz="1400" dirty="0"/>
            </a:br>
            <a:endParaRPr lang="cy-GB" altLang="en-US" sz="1400" dirty="0"/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cy-GB" altLang="en-US" sz="1400" dirty="0"/>
              <a:t>	</a:t>
            </a:r>
            <a:r>
              <a:rPr lang="cy-GB" altLang="en-US" sz="1500" dirty="0"/>
              <a:t>( ) Mae diddordeb gen i mewn astudiaethau rhyngddisgyblaethol.</a:t>
            </a:r>
            <a:br>
              <a:rPr lang="cy-GB" altLang="en-US" sz="1500" dirty="0"/>
            </a:br>
            <a:r>
              <a:rPr lang="cy-GB" altLang="en-US" sz="1500" dirty="0"/>
              <a:t>( ) Fy rhieni wnaeth fy nghofrestru.</a:t>
            </a:r>
            <a:br>
              <a:rPr lang="cy-GB" altLang="en-US" sz="1500" dirty="0"/>
            </a:br>
            <a:r>
              <a:rPr lang="cy-GB" altLang="en-US" sz="1500" dirty="0"/>
              <a:t>( ) Mae diddordeb gen i mewn dysgu drwy brofiadau.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cy-GB" altLang="en-US" sz="1500" dirty="0"/>
              <a:t>	( ) Roeddwn yn meddwl y byddai’n fy helpu i symud i’r coleg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cy-GB" altLang="en-US" sz="1500" dirty="0"/>
              <a:t>	( ) Roeddwn yn adnabod myfyrwyr eraill oedd yn ei wneud.</a:t>
            </a:r>
            <a:br>
              <a:rPr lang="cy-GB" altLang="en-US" sz="1500" dirty="0"/>
            </a:br>
            <a:r>
              <a:rPr lang="cy-GB" altLang="en-US" sz="1500" dirty="0"/>
              <a:t>( ) Arall </a:t>
            </a:r>
            <a:r>
              <a:rPr lang="en-US" altLang="en-US" sz="1500" dirty="0"/>
              <a:t>_____________________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857250"/>
            <a:ext cx="9144000" cy="51435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5799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670047"/>
              <a:ext cx="4037075" cy="41879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2892551"/>
              <a:ext cx="1522475" cy="236524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999476" y="0"/>
              <a:ext cx="1603247" cy="114147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606028" y="6095999"/>
              <a:ext cx="993648" cy="76199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398252" y="0"/>
              <a:ext cx="760488" cy="120396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0437876" y="0"/>
              <a:ext cx="685800" cy="1143000"/>
            </a:xfrm>
            <a:custGeom>
              <a:avLst/>
              <a:gdLst/>
              <a:ahLst/>
              <a:cxnLst/>
              <a:rect l="l" t="t" r="r" b="b"/>
              <a:pathLst>
                <a:path w="685800" h="1143000">
                  <a:moveTo>
                    <a:pt x="685800" y="0"/>
                  </a:moveTo>
                  <a:lnTo>
                    <a:pt x="0" y="0"/>
                  </a:lnTo>
                  <a:lnTo>
                    <a:pt x="0" y="1143000"/>
                  </a:lnTo>
                  <a:lnTo>
                    <a:pt x="685800" y="1143000"/>
                  </a:lnTo>
                  <a:lnTo>
                    <a:pt x="685800" y="0"/>
                  </a:lnTo>
                  <a:close/>
                </a:path>
              </a:pathLst>
            </a:custGeom>
            <a:solidFill>
              <a:srgbClr val="AF15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456807" y="2114550"/>
            <a:ext cx="2114550" cy="2114550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323528" y="201902"/>
            <a:ext cx="3960440" cy="494366"/>
          </a:xfrm>
          <a:prstGeom prst="rect">
            <a:avLst/>
          </a:prstGeom>
        </p:spPr>
        <p:txBody>
          <a:bodyPr vert="horz" wrap="square" lIns="0" tIns="9525" rIns="0" bIns="0" rtlCol="0" anchor="b">
            <a:spAutoFit/>
          </a:bodyPr>
          <a:lstStyle/>
          <a:p>
            <a:pPr marL="9525">
              <a:lnSpc>
                <a:spcPct val="100000"/>
              </a:lnSpc>
              <a:spcBef>
                <a:spcPts val="75"/>
              </a:spcBef>
              <a:tabLst>
                <a:tab pos="1920240" algn="l"/>
              </a:tabLst>
            </a:pPr>
            <a:r>
              <a:rPr lang="cy-GB" sz="3150" spc="-8" dirty="0"/>
              <a:t>Crynodeb o Raddfeydd</a:t>
            </a:r>
            <a:endParaRPr lang="cy-GB" sz="3150" dirty="0"/>
          </a:p>
        </p:txBody>
      </p:sp>
      <p:graphicFrame>
        <p:nvGraphicFramePr>
          <p:cNvPr id="12" name="object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148700"/>
              </p:ext>
            </p:extLst>
          </p:nvPr>
        </p:nvGraphicFramePr>
        <p:xfrm>
          <a:off x="0" y="764704"/>
          <a:ext cx="9144000" cy="60932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12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400" b="1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Graddfa Sgorio</a:t>
                      </a:r>
                      <a:endParaRPr lang="cy-GB" sz="14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400" b="1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Rhaid i’r Ymatebydd</a:t>
                      </a:r>
                      <a:endParaRPr lang="cy-GB" sz="14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400" b="1" spc="-10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Manteision </a:t>
                      </a:r>
                      <a:endParaRPr lang="cy-GB" sz="14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400" b="1" spc="-10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Anfanteision </a:t>
                      </a:r>
                      <a:endParaRPr lang="cy-GB" sz="14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101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Graddfa </a:t>
                      </a:r>
                      <a:r>
                        <a:rPr lang="cy-GB" sz="900" noProof="1">
                          <a:latin typeface="Century Gothic"/>
                          <a:cs typeface="Century Gothic"/>
                        </a:rPr>
                        <a:t>Guttman</a:t>
                      </a:r>
                      <a:r>
                        <a:rPr lang="cy-GB" sz="900" spc="15" noProof="0" dirty="0">
                          <a:latin typeface="Century Gothic"/>
                          <a:cs typeface="Century Gothic"/>
                        </a:rPr>
                        <a:t> 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64960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Ymateb i gyfres o ddatganiadau am bwnc</a:t>
                      </a:r>
                      <a:r>
                        <a:rPr lang="cy-GB" sz="900" spc="-20" noProof="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(Sgorio cronnol</a:t>
                      </a:r>
                      <a:r>
                        <a:rPr lang="cy-GB" sz="900" spc="-10" noProof="0" dirty="0">
                          <a:latin typeface="Century Gothic"/>
                          <a:cs typeface="Century Gothic"/>
                        </a:rPr>
                        <a:t>)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6129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Caiff ei gweithredu i gael dealltwriaeth ar gyfer cwestiynau niferus</a:t>
                      </a: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Yn creu data mewn trefn wedi’i graddio</a:t>
                      </a:r>
                      <a:r>
                        <a:rPr lang="cy-GB" sz="900" spc="-10" noProof="0" dirty="0">
                          <a:latin typeface="Century Gothic"/>
                          <a:cs typeface="Century Gothic"/>
                        </a:rPr>
                        <a:t>: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44640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spc="45" noProof="0" dirty="0">
                          <a:latin typeface="Century Gothic"/>
                          <a:cs typeface="Century Gothic"/>
                        </a:rPr>
                        <a:t>Gallai ymatebwyr deimlo’n or-ymrwymedig i’r cwestiynau</a:t>
                      </a:r>
                      <a:r>
                        <a:rPr lang="cy-GB" sz="900" spc="-10" noProof="0" dirty="0">
                          <a:latin typeface="Century Gothic"/>
                          <a:cs typeface="Century Gothic"/>
                        </a:rPr>
                        <a:t>.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0262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Graddfa </a:t>
                      </a:r>
                      <a:r>
                        <a:rPr lang="cy-GB" sz="900" noProof="1">
                          <a:latin typeface="Century Gothic"/>
                          <a:cs typeface="Century Gothic"/>
                        </a:rPr>
                        <a:t>Thurstone</a:t>
                      </a:r>
                      <a:r>
                        <a:rPr lang="cy-GB" sz="900" spc="-30" noProof="0" dirty="0">
                          <a:latin typeface="Century Gothic"/>
                          <a:cs typeface="Century Gothic"/>
                        </a:rPr>
                        <a:t> 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13525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Ymateb (cytuno</a:t>
                      </a:r>
                      <a:r>
                        <a:rPr lang="cy-GB" sz="900" spc="15" noProof="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/</a:t>
                      </a:r>
                      <a:r>
                        <a:rPr lang="cy-GB" sz="900" spc="-25" noProof="0" dirty="0">
                          <a:latin typeface="Century Gothic"/>
                          <a:cs typeface="Century Gothic"/>
                        </a:rPr>
                        <a:t> anghytuno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)</a:t>
                      </a:r>
                      <a:r>
                        <a:rPr lang="cy-GB" sz="900" spc="-15" noProof="0" dirty="0">
                          <a:latin typeface="Century Gothic"/>
                          <a:cs typeface="Century Gothic"/>
                        </a:rPr>
                        <a:t> i nifer o ddatganiadau am bwnc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.</a:t>
                      </a:r>
                      <a:r>
                        <a:rPr lang="cy-GB" sz="900" spc="5" noProof="0" dirty="0">
                          <a:latin typeface="Century Gothic"/>
                          <a:cs typeface="Century Gothic"/>
                        </a:rPr>
                        <a:t> Mae’r sgôr yn cael ei throi’n gyfartaledd.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Cyfyngau’n ymddangos yn hafal</a:t>
                      </a:r>
                      <a:r>
                        <a:rPr lang="cy-GB" sz="900" spc="-10" noProof="0" dirty="0">
                          <a:latin typeface="Century Gothic"/>
                          <a:cs typeface="Century Gothic"/>
                        </a:rPr>
                        <a:t>.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937894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Sgorio a datblygu’n gymhleth</a:t>
                      </a:r>
                      <a:r>
                        <a:rPr lang="cy-GB" sz="900" spc="-10" noProof="0" dirty="0">
                          <a:latin typeface="Century Gothic"/>
                          <a:cs typeface="Century Gothic"/>
                        </a:rPr>
                        <a:t>.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7362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Graddfa Categorïau </a:t>
                      </a: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Nodi categori ymateb </a:t>
                      </a: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Yn hyblyg,</a:t>
                      </a:r>
                      <a:r>
                        <a:rPr lang="cy-GB" sz="900" spc="-50" noProof="0" dirty="0">
                          <a:latin typeface="Century Gothic"/>
                          <a:cs typeface="Century Gothic"/>
                        </a:rPr>
                        <a:t> mae ymateb yn hawdd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1430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Eitemau amwys,</a:t>
                      </a:r>
                      <a:r>
                        <a:rPr lang="cy-GB" sz="900" spc="-5" noProof="0" dirty="0">
                          <a:latin typeface="Century Gothic"/>
                          <a:cs typeface="Century Gothic"/>
                        </a:rPr>
                        <a:t> ychydig o gategorïau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,</a:t>
                      </a:r>
                      <a:r>
                        <a:rPr lang="cy-GB" sz="900" spc="20" noProof="0" dirty="0">
                          <a:latin typeface="Century Gothic"/>
                          <a:cs typeface="Century Gothic"/>
                        </a:rPr>
                        <a:t> dim ond gwahaniaethau bras</a:t>
                      </a:r>
                      <a:r>
                        <a:rPr lang="cy-GB" sz="900" spc="-10" noProof="0" dirty="0">
                          <a:latin typeface="Century Gothic"/>
                          <a:cs typeface="Century Gothic"/>
                        </a:rPr>
                        <a:t>.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83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Graddfa </a:t>
                      </a:r>
                      <a:r>
                        <a:rPr lang="cy-GB" sz="900" noProof="1">
                          <a:latin typeface="Century Gothic"/>
                          <a:cs typeface="Century Gothic"/>
                        </a:rPr>
                        <a:t>Likert</a:t>
                      </a:r>
                      <a:r>
                        <a:rPr lang="cy-GB" sz="900" spc="-15" noProof="0" dirty="0">
                          <a:latin typeface="Century Gothic"/>
                          <a:cs typeface="Century Gothic"/>
                        </a:rPr>
                        <a:t> 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9779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Gwerthuso datganiadau ar raddfa 5-</a:t>
                      </a:r>
                      <a:r>
                        <a:rPr lang="cy-GB" sz="900" spc="-15" noProof="0" dirty="0">
                          <a:latin typeface="Century Gothic"/>
                          <a:cs typeface="Century Gothic"/>
                        </a:rPr>
                        <a:t> neu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lang="cy-GB" sz="900" spc="-25" noProof="0" dirty="0">
                          <a:latin typeface="Century Gothic"/>
                          <a:cs typeface="Century Gothic"/>
                        </a:rPr>
                        <a:t>7- 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pwynt</a:t>
                      </a: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Y raddfa </a:t>
                      </a:r>
                      <a:r>
                        <a:rPr lang="cy-GB" sz="900" noProof="1">
                          <a:latin typeface="Century Gothic"/>
                          <a:cs typeface="Century Gothic"/>
                        </a:rPr>
                        <a:t>rwyddaf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 i’w llunio</a:t>
                      </a: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47244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Anodd penderfynu beth mae sgôr unigol yn ei  olygu</a:t>
                      </a: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0967">
                <a:tc>
                  <a:txBody>
                    <a:bodyPr/>
                    <a:lstStyle/>
                    <a:p>
                      <a:pPr marL="91440" marR="66230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Graddfeydd Gwahaniaethol semantig</a:t>
                      </a:r>
                      <a:r>
                        <a:rPr lang="cy-GB" sz="900" spc="-15" noProof="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lang="cy-GB" sz="900" spc="-25" noProof="0" dirty="0">
                          <a:latin typeface="Century Gothic"/>
                          <a:cs typeface="Century Gothic"/>
                        </a:rPr>
                        <a:t>a rhifiadol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8763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Dewis pwyntiau rhwng ansoddeiriau deubegynol ar ddimensiynau perthynol</a:t>
                      </a: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5684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Hawdd ei llunio,</a:t>
                      </a:r>
                      <a:r>
                        <a:rPr lang="cy-GB" sz="900" spc="30" noProof="0" dirty="0">
                          <a:latin typeface="Century Gothic"/>
                          <a:cs typeface="Century Gothic"/>
                        </a:rPr>
                        <a:t> mae 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normau ar gael ar gyfer cymharu,</a:t>
                      </a:r>
                      <a:r>
                        <a:rPr lang="cy-GB" sz="900" spc="-10" noProof="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e.e.</a:t>
                      </a:r>
                      <a:r>
                        <a:rPr lang="cy-GB" sz="900" spc="15" noProof="0" dirty="0">
                          <a:latin typeface="Century Gothic"/>
                          <a:cs typeface="Century Gothic"/>
                        </a:rPr>
                        <a:t> dadansoddi 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proffil</a:t>
                      </a: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4160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Rhaid dod o hyd i ansoddeiriau deubegynol,</a:t>
                      </a:r>
                      <a:r>
                        <a:rPr lang="cy-GB" sz="900" spc="-10" noProof="0" dirty="0">
                          <a:latin typeface="Century Gothic"/>
                          <a:cs typeface="Century Gothic"/>
                        </a:rPr>
                        <a:t> gall 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data</a:t>
                      </a:r>
                      <a:r>
                        <a:rPr lang="cy-GB" sz="900" spc="20" noProof="0" dirty="0">
                          <a:latin typeface="Century Gothic"/>
                          <a:cs typeface="Century Gothic"/>
                        </a:rPr>
                        <a:t> fod yn ddata trefnol</a:t>
                      </a: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,</a:t>
                      </a:r>
                      <a:r>
                        <a:rPr lang="cy-GB" sz="900" spc="-20" noProof="0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lang="cy-GB" sz="900" spc="-25" noProof="0" dirty="0">
                          <a:latin typeface="Century Gothic"/>
                          <a:cs typeface="Century Gothic"/>
                        </a:rPr>
                        <a:t>nid yn ddata cyfwng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783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Graddfa swm cyson</a:t>
                      </a: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Rhannu swm cyson ymhlith dewis o ymatebion</a:t>
                      </a: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Mae’r raddfa’n brasamcanu mesur ar gyfer cyfyngau</a:t>
                      </a: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Anodd i ymatebwyr â lefelau addysg isel</a:t>
                      </a: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58068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Graddfa </a:t>
                      </a:r>
                      <a:r>
                        <a:rPr lang="cy-GB" sz="900" noProof="1">
                          <a:latin typeface="Century Gothic"/>
                          <a:cs typeface="Century Gothic"/>
                        </a:rPr>
                        <a:t>Stapel</a:t>
                      </a:r>
                      <a:r>
                        <a:rPr lang="cy-GB" sz="900" spc="-15" noProof="0" dirty="0">
                          <a:latin typeface="Century Gothic"/>
                          <a:cs typeface="Century Gothic"/>
                        </a:rPr>
                        <a:t> 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34671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Dewis pwynt ar raddfa ag 1 ansoddair canolog</a:t>
                      </a: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79819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Haws ei llunio na graddfa wahaniaethol semantig</a:t>
                      </a: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41148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Mae’r pwyntiau terfyn yn rhifiadol, nid geiriol.</a:t>
                      </a: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783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Graddfa Graffig</a:t>
                      </a: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Dewis pwynt</a:t>
                      </a:r>
                      <a:r>
                        <a:rPr lang="cy-GB" sz="900" spc="5" noProof="0" dirty="0">
                          <a:latin typeface="Century Gothic"/>
                          <a:cs typeface="Century Gothic"/>
                        </a:rPr>
                        <a:t> ar g</a:t>
                      </a:r>
                      <a:r>
                        <a:rPr lang="cy-GB" sz="900" spc="-10" noProof="0" dirty="0">
                          <a:latin typeface="Century Gothic"/>
                          <a:cs typeface="Century Gothic"/>
                        </a:rPr>
                        <a:t>ontinwwm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33591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Effaith weledol,</a:t>
                      </a:r>
                      <a:r>
                        <a:rPr lang="cy-GB" sz="900" spc="-10" noProof="0" dirty="0">
                          <a:latin typeface="Century Gothic"/>
                          <a:cs typeface="Century Gothic"/>
                        </a:rPr>
                        <a:t> pwyntiau graddfa diderfyn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Dim atebion safonol</a:t>
                      </a: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783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Graddfa Graffig – ymateb drwy lun</a:t>
                      </a: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Dewis llun gweledol</a:t>
                      </a: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Effaith weledol,</a:t>
                      </a:r>
                      <a:r>
                        <a:rPr lang="cy-GB" sz="900" spc="-5" noProof="0" dirty="0">
                          <a:latin typeface="Century Gothic"/>
                          <a:cs typeface="Century Gothic"/>
                        </a:rPr>
                        <a:t> hawdd i rai â sgiliau darllen gwael</a:t>
                      </a:r>
                      <a:endParaRPr lang="cy-GB" sz="9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cy-GB" sz="900" noProof="0" dirty="0">
                          <a:latin typeface="Century Gothic"/>
                          <a:cs typeface="Century Gothic"/>
                        </a:rPr>
                        <a:t>Anodd cysylltu esboniad geiriol â’r ymateb</a:t>
                      </a:r>
                    </a:p>
                  </a:txBody>
                  <a:tcPr marL="0" marR="0" marT="3286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203848" y="2332"/>
            <a:ext cx="5070512" cy="563616"/>
          </a:xfrm>
          <a:prstGeom prst="rect">
            <a:avLst/>
          </a:prstGeom>
        </p:spPr>
        <p:txBody>
          <a:bodyPr vert="horz" wrap="square" lIns="0" tIns="9525" rIns="0" bIns="0" rtlCol="0" anchor="b">
            <a:spAutoFit/>
          </a:bodyPr>
          <a:lstStyle/>
          <a:p>
            <a:pPr marL="9525">
              <a:lnSpc>
                <a:spcPct val="100000"/>
              </a:lnSpc>
              <a:spcBef>
                <a:spcPts val="75"/>
              </a:spcBef>
            </a:pPr>
            <a:r>
              <a:rPr lang="cy-GB" sz="3600" dirty="0">
                <a:solidFill>
                  <a:schemeClr val="tx1"/>
                </a:solidFill>
                <a:latin typeface="Tw Cen MT"/>
                <a:cs typeface="Tw Cen MT"/>
              </a:rPr>
              <a:t>Graddfa</a:t>
            </a:r>
            <a:r>
              <a:rPr lang="en-GB" sz="3600" dirty="0">
                <a:solidFill>
                  <a:schemeClr val="tx1"/>
                </a:solidFill>
                <a:latin typeface="Tw Cen MT"/>
                <a:cs typeface="Tw Cen MT"/>
              </a:rPr>
              <a:t> </a:t>
            </a:r>
            <a:r>
              <a:rPr sz="3600" dirty="0">
                <a:solidFill>
                  <a:schemeClr val="tx1"/>
                </a:solidFill>
                <a:latin typeface="Tw Cen MT"/>
                <a:cs typeface="Tw Cen MT"/>
              </a:rPr>
              <a:t>Likert</a:t>
            </a:r>
            <a:r>
              <a:rPr sz="3600" spc="86" dirty="0">
                <a:solidFill>
                  <a:schemeClr val="tx1"/>
                </a:solidFill>
                <a:latin typeface="Tw Cen MT"/>
                <a:cs typeface="Tw Cen MT"/>
              </a:rPr>
              <a:t> </a:t>
            </a:r>
            <a:endParaRPr sz="3600" dirty="0">
              <a:solidFill>
                <a:schemeClr val="tx1"/>
              </a:solidFill>
              <a:latin typeface="Tw Cen MT"/>
              <a:cs typeface="Tw Cen M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DCC31D3-E56E-0AF0-4790-CFF3BDB3DB72}"/>
              </a:ext>
            </a:extLst>
          </p:cNvPr>
          <p:cNvSpPr txBox="1"/>
          <p:nvPr/>
        </p:nvSpPr>
        <p:spPr>
          <a:xfrm>
            <a:off x="0" y="0"/>
            <a:ext cx="3131840" cy="657564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144000" marR="330041">
              <a:lnSpc>
                <a:spcPct val="92000"/>
              </a:lnSpc>
              <a:spcBef>
                <a:spcPts val="293"/>
              </a:spcBef>
            </a:pPr>
            <a:endParaRPr lang="en-GB" sz="2000" dirty="0">
              <a:latin typeface="Century Gothic"/>
              <a:cs typeface="Century Gothic"/>
            </a:endParaRPr>
          </a:p>
          <a:p>
            <a:pPr marL="144000" marR="330041">
              <a:lnSpc>
                <a:spcPct val="92000"/>
              </a:lnSpc>
              <a:spcBef>
                <a:spcPts val="293"/>
              </a:spcBef>
            </a:pPr>
            <a:r>
              <a:rPr lang="cy-GB" sz="2000" dirty="0">
                <a:latin typeface="Century Gothic"/>
                <a:cs typeface="Century Gothic"/>
              </a:rPr>
              <a:t>Mae’r raddfa hon yn cynnwys cyfres o ddatganiadau lle mae’r ymatebydd yn rhoi atebion sy’n cytuno neu’n anghytuno</a:t>
            </a:r>
            <a:r>
              <a:rPr lang="cy-GB" sz="2000" spc="-8" dirty="0">
                <a:latin typeface="Century Gothic"/>
                <a:cs typeface="Century Gothic"/>
              </a:rPr>
              <a:t>.</a:t>
            </a:r>
            <a:endParaRPr lang="cy-GB" sz="2000" dirty="0">
              <a:latin typeface="Century Gothic"/>
              <a:cs typeface="Century Gothic"/>
            </a:endParaRPr>
          </a:p>
          <a:p>
            <a:pPr marL="144000" marR="420053">
              <a:lnSpc>
                <a:spcPct val="92000"/>
              </a:lnSpc>
              <a:spcBef>
                <a:spcPts val="0"/>
              </a:spcBef>
            </a:pPr>
            <a:endParaRPr lang="cy-GB" sz="2000" dirty="0">
              <a:latin typeface="Century Gothic"/>
              <a:cs typeface="Century Gothic"/>
            </a:endParaRPr>
          </a:p>
          <a:p>
            <a:pPr marL="144000" marR="420053">
              <a:lnSpc>
                <a:spcPct val="92000"/>
              </a:lnSpc>
              <a:spcBef>
                <a:spcPts val="0"/>
              </a:spcBef>
            </a:pPr>
            <a:r>
              <a:rPr lang="cy-GB" sz="2000" dirty="0">
                <a:latin typeface="Century Gothic"/>
                <a:cs typeface="Century Gothic"/>
              </a:rPr>
              <a:t>Mae’r ymatebydd yn dewis sgôr rifiadol i bob datganiad i nodi i ba raddau mae’n cytuno neu fel arall.</a:t>
            </a:r>
            <a:r>
              <a:rPr lang="cy-GB" sz="2000" spc="-8" dirty="0">
                <a:latin typeface="Century Gothic"/>
                <a:cs typeface="Century Gothic"/>
              </a:rPr>
              <a:t> </a:t>
            </a:r>
          </a:p>
          <a:p>
            <a:pPr marL="144000" marR="420053">
              <a:lnSpc>
                <a:spcPct val="92000"/>
              </a:lnSpc>
              <a:spcBef>
                <a:spcPts val="0"/>
              </a:spcBef>
            </a:pPr>
            <a:endParaRPr lang="cy-GB" sz="2000" spc="-8" dirty="0">
              <a:latin typeface="Century Gothic"/>
              <a:cs typeface="Century Gothic"/>
            </a:endParaRPr>
          </a:p>
          <a:p>
            <a:pPr marL="144000" marR="420053">
              <a:lnSpc>
                <a:spcPct val="92000"/>
              </a:lnSpc>
              <a:spcBef>
                <a:spcPts val="0"/>
              </a:spcBef>
            </a:pPr>
            <a:r>
              <a:rPr lang="cy-GB" sz="2000" dirty="0">
                <a:latin typeface="Century Gothic"/>
                <a:cs typeface="Century Gothic"/>
              </a:rPr>
              <a:t>Ar y diwedd caiff pob sgôr ei hadio at ei gilydd i fesur agwedd yr ymatebydd</a:t>
            </a:r>
            <a:r>
              <a:rPr lang="cy-GB" sz="2000" spc="-8" dirty="0">
                <a:latin typeface="Century Gothic"/>
                <a:cs typeface="Century Gothic"/>
              </a:rPr>
              <a:t>.</a:t>
            </a:r>
            <a:endParaRPr lang="cy-GB" sz="2000" dirty="0">
              <a:latin typeface="Century Gothic"/>
              <a:cs typeface="Century Gothic"/>
            </a:endParaRPr>
          </a:p>
          <a:p>
            <a:pPr>
              <a:spcBef>
                <a:spcPts val="4"/>
              </a:spcBef>
            </a:pPr>
            <a:endParaRPr lang="en-GB" sz="1400" dirty="0">
              <a:latin typeface="Century Gothic"/>
              <a:cs typeface="Century Gothic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F7BF873-0FD8-4DFD-2AE5-A29C6EFE58B3}"/>
              </a:ext>
            </a:extLst>
          </p:cNvPr>
          <p:cNvSpPr txBox="1"/>
          <p:nvPr/>
        </p:nvSpPr>
        <p:spPr>
          <a:xfrm>
            <a:off x="3140596" y="620688"/>
            <a:ext cx="5967908" cy="8567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9525" marR="3810">
              <a:lnSpc>
                <a:spcPct val="92000"/>
              </a:lnSpc>
            </a:pPr>
            <a:r>
              <a:rPr lang="cy-GB" sz="1800" dirty="0">
                <a:latin typeface="Century Gothic"/>
                <a:cs typeface="Century Gothic"/>
              </a:rPr>
              <a:t>Graddfa </a:t>
            </a:r>
            <a:r>
              <a:rPr lang="cy-GB" sz="1800" noProof="1">
                <a:latin typeface="Century Gothic"/>
                <a:cs typeface="Century Gothic"/>
              </a:rPr>
              <a:t>Likert</a:t>
            </a:r>
            <a:r>
              <a:rPr lang="cy-GB" sz="1800" spc="-26" dirty="0">
                <a:latin typeface="Century Gothic"/>
                <a:cs typeface="Century Gothic"/>
              </a:rPr>
              <a:t> i werthuso agwedd cwsmeriaid nad ydynt wedi defnyddio Sugnwyr llwch</a:t>
            </a:r>
            <a:r>
              <a:rPr lang="cy-GB" sz="1800" dirty="0">
                <a:latin typeface="Century Gothic"/>
                <a:cs typeface="Century Gothic"/>
              </a:rPr>
              <a:t>,</a:t>
            </a:r>
            <a:r>
              <a:rPr lang="cy-GB" sz="1800" spc="-15" dirty="0">
                <a:latin typeface="Century Gothic"/>
                <a:cs typeface="Century Gothic"/>
              </a:rPr>
              <a:t> ond sy’n ymwybodol eu bod yn bodoli</a:t>
            </a:r>
            <a:r>
              <a:rPr lang="en-GB" sz="1800" spc="-8" dirty="0">
                <a:latin typeface="Century Gothic"/>
                <a:cs typeface="Century Gothic"/>
              </a:rPr>
              <a:t>:</a:t>
            </a:r>
            <a:endParaRPr lang="en-GB" sz="1800" dirty="0">
              <a:latin typeface="Century Gothic"/>
              <a:cs typeface="Century Gothic"/>
            </a:endParaRPr>
          </a:p>
        </p:txBody>
      </p:sp>
      <p:graphicFrame>
        <p:nvGraphicFramePr>
          <p:cNvPr id="15" name="object 2">
            <a:extLst>
              <a:ext uri="{FF2B5EF4-FFF2-40B4-BE49-F238E27FC236}">
                <a16:creationId xmlns:a16="http://schemas.microsoft.com/office/drawing/2014/main" id="{DDAEBA1B-290A-4B9D-00FA-E5CBA5C52A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147225"/>
              </p:ext>
            </p:extLst>
          </p:nvPr>
        </p:nvGraphicFramePr>
        <p:xfrm>
          <a:off x="3131840" y="1477461"/>
          <a:ext cx="6048672" cy="54736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09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96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96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9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24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81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972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cy-GB" sz="1100" noProof="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cy-GB" sz="1200" spc="-10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Cytuno’n gryf</a:t>
                      </a:r>
                      <a:endParaRPr lang="cy-GB" sz="12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cy-GB" sz="1200" spc="-10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Cytuno</a:t>
                      </a:r>
                      <a:endParaRPr lang="cy-GB" sz="12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cy-GB" sz="1200" spc="-10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Niwtral</a:t>
                      </a:r>
                      <a:endParaRPr lang="cy-GB" sz="12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cy-GB" sz="1200" spc="-10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Anghytuno</a:t>
                      </a:r>
                      <a:endParaRPr lang="cy-GB" sz="12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cy-GB" sz="1200" spc="-10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Anghytuno’n gryf</a:t>
                      </a:r>
                      <a:endParaRPr lang="cy-GB" sz="12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5120">
                <a:tc>
                  <a:txBody>
                    <a:bodyPr/>
                    <a:lstStyle/>
                    <a:p>
                      <a:pPr marL="91440" marR="36322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cy-GB" sz="1100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Mae’r cynnyrch yn fwy drud</a:t>
                      </a:r>
                      <a:endParaRPr lang="cy-GB" sz="11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143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1</a:t>
                      </a: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2</a:t>
                      </a: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3</a:t>
                      </a: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4</a:t>
                      </a: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5</a:t>
                      </a: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230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cy-GB" sz="1100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Does dim amser gen i i’w ddefnyddio</a:t>
                      </a:r>
                      <a:endParaRPr lang="cy-GB" sz="11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143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1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2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3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4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5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0999">
                <a:tc>
                  <a:txBody>
                    <a:bodyPr/>
                    <a:lstStyle/>
                    <a:p>
                      <a:pPr marL="91440" marR="586740" defTabSz="1339850">
                        <a:lnSpc>
                          <a:spcPct val="100000"/>
                        </a:lnSpc>
                        <a:spcBef>
                          <a:spcPts val="330"/>
                        </a:spcBef>
                        <a:tabLst/>
                      </a:pPr>
                      <a:r>
                        <a:rPr lang="cy-GB" sz="1100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Nid yw’r hysbyseb yn argyhoeddi</a:t>
                      </a:r>
                      <a:endParaRPr lang="cy-GB" sz="11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143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1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2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3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4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5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3481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cy-GB" sz="1100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Byth yn defnyddio sugnwr llwch</a:t>
                      </a:r>
                      <a:endParaRPr lang="cy-GB" sz="11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143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1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2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3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4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5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58339">
                <a:tc>
                  <a:txBody>
                    <a:bodyPr/>
                    <a:lstStyle/>
                    <a:p>
                      <a:pPr marL="91440" marR="15176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lang="cy-GB" sz="1100" spc="-25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Rwy’n fodlon ar y ffordd bresennol o lanhau</a:t>
                      </a:r>
                      <a:endParaRPr lang="cy-GB" sz="11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190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1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2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3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4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5</a:t>
                      </a:r>
                    </a:p>
                  </a:txBody>
                  <a:tcPr marL="0" marR="0" marT="309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46131">
                <a:tc>
                  <a:txBody>
                    <a:bodyPr/>
                    <a:lstStyle/>
                    <a:p>
                      <a:pPr marL="91440" marR="39751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lang="cy-GB" sz="1100" noProof="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Mae ei ddefnyddio yn llafurus</a:t>
                      </a:r>
                      <a:endParaRPr lang="cy-GB" sz="1100" noProof="0" dirty="0">
                        <a:latin typeface="Century Gothic"/>
                        <a:cs typeface="Century Gothic"/>
                      </a:endParaRPr>
                    </a:p>
                  </a:txBody>
                  <a:tcPr marL="0" marR="0" marT="323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AF1512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1</a:t>
                      </a:r>
                    </a:p>
                  </a:txBody>
                  <a:tcPr marL="0" marR="0" marT="3143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2</a:t>
                      </a:r>
                    </a:p>
                  </a:txBody>
                  <a:tcPr marL="0" marR="0" marT="3143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3</a:t>
                      </a:r>
                    </a:p>
                  </a:txBody>
                  <a:tcPr marL="0" marR="0" marT="3143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4</a:t>
                      </a:r>
                    </a:p>
                  </a:txBody>
                  <a:tcPr marL="0" marR="0" marT="3143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cy-GB" sz="1200" noProof="0" dirty="0">
                          <a:latin typeface="Century Gothic"/>
                          <a:cs typeface="Century Gothic"/>
                        </a:rPr>
                        <a:t>5</a:t>
                      </a:r>
                    </a:p>
                  </a:txBody>
                  <a:tcPr marL="0" marR="0" marT="3143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5536" y="-243408"/>
            <a:ext cx="5657850" cy="944239"/>
          </a:xfrm>
          <a:prstGeom prst="rect">
            <a:avLst/>
          </a:prstGeom>
        </p:spPr>
        <p:txBody>
          <a:bodyPr vert="horz" wrap="square" lIns="0" tIns="455047" rIns="0" bIns="0" rtlCol="0" anchor="b">
            <a:spAutoFit/>
          </a:bodyPr>
          <a:lstStyle/>
          <a:p>
            <a:pPr marL="9525">
              <a:lnSpc>
                <a:spcPct val="100000"/>
              </a:lnSpc>
              <a:spcBef>
                <a:spcPts val="75"/>
              </a:spcBef>
            </a:pPr>
            <a:r>
              <a:rPr lang="cy-GB" sz="3150" dirty="0"/>
              <a:t>Camau at greu graddfa </a:t>
            </a:r>
            <a:r>
              <a:rPr lang="cy-GB" sz="3150" noProof="1"/>
              <a:t>Likert</a:t>
            </a:r>
            <a:r>
              <a:rPr lang="cy-GB" sz="3150" spc="-8" dirty="0"/>
              <a:t> </a:t>
            </a:r>
            <a:endParaRPr lang="cy-GB" sz="315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0340CF-0792-AA41-608F-C9C995798DF3}"/>
              </a:ext>
            </a:extLst>
          </p:cNvPr>
          <p:cNvSpPr txBox="1"/>
          <p:nvPr/>
        </p:nvSpPr>
        <p:spPr>
          <a:xfrm>
            <a:off x="164121" y="1124744"/>
            <a:ext cx="5992056" cy="480131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y-GB" sz="1800" dirty="0">
                <a:latin typeface="Century Gothic"/>
                <a:cs typeface="Century Gothic"/>
              </a:rPr>
              <a:t>Penderfynu ar bwnc eich ymchwiliad</a:t>
            </a:r>
            <a:endParaRPr lang="cy-GB" spc="-8" dirty="0">
              <a:latin typeface="Century Gothic"/>
              <a:cs typeface="Century Gothic"/>
            </a:endParaRPr>
          </a:p>
          <a:p>
            <a:pPr marL="342900" indent="-342900">
              <a:buFont typeface="+mj-lt"/>
              <a:buAutoNum type="arabicPeriod"/>
            </a:pPr>
            <a:r>
              <a:rPr lang="cy-GB" spc="-8" dirty="0">
                <a:latin typeface="Century Gothic"/>
                <a:cs typeface="Century Gothic"/>
              </a:rPr>
              <a:t>Casglu </a:t>
            </a:r>
            <a:r>
              <a:rPr lang="cy-GB" dirty="0">
                <a:latin typeface="Century Gothic"/>
                <a:cs typeface="Century Gothic"/>
              </a:rPr>
              <a:t>panel</a:t>
            </a:r>
            <a:r>
              <a:rPr lang="cy-GB" spc="8" dirty="0">
                <a:latin typeface="Century Gothic"/>
                <a:cs typeface="Century Gothic"/>
              </a:rPr>
              <a:t> </a:t>
            </a:r>
            <a:r>
              <a:rPr lang="cy-GB" spc="-19" dirty="0">
                <a:latin typeface="Century Gothic"/>
                <a:cs typeface="Century Gothic"/>
              </a:rPr>
              <a:t>o wirfoddolwyr</a:t>
            </a:r>
            <a:endParaRPr lang="cy-GB" spc="-8" dirty="0">
              <a:latin typeface="Century Gothic"/>
              <a:cs typeface="Century Gothic"/>
            </a:endParaRPr>
          </a:p>
          <a:p>
            <a:pPr marL="342900" indent="-342900">
              <a:buFont typeface="+mj-lt"/>
              <a:buAutoNum type="arabicPeriod"/>
            </a:pPr>
            <a:r>
              <a:rPr lang="cy-GB" dirty="0">
                <a:latin typeface="Century Gothic"/>
                <a:cs typeface="Century Gothic"/>
              </a:rPr>
              <a:t>Gofyn iddynt lunio datganiadau am y pwnc</a:t>
            </a:r>
            <a:endParaRPr lang="cy-GB" sz="1800" spc="-15" dirty="0">
              <a:latin typeface="Century Gothic"/>
              <a:cs typeface="Century Gothic"/>
            </a:endParaRPr>
          </a:p>
          <a:p>
            <a:pPr marL="342900" indent="-342900">
              <a:buFont typeface="+mj-lt"/>
              <a:buAutoNum type="arabicPeriod"/>
            </a:pPr>
            <a:r>
              <a:rPr lang="cy-GB" sz="1800" dirty="0">
                <a:latin typeface="Century Gothic"/>
                <a:cs typeface="Century Gothic"/>
              </a:rPr>
              <a:t>Casglu’r holl ddatganiadau </a:t>
            </a:r>
            <a:r>
              <a:rPr lang="cy-GB" sz="1800" spc="-19" dirty="0">
                <a:latin typeface="Century Gothic"/>
                <a:cs typeface="Century Gothic"/>
              </a:rPr>
              <a:t>a chael gwared â’r rheini sy’n ailadroddus neu wedi’u geirio’n wael</a:t>
            </a:r>
            <a:endParaRPr lang="cy-GB" sz="1800" spc="-8" dirty="0">
              <a:latin typeface="Century Gothic"/>
              <a:cs typeface="Century Gothic"/>
            </a:endParaRPr>
          </a:p>
          <a:p>
            <a:pPr marL="342900" indent="-342900">
              <a:buFont typeface="+mj-lt"/>
              <a:buAutoNum type="arabicPeriod"/>
            </a:pPr>
            <a:r>
              <a:rPr lang="cy-GB" dirty="0">
                <a:latin typeface="Century Gothic"/>
                <a:cs typeface="Century Gothic"/>
              </a:rPr>
              <a:t>Trefnu’r datganiadau mewn rhestr</a:t>
            </a:r>
            <a:r>
              <a:rPr lang="cy-GB" spc="-15" dirty="0">
                <a:latin typeface="Century Gothic"/>
                <a:cs typeface="Century Gothic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y-GB" dirty="0">
                <a:latin typeface="Century Gothic"/>
                <a:cs typeface="Century Gothic"/>
              </a:rPr>
              <a:t>Gofyn i ail banel werthuso pob datganiad fel rhai cadarnhaol neu negyddol</a:t>
            </a:r>
            <a:r>
              <a:rPr lang="cy-GB" spc="-8" dirty="0">
                <a:latin typeface="Century Gothic"/>
                <a:cs typeface="Century Gothic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y-GB" sz="1800" spc="-15" dirty="0">
                <a:latin typeface="Century Gothic"/>
                <a:cs typeface="Century Gothic"/>
              </a:rPr>
              <a:t>Cael gwared ar </a:t>
            </a:r>
            <a:r>
              <a:rPr lang="cy-GB" spc="-15" dirty="0">
                <a:latin typeface="Century Gothic"/>
                <a:cs typeface="Century Gothic"/>
              </a:rPr>
              <a:t>ddatganiadau amwys</a:t>
            </a:r>
            <a:r>
              <a:rPr lang="cy-GB" sz="1800" spc="-15" dirty="0">
                <a:latin typeface="Century Gothic"/>
                <a:cs typeface="Century Gothic"/>
              </a:rPr>
              <a:t>, gan gadw’r rhai eglur yn unig.</a:t>
            </a:r>
          </a:p>
          <a:p>
            <a:pPr marL="342900" indent="-342900">
              <a:buFont typeface="+mj-lt"/>
              <a:buAutoNum type="arabicPeriod"/>
            </a:pPr>
            <a:r>
              <a:rPr lang="cy-GB" sz="1800" spc="-15" dirty="0">
                <a:latin typeface="Century Gothic"/>
                <a:cs typeface="Century Gothic"/>
              </a:rPr>
              <a:t>Dewis datganiadau cadarnhaol a negyddol a’u trefnu </a:t>
            </a:r>
            <a:r>
              <a:rPr lang="cy-GB" spc="-15" dirty="0">
                <a:latin typeface="Century Gothic"/>
                <a:cs typeface="Century Gothic"/>
              </a:rPr>
              <a:t>ar hap</a:t>
            </a:r>
            <a:r>
              <a:rPr lang="cy-GB" sz="1800" spc="-15" dirty="0">
                <a:latin typeface="Century Gothic"/>
                <a:cs typeface="Century Gothic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y-GB" sz="1800" spc="-15" dirty="0">
                <a:latin typeface="Century Gothic"/>
                <a:cs typeface="Century Gothic"/>
              </a:rPr>
              <a:t>Dyrannu graddfa 5-pwynt, 7-pwynt neu 9-pwynt, i bob datganiad.</a:t>
            </a:r>
          </a:p>
          <a:p>
            <a:pPr marL="342900" indent="-342900">
              <a:buFont typeface="+mj-lt"/>
              <a:buAutoNum type="arabicPeriod"/>
            </a:pPr>
            <a:r>
              <a:rPr lang="cy-GB" sz="1800" spc="-15" dirty="0">
                <a:latin typeface="Century Gothic"/>
                <a:cs typeface="Century Gothic"/>
              </a:rPr>
              <a:t>Cyfuno eich datganiadau’n holiadur cyflawn yn seiliedig ar </a:t>
            </a:r>
            <a:r>
              <a:rPr lang="cy-GB" sz="1800" spc="-15" noProof="1">
                <a:latin typeface="Century Gothic"/>
                <a:cs typeface="Century Gothic"/>
              </a:rPr>
              <a:t>Likert</a:t>
            </a:r>
            <a:r>
              <a:rPr lang="cy-GB" sz="1800" spc="-15" dirty="0">
                <a:latin typeface="Century Gothic"/>
                <a:cs typeface="Century Gothic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endParaRPr lang="en-GB" sz="1800" spc="-15" dirty="0">
              <a:latin typeface="Century Gothic"/>
              <a:cs typeface="Century Gothic"/>
            </a:endParaRP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154512E5-59FB-C277-1226-7F03E7229C59}"/>
              </a:ext>
            </a:extLst>
          </p:cNvPr>
          <p:cNvSpPr txBox="1">
            <a:spLocks/>
          </p:cNvSpPr>
          <p:nvPr/>
        </p:nvSpPr>
        <p:spPr bwMode="auto">
          <a:xfrm>
            <a:off x="6315583" y="2423817"/>
            <a:ext cx="2664296" cy="374076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0" tIns="186690" rIns="0" bIns="0" numCol="1" rtlCol="0" anchor="t" anchorCtr="0" compatLnSpc="1">
            <a:prstTxWarp prst="textNoShape">
              <a:avLst/>
            </a:prstTxWarp>
            <a:spAutoFit/>
          </a:bodyPr>
          <a:lstStyle>
            <a:lvl1pPr marL="90488" indent="-90488" algn="l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588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6738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1863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3838" indent="-214313">
              <a:lnSpc>
                <a:spcPts val="2678"/>
              </a:lnSpc>
              <a:spcBef>
                <a:spcPts val="1084"/>
              </a:spcBef>
              <a:buFont typeface="Calibri" panose="020F0502020204030204" pitchFamily="34" charset="0"/>
              <a:buChar char="•"/>
              <a:tabLst>
                <a:tab pos="223838" algn="l"/>
              </a:tabLst>
            </a:pPr>
            <a:r>
              <a:rPr lang="cy-GB" dirty="0">
                <a:solidFill>
                  <a:schemeClr val="tx1"/>
                </a:solidFill>
                <a:latin typeface="Century" panose="02040604050505020304" pitchFamily="18" charset="0"/>
              </a:rPr>
              <a:t>Trwy gynyddu bodlonrwydd yr ymatebydd i ateb</a:t>
            </a:r>
            <a:endParaRPr lang="cy-GB" spc="-8" dirty="0">
              <a:solidFill>
                <a:schemeClr val="tx1"/>
              </a:solidFill>
              <a:latin typeface="Century" panose="02040604050505020304" pitchFamily="18" charset="0"/>
            </a:endParaRPr>
          </a:p>
          <a:p>
            <a:pPr marL="9525" indent="0">
              <a:lnSpc>
                <a:spcPts val="2678"/>
              </a:lnSpc>
              <a:spcBef>
                <a:spcPts val="1084"/>
              </a:spcBef>
              <a:buNone/>
              <a:tabLst>
                <a:tab pos="223838" algn="l"/>
              </a:tabLst>
            </a:pPr>
            <a:endParaRPr lang="cy-GB" sz="700" dirty="0">
              <a:solidFill>
                <a:schemeClr val="tx1"/>
              </a:solidFill>
              <a:latin typeface="Century" panose="02040604050505020304" pitchFamily="18" charset="0"/>
            </a:endParaRPr>
          </a:p>
          <a:p>
            <a:pPr marL="224314" indent="-214789">
              <a:lnSpc>
                <a:spcPct val="100000"/>
              </a:lnSpc>
              <a:spcBef>
                <a:spcPts val="206"/>
              </a:spcBef>
              <a:buFont typeface="Calibri" panose="020F0502020204030204" pitchFamily="34" charset="0"/>
              <a:buChar char="•"/>
              <a:tabLst>
                <a:tab pos="224314" algn="l"/>
              </a:tabLst>
            </a:pPr>
            <a:r>
              <a:rPr lang="cy-GB" dirty="0">
                <a:solidFill>
                  <a:schemeClr val="tx1"/>
                </a:solidFill>
                <a:latin typeface="Century" panose="02040604050505020304" pitchFamily="18" charset="0"/>
              </a:rPr>
              <a:t>Mae’n cynyddu dibynadwyedd a dilysrwydd</a:t>
            </a:r>
            <a:r>
              <a:rPr lang="cy-GB" spc="-8" dirty="0">
                <a:solidFill>
                  <a:schemeClr val="tx1"/>
                </a:solidFill>
                <a:latin typeface="Century" panose="02040604050505020304" pitchFamily="18" charset="0"/>
              </a:rPr>
              <a:t>.</a:t>
            </a:r>
          </a:p>
          <a:p>
            <a:pPr marL="224314" indent="-214789">
              <a:lnSpc>
                <a:spcPct val="100000"/>
              </a:lnSpc>
              <a:spcBef>
                <a:spcPts val="206"/>
              </a:spcBef>
              <a:buFont typeface="Calibri" panose="020F0502020204030204" pitchFamily="34" charset="0"/>
              <a:buChar char="•"/>
              <a:tabLst>
                <a:tab pos="224314" algn="l"/>
              </a:tabLst>
            </a:pPr>
            <a:endParaRPr lang="cy-GB" spc="-8" dirty="0">
              <a:solidFill>
                <a:schemeClr val="tx1"/>
              </a:solidFill>
              <a:latin typeface="Century" panose="02040604050505020304" pitchFamily="18" charset="0"/>
            </a:endParaRPr>
          </a:p>
          <a:p>
            <a:pPr marL="224314" indent="-214789">
              <a:lnSpc>
                <a:spcPct val="100000"/>
              </a:lnSpc>
              <a:spcBef>
                <a:spcPts val="206"/>
              </a:spcBef>
              <a:buFont typeface="Calibri" panose="020F0502020204030204" pitchFamily="34" charset="0"/>
              <a:buChar char="•"/>
              <a:tabLst>
                <a:tab pos="224314" algn="l"/>
              </a:tabLst>
            </a:pPr>
            <a:r>
              <a:rPr lang="cy-GB" sz="2000" dirty="0">
                <a:solidFill>
                  <a:schemeClr val="tx1"/>
                </a:solidFill>
                <a:latin typeface="Century" panose="02040604050505020304" pitchFamily="18" charset="0"/>
                <a:cs typeface="Century Gothic"/>
              </a:rPr>
              <a:t>Ll</a:t>
            </a:r>
            <a:r>
              <a:rPr lang="cy-GB" dirty="0">
                <a:solidFill>
                  <a:schemeClr val="tx1"/>
                </a:solidFill>
                <a:latin typeface="Century" panose="02040604050505020304" pitchFamily="18" charset="0"/>
                <a:cs typeface="Century Gothic"/>
              </a:rPr>
              <a:t>ai o wallau</a:t>
            </a:r>
            <a:r>
              <a:rPr lang="cy-GB" sz="2000" spc="-45" dirty="0">
                <a:solidFill>
                  <a:schemeClr val="tx1"/>
                </a:solidFill>
                <a:latin typeface="Century" panose="02040604050505020304" pitchFamily="18" charset="0"/>
                <a:cs typeface="Century Gothic"/>
              </a:rPr>
              <a:t> </a:t>
            </a:r>
            <a:r>
              <a:rPr lang="cy-GB" sz="2000" dirty="0">
                <a:solidFill>
                  <a:schemeClr val="tx1"/>
                </a:solidFill>
                <a:latin typeface="Century" panose="02040604050505020304" pitchFamily="18" charset="0"/>
                <a:cs typeface="Century Gothic"/>
              </a:rPr>
              <a:t>=</a:t>
            </a:r>
            <a:r>
              <a:rPr lang="cy-GB" sz="2000" spc="-49" dirty="0">
                <a:solidFill>
                  <a:schemeClr val="tx1"/>
                </a:solidFill>
                <a:latin typeface="Century" panose="02040604050505020304" pitchFamily="18" charset="0"/>
                <a:cs typeface="Century Gothic"/>
              </a:rPr>
              <a:t> </a:t>
            </a:r>
            <a:r>
              <a:rPr lang="cy-GB" spc="-49" dirty="0">
                <a:solidFill>
                  <a:schemeClr val="tx1"/>
                </a:solidFill>
                <a:latin typeface="Century" panose="02040604050505020304" pitchFamily="18" charset="0"/>
                <a:cs typeface="Century Gothic"/>
              </a:rPr>
              <a:t>gwell</a:t>
            </a:r>
            <a:r>
              <a:rPr lang="cy-GB" sz="2000" spc="-41" dirty="0">
                <a:solidFill>
                  <a:schemeClr val="tx1"/>
                </a:solidFill>
                <a:latin typeface="Century" panose="02040604050505020304" pitchFamily="18" charset="0"/>
                <a:cs typeface="Century Gothic"/>
              </a:rPr>
              <a:t> </a:t>
            </a:r>
            <a:r>
              <a:rPr lang="cy-GB" sz="2000" spc="-15" dirty="0">
                <a:solidFill>
                  <a:schemeClr val="tx1"/>
                </a:solidFill>
                <a:latin typeface="Century" panose="02040604050505020304" pitchFamily="18" charset="0"/>
                <a:cs typeface="Century Gothic"/>
              </a:rPr>
              <a:t>data</a:t>
            </a:r>
            <a:endParaRPr lang="cy-GB" sz="2000" dirty="0">
              <a:solidFill>
                <a:schemeClr val="tx1"/>
              </a:solidFill>
              <a:latin typeface="Century" panose="02040604050505020304" pitchFamily="18" charset="0"/>
              <a:cs typeface="Century Gothic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71608E0-25B4-3584-338B-0221457875C0}"/>
              </a:ext>
            </a:extLst>
          </p:cNvPr>
          <p:cNvSpPr txBox="1"/>
          <p:nvPr/>
        </p:nvSpPr>
        <p:spPr>
          <a:xfrm>
            <a:off x="6243576" y="1124744"/>
            <a:ext cx="2736303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spcBef>
                <a:spcPts val="1470"/>
              </a:spcBef>
              <a:buNone/>
            </a:pPr>
            <a:r>
              <a:rPr lang="cy-GB" sz="2400" dirty="0">
                <a:latin typeface="Century" panose="02040604050505020304" pitchFamily="18" charset="0"/>
              </a:rPr>
              <a:t>Mae cwestiynau da yn lleihau gwallau</a:t>
            </a:r>
            <a:endParaRPr lang="cy-GB" sz="2400" spc="-8" dirty="0">
              <a:latin typeface="Century" panose="02040604050505020304" pitchFamily="18" charset="0"/>
              <a:cs typeface="Century Gothic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1520" y="242502"/>
            <a:ext cx="5112568" cy="440505"/>
          </a:xfrm>
          <a:prstGeom prst="rect">
            <a:avLst/>
          </a:prstGeom>
        </p:spPr>
        <p:txBody>
          <a:bodyPr vert="horz" wrap="square" lIns="0" tIns="9525" rIns="0" bIns="0" rtlCol="0" anchor="b">
            <a:spAutoFit/>
          </a:bodyPr>
          <a:lstStyle/>
          <a:p>
            <a:pPr marL="9525">
              <a:lnSpc>
                <a:spcPct val="100000"/>
              </a:lnSpc>
              <a:spcBef>
                <a:spcPts val="75"/>
              </a:spcBef>
            </a:pPr>
            <a:r>
              <a:rPr lang="cy-GB" sz="2800" spc="0" noProof="1">
                <a:solidFill>
                  <a:srgbClr val="2F2B20"/>
                </a:solidFill>
                <a:latin typeface="Century" panose="02040604050505020304" pitchFamily="18" charset="0"/>
                <a:ea typeface="+mn-ea"/>
                <a:cs typeface="Arial" panose="020B0604020202020204" pitchFamily="34" charset="0"/>
              </a:rPr>
              <a:t>D</a:t>
            </a:r>
            <a:r>
              <a:rPr kumimoji="0" lang="cy-GB" sz="2800" b="0" i="0" u="none" strike="noStrike" kern="1200" cap="none" spc="0" normalizeH="0" baseline="0" noProof="1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Arial" panose="020B0604020202020204" pitchFamily="34" charset="0"/>
              </a:rPr>
              <a:t>ibynadwyedd </a:t>
            </a:r>
            <a:r>
              <a:rPr kumimoji="0" lang="cy-GB" sz="28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Arial" panose="020B0604020202020204" pitchFamily="34" charset="0"/>
              </a:rPr>
              <a:t>a Dilysrwydd</a:t>
            </a:r>
            <a:endParaRPr sz="2800" dirty="0"/>
          </a:p>
        </p:txBody>
      </p:sp>
      <p:sp>
        <p:nvSpPr>
          <p:cNvPr id="3" name="object 3"/>
          <p:cNvSpPr txBox="1"/>
          <p:nvPr/>
        </p:nvSpPr>
        <p:spPr>
          <a:xfrm>
            <a:off x="251520" y="1052736"/>
            <a:ext cx="8640960" cy="50821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wrap="square" lIns="0" tIns="95250" rIns="0" bIns="0" rtlCol="0">
            <a:spAutoFit/>
          </a:bodyPr>
          <a:lstStyle/>
          <a:p>
            <a:pPr>
              <a:spcBef>
                <a:spcPts val="750"/>
              </a:spcBef>
              <a:buClr>
                <a:srgbClr val="89D0D5"/>
              </a:buClr>
              <a:buSzPct val="78846"/>
              <a:tabLst>
                <a:tab pos="0" algn="l"/>
              </a:tabLst>
            </a:pPr>
            <a:r>
              <a:rPr lang="cy-GB" sz="2800" spc="-8" noProof="1">
                <a:latin typeface="Century Gothic"/>
                <a:cs typeface="Century Gothic"/>
              </a:rPr>
              <a:t>Dibynadwyedd</a:t>
            </a:r>
            <a:endParaRPr lang="cy-GB" sz="2400" noProof="1">
              <a:latin typeface="Century Gothic"/>
              <a:cs typeface="Century Gothic"/>
            </a:endParaRPr>
          </a:p>
          <a:p>
            <a:pPr marL="715963">
              <a:lnSpc>
                <a:spcPts val="1883"/>
              </a:lnSpc>
              <a:spcBef>
                <a:spcPts val="563"/>
              </a:spcBef>
              <a:tabLst>
                <a:tab pos="715963" algn="l"/>
              </a:tabLst>
            </a:pPr>
            <a:r>
              <a:rPr lang="en-GB" sz="2400" i="1" dirty="0">
                <a:latin typeface="Century Gothic"/>
                <a:cs typeface="Century Gothic"/>
              </a:rPr>
              <a:t>“…the</a:t>
            </a:r>
            <a:r>
              <a:rPr lang="en-GB" sz="2400" i="1" spc="-49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degree</a:t>
            </a:r>
            <a:r>
              <a:rPr lang="en-GB" sz="2400" i="1" spc="-34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to</a:t>
            </a:r>
            <a:r>
              <a:rPr lang="en-GB" sz="2400" i="1" spc="-41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which</a:t>
            </a:r>
            <a:r>
              <a:rPr lang="en-GB" sz="2400" i="1" spc="-38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a</a:t>
            </a:r>
            <a:r>
              <a:rPr lang="en-GB" sz="2400" i="1" spc="-38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test</a:t>
            </a:r>
            <a:r>
              <a:rPr lang="en-GB" sz="2400" i="1" spc="-49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or</a:t>
            </a:r>
            <a:r>
              <a:rPr lang="en-GB" sz="2400" i="1" spc="-26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measure</a:t>
            </a:r>
            <a:r>
              <a:rPr lang="en-GB" sz="2400" i="1" spc="-41" dirty="0">
                <a:latin typeface="Century Gothic"/>
                <a:cs typeface="Century Gothic"/>
              </a:rPr>
              <a:t> </a:t>
            </a:r>
            <a:r>
              <a:rPr lang="en-GB" sz="2400" i="1" spc="-8" dirty="0">
                <a:latin typeface="Century Gothic"/>
                <a:cs typeface="Century Gothic"/>
              </a:rPr>
              <a:t>produces</a:t>
            </a:r>
            <a:endParaRPr lang="en-GB" sz="2400" dirty="0">
              <a:latin typeface="Century Gothic"/>
              <a:cs typeface="Century Gothic"/>
            </a:endParaRPr>
          </a:p>
          <a:p>
            <a:pPr marL="715963">
              <a:lnSpc>
                <a:spcPts val="1781"/>
              </a:lnSpc>
              <a:tabLst>
                <a:tab pos="715963" algn="l"/>
              </a:tabLst>
            </a:pPr>
            <a:r>
              <a:rPr lang="en-GB" sz="2400" i="1" dirty="0">
                <a:latin typeface="Century Gothic"/>
                <a:cs typeface="Century Gothic"/>
              </a:rPr>
              <a:t>the</a:t>
            </a:r>
            <a:r>
              <a:rPr lang="en-GB" sz="2400" i="1" spc="-56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same</a:t>
            </a:r>
            <a:r>
              <a:rPr lang="en-GB" sz="2400" i="1" spc="-45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scores</a:t>
            </a:r>
            <a:r>
              <a:rPr lang="en-GB" sz="2400" i="1" spc="-41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when</a:t>
            </a:r>
            <a:r>
              <a:rPr lang="en-GB" sz="2400" i="1" spc="-45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applied</a:t>
            </a:r>
            <a:r>
              <a:rPr lang="en-GB" sz="2400" i="1" spc="-41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in</a:t>
            </a:r>
            <a:r>
              <a:rPr lang="en-GB" sz="2400" i="1" spc="-45" dirty="0">
                <a:latin typeface="Century Gothic"/>
                <a:cs typeface="Century Gothic"/>
              </a:rPr>
              <a:t> </a:t>
            </a:r>
            <a:r>
              <a:rPr lang="en-GB" sz="2400" i="1" dirty="0">
                <a:latin typeface="Century Gothic"/>
                <a:cs typeface="Century Gothic"/>
              </a:rPr>
              <a:t>the</a:t>
            </a:r>
            <a:r>
              <a:rPr lang="en-GB" sz="2400" i="1" spc="-53" dirty="0">
                <a:latin typeface="Century Gothic"/>
                <a:cs typeface="Century Gothic"/>
              </a:rPr>
              <a:t> </a:t>
            </a:r>
            <a:r>
              <a:rPr lang="en-GB" sz="2400" i="1" spc="-15" dirty="0">
                <a:latin typeface="Century Gothic"/>
                <a:cs typeface="Century Gothic"/>
              </a:rPr>
              <a:t>same</a:t>
            </a:r>
            <a:endParaRPr lang="en-GB" sz="2400" dirty="0">
              <a:latin typeface="Century Gothic"/>
              <a:cs typeface="Century Gothic"/>
            </a:endParaRPr>
          </a:p>
          <a:p>
            <a:pPr marL="715963">
              <a:lnSpc>
                <a:spcPts val="1883"/>
              </a:lnSpc>
              <a:tabLst>
                <a:tab pos="715963" algn="l"/>
              </a:tabLst>
            </a:pPr>
            <a:r>
              <a:rPr lang="en-GB" sz="2400" i="1" spc="-8" dirty="0">
                <a:latin typeface="Century Gothic"/>
                <a:cs typeface="Century Gothic"/>
              </a:rPr>
              <a:t>circumstances…”</a:t>
            </a:r>
            <a:r>
              <a:rPr lang="en-GB" sz="2400" i="1" spc="-53" dirty="0">
                <a:latin typeface="Century Gothic"/>
                <a:cs typeface="Century Gothic"/>
              </a:rPr>
              <a:t> </a:t>
            </a:r>
            <a:r>
              <a:rPr lang="en-GB" sz="2400" dirty="0">
                <a:latin typeface="Century Gothic"/>
                <a:cs typeface="Century Gothic"/>
              </a:rPr>
              <a:t>(Nelson</a:t>
            </a:r>
            <a:r>
              <a:rPr lang="en-GB" sz="2400" spc="-34" dirty="0">
                <a:latin typeface="Century Gothic"/>
                <a:cs typeface="Century Gothic"/>
              </a:rPr>
              <a:t> </a:t>
            </a:r>
            <a:r>
              <a:rPr lang="en-GB" sz="2400" spc="-8" dirty="0">
                <a:latin typeface="Century Gothic"/>
                <a:cs typeface="Century Gothic"/>
              </a:rPr>
              <a:t>1997)</a:t>
            </a:r>
            <a:endParaRPr lang="en-GB" sz="2400" dirty="0">
              <a:latin typeface="Century Gothic"/>
              <a:cs typeface="Century Gothic"/>
            </a:endParaRPr>
          </a:p>
          <a:p>
            <a:pPr>
              <a:spcBef>
                <a:spcPts val="4"/>
              </a:spcBef>
            </a:pPr>
            <a:endParaRPr sz="2800" dirty="0">
              <a:latin typeface="Century Gothic"/>
              <a:cs typeface="Century Gothic"/>
            </a:endParaRPr>
          </a:p>
          <a:p>
            <a:pPr marL="9525"/>
            <a:r>
              <a:rPr lang="cy-GB" sz="2800" spc="-8" dirty="0">
                <a:latin typeface="Century Gothic"/>
                <a:cs typeface="Century Gothic"/>
              </a:rPr>
              <a:t>Dilysrwydd</a:t>
            </a:r>
            <a:endParaRPr lang="cy-GB" sz="2800" dirty="0">
              <a:latin typeface="Century Gothic"/>
              <a:cs typeface="Century Gothic"/>
            </a:endParaRPr>
          </a:p>
          <a:p>
            <a:pPr marL="625475" marR="27146" indent="6350">
              <a:spcBef>
                <a:spcPts val="461"/>
              </a:spcBef>
              <a:tabLst>
                <a:tab pos="2933700" algn="l"/>
              </a:tabLst>
            </a:pPr>
            <a:r>
              <a:rPr sz="2400" i="1" dirty="0">
                <a:latin typeface="Century Gothic"/>
                <a:cs typeface="Century Gothic"/>
              </a:rPr>
              <a:t>“</a:t>
            </a:r>
            <a:r>
              <a:rPr lang="en-GB" sz="2400" i="1" dirty="0">
                <a:latin typeface="Century Gothic"/>
                <a:cs typeface="Century Gothic"/>
              </a:rPr>
              <a:t> …the degree</a:t>
            </a:r>
            <a:r>
              <a:rPr lang="en-GB" sz="2400" i="1" spc="-4" dirty="0">
                <a:latin typeface="Century Gothic"/>
                <a:cs typeface="Century Gothic"/>
              </a:rPr>
              <a:t> </a:t>
            </a:r>
            <a:r>
              <a:rPr sz="2400" i="1" dirty="0">
                <a:latin typeface="Century Gothic"/>
                <a:cs typeface="Century Gothic"/>
              </a:rPr>
              <a:t>to</a:t>
            </a:r>
            <a:r>
              <a:rPr sz="2400" i="1" spc="-15" dirty="0">
                <a:latin typeface="Century Gothic"/>
                <a:cs typeface="Century Gothic"/>
              </a:rPr>
              <a:t> </a:t>
            </a:r>
            <a:r>
              <a:rPr sz="2400" i="1" dirty="0">
                <a:latin typeface="Century Gothic"/>
                <a:cs typeface="Century Gothic"/>
              </a:rPr>
              <a:t>which a test</a:t>
            </a:r>
            <a:r>
              <a:rPr sz="2400" i="1" spc="-11" dirty="0">
                <a:latin typeface="Century Gothic"/>
                <a:cs typeface="Century Gothic"/>
              </a:rPr>
              <a:t> </a:t>
            </a:r>
            <a:r>
              <a:rPr sz="2400" i="1" dirty="0">
                <a:latin typeface="Century Gothic"/>
                <a:cs typeface="Century Gothic"/>
              </a:rPr>
              <a:t>or instrument</a:t>
            </a:r>
            <a:r>
              <a:rPr sz="2400" i="1" spc="-23" dirty="0">
                <a:latin typeface="Century Gothic"/>
                <a:cs typeface="Century Gothic"/>
              </a:rPr>
              <a:t> </a:t>
            </a:r>
            <a:r>
              <a:rPr sz="2400" i="1" dirty="0">
                <a:latin typeface="Century Gothic"/>
                <a:cs typeface="Century Gothic"/>
              </a:rPr>
              <a:t>measures</a:t>
            </a:r>
            <a:r>
              <a:rPr sz="2400" i="1" spc="-4" dirty="0">
                <a:latin typeface="Century Gothic"/>
                <a:cs typeface="Century Gothic"/>
              </a:rPr>
              <a:t> </a:t>
            </a:r>
            <a:r>
              <a:rPr sz="2400" i="1" spc="-15" dirty="0">
                <a:latin typeface="Century Gothic"/>
                <a:cs typeface="Century Gothic"/>
              </a:rPr>
              <a:t>what </a:t>
            </a:r>
            <a:r>
              <a:rPr sz="2400" i="1" dirty="0">
                <a:latin typeface="Century Gothic"/>
                <a:cs typeface="Century Gothic"/>
              </a:rPr>
              <a:t>it</a:t>
            </a:r>
            <a:r>
              <a:rPr sz="2400" i="1" spc="-19" dirty="0">
                <a:latin typeface="Century Gothic"/>
                <a:cs typeface="Century Gothic"/>
              </a:rPr>
              <a:t> </a:t>
            </a:r>
            <a:r>
              <a:rPr sz="2400" i="1" dirty="0">
                <a:latin typeface="Century Gothic"/>
                <a:cs typeface="Century Gothic"/>
              </a:rPr>
              <a:t>purports to </a:t>
            </a:r>
            <a:r>
              <a:rPr sz="2400" i="1" spc="-8" dirty="0">
                <a:latin typeface="Century Gothic"/>
                <a:cs typeface="Century Gothic"/>
              </a:rPr>
              <a:t>measure”</a:t>
            </a:r>
            <a:r>
              <a:rPr lang="en-GB" sz="2400" i="1" spc="-8" dirty="0">
                <a:latin typeface="Century Gothic"/>
                <a:cs typeface="Century Gothic"/>
              </a:rPr>
              <a:t> </a:t>
            </a:r>
            <a:r>
              <a:rPr sz="2400" dirty="0">
                <a:latin typeface="Century Gothic"/>
                <a:cs typeface="Century Gothic"/>
              </a:rPr>
              <a:t>(Thomas</a:t>
            </a:r>
            <a:r>
              <a:rPr sz="2400" spc="-11" dirty="0">
                <a:latin typeface="Century Gothic"/>
                <a:cs typeface="Century Gothic"/>
              </a:rPr>
              <a:t> </a:t>
            </a:r>
            <a:r>
              <a:rPr lang="en-GB" sz="2400" spc="-11" dirty="0">
                <a:latin typeface="Century Gothic"/>
                <a:cs typeface="Century Gothic"/>
              </a:rPr>
              <a:t>a</a:t>
            </a:r>
            <a:r>
              <a:rPr sz="2400" spc="-15" dirty="0">
                <a:latin typeface="Century Gothic"/>
                <a:cs typeface="Century Gothic"/>
              </a:rPr>
              <a:t> </a:t>
            </a:r>
            <a:r>
              <a:rPr sz="2400" dirty="0">
                <a:latin typeface="Century Gothic"/>
                <a:cs typeface="Century Gothic"/>
              </a:rPr>
              <a:t>Nelson</a:t>
            </a:r>
            <a:r>
              <a:rPr sz="2400" spc="-4" dirty="0">
                <a:latin typeface="Century Gothic"/>
                <a:cs typeface="Century Gothic"/>
              </a:rPr>
              <a:t> </a:t>
            </a:r>
            <a:r>
              <a:rPr sz="2400" spc="-8" dirty="0">
                <a:latin typeface="Century Gothic"/>
                <a:cs typeface="Century Gothic"/>
              </a:rPr>
              <a:t>1996)</a:t>
            </a:r>
            <a:endParaRPr sz="2400" dirty="0">
              <a:latin typeface="Century Gothic"/>
              <a:cs typeface="Century Gothic"/>
            </a:endParaRPr>
          </a:p>
          <a:p>
            <a:pPr>
              <a:lnSpc>
                <a:spcPct val="100000"/>
              </a:lnSpc>
            </a:pPr>
            <a:endParaRPr sz="2800" dirty="0">
              <a:latin typeface="Century Gothic"/>
              <a:cs typeface="Century Gothic"/>
            </a:endParaRPr>
          </a:p>
          <a:p>
            <a:pPr>
              <a:spcBef>
                <a:spcPts val="41"/>
              </a:spcBef>
            </a:pPr>
            <a:endParaRPr sz="2800" dirty="0">
              <a:latin typeface="Century Gothic"/>
              <a:cs typeface="Century Gothic"/>
            </a:endParaRPr>
          </a:p>
          <a:p>
            <a:pPr marL="625475" indent="-625475"/>
            <a:r>
              <a:rPr lang="cy-GB" sz="2800" spc="-8" dirty="0">
                <a:latin typeface="Century Gothic"/>
                <a:cs typeface="Century Gothic"/>
              </a:rPr>
              <a:t>Gwrthrychedd</a:t>
            </a:r>
            <a:endParaRPr lang="cy-GB" sz="2800" dirty="0">
              <a:latin typeface="Century Gothic"/>
              <a:cs typeface="Century Gothic"/>
            </a:endParaRPr>
          </a:p>
          <a:p>
            <a:pPr marL="625475" marR="27623">
              <a:spcBef>
                <a:spcPts val="465"/>
              </a:spcBef>
            </a:pPr>
            <a:r>
              <a:rPr sz="2400" i="1" dirty="0">
                <a:latin typeface="Century Gothic"/>
                <a:cs typeface="Century Gothic"/>
              </a:rPr>
              <a:t>“…the</a:t>
            </a:r>
            <a:r>
              <a:rPr sz="2400" i="1" spc="-15" dirty="0">
                <a:latin typeface="Century Gothic"/>
                <a:cs typeface="Century Gothic"/>
              </a:rPr>
              <a:t> </a:t>
            </a:r>
            <a:r>
              <a:rPr sz="2400" i="1" dirty="0">
                <a:latin typeface="Century Gothic"/>
                <a:cs typeface="Century Gothic"/>
              </a:rPr>
              <a:t>degree</a:t>
            </a:r>
            <a:r>
              <a:rPr sz="2400" i="1" spc="4" dirty="0">
                <a:latin typeface="Century Gothic"/>
                <a:cs typeface="Century Gothic"/>
              </a:rPr>
              <a:t> </a:t>
            </a:r>
            <a:r>
              <a:rPr sz="2400" i="1" dirty="0">
                <a:latin typeface="Century Gothic"/>
                <a:cs typeface="Century Gothic"/>
              </a:rPr>
              <a:t>to</a:t>
            </a:r>
            <a:r>
              <a:rPr sz="2400" i="1" spc="-15" dirty="0">
                <a:latin typeface="Century Gothic"/>
                <a:cs typeface="Century Gothic"/>
              </a:rPr>
              <a:t> </a:t>
            </a:r>
            <a:r>
              <a:rPr sz="2400" i="1" dirty="0">
                <a:latin typeface="Century Gothic"/>
                <a:cs typeface="Century Gothic"/>
              </a:rPr>
              <a:t>which different</a:t>
            </a:r>
            <a:r>
              <a:rPr sz="2400" i="1" spc="-8" dirty="0">
                <a:latin typeface="Century Gothic"/>
                <a:cs typeface="Century Gothic"/>
              </a:rPr>
              <a:t> observers </a:t>
            </a:r>
            <a:r>
              <a:rPr sz="2400" i="1" dirty="0">
                <a:latin typeface="Century Gothic"/>
                <a:cs typeface="Century Gothic"/>
              </a:rPr>
              <a:t>agree on</a:t>
            </a:r>
            <a:r>
              <a:rPr sz="2400" i="1" spc="-8" dirty="0">
                <a:latin typeface="Century Gothic"/>
                <a:cs typeface="Century Gothic"/>
              </a:rPr>
              <a:t> </a:t>
            </a:r>
            <a:r>
              <a:rPr sz="2400" i="1" dirty="0">
                <a:latin typeface="Century Gothic"/>
                <a:cs typeface="Century Gothic"/>
              </a:rPr>
              <a:t>measurements…” </a:t>
            </a:r>
            <a:r>
              <a:rPr sz="2400" dirty="0">
                <a:latin typeface="Century Gothic"/>
                <a:cs typeface="Century Gothic"/>
              </a:rPr>
              <a:t>(Atkinson</a:t>
            </a:r>
            <a:r>
              <a:rPr sz="2400" spc="-26" dirty="0">
                <a:latin typeface="Century Gothic"/>
                <a:cs typeface="Century Gothic"/>
              </a:rPr>
              <a:t> </a:t>
            </a:r>
            <a:r>
              <a:rPr lang="en-GB" sz="2400" spc="-26" dirty="0">
                <a:latin typeface="Century Gothic"/>
                <a:cs typeface="Century Gothic"/>
              </a:rPr>
              <a:t>a</a:t>
            </a:r>
            <a:r>
              <a:rPr sz="2400" dirty="0">
                <a:latin typeface="Century Gothic"/>
                <a:cs typeface="Century Gothic"/>
              </a:rPr>
              <a:t> </a:t>
            </a:r>
            <a:r>
              <a:rPr sz="2400" spc="-8" dirty="0">
                <a:latin typeface="Century Gothic"/>
                <a:cs typeface="Century Gothic"/>
              </a:rPr>
              <a:t>Nevill 1998)</a:t>
            </a:r>
            <a:endParaRPr sz="24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0" y="246851"/>
            <a:ext cx="2978456" cy="502061"/>
          </a:xfrm>
          <a:prstGeom prst="rect">
            <a:avLst/>
          </a:prstGeom>
        </p:spPr>
        <p:txBody>
          <a:bodyPr vert="horz" wrap="square" lIns="0" tIns="9525" rIns="0" bIns="0" rtlCol="0" anchor="b">
            <a:spAutoFit/>
          </a:bodyPr>
          <a:lstStyle/>
          <a:p>
            <a:pPr marL="9525">
              <a:lnSpc>
                <a:spcPct val="100000"/>
              </a:lnSpc>
              <a:spcBef>
                <a:spcPts val="75"/>
              </a:spcBef>
            </a:pPr>
            <a:r>
              <a:rPr lang="cy-GB" sz="3200" spc="0" noProof="1">
                <a:solidFill>
                  <a:srgbClr val="2F2B20"/>
                </a:solidFill>
                <a:latin typeface="Century" panose="02040604050505020304" pitchFamily="18" charset="0"/>
                <a:ea typeface="+mn-ea"/>
                <a:cs typeface="Arial" panose="020B0604020202020204" pitchFamily="34" charset="0"/>
              </a:rPr>
              <a:t>D</a:t>
            </a:r>
            <a:r>
              <a:rPr kumimoji="0" lang="cy-GB" sz="3200" b="0" i="0" u="none" strike="noStrike" kern="1200" cap="none" spc="0" normalizeH="0" baseline="0" noProof="1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Arial" panose="020B0604020202020204" pitchFamily="34" charset="0"/>
              </a:rPr>
              <a:t>ibynadwyedd</a:t>
            </a:r>
            <a:endParaRPr sz="3150" dirty="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9013" y="5195814"/>
            <a:ext cx="1428750" cy="1353312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0" y="1129998"/>
            <a:ext cx="9144000" cy="20706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vert="horz" wrap="square" lIns="0" tIns="9049" rIns="0" bIns="0" rtlCol="0">
            <a:spAutoFit/>
          </a:bodyPr>
          <a:lstStyle/>
          <a:p>
            <a:pPr marL="541338" marR="443865" indent="-358775">
              <a:spcBef>
                <a:spcPts val="71"/>
              </a:spcBef>
              <a:buClr>
                <a:srgbClr val="89D0D5"/>
              </a:buClr>
              <a:buSzPct val="80357"/>
              <a:buFont typeface="Wingdings 3"/>
              <a:buChar char=""/>
              <a:tabLst>
                <a:tab pos="266700" algn="l"/>
              </a:tabLst>
            </a:pPr>
            <a:r>
              <a:rPr lang="cy-GB" sz="2100" dirty="0">
                <a:latin typeface="Century Gothic"/>
                <a:cs typeface="Century Gothic"/>
              </a:rPr>
              <a:t>Cyfeiria dibynadwyedd at gysondeb prawf</a:t>
            </a:r>
            <a:r>
              <a:rPr lang="cy-GB" sz="2100" spc="-8" dirty="0">
                <a:latin typeface="Century Gothic"/>
                <a:cs typeface="Century Gothic"/>
              </a:rPr>
              <a:t>/arolwg/mesur/</a:t>
            </a:r>
            <a:endParaRPr lang="cy-GB" sz="2100" dirty="0">
              <a:latin typeface="Century Gothic"/>
              <a:cs typeface="Century Gothic"/>
            </a:endParaRPr>
          </a:p>
          <a:p>
            <a:pPr marL="182563" marR="443865">
              <a:spcBef>
                <a:spcPts val="71"/>
              </a:spcBef>
              <a:buClr>
                <a:srgbClr val="89D0D5"/>
              </a:buClr>
              <a:buSzPct val="80357"/>
              <a:tabLst>
                <a:tab pos="266700" algn="l"/>
              </a:tabLst>
            </a:pPr>
            <a:r>
              <a:rPr lang="cy-GB" sz="2100" spc="-8" dirty="0">
                <a:latin typeface="Century Gothic"/>
                <a:cs typeface="Century Gothic"/>
              </a:rPr>
              <a:t>     holiadur</a:t>
            </a:r>
          </a:p>
          <a:p>
            <a:pPr marL="541338" marR="443865" indent="-358775">
              <a:spcBef>
                <a:spcPts val="71"/>
              </a:spcBef>
              <a:buClr>
                <a:srgbClr val="89D0D5"/>
              </a:buClr>
              <a:buSzPct val="80357"/>
              <a:buFont typeface="Wingdings 3"/>
              <a:buChar char=""/>
              <a:tabLst>
                <a:tab pos="266700" algn="l"/>
              </a:tabLst>
            </a:pPr>
            <a:r>
              <a:rPr lang="cy-GB" sz="2100" dirty="0">
                <a:latin typeface="Century Gothic"/>
                <a:cs typeface="Century Gothic"/>
              </a:rPr>
              <a:t>Ydy’r arolwg yn mesur rhywbeth yn gyson</a:t>
            </a:r>
            <a:r>
              <a:rPr lang="cy-GB" sz="2100" spc="-8" dirty="0">
                <a:latin typeface="Century Gothic"/>
                <a:cs typeface="Century Gothic"/>
              </a:rPr>
              <a:t>?</a:t>
            </a:r>
            <a:endParaRPr lang="cy-GB" sz="2100" dirty="0">
              <a:latin typeface="Century Gothic"/>
              <a:cs typeface="Century Gothic"/>
            </a:endParaRPr>
          </a:p>
          <a:p>
            <a:pPr marL="541338" marR="3810" lvl="1" indent="-358775">
              <a:lnSpc>
                <a:spcPct val="100200"/>
              </a:lnSpc>
              <a:spcBef>
                <a:spcPts val="750"/>
              </a:spcBef>
              <a:buClr>
                <a:srgbClr val="89D0D5"/>
              </a:buClr>
              <a:buSzPct val="79166"/>
              <a:buFont typeface="Wingdings 3"/>
              <a:buChar char=""/>
              <a:tabLst>
                <a:tab pos="266700" algn="l"/>
              </a:tabLst>
            </a:pPr>
            <a:r>
              <a:rPr lang="cy-GB" dirty="0">
                <a:latin typeface="Century Gothic"/>
                <a:cs typeface="Century Gothic"/>
              </a:rPr>
              <a:t>Fel arfer caiff ei fesur gan ddefnyddio dibynadwyedd alffa </a:t>
            </a:r>
            <a:r>
              <a:rPr lang="cy-GB" noProof="1">
                <a:latin typeface="Century Gothic"/>
                <a:cs typeface="Century Gothic"/>
              </a:rPr>
              <a:t>Cronbach</a:t>
            </a:r>
            <a:r>
              <a:rPr lang="cy-GB" dirty="0">
                <a:latin typeface="Century Gothic"/>
                <a:cs typeface="Century Gothic"/>
              </a:rPr>
              <a:t> neu ddibynadwyedd hollt dau hanner </a:t>
            </a:r>
            <a:r>
              <a:rPr lang="cy-GB" spc="-45" dirty="0">
                <a:latin typeface="Century Gothic"/>
                <a:cs typeface="Century Gothic"/>
              </a:rPr>
              <a:t> </a:t>
            </a:r>
            <a:r>
              <a:rPr lang="cy-GB" sz="1350" dirty="0">
                <a:latin typeface="Century Gothic"/>
                <a:cs typeface="Century Gothic"/>
              </a:rPr>
              <a:t>(amcangyfrif o’r cysondeb mewnol yn gysylltiedig â’r sgoriau</a:t>
            </a:r>
            <a:r>
              <a:rPr lang="cy-GB" sz="1350" spc="-4" dirty="0">
                <a:latin typeface="Century Gothic"/>
                <a:cs typeface="Century Gothic"/>
              </a:rPr>
              <a:t> sy’n gallu deillio o raddfa</a:t>
            </a:r>
            <a:r>
              <a:rPr lang="cy-GB" sz="1350" spc="-8" dirty="0">
                <a:latin typeface="Century Gothic"/>
                <a:cs typeface="Century Gothic"/>
              </a:rPr>
              <a:t>)</a:t>
            </a:r>
            <a:endParaRPr lang="cy-GB" sz="1350" dirty="0">
              <a:latin typeface="Century Gothic"/>
              <a:cs typeface="Century Gothic"/>
            </a:endParaRPr>
          </a:p>
          <a:p>
            <a:pPr>
              <a:spcBef>
                <a:spcPts val="4"/>
              </a:spcBef>
            </a:pPr>
            <a:endParaRPr sz="1313" dirty="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04236" y="41495"/>
            <a:ext cx="5976664" cy="1088503"/>
          </a:xfrm>
          <a:prstGeom prst="rect">
            <a:avLst/>
          </a:prstGeom>
          <a:solidFill>
            <a:srgbClr val="FFFFFF">
              <a:alpha val="90194"/>
            </a:srgbClr>
          </a:solidFill>
          <a:ln w="19050">
            <a:solidFill>
              <a:srgbClr val="E6B729"/>
            </a:solidFill>
          </a:ln>
        </p:spPr>
        <p:txBody>
          <a:bodyPr vert="horz" wrap="square" lIns="0" tIns="68580" rIns="0" bIns="0" rtlCol="0">
            <a:spAutoFit/>
          </a:bodyPr>
          <a:lstStyle/>
          <a:p>
            <a:pPr marL="117158" marR="113824" indent="-1905" algn="ctr">
              <a:lnSpc>
                <a:spcPct val="91900"/>
              </a:lnSpc>
              <a:spcBef>
                <a:spcPts val="540"/>
              </a:spcBef>
            </a:pPr>
            <a:r>
              <a:rPr lang="cy-GB" dirty="0">
                <a:latin typeface="Century Gothic"/>
                <a:cs typeface="Century Gothic"/>
              </a:rPr>
              <a:t>Gellir defnyddio cyfernod cydberthyniad i asesu i ba raddau mae’n ddibynadwy.</a:t>
            </a:r>
            <a:r>
              <a:rPr lang="cy-GB" spc="-30" dirty="0">
                <a:latin typeface="Century Gothic"/>
                <a:cs typeface="Century Gothic"/>
              </a:rPr>
              <a:t> Os ydy prawf yn ddibynadwy</a:t>
            </a:r>
            <a:r>
              <a:rPr lang="cy-GB" dirty="0">
                <a:latin typeface="Century Gothic"/>
                <a:cs typeface="Century Gothic"/>
              </a:rPr>
              <a:t>,</a:t>
            </a:r>
            <a:r>
              <a:rPr lang="cy-GB" spc="-15" dirty="0">
                <a:latin typeface="Century Gothic"/>
                <a:cs typeface="Century Gothic"/>
              </a:rPr>
              <a:t> dylai ddangos cydberthyniad cadarnhaol uchel</a:t>
            </a:r>
            <a:r>
              <a:rPr lang="cy-GB" spc="-8" dirty="0">
                <a:latin typeface="Century Gothic"/>
                <a:cs typeface="Century Gothic"/>
              </a:rPr>
              <a:t>.</a:t>
            </a:r>
            <a:endParaRPr lang="cy-GB" dirty="0">
              <a:latin typeface="Century Gothic"/>
              <a:cs typeface="Century Gothic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63E9CEC-FACB-5E88-7CCA-4F4761848B56}"/>
              </a:ext>
            </a:extLst>
          </p:cNvPr>
          <p:cNvSpPr txBox="1"/>
          <p:nvPr/>
        </p:nvSpPr>
        <p:spPr>
          <a:xfrm>
            <a:off x="242152" y="3221254"/>
            <a:ext cx="2736304" cy="160043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cy-GB" sz="1400" dirty="0"/>
              <a:t>Er enghraifft, pe bai rhywun yn ei bwyso’i hun drwy gydol diwrnod, byddai’n disgwyl gweld canlyniad tebyg. Ni fyddai clorian a oedd yn mesur pwysau’n wahanol bob tro, yn ddefnyddiol iawn.</a:t>
            </a:r>
          </a:p>
        </p:txBody>
      </p:sp>
      <p:grpSp>
        <p:nvGrpSpPr>
          <p:cNvPr id="21" name="object 3">
            <a:extLst>
              <a:ext uri="{FF2B5EF4-FFF2-40B4-BE49-F238E27FC236}">
                <a16:creationId xmlns:a16="http://schemas.microsoft.com/office/drawing/2014/main" id="{9B295C73-62C5-2B18-2F9E-B20AC765FDE8}"/>
              </a:ext>
            </a:extLst>
          </p:cNvPr>
          <p:cNvGrpSpPr/>
          <p:nvPr/>
        </p:nvGrpSpPr>
        <p:grpSpPr>
          <a:xfrm>
            <a:off x="2051720" y="5818558"/>
            <a:ext cx="731520" cy="730568"/>
            <a:chOff x="1949195" y="1991867"/>
            <a:chExt cx="975360" cy="974090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0627CA46-14CD-0D01-1DF7-D124D5943A0C}"/>
                </a:ext>
              </a:extLst>
            </p:cNvPr>
            <p:cNvSpPr/>
            <p:nvPr/>
          </p:nvSpPr>
          <p:spPr>
            <a:xfrm>
              <a:off x="1949195" y="1991867"/>
              <a:ext cx="975360" cy="974090"/>
            </a:xfrm>
            <a:custGeom>
              <a:avLst/>
              <a:gdLst/>
              <a:ahLst/>
              <a:cxnLst/>
              <a:rect l="l" t="t" r="r" b="b"/>
              <a:pathLst>
                <a:path w="975360" h="974089">
                  <a:moveTo>
                    <a:pt x="487680" y="0"/>
                  </a:moveTo>
                  <a:lnTo>
                    <a:pt x="440708" y="2229"/>
                  </a:lnTo>
                  <a:lnTo>
                    <a:pt x="395001" y="8781"/>
                  </a:lnTo>
                  <a:lnTo>
                    <a:pt x="350762" y="19453"/>
                  </a:lnTo>
                  <a:lnTo>
                    <a:pt x="308196" y="34038"/>
                  </a:lnTo>
                  <a:lnTo>
                    <a:pt x="267508" y="52334"/>
                  </a:lnTo>
                  <a:lnTo>
                    <a:pt x="228900" y="74135"/>
                  </a:lnTo>
                  <a:lnTo>
                    <a:pt x="192578" y="99238"/>
                  </a:lnTo>
                  <a:lnTo>
                    <a:pt x="158746" y="127439"/>
                  </a:lnTo>
                  <a:lnTo>
                    <a:pt x="127607" y="158532"/>
                  </a:lnTo>
                  <a:lnTo>
                    <a:pt x="99367" y="192314"/>
                  </a:lnTo>
                  <a:lnTo>
                    <a:pt x="74230" y="228581"/>
                  </a:lnTo>
                  <a:lnTo>
                    <a:pt x="52400" y="267128"/>
                  </a:lnTo>
                  <a:lnTo>
                    <a:pt x="34080" y="307751"/>
                  </a:lnTo>
                  <a:lnTo>
                    <a:pt x="19476" y="350246"/>
                  </a:lnTo>
                  <a:lnTo>
                    <a:pt x="8792" y="394408"/>
                  </a:lnTo>
                  <a:lnTo>
                    <a:pt x="2232" y="440033"/>
                  </a:lnTo>
                  <a:lnTo>
                    <a:pt x="0" y="486918"/>
                  </a:lnTo>
                  <a:lnTo>
                    <a:pt x="2232" y="533802"/>
                  </a:lnTo>
                  <a:lnTo>
                    <a:pt x="8792" y="579427"/>
                  </a:lnTo>
                  <a:lnTo>
                    <a:pt x="19476" y="623589"/>
                  </a:lnTo>
                  <a:lnTo>
                    <a:pt x="34080" y="666084"/>
                  </a:lnTo>
                  <a:lnTo>
                    <a:pt x="52400" y="706707"/>
                  </a:lnTo>
                  <a:lnTo>
                    <a:pt x="74230" y="745254"/>
                  </a:lnTo>
                  <a:lnTo>
                    <a:pt x="99367" y="781521"/>
                  </a:lnTo>
                  <a:lnTo>
                    <a:pt x="127607" y="815303"/>
                  </a:lnTo>
                  <a:lnTo>
                    <a:pt x="158746" y="846396"/>
                  </a:lnTo>
                  <a:lnTo>
                    <a:pt x="192578" y="874597"/>
                  </a:lnTo>
                  <a:lnTo>
                    <a:pt x="228900" y="899700"/>
                  </a:lnTo>
                  <a:lnTo>
                    <a:pt x="267508" y="921501"/>
                  </a:lnTo>
                  <a:lnTo>
                    <a:pt x="308196" y="939797"/>
                  </a:lnTo>
                  <a:lnTo>
                    <a:pt x="350762" y="954382"/>
                  </a:lnTo>
                  <a:lnTo>
                    <a:pt x="395001" y="965054"/>
                  </a:lnTo>
                  <a:lnTo>
                    <a:pt x="440708" y="971606"/>
                  </a:lnTo>
                  <a:lnTo>
                    <a:pt x="487680" y="973836"/>
                  </a:lnTo>
                  <a:lnTo>
                    <a:pt x="534651" y="971606"/>
                  </a:lnTo>
                  <a:lnTo>
                    <a:pt x="580358" y="965054"/>
                  </a:lnTo>
                  <a:lnTo>
                    <a:pt x="624597" y="954382"/>
                  </a:lnTo>
                  <a:lnTo>
                    <a:pt x="667163" y="939797"/>
                  </a:lnTo>
                  <a:lnTo>
                    <a:pt x="707851" y="921501"/>
                  </a:lnTo>
                  <a:lnTo>
                    <a:pt x="746459" y="899700"/>
                  </a:lnTo>
                  <a:lnTo>
                    <a:pt x="782781" y="874597"/>
                  </a:lnTo>
                  <a:lnTo>
                    <a:pt x="816613" y="846396"/>
                  </a:lnTo>
                  <a:lnTo>
                    <a:pt x="847752" y="815303"/>
                  </a:lnTo>
                  <a:lnTo>
                    <a:pt x="875992" y="781521"/>
                  </a:lnTo>
                  <a:lnTo>
                    <a:pt x="901129" y="745254"/>
                  </a:lnTo>
                  <a:lnTo>
                    <a:pt x="922959" y="706707"/>
                  </a:lnTo>
                  <a:lnTo>
                    <a:pt x="941279" y="666084"/>
                  </a:lnTo>
                  <a:lnTo>
                    <a:pt x="955883" y="623589"/>
                  </a:lnTo>
                  <a:lnTo>
                    <a:pt x="966567" y="579427"/>
                  </a:lnTo>
                  <a:lnTo>
                    <a:pt x="973127" y="533802"/>
                  </a:lnTo>
                  <a:lnTo>
                    <a:pt x="975360" y="486918"/>
                  </a:lnTo>
                  <a:lnTo>
                    <a:pt x="973127" y="440033"/>
                  </a:lnTo>
                  <a:lnTo>
                    <a:pt x="966567" y="394408"/>
                  </a:lnTo>
                  <a:lnTo>
                    <a:pt x="955883" y="350246"/>
                  </a:lnTo>
                  <a:lnTo>
                    <a:pt x="941279" y="307751"/>
                  </a:lnTo>
                  <a:lnTo>
                    <a:pt x="922959" y="267128"/>
                  </a:lnTo>
                  <a:lnTo>
                    <a:pt x="901129" y="228581"/>
                  </a:lnTo>
                  <a:lnTo>
                    <a:pt x="875992" y="192314"/>
                  </a:lnTo>
                  <a:lnTo>
                    <a:pt x="847752" y="158532"/>
                  </a:lnTo>
                  <a:lnTo>
                    <a:pt x="816613" y="127439"/>
                  </a:lnTo>
                  <a:lnTo>
                    <a:pt x="782781" y="99238"/>
                  </a:lnTo>
                  <a:lnTo>
                    <a:pt x="746459" y="74135"/>
                  </a:lnTo>
                  <a:lnTo>
                    <a:pt x="707851" y="52334"/>
                  </a:lnTo>
                  <a:lnTo>
                    <a:pt x="667163" y="34038"/>
                  </a:lnTo>
                  <a:lnTo>
                    <a:pt x="624597" y="19453"/>
                  </a:lnTo>
                  <a:lnTo>
                    <a:pt x="580358" y="8781"/>
                  </a:lnTo>
                  <a:lnTo>
                    <a:pt x="534651" y="2229"/>
                  </a:lnTo>
                  <a:lnTo>
                    <a:pt x="487680" y="0"/>
                  </a:lnTo>
                  <a:close/>
                </a:path>
              </a:pathLst>
            </a:custGeom>
            <a:solidFill>
              <a:srgbClr val="F1DBB5"/>
            </a:solidFill>
          </p:spPr>
          <p:txBody>
            <a:bodyPr wrap="square" lIns="0" tIns="0" rIns="0" bIns="0" rtlCol="0"/>
            <a:lstStyle/>
            <a:p>
              <a:endParaRPr sz="2000"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2B46D1F0-450A-2E87-94B7-5006742CF757}"/>
                </a:ext>
              </a:extLst>
            </p:cNvPr>
            <p:cNvSpPr/>
            <p:nvPr/>
          </p:nvSpPr>
          <p:spPr>
            <a:xfrm>
              <a:off x="2047493" y="2479547"/>
              <a:ext cx="780415" cy="389890"/>
            </a:xfrm>
            <a:custGeom>
              <a:avLst/>
              <a:gdLst/>
              <a:ahLst/>
              <a:cxnLst/>
              <a:rect l="l" t="t" r="r" b="b"/>
              <a:pathLst>
                <a:path w="780414" h="389889">
                  <a:moveTo>
                    <a:pt x="780288" y="0"/>
                  </a:moveTo>
                  <a:lnTo>
                    <a:pt x="0" y="0"/>
                  </a:lnTo>
                  <a:lnTo>
                    <a:pt x="3038" y="48835"/>
                  </a:lnTo>
                  <a:lnTo>
                    <a:pt x="11912" y="95863"/>
                  </a:lnTo>
                  <a:lnTo>
                    <a:pt x="26255" y="140717"/>
                  </a:lnTo>
                  <a:lnTo>
                    <a:pt x="45701" y="183033"/>
                  </a:lnTo>
                  <a:lnTo>
                    <a:pt x="69887" y="222445"/>
                  </a:lnTo>
                  <a:lnTo>
                    <a:pt x="98446" y="258588"/>
                  </a:lnTo>
                  <a:lnTo>
                    <a:pt x="131014" y="291097"/>
                  </a:lnTo>
                  <a:lnTo>
                    <a:pt x="167225" y="319607"/>
                  </a:lnTo>
                  <a:lnTo>
                    <a:pt x="206713" y="343752"/>
                  </a:lnTo>
                  <a:lnTo>
                    <a:pt x="249115" y="363167"/>
                  </a:lnTo>
                  <a:lnTo>
                    <a:pt x="294064" y="377487"/>
                  </a:lnTo>
                  <a:lnTo>
                    <a:pt x="341195" y="386347"/>
                  </a:lnTo>
                  <a:lnTo>
                    <a:pt x="390144" y="389381"/>
                  </a:lnTo>
                  <a:lnTo>
                    <a:pt x="439092" y="386347"/>
                  </a:lnTo>
                  <a:lnTo>
                    <a:pt x="486223" y="377487"/>
                  </a:lnTo>
                  <a:lnTo>
                    <a:pt x="531172" y="363167"/>
                  </a:lnTo>
                  <a:lnTo>
                    <a:pt x="573574" y="343752"/>
                  </a:lnTo>
                  <a:lnTo>
                    <a:pt x="613062" y="319607"/>
                  </a:lnTo>
                  <a:lnTo>
                    <a:pt x="649273" y="291097"/>
                  </a:lnTo>
                  <a:lnTo>
                    <a:pt x="681841" y="258588"/>
                  </a:lnTo>
                  <a:lnTo>
                    <a:pt x="710400" y="222445"/>
                  </a:lnTo>
                  <a:lnTo>
                    <a:pt x="734586" y="183033"/>
                  </a:lnTo>
                  <a:lnTo>
                    <a:pt x="754032" y="140717"/>
                  </a:lnTo>
                  <a:lnTo>
                    <a:pt x="768375" y="95863"/>
                  </a:lnTo>
                  <a:lnTo>
                    <a:pt x="777249" y="48835"/>
                  </a:lnTo>
                  <a:lnTo>
                    <a:pt x="780288" y="0"/>
                  </a:lnTo>
                  <a:close/>
                </a:path>
              </a:pathLst>
            </a:custGeom>
            <a:solidFill>
              <a:srgbClr val="A9851B"/>
            </a:solidFill>
          </p:spPr>
          <p:txBody>
            <a:bodyPr wrap="square" lIns="0" tIns="0" rIns="0" bIns="0" rtlCol="0"/>
            <a:lstStyle/>
            <a:p>
              <a:endParaRPr sz="2000"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641AD955-0BEC-E964-FDCF-9A6818C47857}"/>
                </a:ext>
              </a:extLst>
            </p:cNvPr>
            <p:cNvSpPr/>
            <p:nvPr/>
          </p:nvSpPr>
          <p:spPr>
            <a:xfrm>
              <a:off x="2047493" y="2479547"/>
              <a:ext cx="780415" cy="389890"/>
            </a:xfrm>
            <a:custGeom>
              <a:avLst/>
              <a:gdLst/>
              <a:ahLst/>
              <a:cxnLst/>
              <a:rect l="l" t="t" r="r" b="b"/>
              <a:pathLst>
                <a:path w="780414" h="389889">
                  <a:moveTo>
                    <a:pt x="780288" y="0"/>
                  </a:moveTo>
                  <a:lnTo>
                    <a:pt x="777249" y="48835"/>
                  </a:lnTo>
                  <a:lnTo>
                    <a:pt x="768375" y="95863"/>
                  </a:lnTo>
                  <a:lnTo>
                    <a:pt x="754032" y="140717"/>
                  </a:lnTo>
                  <a:lnTo>
                    <a:pt x="734586" y="183033"/>
                  </a:lnTo>
                  <a:lnTo>
                    <a:pt x="710400" y="222445"/>
                  </a:lnTo>
                  <a:lnTo>
                    <a:pt x="681841" y="258588"/>
                  </a:lnTo>
                  <a:lnTo>
                    <a:pt x="649273" y="291097"/>
                  </a:lnTo>
                  <a:lnTo>
                    <a:pt x="613062" y="319607"/>
                  </a:lnTo>
                  <a:lnTo>
                    <a:pt x="573574" y="343752"/>
                  </a:lnTo>
                  <a:lnTo>
                    <a:pt x="531172" y="363167"/>
                  </a:lnTo>
                  <a:lnTo>
                    <a:pt x="486223" y="377487"/>
                  </a:lnTo>
                  <a:lnTo>
                    <a:pt x="439092" y="386347"/>
                  </a:lnTo>
                  <a:lnTo>
                    <a:pt x="390144" y="389381"/>
                  </a:lnTo>
                  <a:lnTo>
                    <a:pt x="341195" y="386347"/>
                  </a:lnTo>
                  <a:lnTo>
                    <a:pt x="294064" y="377487"/>
                  </a:lnTo>
                  <a:lnTo>
                    <a:pt x="249115" y="363167"/>
                  </a:lnTo>
                  <a:lnTo>
                    <a:pt x="206713" y="343752"/>
                  </a:lnTo>
                  <a:lnTo>
                    <a:pt x="167225" y="319607"/>
                  </a:lnTo>
                  <a:lnTo>
                    <a:pt x="131014" y="291097"/>
                  </a:lnTo>
                  <a:lnTo>
                    <a:pt x="98446" y="258588"/>
                  </a:lnTo>
                  <a:lnTo>
                    <a:pt x="69887" y="222445"/>
                  </a:lnTo>
                  <a:lnTo>
                    <a:pt x="45701" y="183033"/>
                  </a:lnTo>
                  <a:lnTo>
                    <a:pt x="26255" y="140717"/>
                  </a:lnTo>
                  <a:lnTo>
                    <a:pt x="11912" y="95863"/>
                  </a:lnTo>
                  <a:lnTo>
                    <a:pt x="3038" y="48835"/>
                  </a:lnTo>
                  <a:lnTo>
                    <a:pt x="0" y="0"/>
                  </a:lnTo>
                  <a:lnTo>
                    <a:pt x="780288" y="0"/>
                  </a:lnTo>
                  <a:close/>
                </a:path>
              </a:pathLst>
            </a:custGeom>
            <a:ln w="19049">
              <a:solidFill>
                <a:srgbClr val="A9851B"/>
              </a:solidFill>
            </a:ln>
          </p:spPr>
          <p:txBody>
            <a:bodyPr wrap="square" lIns="0" tIns="0" rIns="0" bIns="0" rtlCol="0"/>
            <a:lstStyle/>
            <a:p>
              <a:endParaRPr sz="2000"/>
            </a:p>
          </p:txBody>
        </p:sp>
      </p:grpSp>
      <p:sp>
        <p:nvSpPr>
          <p:cNvPr id="25" name="object 7">
            <a:extLst>
              <a:ext uri="{FF2B5EF4-FFF2-40B4-BE49-F238E27FC236}">
                <a16:creationId xmlns:a16="http://schemas.microsoft.com/office/drawing/2014/main" id="{09284DCE-5657-F91B-E95E-07BD982C378E}"/>
              </a:ext>
            </a:extLst>
          </p:cNvPr>
          <p:cNvSpPr txBox="1"/>
          <p:nvPr/>
        </p:nvSpPr>
        <p:spPr>
          <a:xfrm>
            <a:off x="2954500" y="6021632"/>
            <a:ext cx="2042636" cy="641522"/>
          </a:xfrm>
          <a:prstGeom prst="rect">
            <a:avLst/>
          </a:prstGeom>
        </p:spPr>
        <p:txBody>
          <a:bodyPr vert="horz" wrap="square" lIns="0" tIns="25718" rIns="0" bIns="0" rtlCol="0">
            <a:spAutoFit/>
          </a:bodyPr>
          <a:lstStyle/>
          <a:p>
            <a:pPr marL="9525" marR="3810">
              <a:lnSpc>
                <a:spcPts val="1245"/>
              </a:lnSpc>
              <a:spcBef>
                <a:spcPts val="203"/>
              </a:spcBef>
            </a:pPr>
            <a:r>
              <a:rPr lang="cy-GB" sz="1200" dirty="0">
                <a:latin typeface="Century Gothic"/>
                <a:cs typeface="Century Gothic"/>
              </a:rPr>
              <a:t>Mewnol</a:t>
            </a:r>
            <a:r>
              <a:rPr lang="cy-GB" sz="1200" spc="-26" dirty="0">
                <a:latin typeface="Century Gothic"/>
                <a:cs typeface="Century Gothic"/>
              </a:rPr>
              <a:t> </a:t>
            </a:r>
            <a:r>
              <a:rPr lang="cy-GB" sz="1200" dirty="0">
                <a:latin typeface="Century Gothic"/>
                <a:cs typeface="Century Gothic"/>
              </a:rPr>
              <a:t>–</a:t>
            </a:r>
            <a:r>
              <a:rPr lang="cy-GB" sz="1200" spc="-30" dirty="0">
                <a:latin typeface="Century Gothic"/>
                <a:cs typeface="Century Gothic"/>
              </a:rPr>
              <a:t> yn </a:t>
            </a:r>
            <a:r>
              <a:rPr lang="cy-GB" sz="1200" dirty="0">
                <a:latin typeface="Century Gothic"/>
                <a:cs typeface="Century Gothic"/>
              </a:rPr>
              <a:t>asesu cysondeb canlyniadau ar draws eitemau o fewn prawf</a:t>
            </a:r>
            <a:r>
              <a:rPr lang="cy-GB" sz="1200" spc="-8" dirty="0">
                <a:latin typeface="Century Gothic"/>
                <a:cs typeface="Century Gothic"/>
              </a:rPr>
              <a:t>.</a:t>
            </a:r>
            <a:endParaRPr lang="cy-GB" sz="1200" dirty="0">
              <a:latin typeface="Century Gothic"/>
              <a:cs typeface="Century Gothic"/>
            </a:endParaRPr>
          </a:p>
        </p:txBody>
      </p:sp>
      <p:grpSp>
        <p:nvGrpSpPr>
          <p:cNvPr id="26" name="object 8">
            <a:extLst>
              <a:ext uri="{FF2B5EF4-FFF2-40B4-BE49-F238E27FC236}">
                <a16:creationId xmlns:a16="http://schemas.microsoft.com/office/drawing/2014/main" id="{3B7834B4-DF53-275B-E477-3C06A43681C7}"/>
              </a:ext>
            </a:extLst>
          </p:cNvPr>
          <p:cNvGrpSpPr/>
          <p:nvPr/>
        </p:nvGrpSpPr>
        <p:grpSpPr>
          <a:xfrm>
            <a:off x="5250977" y="5818558"/>
            <a:ext cx="731520" cy="730568"/>
            <a:chOff x="6214871" y="1991867"/>
            <a:chExt cx="975360" cy="974090"/>
          </a:xfrm>
        </p:grpSpPr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26FBAE8D-F22E-A3E4-E7B6-9DCE643BF3C5}"/>
                </a:ext>
              </a:extLst>
            </p:cNvPr>
            <p:cNvSpPr/>
            <p:nvPr/>
          </p:nvSpPr>
          <p:spPr>
            <a:xfrm>
              <a:off x="6214872" y="1991867"/>
              <a:ext cx="975360" cy="974090"/>
            </a:xfrm>
            <a:custGeom>
              <a:avLst/>
              <a:gdLst/>
              <a:ahLst/>
              <a:cxnLst/>
              <a:rect l="l" t="t" r="r" b="b"/>
              <a:pathLst>
                <a:path w="975359" h="974089">
                  <a:moveTo>
                    <a:pt x="975360" y="486918"/>
                  </a:moveTo>
                  <a:lnTo>
                    <a:pt x="973124" y="440042"/>
                  </a:lnTo>
                  <a:lnTo>
                    <a:pt x="966558" y="394411"/>
                  </a:lnTo>
                  <a:lnTo>
                    <a:pt x="955878" y="350253"/>
                  </a:lnTo>
                  <a:lnTo>
                    <a:pt x="941273" y="307759"/>
                  </a:lnTo>
                  <a:lnTo>
                    <a:pt x="922959" y="267131"/>
                  </a:lnTo>
                  <a:lnTo>
                    <a:pt x="901128" y="228587"/>
                  </a:lnTo>
                  <a:lnTo>
                    <a:pt x="875982" y="192316"/>
                  </a:lnTo>
                  <a:lnTo>
                    <a:pt x="847750" y="158534"/>
                  </a:lnTo>
                  <a:lnTo>
                    <a:pt x="816610" y="127444"/>
                  </a:lnTo>
                  <a:lnTo>
                    <a:pt x="782777" y="99250"/>
                  </a:lnTo>
                  <a:lnTo>
                    <a:pt x="746455" y="74142"/>
                  </a:lnTo>
                  <a:lnTo>
                    <a:pt x="707847" y="52336"/>
                  </a:lnTo>
                  <a:lnTo>
                    <a:pt x="667156" y="34048"/>
                  </a:lnTo>
                  <a:lnTo>
                    <a:pt x="624586" y="19456"/>
                  </a:lnTo>
                  <a:lnTo>
                    <a:pt x="580351" y="8788"/>
                  </a:lnTo>
                  <a:lnTo>
                    <a:pt x="534644" y="2235"/>
                  </a:lnTo>
                  <a:lnTo>
                    <a:pt x="487680" y="0"/>
                  </a:lnTo>
                  <a:lnTo>
                    <a:pt x="440702" y="2235"/>
                  </a:lnTo>
                  <a:lnTo>
                    <a:pt x="394995" y="8788"/>
                  </a:lnTo>
                  <a:lnTo>
                    <a:pt x="350761" y="19456"/>
                  </a:lnTo>
                  <a:lnTo>
                    <a:pt x="308190" y="34048"/>
                  </a:lnTo>
                  <a:lnTo>
                    <a:pt x="267500" y="52336"/>
                  </a:lnTo>
                  <a:lnTo>
                    <a:pt x="228892" y="74142"/>
                  </a:lnTo>
                  <a:lnTo>
                    <a:pt x="192570" y="99250"/>
                  </a:lnTo>
                  <a:lnTo>
                    <a:pt x="158737" y="127444"/>
                  </a:lnTo>
                  <a:lnTo>
                    <a:pt x="127596" y="158534"/>
                  </a:lnTo>
                  <a:lnTo>
                    <a:pt x="99364" y="192316"/>
                  </a:lnTo>
                  <a:lnTo>
                    <a:pt x="74218" y="228587"/>
                  </a:lnTo>
                  <a:lnTo>
                    <a:pt x="52387" y="267131"/>
                  </a:lnTo>
                  <a:lnTo>
                    <a:pt x="34074" y="307759"/>
                  </a:lnTo>
                  <a:lnTo>
                    <a:pt x="19469" y="350253"/>
                  </a:lnTo>
                  <a:lnTo>
                    <a:pt x="8788" y="394411"/>
                  </a:lnTo>
                  <a:lnTo>
                    <a:pt x="2222" y="440042"/>
                  </a:lnTo>
                  <a:lnTo>
                    <a:pt x="0" y="486918"/>
                  </a:lnTo>
                  <a:lnTo>
                    <a:pt x="2222" y="533806"/>
                  </a:lnTo>
                  <a:lnTo>
                    <a:pt x="8788" y="579437"/>
                  </a:lnTo>
                  <a:lnTo>
                    <a:pt x="19469" y="623595"/>
                  </a:lnTo>
                  <a:lnTo>
                    <a:pt x="34074" y="666089"/>
                  </a:lnTo>
                  <a:lnTo>
                    <a:pt x="52387" y="706716"/>
                  </a:lnTo>
                  <a:lnTo>
                    <a:pt x="74218" y="745261"/>
                  </a:lnTo>
                  <a:lnTo>
                    <a:pt x="99364" y="781532"/>
                  </a:lnTo>
                  <a:lnTo>
                    <a:pt x="127596" y="815314"/>
                  </a:lnTo>
                  <a:lnTo>
                    <a:pt x="158737" y="846404"/>
                  </a:lnTo>
                  <a:lnTo>
                    <a:pt x="192570" y="874598"/>
                  </a:lnTo>
                  <a:lnTo>
                    <a:pt x="228892" y="899706"/>
                  </a:lnTo>
                  <a:lnTo>
                    <a:pt x="267500" y="921512"/>
                  </a:lnTo>
                  <a:lnTo>
                    <a:pt x="308190" y="939800"/>
                  </a:lnTo>
                  <a:lnTo>
                    <a:pt x="350761" y="954392"/>
                  </a:lnTo>
                  <a:lnTo>
                    <a:pt x="394995" y="965060"/>
                  </a:lnTo>
                  <a:lnTo>
                    <a:pt x="440702" y="971613"/>
                  </a:lnTo>
                  <a:lnTo>
                    <a:pt x="487680" y="973836"/>
                  </a:lnTo>
                  <a:lnTo>
                    <a:pt x="534644" y="971613"/>
                  </a:lnTo>
                  <a:lnTo>
                    <a:pt x="580351" y="965060"/>
                  </a:lnTo>
                  <a:lnTo>
                    <a:pt x="624586" y="954392"/>
                  </a:lnTo>
                  <a:lnTo>
                    <a:pt x="667156" y="939800"/>
                  </a:lnTo>
                  <a:lnTo>
                    <a:pt x="707847" y="921512"/>
                  </a:lnTo>
                  <a:lnTo>
                    <a:pt x="746455" y="899706"/>
                  </a:lnTo>
                  <a:lnTo>
                    <a:pt x="782777" y="874598"/>
                  </a:lnTo>
                  <a:lnTo>
                    <a:pt x="816610" y="846404"/>
                  </a:lnTo>
                  <a:lnTo>
                    <a:pt x="847750" y="815314"/>
                  </a:lnTo>
                  <a:lnTo>
                    <a:pt x="875982" y="781532"/>
                  </a:lnTo>
                  <a:lnTo>
                    <a:pt x="901128" y="745261"/>
                  </a:lnTo>
                  <a:lnTo>
                    <a:pt x="922959" y="706716"/>
                  </a:lnTo>
                  <a:lnTo>
                    <a:pt x="941273" y="666089"/>
                  </a:lnTo>
                  <a:lnTo>
                    <a:pt x="955878" y="623595"/>
                  </a:lnTo>
                  <a:lnTo>
                    <a:pt x="966558" y="579437"/>
                  </a:lnTo>
                  <a:lnTo>
                    <a:pt x="973124" y="533806"/>
                  </a:lnTo>
                  <a:lnTo>
                    <a:pt x="975360" y="486918"/>
                  </a:lnTo>
                  <a:close/>
                </a:path>
              </a:pathLst>
            </a:custGeom>
            <a:solidFill>
              <a:srgbClr val="F1DBB5"/>
            </a:solidFill>
          </p:spPr>
          <p:txBody>
            <a:bodyPr wrap="square" lIns="0" tIns="0" rIns="0" bIns="0" rtlCol="0"/>
            <a:lstStyle/>
            <a:p>
              <a:endParaRPr sz="2000"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DF7B5678-DDEE-A74B-F760-EDF8D890B392}"/>
                </a:ext>
              </a:extLst>
            </p:cNvPr>
            <p:cNvSpPr/>
            <p:nvPr/>
          </p:nvSpPr>
          <p:spPr>
            <a:xfrm>
              <a:off x="6313169" y="2090165"/>
              <a:ext cx="780415" cy="779145"/>
            </a:xfrm>
            <a:custGeom>
              <a:avLst/>
              <a:gdLst/>
              <a:ahLst/>
              <a:cxnLst/>
              <a:rect l="l" t="t" r="r" b="b"/>
              <a:pathLst>
                <a:path w="780415" h="779144">
                  <a:moveTo>
                    <a:pt x="390144" y="0"/>
                  </a:moveTo>
                  <a:lnTo>
                    <a:pt x="439092" y="3034"/>
                  </a:lnTo>
                  <a:lnTo>
                    <a:pt x="486223" y="11894"/>
                  </a:lnTo>
                  <a:lnTo>
                    <a:pt x="531172" y="26214"/>
                  </a:lnTo>
                  <a:lnTo>
                    <a:pt x="573574" y="45629"/>
                  </a:lnTo>
                  <a:lnTo>
                    <a:pt x="613062" y="69774"/>
                  </a:lnTo>
                  <a:lnTo>
                    <a:pt x="649273" y="98284"/>
                  </a:lnTo>
                  <a:lnTo>
                    <a:pt x="681841" y="130793"/>
                  </a:lnTo>
                  <a:lnTo>
                    <a:pt x="710400" y="166936"/>
                  </a:lnTo>
                  <a:lnTo>
                    <a:pt x="734586" y="206348"/>
                  </a:lnTo>
                  <a:lnTo>
                    <a:pt x="754032" y="248664"/>
                  </a:lnTo>
                  <a:lnTo>
                    <a:pt x="768375" y="293518"/>
                  </a:lnTo>
                  <a:lnTo>
                    <a:pt x="777249" y="340546"/>
                  </a:lnTo>
                  <a:lnTo>
                    <a:pt x="780287" y="389382"/>
                  </a:lnTo>
                  <a:lnTo>
                    <a:pt x="777249" y="438217"/>
                  </a:lnTo>
                  <a:lnTo>
                    <a:pt x="768375" y="485245"/>
                  </a:lnTo>
                  <a:lnTo>
                    <a:pt x="754032" y="530099"/>
                  </a:lnTo>
                  <a:lnTo>
                    <a:pt x="734586" y="572415"/>
                  </a:lnTo>
                  <a:lnTo>
                    <a:pt x="710400" y="611827"/>
                  </a:lnTo>
                  <a:lnTo>
                    <a:pt x="681841" y="647970"/>
                  </a:lnTo>
                  <a:lnTo>
                    <a:pt x="649273" y="680479"/>
                  </a:lnTo>
                  <a:lnTo>
                    <a:pt x="613062" y="708989"/>
                  </a:lnTo>
                  <a:lnTo>
                    <a:pt x="573574" y="733134"/>
                  </a:lnTo>
                  <a:lnTo>
                    <a:pt x="531172" y="752549"/>
                  </a:lnTo>
                  <a:lnTo>
                    <a:pt x="486223" y="766869"/>
                  </a:lnTo>
                  <a:lnTo>
                    <a:pt x="439092" y="775729"/>
                  </a:lnTo>
                  <a:lnTo>
                    <a:pt x="390144" y="778763"/>
                  </a:lnTo>
                  <a:lnTo>
                    <a:pt x="341195" y="775729"/>
                  </a:lnTo>
                  <a:lnTo>
                    <a:pt x="294064" y="766869"/>
                  </a:lnTo>
                  <a:lnTo>
                    <a:pt x="249115" y="752549"/>
                  </a:lnTo>
                  <a:lnTo>
                    <a:pt x="206713" y="733134"/>
                  </a:lnTo>
                  <a:lnTo>
                    <a:pt x="167225" y="708989"/>
                  </a:lnTo>
                  <a:lnTo>
                    <a:pt x="131014" y="680479"/>
                  </a:lnTo>
                  <a:lnTo>
                    <a:pt x="98446" y="647970"/>
                  </a:lnTo>
                  <a:lnTo>
                    <a:pt x="69887" y="611827"/>
                  </a:lnTo>
                  <a:lnTo>
                    <a:pt x="45701" y="572415"/>
                  </a:lnTo>
                  <a:lnTo>
                    <a:pt x="26255" y="530099"/>
                  </a:lnTo>
                  <a:lnTo>
                    <a:pt x="11912" y="485245"/>
                  </a:lnTo>
                  <a:lnTo>
                    <a:pt x="3038" y="438217"/>
                  </a:lnTo>
                  <a:lnTo>
                    <a:pt x="0" y="389382"/>
                  </a:lnTo>
                  <a:lnTo>
                    <a:pt x="3038" y="340546"/>
                  </a:lnTo>
                  <a:lnTo>
                    <a:pt x="11912" y="293518"/>
                  </a:lnTo>
                  <a:lnTo>
                    <a:pt x="26255" y="248664"/>
                  </a:lnTo>
                  <a:lnTo>
                    <a:pt x="45701" y="206348"/>
                  </a:lnTo>
                  <a:lnTo>
                    <a:pt x="69887" y="166936"/>
                  </a:lnTo>
                  <a:lnTo>
                    <a:pt x="98446" y="130793"/>
                  </a:lnTo>
                  <a:lnTo>
                    <a:pt x="131014" y="98284"/>
                  </a:lnTo>
                  <a:lnTo>
                    <a:pt x="167225" y="69774"/>
                  </a:lnTo>
                  <a:lnTo>
                    <a:pt x="206713" y="45629"/>
                  </a:lnTo>
                  <a:lnTo>
                    <a:pt x="249115" y="26214"/>
                  </a:lnTo>
                  <a:lnTo>
                    <a:pt x="294064" y="11894"/>
                  </a:lnTo>
                  <a:lnTo>
                    <a:pt x="341195" y="3034"/>
                  </a:lnTo>
                  <a:lnTo>
                    <a:pt x="390144" y="0"/>
                  </a:lnTo>
                  <a:close/>
                </a:path>
              </a:pathLst>
            </a:custGeom>
            <a:ln w="19050">
              <a:solidFill>
                <a:srgbClr val="F1DBB5"/>
              </a:solidFill>
            </a:ln>
          </p:spPr>
          <p:txBody>
            <a:bodyPr wrap="square" lIns="0" tIns="0" rIns="0" bIns="0" rtlCol="0"/>
            <a:lstStyle/>
            <a:p>
              <a:endParaRPr sz="2000"/>
            </a:p>
          </p:txBody>
        </p:sp>
      </p:grpSp>
      <p:sp>
        <p:nvSpPr>
          <p:cNvPr id="29" name="object 11">
            <a:extLst>
              <a:ext uri="{FF2B5EF4-FFF2-40B4-BE49-F238E27FC236}">
                <a16:creationId xmlns:a16="http://schemas.microsoft.com/office/drawing/2014/main" id="{30E1EEAB-AB48-C636-F0C8-F9CF65C6F980}"/>
              </a:ext>
            </a:extLst>
          </p:cNvPr>
          <p:cNvSpPr txBox="1"/>
          <p:nvPr/>
        </p:nvSpPr>
        <p:spPr>
          <a:xfrm>
            <a:off x="6154901" y="6021632"/>
            <a:ext cx="2178602" cy="487634"/>
          </a:xfrm>
          <a:prstGeom prst="rect">
            <a:avLst/>
          </a:prstGeom>
        </p:spPr>
        <p:txBody>
          <a:bodyPr vert="horz" wrap="square" lIns="0" tIns="25718" rIns="0" bIns="0" rtlCol="0">
            <a:spAutoFit/>
          </a:bodyPr>
          <a:lstStyle/>
          <a:p>
            <a:pPr marL="9525" marR="3810">
              <a:lnSpc>
                <a:spcPts val="1245"/>
              </a:lnSpc>
              <a:spcBef>
                <a:spcPts val="203"/>
              </a:spcBef>
            </a:pPr>
            <a:r>
              <a:rPr lang="cy-GB" sz="1200" dirty="0">
                <a:latin typeface="Century Gothic"/>
                <a:cs typeface="Century Gothic"/>
              </a:rPr>
              <a:t>Allanol  - y graddau y mae mesur yn amrywio o un defnydd i’r llall.</a:t>
            </a:r>
          </a:p>
        </p:txBody>
      </p:sp>
      <p:pic>
        <p:nvPicPr>
          <p:cNvPr id="30" name="object 14">
            <a:extLst>
              <a:ext uri="{FF2B5EF4-FFF2-40B4-BE49-F238E27FC236}">
                <a16:creationId xmlns:a16="http://schemas.microsoft.com/office/drawing/2014/main" id="{D6B52A38-6D9F-E731-375D-85EEFE090498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31841" y="3031759"/>
            <a:ext cx="6012159" cy="2749937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5234" y="198386"/>
            <a:ext cx="4149423" cy="563616"/>
          </a:xfrm>
          <a:prstGeom prst="rect">
            <a:avLst/>
          </a:prstGeom>
        </p:spPr>
        <p:txBody>
          <a:bodyPr vert="horz" wrap="square" lIns="0" tIns="9525" rIns="0" bIns="0" rtlCol="0" anchor="b">
            <a:spAutoFit/>
          </a:bodyPr>
          <a:lstStyle/>
          <a:p>
            <a:pPr marL="9525">
              <a:lnSpc>
                <a:spcPct val="100000"/>
              </a:lnSpc>
              <a:spcBef>
                <a:spcPts val="75"/>
              </a:spcBef>
            </a:pPr>
            <a:r>
              <a:rPr lang="cy-GB" sz="3600" dirty="0"/>
              <a:t>Mesur dilysrwydd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05C25D6-5A01-EFC4-A4D5-8128A52669B3}"/>
              </a:ext>
            </a:extLst>
          </p:cNvPr>
          <p:cNvSpPr txBox="1"/>
          <p:nvPr/>
        </p:nvSpPr>
        <p:spPr>
          <a:xfrm>
            <a:off x="345234" y="803184"/>
            <a:ext cx="79717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dirty="0"/>
              <a:t>Ydy’r arolwg yn mesur beth mae i fod i’w fesur</a:t>
            </a:r>
            <a:r>
              <a:rPr lang="en-GB" dirty="0"/>
              <a:t>?</a:t>
            </a:r>
          </a:p>
        </p:txBody>
      </p:sp>
      <p:graphicFrame>
        <p:nvGraphicFramePr>
          <p:cNvPr id="49" name="Diagram 48">
            <a:extLst>
              <a:ext uri="{FF2B5EF4-FFF2-40B4-BE49-F238E27FC236}">
                <a16:creationId xmlns:a16="http://schemas.microsoft.com/office/drawing/2014/main" id="{B17AEB1F-2CC8-0105-DAC2-8E2C3759E0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580383"/>
              </p:ext>
            </p:extLst>
          </p:nvPr>
        </p:nvGraphicFramePr>
        <p:xfrm>
          <a:off x="251520" y="1583031"/>
          <a:ext cx="8712968" cy="19899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2" name="Diagram 51">
            <a:extLst>
              <a:ext uri="{FF2B5EF4-FFF2-40B4-BE49-F238E27FC236}">
                <a16:creationId xmlns:a16="http://schemas.microsoft.com/office/drawing/2014/main" id="{1C1DD9E2-5055-105C-1501-D150182A034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06836426"/>
              </p:ext>
            </p:extLst>
          </p:nvPr>
        </p:nvGraphicFramePr>
        <p:xfrm>
          <a:off x="107504" y="4869160"/>
          <a:ext cx="8547246" cy="21457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5" name="Diagram 54">
            <a:extLst>
              <a:ext uri="{FF2B5EF4-FFF2-40B4-BE49-F238E27FC236}">
                <a16:creationId xmlns:a16="http://schemas.microsoft.com/office/drawing/2014/main" id="{0D752431-7B53-1762-8A22-0CCC36595E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9103403"/>
              </p:ext>
            </p:extLst>
          </p:nvPr>
        </p:nvGraphicFramePr>
        <p:xfrm>
          <a:off x="2267744" y="1993546"/>
          <a:ext cx="6531022" cy="4349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57" name="TextBox 56">
            <a:extLst>
              <a:ext uri="{FF2B5EF4-FFF2-40B4-BE49-F238E27FC236}">
                <a16:creationId xmlns:a16="http://schemas.microsoft.com/office/drawing/2014/main" id="{0D1B81B2-79C8-4C93-C5B7-4C281627C1E3}"/>
              </a:ext>
            </a:extLst>
          </p:cNvPr>
          <p:cNvSpPr txBox="1"/>
          <p:nvPr/>
        </p:nvSpPr>
        <p:spPr>
          <a:xfrm>
            <a:off x="3851920" y="2780928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dirty="0"/>
              <a:t>Fel arfer caiff ei fesur gan ddefnyddio dadansoddi ffactorau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11302" y="153283"/>
            <a:ext cx="5657850" cy="744530"/>
          </a:xfrm>
          <a:prstGeom prst="rect">
            <a:avLst/>
          </a:prstGeom>
        </p:spPr>
        <p:txBody>
          <a:bodyPr vert="horz" wrap="square" lIns="0" tIns="219170" rIns="0" bIns="0" rtlCol="0" anchor="b">
            <a:spAutoFit/>
          </a:bodyPr>
          <a:lstStyle/>
          <a:p>
            <a:pPr marL="1104900">
              <a:lnSpc>
                <a:spcPct val="100000"/>
              </a:lnSpc>
              <a:spcBef>
                <a:spcPts val="79"/>
              </a:spcBef>
            </a:pPr>
            <a:r>
              <a:rPr lang="cy-GB" sz="3400" b="1" dirty="0">
                <a:solidFill>
                  <a:schemeClr val="tx1"/>
                </a:solidFill>
              </a:rPr>
              <a:t>Dilysrwydd Wyneb</a:t>
            </a:r>
            <a:endParaRPr lang="cy-GB" sz="3400" b="1" spc="-8" dirty="0">
              <a:solidFill>
                <a:schemeClr val="tx1"/>
              </a:solidFill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930851" y="622625"/>
            <a:ext cx="1738159" cy="1837271"/>
            <a:chOff x="2108453" y="915161"/>
            <a:chExt cx="1524001" cy="1524000"/>
          </a:xfrm>
        </p:grpSpPr>
        <p:sp>
          <p:nvSpPr>
            <p:cNvPr id="4" name="object 4"/>
            <p:cNvSpPr/>
            <p:nvPr/>
          </p:nvSpPr>
          <p:spPr>
            <a:xfrm>
              <a:off x="2108453" y="915161"/>
              <a:ext cx="1524000" cy="1524000"/>
            </a:xfrm>
            <a:custGeom>
              <a:avLst/>
              <a:gdLst/>
              <a:ahLst/>
              <a:cxnLst/>
              <a:rect l="l" t="t" r="r" b="b"/>
              <a:pathLst>
                <a:path w="1524000" h="1524000">
                  <a:moveTo>
                    <a:pt x="762000" y="0"/>
                  </a:moveTo>
                  <a:lnTo>
                    <a:pt x="713805" y="1498"/>
                  </a:lnTo>
                  <a:lnTo>
                    <a:pt x="666409" y="5936"/>
                  </a:lnTo>
                  <a:lnTo>
                    <a:pt x="619898" y="13223"/>
                  </a:lnTo>
                  <a:lnTo>
                    <a:pt x="574363" y="23269"/>
                  </a:lnTo>
                  <a:lnTo>
                    <a:pt x="529893" y="35987"/>
                  </a:lnTo>
                  <a:lnTo>
                    <a:pt x="486577" y="51286"/>
                  </a:lnTo>
                  <a:lnTo>
                    <a:pt x="444504" y="69078"/>
                  </a:lnTo>
                  <a:lnTo>
                    <a:pt x="403763" y="89272"/>
                  </a:lnTo>
                  <a:lnTo>
                    <a:pt x="364444" y="111781"/>
                  </a:lnTo>
                  <a:lnTo>
                    <a:pt x="326636" y="136514"/>
                  </a:lnTo>
                  <a:lnTo>
                    <a:pt x="290429" y="163383"/>
                  </a:lnTo>
                  <a:lnTo>
                    <a:pt x="255910" y="192298"/>
                  </a:lnTo>
                  <a:lnTo>
                    <a:pt x="223170" y="223170"/>
                  </a:lnTo>
                  <a:lnTo>
                    <a:pt x="192298" y="255910"/>
                  </a:lnTo>
                  <a:lnTo>
                    <a:pt x="163383" y="290429"/>
                  </a:lnTo>
                  <a:lnTo>
                    <a:pt x="136514" y="326636"/>
                  </a:lnTo>
                  <a:lnTo>
                    <a:pt x="111781" y="364444"/>
                  </a:lnTo>
                  <a:lnTo>
                    <a:pt x="89272" y="403763"/>
                  </a:lnTo>
                  <a:lnTo>
                    <a:pt x="69078" y="444504"/>
                  </a:lnTo>
                  <a:lnTo>
                    <a:pt x="51286" y="486577"/>
                  </a:lnTo>
                  <a:lnTo>
                    <a:pt x="35987" y="529893"/>
                  </a:lnTo>
                  <a:lnTo>
                    <a:pt x="23269" y="574363"/>
                  </a:lnTo>
                  <a:lnTo>
                    <a:pt x="13223" y="619898"/>
                  </a:lnTo>
                  <a:lnTo>
                    <a:pt x="5936" y="666409"/>
                  </a:lnTo>
                  <a:lnTo>
                    <a:pt x="1498" y="713805"/>
                  </a:lnTo>
                  <a:lnTo>
                    <a:pt x="0" y="762000"/>
                  </a:lnTo>
                  <a:lnTo>
                    <a:pt x="1498" y="810194"/>
                  </a:lnTo>
                  <a:lnTo>
                    <a:pt x="5936" y="857590"/>
                  </a:lnTo>
                  <a:lnTo>
                    <a:pt x="13223" y="904101"/>
                  </a:lnTo>
                  <a:lnTo>
                    <a:pt x="23269" y="949636"/>
                  </a:lnTo>
                  <a:lnTo>
                    <a:pt x="35987" y="994106"/>
                  </a:lnTo>
                  <a:lnTo>
                    <a:pt x="51286" y="1037422"/>
                  </a:lnTo>
                  <a:lnTo>
                    <a:pt x="69078" y="1079495"/>
                  </a:lnTo>
                  <a:lnTo>
                    <a:pt x="89272" y="1120236"/>
                  </a:lnTo>
                  <a:lnTo>
                    <a:pt x="111781" y="1159555"/>
                  </a:lnTo>
                  <a:lnTo>
                    <a:pt x="136514" y="1197363"/>
                  </a:lnTo>
                  <a:lnTo>
                    <a:pt x="163383" y="1233570"/>
                  </a:lnTo>
                  <a:lnTo>
                    <a:pt x="192298" y="1268089"/>
                  </a:lnTo>
                  <a:lnTo>
                    <a:pt x="223170" y="1300829"/>
                  </a:lnTo>
                  <a:lnTo>
                    <a:pt x="255910" y="1331701"/>
                  </a:lnTo>
                  <a:lnTo>
                    <a:pt x="290429" y="1360616"/>
                  </a:lnTo>
                  <a:lnTo>
                    <a:pt x="326636" y="1387485"/>
                  </a:lnTo>
                  <a:lnTo>
                    <a:pt x="364444" y="1412218"/>
                  </a:lnTo>
                  <a:lnTo>
                    <a:pt x="403763" y="1434727"/>
                  </a:lnTo>
                  <a:lnTo>
                    <a:pt x="444504" y="1454921"/>
                  </a:lnTo>
                  <a:lnTo>
                    <a:pt x="486577" y="1472713"/>
                  </a:lnTo>
                  <a:lnTo>
                    <a:pt x="529893" y="1488012"/>
                  </a:lnTo>
                  <a:lnTo>
                    <a:pt x="574363" y="1500730"/>
                  </a:lnTo>
                  <a:lnTo>
                    <a:pt x="619898" y="1510776"/>
                  </a:lnTo>
                  <a:lnTo>
                    <a:pt x="666409" y="1518063"/>
                  </a:lnTo>
                  <a:lnTo>
                    <a:pt x="713805" y="1522501"/>
                  </a:lnTo>
                  <a:lnTo>
                    <a:pt x="762000" y="1524000"/>
                  </a:lnTo>
                  <a:lnTo>
                    <a:pt x="810194" y="1522501"/>
                  </a:lnTo>
                  <a:lnTo>
                    <a:pt x="857590" y="1518063"/>
                  </a:lnTo>
                  <a:lnTo>
                    <a:pt x="904101" y="1510776"/>
                  </a:lnTo>
                  <a:lnTo>
                    <a:pt x="949636" y="1500730"/>
                  </a:lnTo>
                  <a:lnTo>
                    <a:pt x="994106" y="1488012"/>
                  </a:lnTo>
                  <a:lnTo>
                    <a:pt x="1037422" y="1472713"/>
                  </a:lnTo>
                  <a:lnTo>
                    <a:pt x="1079495" y="1454921"/>
                  </a:lnTo>
                  <a:lnTo>
                    <a:pt x="1120236" y="1434727"/>
                  </a:lnTo>
                  <a:lnTo>
                    <a:pt x="1159555" y="1412218"/>
                  </a:lnTo>
                  <a:lnTo>
                    <a:pt x="1197363" y="1387485"/>
                  </a:lnTo>
                  <a:lnTo>
                    <a:pt x="1233570" y="1360616"/>
                  </a:lnTo>
                  <a:lnTo>
                    <a:pt x="1268089" y="1331701"/>
                  </a:lnTo>
                  <a:lnTo>
                    <a:pt x="1300829" y="1300829"/>
                  </a:lnTo>
                  <a:lnTo>
                    <a:pt x="1331701" y="1268089"/>
                  </a:lnTo>
                  <a:lnTo>
                    <a:pt x="1360616" y="1233570"/>
                  </a:lnTo>
                  <a:lnTo>
                    <a:pt x="1387485" y="1197363"/>
                  </a:lnTo>
                  <a:lnTo>
                    <a:pt x="1412218" y="1159555"/>
                  </a:lnTo>
                  <a:lnTo>
                    <a:pt x="1434727" y="1120236"/>
                  </a:lnTo>
                  <a:lnTo>
                    <a:pt x="1454921" y="1079495"/>
                  </a:lnTo>
                  <a:lnTo>
                    <a:pt x="1472713" y="1037422"/>
                  </a:lnTo>
                  <a:lnTo>
                    <a:pt x="1488012" y="994106"/>
                  </a:lnTo>
                  <a:lnTo>
                    <a:pt x="1500730" y="949636"/>
                  </a:lnTo>
                  <a:lnTo>
                    <a:pt x="1510776" y="904101"/>
                  </a:lnTo>
                  <a:lnTo>
                    <a:pt x="1518063" y="857590"/>
                  </a:lnTo>
                  <a:lnTo>
                    <a:pt x="1522501" y="810194"/>
                  </a:lnTo>
                  <a:lnTo>
                    <a:pt x="1523999" y="762000"/>
                  </a:lnTo>
                  <a:lnTo>
                    <a:pt x="1522501" y="713805"/>
                  </a:lnTo>
                  <a:lnTo>
                    <a:pt x="1518063" y="666409"/>
                  </a:lnTo>
                  <a:lnTo>
                    <a:pt x="1510776" y="619898"/>
                  </a:lnTo>
                  <a:lnTo>
                    <a:pt x="1500730" y="574363"/>
                  </a:lnTo>
                  <a:lnTo>
                    <a:pt x="1488012" y="529893"/>
                  </a:lnTo>
                  <a:lnTo>
                    <a:pt x="1472713" y="486577"/>
                  </a:lnTo>
                  <a:lnTo>
                    <a:pt x="1454921" y="444504"/>
                  </a:lnTo>
                  <a:lnTo>
                    <a:pt x="1434727" y="403763"/>
                  </a:lnTo>
                  <a:lnTo>
                    <a:pt x="1412218" y="364444"/>
                  </a:lnTo>
                  <a:lnTo>
                    <a:pt x="1387485" y="326636"/>
                  </a:lnTo>
                  <a:lnTo>
                    <a:pt x="1360616" y="290429"/>
                  </a:lnTo>
                  <a:lnTo>
                    <a:pt x="1331701" y="255910"/>
                  </a:lnTo>
                  <a:lnTo>
                    <a:pt x="1300829" y="223170"/>
                  </a:lnTo>
                  <a:lnTo>
                    <a:pt x="1268089" y="192298"/>
                  </a:lnTo>
                  <a:lnTo>
                    <a:pt x="1233570" y="163383"/>
                  </a:lnTo>
                  <a:lnTo>
                    <a:pt x="1197363" y="136514"/>
                  </a:lnTo>
                  <a:lnTo>
                    <a:pt x="1159555" y="111781"/>
                  </a:lnTo>
                  <a:lnTo>
                    <a:pt x="1120236" y="89272"/>
                  </a:lnTo>
                  <a:lnTo>
                    <a:pt x="1079495" y="69078"/>
                  </a:lnTo>
                  <a:lnTo>
                    <a:pt x="1037422" y="51286"/>
                  </a:lnTo>
                  <a:lnTo>
                    <a:pt x="994106" y="35987"/>
                  </a:lnTo>
                  <a:lnTo>
                    <a:pt x="949636" y="23269"/>
                  </a:lnTo>
                  <a:lnTo>
                    <a:pt x="904101" y="13223"/>
                  </a:lnTo>
                  <a:lnTo>
                    <a:pt x="857590" y="5936"/>
                  </a:lnTo>
                  <a:lnTo>
                    <a:pt x="810194" y="1498"/>
                  </a:lnTo>
                  <a:lnTo>
                    <a:pt x="762000" y="0"/>
                  </a:lnTo>
                  <a:close/>
                </a:path>
              </a:pathLst>
            </a:custGeom>
            <a:solidFill>
              <a:srgbClr val="AF1512"/>
            </a:solidFill>
          </p:spPr>
          <p:txBody>
            <a:bodyPr wrap="square" lIns="0" tIns="0" rIns="0" bIns="0" rtlCol="0"/>
            <a:lstStyle/>
            <a:p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108454" y="915161"/>
              <a:ext cx="1524000" cy="1524000"/>
            </a:xfrm>
            <a:custGeom>
              <a:avLst/>
              <a:gdLst/>
              <a:ahLst/>
              <a:cxnLst/>
              <a:rect l="l" t="t" r="r" b="b"/>
              <a:pathLst>
                <a:path w="1524000" h="1524000">
                  <a:moveTo>
                    <a:pt x="0" y="762000"/>
                  </a:moveTo>
                  <a:lnTo>
                    <a:pt x="1498" y="713805"/>
                  </a:lnTo>
                  <a:lnTo>
                    <a:pt x="5936" y="666409"/>
                  </a:lnTo>
                  <a:lnTo>
                    <a:pt x="13223" y="619898"/>
                  </a:lnTo>
                  <a:lnTo>
                    <a:pt x="23269" y="574363"/>
                  </a:lnTo>
                  <a:lnTo>
                    <a:pt x="35987" y="529893"/>
                  </a:lnTo>
                  <a:lnTo>
                    <a:pt x="51286" y="486577"/>
                  </a:lnTo>
                  <a:lnTo>
                    <a:pt x="69078" y="444504"/>
                  </a:lnTo>
                  <a:lnTo>
                    <a:pt x="89272" y="403763"/>
                  </a:lnTo>
                  <a:lnTo>
                    <a:pt x="111781" y="364444"/>
                  </a:lnTo>
                  <a:lnTo>
                    <a:pt x="136514" y="326636"/>
                  </a:lnTo>
                  <a:lnTo>
                    <a:pt x="163383" y="290429"/>
                  </a:lnTo>
                  <a:lnTo>
                    <a:pt x="192298" y="255910"/>
                  </a:lnTo>
                  <a:lnTo>
                    <a:pt x="223170" y="223170"/>
                  </a:lnTo>
                  <a:lnTo>
                    <a:pt x="255910" y="192298"/>
                  </a:lnTo>
                  <a:lnTo>
                    <a:pt x="290429" y="163383"/>
                  </a:lnTo>
                  <a:lnTo>
                    <a:pt x="326636" y="136514"/>
                  </a:lnTo>
                  <a:lnTo>
                    <a:pt x="364444" y="111781"/>
                  </a:lnTo>
                  <a:lnTo>
                    <a:pt x="403763" y="89272"/>
                  </a:lnTo>
                  <a:lnTo>
                    <a:pt x="444504" y="69078"/>
                  </a:lnTo>
                  <a:lnTo>
                    <a:pt x="486577" y="51286"/>
                  </a:lnTo>
                  <a:lnTo>
                    <a:pt x="529893" y="35987"/>
                  </a:lnTo>
                  <a:lnTo>
                    <a:pt x="574363" y="23269"/>
                  </a:lnTo>
                  <a:lnTo>
                    <a:pt x="619898" y="13223"/>
                  </a:lnTo>
                  <a:lnTo>
                    <a:pt x="666409" y="5936"/>
                  </a:lnTo>
                  <a:lnTo>
                    <a:pt x="713805" y="1498"/>
                  </a:lnTo>
                  <a:lnTo>
                    <a:pt x="762000" y="0"/>
                  </a:lnTo>
                  <a:lnTo>
                    <a:pt x="810194" y="1498"/>
                  </a:lnTo>
                  <a:lnTo>
                    <a:pt x="857590" y="5936"/>
                  </a:lnTo>
                  <a:lnTo>
                    <a:pt x="904101" y="13223"/>
                  </a:lnTo>
                  <a:lnTo>
                    <a:pt x="949636" y="23269"/>
                  </a:lnTo>
                  <a:lnTo>
                    <a:pt x="994106" y="35987"/>
                  </a:lnTo>
                  <a:lnTo>
                    <a:pt x="1037422" y="51286"/>
                  </a:lnTo>
                  <a:lnTo>
                    <a:pt x="1079495" y="69078"/>
                  </a:lnTo>
                  <a:lnTo>
                    <a:pt x="1120236" y="89272"/>
                  </a:lnTo>
                  <a:lnTo>
                    <a:pt x="1159555" y="111781"/>
                  </a:lnTo>
                  <a:lnTo>
                    <a:pt x="1197363" y="136514"/>
                  </a:lnTo>
                  <a:lnTo>
                    <a:pt x="1233570" y="163383"/>
                  </a:lnTo>
                  <a:lnTo>
                    <a:pt x="1268089" y="192298"/>
                  </a:lnTo>
                  <a:lnTo>
                    <a:pt x="1300829" y="223170"/>
                  </a:lnTo>
                  <a:lnTo>
                    <a:pt x="1331701" y="255910"/>
                  </a:lnTo>
                  <a:lnTo>
                    <a:pt x="1360616" y="290429"/>
                  </a:lnTo>
                  <a:lnTo>
                    <a:pt x="1387485" y="326636"/>
                  </a:lnTo>
                  <a:lnTo>
                    <a:pt x="1412218" y="364444"/>
                  </a:lnTo>
                  <a:lnTo>
                    <a:pt x="1434727" y="403763"/>
                  </a:lnTo>
                  <a:lnTo>
                    <a:pt x="1454921" y="444504"/>
                  </a:lnTo>
                  <a:lnTo>
                    <a:pt x="1472713" y="486577"/>
                  </a:lnTo>
                  <a:lnTo>
                    <a:pt x="1488012" y="529893"/>
                  </a:lnTo>
                  <a:lnTo>
                    <a:pt x="1500730" y="574363"/>
                  </a:lnTo>
                  <a:lnTo>
                    <a:pt x="1510776" y="619898"/>
                  </a:lnTo>
                  <a:lnTo>
                    <a:pt x="1518063" y="666409"/>
                  </a:lnTo>
                  <a:lnTo>
                    <a:pt x="1522501" y="713805"/>
                  </a:lnTo>
                  <a:lnTo>
                    <a:pt x="1523999" y="762000"/>
                  </a:lnTo>
                  <a:lnTo>
                    <a:pt x="1522501" y="810194"/>
                  </a:lnTo>
                  <a:lnTo>
                    <a:pt x="1518063" y="857590"/>
                  </a:lnTo>
                  <a:lnTo>
                    <a:pt x="1510776" y="904101"/>
                  </a:lnTo>
                  <a:lnTo>
                    <a:pt x="1500730" y="949636"/>
                  </a:lnTo>
                  <a:lnTo>
                    <a:pt x="1488012" y="994106"/>
                  </a:lnTo>
                  <a:lnTo>
                    <a:pt x="1472713" y="1037422"/>
                  </a:lnTo>
                  <a:lnTo>
                    <a:pt x="1454921" y="1079495"/>
                  </a:lnTo>
                  <a:lnTo>
                    <a:pt x="1434727" y="1120236"/>
                  </a:lnTo>
                  <a:lnTo>
                    <a:pt x="1412218" y="1159555"/>
                  </a:lnTo>
                  <a:lnTo>
                    <a:pt x="1387485" y="1197363"/>
                  </a:lnTo>
                  <a:lnTo>
                    <a:pt x="1360616" y="1233570"/>
                  </a:lnTo>
                  <a:lnTo>
                    <a:pt x="1331701" y="1268089"/>
                  </a:lnTo>
                  <a:lnTo>
                    <a:pt x="1300829" y="1300829"/>
                  </a:lnTo>
                  <a:lnTo>
                    <a:pt x="1268089" y="1331701"/>
                  </a:lnTo>
                  <a:lnTo>
                    <a:pt x="1233570" y="1360616"/>
                  </a:lnTo>
                  <a:lnTo>
                    <a:pt x="1197363" y="1387485"/>
                  </a:lnTo>
                  <a:lnTo>
                    <a:pt x="1159555" y="1412218"/>
                  </a:lnTo>
                  <a:lnTo>
                    <a:pt x="1120236" y="1434727"/>
                  </a:lnTo>
                  <a:lnTo>
                    <a:pt x="1079495" y="1454921"/>
                  </a:lnTo>
                  <a:lnTo>
                    <a:pt x="1037422" y="1472713"/>
                  </a:lnTo>
                  <a:lnTo>
                    <a:pt x="994106" y="1488012"/>
                  </a:lnTo>
                  <a:lnTo>
                    <a:pt x="949636" y="1500730"/>
                  </a:lnTo>
                  <a:lnTo>
                    <a:pt x="904101" y="1510776"/>
                  </a:lnTo>
                  <a:lnTo>
                    <a:pt x="857590" y="1518063"/>
                  </a:lnTo>
                  <a:lnTo>
                    <a:pt x="810194" y="1522501"/>
                  </a:lnTo>
                  <a:lnTo>
                    <a:pt x="762000" y="1524000"/>
                  </a:lnTo>
                  <a:lnTo>
                    <a:pt x="713805" y="1522501"/>
                  </a:lnTo>
                  <a:lnTo>
                    <a:pt x="666409" y="1518063"/>
                  </a:lnTo>
                  <a:lnTo>
                    <a:pt x="619898" y="1510776"/>
                  </a:lnTo>
                  <a:lnTo>
                    <a:pt x="574363" y="1500730"/>
                  </a:lnTo>
                  <a:lnTo>
                    <a:pt x="529893" y="1488012"/>
                  </a:lnTo>
                  <a:lnTo>
                    <a:pt x="486577" y="1472713"/>
                  </a:lnTo>
                  <a:lnTo>
                    <a:pt x="444504" y="1454921"/>
                  </a:lnTo>
                  <a:lnTo>
                    <a:pt x="403763" y="1434727"/>
                  </a:lnTo>
                  <a:lnTo>
                    <a:pt x="364444" y="1412218"/>
                  </a:lnTo>
                  <a:lnTo>
                    <a:pt x="326636" y="1387485"/>
                  </a:lnTo>
                  <a:lnTo>
                    <a:pt x="290429" y="1360616"/>
                  </a:lnTo>
                  <a:lnTo>
                    <a:pt x="255910" y="1331701"/>
                  </a:lnTo>
                  <a:lnTo>
                    <a:pt x="223170" y="1300829"/>
                  </a:lnTo>
                  <a:lnTo>
                    <a:pt x="192298" y="1268089"/>
                  </a:lnTo>
                  <a:lnTo>
                    <a:pt x="163383" y="1233570"/>
                  </a:lnTo>
                  <a:lnTo>
                    <a:pt x="136514" y="1197363"/>
                  </a:lnTo>
                  <a:lnTo>
                    <a:pt x="111781" y="1159555"/>
                  </a:lnTo>
                  <a:lnTo>
                    <a:pt x="89272" y="1120236"/>
                  </a:lnTo>
                  <a:lnTo>
                    <a:pt x="69078" y="1079495"/>
                  </a:lnTo>
                  <a:lnTo>
                    <a:pt x="51286" y="1037422"/>
                  </a:lnTo>
                  <a:lnTo>
                    <a:pt x="35987" y="994106"/>
                  </a:lnTo>
                  <a:lnTo>
                    <a:pt x="23269" y="949636"/>
                  </a:lnTo>
                  <a:lnTo>
                    <a:pt x="13223" y="904101"/>
                  </a:lnTo>
                  <a:lnTo>
                    <a:pt x="5936" y="857590"/>
                  </a:lnTo>
                  <a:lnTo>
                    <a:pt x="1498" y="810194"/>
                  </a:lnTo>
                  <a:lnTo>
                    <a:pt x="0" y="762000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bg1"/>
                </a:solidFill>
              </a:endParaRPr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208070" y="871219"/>
            <a:ext cx="1149857" cy="1380378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9525" marR="3810" indent="18098" algn="ctr">
              <a:lnSpc>
                <a:spcPct val="91900"/>
              </a:lnSpc>
              <a:spcBef>
                <a:spcPts val="165"/>
              </a:spcBef>
            </a:pPr>
            <a:r>
              <a:rPr lang="cy-GB" sz="1600" dirty="0">
                <a:solidFill>
                  <a:schemeClr val="bg1"/>
                </a:solidFill>
                <a:latin typeface="Century Gothic"/>
                <a:cs typeface="Century Gothic"/>
              </a:rPr>
              <a:t>Mae’n awgrymu bod prawf yn ddilys drwy ddiffiniad</a:t>
            </a:r>
          </a:p>
        </p:txBody>
      </p:sp>
      <p:sp>
        <p:nvSpPr>
          <p:cNvPr id="7" name="object 7"/>
          <p:cNvSpPr/>
          <p:nvPr/>
        </p:nvSpPr>
        <p:spPr>
          <a:xfrm>
            <a:off x="3229655" y="1059292"/>
            <a:ext cx="2607469" cy="386715"/>
          </a:xfrm>
          <a:custGeom>
            <a:avLst/>
            <a:gdLst/>
            <a:ahLst/>
            <a:cxnLst/>
            <a:rect l="l" t="t" r="r" b="b"/>
            <a:pathLst>
              <a:path w="3476625" h="515619">
                <a:moveTo>
                  <a:pt x="3218688" y="0"/>
                </a:moveTo>
                <a:lnTo>
                  <a:pt x="3218688" y="102997"/>
                </a:lnTo>
                <a:lnTo>
                  <a:pt x="0" y="102997"/>
                </a:lnTo>
                <a:lnTo>
                  <a:pt x="0" y="412114"/>
                </a:lnTo>
                <a:lnTo>
                  <a:pt x="3218688" y="412114"/>
                </a:lnTo>
                <a:lnTo>
                  <a:pt x="3218688" y="515112"/>
                </a:lnTo>
                <a:lnTo>
                  <a:pt x="3476243" y="257556"/>
                </a:lnTo>
                <a:lnTo>
                  <a:pt x="3218688" y="0"/>
                </a:lnTo>
                <a:close/>
              </a:path>
            </a:pathLst>
          </a:custGeom>
          <a:solidFill>
            <a:srgbClr val="D3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6120538" y="596427"/>
            <a:ext cx="1738158" cy="1869174"/>
            <a:chOff x="8830436" y="905636"/>
            <a:chExt cx="1541780" cy="1543050"/>
          </a:xfrm>
        </p:grpSpPr>
        <p:sp>
          <p:nvSpPr>
            <p:cNvPr id="9" name="object 9"/>
            <p:cNvSpPr/>
            <p:nvPr/>
          </p:nvSpPr>
          <p:spPr>
            <a:xfrm>
              <a:off x="8839961" y="915161"/>
              <a:ext cx="1522730" cy="1524000"/>
            </a:xfrm>
            <a:custGeom>
              <a:avLst/>
              <a:gdLst/>
              <a:ahLst/>
              <a:cxnLst/>
              <a:rect l="l" t="t" r="r" b="b"/>
              <a:pathLst>
                <a:path w="1522729" h="1524000">
                  <a:moveTo>
                    <a:pt x="761238" y="0"/>
                  </a:moveTo>
                  <a:lnTo>
                    <a:pt x="713101" y="1498"/>
                  </a:lnTo>
                  <a:lnTo>
                    <a:pt x="665759" y="5936"/>
                  </a:lnTo>
                  <a:lnTo>
                    <a:pt x="619302" y="13223"/>
                  </a:lnTo>
                  <a:lnTo>
                    <a:pt x="573817" y="23269"/>
                  </a:lnTo>
                  <a:lnTo>
                    <a:pt x="529396" y="35987"/>
                  </a:lnTo>
                  <a:lnTo>
                    <a:pt x="486126" y="51286"/>
                  </a:lnTo>
                  <a:lnTo>
                    <a:pt x="444097" y="69078"/>
                  </a:lnTo>
                  <a:lnTo>
                    <a:pt x="403398" y="89272"/>
                  </a:lnTo>
                  <a:lnTo>
                    <a:pt x="364118" y="111781"/>
                  </a:lnTo>
                  <a:lnTo>
                    <a:pt x="326348" y="136514"/>
                  </a:lnTo>
                  <a:lnTo>
                    <a:pt x="290175" y="163383"/>
                  </a:lnTo>
                  <a:lnTo>
                    <a:pt x="255689" y="192298"/>
                  </a:lnTo>
                  <a:lnTo>
                    <a:pt x="222980" y="223170"/>
                  </a:lnTo>
                  <a:lnTo>
                    <a:pt x="192136" y="255910"/>
                  </a:lnTo>
                  <a:lnTo>
                    <a:pt x="163247" y="290429"/>
                  </a:lnTo>
                  <a:lnTo>
                    <a:pt x="136402" y="326636"/>
                  </a:lnTo>
                  <a:lnTo>
                    <a:pt x="111690" y="364444"/>
                  </a:lnTo>
                  <a:lnTo>
                    <a:pt x="89200" y="403763"/>
                  </a:lnTo>
                  <a:lnTo>
                    <a:pt x="69023" y="444504"/>
                  </a:lnTo>
                  <a:lnTo>
                    <a:pt x="51246" y="486577"/>
                  </a:lnTo>
                  <a:lnTo>
                    <a:pt x="35959" y="529893"/>
                  </a:lnTo>
                  <a:lnTo>
                    <a:pt x="23251" y="574363"/>
                  </a:lnTo>
                  <a:lnTo>
                    <a:pt x="13213" y="619898"/>
                  </a:lnTo>
                  <a:lnTo>
                    <a:pt x="5931" y="666409"/>
                  </a:lnTo>
                  <a:lnTo>
                    <a:pt x="1497" y="713805"/>
                  </a:lnTo>
                  <a:lnTo>
                    <a:pt x="0" y="762000"/>
                  </a:lnTo>
                  <a:lnTo>
                    <a:pt x="1497" y="810194"/>
                  </a:lnTo>
                  <a:lnTo>
                    <a:pt x="5931" y="857590"/>
                  </a:lnTo>
                  <a:lnTo>
                    <a:pt x="13213" y="904101"/>
                  </a:lnTo>
                  <a:lnTo>
                    <a:pt x="23251" y="949636"/>
                  </a:lnTo>
                  <a:lnTo>
                    <a:pt x="35959" y="994106"/>
                  </a:lnTo>
                  <a:lnTo>
                    <a:pt x="51246" y="1037422"/>
                  </a:lnTo>
                  <a:lnTo>
                    <a:pt x="69023" y="1079495"/>
                  </a:lnTo>
                  <a:lnTo>
                    <a:pt x="89200" y="1120236"/>
                  </a:lnTo>
                  <a:lnTo>
                    <a:pt x="111690" y="1159555"/>
                  </a:lnTo>
                  <a:lnTo>
                    <a:pt x="136402" y="1197363"/>
                  </a:lnTo>
                  <a:lnTo>
                    <a:pt x="163247" y="1233570"/>
                  </a:lnTo>
                  <a:lnTo>
                    <a:pt x="192136" y="1268089"/>
                  </a:lnTo>
                  <a:lnTo>
                    <a:pt x="222980" y="1300829"/>
                  </a:lnTo>
                  <a:lnTo>
                    <a:pt x="255689" y="1331701"/>
                  </a:lnTo>
                  <a:lnTo>
                    <a:pt x="290175" y="1360616"/>
                  </a:lnTo>
                  <a:lnTo>
                    <a:pt x="326348" y="1387485"/>
                  </a:lnTo>
                  <a:lnTo>
                    <a:pt x="364118" y="1412218"/>
                  </a:lnTo>
                  <a:lnTo>
                    <a:pt x="403398" y="1434727"/>
                  </a:lnTo>
                  <a:lnTo>
                    <a:pt x="444097" y="1454921"/>
                  </a:lnTo>
                  <a:lnTo>
                    <a:pt x="486126" y="1472713"/>
                  </a:lnTo>
                  <a:lnTo>
                    <a:pt x="529396" y="1488012"/>
                  </a:lnTo>
                  <a:lnTo>
                    <a:pt x="573817" y="1500730"/>
                  </a:lnTo>
                  <a:lnTo>
                    <a:pt x="619302" y="1510776"/>
                  </a:lnTo>
                  <a:lnTo>
                    <a:pt x="665759" y="1518063"/>
                  </a:lnTo>
                  <a:lnTo>
                    <a:pt x="713101" y="1522501"/>
                  </a:lnTo>
                  <a:lnTo>
                    <a:pt x="761238" y="1524000"/>
                  </a:lnTo>
                  <a:lnTo>
                    <a:pt x="809374" y="1522501"/>
                  </a:lnTo>
                  <a:lnTo>
                    <a:pt x="856716" y="1518063"/>
                  </a:lnTo>
                  <a:lnTo>
                    <a:pt x="903173" y="1510776"/>
                  </a:lnTo>
                  <a:lnTo>
                    <a:pt x="948658" y="1500730"/>
                  </a:lnTo>
                  <a:lnTo>
                    <a:pt x="993079" y="1488012"/>
                  </a:lnTo>
                  <a:lnTo>
                    <a:pt x="1036349" y="1472713"/>
                  </a:lnTo>
                  <a:lnTo>
                    <a:pt x="1078378" y="1454921"/>
                  </a:lnTo>
                  <a:lnTo>
                    <a:pt x="1119077" y="1434727"/>
                  </a:lnTo>
                  <a:lnTo>
                    <a:pt x="1158357" y="1412218"/>
                  </a:lnTo>
                  <a:lnTo>
                    <a:pt x="1196127" y="1387485"/>
                  </a:lnTo>
                  <a:lnTo>
                    <a:pt x="1232300" y="1360616"/>
                  </a:lnTo>
                  <a:lnTo>
                    <a:pt x="1266786" y="1331701"/>
                  </a:lnTo>
                  <a:lnTo>
                    <a:pt x="1299495" y="1300829"/>
                  </a:lnTo>
                  <a:lnTo>
                    <a:pt x="1330339" y="1268089"/>
                  </a:lnTo>
                  <a:lnTo>
                    <a:pt x="1359228" y="1233570"/>
                  </a:lnTo>
                  <a:lnTo>
                    <a:pt x="1386073" y="1197363"/>
                  </a:lnTo>
                  <a:lnTo>
                    <a:pt x="1410785" y="1159555"/>
                  </a:lnTo>
                  <a:lnTo>
                    <a:pt x="1433275" y="1120236"/>
                  </a:lnTo>
                  <a:lnTo>
                    <a:pt x="1453452" y="1079495"/>
                  </a:lnTo>
                  <a:lnTo>
                    <a:pt x="1471229" y="1037422"/>
                  </a:lnTo>
                  <a:lnTo>
                    <a:pt x="1486516" y="994106"/>
                  </a:lnTo>
                  <a:lnTo>
                    <a:pt x="1499224" y="949636"/>
                  </a:lnTo>
                  <a:lnTo>
                    <a:pt x="1509262" y="904101"/>
                  </a:lnTo>
                  <a:lnTo>
                    <a:pt x="1516544" y="857590"/>
                  </a:lnTo>
                  <a:lnTo>
                    <a:pt x="1520978" y="810194"/>
                  </a:lnTo>
                  <a:lnTo>
                    <a:pt x="1522476" y="762000"/>
                  </a:lnTo>
                  <a:lnTo>
                    <a:pt x="1520978" y="713805"/>
                  </a:lnTo>
                  <a:lnTo>
                    <a:pt x="1516544" y="666409"/>
                  </a:lnTo>
                  <a:lnTo>
                    <a:pt x="1509262" y="619898"/>
                  </a:lnTo>
                  <a:lnTo>
                    <a:pt x="1499224" y="574363"/>
                  </a:lnTo>
                  <a:lnTo>
                    <a:pt x="1486516" y="529893"/>
                  </a:lnTo>
                  <a:lnTo>
                    <a:pt x="1471229" y="486577"/>
                  </a:lnTo>
                  <a:lnTo>
                    <a:pt x="1453452" y="444504"/>
                  </a:lnTo>
                  <a:lnTo>
                    <a:pt x="1433275" y="403763"/>
                  </a:lnTo>
                  <a:lnTo>
                    <a:pt x="1410785" y="364444"/>
                  </a:lnTo>
                  <a:lnTo>
                    <a:pt x="1386073" y="326636"/>
                  </a:lnTo>
                  <a:lnTo>
                    <a:pt x="1359228" y="290429"/>
                  </a:lnTo>
                  <a:lnTo>
                    <a:pt x="1330339" y="255910"/>
                  </a:lnTo>
                  <a:lnTo>
                    <a:pt x="1299495" y="223170"/>
                  </a:lnTo>
                  <a:lnTo>
                    <a:pt x="1266786" y="192298"/>
                  </a:lnTo>
                  <a:lnTo>
                    <a:pt x="1232300" y="163383"/>
                  </a:lnTo>
                  <a:lnTo>
                    <a:pt x="1196127" y="136514"/>
                  </a:lnTo>
                  <a:lnTo>
                    <a:pt x="1158357" y="111781"/>
                  </a:lnTo>
                  <a:lnTo>
                    <a:pt x="1119077" y="89272"/>
                  </a:lnTo>
                  <a:lnTo>
                    <a:pt x="1078378" y="69078"/>
                  </a:lnTo>
                  <a:lnTo>
                    <a:pt x="1036349" y="51286"/>
                  </a:lnTo>
                  <a:lnTo>
                    <a:pt x="993079" y="35987"/>
                  </a:lnTo>
                  <a:lnTo>
                    <a:pt x="948658" y="23269"/>
                  </a:lnTo>
                  <a:lnTo>
                    <a:pt x="903173" y="13223"/>
                  </a:lnTo>
                  <a:lnTo>
                    <a:pt x="856716" y="5936"/>
                  </a:lnTo>
                  <a:lnTo>
                    <a:pt x="809374" y="1498"/>
                  </a:lnTo>
                  <a:lnTo>
                    <a:pt x="761238" y="0"/>
                  </a:lnTo>
                  <a:close/>
                </a:path>
              </a:pathLst>
            </a:custGeom>
            <a:solidFill>
              <a:srgbClr val="AF15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839961" y="915161"/>
              <a:ext cx="1522730" cy="1524000"/>
            </a:xfrm>
            <a:custGeom>
              <a:avLst/>
              <a:gdLst/>
              <a:ahLst/>
              <a:cxnLst/>
              <a:rect l="l" t="t" r="r" b="b"/>
              <a:pathLst>
                <a:path w="1522729" h="1524000">
                  <a:moveTo>
                    <a:pt x="0" y="762000"/>
                  </a:moveTo>
                  <a:lnTo>
                    <a:pt x="1497" y="713805"/>
                  </a:lnTo>
                  <a:lnTo>
                    <a:pt x="5931" y="666409"/>
                  </a:lnTo>
                  <a:lnTo>
                    <a:pt x="13213" y="619898"/>
                  </a:lnTo>
                  <a:lnTo>
                    <a:pt x="23251" y="574363"/>
                  </a:lnTo>
                  <a:lnTo>
                    <a:pt x="35959" y="529893"/>
                  </a:lnTo>
                  <a:lnTo>
                    <a:pt x="51246" y="486577"/>
                  </a:lnTo>
                  <a:lnTo>
                    <a:pt x="69023" y="444504"/>
                  </a:lnTo>
                  <a:lnTo>
                    <a:pt x="89200" y="403763"/>
                  </a:lnTo>
                  <a:lnTo>
                    <a:pt x="111690" y="364444"/>
                  </a:lnTo>
                  <a:lnTo>
                    <a:pt x="136402" y="326636"/>
                  </a:lnTo>
                  <a:lnTo>
                    <a:pt x="163247" y="290429"/>
                  </a:lnTo>
                  <a:lnTo>
                    <a:pt x="192136" y="255910"/>
                  </a:lnTo>
                  <a:lnTo>
                    <a:pt x="222980" y="223170"/>
                  </a:lnTo>
                  <a:lnTo>
                    <a:pt x="255689" y="192298"/>
                  </a:lnTo>
                  <a:lnTo>
                    <a:pt x="290175" y="163383"/>
                  </a:lnTo>
                  <a:lnTo>
                    <a:pt x="326348" y="136514"/>
                  </a:lnTo>
                  <a:lnTo>
                    <a:pt x="364118" y="111781"/>
                  </a:lnTo>
                  <a:lnTo>
                    <a:pt x="403398" y="89272"/>
                  </a:lnTo>
                  <a:lnTo>
                    <a:pt x="444097" y="69078"/>
                  </a:lnTo>
                  <a:lnTo>
                    <a:pt x="486126" y="51286"/>
                  </a:lnTo>
                  <a:lnTo>
                    <a:pt x="529396" y="35987"/>
                  </a:lnTo>
                  <a:lnTo>
                    <a:pt x="573817" y="23269"/>
                  </a:lnTo>
                  <a:lnTo>
                    <a:pt x="619302" y="13223"/>
                  </a:lnTo>
                  <a:lnTo>
                    <a:pt x="665759" y="5936"/>
                  </a:lnTo>
                  <a:lnTo>
                    <a:pt x="713101" y="1498"/>
                  </a:lnTo>
                  <a:lnTo>
                    <a:pt x="761238" y="0"/>
                  </a:lnTo>
                  <a:lnTo>
                    <a:pt x="809374" y="1498"/>
                  </a:lnTo>
                  <a:lnTo>
                    <a:pt x="856716" y="5936"/>
                  </a:lnTo>
                  <a:lnTo>
                    <a:pt x="903173" y="13223"/>
                  </a:lnTo>
                  <a:lnTo>
                    <a:pt x="948658" y="23269"/>
                  </a:lnTo>
                  <a:lnTo>
                    <a:pt x="993079" y="35987"/>
                  </a:lnTo>
                  <a:lnTo>
                    <a:pt x="1036349" y="51286"/>
                  </a:lnTo>
                  <a:lnTo>
                    <a:pt x="1078378" y="69078"/>
                  </a:lnTo>
                  <a:lnTo>
                    <a:pt x="1119077" y="89272"/>
                  </a:lnTo>
                  <a:lnTo>
                    <a:pt x="1158357" y="111781"/>
                  </a:lnTo>
                  <a:lnTo>
                    <a:pt x="1196127" y="136514"/>
                  </a:lnTo>
                  <a:lnTo>
                    <a:pt x="1232300" y="163383"/>
                  </a:lnTo>
                  <a:lnTo>
                    <a:pt x="1266786" y="192298"/>
                  </a:lnTo>
                  <a:lnTo>
                    <a:pt x="1299495" y="223170"/>
                  </a:lnTo>
                  <a:lnTo>
                    <a:pt x="1330339" y="255910"/>
                  </a:lnTo>
                  <a:lnTo>
                    <a:pt x="1359228" y="290429"/>
                  </a:lnTo>
                  <a:lnTo>
                    <a:pt x="1386073" y="326636"/>
                  </a:lnTo>
                  <a:lnTo>
                    <a:pt x="1410785" y="364444"/>
                  </a:lnTo>
                  <a:lnTo>
                    <a:pt x="1433275" y="403763"/>
                  </a:lnTo>
                  <a:lnTo>
                    <a:pt x="1453452" y="444504"/>
                  </a:lnTo>
                  <a:lnTo>
                    <a:pt x="1471229" y="486577"/>
                  </a:lnTo>
                  <a:lnTo>
                    <a:pt x="1486516" y="529893"/>
                  </a:lnTo>
                  <a:lnTo>
                    <a:pt x="1499224" y="574363"/>
                  </a:lnTo>
                  <a:lnTo>
                    <a:pt x="1509262" y="619898"/>
                  </a:lnTo>
                  <a:lnTo>
                    <a:pt x="1516544" y="666409"/>
                  </a:lnTo>
                  <a:lnTo>
                    <a:pt x="1520978" y="713805"/>
                  </a:lnTo>
                  <a:lnTo>
                    <a:pt x="1522476" y="762000"/>
                  </a:lnTo>
                  <a:lnTo>
                    <a:pt x="1520978" y="810194"/>
                  </a:lnTo>
                  <a:lnTo>
                    <a:pt x="1516544" y="857590"/>
                  </a:lnTo>
                  <a:lnTo>
                    <a:pt x="1509262" y="904101"/>
                  </a:lnTo>
                  <a:lnTo>
                    <a:pt x="1499224" y="949636"/>
                  </a:lnTo>
                  <a:lnTo>
                    <a:pt x="1486516" y="994106"/>
                  </a:lnTo>
                  <a:lnTo>
                    <a:pt x="1471229" y="1037422"/>
                  </a:lnTo>
                  <a:lnTo>
                    <a:pt x="1453452" y="1079495"/>
                  </a:lnTo>
                  <a:lnTo>
                    <a:pt x="1433275" y="1120236"/>
                  </a:lnTo>
                  <a:lnTo>
                    <a:pt x="1410785" y="1159555"/>
                  </a:lnTo>
                  <a:lnTo>
                    <a:pt x="1386073" y="1197363"/>
                  </a:lnTo>
                  <a:lnTo>
                    <a:pt x="1359228" y="1233570"/>
                  </a:lnTo>
                  <a:lnTo>
                    <a:pt x="1330339" y="1268089"/>
                  </a:lnTo>
                  <a:lnTo>
                    <a:pt x="1299495" y="1300829"/>
                  </a:lnTo>
                  <a:lnTo>
                    <a:pt x="1266786" y="1331701"/>
                  </a:lnTo>
                  <a:lnTo>
                    <a:pt x="1232300" y="1360616"/>
                  </a:lnTo>
                  <a:lnTo>
                    <a:pt x="1196127" y="1387485"/>
                  </a:lnTo>
                  <a:lnTo>
                    <a:pt x="1158357" y="1412218"/>
                  </a:lnTo>
                  <a:lnTo>
                    <a:pt x="1119077" y="1434727"/>
                  </a:lnTo>
                  <a:lnTo>
                    <a:pt x="1078378" y="1454921"/>
                  </a:lnTo>
                  <a:lnTo>
                    <a:pt x="1036349" y="1472713"/>
                  </a:lnTo>
                  <a:lnTo>
                    <a:pt x="993079" y="1488012"/>
                  </a:lnTo>
                  <a:lnTo>
                    <a:pt x="948658" y="1500730"/>
                  </a:lnTo>
                  <a:lnTo>
                    <a:pt x="903173" y="1510776"/>
                  </a:lnTo>
                  <a:lnTo>
                    <a:pt x="856716" y="1518063"/>
                  </a:lnTo>
                  <a:lnTo>
                    <a:pt x="809374" y="1522501"/>
                  </a:lnTo>
                  <a:lnTo>
                    <a:pt x="761238" y="1524000"/>
                  </a:lnTo>
                  <a:lnTo>
                    <a:pt x="713101" y="1522501"/>
                  </a:lnTo>
                  <a:lnTo>
                    <a:pt x="665759" y="1518063"/>
                  </a:lnTo>
                  <a:lnTo>
                    <a:pt x="619302" y="1510776"/>
                  </a:lnTo>
                  <a:lnTo>
                    <a:pt x="573817" y="1500730"/>
                  </a:lnTo>
                  <a:lnTo>
                    <a:pt x="529396" y="1488012"/>
                  </a:lnTo>
                  <a:lnTo>
                    <a:pt x="486126" y="1472713"/>
                  </a:lnTo>
                  <a:lnTo>
                    <a:pt x="444097" y="1454921"/>
                  </a:lnTo>
                  <a:lnTo>
                    <a:pt x="403398" y="1434727"/>
                  </a:lnTo>
                  <a:lnTo>
                    <a:pt x="364118" y="1412218"/>
                  </a:lnTo>
                  <a:lnTo>
                    <a:pt x="326348" y="1387485"/>
                  </a:lnTo>
                  <a:lnTo>
                    <a:pt x="290175" y="1360616"/>
                  </a:lnTo>
                  <a:lnTo>
                    <a:pt x="255689" y="1331701"/>
                  </a:lnTo>
                  <a:lnTo>
                    <a:pt x="222980" y="1300829"/>
                  </a:lnTo>
                  <a:lnTo>
                    <a:pt x="192136" y="1268089"/>
                  </a:lnTo>
                  <a:lnTo>
                    <a:pt x="163247" y="1233570"/>
                  </a:lnTo>
                  <a:lnTo>
                    <a:pt x="136402" y="1197363"/>
                  </a:lnTo>
                  <a:lnTo>
                    <a:pt x="111690" y="1159555"/>
                  </a:lnTo>
                  <a:lnTo>
                    <a:pt x="89200" y="1120236"/>
                  </a:lnTo>
                  <a:lnTo>
                    <a:pt x="69023" y="1079495"/>
                  </a:lnTo>
                  <a:lnTo>
                    <a:pt x="51246" y="1037422"/>
                  </a:lnTo>
                  <a:lnTo>
                    <a:pt x="35959" y="994106"/>
                  </a:lnTo>
                  <a:lnTo>
                    <a:pt x="23251" y="949636"/>
                  </a:lnTo>
                  <a:lnTo>
                    <a:pt x="13213" y="904101"/>
                  </a:lnTo>
                  <a:lnTo>
                    <a:pt x="5931" y="857590"/>
                  </a:lnTo>
                  <a:lnTo>
                    <a:pt x="1497" y="810194"/>
                  </a:lnTo>
                  <a:lnTo>
                    <a:pt x="0" y="762000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6363962" y="954022"/>
            <a:ext cx="1272134" cy="1153842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9525" marR="3810" indent="1905" algn="ctr">
              <a:lnSpc>
                <a:spcPct val="91900"/>
              </a:lnSpc>
              <a:spcBef>
                <a:spcPts val="165"/>
              </a:spcBef>
            </a:pPr>
            <a:r>
              <a:rPr lang="cy-GB" sz="1600" dirty="0">
                <a:solidFill>
                  <a:schemeClr val="bg1"/>
                </a:solidFill>
                <a:latin typeface="Century Gothic"/>
                <a:cs typeface="Century Gothic"/>
              </a:rPr>
              <a:t>Mae’n eglur bod y prawf yn</a:t>
            </a:r>
            <a:r>
              <a:rPr lang="cy-GB" sz="1600" spc="-15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cy-GB" sz="1600" spc="-8" dirty="0">
                <a:solidFill>
                  <a:schemeClr val="bg1"/>
                </a:solidFill>
                <a:latin typeface="Century Gothic"/>
                <a:cs typeface="Century Gothic"/>
              </a:rPr>
              <a:t>mesur beth mae i fod i’w fesur</a:t>
            </a:r>
            <a:endParaRPr lang="cy-GB" sz="1600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147497" y="1768395"/>
            <a:ext cx="2607469" cy="386715"/>
          </a:xfrm>
          <a:custGeom>
            <a:avLst/>
            <a:gdLst/>
            <a:ahLst/>
            <a:cxnLst/>
            <a:rect l="l" t="t" r="r" b="b"/>
            <a:pathLst>
              <a:path w="3476625" h="515619">
                <a:moveTo>
                  <a:pt x="257555" y="0"/>
                </a:moveTo>
                <a:lnTo>
                  <a:pt x="0" y="257555"/>
                </a:lnTo>
                <a:lnTo>
                  <a:pt x="257555" y="515112"/>
                </a:lnTo>
                <a:lnTo>
                  <a:pt x="257555" y="412114"/>
                </a:lnTo>
                <a:lnTo>
                  <a:pt x="3476243" y="412114"/>
                </a:lnTo>
                <a:lnTo>
                  <a:pt x="3476243" y="102997"/>
                </a:lnTo>
                <a:lnTo>
                  <a:pt x="257555" y="102997"/>
                </a:lnTo>
                <a:lnTo>
                  <a:pt x="257555" y="0"/>
                </a:lnTo>
                <a:close/>
              </a:path>
            </a:pathLst>
          </a:custGeom>
          <a:solidFill>
            <a:srgbClr val="D3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88224" y="2513496"/>
            <a:ext cx="2232248" cy="1610055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323528" y="2513496"/>
            <a:ext cx="6144293" cy="1610056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lang="cy-GB" sz="2600" dirty="0">
                <a:latin typeface="Times New Roman"/>
                <a:cs typeface="Times New Roman"/>
              </a:rPr>
              <a:t>e.e.</a:t>
            </a:r>
            <a:r>
              <a:rPr lang="cy-GB" sz="2600" spc="-11" dirty="0">
                <a:latin typeface="Times New Roman"/>
                <a:cs typeface="Times New Roman"/>
              </a:rPr>
              <a:t> os hoffech asesu amser ymateb</a:t>
            </a:r>
            <a:r>
              <a:rPr lang="cy-GB" sz="2600" spc="-8" dirty="0">
                <a:latin typeface="Times New Roman"/>
                <a:cs typeface="Times New Roman"/>
              </a:rPr>
              <a:t>, byddai mesur pa mor hir mae’n cymryd i unigolyn ymateb i ysgogiad penodol â dilysrwydd wyneb</a:t>
            </a:r>
            <a:endParaRPr lang="cy-GB" sz="2600" dirty="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220072" y="6340070"/>
            <a:ext cx="3018761" cy="517930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lang="en-GB" sz="3300" spc="56" dirty="0">
                <a:latin typeface="Tw Cen MT Condensed"/>
                <a:cs typeface="Tw Cen MT Condensed"/>
              </a:rPr>
              <a:t>DILYSRWYDD CYNNWYS</a:t>
            </a:r>
            <a:endParaRPr sz="3300" dirty="0">
              <a:latin typeface="Tw Cen MT Condensed"/>
              <a:cs typeface="Tw Cen MT Condensed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940547" y="4385451"/>
            <a:ext cx="3190000" cy="2100671"/>
          </a:xfrm>
          <a:prstGeom prst="rect">
            <a:avLst/>
          </a:prstGeom>
          <a:solidFill>
            <a:srgbClr val="AF1512"/>
          </a:solidFill>
          <a:ln w="19050">
            <a:solidFill>
              <a:srgbClr val="FFFFFF"/>
            </a:solidFill>
          </a:ln>
        </p:spPr>
        <p:txBody>
          <a:bodyPr vert="horz" wrap="square" lIns="0" tIns="61436" rIns="0" bIns="0" rtlCol="0">
            <a:spAutoFit/>
          </a:bodyPr>
          <a:lstStyle/>
          <a:p>
            <a:pPr marL="117634" marR="113824" indent="1429" algn="ctr">
              <a:lnSpc>
                <a:spcPct val="92000"/>
              </a:lnSpc>
              <a:spcBef>
                <a:spcPts val="484"/>
              </a:spcBef>
            </a:pPr>
            <a:r>
              <a:rPr lang="cy-GB" sz="2400" dirty="0">
                <a:solidFill>
                  <a:schemeClr val="bg1"/>
                </a:solidFill>
                <a:latin typeface="Century Gothic"/>
                <a:cs typeface="Century Gothic"/>
              </a:rPr>
              <a:t>Mae’n awgrymu bod y prawf yn mesur pob agwedd sy’n cyfrannu at y newidyn sydd dan sylw</a:t>
            </a:r>
          </a:p>
        </p:txBody>
      </p:sp>
      <p:grpSp>
        <p:nvGrpSpPr>
          <p:cNvPr id="17" name="object 17"/>
          <p:cNvGrpSpPr/>
          <p:nvPr/>
        </p:nvGrpSpPr>
        <p:grpSpPr>
          <a:xfrm>
            <a:off x="440019" y="4394746"/>
            <a:ext cx="1510708" cy="1777461"/>
            <a:chOff x="1704213" y="5020435"/>
            <a:chExt cx="1413510" cy="1771650"/>
          </a:xfrm>
        </p:grpSpPr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13738" y="5029960"/>
              <a:ext cx="1394460" cy="1752600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713738" y="5029960"/>
              <a:ext cx="1394460" cy="1752600"/>
            </a:xfrm>
            <a:custGeom>
              <a:avLst/>
              <a:gdLst/>
              <a:ahLst/>
              <a:cxnLst/>
              <a:rect l="l" t="t" r="r" b="b"/>
              <a:pathLst>
                <a:path w="1394460" h="1752600">
                  <a:moveTo>
                    <a:pt x="0" y="1752600"/>
                  </a:moveTo>
                  <a:lnTo>
                    <a:pt x="1394460" y="1752600"/>
                  </a:lnTo>
                  <a:lnTo>
                    <a:pt x="1394460" y="0"/>
                  </a:lnTo>
                  <a:lnTo>
                    <a:pt x="0" y="0"/>
                  </a:lnTo>
                  <a:lnTo>
                    <a:pt x="0" y="1752600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173816" y="4478900"/>
            <a:ext cx="3790672" cy="3173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2000" spc="-15" dirty="0">
                <a:latin typeface="Times New Roman"/>
                <a:cs typeface="Times New Roman"/>
              </a:rPr>
              <a:t>e.</a:t>
            </a:r>
            <a:r>
              <a:rPr lang="en-GB" sz="2000" spc="-15" dirty="0">
                <a:latin typeface="Times New Roman"/>
                <a:cs typeface="Times New Roman"/>
              </a:rPr>
              <a:t>e</a:t>
            </a:r>
            <a:r>
              <a:rPr sz="2000" spc="-15" dirty="0">
                <a:latin typeface="Times New Roman"/>
                <a:cs typeface="Times New Roman"/>
              </a:rPr>
              <a:t>.</a:t>
            </a:r>
            <a:r>
              <a:rPr lang="en-GB" sz="2000" spc="-15" dirty="0">
                <a:latin typeface="Times New Roman"/>
                <a:cs typeface="Times New Roman"/>
              </a:rPr>
              <a:t> </a:t>
            </a:r>
            <a:r>
              <a:rPr lang="cy-GB" sz="2000" spc="-15" dirty="0">
                <a:latin typeface="Times New Roman"/>
                <a:cs typeface="Times New Roman"/>
              </a:rPr>
              <a:t>Pwy sydd fwyaf ffit yn gorfforol</a:t>
            </a:r>
            <a:r>
              <a:rPr sz="2000" spc="-15" dirty="0">
                <a:latin typeface="Times New Roman"/>
                <a:cs typeface="Times New Roman"/>
              </a:rPr>
              <a:t>?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503801" y="4869160"/>
            <a:ext cx="3190000" cy="1094050"/>
          </a:xfrm>
          <a:prstGeom prst="rect">
            <a:avLst/>
          </a:prstGeom>
        </p:spPr>
        <p:txBody>
          <a:bodyPr vert="horz" wrap="square" lIns="0" tIns="123349" rIns="0" bIns="0" rtlCol="0">
            <a:spAutoFit/>
          </a:bodyPr>
          <a:lstStyle/>
          <a:p>
            <a:pPr marL="179070" indent="-153353">
              <a:spcBef>
                <a:spcPts val="971"/>
              </a:spcBef>
              <a:buSzPct val="95000"/>
              <a:buFont typeface="Wingdings"/>
              <a:buChar char=""/>
              <a:tabLst>
                <a:tab pos="179070" algn="l"/>
              </a:tabLst>
            </a:pPr>
            <a:r>
              <a:rPr lang="cy-GB" sz="1600" dirty="0">
                <a:latin typeface="Times New Roman"/>
                <a:cs typeface="Times New Roman"/>
              </a:rPr>
              <a:t>Prawf VO</a:t>
            </a:r>
            <a:r>
              <a:rPr lang="cy-GB" sz="1600" baseline="-21367" dirty="0">
                <a:latin typeface="Times New Roman"/>
                <a:cs typeface="Times New Roman"/>
              </a:rPr>
              <a:t>2</a:t>
            </a:r>
            <a:r>
              <a:rPr lang="cy-GB" sz="1600" spc="185" baseline="-21367" dirty="0">
                <a:latin typeface="Times New Roman"/>
                <a:cs typeface="Times New Roman"/>
              </a:rPr>
              <a:t> </a:t>
            </a:r>
            <a:r>
              <a:rPr lang="cy-GB" sz="1600" noProof="1">
                <a:latin typeface="Times New Roman"/>
                <a:cs typeface="Times New Roman"/>
              </a:rPr>
              <a:t>max</a:t>
            </a:r>
            <a:r>
              <a:rPr lang="cy-GB" sz="1600" spc="-15" dirty="0">
                <a:latin typeface="Times New Roman"/>
                <a:cs typeface="Times New Roman"/>
              </a:rPr>
              <a:t>?</a:t>
            </a:r>
            <a:endParaRPr lang="cy-GB" sz="1600" dirty="0">
              <a:latin typeface="Times New Roman"/>
              <a:cs typeface="Times New Roman"/>
            </a:endParaRPr>
          </a:p>
          <a:p>
            <a:pPr marL="179070" indent="-153353">
              <a:spcBef>
                <a:spcPts val="900"/>
              </a:spcBef>
              <a:buSzPct val="95000"/>
              <a:buFont typeface="Wingdings"/>
              <a:buChar char=""/>
              <a:tabLst>
                <a:tab pos="179070" algn="l"/>
              </a:tabLst>
            </a:pPr>
            <a:r>
              <a:rPr lang="cy-GB" sz="1600" dirty="0">
                <a:latin typeface="Times New Roman"/>
                <a:cs typeface="Times New Roman"/>
              </a:rPr>
              <a:t>Prawf </a:t>
            </a:r>
            <a:r>
              <a:rPr lang="cy-GB" sz="1600" noProof="1">
                <a:latin typeface="Times New Roman"/>
                <a:cs typeface="Times New Roman"/>
              </a:rPr>
              <a:t>Wingate</a:t>
            </a:r>
            <a:r>
              <a:rPr lang="cy-GB" sz="1600" spc="-53" dirty="0">
                <a:latin typeface="Times New Roman"/>
                <a:cs typeface="Times New Roman"/>
              </a:rPr>
              <a:t> </a:t>
            </a:r>
            <a:r>
              <a:rPr lang="cy-GB" sz="1600" spc="-8" dirty="0">
                <a:latin typeface="Times New Roman"/>
                <a:cs typeface="Times New Roman"/>
              </a:rPr>
              <a:t>(pedalu)?</a:t>
            </a:r>
            <a:endParaRPr lang="cy-GB" sz="1600" dirty="0">
              <a:latin typeface="Times New Roman"/>
              <a:cs typeface="Times New Roman"/>
            </a:endParaRPr>
          </a:p>
          <a:p>
            <a:pPr marL="179070" indent="-153353">
              <a:spcBef>
                <a:spcPts val="900"/>
              </a:spcBef>
              <a:buSzPct val="95000"/>
              <a:buFont typeface="Wingdings"/>
              <a:buChar char=""/>
              <a:tabLst>
                <a:tab pos="179070" algn="l"/>
              </a:tabLst>
            </a:pPr>
            <a:r>
              <a:rPr lang="cy-GB" sz="1600" dirty="0">
                <a:latin typeface="Times New Roman"/>
                <a:cs typeface="Times New Roman"/>
              </a:rPr>
              <a:t>1</a:t>
            </a:r>
            <a:r>
              <a:rPr lang="cy-GB" sz="1600" spc="-11" dirty="0">
                <a:latin typeface="Times New Roman"/>
                <a:cs typeface="Times New Roman"/>
              </a:rPr>
              <a:t> </a:t>
            </a:r>
            <a:r>
              <a:rPr lang="cy-GB" sz="1600" dirty="0">
                <a:latin typeface="Times New Roman"/>
                <a:cs typeface="Times New Roman"/>
              </a:rPr>
              <a:t>RM</a:t>
            </a:r>
            <a:r>
              <a:rPr lang="cy-GB" sz="1600" spc="-8" dirty="0">
                <a:latin typeface="Times New Roman"/>
                <a:cs typeface="Times New Roman"/>
              </a:rPr>
              <a:t> </a:t>
            </a:r>
            <a:r>
              <a:rPr lang="cy-GB" sz="1600" dirty="0">
                <a:latin typeface="Times New Roman"/>
                <a:cs typeface="Times New Roman"/>
              </a:rPr>
              <a:t>(ailadroddiad</a:t>
            </a:r>
            <a:r>
              <a:rPr lang="cy-GB" sz="1600" spc="-34" dirty="0">
                <a:latin typeface="Times New Roman"/>
                <a:cs typeface="Times New Roman"/>
              </a:rPr>
              <a:t> </a:t>
            </a:r>
            <a:r>
              <a:rPr lang="cy-GB" sz="1600" spc="-8" dirty="0">
                <a:latin typeface="Times New Roman"/>
                <a:cs typeface="Times New Roman"/>
              </a:rPr>
              <a:t>–pwysau</a:t>
            </a:r>
            <a:r>
              <a:rPr sz="1600" spc="-8" dirty="0">
                <a:latin typeface="Times New Roman"/>
                <a:cs typeface="Times New Roman"/>
              </a:rPr>
              <a:t>)?</a:t>
            </a:r>
            <a:endParaRPr sz="16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04856" y="196781"/>
            <a:ext cx="3726994" cy="37895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lang="cy-GB" sz="2400" b="1" dirty="0">
                <a:latin typeface="Century Gothic"/>
                <a:cs typeface="Century Gothic"/>
              </a:rPr>
              <a:t>Dilysrwydd Cydamserol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92477" y="749238"/>
            <a:ext cx="8640960" cy="978072"/>
            <a:chOff x="1550288" y="928497"/>
            <a:chExt cx="8663305" cy="499109"/>
          </a:xfrm>
        </p:grpSpPr>
        <p:sp>
          <p:nvSpPr>
            <p:cNvPr id="4" name="object 4"/>
            <p:cNvSpPr/>
            <p:nvPr/>
          </p:nvSpPr>
          <p:spPr>
            <a:xfrm>
              <a:off x="1559813" y="1116330"/>
              <a:ext cx="8644255" cy="302260"/>
            </a:xfrm>
            <a:custGeom>
              <a:avLst/>
              <a:gdLst/>
              <a:ahLst/>
              <a:cxnLst/>
              <a:rect l="l" t="t" r="r" b="b"/>
              <a:pathLst>
                <a:path w="8644255" h="302259">
                  <a:moveTo>
                    <a:pt x="8644128" y="0"/>
                  </a:moveTo>
                  <a:lnTo>
                    <a:pt x="0" y="0"/>
                  </a:lnTo>
                  <a:lnTo>
                    <a:pt x="0" y="301751"/>
                  </a:lnTo>
                  <a:lnTo>
                    <a:pt x="8644128" y="301751"/>
                  </a:lnTo>
                  <a:lnTo>
                    <a:pt x="8644128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" name="object 5"/>
            <p:cNvSpPr/>
            <p:nvPr/>
          </p:nvSpPr>
          <p:spPr>
            <a:xfrm>
              <a:off x="1559813" y="1116330"/>
              <a:ext cx="8644255" cy="302260"/>
            </a:xfrm>
            <a:custGeom>
              <a:avLst/>
              <a:gdLst/>
              <a:ahLst/>
              <a:cxnLst/>
              <a:rect l="l" t="t" r="r" b="b"/>
              <a:pathLst>
                <a:path w="8644255" h="302259">
                  <a:moveTo>
                    <a:pt x="0" y="301751"/>
                  </a:moveTo>
                  <a:lnTo>
                    <a:pt x="8644128" y="301751"/>
                  </a:lnTo>
                  <a:lnTo>
                    <a:pt x="8644128" y="0"/>
                  </a:lnTo>
                  <a:lnTo>
                    <a:pt x="0" y="0"/>
                  </a:lnTo>
                  <a:lnTo>
                    <a:pt x="0" y="301751"/>
                  </a:lnTo>
                  <a:close/>
                </a:path>
              </a:pathLst>
            </a:custGeom>
            <a:ln w="19050">
              <a:solidFill>
                <a:srgbClr val="AF15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92630" y="938022"/>
              <a:ext cx="6050280" cy="355600"/>
            </a:xfrm>
            <a:custGeom>
              <a:avLst/>
              <a:gdLst/>
              <a:ahLst/>
              <a:cxnLst/>
              <a:rect l="l" t="t" r="r" b="b"/>
              <a:pathLst>
                <a:path w="6050280" h="355600">
                  <a:moveTo>
                    <a:pt x="5991098" y="0"/>
                  </a:moveTo>
                  <a:lnTo>
                    <a:pt x="59181" y="0"/>
                  </a:lnTo>
                  <a:lnTo>
                    <a:pt x="36165" y="4657"/>
                  </a:lnTo>
                  <a:lnTo>
                    <a:pt x="17351" y="17351"/>
                  </a:lnTo>
                  <a:lnTo>
                    <a:pt x="4657" y="36165"/>
                  </a:lnTo>
                  <a:lnTo>
                    <a:pt x="0" y="59181"/>
                  </a:lnTo>
                  <a:lnTo>
                    <a:pt x="0" y="295910"/>
                  </a:lnTo>
                  <a:lnTo>
                    <a:pt x="4657" y="318926"/>
                  </a:lnTo>
                  <a:lnTo>
                    <a:pt x="17351" y="337740"/>
                  </a:lnTo>
                  <a:lnTo>
                    <a:pt x="36165" y="350434"/>
                  </a:lnTo>
                  <a:lnTo>
                    <a:pt x="59181" y="355091"/>
                  </a:lnTo>
                  <a:lnTo>
                    <a:pt x="5991098" y="355091"/>
                  </a:lnTo>
                  <a:lnTo>
                    <a:pt x="6014114" y="350434"/>
                  </a:lnTo>
                  <a:lnTo>
                    <a:pt x="6032928" y="337740"/>
                  </a:lnTo>
                  <a:lnTo>
                    <a:pt x="6045622" y="318926"/>
                  </a:lnTo>
                  <a:lnTo>
                    <a:pt x="6050280" y="295910"/>
                  </a:lnTo>
                  <a:lnTo>
                    <a:pt x="6050280" y="59181"/>
                  </a:lnTo>
                  <a:lnTo>
                    <a:pt x="6045622" y="36165"/>
                  </a:lnTo>
                  <a:lnTo>
                    <a:pt x="6032928" y="17351"/>
                  </a:lnTo>
                  <a:lnTo>
                    <a:pt x="6014114" y="4657"/>
                  </a:lnTo>
                  <a:lnTo>
                    <a:pt x="5991098" y="0"/>
                  </a:lnTo>
                  <a:close/>
                </a:path>
              </a:pathLst>
            </a:custGeom>
            <a:solidFill>
              <a:srgbClr val="AF15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92630" y="938022"/>
              <a:ext cx="6050280" cy="355600"/>
            </a:xfrm>
            <a:custGeom>
              <a:avLst/>
              <a:gdLst/>
              <a:ahLst/>
              <a:cxnLst/>
              <a:rect l="l" t="t" r="r" b="b"/>
              <a:pathLst>
                <a:path w="6050280" h="355600">
                  <a:moveTo>
                    <a:pt x="0" y="59181"/>
                  </a:moveTo>
                  <a:lnTo>
                    <a:pt x="4657" y="36165"/>
                  </a:lnTo>
                  <a:lnTo>
                    <a:pt x="17351" y="17351"/>
                  </a:lnTo>
                  <a:lnTo>
                    <a:pt x="36165" y="4657"/>
                  </a:lnTo>
                  <a:lnTo>
                    <a:pt x="59181" y="0"/>
                  </a:lnTo>
                  <a:lnTo>
                    <a:pt x="5991098" y="0"/>
                  </a:lnTo>
                  <a:lnTo>
                    <a:pt x="6014114" y="4657"/>
                  </a:lnTo>
                  <a:lnTo>
                    <a:pt x="6032928" y="17351"/>
                  </a:lnTo>
                  <a:lnTo>
                    <a:pt x="6045622" y="36165"/>
                  </a:lnTo>
                  <a:lnTo>
                    <a:pt x="6050280" y="59181"/>
                  </a:lnTo>
                  <a:lnTo>
                    <a:pt x="6050280" y="295910"/>
                  </a:lnTo>
                  <a:lnTo>
                    <a:pt x="6045622" y="318926"/>
                  </a:lnTo>
                  <a:lnTo>
                    <a:pt x="6032928" y="337740"/>
                  </a:lnTo>
                  <a:lnTo>
                    <a:pt x="6014114" y="350434"/>
                  </a:lnTo>
                  <a:lnTo>
                    <a:pt x="5991098" y="355091"/>
                  </a:lnTo>
                  <a:lnTo>
                    <a:pt x="59181" y="355091"/>
                  </a:lnTo>
                  <a:lnTo>
                    <a:pt x="36165" y="350434"/>
                  </a:lnTo>
                  <a:lnTo>
                    <a:pt x="17351" y="337740"/>
                  </a:lnTo>
                  <a:lnTo>
                    <a:pt x="4657" y="318926"/>
                  </a:lnTo>
                  <a:lnTo>
                    <a:pt x="0" y="295910"/>
                  </a:lnTo>
                  <a:lnTo>
                    <a:pt x="0" y="59181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899592" y="855111"/>
            <a:ext cx="5688632" cy="50206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lang="cy-GB" sz="1600" dirty="0">
                <a:solidFill>
                  <a:srgbClr val="FFFFFF"/>
                </a:solidFill>
                <a:latin typeface="Century Gothic"/>
                <a:cs typeface="Century Gothic"/>
              </a:rPr>
              <a:t>Mae’n awgrymu bod y prawf yn creu canlyniadau sy’n debyg i brawf a ddilyswyd yn flaenorol</a:t>
            </a:r>
            <a:endParaRPr lang="cy-GB" sz="1600" dirty="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93597" y="2040175"/>
            <a:ext cx="1224136" cy="1130438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8575" marR="22860">
              <a:spcBef>
                <a:spcPts val="75"/>
              </a:spcBef>
            </a:pPr>
            <a:r>
              <a:rPr lang="cy-GB" sz="2400" spc="-15" dirty="0">
                <a:latin typeface="Times New Roman"/>
                <a:cs typeface="Times New Roman"/>
              </a:rPr>
              <a:t>e.e. </a:t>
            </a:r>
          </a:p>
          <a:p>
            <a:pPr marL="28575" marR="22860">
              <a:spcBef>
                <a:spcPts val="75"/>
              </a:spcBef>
            </a:pPr>
            <a:r>
              <a:rPr sz="2400" spc="-19" dirty="0">
                <a:latin typeface="Times New Roman"/>
                <a:cs typeface="Times New Roman"/>
              </a:rPr>
              <a:t>VO</a:t>
            </a:r>
            <a:r>
              <a:rPr sz="2400" spc="-28" baseline="-20833" dirty="0">
                <a:latin typeface="Times New Roman"/>
                <a:cs typeface="Times New Roman"/>
              </a:rPr>
              <a:t>2</a:t>
            </a:r>
            <a:endParaRPr sz="2400" baseline="-20833" dirty="0">
              <a:latin typeface="Times New Roman"/>
              <a:cs typeface="Times New Roman"/>
            </a:endParaRPr>
          </a:p>
          <a:p>
            <a:pPr marL="28575"/>
            <a:r>
              <a:rPr sz="2400" spc="-19" dirty="0">
                <a:latin typeface="Times New Roman"/>
                <a:cs typeface="Times New Roman"/>
              </a:rPr>
              <a:t>max</a:t>
            </a:r>
            <a:endParaRPr sz="2400" dirty="0">
              <a:latin typeface="Times New Roman"/>
              <a:cs typeface="Times New Roman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358617" y="1773706"/>
            <a:ext cx="8202303" cy="1756744"/>
            <a:chOff x="2151888" y="1453896"/>
            <a:chExt cx="7844155" cy="1803400"/>
          </a:xfrm>
        </p:grpSpPr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51888" y="1453896"/>
              <a:ext cx="3134867" cy="179527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64679" y="1461516"/>
              <a:ext cx="3031235" cy="1795272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5640704" y="3542626"/>
            <a:ext cx="3169635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lang="cy-GB" sz="1500" spc="-8" dirty="0">
                <a:latin typeface="Times New Roman"/>
                <a:cs typeface="Times New Roman"/>
              </a:rPr>
              <a:t>Prawf Ffitrwydd Aml-gam</a:t>
            </a:r>
            <a:r>
              <a:rPr lang="cy-GB" sz="1500" spc="-4" dirty="0">
                <a:latin typeface="Times New Roman"/>
                <a:cs typeface="Times New Roman"/>
              </a:rPr>
              <a:t> </a:t>
            </a:r>
            <a:r>
              <a:rPr sz="1500" dirty="0">
                <a:latin typeface="Times New Roman"/>
                <a:cs typeface="Times New Roman"/>
              </a:rPr>
              <a:t>(B</a:t>
            </a:r>
            <a:r>
              <a:rPr lang="en-GB" sz="1500" dirty="0">
                <a:latin typeface="Times New Roman"/>
                <a:cs typeface="Times New Roman"/>
              </a:rPr>
              <a:t>î</a:t>
            </a:r>
            <a:r>
              <a:rPr sz="1500" dirty="0">
                <a:latin typeface="Times New Roman"/>
                <a:cs typeface="Times New Roman"/>
              </a:rPr>
              <a:t>p)</a:t>
            </a:r>
            <a:r>
              <a:rPr sz="1500" spc="-26" dirty="0">
                <a:latin typeface="Times New Roman"/>
                <a:cs typeface="Times New Roman"/>
              </a:rPr>
              <a:t> </a:t>
            </a:r>
            <a:endParaRPr sz="1500" dirty="0">
              <a:latin typeface="Times New Roman"/>
              <a:cs typeface="Times New Roman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91880" y="4841366"/>
            <a:ext cx="3960639" cy="1516090"/>
            <a:chOff x="1716404" y="4858892"/>
            <a:chExt cx="4443730" cy="1921510"/>
          </a:xfrm>
        </p:grpSpPr>
        <p:sp>
          <p:nvSpPr>
            <p:cNvPr id="15" name="object 15"/>
            <p:cNvSpPr/>
            <p:nvPr/>
          </p:nvSpPr>
          <p:spPr>
            <a:xfrm>
              <a:off x="1725929" y="4868417"/>
              <a:ext cx="4424680" cy="1902460"/>
            </a:xfrm>
            <a:custGeom>
              <a:avLst/>
              <a:gdLst/>
              <a:ahLst/>
              <a:cxnLst/>
              <a:rect l="l" t="t" r="r" b="b"/>
              <a:pathLst>
                <a:path w="4424680" h="1902459">
                  <a:moveTo>
                    <a:pt x="3473196" y="0"/>
                  </a:moveTo>
                  <a:lnTo>
                    <a:pt x="0" y="0"/>
                  </a:lnTo>
                  <a:lnTo>
                    <a:pt x="950976" y="950975"/>
                  </a:lnTo>
                  <a:lnTo>
                    <a:pt x="0" y="1901951"/>
                  </a:lnTo>
                  <a:lnTo>
                    <a:pt x="3473196" y="1901951"/>
                  </a:lnTo>
                  <a:lnTo>
                    <a:pt x="4424172" y="950975"/>
                  </a:lnTo>
                  <a:lnTo>
                    <a:pt x="3473196" y="0"/>
                  </a:lnTo>
                  <a:close/>
                </a:path>
              </a:pathLst>
            </a:custGeom>
            <a:solidFill>
              <a:srgbClr val="E6B72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725929" y="4868417"/>
              <a:ext cx="4424680" cy="1902460"/>
            </a:xfrm>
            <a:custGeom>
              <a:avLst/>
              <a:gdLst/>
              <a:ahLst/>
              <a:cxnLst/>
              <a:rect l="l" t="t" r="r" b="b"/>
              <a:pathLst>
                <a:path w="4424680" h="1902459">
                  <a:moveTo>
                    <a:pt x="0" y="0"/>
                  </a:moveTo>
                  <a:lnTo>
                    <a:pt x="3473196" y="0"/>
                  </a:lnTo>
                  <a:lnTo>
                    <a:pt x="4424172" y="950975"/>
                  </a:lnTo>
                  <a:lnTo>
                    <a:pt x="3473196" y="1901951"/>
                  </a:lnTo>
                  <a:lnTo>
                    <a:pt x="0" y="1901951"/>
                  </a:lnTo>
                  <a:lnTo>
                    <a:pt x="950976" y="950975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-396240" y="3607327"/>
            <a:ext cx="4159568" cy="47176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687229" algn="ctr">
              <a:spcBef>
                <a:spcPts val="79"/>
              </a:spcBef>
            </a:pPr>
            <a:r>
              <a:rPr lang="en-GB" sz="1500" dirty="0">
                <a:latin typeface="Times New Roman"/>
                <a:cs typeface="Times New Roman"/>
              </a:rPr>
              <a:t>Protocol </a:t>
            </a:r>
            <a:r>
              <a:rPr lang="cy-GB" sz="1500" dirty="0">
                <a:latin typeface="Times New Roman"/>
                <a:cs typeface="Times New Roman"/>
              </a:rPr>
              <a:t>Cynyddrannol ar y Felin Draed</a:t>
            </a:r>
            <a:r>
              <a:rPr lang="cy-GB" sz="1500" spc="-45" dirty="0">
                <a:latin typeface="Times New Roman"/>
                <a:cs typeface="Times New Roman"/>
              </a:rPr>
              <a:t> </a:t>
            </a:r>
            <a:r>
              <a:rPr lang="cy-GB" sz="1500" spc="-56" dirty="0">
                <a:latin typeface="Times New Roman"/>
                <a:cs typeface="Times New Roman"/>
              </a:rPr>
              <a:t>gyda dadansoddi nwyon a allanadlwyd</a:t>
            </a:r>
            <a:endParaRPr lang="cy-GB" sz="1500" dirty="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99592" y="4848881"/>
            <a:ext cx="2520279" cy="1456520"/>
          </a:xfrm>
          <a:prstGeom prst="rect">
            <a:avLst/>
          </a:prstGeom>
        </p:spPr>
        <p:txBody>
          <a:bodyPr vert="horz" wrap="square" lIns="0" tIns="29051" rIns="0" bIns="0" rtlCol="0">
            <a:spAutoFit/>
          </a:bodyPr>
          <a:lstStyle/>
          <a:p>
            <a:pPr marL="9049" marR="3810" indent="953" algn="ctr">
              <a:lnSpc>
                <a:spcPct val="92000"/>
              </a:lnSpc>
              <a:spcBef>
                <a:spcPts val="229"/>
              </a:spcBef>
            </a:pPr>
            <a:r>
              <a:rPr lang="cy-GB" sz="1650" dirty="0">
                <a:solidFill>
                  <a:schemeClr val="bg1"/>
                </a:solidFill>
                <a:latin typeface="Century Gothic"/>
                <a:cs typeface="Century Gothic"/>
              </a:rPr>
              <a:t>Mae’n awgrymu bod y prawf yn darparu</a:t>
            </a:r>
          </a:p>
          <a:p>
            <a:pPr marL="9049" marR="3810" indent="953" algn="ctr">
              <a:lnSpc>
                <a:spcPct val="92000"/>
              </a:lnSpc>
              <a:spcBef>
                <a:spcPts val="229"/>
              </a:spcBef>
            </a:pPr>
            <a:r>
              <a:rPr lang="cy-GB" sz="1650" spc="-45" dirty="0">
                <a:solidFill>
                  <a:srgbClr val="FFFFFF"/>
                </a:solidFill>
                <a:latin typeface="Century Gothic"/>
                <a:cs typeface="Century Gothic"/>
              </a:rPr>
              <a:t>adlewyrchiad dilys o berfformiad yn y dyfodol gan ddefnyddio prawf tebyg</a:t>
            </a:r>
            <a:endParaRPr lang="cy-GB" sz="1650" dirty="0">
              <a:latin typeface="Century Gothic"/>
              <a:cs typeface="Century Gothic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081" y="6417728"/>
            <a:ext cx="8637963" cy="50206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600" dirty="0">
                <a:latin typeface="Century Gothic"/>
                <a:cs typeface="Century Gothic"/>
              </a:rPr>
              <a:t>e.</a:t>
            </a:r>
            <a:r>
              <a:rPr lang="en-GB" sz="1600" dirty="0">
                <a:latin typeface="Century Gothic"/>
                <a:cs typeface="Century Gothic"/>
              </a:rPr>
              <a:t>e</a:t>
            </a:r>
            <a:r>
              <a:rPr sz="1600" dirty="0">
                <a:latin typeface="Century Gothic"/>
                <a:cs typeface="Century Gothic"/>
              </a:rPr>
              <a:t>.</a:t>
            </a:r>
            <a:r>
              <a:rPr sz="1600" spc="4" dirty="0">
                <a:latin typeface="Century Gothic"/>
                <a:cs typeface="Century Gothic"/>
              </a:rPr>
              <a:t> </a:t>
            </a:r>
            <a:r>
              <a:rPr lang="cy-GB" sz="1600" spc="4" dirty="0">
                <a:latin typeface="Century Gothic"/>
                <a:cs typeface="Century Gothic"/>
              </a:rPr>
              <a:t>a ellir defnyddio perfformiad yn ystod prawf </a:t>
            </a:r>
            <a:r>
              <a:rPr lang="cy-GB" sz="1600" dirty="0">
                <a:latin typeface="Century Gothic"/>
                <a:cs typeface="Century Gothic"/>
              </a:rPr>
              <a:t>A</a:t>
            </a:r>
            <a:r>
              <a:rPr lang="cy-GB" sz="1600" spc="-8" dirty="0">
                <a:latin typeface="Century Gothic"/>
                <a:cs typeface="Century Gothic"/>
              </a:rPr>
              <a:t> i ragfynegi perfformiad yn y dyfodol ym mhrawf </a:t>
            </a:r>
            <a:r>
              <a:rPr lang="cy-GB" sz="1600" spc="-19" dirty="0">
                <a:latin typeface="Century Gothic"/>
                <a:cs typeface="Century Gothic"/>
              </a:rPr>
              <a:t>B?</a:t>
            </a:r>
            <a:endParaRPr lang="cy-GB" sz="1600" dirty="0">
              <a:latin typeface="Century Gothic"/>
              <a:cs typeface="Century Gothic"/>
            </a:endParaRPr>
          </a:p>
        </p:txBody>
      </p:sp>
      <p:pic>
        <p:nvPicPr>
          <p:cNvPr id="20" name="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153660" y="4556432"/>
            <a:ext cx="1446676" cy="1724152"/>
          </a:xfrm>
          <a:prstGeom prst="rect">
            <a:avLst/>
          </a:prstGeom>
        </p:spPr>
      </p:pic>
      <p:sp>
        <p:nvSpPr>
          <p:cNvPr id="21" name="object 21"/>
          <p:cNvSpPr txBox="1"/>
          <p:nvPr/>
        </p:nvSpPr>
        <p:spPr>
          <a:xfrm>
            <a:off x="4572000" y="4963233"/>
            <a:ext cx="637146" cy="517930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3300" b="1" dirty="0">
                <a:solidFill>
                  <a:srgbClr val="FF3300"/>
                </a:solidFill>
                <a:latin typeface="Times New Roman"/>
                <a:cs typeface="Times New Roman"/>
              </a:rPr>
              <a:t>A</a:t>
            </a:r>
            <a:endParaRPr sz="3300" dirty="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 rot="10800000" flipV="1">
            <a:off x="8388424" y="4931819"/>
            <a:ext cx="604787" cy="517449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3300" b="1" dirty="0">
                <a:solidFill>
                  <a:srgbClr val="FF3300"/>
                </a:solidFill>
                <a:latin typeface="Times New Roman"/>
                <a:cs typeface="Times New Roman"/>
              </a:rPr>
              <a:t>B</a:t>
            </a:r>
            <a:endParaRPr sz="3300" dirty="0">
              <a:latin typeface="Times New Roman"/>
              <a:cs typeface="Times New Roman"/>
            </a:endParaRPr>
          </a:p>
        </p:txBody>
      </p:sp>
      <p:pic>
        <p:nvPicPr>
          <p:cNvPr id="23" name="object 2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58755" y="4546853"/>
            <a:ext cx="1385653" cy="1724152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383DCF9-3C54-6CFB-709E-2B44AD2E39A8}"/>
              </a:ext>
            </a:extLst>
          </p:cNvPr>
          <p:cNvSpPr txBox="1"/>
          <p:nvPr/>
        </p:nvSpPr>
        <p:spPr>
          <a:xfrm>
            <a:off x="362005" y="4244304"/>
            <a:ext cx="47701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525">
              <a:spcBef>
                <a:spcPts val="323"/>
              </a:spcBef>
            </a:pPr>
            <a:r>
              <a:rPr lang="en-GB" sz="2000" b="1" spc="41" dirty="0">
                <a:latin typeface="Century Gothic"/>
                <a:cs typeface="Century Gothic"/>
              </a:rPr>
              <a:t>DILYSRWYDD RHAGFYNEGI</a:t>
            </a:r>
            <a:endParaRPr lang="en-GB" sz="2000" b="1" dirty="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1520" y="116416"/>
            <a:ext cx="5438740" cy="563616"/>
          </a:xfrm>
          <a:prstGeom prst="rect">
            <a:avLst/>
          </a:prstGeom>
        </p:spPr>
        <p:txBody>
          <a:bodyPr vert="horz" wrap="square" lIns="0" tIns="9525" rIns="0" bIns="0" rtlCol="0" anchor="b">
            <a:spAutoFit/>
          </a:bodyPr>
          <a:lstStyle/>
          <a:p>
            <a:pPr marL="9525">
              <a:lnSpc>
                <a:spcPct val="100000"/>
              </a:lnSpc>
              <a:spcBef>
                <a:spcPts val="75"/>
              </a:spcBef>
            </a:pPr>
            <a:r>
              <a:rPr lang="cy-GB" sz="3600" b="1" dirty="0"/>
              <a:t>Dilysrwydd Lluniad </a:t>
            </a:r>
            <a:endParaRPr lang="cy-GB" sz="3600" b="1" spc="-8" dirty="0"/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BBBC754F-B6C5-2B82-5353-5EE3D593DF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002020"/>
              </p:ext>
            </p:extLst>
          </p:nvPr>
        </p:nvGraphicFramePr>
        <p:xfrm>
          <a:off x="-324544" y="787174"/>
          <a:ext cx="9577064" cy="2660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3199543" y="3347941"/>
            <a:ext cx="1490186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15" dirty="0">
                <a:solidFill>
                  <a:srgbClr val="FFFFFF"/>
                </a:solidFill>
                <a:latin typeface="Times New Roman"/>
                <a:cs typeface="Times New Roman"/>
              </a:rPr>
              <a:t>e.g.</a:t>
            </a:r>
            <a:endParaRPr>
              <a:latin typeface="Times New Roman"/>
              <a:cs typeface="Times New Roman"/>
            </a:endParaRPr>
          </a:p>
          <a:p>
            <a:pPr marL="233363"/>
            <a:r>
              <a:rPr spc="-8" dirty="0">
                <a:solidFill>
                  <a:srgbClr val="FFFFFF"/>
                </a:solidFill>
                <a:latin typeface="Times New Roman"/>
                <a:cs typeface="Times New Roman"/>
              </a:rPr>
              <a:t>Team</a:t>
            </a:r>
            <a:r>
              <a:rPr spc="-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pc="-8" dirty="0">
                <a:solidFill>
                  <a:srgbClr val="FFFFFF"/>
                </a:solidFill>
                <a:latin typeface="Times New Roman"/>
                <a:cs typeface="Times New Roman"/>
              </a:rPr>
              <a:t>Rivalry</a:t>
            </a:r>
            <a:endParaRPr>
              <a:latin typeface="Times New Roman"/>
              <a:cs typeface="Times New Roman"/>
            </a:endParaRPr>
          </a:p>
        </p:txBody>
      </p:sp>
      <p:pic>
        <p:nvPicPr>
          <p:cNvPr id="7" name="object 7">
            <a:hlinkClick r:id="rId7"/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854689" y="3650131"/>
            <a:ext cx="1733105" cy="164803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95536" y="3650131"/>
            <a:ext cx="1858516" cy="1648033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0" y="6297394"/>
            <a:ext cx="9828584" cy="56361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wrap="square" lIns="0" tIns="9525" rIns="0" bIns="0" rtlCol="0">
            <a:spAutoFit/>
          </a:bodyPr>
          <a:lstStyle/>
          <a:p>
            <a:pPr>
              <a:spcBef>
                <a:spcPts val="0"/>
              </a:spcBef>
            </a:pPr>
            <a:r>
              <a:rPr sz="2800" dirty="0">
                <a:solidFill>
                  <a:schemeClr val="bg1"/>
                </a:solidFill>
                <a:latin typeface="Times New Roman"/>
                <a:cs typeface="Times New Roman"/>
              </a:rPr>
              <a:t>a</a:t>
            </a:r>
            <a:r>
              <a:rPr sz="2400" dirty="0">
                <a:solidFill>
                  <a:schemeClr val="bg1"/>
                </a:solidFill>
                <a:latin typeface="Times New Roman"/>
                <a:cs typeface="Times New Roman"/>
              </a:rPr>
              <a:t>)</a:t>
            </a:r>
            <a:r>
              <a:rPr sz="2400" spc="-71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en-GB" sz="2400" spc="-71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cy-GB" sz="2400" spc="-71" dirty="0">
                <a:solidFill>
                  <a:schemeClr val="bg1"/>
                </a:solidFill>
                <a:latin typeface="Times New Roman"/>
                <a:cs typeface="Times New Roman"/>
              </a:rPr>
              <a:t>Prawf Annilys</a:t>
            </a:r>
            <a:r>
              <a:rPr lang="cy-GB" sz="3600" spc="-8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cy-GB" sz="3600" baseline="2314" dirty="0">
                <a:solidFill>
                  <a:schemeClr val="bg1"/>
                </a:solidFill>
                <a:latin typeface="Times New Roman"/>
                <a:cs typeface="Times New Roman"/>
              </a:rPr>
              <a:t>b)</a:t>
            </a:r>
            <a:r>
              <a:rPr lang="cy-GB" sz="3600" spc="-50" baseline="2314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cy-GB" sz="3600" baseline="2314" dirty="0">
                <a:solidFill>
                  <a:schemeClr val="bg1"/>
                </a:solidFill>
                <a:latin typeface="Times New Roman"/>
                <a:cs typeface="Times New Roman"/>
              </a:rPr>
              <a:t>Theori Anghywir</a:t>
            </a:r>
            <a:r>
              <a:rPr lang="cy-GB" sz="3600" spc="-11" baseline="2314" dirty="0">
                <a:solidFill>
                  <a:schemeClr val="bg1"/>
                </a:solidFill>
                <a:latin typeface="Times New Roman"/>
                <a:cs typeface="Times New Roman"/>
              </a:rPr>
              <a:t>  </a:t>
            </a:r>
            <a:r>
              <a:rPr lang="cy-GB" sz="3600" baseline="2314" dirty="0">
                <a:solidFill>
                  <a:schemeClr val="bg1"/>
                </a:solidFill>
                <a:latin typeface="Times New Roman"/>
                <a:cs typeface="Times New Roman"/>
              </a:rPr>
              <a:t>c)</a:t>
            </a:r>
            <a:r>
              <a:rPr lang="cy-GB" sz="3600" spc="-50" baseline="2314" dirty="0">
                <a:solidFill>
                  <a:schemeClr val="bg1"/>
                </a:solidFill>
                <a:latin typeface="Times New Roman"/>
                <a:cs typeface="Times New Roman"/>
              </a:rPr>
              <a:t> Materion </a:t>
            </a:r>
            <a:r>
              <a:rPr lang="cy-GB" sz="3600" baseline="2314" dirty="0">
                <a:solidFill>
                  <a:schemeClr val="bg1"/>
                </a:solidFill>
                <a:latin typeface="Times New Roman"/>
                <a:cs typeface="Times New Roman"/>
              </a:rPr>
              <a:t>Sensitifrwydd/Penodolrwydd</a:t>
            </a:r>
            <a:r>
              <a:rPr lang="cy-GB" sz="3600" spc="-67" baseline="2314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endParaRPr lang="cy-GB" sz="2400" baseline="2314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587794" y="4323746"/>
            <a:ext cx="2283742" cy="37895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lang="cy-GB" sz="240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Sbortsmonaeth</a:t>
            </a:r>
            <a:endParaRPr lang="cy-GB" sz="2000" dirty="0">
              <a:latin typeface="Century Gothic"/>
              <a:cs typeface="Century Gothic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5B0D305-BE8C-852B-2A92-48C3D72DA1BD}"/>
              </a:ext>
            </a:extLst>
          </p:cNvPr>
          <p:cNvSpPr txBox="1"/>
          <p:nvPr/>
        </p:nvSpPr>
        <p:spPr>
          <a:xfrm>
            <a:off x="2254052" y="4323746"/>
            <a:ext cx="498729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1600" b="0" i="0" u="none" strike="noStrike" baseline="0" dirty="0">
                <a:latin typeface="Times New Roman" panose="02020603050405020304" pitchFamily="18" charset="0"/>
              </a:rPr>
              <a:t>Cystadleuaeth rhwng Timau</a:t>
            </a:r>
            <a:endParaRPr lang="cy-GB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6B0CE63-8E36-3771-0B9F-2AED9CE59565}"/>
              </a:ext>
            </a:extLst>
          </p:cNvPr>
          <p:cNvSpPr txBox="1"/>
          <p:nvPr/>
        </p:nvSpPr>
        <p:spPr>
          <a:xfrm>
            <a:off x="107504" y="5500858"/>
            <a:ext cx="8352928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y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Mae hyn yn gwneud asesu’n anodd,</a:t>
            </a:r>
            <a:r>
              <a:rPr lang="cy-GB" sz="25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cy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.y.</a:t>
            </a:r>
            <a:r>
              <a:rPr lang="cy-GB" sz="25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os nad oes modd canfod beth </a:t>
            </a:r>
            <a:r>
              <a:rPr lang="cy-GB" sz="2500" i="1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ddylai</a:t>
            </a:r>
            <a:r>
              <a:rPr lang="cy-GB" sz="25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fodoli</a:t>
            </a:r>
            <a:r>
              <a:rPr lang="cy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cy-GB" sz="2500" spc="26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y-GB" sz="25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gallai hyn olygu: </a:t>
            </a:r>
            <a:endParaRPr lang="cy-GB" sz="25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594D9-277F-EF76-83CD-D72BADFF6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-171400"/>
            <a:ext cx="7776864" cy="2017663"/>
          </a:xfrm>
        </p:spPr>
        <p:txBody>
          <a:bodyPr>
            <a:normAutofit/>
          </a:bodyPr>
          <a:lstStyle/>
          <a:p>
            <a:r>
              <a:rPr lang="cy-GB" dirty="0"/>
              <a:t>Crynodeb: </a:t>
            </a:r>
            <a:r>
              <a:rPr lang="cy-GB" sz="2800" dirty="0"/>
              <a:t>Dulliau meintiol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C7D56E-5D3F-0D1B-0181-B73F541A8F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00" y="1988840"/>
            <a:ext cx="7543800" cy="4022725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cy-GB" sz="3000" dirty="0"/>
              <a:t>Ystadegau disgrifiadol</a:t>
            </a:r>
          </a:p>
          <a:p>
            <a:pPr lvl="2"/>
            <a:r>
              <a:rPr lang="cy-GB" sz="2000" dirty="0"/>
              <a:t>Mesur canolduedd</a:t>
            </a:r>
          </a:p>
          <a:p>
            <a:pPr lvl="2"/>
            <a:r>
              <a:rPr lang="cy-GB" sz="2000" dirty="0"/>
              <a:t>Canrannau  </a:t>
            </a:r>
          </a:p>
          <a:p>
            <a:pPr marL="776288" lvl="2" indent="0">
              <a:buNone/>
            </a:pPr>
            <a:endParaRPr lang="cy-GB" sz="2000" dirty="0"/>
          </a:p>
          <a:p>
            <a:pPr lvl="1"/>
            <a:r>
              <a:rPr lang="cy-GB" sz="2800" dirty="0"/>
              <a:t>Cydberthyniadau</a:t>
            </a:r>
          </a:p>
          <a:p>
            <a:pPr lvl="1"/>
            <a:endParaRPr lang="cy-GB" sz="1600" dirty="0"/>
          </a:p>
          <a:p>
            <a:pPr lvl="1"/>
            <a:r>
              <a:rPr lang="cy-GB" sz="2800" dirty="0"/>
              <a:t>Datblygu Arolwg a Graddfa  </a:t>
            </a:r>
          </a:p>
          <a:p>
            <a:pPr lvl="2"/>
            <a:r>
              <a:rPr lang="cy-GB" sz="2000" dirty="0"/>
              <a:t>Mathau </a:t>
            </a:r>
          </a:p>
          <a:p>
            <a:pPr lvl="2"/>
            <a:r>
              <a:rPr lang="cy-GB" sz="2000" dirty="0"/>
              <a:t>Graddfa </a:t>
            </a:r>
            <a:r>
              <a:rPr lang="cy-GB" sz="2000" noProof="1"/>
              <a:t>Likert</a:t>
            </a:r>
            <a:r>
              <a:rPr lang="cy-GB" sz="2000" dirty="0"/>
              <a:t> </a:t>
            </a:r>
          </a:p>
          <a:p>
            <a:pPr lvl="2"/>
            <a:r>
              <a:rPr lang="cy-GB" sz="2000" dirty="0"/>
              <a:t>Dilysrwydd </a:t>
            </a:r>
          </a:p>
          <a:p>
            <a:pPr lvl="2"/>
            <a:r>
              <a:rPr lang="cy-GB" sz="2000" dirty="0"/>
              <a:t>Dibynadwyedd </a:t>
            </a:r>
          </a:p>
        </p:txBody>
      </p:sp>
    </p:spTree>
    <p:extLst>
      <p:ext uri="{BB962C8B-B14F-4D97-AF65-F5344CB8AC3E}">
        <p14:creationId xmlns:p14="http://schemas.microsoft.com/office/powerpoint/2010/main" val="159801896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D43D63AC041E48ACB82B6100D23CD403"/>
  <p:tag name="SLIDEID" val="D43D63AC041E48ACB82B6100D23CD403"/>
  <p:tag name="SLIDEORDER" val="1"/>
  <p:tag name="SLIDETYPE" val="Q"/>
  <p:tag name="DEMOGRAPHIC" val="False"/>
  <p:tag name="SPEEDSCORING" val="False"/>
  <p:tag name="RESPONSESGATHERED" val="False"/>
  <p:tag name="QUESTIONALIAS" val="The research hypothesis of this study…"/>
  <p:tag name="ANSWERSALIAS" val="There will be a correlation between extraversion and altruism scores¤High extraversion scores will be associated with low altruism scores.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TLENGTH" val="139"/>
  <p:tag name="FONTSIZE" val="32"/>
  <p:tag name="BULLETTYPE" val="ppBulletArabicPeriod"/>
  <p:tag name="ANSWERTEXT" val="There will be a correlation between extraversion and altruism scores&#10;High extraversion scores will be associated with low altruism scores.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CTYPE" val="Style_Bubble"/>
  <p:tag name="STYLE" val="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902</TotalTime>
  <Words>3420</Words>
  <Application>Microsoft Office PowerPoint</Application>
  <PresentationFormat>Sioe Ar-sgrin (4:3)</PresentationFormat>
  <Paragraphs>418</Paragraphs>
  <Slides>33</Slides>
  <Notes>8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15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33</vt:i4>
      </vt:variant>
    </vt:vector>
  </HeadingPairs>
  <TitlesOfParts>
    <vt:vector size="49" baseType="lpstr">
      <vt:lpstr>ＭＳ Ｐゴシック</vt:lpstr>
      <vt:lpstr>Arial</vt:lpstr>
      <vt:lpstr>Calibri</vt:lpstr>
      <vt:lpstr>Cambria</vt:lpstr>
      <vt:lpstr>Century</vt:lpstr>
      <vt:lpstr>Century Gothic</vt:lpstr>
      <vt:lpstr>Garamond</vt:lpstr>
      <vt:lpstr>Tahoma</vt:lpstr>
      <vt:lpstr>Times New Roman</vt:lpstr>
      <vt:lpstr>Tw Cen MT</vt:lpstr>
      <vt:lpstr>Tw Cen MT Condensed</vt:lpstr>
      <vt:lpstr>Verdana</vt:lpstr>
      <vt:lpstr>Wingdings</vt:lpstr>
      <vt:lpstr>Wingdings 2</vt:lpstr>
      <vt:lpstr>Wingdings 3</vt:lpstr>
      <vt:lpstr>Adjacency</vt:lpstr>
      <vt:lpstr>   Dulliau Ymchwil Meintiol: arolygon a dyluniadau cydberthynol   Dr Charlotte Greenway   </vt:lpstr>
      <vt:lpstr>Pa fathau o ymchwil sydd i’w cael?</vt:lpstr>
      <vt:lpstr>Beth yw Ymchwil Meintiol? </vt:lpstr>
      <vt:lpstr>Dulliau Meintiol</vt:lpstr>
      <vt:lpstr>Ystadegau disgrifiadol: Mesurau Canolduedd</vt:lpstr>
      <vt:lpstr>Ystadegau disgrifiadol : Canrannau</vt:lpstr>
      <vt:lpstr>Cyflwyniad PowerPoint</vt:lpstr>
      <vt:lpstr>Cyflwyniad PowerPoint</vt:lpstr>
      <vt:lpstr>Cyflwyniad PowerPoint</vt:lpstr>
      <vt:lpstr>Cyfeiriad y berthynas</vt:lpstr>
      <vt:lpstr>Cyfernod cydberthyniad Pearson</vt:lpstr>
      <vt:lpstr>Profi’r arwyddocâd</vt:lpstr>
      <vt:lpstr>Cyflwyniad PowerPoint</vt:lpstr>
      <vt:lpstr>Enghraifft</vt:lpstr>
      <vt:lpstr>Sgorio’r holiaduron</vt:lpstr>
      <vt:lpstr>Sgorio’r holiaduron</vt:lpstr>
      <vt:lpstr>Mae dwy ragdybiaeth ymchwil bosibl i’r astudiaeth hon…</vt:lpstr>
      <vt:lpstr>What is survey research?</vt:lpstr>
      <vt:lpstr>Cyflwyniad PowerPoint</vt:lpstr>
      <vt:lpstr>Types of surveys</vt:lpstr>
      <vt:lpstr>Ymchwil Arolwg: rhai materion i’w hystyried </vt:lpstr>
      <vt:lpstr>Dylunio holiadur: Mathau o gwestiynau</vt:lpstr>
      <vt:lpstr>Dylunio holiadur: Mathau o gwestiynau</vt:lpstr>
      <vt:lpstr>Crynodeb o Raddfeydd</vt:lpstr>
      <vt:lpstr>Graddfa Likert </vt:lpstr>
      <vt:lpstr>Camau at greu graddfa Likert </vt:lpstr>
      <vt:lpstr>Dibynadwyedd a Dilysrwydd</vt:lpstr>
      <vt:lpstr>Dibynadwyedd</vt:lpstr>
      <vt:lpstr>Mesur dilysrwydd</vt:lpstr>
      <vt:lpstr>Dilysrwydd Wyneb</vt:lpstr>
      <vt:lpstr>Cyflwyniad PowerPoint</vt:lpstr>
      <vt:lpstr>Dilysrwydd Lluniad </vt:lpstr>
      <vt:lpstr>Crynodeb: Dulliau meintiol 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charlotte</dc:creator>
  <cp:lastModifiedBy>Barbara Jones</cp:lastModifiedBy>
  <cp:revision>298</cp:revision>
  <dcterms:created xsi:type="dcterms:W3CDTF">2008-09-22T13:22:44Z</dcterms:created>
  <dcterms:modified xsi:type="dcterms:W3CDTF">2024-02-29T10:57:34Z</dcterms:modified>
</cp:coreProperties>
</file>