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0F9A7E-52D0-42A9-A1E0-6E1C9AE52924}" v="1" dt="2025-06-05T16:51:21.4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7" d="100"/>
          <a:sy n="67" d="100"/>
        </p:scale>
        <p:origin x="8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na mya" userId="078489053451d7b4" providerId="LiveId" clId="{B10F9A7E-52D0-42A9-A1E0-6E1C9AE52924}"/>
    <pc:docChg chg="custSel modSld">
      <pc:chgData name="nina mya" userId="078489053451d7b4" providerId="LiveId" clId="{B10F9A7E-52D0-42A9-A1E0-6E1C9AE52924}" dt="2025-06-19T12:35:28.699" v="46" actId="20577"/>
      <pc:docMkLst>
        <pc:docMk/>
      </pc:docMkLst>
      <pc:sldChg chg="modSp mod">
        <pc:chgData name="nina mya" userId="078489053451d7b4" providerId="LiveId" clId="{B10F9A7E-52D0-42A9-A1E0-6E1C9AE52924}" dt="2025-06-05T16:45:05.389" v="6" actId="20577"/>
        <pc:sldMkLst>
          <pc:docMk/>
          <pc:sldMk cId="1287798152" sldId="256"/>
        </pc:sldMkLst>
        <pc:spChg chg="mod">
          <ac:chgData name="nina mya" userId="078489053451d7b4" providerId="LiveId" clId="{B10F9A7E-52D0-42A9-A1E0-6E1C9AE52924}" dt="2025-06-05T16:45:05.389" v="6" actId="20577"/>
          <ac:spMkLst>
            <pc:docMk/>
            <pc:sldMk cId="1287798152" sldId="256"/>
            <ac:spMk id="7" creationId="{FCAFCA0E-274A-E590-D518-297E14D3D089}"/>
          </ac:spMkLst>
        </pc:spChg>
      </pc:sldChg>
      <pc:sldChg chg="delSp modSp mod">
        <pc:chgData name="nina mya" userId="078489053451d7b4" providerId="LiveId" clId="{B10F9A7E-52D0-42A9-A1E0-6E1C9AE52924}" dt="2025-06-05T16:52:17.815" v="44" actId="1076"/>
        <pc:sldMkLst>
          <pc:docMk/>
          <pc:sldMk cId="1277917062" sldId="258"/>
        </pc:sldMkLst>
        <pc:spChg chg="mod">
          <ac:chgData name="nina mya" userId="078489053451d7b4" providerId="LiveId" clId="{B10F9A7E-52D0-42A9-A1E0-6E1C9AE52924}" dt="2025-06-05T16:52:05.569" v="42" actId="1076"/>
          <ac:spMkLst>
            <pc:docMk/>
            <pc:sldMk cId="1277917062" sldId="258"/>
            <ac:spMk id="12" creationId="{98D5AFDE-03A2-0D2C-CA82-4329B07707D8}"/>
          </ac:spMkLst>
        </pc:spChg>
        <pc:spChg chg="mod">
          <ac:chgData name="nina mya" userId="078489053451d7b4" providerId="LiveId" clId="{B10F9A7E-52D0-42A9-A1E0-6E1C9AE52924}" dt="2025-06-05T16:52:17.815" v="44" actId="1076"/>
          <ac:spMkLst>
            <pc:docMk/>
            <pc:sldMk cId="1277917062" sldId="258"/>
            <ac:spMk id="14" creationId="{8CB6BCE3-BD3C-8893-C4D5-CC1A6EC3B497}"/>
          </ac:spMkLst>
        </pc:spChg>
      </pc:sldChg>
      <pc:sldChg chg="modSp mod">
        <pc:chgData name="nina mya" userId="078489053451d7b4" providerId="LiveId" clId="{B10F9A7E-52D0-42A9-A1E0-6E1C9AE52924}" dt="2025-06-05T16:51:41.060" v="40" actId="2711"/>
        <pc:sldMkLst>
          <pc:docMk/>
          <pc:sldMk cId="1022053209" sldId="260"/>
        </pc:sldMkLst>
        <pc:spChg chg="mod">
          <ac:chgData name="nina mya" userId="078489053451d7b4" providerId="LiveId" clId="{B10F9A7E-52D0-42A9-A1E0-6E1C9AE52924}" dt="2025-06-05T16:51:41.060" v="40" actId="2711"/>
          <ac:spMkLst>
            <pc:docMk/>
            <pc:sldMk cId="1022053209" sldId="260"/>
            <ac:spMk id="3" creationId="{FBA8F445-5A51-B290-046D-FA1398E6D8A3}"/>
          </ac:spMkLst>
        </pc:spChg>
      </pc:sldChg>
      <pc:sldChg chg="modSp mod">
        <pc:chgData name="nina mya" userId="078489053451d7b4" providerId="LiveId" clId="{B10F9A7E-52D0-42A9-A1E0-6E1C9AE52924}" dt="2025-06-19T12:35:28.699" v="46" actId="20577"/>
        <pc:sldMkLst>
          <pc:docMk/>
          <pc:sldMk cId="213966465" sldId="261"/>
        </pc:sldMkLst>
        <pc:spChg chg="mod">
          <ac:chgData name="nina mya" userId="078489053451d7b4" providerId="LiveId" clId="{B10F9A7E-52D0-42A9-A1E0-6E1C9AE52924}" dt="2025-06-19T12:35:28.699" v="46" actId="20577"/>
          <ac:spMkLst>
            <pc:docMk/>
            <pc:sldMk cId="213966465" sldId="261"/>
            <ac:spMk id="7" creationId="{3A5D5DCB-6A97-B389-3F70-B2EE0E34084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6/19/2025</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843365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6/19/2025</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49462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6/19/2025</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85250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6/19/2025</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649353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6/19/2025</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60719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6/19/2025</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730275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6/19/2025</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756578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6/19/2025</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228724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6/19/2025</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788376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6/19/2025</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517886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6/19/2025</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308884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6/19/2025</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2705937"/>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 name="Straight Connector 11">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E49D7415-2F11-44C2-B6AA-13A25B681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9C8AB4-4E27-1F71-99C4-3872F8B9A7B9}"/>
              </a:ext>
            </a:extLst>
          </p:cNvPr>
          <p:cNvSpPr>
            <a:spLocks noGrp="1"/>
          </p:cNvSpPr>
          <p:nvPr>
            <p:ph type="ctrTitle"/>
          </p:nvPr>
        </p:nvSpPr>
        <p:spPr>
          <a:xfrm>
            <a:off x="324525" y="125113"/>
            <a:ext cx="10780776" cy="1180210"/>
          </a:xfrm>
        </p:spPr>
        <p:txBody>
          <a:bodyPr vert="horz" lIns="91440" tIns="45720" rIns="91440" bIns="45720" rtlCol="0" anchor="t">
            <a:normAutofit/>
          </a:bodyPr>
          <a:lstStyle/>
          <a:p>
            <a:r>
              <a:rPr lang="en-US" sz="4000" dirty="0"/>
              <a:t>introduction</a:t>
            </a:r>
          </a:p>
        </p:txBody>
      </p:sp>
      <p:cxnSp>
        <p:nvCxnSpPr>
          <p:cNvPr id="18" name="Straight Connector 17">
            <a:extLst>
              <a:ext uri="{FF2B5EF4-FFF2-40B4-BE49-F238E27FC236}">
                <a16:creationId xmlns:a16="http://schemas.microsoft.com/office/drawing/2014/main" id="{4E495065-8864-87FB-2BCC-254769963E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72" y="722376"/>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descr="Eyes on a candy">
            <a:extLst>
              <a:ext uri="{FF2B5EF4-FFF2-40B4-BE49-F238E27FC236}">
                <a16:creationId xmlns:a16="http://schemas.microsoft.com/office/drawing/2014/main" id="{F12A3A3C-1175-739B-07E6-C6A10035FBA9}"/>
              </a:ext>
            </a:extLst>
          </p:cNvPr>
          <p:cNvPicPr>
            <a:picLocks noChangeAspect="1"/>
          </p:cNvPicPr>
          <p:nvPr/>
        </p:nvPicPr>
        <p:blipFill>
          <a:blip r:embed="rId2"/>
          <a:srcRect b="15730"/>
          <a:stretch>
            <a:fillRect/>
          </a:stretch>
        </p:blipFill>
        <p:spPr>
          <a:xfrm>
            <a:off x="165011" y="1224341"/>
            <a:ext cx="5549902" cy="3121831"/>
          </a:xfrm>
          <a:prstGeom prst="rect">
            <a:avLst/>
          </a:prstGeom>
        </p:spPr>
      </p:pic>
      <p:sp>
        <p:nvSpPr>
          <p:cNvPr id="7" name="TextBox 6">
            <a:extLst>
              <a:ext uri="{FF2B5EF4-FFF2-40B4-BE49-F238E27FC236}">
                <a16:creationId xmlns:a16="http://schemas.microsoft.com/office/drawing/2014/main" id="{FCAFCA0E-274A-E590-D518-297E14D3D089}"/>
              </a:ext>
            </a:extLst>
          </p:cNvPr>
          <p:cNvSpPr txBox="1"/>
          <p:nvPr/>
        </p:nvSpPr>
        <p:spPr>
          <a:xfrm>
            <a:off x="6664959" y="489734"/>
            <a:ext cx="4819903" cy="6368266"/>
          </a:xfrm>
          <a:prstGeom prst="rect">
            <a:avLst/>
          </a:prstGeom>
        </p:spPr>
        <p:txBody>
          <a:bodyPr vert="horz" lIns="91440" tIns="45720" rIns="91440" bIns="45720" rtlCol="0">
            <a:normAutofit fontScale="62500" lnSpcReduction="20000"/>
          </a:bodyPr>
          <a:lstStyle/>
          <a:p>
            <a:pPr>
              <a:lnSpc>
                <a:spcPct val="110000"/>
              </a:lnSpc>
              <a:spcAft>
                <a:spcPts val="600"/>
              </a:spcAft>
            </a:pPr>
            <a:r>
              <a:rPr lang="en-US" sz="3800" b="1" dirty="0">
                <a:latin typeface="Arial" panose="020B0604020202020204" pitchFamily="34" charset="0"/>
                <a:cs typeface="Arial" panose="020B0604020202020204" pitchFamily="34" charset="0"/>
              </a:rPr>
              <a:t>Imagine you’re in a Year 1 classroom. Roma, is a 7-year-old girl, who has just finished her </a:t>
            </a:r>
            <a:r>
              <a:rPr lang="en-US" sz="3800" b="1" dirty="0" err="1">
                <a:latin typeface="Arial" panose="020B0604020202020204" pitchFamily="34" charset="0"/>
                <a:cs typeface="Arial" panose="020B0604020202020204" pitchFamily="34" charset="0"/>
              </a:rPr>
              <a:t>maths</a:t>
            </a:r>
            <a:r>
              <a:rPr lang="en-US" sz="3800" b="1" dirty="0">
                <a:latin typeface="Arial" panose="020B0604020202020204" pitchFamily="34" charset="0"/>
                <a:cs typeface="Arial" panose="020B0604020202020204" pitchFamily="34" charset="0"/>
              </a:rPr>
              <a:t> lesson when her teacher notices spots on her hands. Roma says they are very itchy. The next day, another student is absent, and the school receives confirmation that both children have chickenpox.</a:t>
            </a:r>
          </a:p>
          <a:p>
            <a:pPr>
              <a:lnSpc>
                <a:spcPct val="110000"/>
              </a:lnSpc>
              <a:spcAft>
                <a:spcPts val="600"/>
              </a:spcAft>
            </a:pPr>
            <a:r>
              <a:rPr lang="en-GB" sz="3800" b="1" dirty="0">
                <a:latin typeface="Arial" panose="020B0604020202020204" pitchFamily="34" charset="0"/>
                <a:cs typeface="Arial" panose="020B0604020202020204" pitchFamily="34" charset="0"/>
              </a:rPr>
              <a:t>This moment highlights the importance of monitoring infectious diseases in schools spotting outbreaks early and acting quickly to prevent wider spread.</a:t>
            </a:r>
          </a:p>
          <a:p>
            <a:pPr>
              <a:lnSpc>
                <a:spcPct val="110000"/>
              </a:lnSpc>
              <a:spcAft>
                <a:spcPts val="600"/>
              </a:spcAft>
            </a:pP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87798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DE9B1-E81A-544F-7F91-6647CD22AFEC}"/>
              </a:ext>
            </a:extLst>
          </p:cNvPr>
          <p:cNvSpPr>
            <a:spLocks noGrp="1"/>
          </p:cNvSpPr>
          <p:nvPr>
            <p:ph type="title"/>
          </p:nvPr>
        </p:nvSpPr>
        <p:spPr/>
        <p:txBody>
          <a:bodyPr/>
          <a:lstStyle/>
          <a:p>
            <a:r>
              <a:rPr lang="en-GB" dirty="0"/>
              <a:t>Why monitoring matters?</a:t>
            </a:r>
          </a:p>
        </p:txBody>
      </p:sp>
      <p:sp>
        <p:nvSpPr>
          <p:cNvPr id="3" name="Content Placeholder 2">
            <a:extLst>
              <a:ext uri="{FF2B5EF4-FFF2-40B4-BE49-F238E27FC236}">
                <a16:creationId xmlns:a16="http://schemas.microsoft.com/office/drawing/2014/main" id="{F6EBC618-7846-38AC-27F6-DEF7AB9729EA}"/>
              </a:ext>
            </a:extLst>
          </p:cNvPr>
          <p:cNvSpPr>
            <a:spLocks noGrp="1"/>
          </p:cNvSpPr>
          <p:nvPr>
            <p:ph sz="half" idx="1"/>
          </p:nvPr>
        </p:nvSpPr>
        <p:spPr/>
        <p:txBody>
          <a:bodyPr>
            <a:normAutofit fontScale="92500"/>
          </a:bodyPr>
          <a:lstStyle/>
          <a:p>
            <a:r>
              <a:rPr lang="en-GB" b="1" dirty="0">
                <a:latin typeface="Arial" panose="020B0604020202020204" pitchFamily="34" charset="0"/>
                <a:cs typeface="Arial" panose="020B0604020202020204" pitchFamily="34" charset="0"/>
              </a:rPr>
              <a:t>Chickenpox is a highly contagious disease, mostly affecting children under 10 years old. While often mild, it can lead to complications, especially for vulnerable individuals. So why is monitoring outbreaks crucial?</a:t>
            </a:r>
          </a:p>
          <a:p>
            <a:r>
              <a:rPr lang="en-GB" b="1" dirty="0">
                <a:latin typeface="Arial" panose="020B0604020202020204" pitchFamily="34" charset="0"/>
                <a:cs typeface="Arial" panose="020B0604020202020204" pitchFamily="34" charset="0"/>
              </a:rPr>
              <a:t>Tracking an outbreak allows schools and health authorities to 1. Identify patterns and risk factors 2. Track the spread and respond accordingly 3. Implement public health measures to contain the outbreak</a:t>
            </a:r>
          </a:p>
          <a:p>
            <a:endParaRPr lang="en-GB" dirty="0"/>
          </a:p>
        </p:txBody>
      </p:sp>
      <p:sp>
        <p:nvSpPr>
          <p:cNvPr id="4" name="Content Placeholder 3">
            <a:extLst>
              <a:ext uri="{FF2B5EF4-FFF2-40B4-BE49-F238E27FC236}">
                <a16:creationId xmlns:a16="http://schemas.microsoft.com/office/drawing/2014/main" id="{C85D4DB5-C7E6-61C4-3DA7-C95B166C69FB}"/>
              </a:ext>
            </a:extLst>
          </p:cNvPr>
          <p:cNvSpPr>
            <a:spLocks noGrp="1"/>
          </p:cNvSpPr>
          <p:nvPr>
            <p:ph sz="half" idx="2"/>
          </p:nvPr>
        </p:nvSpPr>
        <p:spPr/>
        <p:txBody>
          <a:bodyPr>
            <a:normAutofit fontScale="92500"/>
          </a:bodyPr>
          <a:lstStyle/>
          <a:p>
            <a:pPr marL="0" indent="0">
              <a:buNone/>
            </a:pPr>
            <a:r>
              <a:rPr lang="en-GB" b="1" dirty="0">
                <a:latin typeface="Arial" panose="020B0604020202020204" pitchFamily="34" charset="0"/>
                <a:cs typeface="Arial" panose="020B0604020202020204" pitchFamily="34" charset="0"/>
              </a:rPr>
              <a:t>So what happens if schools ignore an outbreak?</a:t>
            </a:r>
          </a:p>
          <a:p>
            <a:pPr marL="0" indent="0">
              <a:buNone/>
            </a:pPr>
            <a:r>
              <a:rPr lang="en-GB" b="1" dirty="0">
                <a:latin typeface="Arial" panose="020B0604020202020204" pitchFamily="34" charset="0"/>
                <a:cs typeface="Arial" panose="020B0604020202020204" pitchFamily="34" charset="0"/>
              </a:rPr>
              <a:t>Ignoring an outbreak can lead to rapid disease spread, putting students, staff, and families at risk. It may overwhelm local healthcare systems, disrupt learning, and cause long-term health consequences for the community.</a:t>
            </a:r>
          </a:p>
        </p:txBody>
      </p:sp>
    </p:spTree>
    <p:extLst>
      <p:ext uri="{BB962C8B-B14F-4D97-AF65-F5344CB8AC3E}">
        <p14:creationId xmlns:p14="http://schemas.microsoft.com/office/powerpoint/2010/main" val="2646222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17AD1-B0B3-DE9A-8CC9-12BFAD1482D2}"/>
              </a:ext>
            </a:extLst>
          </p:cNvPr>
          <p:cNvSpPr>
            <a:spLocks noGrp="1"/>
          </p:cNvSpPr>
          <p:nvPr>
            <p:ph type="title"/>
          </p:nvPr>
        </p:nvSpPr>
        <p:spPr/>
        <p:txBody>
          <a:bodyPr/>
          <a:lstStyle/>
          <a:p>
            <a:r>
              <a:rPr lang="en-GB" dirty="0"/>
              <a:t>How Chickenpox is Monitored in the UK</a:t>
            </a:r>
          </a:p>
        </p:txBody>
      </p:sp>
      <p:sp>
        <p:nvSpPr>
          <p:cNvPr id="8" name="TextBox 7">
            <a:extLst>
              <a:ext uri="{FF2B5EF4-FFF2-40B4-BE49-F238E27FC236}">
                <a16:creationId xmlns:a16="http://schemas.microsoft.com/office/drawing/2014/main" id="{61C7D24F-4C2C-A6D0-0DCF-8E4C43C53209}"/>
              </a:ext>
            </a:extLst>
          </p:cNvPr>
          <p:cNvSpPr txBox="1"/>
          <p:nvPr/>
        </p:nvSpPr>
        <p:spPr>
          <a:xfrm>
            <a:off x="513272" y="1696283"/>
            <a:ext cx="6098874" cy="3416320"/>
          </a:xfrm>
          <a:prstGeom prst="rect">
            <a:avLst/>
          </a:prstGeom>
          <a:noFill/>
        </p:spPr>
        <p:txBody>
          <a:bodyPr wrap="square">
            <a:spAutoFit/>
          </a:bodyPr>
          <a:lstStyle/>
          <a:p>
            <a:r>
              <a:rPr lang="en-GB" sz="1800" b="1" dirty="0">
                <a:latin typeface="Arial" panose="020B0604020202020204" pitchFamily="34" charset="0"/>
                <a:cs typeface="Arial" panose="020B0604020202020204" pitchFamily="34" charset="0"/>
              </a:rPr>
              <a:t>3. In the UK, schools and public health agencies use multiple tools to track chickenpox outbreaks</a:t>
            </a:r>
          </a:p>
          <a:p>
            <a:endParaRPr lang="en-GB" b="1" dirty="0">
              <a:latin typeface="Arial" panose="020B0604020202020204" pitchFamily="34" charset="0"/>
              <a:cs typeface="Arial" panose="020B0604020202020204" pitchFamily="34" charset="0"/>
            </a:endParaRPr>
          </a:p>
          <a:p>
            <a:r>
              <a:rPr lang="en-GB" sz="1800" b="1" dirty="0">
                <a:latin typeface="Arial" panose="020B0604020202020204" pitchFamily="34" charset="0"/>
                <a:cs typeface="Arial" panose="020B0604020202020204" pitchFamily="34" charset="0"/>
              </a:rPr>
              <a:t>4. Other factors include - Public Health Surveillance The UK Health Security Agency  collects data from GP practices, schools, and hospitals to spot trends other ways include:</a:t>
            </a:r>
          </a:p>
          <a:p>
            <a:endParaRPr lang="en-GB" sz="1800" b="1" dirty="0">
              <a:latin typeface="Arial" panose="020B0604020202020204" pitchFamily="34" charset="0"/>
              <a:cs typeface="Arial" panose="020B0604020202020204" pitchFamily="34" charset="0"/>
            </a:endParaRPr>
          </a:p>
          <a:p>
            <a:r>
              <a:rPr lang="en-GB" sz="1800" b="1" dirty="0">
                <a:latin typeface="Arial" panose="020B0604020202020204" pitchFamily="34" charset="0"/>
                <a:cs typeface="Arial" panose="020B0604020202020204" pitchFamily="34" charset="0"/>
              </a:rPr>
              <a:t>5. Data Collection &amp; Analysis – Schools track cases and absences to help assess the outbreak’s spread.</a:t>
            </a:r>
            <a:br>
              <a:rPr lang="en-GB" sz="1800" b="1" dirty="0">
                <a:latin typeface="Arial" panose="020B0604020202020204" pitchFamily="34" charset="0"/>
                <a:cs typeface="Arial" panose="020B0604020202020204" pitchFamily="34" charset="0"/>
              </a:rPr>
            </a:br>
            <a:r>
              <a:rPr lang="en-GB" sz="1800" b="1" dirty="0">
                <a:latin typeface="Arial" panose="020B0604020202020204" pitchFamily="34" charset="0"/>
                <a:cs typeface="Arial" panose="020B0604020202020204" pitchFamily="34" charset="0"/>
              </a:rPr>
              <a:t> GP Sentinel Surveillance – Some GP practices report chickenpox cases to aid national health monitoring.</a:t>
            </a:r>
          </a:p>
        </p:txBody>
      </p:sp>
      <p:sp>
        <p:nvSpPr>
          <p:cNvPr id="12" name="TextBox 11">
            <a:extLst>
              <a:ext uri="{FF2B5EF4-FFF2-40B4-BE49-F238E27FC236}">
                <a16:creationId xmlns:a16="http://schemas.microsoft.com/office/drawing/2014/main" id="{98D5AFDE-03A2-0D2C-CA82-4329B07707D8}"/>
              </a:ext>
            </a:extLst>
          </p:cNvPr>
          <p:cNvSpPr txBox="1"/>
          <p:nvPr/>
        </p:nvSpPr>
        <p:spPr>
          <a:xfrm>
            <a:off x="6722133" y="2236137"/>
            <a:ext cx="5362753" cy="954107"/>
          </a:xfrm>
          <a:prstGeom prst="rect">
            <a:avLst/>
          </a:prstGeom>
          <a:noFill/>
        </p:spPr>
        <p:txBody>
          <a:bodyPr wrap="square">
            <a:spAutoFit/>
          </a:bodyPr>
          <a:lstStyle/>
          <a:p>
            <a:r>
              <a:rPr lang="en-GB" sz="2800" b="1" i="1" dirty="0"/>
              <a:t>1. Did you know schools play a key role in tracking diseases?</a:t>
            </a:r>
            <a:endParaRPr lang="en-GB" sz="2800" b="1" dirty="0"/>
          </a:p>
        </p:txBody>
      </p:sp>
      <p:sp>
        <p:nvSpPr>
          <p:cNvPr id="14" name="TextBox 13">
            <a:extLst>
              <a:ext uri="{FF2B5EF4-FFF2-40B4-BE49-F238E27FC236}">
                <a16:creationId xmlns:a16="http://schemas.microsoft.com/office/drawing/2014/main" id="{8CB6BCE3-BD3C-8893-C4D5-CC1A6EC3B497}"/>
              </a:ext>
            </a:extLst>
          </p:cNvPr>
          <p:cNvSpPr txBox="1"/>
          <p:nvPr/>
        </p:nvSpPr>
        <p:spPr>
          <a:xfrm>
            <a:off x="6354072" y="3667757"/>
            <a:ext cx="6098874" cy="923330"/>
          </a:xfrm>
          <a:prstGeom prst="rect">
            <a:avLst/>
          </a:prstGeom>
          <a:noFill/>
        </p:spPr>
        <p:txBody>
          <a:bodyPr wrap="square">
            <a:spAutoFit/>
          </a:bodyPr>
          <a:lstStyle/>
          <a:p>
            <a:r>
              <a:rPr lang="en-GB" b="1" dirty="0">
                <a:latin typeface="Arial" panose="020B0604020202020204" pitchFamily="34" charset="0"/>
                <a:cs typeface="Arial" panose="020B0604020202020204" pitchFamily="34" charset="0"/>
              </a:rPr>
              <a:t>2. </a:t>
            </a:r>
            <a:r>
              <a:rPr lang="en-GB" sz="1800" b="1" dirty="0">
                <a:latin typeface="Arial" panose="020B0604020202020204" pitchFamily="34" charset="0"/>
                <a:cs typeface="Arial" panose="020B0604020202020204" pitchFamily="34" charset="0"/>
              </a:rPr>
              <a:t>Chickenpox isn’t a legally notifiable disease, but outbreaks in nurseries and schools are reported to local health authorities for guidance.</a:t>
            </a:r>
          </a:p>
        </p:txBody>
      </p:sp>
    </p:spTree>
    <p:extLst>
      <p:ext uri="{BB962C8B-B14F-4D97-AF65-F5344CB8AC3E}">
        <p14:creationId xmlns:p14="http://schemas.microsoft.com/office/powerpoint/2010/main" val="1277917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48CB6-5709-3381-309E-8EABE078E6EB}"/>
              </a:ext>
            </a:extLst>
          </p:cNvPr>
          <p:cNvSpPr>
            <a:spLocks noGrp="1"/>
          </p:cNvSpPr>
          <p:nvPr>
            <p:ph type="title"/>
          </p:nvPr>
        </p:nvSpPr>
        <p:spPr>
          <a:xfrm>
            <a:off x="700635" y="914399"/>
            <a:ext cx="10841508" cy="2173857"/>
          </a:xfrm>
        </p:spPr>
        <p:txBody>
          <a:bodyPr>
            <a:noAutofit/>
          </a:bodyPr>
          <a:lstStyle/>
          <a:p>
            <a:r>
              <a:rPr lang="en-GB" sz="4800" dirty="0">
                <a:solidFill>
                  <a:srgbClr val="FF0000"/>
                </a:solidFill>
                <a:latin typeface="Arial" panose="020B0604020202020204" pitchFamily="34" charset="0"/>
                <a:cs typeface="Arial" panose="020B0604020202020204" pitchFamily="34" charset="0"/>
              </a:rPr>
              <a:t>In Roma’s case, the school must take immediate steps to contain the outbreak: so, what are some Key Strategies for Controlling an Outbreak?</a:t>
            </a:r>
          </a:p>
        </p:txBody>
      </p:sp>
    </p:spTree>
    <p:extLst>
      <p:ext uri="{BB962C8B-B14F-4D97-AF65-F5344CB8AC3E}">
        <p14:creationId xmlns:p14="http://schemas.microsoft.com/office/powerpoint/2010/main" val="33883435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A8F445-5A51-B290-046D-FA1398E6D8A3}"/>
              </a:ext>
            </a:extLst>
          </p:cNvPr>
          <p:cNvSpPr>
            <a:spLocks noGrp="1"/>
          </p:cNvSpPr>
          <p:nvPr>
            <p:ph sz="half" idx="1"/>
          </p:nvPr>
        </p:nvSpPr>
        <p:spPr>
          <a:xfrm>
            <a:off x="738594" y="1135064"/>
            <a:ext cx="11027836" cy="4886174"/>
          </a:xfrm>
        </p:spPr>
        <p:txBody>
          <a:bodyPr>
            <a:normAutofit fontScale="92500" lnSpcReduction="20000"/>
          </a:bodyPr>
          <a:lstStyle/>
          <a:p>
            <a:pPr marL="0" indent="0">
              <a:buNone/>
            </a:pPr>
            <a:r>
              <a:rPr lang="en-GB" sz="2800" b="1" dirty="0">
                <a:latin typeface="Arial" panose="020B0604020202020204" pitchFamily="34" charset="0"/>
                <a:cs typeface="Arial" panose="020B0604020202020204" pitchFamily="34" charset="0"/>
              </a:rPr>
              <a:t>🧐 Early Case Identification – Teachers recognise symptoms like an itchy rash, fever, and tiredness.</a:t>
            </a:r>
          </a:p>
          <a:p>
            <a:pPr marL="0" indent="0">
              <a:buNone/>
            </a:pPr>
            <a:br>
              <a:rPr lang="en-GB" sz="2800" b="1" dirty="0">
                <a:latin typeface="Arial" panose="020B0604020202020204" pitchFamily="34" charset="0"/>
                <a:cs typeface="Arial" panose="020B0604020202020204" pitchFamily="34" charset="0"/>
              </a:rPr>
            </a:br>
            <a:r>
              <a:rPr lang="en-GB" sz="2800" b="1" dirty="0">
                <a:latin typeface="Arial" panose="020B0604020202020204" pitchFamily="34" charset="0"/>
                <a:cs typeface="Arial" panose="020B0604020202020204" pitchFamily="34" charset="0"/>
              </a:rPr>
              <a:t>📢 Reporting Suspected Cases – Schools inform health authorities, who may advise on isolation and precautions.</a:t>
            </a:r>
          </a:p>
          <a:p>
            <a:pPr marL="0" indent="0">
              <a:buNone/>
            </a:pPr>
            <a:br>
              <a:rPr lang="en-GB" sz="2800" b="1" dirty="0">
                <a:latin typeface="Arial" panose="020B0604020202020204" pitchFamily="34" charset="0"/>
                <a:cs typeface="Arial" panose="020B0604020202020204" pitchFamily="34" charset="0"/>
              </a:rPr>
            </a:br>
            <a:r>
              <a:rPr lang="en-GB" sz="2800" b="1" dirty="0">
                <a:latin typeface="Arial" panose="020B0604020202020204" pitchFamily="34" charset="0"/>
                <a:cs typeface="Arial" panose="020B0604020202020204" pitchFamily="34" charset="0"/>
              </a:rPr>
              <a:t>🔄 Contact Tracing – Public health teams assess exposure to identify new cases (incidence) and understand how widespread the outbreak is (prevalence)</a:t>
            </a:r>
          </a:p>
          <a:p>
            <a:pPr marL="0" indent="0">
              <a:buNone/>
            </a:pPr>
            <a:br>
              <a:rPr lang="en-GB" sz="2800" b="1" dirty="0">
                <a:latin typeface="Arial" panose="020B0604020202020204" pitchFamily="34" charset="0"/>
                <a:cs typeface="Arial" panose="020B0604020202020204" pitchFamily="34" charset="0"/>
              </a:rPr>
            </a:br>
            <a:r>
              <a:rPr lang="en-GB" sz="2800" b="1" dirty="0">
                <a:latin typeface="Arial" panose="020B0604020202020204" pitchFamily="34" charset="0"/>
                <a:cs typeface="Arial" panose="020B0604020202020204" pitchFamily="34" charset="0"/>
              </a:rPr>
              <a:t>📈 Data Analysis &amp; Epidemiology – Schools and GP practices share reports to help experts predict outbreaks.</a:t>
            </a:r>
          </a:p>
          <a:p>
            <a:endParaRPr lang="en-GB" dirty="0"/>
          </a:p>
        </p:txBody>
      </p:sp>
    </p:spTree>
    <p:extLst>
      <p:ext uri="{BB962C8B-B14F-4D97-AF65-F5344CB8AC3E}">
        <p14:creationId xmlns:p14="http://schemas.microsoft.com/office/powerpoint/2010/main" val="1022053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1A7A9-51EF-CD50-B5BD-65EC1F17656A}"/>
              </a:ext>
            </a:extLst>
          </p:cNvPr>
          <p:cNvSpPr>
            <a:spLocks noGrp="1"/>
          </p:cNvSpPr>
          <p:nvPr>
            <p:ph type="title"/>
          </p:nvPr>
        </p:nvSpPr>
        <p:spPr/>
        <p:txBody>
          <a:bodyPr/>
          <a:lstStyle/>
          <a:p>
            <a:r>
              <a:rPr lang="en-GB" dirty="0"/>
              <a:t>Conclusion – Why Monitoring Matters!</a:t>
            </a:r>
          </a:p>
        </p:txBody>
      </p:sp>
      <p:sp>
        <p:nvSpPr>
          <p:cNvPr id="7" name="TextBox 6">
            <a:extLst>
              <a:ext uri="{FF2B5EF4-FFF2-40B4-BE49-F238E27FC236}">
                <a16:creationId xmlns:a16="http://schemas.microsoft.com/office/drawing/2014/main" id="{3A5D5DCB-6A97-B389-3F70-B2EE0E340849}"/>
              </a:ext>
            </a:extLst>
          </p:cNvPr>
          <p:cNvSpPr txBox="1"/>
          <p:nvPr/>
        </p:nvSpPr>
        <p:spPr>
          <a:xfrm>
            <a:off x="700635" y="1759789"/>
            <a:ext cx="9996120" cy="3785652"/>
          </a:xfrm>
          <a:prstGeom prst="rect">
            <a:avLst/>
          </a:prstGeom>
          <a:noFill/>
        </p:spPr>
        <p:txBody>
          <a:bodyPr wrap="square" rtlCol="0">
            <a:spAutoFit/>
          </a:bodyPr>
          <a:lstStyle/>
          <a:p>
            <a:r>
              <a:rPr lang="en-GB" sz="2400" i="1" dirty="0">
                <a:latin typeface="Arial" panose="020B0604020202020204" pitchFamily="34" charset="0"/>
                <a:cs typeface="Arial" panose="020B0604020202020204" pitchFamily="34" charset="0"/>
              </a:rPr>
              <a:t>Roma’s story highlights how early detection and monitoring in schools prevent outbreaks from spiralling out of control. Without monitoring, infections can spread rapidly, mainly affecting children and families.</a:t>
            </a:r>
          </a:p>
          <a:p>
            <a:endParaRPr lang="en-GB" sz="2400" i="1" dirty="0">
              <a:latin typeface="Arial" panose="020B0604020202020204" pitchFamily="34" charset="0"/>
              <a:cs typeface="Arial" panose="020B0604020202020204" pitchFamily="34" charset="0"/>
            </a:endParaRPr>
          </a:p>
          <a:p>
            <a:r>
              <a:rPr lang="en-GB" sz="2400" i="1" dirty="0">
                <a:latin typeface="Arial" panose="020B0604020202020204" pitchFamily="34" charset="0"/>
                <a:cs typeface="Arial" panose="020B0604020202020204" pitchFamily="34" charset="0"/>
              </a:rPr>
              <a:t>Thanks to the efforts of schools, parents, and the UKHSA, outbreaks are tracked, analysed, and contained.</a:t>
            </a:r>
          </a:p>
          <a:p>
            <a:endParaRPr lang="en-GB" sz="2400" i="1" dirty="0">
              <a:latin typeface="Arial" panose="020B0604020202020204" pitchFamily="34" charset="0"/>
              <a:cs typeface="Arial" panose="020B0604020202020204" pitchFamily="34" charset="0"/>
            </a:endParaRPr>
          </a:p>
          <a:p>
            <a:endParaRPr lang="en-GB" sz="2400" i="1" dirty="0">
              <a:latin typeface="Arial" panose="020B0604020202020204" pitchFamily="34" charset="0"/>
              <a:cs typeface="Arial" panose="020B0604020202020204" pitchFamily="34" charset="0"/>
            </a:endParaRPr>
          </a:p>
          <a:p>
            <a:r>
              <a:rPr lang="en-GB" sz="2400" i="1" dirty="0">
                <a:latin typeface="Arial" panose="020B0604020202020204" pitchFamily="34" charset="0"/>
                <a:cs typeface="Arial" panose="020B0604020202020204" pitchFamily="34" charset="0"/>
              </a:rPr>
              <a:t>🚀 </a:t>
            </a:r>
            <a:r>
              <a:rPr lang="en-GB" sz="2400" b="1" i="1" dirty="0">
                <a:latin typeface="Arial" panose="020B0604020202020204" pitchFamily="34" charset="0"/>
                <a:cs typeface="Arial" panose="020B0604020202020204" pitchFamily="34" charset="0"/>
              </a:rPr>
              <a:t>Final Thoughts:</a:t>
            </a:r>
            <a:r>
              <a:rPr lang="en-GB" sz="2400" i="1" dirty="0">
                <a:latin typeface="Arial" panose="020B0604020202020204" pitchFamily="34" charset="0"/>
                <a:cs typeface="Arial" panose="020B0604020202020204" pitchFamily="34" charset="0"/>
              </a:rPr>
              <a:t>  Monitoring matters. What role can YOU play in stopping the spread of infectious diseases?</a:t>
            </a:r>
          </a:p>
        </p:txBody>
      </p:sp>
    </p:spTree>
    <p:extLst>
      <p:ext uri="{BB962C8B-B14F-4D97-AF65-F5344CB8AC3E}">
        <p14:creationId xmlns:p14="http://schemas.microsoft.com/office/powerpoint/2010/main" val="213966465"/>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emplate/>
  <TotalTime>49</TotalTime>
  <Words>525</Words>
  <Application>Microsoft Office PowerPoint</Application>
  <PresentationFormat>Widescreen</PresentationFormat>
  <Paragraphs>28</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Calisto MT</vt:lpstr>
      <vt:lpstr>Univers Condensed</vt:lpstr>
      <vt:lpstr>ChronicleVTI</vt:lpstr>
      <vt:lpstr>introduction</vt:lpstr>
      <vt:lpstr>Why monitoring matters?</vt:lpstr>
      <vt:lpstr>How Chickenpox is Monitored in the UK</vt:lpstr>
      <vt:lpstr>In Roma’s case, the school must take immediate steps to contain the outbreak: so, what are some Key Strategies for Controlling an Outbreak?</vt:lpstr>
      <vt:lpstr>PowerPoint Presentation</vt:lpstr>
      <vt:lpstr>Conclusion – Why Monitoring Matters!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nina mya</dc:creator>
  <cp:lastModifiedBy>nina mya</cp:lastModifiedBy>
  <cp:revision>1</cp:revision>
  <dcterms:created xsi:type="dcterms:W3CDTF">2025-06-05T16:07:10Z</dcterms:created>
  <dcterms:modified xsi:type="dcterms:W3CDTF">2025-06-19T12:35:36Z</dcterms:modified>
</cp:coreProperties>
</file>