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62" r:id="rId2"/>
    <p:sldId id="256" r:id="rId3"/>
    <p:sldId id="295" r:id="rId4"/>
    <p:sldId id="263" r:id="rId5"/>
    <p:sldId id="266" r:id="rId6"/>
    <p:sldId id="303" r:id="rId7"/>
    <p:sldId id="386" r:id="rId8"/>
    <p:sldId id="265" r:id="rId9"/>
    <p:sldId id="388" r:id="rId10"/>
    <p:sldId id="267" r:id="rId11"/>
    <p:sldId id="268" r:id="rId12"/>
    <p:sldId id="350" r:id="rId13"/>
    <p:sldId id="352" r:id="rId14"/>
    <p:sldId id="354" r:id="rId15"/>
    <p:sldId id="351" r:id="rId16"/>
    <p:sldId id="310" r:id="rId17"/>
    <p:sldId id="311" r:id="rId18"/>
    <p:sldId id="312" r:id="rId19"/>
    <p:sldId id="313" r:id="rId20"/>
    <p:sldId id="314" r:id="rId21"/>
    <p:sldId id="315" r:id="rId22"/>
    <p:sldId id="316" r:id="rId23"/>
    <p:sldId id="317" r:id="rId24"/>
    <p:sldId id="318" r:id="rId25"/>
    <p:sldId id="319" r:id="rId26"/>
    <p:sldId id="320" r:id="rId27"/>
    <p:sldId id="325" r:id="rId28"/>
    <p:sldId id="367" r:id="rId29"/>
    <p:sldId id="270" r:id="rId30"/>
    <p:sldId id="271" r:id="rId31"/>
    <p:sldId id="272" r:id="rId32"/>
    <p:sldId id="274" r:id="rId33"/>
    <p:sldId id="275" r:id="rId34"/>
    <p:sldId id="277" r:id="rId35"/>
    <p:sldId id="279" r:id="rId36"/>
    <p:sldId id="280" r:id="rId37"/>
    <p:sldId id="286" r:id="rId38"/>
    <p:sldId id="285" r:id="rId39"/>
    <p:sldId id="282" r:id="rId40"/>
    <p:sldId id="283" r:id="rId41"/>
    <p:sldId id="284" r:id="rId42"/>
    <p:sldId id="349" r:id="rId43"/>
    <p:sldId id="369" r:id="rId44"/>
    <p:sldId id="257" r:id="rId45"/>
    <p:sldId id="28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337" autoAdjust="0"/>
  </p:normalViewPr>
  <p:slideViewPr>
    <p:cSldViewPr snapToGrid="0">
      <p:cViewPr varScale="1">
        <p:scale>
          <a:sx n="87" d="100"/>
          <a:sy n="87" d="100"/>
        </p:scale>
        <p:origin x="66" y="6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3C7CE7-FFC1-40F9-89DC-61AB35399DB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B25A5B5-D3CF-4244-8D33-DAF2675276C5}">
      <dgm:prSet/>
      <dgm:spPr/>
      <dgm:t>
        <a:bodyPr/>
        <a:lstStyle/>
        <a:p>
          <a:r>
            <a:rPr lang="en-GB"/>
            <a:t>Leaning difficulties</a:t>
          </a:r>
          <a:endParaRPr lang="en-US"/>
        </a:p>
      </dgm:t>
    </dgm:pt>
    <dgm:pt modelId="{B0A2D371-01A1-4606-A918-CA3B700363AA}" type="parTrans" cxnId="{C2E1A676-7764-4FB7-9CDF-2E6655AEE4C5}">
      <dgm:prSet/>
      <dgm:spPr/>
      <dgm:t>
        <a:bodyPr/>
        <a:lstStyle/>
        <a:p>
          <a:endParaRPr lang="en-US"/>
        </a:p>
      </dgm:t>
    </dgm:pt>
    <dgm:pt modelId="{50B47FCA-A23B-407F-99AD-AB3ED37807AE}" type="sibTrans" cxnId="{C2E1A676-7764-4FB7-9CDF-2E6655AEE4C5}">
      <dgm:prSet/>
      <dgm:spPr/>
      <dgm:t>
        <a:bodyPr/>
        <a:lstStyle/>
        <a:p>
          <a:endParaRPr lang="en-US"/>
        </a:p>
      </dgm:t>
    </dgm:pt>
    <dgm:pt modelId="{749F77C1-BED6-423C-957B-30B51DBB9284}">
      <dgm:prSet/>
      <dgm:spPr/>
      <dgm:t>
        <a:bodyPr/>
        <a:lstStyle/>
        <a:p>
          <a:r>
            <a:rPr lang="en-GB"/>
            <a:t>Had 2 hours per week support</a:t>
          </a:r>
          <a:endParaRPr lang="en-US"/>
        </a:p>
      </dgm:t>
    </dgm:pt>
    <dgm:pt modelId="{1116A652-B2B7-4E04-8D19-08AA4957D38C}" type="parTrans" cxnId="{07643119-F539-4AA2-A1EB-4976D6654825}">
      <dgm:prSet/>
      <dgm:spPr/>
      <dgm:t>
        <a:bodyPr/>
        <a:lstStyle/>
        <a:p>
          <a:endParaRPr lang="en-US"/>
        </a:p>
      </dgm:t>
    </dgm:pt>
    <dgm:pt modelId="{144E627E-D2F9-433D-80B6-98CEC056DD5B}" type="sibTrans" cxnId="{07643119-F539-4AA2-A1EB-4976D6654825}">
      <dgm:prSet/>
      <dgm:spPr/>
      <dgm:t>
        <a:bodyPr/>
        <a:lstStyle/>
        <a:p>
          <a:endParaRPr lang="en-US"/>
        </a:p>
      </dgm:t>
    </dgm:pt>
    <dgm:pt modelId="{1A467C31-6A69-411E-8B04-21543F95E61D}">
      <dgm:prSet/>
      <dgm:spPr/>
      <dgm:t>
        <a:bodyPr/>
        <a:lstStyle/>
        <a:p>
          <a:r>
            <a:rPr lang="en-GB"/>
            <a:t>August 2005 cancelled Adult Services by September SS closed his case</a:t>
          </a:r>
          <a:endParaRPr lang="en-US"/>
        </a:p>
      </dgm:t>
    </dgm:pt>
    <dgm:pt modelId="{6E9F829B-2D8F-4EEA-9591-88B822FF3C56}" type="parTrans" cxnId="{2E94EF7F-0B96-4921-81A2-C6FBED4EED97}">
      <dgm:prSet/>
      <dgm:spPr/>
      <dgm:t>
        <a:bodyPr/>
        <a:lstStyle/>
        <a:p>
          <a:endParaRPr lang="en-US"/>
        </a:p>
      </dgm:t>
    </dgm:pt>
    <dgm:pt modelId="{611A0344-1FED-46C2-B972-EB5D1940FCF8}" type="sibTrans" cxnId="{2E94EF7F-0B96-4921-81A2-C6FBED4EED97}">
      <dgm:prSet/>
      <dgm:spPr/>
      <dgm:t>
        <a:bodyPr/>
        <a:lstStyle/>
        <a:p>
          <a:endParaRPr lang="en-US"/>
        </a:p>
      </dgm:t>
    </dgm:pt>
    <dgm:pt modelId="{AB951DDF-EB0F-439D-8671-D4B8BF7705FD}">
      <dgm:prSet/>
      <dgm:spPr/>
      <dgm:t>
        <a:bodyPr/>
        <a:lstStyle/>
        <a:p>
          <a:r>
            <a:rPr lang="en-GB" dirty="0"/>
            <a:t>No investigation or discussion with family/key agencies</a:t>
          </a:r>
          <a:endParaRPr lang="en-US" dirty="0"/>
        </a:p>
      </dgm:t>
    </dgm:pt>
    <dgm:pt modelId="{6842BF2C-455A-4373-81F0-6ACCEFF8DEA3}" type="parTrans" cxnId="{FD081A55-2ED2-4E11-BD09-135BDB7D5907}">
      <dgm:prSet/>
      <dgm:spPr/>
      <dgm:t>
        <a:bodyPr/>
        <a:lstStyle/>
        <a:p>
          <a:endParaRPr lang="en-US"/>
        </a:p>
      </dgm:t>
    </dgm:pt>
    <dgm:pt modelId="{F992D415-353E-43DE-9EB1-65A2FBA185A8}" type="sibTrans" cxnId="{FD081A55-2ED2-4E11-BD09-135BDB7D5907}">
      <dgm:prSet/>
      <dgm:spPr/>
      <dgm:t>
        <a:bodyPr/>
        <a:lstStyle/>
        <a:p>
          <a:endParaRPr lang="en-US"/>
        </a:p>
      </dgm:t>
    </dgm:pt>
    <dgm:pt modelId="{28ABFEE5-2C33-4898-B026-156A8AEC81D4}">
      <dgm:prSet/>
      <dgm:spPr/>
      <dgm:t>
        <a:bodyPr/>
        <a:lstStyle/>
        <a:p>
          <a:r>
            <a:rPr lang="de-DE"/>
            <a:t>Darren Stewart, 29, and Sarah Bullock 16 moved into Steven‘s home they started to abuse him</a:t>
          </a:r>
          <a:endParaRPr lang="en-US"/>
        </a:p>
      </dgm:t>
    </dgm:pt>
    <dgm:pt modelId="{B72D748C-015E-4415-8B7B-ECC201FC7AED}" type="parTrans" cxnId="{5849D447-4383-42F2-A9A9-3C508D0C561B}">
      <dgm:prSet/>
      <dgm:spPr/>
      <dgm:t>
        <a:bodyPr/>
        <a:lstStyle/>
        <a:p>
          <a:endParaRPr lang="en-US"/>
        </a:p>
      </dgm:t>
    </dgm:pt>
    <dgm:pt modelId="{7A9A9101-73CC-4865-BFE8-A5DE8A94191E}" type="sibTrans" cxnId="{5849D447-4383-42F2-A9A9-3C508D0C561B}">
      <dgm:prSet/>
      <dgm:spPr/>
      <dgm:t>
        <a:bodyPr/>
        <a:lstStyle/>
        <a:p>
          <a:endParaRPr lang="en-US"/>
        </a:p>
      </dgm:t>
    </dgm:pt>
    <dgm:pt modelId="{1D3D971F-BB80-46BB-B64D-12FFC7A36100}">
      <dgm:prSet/>
      <dgm:spPr/>
      <dgm:t>
        <a:bodyPr/>
        <a:lstStyle/>
        <a:p>
          <a:r>
            <a:rPr lang="de-DE"/>
            <a:t>6th July 2006 Stewart &amp; Bullock kicked Steven off a </a:t>
          </a:r>
          <a:r>
            <a:rPr lang="en-GB"/>
            <a:t>viaduct but not before he suffered days of torture</a:t>
          </a:r>
          <a:endParaRPr lang="en-US"/>
        </a:p>
      </dgm:t>
    </dgm:pt>
    <dgm:pt modelId="{90E9AA80-4E80-4C31-9DA8-87C9B70342B1}" type="parTrans" cxnId="{EE1C60AD-CE95-4278-86E6-70986895B84C}">
      <dgm:prSet/>
      <dgm:spPr/>
      <dgm:t>
        <a:bodyPr/>
        <a:lstStyle/>
        <a:p>
          <a:endParaRPr lang="en-US"/>
        </a:p>
      </dgm:t>
    </dgm:pt>
    <dgm:pt modelId="{80C74A09-0408-4979-8192-0ACE104720FB}" type="sibTrans" cxnId="{EE1C60AD-CE95-4278-86E6-70986895B84C}">
      <dgm:prSet/>
      <dgm:spPr/>
      <dgm:t>
        <a:bodyPr/>
        <a:lstStyle/>
        <a:p>
          <a:endParaRPr lang="en-US"/>
        </a:p>
      </dgm:t>
    </dgm:pt>
    <dgm:pt modelId="{6A07D2B2-93A5-452A-9B92-412B2B71BFDB}">
      <dgm:prSet/>
      <dgm:spPr/>
      <dgm:t>
        <a:bodyPr/>
        <a:lstStyle/>
        <a:p>
          <a:r>
            <a:rPr lang="en-GB"/>
            <a:t>Who failed Steven?  Discuss.</a:t>
          </a:r>
          <a:endParaRPr lang="en-US"/>
        </a:p>
      </dgm:t>
    </dgm:pt>
    <dgm:pt modelId="{BA3CAF5D-4A2A-44B2-9CA3-B12E5F403E14}" type="parTrans" cxnId="{77A39F31-F5A3-4A76-A4A1-9FAD0BEC53FE}">
      <dgm:prSet/>
      <dgm:spPr/>
      <dgm:t>
        <a:bodyPr/>
        <a:lstStyle/>
        <a:p>
          <a:endParaRPr lang="en-US"/>
        </a:p>
      </dgm:t>
    </dgm:pt>
    <dgm:pt modelId="{8B842A2D-6479-4542-AC09-B445C722D780}" type="sibTrans" cxnId="{77A39F31-F5A3-4A76-A4A1-9FAD0BEC53FE}">
      <dgm:prSet/>
      <dgm:spPr/>
      <dgm:t>
        <a:bodyPr/>
        <a:lstStyle/>
        <a:p>
          <a:endParaRPr lang="en-US"/>
        </a:p>
      </dgm:t>
    </dgm:pt>
    <dgm:pt modelId="{95791436-081E-41C8-ADC9-92CEABEC19A2}" type="pres">
      <dgm:prSet presAssocID="{503C7CE7-FFC1-40F9-89DC-61AB35399DB4}" presName="linear" presStyleCnt="0">
        <dgm:presLayoutVars>
          <dgm:animLvl val="lvl"/>
          <dgm:resizeHandles val="exact"/>
        </dgm:presLayoutVars>
      </dgm:prSet>
      <dgm:spPr/>
    </dgm:pt>
    <dgm:pt modelId="{C40156DB-46CB-47C7-9891-F96249A2CB15}" type="pres">
      <dgm:prSet presAssocID="{CB25A5B5-D3CF-4244-8D33-DAF2675276C5}" presName="parentText" presStyleLbl="node1" presStyleIdx="0" presStyleCnt="7">
        <dgm:presLayoutVars>
          <dgm:chMax val="0"/>
          <dgm:bulletEnabled val="1"/>
        </dgm:presLayoutVars>
      </dgm:prSet>
      <dgm:spPr/>
    </dgm:pt>
    <dgm:pt modelId="{D8478C30-1AFA-4AF6-9AB1-722AE8C9CAA7}" type="pres">
      <dgm:prSet presAssocID="{50B47FCA-A23B-407F-99AD-AB3ED37807AE}" presName="spacer" presStyleCnt="0"/>
      <dgm:spPr/>
    </dgm:pt>
    <dgm:pt modelId="{50A4B1C9-E942-47DB-A637-8086AB34363C}" type="pres">
      <dgm:prSet presAssocID="{749F77C1-BED6-423C-957B-30B51DBB9284}" presName="parentText" presStyleLbl="node1" presStyleIdx="1" presStyleCnt="7">
        <dgm:presLayoutVars>
          <dgm:chMax val="0"/>
          <dgm:bulletEnabled val="1"/>
        </dgm:presLayoutVars>
      </dgm:prSet>
      <dgm:spPr/>
    </dgm:pt>
    <dgm:pt modelId="{7D69D51A-FA4C-4C06-AB72-F71163DF5AA5}" type="pres">
      <dgm:prSet presAssocID="{144E627E-D2F9-433D-80B6-98CEC056DD5B}" presName="spacer" presStyleCnt="0"/>
      <dgm:spPr/>
    </dgm:pt>
    <dgm:pt modelId="{3A8477DC-9DC8-4F21-BAFF-C5AA989324DC}" type="pres">
      <dgm:prSet presAssocID="{1A467C31-6A69-411E-8B04-21543F95E61D}" presName="parentText" presStyleLbl="node1" presStyleIdx="2" presStyleCnt="7">
        <dgm:presLayoutVars>
          <dgm:chMax val="0"/>
          <dgm:bulletEnabled val="1"/>
        </dgm:presLayoutVars>
      </dgm:prSet>
      <dgm:spPr/>
    </dgm:pt>
    <dgm:pt modelId="{4694F84C-679A-418F-A540-E09E0D548B5A}" type="pres">
      <dgm:prSet presAssocID="{611A0344-1FED-46C2-B972-EB5D1940FCF8}" presName="spacer" presStyleCnt="0"/>
      <dgm:spPr/>
    </dgm:pt>
    <dgm:pt modelId="{30B3A78D-2AE1-44E6-B7BC-59AD8CE3241B}" type="pres">
      <dgm:prSet presAssocID="{AB951DDF-EB0F-439D-8671-D4B8BF7705FD}" presName="parentText" presStyleLbl="node1" presStyleIdx="3" presStyleCnt="7">
        <dgm:presLayoutVars>
          <dgm:chMax val="0"/>
          <dgm:bulletEnabled val="1"/>
        </dgm:presLayoutVars>
      </dgm:prSet>
      <dgm:spPr/>
    </dgm:pt>
    <dgm:pt modelId="{A59C4428-620A-4029-B764-855E63DD2981}" type="pres">
      <dgm:prSet presAssocID="{F992D415-353E-43DE-9EB1-65A2FBA185A8}" presName="spacer" presStyleCnt="0"/>
      <dgm:spPr/>
    </dgm:pt>
    <dgm:pt modelId="{CCE06310-4196-40C2-93D2-3A39CECFFDF1}" type="pres">
      <dgm:prSet presAssocID="{28ABFEE5-2C33-4898-B026-156A8AEC81D4}" presName="parentText" presStyleLbl="node1" presStyleIdx="4" presStyleCnt="7">
        <dgm:presLayoutVars>
          <dgm:chMax val="0"/>
          <dgm:bulletEnabled val="1"/>
        </dgm:presLayoutVars>
      </dgm:prSet>
      <dgm:spPr/>
    </dgm:pt>
    <dgm:pt modelId="{32737647-4E56-427F-BA67-C8BCDFA462A5}" type="pres">
      <dgm:prSet presAssocID="{7A9A9101-73CC-4865-BFE8-A5DE8A94191E}" presName="spacer" presStyleCnt="0"/>
      <dgm:spPr/>
    </dgm:pt>
    <dgm:pt modelId="{F1DFDE74-7900-451F-8FFC-19E997A81B01}" type="pres">
      <dgm:prSet presAssocID="{1D3D971F-BB80-46BB-B64D-12FFC7A36100}" presName="parentText" presStyleLbl="node1" presStyleIdx="5" presStyleCnt="7">
        <dgm:presLayoutVars>
          <dgm:chMax val="0"/>
          <dgm:bulletEnabled val="1"/>
        </dgm:presLayoutVars>
      </dgm:prSet>
      <dgm:spPr/>
    </dgm:pt>
    <dgm:pt modelId="{36E9A66C-738B-40F1-94F9-73FABB1E27D6}" type="pres">
      <dgm:prSet presAssocID="{80C74A09-0408-4979-8192-0ACE104720FB}" presName="spacer" presStyleCnt="0"/>
      <dgm:spPr/>
    </dgm:pt>
    <dgm:pt modelId="{B65AE401-13C0-419E-BFDC-DCE751EB5C4F}" type="pres">
      <dgm:prSet presAssocID="{6A07D2B2-93A5-452A-9B92-412B2B71BFDB}" presName="parentText" presStyleLbl="node1" presStyleIdx="6" presStyleCnt="7">
        <dgm:presLayoutVars>
          <dgm:chMax val="0"/>
          <dgm:bulletEnabled val="1"/>
        </dgm:presLayoutVars>
      </dgm:prSet>
      <dgm:spPr/>
    </dgm:pt>
  </dgm:ptLst>
  <dgm:cxnLst>
    <dgm:cxn modelId="{07643119-F539-4AA2-A1EB-4976D6654825}" srcId="{503C7CE7-FFC1-40F9-89DC-61AB35399DB4}" destId="{749F77C1-BED6-423C-957B-30B51DBB9284}" srcOrd="1" destOrd="0" parTransId="{1116A652-B2B7-4E04-8D19-08AA4957D38C}" sibTransId="{144E627E-D2F9-433D-80B6-98CEC056DD5B}"/>
    <dgm:cxn modelId="{C08F221C-5889-47EB-BBCC-F6D1C588F8A5}" type="presOf" srcId="{CB25A5B5-D3CF-4244-8D33-DAF2675276C5}" destId="{C40156DB-46CB-47C7-9891-F96249A2CB15}" srcOrd="0" destOrd="0" presId="urn:microsoft.com/office/officeart/2005/8/layout/vList2"/>
    <dgm:cxn modelId="{B4206E2A-F9E9-4048-B1CD-12E6C538CFE5}" type="presOf" srcId="{1A467C31-6A69-411E-8B04-21543F95E61D}" destId="{3A8477DC-9DC8-4F21-BAFF-C5AA989324DC}" srcOrd="0" destOrd="0" presId="urn:microsoft.com/office/officeart/2005/8/layout/vList2"/>
    <dgm:cxn modelId="{77A39F31-F5A3-4A76-A4A1-9FAD0BEC53FE}" srcId="{503C7CE7-FFC1-40F9-89DC-61AB35399DB4}" destId="{6A07D2B2-93A5-452A-9B92-412B2B71BFDB}" srcOrd="6" destOrd="0" parTransId="{BA3CAF5D-4A2A-44B2-9CA3-B12E5F403E14}" sibTransId="{8B842A2D-6479-4542-AC09-B445C722D780}"/>
    <dgm:cxn modelId="{74258D35-E7E0-4061-9B70-AA2D175A2BAA}" type="presOf" srcId="{1D3D971F-BB80-46BB-B64D-12FFC7A36100}" destId="{F1DFDE74-7900-451F-8FFC-19E997A81B01}" srcOrd="0" destOrd="0" presId="urn:microsoft.com/office/officeart/2005/8/layout/vList2"/>
    <dgm:cxn modelId="{742DD35C-4F6F-4697-93FE-AD53E13998F5}" type="presOf" srcId="{28ABFEE5-2C33-4898-B026-156A8AEC81D4}" destId="{CCE06310-4196-40C2-93D2-3A39CECFFDF1}" srcOrd="0" destOrd="0" presId="urn:microsoft.com/office/officeart/2005/8/layout/vList2"/>
    <dgm:cxn modelId="{5849D447-4383-42F2-A9A9-3C508D0C561B}" srcId="{503C7CE7-FFC1-40F9-89DC-61AB35399DB4}" destId="{28ABFEE5-2C33-4898-B026-156A8AEC81D4}" srcOrd="4" destOrd="0" parTransId="{B72D748C-015E-4415-8B7B-ECC201FC7AED}" sibTransId="{7A9A9101-73CC-4865-BFE8-A5DE8A94191E}"/>
    <dgm:cxn modelId="{FD081A55-2ED2-4E11-BD09-135BDB7D5907}" srcId="{503C7CE7-FFC1-40F9-89DC-61AB35399DB4}" destId="{AB951DDF-EB0F-439D-8671-D4B8BF7705FD}" srcOrd="3" destOrd="0" parTransId="{6842BF2C-455A-4373-81F0-6ACCEFF8DEA3}" sibTransId="{F992D415-353E-43DE-9EB1-65A2FBA185A8}"/>
    <dgm:cxn modelId="{C2E1A676-7764-4FB7-9CDF-2E6655AEE4C5}" srcId="{503C7CE7-FFC1-40F9-89DC-61AB35399DB4}" destId="{CB25A5B5-D3CF-4244-8D33-DAF2675276C5}" srcOrd="0" destOrd="0" parTransId="{B0A2D371-01A1-4606-A918-CA3B700363AA}" sibTransId="{50B47FCA-A23B-407F-99AD-AB3ED37807AE}"/>
    <dgm:cxn modelId="{327A6C59-9F5E-46A9-8210-ECC1B4BE0317}" type="presOf" srcId="{6A07D2B2-93A5-452A-9B92-412B2B71BFDB}" destId="{B65AE401-13C0-419E-BFDC-DCE751EB5C4F}" srcOrd="0" destOrd="0" presId="urn:microsoft.com/office/officeart/2005/8/layout/vList2"/>
    <dgm:cxn modelId="{2E94EF7F-0B96-4921-81A2-C6FBED4EED97}" srcId="{503C7CE7-FFC1-40F9-89DC-61AB35399DB4}" destId="{1A467C31-6A69-411E-8B04-21543F95E61D}" srcOrd="2" destOrd="0" parTransId="{6E9F829B-2D8F-4EEA-9591-88B822FF3C56}" sibTransId="{611A0344-1FED-46C2-B972-EB5D1940FCF8}"/>
    <dgm:cxn modelId="{EE1C60AD-CE95-4278-86E6-70986895B84C}" srcId="{503C7CE7-FFC1-40F9-89DC-61AB35399DB4}" destId="{1D3D971F-BB80-46BB-B64D-12FFC7A36100}" srcOrd="5" destOrd="0" parTransId="{90E9AA80-4E80-4C31-9DA8-87C9B70342B1}" sibTransId="{80C74A09-0408-4979-8192-0ACE104720FB}"/>
    <dgm:cxn modelId="{FCE676C7-D017-40B4-9529-41CCF1926DEB}" type="presOf" srcId="{503C7CE7-FFC1-40F9-89DC-61AB35399DB4}" destId="{95791436-081E-41C8-ADC9-92CEABEC19A2}" srcOrd="0" destOrd="0" presId="urn:microsoft.com/office/officeart/2005/8/layout/vList2"/>
    <dgm:cxn modelId="{07AA2AC8-B71D-47F8-BAD5-A0D31E56DC70}" type="presOf" srcId="{749F77C1-BED6-423C-957B-30B51DBB9284}" destId="{50A4B1C9-E942-47DB-A637-8086AB34363C}" srcOrd="0" destOrd="0" presId="urn:microsoft.com/office/officeart/2005/8/layout/vList2"/>
    <dgm:cxn modelId="{537305D9-01D3-4FF4-8133-837CDB32B06B}" type="presOf" srcId="{AB951DDF-EB0F-439D-8671-D4B8BF7705FD}" destId="{30B3A78D-2AE1-44E6-B7BC-59AD8CE3241B}" srcOrd="0" destOrd="0" presId="urn:microsoft.com/office/officeart/2005/8/layout/vList2"/>
    <dgm:cxn modelId="{132DCE06-FBC4-46B2-9A37-D72F4ED5D450}" type="presParOf" srcId="{95791436-081E-41C8-ADC9-92CEABEC19A2}" destId="{C40156DB-46CB-47C7-9891-F96249A2CB15}" srcOrd="0" destOrd="0" presId="urn:microsoft.com/office/officeart/2005/8/layout/vList2"/>
    <dgm:cxn modelId="{DEA0E239-DEA9-4932-B79F-8C2995F39D2D}" type="presParOf" srcId="{95791436-081E-41C8-ADC9-92CEABEC19A2}" destId="{D8478C30-1AFA-4AF6-9AB1-722AE8C9CAA7}" srcOrd="1" destOrd="0" presId="urn:microsoft.com/office/officeart/2005/8/layout/vList2"/>
    <dgm:cxn modelId="{7CDB017C-B877-4FFB-9915-CC4893B6A0A8}" type="presParOf" srcId="{95791436-081E-41C8-ADC9-92CEABEC19A2}" destId="{50A4B1C9-E942-47DB-A637-8086AB34363C}" srcOrd="2" destOrd="0" presId="urn:microsoft.com/office/officeart/2005/8/layout/vList2"/>
    <dgm:cxn modelId="{6C9A1C0A-0979-459E-82E0-234488DE9CB2}" type="presParOf" srcId="{95791436-081E-41C8-ADC9-92CEABEC19A2}" destId="{7D69D51A-FA4C-4C06-AB72-F71163DF5AA5}" srcOrd="3" destOrd="0" presId="urn:microsoft.com/office/officeart/2005/8/layout/vList2"/>
    <dgm:cxn modelId="{AB9436AD-D97D-44EF-A569-E38D507A7A08}" type="presParOf" srcId="{95791436-081E-41C8-ADC9-92CEABEC19A2}" destId="{3A8477DC-9DC8-4F21-BAFF-C5AA989324DC}" srcOrd="4" destOrd="0" presId="urn:microsoft.com/office/officeart/2005/8/layout/vList2"/>
    <dgm:cxn modelId="{1B349882-8B1A-4FC3-AF11-FABDFF03612F}" type="presParOf" srcId="{95791436-081E-41C8-ADC9-92CEABEC19A2}" destId="{4694F84C-679A-418F-A540-E09E0D548B5A}" srcOrd="5" destOrd="0" presId="urn:microsoft.com/office/officeart/2005/8/layout/vList2"/>
    <dgm:cxn modelId="{7679C730-E615-4256-A34A-1009989616F9}" type="presParOf" srcId="{95791436-081E-41C8-ADC9-92CEABEC19A2}" destId="{30B3A78D-2AE1-44E6-B7BC-59AD8CE3241B}" srcOrd="6" destOrd="0" presId="urn:microsoft.com/office/officeart/2005/8/layout/vList2"/>
    <dgm:cxn modelId="{9B7C0B18-42AB-48FA-8861-7FC5731B9687}" type="presParOf" srcId="{95791436-081E-41C8-ADC9-92CEABEC19A2}" destId="{A59C4428-620A-4029-B764-855E63DD2981}" srcOrd="7" destOrd="0" presId="urn:microsoft.com/office/officeart/2005/8/layout/vList2"/>
    <dgm:cxn modelId="{F2B8D2D2-8DD6-4D0D-AFEA-AE1E629716B1}" type="presParOf" srcId="{95791436-081E-41C8-ADC9-92CEABEC19A2}" destId="{CCE06310-4196-40C2-93D2-3A39CECFFDF1}" srcOrd="8" destOrd="0" presId="urn:microsoft.com/office/officeart/2005/8/layout/vList2"/>
    <dgm:cxn modelId="{77754A52-D378-457D-AAF4-9CBE6CDC3EE7}" type="presParOf" srcId="{95791436-081E-41C8-ADC9-92CEABEC19A2}" destId="{32737647-4E56-427F-BA67-C8BCDFA462A5}" srcOrd="9" destOrd="0" presId="urn:microsoft.com/office/officeart/2005/8/layout/vList2"/>
    <dgm:cxn modelId="{5811D146-8048-438A-AE68-A71C6E261628}" type="presParOf" srcId="{95791436-081E-41C8-ADC9-92CEABEC19A2}" destId="{F1DFDE74-7900-451F-8FFC-19E997A81B01}" srcOrd="10" destOrd="0" presId="urn:microsoft.com/office/officeart/2005/8/layout/vList2"/>
    <dgm:cxn modelId="{28F77FFE-C871-4AB1-AAAD-ED6019945B66}" type="presParOf" srcId="{95791436-081E-41C8-ADC9-92CEABEC19A2}" destId="{36E9A66C-738B-40F1-94F9-73FABB1E27D6}" srcOrd="11" destOrd="0" presId="urn:microsoft.com/office/officeart/2005/8/layout/vList2"/>
    <dgm:cxn modelId="{44929C97-D9F8-451C-9E89-CDDA91E1A079}" type="presParOf" srcId="{95791436-081E-41C8-ADC9-92CEABEC19A2}" destId="{B65AE401-13C0-419E-BFDC-DCE751EB5C4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8C9AC-9729-4C6F-97F5-6D6DC2FEEFE4}"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D8ED006-E776-4268-B894-1D234A57EEC1}">
      <dgm:prSet/>
      <dgm:spPr/>
      <dgm:t>
        <a:bodyPr/>
        <a:lstStyle/>
        <a:p>
          <a:r>
            <a:rPr lang="en-GB"/>
            <a:t>Different  - what does this mean?</a:t>
          </a:r>
          <a:endParaRPr lang="en-US"/>
        </a:p>
      </dgm:t>
    </dgm:pt>
    <dgm:pt modelId="{AEFFE47B-F09B-41DC-B171-95C7500B559D}" type="parTrans" cxnId="{A776237E-543E-4FCE-9531-5227D8B5CAF9}">
      <dgm:prSet/>
      <dgm:spPr/>
      <dgm:t>
        <a:bodyPr/>
        <a:lstStyle/>
        <a:p>
          <a:endParaRPr lang="en-US"/>
        </a:p>
      </dgm:t>
    </dgm:pt>
    <dgm:pt modelId="{DAD51D0D-EBEE-4EB0-845F-08BDC6CCFBC6}" type="sibTrans" cxnId="{A776237E-543E-4FCE-9531-5227D8B5CAF9}">
      <dgm:prSet/>
      <dgm:spPr/>
      <dgm:t>
        <a:bodyPr/>
        <a:lstStyle/>
        <a:p>
          <a:endParaRPr lang="en-US"/>
        </a:p>
      </dgm:t>
    </dgm:pt>
    <dgm:pt modelId="{6B1AD69A-E980-41FF-80C0-8CA5221FDF07}">
      <dgm:prSet/>
      <dgm:spPr/>
      <dgm:t>
        <a:bodyPr/>
        <a:lstStyle/>
        <a:p>
          <a:r>
            <a:rPr lang="en-GB"/>
            <a:t>Looking different</a:t>
          </a:r>
          <a:endParaRPr lang="en-US"/>
        </a:p>
      </dgm:t>
    </dgm:pt>
    <dgm:pt modelId="{A87FF57C-F9B4-444F-A471-669B6E6BB5BD}" type="parTrans" cxnId="{BB61581D-48A6-4F68-B581-23F69A46972B}">
      <dgm:prSet/>
      <dgm:spPr/>
      <dgm:t>
        <a:bodyPr/>
        <a:lstStyle/>
        <a:p>
          <a:endParaRPr lang="en-US"/>
        </a:p>
      </dgm:t>
    </dgm:pt>
    <dgm:pt modelId="{F547A6C0-1C21-41C5-8FC9-B1BBCB3428A0}" type="sibTrans" cxnId="{BB61581D-48A6-4F68-B581-23F69A46972B}">
      <dgm:prSet/>
      <dgm:spPr/>
      <dgm:t>
        <a:bodyPr/>
        <a:lstStyle/>
        <a:p>
          <a:endParaRPr lang="en-US"/>
        </a:p>
      </dgm:t>
    </dgm:pt>
    <dgm:pt modelId="{653D4477-7C84-40CD-BFF3-6546F243FC9A}">
      <dgm:prSet/>
      <dgm:spPr/>
      <dgm:t>
        <a:bodyPr/>
        <a:lstStyle/>
        <a:p>
          <a:r>
            <a:rPr lang="en-GB"/>
            <a:t>Not conforming to what is right in society</a:t>
          </a:r>
          <a:endParaRPr lang="en-US"/>
        </a:p>
      </dgm:t>
    </dgm:pt>
    <dgm:pt modelId="{0402971F-59C8-438F-9C95-6DF62C441D97}" type="parTrans" cxnId="{54A99DB7-093E-4B10-8BB8-BEA510DA66B9}">
      <dgm:prSet/>
      <dgm:spPr/>
      <dgm:t>
        <a:bodyPr/>
        <a:lstStyle/>
        <a:p>
          <a:endParaRPr lang="en-US"/>
        </a:p>
      </dgm:t>
    </dgm:pt>
    <dgm:pt modelId="{1E38009B-2785-436E-9B1A-44716AAFC410}" type="sibTrans" cxnId="{54A99DB7-093E-4B10-8BB8-BEA510DA66B9}">
      <dgm:prSet/>
      <dgm:spPr/>
      <dgm:t>
        <a:bodyPr/>
        <a:lstStyle/>
        <a:p>
          <a:endParaRPr lang="en-US"/>
        </a:p>
      </dgm:t>
    </dgm:pt>
    <dgm:pt modelId="{D454F667-693D-45A0-8178-2CE9B7833BDB}">
      <dgm:prSet/>
      <dgm:spPr/>
      <dgm:t>
        <a:bodyPr/>
        <a:lstStyle/>
        <a:p>
          <a:r>
            <a:rPr lang="en-GB"/>
            <a:t>What YOU believe in</a:t>
          </a:r>
          <a:endParaRPr lang="en-US"/>
        </a:p>
      </dgm:t>
    </dgm:pt>
    <dgm:pt modelId="{C839D547-5870-4E0C-9EA1-9DD6C0B9AB5E}" type="parTrans" cxnId="{84A57E40-7CB0-443E-BDF8-FCEF4E96E5FF}">
      <dgm:prSet/>
      <dgm:spPr/>
      <dgm:t>
        <a:bodyPr/>
        <a:lstStyle/>
        <a:p>
          <a:endParaRPr lang="en-US"/>
        </a:p>
      </dgm:t>
    </dgm:pt>
    <dgm:pt modelId="{D29C4E3E-AA62-4D67-8FFA-EEDA0DA76B32}" type="sibTrans" cxnId="{84A57E40-7CB0-443E-BDF8-FCEF4E96E5FF}">
      <dgm:prSet/>
      <dgm:spPr/>
      <dgm:t>
        <a:bodyPr/>
        <a:lstStyle/>
        <a:p>
          <a:endParaRPr lang="en-US"/>
        </a:p>
      </dgm:t>
    </dgm:pt>
    <dgm:pt modelId="{747BA926-DFC6-45D2-9DFA-B4D30ADCFAC9}">
      <dgm:prSet/>
      <dgm:spPr/>
      <dgm:t>
        <a:bodyPr/>
        <a:lstStyle/>
        <a:p>
          <a:r>
            <a:rPr lang="en-GB"/>
            <a:t>Homeless</a:t>
          </a:r>
          <a:endParaRPr lang="en-US"/>
        </a:p>
      </dgm:t>
    </dgm:pt>
    <dgm:pt modelId="{993CF04A-8BA7-4610-8C68-87736DEDA31D}" type="parTrans" cxnId="{D3210B6F-7078-4A02-A55C-AF5AC9FF3C03}">
      <dgm:prSet/>
      <dgm:spPr/>
      <dgm:t>
        <a:bodyPr/>
        <a:lstStyle/>
        <a:p>
          <a:endParaRPr lang="en-US"/>
        </a:p>
      </dgm:t>
    </dgm:pt>
    <dgm:pt modelId="{D6B2C92F-253D-4893-8F38-D1FD7E80FD34}" type="sibTrans" cxnId="{D3210B6F-7078-4A02-A55C-AF5AC9FF3C03}">
      <dgm:prSet/>
      <dgm:spPr/>
      <dgm:t>
        <a:bodyPr/>
        <a:lstStyle/>
        <a:p>
          <a:endParaRPr lang="en-US"/>
        </a:p>
      </dgm:t>
    </dgm:pt>
    <dgm:pt modelId="{FC74419F-4D0A-43C6-A420-ABF3817AADF2}">
      <dgm:prSet/>
      <dgm:spPr/>
      <dgm:t>
        <a:bodyPr/>
        <a:lstStyle/>
        <a:p>
          <a:r>
            <a:rPr lang="en-GB"/>
            <a:t>ADHD / Autism </a:t>
          </a:r>
          <a:endParaRPr lang="en-US"/>
        </a:p>
      </dgm:t>
    </dgm:pt>
    <dgm:pt modelId="{B880A6C7-36D9-4D7C-9B8F-4709FEFCFFE1}" type="parTrans" cxnId="{F3612105-761A-4A47-A420-0B65E9BB4B79}">
      <dgm:prSet/>
      <dgm:spPr/>
      <dgm:t>
        <a:bodyPr/>
        <a:lstStyle/>
        <a:p>
          <a:endParaRPr lang="en-US"/>
        </a:p>
      </dgm:t>
    </dgm:pt>
    <dgm:pt modelId="{5071B6D6-8771-45ED-B745-7AAEA8B85F71}" type="sibTrans" cxnId="{F3612105-761A-4A47-A420-0B65E9BB4B79}">
      <dgm:prSet/>
      <dgm:spPr/>
      <dgm:t>
        <a:bodyPr/>
        <a:lstStyle/>
        <a:p>
          <a:endParaRPr lang="en-US"/>
        </a:p>
      </dgm:t>
    </dgm:pt>
    <dgm:pt modelId="{E59FA8E4-B0FA-4461-9B0A-4E7E5084F143}" type="pres">
      <dgm:prSet presAssocID="{AE48C9AC-9729-4C6F-97F5-6D6DC2FEEFE4}" presName="linear" presStyleCnt="0">
        <dgm:presLayoutVars>
          <dgm:dir/>
          <dgm:animLvl val="lvl"/>
          <dgm:resizeHandles val="exact"/>
        </dgm:presLayoutVars>
      </dgm:prSet>
      <dgm:spPr/>
    </dgm:pt>
    <dgm:pt modelId="{1B2A079A-94A4-4F4D-9260-0865E667B4C7}" type="pres">
      <dgm:prSet presAssocID="{ED8ED006-E776-4268-B894-1D234A57EEC1}" presName="parentLin" presStyleCnt="0"/>
      <dgm:spPr/>
    </dgm:pt>
    <dgm:pt modelId="{96BD8D3B-AA0A-4E1C-B8F7-D16EF9058CDE}" type="pres">
      <dgm:prSet presAssocID="{ED8ED006-E776-4268-B894-1D234A57EEC1}" presName="parentLeftMargin" presStyleLbl="node1" presStyleIdx="0" presStyleCnt="6"/>
      <dgm:spPr/>
    </dgm:pt>
    <dgm:pt modelId="{CF79CCAB-B146-4119-A98B-70718D34174A}" type="pres">
      <dgm:prSet presAssocID="{ED8ED006-E776-4268-B894-1D234A57EEC1}" presName="parentText" presStyleLbl="node1" presStyleIdx="0" presStyleCnt="6">
        <dgm:presLayoutVars>
          <dgm:chMax val="0"/>
          <dgm:bulletEnabled val="1"/>
        </dgm:presLayoutVars>
      </dgm:prSet>
      <dgm:spPr/>
    </dgm:pt>
    <dgm:pt modelId="{32ECC5F0-D260-4A8C-91DE-58EF3E5C25E0}" type="pres">
      <dgm:prSet presAssocID="{ED8ED006-E776-4268-B894-1D234A57EEC1}" presName="negativeSpace" presStyleCnt="0"/>
      <dgm:spPr/>
    </dgm:pt>
    <dgm:pt modelId="{A3E4779F-DCD0-41C9-9121-06AE83A1EA07}" type="pres">
      <dgm:prSet presAssocID="{ED8ED006-E776-4268-B894-1D234A57EEC1}" presName="childText" presStyleLbl="conFgAcc1" presStyleIdx="0" presStyleCnt="6">
        <dgm:presLayoutVars>
          <dgm:bulletEnabled val="1"/>
        </dgm:presLayoutVars>
      </dgm:prSet>
      <dgm:spPr/>
    </dgm:pt>
    <dgm:pt modelId="{0B28E099-1491-41C9-B6A8-3DD808CD4AA2}" type="pres">
      <dgm:prSet presAssocID="{DAD51D0D-EBEE-4EB0-845F-08BDC6CCFBC6}" presName="spaceBetweenRectangles" presStyleCnt="0"/>
      <dgm:spPr/>
    </dgm:pt>
    <dgm:pt modelId="{88D74F77-4FDC-4BD3-9B2C-5BA9C86F7737}" type="pres">
      <dgm:prSet presAssocID="{6B1AD69A-E980-41FF-80C0-8CA5221FDF07}" presName="parentLin" presStyleCnt="0"/>
      <dgm:spPr/>
    </dgm:pt>
    <dgm:pt modelId="{91EF8CBE-2602-47A3-8EDB-6C498049E15A}" type="pres">
      <dgm:prSet presAssocID="{6B1AD69A-E980-41FF-80C0-8CA5221FDF07}" presName="parentLeftMargin" presStyleLbl="node1" presStyleIdx="0" presStyleCnt="6"/>
      <dgm:spPr/>
    </dgm:pt>
    <dgm:pt modelId="{228D9F29-FF39-48AA-990B-4A64548F4598}" type="pres">
      <dgm:prSet presAssocID="{6B1AD69A-E980-41FF-80C0-8CA5221FDF07}" presName="parentText" presStyleLbl="node1" presStyleIdx="1" presStyleCnt="6">
        <dgm:presLayoutVars>
          <dgm:chMax val="0"/>
          <dgm:bulletEnabled val="1"/>
        </dgm:presLayoutVars>
      </dgm:prSet>
      <dgm:spPr/>
    </dgm:pt>
    <dgm:pt modelId="{127A5CFF-0FC5-4585-95A0-9494CE97A86F}" type="pres">
      <dgm:prSet presAssocID="{6B1AD69A-E980-41FF-80C0-8CA5221FDF07}" presName="negativeSpace" presStyleCnt="0"/>
      <dgm:spPr/>
    </dgm:pt>
    <dgm:pt modelId="{D82D63DB-D4B4-4996-B911-1F5206A061FC}" type="pres">
      <dgm:prSet presAssocID="{6B1AD69A-E980-41FF-80C0-8CA5221FDF07}" presName="childText" presStyleLbl="conFgAcc1" presStyleIdx="1" presStyleCnt="6">
        <dgm:presLayoutVars>
          <dgm:bulletEnabled val="1"/>
        </dgm:presLayoutVars>
      </dgm:prSet>
      <dgm:spPr/>
    </dgm:pt>
    <dgm:pt modelId="{314D1407-8655-4FA2-979A-45DC98DECEE9}" type="pres">
      <dgm:prSet presAssocID="{F547A6C0-1C21-41C5-8FC9-B1BBCB3428A0}" presName="spaceBetweenRectangles" presStyleCnt="0"/>
      <dgm:spPr/>
    </dgm:pt>
    <dgm:pt modelId="{18503D7E-15BA-4929-B372-F7E90D417954}" type="pres">
      <dgm:prSet presAssocID="{653D4477-7C84-40CD-BFF3-6546F243FC9A}" presName="parentLin" presStyleCnt="0"/>
      <dgm:spPr/>
    </dgm:pt>
    <dgm:pt modelId="{31DF18AA-326A-4B96-85B9-C9AA5CC96AB0}" type="pres">
      <dgm:prSet presAssocID="{653D4477-7C84-40CD-BFF3-6546F243FC9A}" presName="parentLeftMargin" presStyleLbl="node1" presStyleIdx="1" presStyleCnt="6"/>
      <dgm:spPr/>
    </dgm:pt>
    <dgm:pt modelId="{B9B3C0F5-2FBE-4DD5-B062-F949243A56C8}" type="pres">
      <dgm:prSet presAssocID="{653D4477-7C84-40CD-BFF3-6546F243FC9A}" presName="parentText" presStyleLbl="node1" presStyleIdx="2" presStyleCnt="6">
        <dgm:presLayoutVars>
          <dgm:chMax val="0"/>
          <dgm:bulletEnabled val="1"/>
        </dgm:presLayoutVars>
      </dgm:prSet>
      <dgm:spPr/>
    </dgm:pt>
    <dgm:pt modelId="{17FD04E6-AA5E-49F1-87C0-71A55B4EDFC9}" type="pres">
      <dgm:prSet presAssocID="{653D4477-7C84-40CD-BFF3-6546F243FC9A}" presName="negativeSpace" presStyleCnt="0"/>
      <dgm:spPr/>
    </dgm:pt>
    <dgm:pt modelId="{642010EA-6EC7-4899-A5E3-2B58D8A4ACC9}" type="pres">
      <dgm:prSet presAssocID="{653D4477-7C84-40CD-BFF3-6546F243FC9A}" presName="childText" presStyleLbl="conFgAcc1" presStyleIdx="2" presStyleCnt="6">
        <dgm:presLayoutVars>
          <dgm:bulletEnabled val="1"/>
        </dgm:presLayoutVars>
      </dgm:prSet>
      <dgm:spPr/>
    </dgm:pt>
    <dgm:pt modelId="{7A75EDB7-734F-4BC6-B36F-5494A5EFE4BA}" type="pres">
      <dgm:prSet presAssocID="{1E38009B-2785-436E-9B1A-44716AAFC410}" presName="spaceBetweenRectangles" presStyleCnt="0"/>
      <dgm:spPr/>
    </dgm:pt>
    <dgm:pt modelId="{5FDBEB3D-DA59-4387-8FFF-13ECECE8E419}" type="pres">
      <dgm:prSet presAssocID="{D454F667-693D-45A0-8178-2CE9B7833BDB}" presName="parentLin" presStyleCnt="0"/>
      <dgm:spPr/>
    </dgm:pt>
    <dgm:pt modelId="{2DC25F49-AF48-4416-9D81-A74EB6A6ED31}" type="pres">
      <dgm:prSet presAssocID="{D454F667-693D-45A0-8178-2CE9B7833BDB}" presName="parentLeftMargin" presStyleLbl="node1" presStyleIdx="2" presStyleCnt="6"/>
      <dgm:spPr/>
    </dgm:pt>
    <dgm:pt modelId="{C3D4ED16-B8B5-4FFE-8F7C-637DA56249EA}" type="pres">
      <dgm:prSet presAssocID="{D454F667-693D-45A0-8178-2CE9B7833BDB}" presName="parentText" presStyleLbl="node1" presStyleIdx="3" presStyleCnt="6">
        <dgm:presLayoutVars>
          <dgm:chMax val="0"/>
          <dgm:bulletEnabled val="1"/>
        </dgm:presLayoutVars>
      </dgm:prSet>
      <dgm:spPr/>
    </dgm:pt>
    <dgm:pt modelId="{831739DA-C9AC-4476-AF0F-88A4DCD0B9B4}" type="pres">
      <dgm:prSet presAssocID="{D454F667-693D-45A0-8178-2CE9B7833BDB}" presName="negativeSpace" presStyleCnt="0"/>
      <dgm:spPr/>
    </dgm:pt>
    <dgm:pt modelId="{1BDF6476-0F4B-45F4-8EF6-3280A1643E36}" type="pres">
      <dgm:prSet presAssocID="{D454F667-693D-45A0-8178-2CE9B7833BDB}" presName="childText" presStyleLbl="conFgAcc1" presStyleIdx="3" presStyleCnt="6">
        <dgm:presLayoutVars>
          <dgm:bulletEnabled val="1"/>
        </dgm:presLayoutVars>
      </dgm:prSet>
      <dgm:spPr/>
    </dgm:pt>
    <dgm:pt modelId="{0ABF1E03-BA95-45F6-8DAC-496B8E49F1A8}" type="pres">
      <dgm:prSet presAssocID="{D29C4E3E-AA62-4D67-8FFA-EEDA0DA76B32}" presName="spaceBetweenRectangles" presStyleCnt="0"/>
      <dgm:spPr/>
    </dgm:pt>
    <dgm:pt modelId="{63DE86D2-E924-428C-8AD2-8038DB3DE772}" type="pres">
      <dgm:prSet presAssocID="{747BA926-DFC6-45D2-9DFA-B4D30ADCFAC9}" presName="parentLin" presStyleCnt="0"/>
      <dgm:spPr/>
    </dgm:pt>
    <dgm:pt modelId="{7B42952E-F3B3-4FAD-978B-7DBF9C306E74}" type="pres">
      <dgm:prSet presAssocID="{747BA926-DFC6-45D2-9DFA-B4D30ADCFAC9}" presName="parentLeftMargin" presStyleLbl="node1" presStyleIdx="3" presStyleCnt="6"/>
      <dgm:spPr/>
    </dgm:pt>
    <dgm:pt modelId="{30CFF6DD-80FD-438F-9FE9-438B31AAC6EB}" type="pres">
      <dgm:prSet presAssocID="{747BA926-DFC6-45D2-9DFA-B4D30ADCFAC9}" presName="parentText" presStyleLbl="node1" presStyleIdx="4" presStyleCnt="6">
        <dgm:presLayoutVars>
          <dgm:chMax val="0"/>
          <dgm:bulletEnabled val="1"/>
        </dgm:presLayoutVars>
      </dgm:prSet>
      <dgm:spPr/>
    </dgm:pt>
    <dgm:pt modelId="{B936AC68-827A-458F-9F6B-8B4CD2679D7E}" type="pres">
      <dgm:prSet presAssocID="{747BA926-DFC6-45D2-9DFA-B4D30ADCFAC9}" presName="negativeSpace" presStyleCnt="0"/>
      <dgm:spPr/>
    </dgm:pt>
    <dgm:pt modelId="{B834384F-03B2-4349-98D1-4F07AAD23308}" type="pres">
      <dgm:prSet presAssocID="{747BA926-DFC6-45D2-9DFA-B4D30ADCFAC9}" presName="childText" presStyleLbl="conFgAcc1" presStyleIdx="4" presStyleCnt="6">
        <dgm:presLayoutVars>
          <dgm:bulletEnabled val="1"/>
        </dgm:presLayoutVars>
      </dgm:prSet>
      <dgm:spPr/>
    </dgm:pt>
    <dgm:pt modelId="{D981B1F4-8080-4385-BFF6-7E51481B2123}" type="pres">
      <dgm:prSet presAssocID="{D6B2C92F-253D-4893-8F38-D1FD7E80FD34}" presName="spaceBetweenRectangles" presStyleCnt="0"/>
      <dgm:spPr/>
    </dgm:pt>
    <dgm:pt modelId="{0F9AEB5A-A0C9-4EA5-8D26-5F46EA142E77}" type="pres">
      <dgm:prSet presAssocID="{FC74419F-4D0A-43C6-A420-ABF3817AADF2}" presName="parentLin" presStyleCnt="0"/>
      <dgm:spPr/>
    </dgm:pt>
    <dgm:pt modelId="{2FE84284-D3C2-4B33-A590-924BCDE350A1}" type="pres">
      <dgm:prSet presAssocID="{FC74419F-4D0A-43C6-A420-ABF3817AADF2}" presName="parentLeftMargin" presStyleLbl="node1" presStyleIdx="4" presStyleCnt="6"/>
      <dgm:spPr/>
    </dgm:pt>
    <dgm:pt modelId="{4973D4A1-7080-4AF1-91BE-8D8D4229DADE}" type="pres">
      <dgm:prSet presAssocID="{FC74419F-4D0A-43C6-A420-ABF3817AADF2}" presName="parentText" presStyleLbl="node1" presStyleIdx="5" presStyleCnt="6">
        <dgm:presLayoutVars>
          <dgm:chMax val="0"/>
          <dgm:bulletEnabled val="1"/>
        </dgm:presLayoutVars>
      </dgm:prSet>
      <dgm:spPr/>
    </dgm:pt>
    <dgm:pt modelId="{C4450289-F04D-4CF7-AF7E-9E5D3179316C}" type="pres">
      <dgm:prSet presAssocID="{FC74419F-4D0A-43C6-A420-ABF3817AADF2}" presName="negativeSpace" presStyleCnt="0"/>
      <dgm:spPr/>
    </dgm:pt>
    <dgm:pt modelId="{3DEF7973-2565-4DC4-BD71-B27EEAF61D6F}" type="pres">
      <dgm:prSet presAssocID="{FC74419F-4D0A-43C6-A420-ABF3817AADF2}" presName="childText" presStyleLbl="conFgAcc1" presStyleIdx="5" presStyleCnt="6">
        <dgm:presLayoutVars>
          <dgm:bulletEnabled val="1"/>
        </dgm:presLayoutVars>
      </dgm:prSet>
      <dgm:spPr/>
    </dgm:pt>
  </dgm:ptLst>
  <dgm:cxnLst>
    <dgm:cxn modelId="{F3612105-761A-4A47-A420-0B65E9BB4B79}" srcId="{AE48C9AC-9729-4C6F-97F5-6D6DC2FEEFE4}" destId="{FC74419F-4D0A-43C6-A420-ABF3817AADF2}" srcOrd="5" destOrd="0" parTransId="{B880A6C7-36D9-4D7C-9B8F-4709FEFCFFE1}" sibTransId="{5071B6D6-8771-45ED-B745-7AAEA8B85F71}"/>
    <dgm:cxn modelId="{BB61581D-48A6-4F68-B581-23F69A46972B}" srcId="{AE48C9AC-9729-4C6F-97F5-6D6DC2FEEFE4}" destId="{6B1AD69A-E980-41FF-80C0-8CA5221FDF07}" srcOrd="1" destOrd="0" parTransId="{A87FF57C-F9B4-444F-A471-669B6E6BB5BD}" sibTransId="{F547A6C0-1C21-41C5-8FC9-B1BBCB3428A0}"/>
    <dgm:cxn modelId="{6A9F2726-4D5A-49B4-8345-D23274206944}" type="presOf" srcId="{747BA926-DFC6-45D2-9DFA-B4D30ADCFAC9}" destId="{30CFF6DD-80FD-438F-9FE9-438B31AAC6EB}" srcOrd="1" destOrd="0" presId="urn:microsoft.com/office/officeart/2005/8/layout/list1"/>
    <dgm:cxn modelId="{84A57E40-7CB0-443E-BDF8-FCEF4E96E5FF}" srcId="{AE48C9AC-9729-4C6F-97F5-6D6DC2FEEFE4}" destId="{D454F667-693D-45A0-8178-2CE9B7833BDB}" srcOrd="3" destOrd="0" parTransId="{C839D547-5870-4E0C-9EA1-9DD6C0B9AB5E}" sibTransId="{D29C4E3E-AA62-4D67-8FFA-EEDA0DA76B32}"/>
    <dgm:cxn modelId="{D3210B6F-7078-4A02-A55C-AF5AC9FF3C03}" srcId="{AE48C9AC-9729-4C6F-97F5-6D6DC2FEEFE4}" destId="{747BA926-DFC6-45D2-9DFA-B4D30ADCFAC9}" srcOrd="4" destOrd="0" parTransId="{993CF04A-8BA7-4610-8C68-87736DEDA31D}" sibTransId="{D6B2C92F-253D-4893-8F38-D1FD7E80FD34}"/>
    <dgm:cxn modelId="{D878E751-A10A-45C9-8FAA-4B5267114420}" type="presOf" srcId="{ED8ED006-E776-4268-B894-1D234A57EEC1}" destId="{CF79CCAB-B146-4119-A98B-70718D34174A}" srcOrd="1" destOrd="0" presId="urn:microsoft.com/office/officeart/2005/8/layout/list1"/>
    <dgm:cxn modelId="{19A5A454-81EA-4E63-9806-DA5A097A28EE}" type="presOf" srcId="{D454F667-693D-45A0-8178-2CE9B7833BDB}" destId="{C3D4ED16-B8B5-4FFE-8F7C-637DA56249EA}" srcOrd="1" destOrd="0" presId="urn:microsoft.com/office/officeart/2005/8/layout/list1"/>
    <dgm:cxn modelId="{32D4A055-F5D1-465F-9F4F-F7020BBA8304}" type="presOf" srcId="{653D4477-7C84-40CD-BFF3-6546F243FC9A}" destId="{31DF18AA-326A-4B96-85B9-C9AA5CC96AB0}" srcOrd="0" destOrd="0" presId="urn:microsoft.com/office/officeart/2005/8/layout/list1"/>
    <dgm:cxn modelId="{B7525277-8259-46F1-9FF6-14527F65CC4D}" type="presOf" srcId="{653D4477-7C84-40CD-BFF3-6546F243FC9A}" destId="{B9B3C0F5-2FBE-4DD5-B062-F949243A56C8}" srcOrd="1" destOrd="0" presId="urn:microsoft.com/office/officeart/2005/8/layout/list1"/>
    <dgm:cxn modelId="{D927827B-7BB4-45A3-A595-E05C152F5203}" type="presOf" srcId="{FC74419F-4D0A-43C6-A420-ABF3817AADF2}" destId="{4973D4A1-7080-4AF1-91BE-8D8D4229DADE}" srcOrd="1" destOrd="0" presId="urn:microsoft.com/office/officeart/2005/8/layout/list1"/>
    <dgm:cxn modelId="{D4B6377D-F160-46CC-A3CE-7D655541EAA3}" type="presOf" srcId="{ED8ED006-E776-4268-B894-1D234A57EEC1}" destId="{96BD8D3B-AA0A-4E1C-B8F7-D16EF9058CDE}" srcOrd="0" destOrd="0" presId="urn:microsoft.com/office/officeart/2005/8/layout/list1"/>
    <dgm:cxn modelId="{A776237E-543E-4FCE-9531-5227D8B5CAF9}" srcId="{AE48C9AC-9729-4C6F-97F5-6D6DC2FEEFE4}" destId="{ED8ED006-E776-4268-B894-1D234A57EEC1}" srcOrd="0" destOrd="0" parTransId="{AEFFE47B-F09B-41DC-B171-95C7500B559D}" sibTransId="{DAD51D0D-EBEE-4EB0-845F-08BDC6CCFBC6}"/>
    <dgm:cxn modelId="{461E2E84-410B-4501-8E0F-6C0040B5603D}" type="presOf" srcId="{AE48C9AC-9729-4C6F-97F5-6D6DC2FEEFE4}" destId="{E59FA8E4-B0FA-4461-9B0A-4E7E5084F143}" srcOrd="0" destOrd="0" presId="urn:microsoft.com/office/officeart/2005/8/layout/list1"/>
    <dgm:cxn modelId="{84A0A48E-F832-4A78-B13A-77C889A7E89E}" type="presOf" srcId="{D454F667-693D-45A0-8178-2CE9B7833BDB}" destId="{2DC25F49-AF48-4416-9D81-A74EB6A6ED31}" srcOrd="0" destOrd="0" presId="urn:microsoft.com/office/officeart/2005/8/layout/list1"/>
    <dgm:cxn modelId="{5D1151A0-D6B0-4384-ACA4-D671795D4343}" type="presOf" srcId="{6B1AD69A-E980-41FF-80C0-8CA5221FDF07}" destId="{91EF8CBE-2602-47A3-8EDB-6C498049E15A}" srcOrd="0" destOrd="0" presId="urn:microsoft.com/office/officeart/2005/8/layout/list1"/>
    <dgm:cxn modelId="{9EBD14AF-617D-4BAE-BB37-8E20DF807010}" type="presOf" srcId="{6B1AD69A-E980-41FF-80C0-8CA5221FDF07}" destId="{228D9F29-FF39-48AA-990B-4A64548F4598}" srcOrd="1" destOrd="0" presId="urn:microsoft.com/office/officeart/2005/8/layout/list1"/>
    <dgm:cxn modelId="{54A99DB7-093E-4B10-8BB8-BEA510DA66B9}" srcId="{AE48C9AC-9729-4C6F-97F5-6D6DC2FEEFE4}" destId="{653D4477-7C84-40CD-BFF3-6546F243FC9A}" srcOrd="2" destOrd="0" parTransId="{0402971F-59C8-438F-9C95-6DF62C441D97}" sibTransId="{1E38009B-2785-436E-9B1A-44716AAFC410}"/>
    <dgm:cxn modelId="{CEDE3BCB-8662-4137-83C0-DBEDC0435E9F}" type="presOf" srcId="{FC74419F-4D0A-43C6-A420-ABF3817AADF2}" destId="{2FE84284-D3C2-4B33-A590-924BCDE350A1}" srcOrd="0" destOrd="0" presId="urn:microsoft.com/office/officeart/2005/8/layout/list1"/>
    <dgm:cxn modelId="{551AE2EA-11E3-4F6B-809C-596C1C79B008}" type="presOf" srcId="{747BA926-DFC6-45D2-9DFA-B4D30ADCFAC9}" destId="{7B42952E-F3B3-4FAD-978B-7DBF9C306E74}" srcOrd="0" destOrd="0" presId="urn:microsoft.com/office/officeart/2005/8/layout/list1"/>
    <dgm:cxn modelId="{9EB22DA4-8DF2-4A72-860E-371AD8367DF6}" type="presParOf" srcId="{E59FA8E4-B0FA-4461-9B0A-4E7E5084F143}" destId="{1B2A079A-94A4-4F4D-9260-0865E667B4C7}" srcOrd="0" destOrd="0" presId="urn:microsoft.com/office/officeart/2005/8/layout/list1"/>
    <dgm:cxn modelId="{4848A52A-48BA-4C97-8BFF-ADFB9F46290A}" type="presParOf" srcId="{1B2A079A-94A4-4F4D-9260-0865E667B4C7}" destId="{96BD8D3B-AA0A-4E1C-B8F7-D16EF9058CDE}" srcOrd="0" destOrd="0" presId="urn:microsoft.com/office/officeart/2005/8/layout/list1"/>
    <dgm:cxn modelId="{26D3EA62-6818-4029-A330-A0F928266AD2}" type="presParOf" srcId="{1B2A079A-94A4-4F4D-9260-0865E667B4C7}" destId="{CF79CCAB-B146-4119-A98B-70718D34174A}" srcOrd="1" destOrd="0" presId="urn:microsoft.com/office/officeart/2005/8/layout/list1"/>
    <dgm:cxn modelId="{B294A871-EC28-43DD-BC19-B6DC3EBA865F}" type="presParOf" srcId="{E59FA8E4-B0FA-4461-9B0A-4E7E5084F143}" destId="{32ECC5F0-D260-4A8C-91DE-58EF3E5C25E0}" srcOrd="1" destOrd="0" presId="urn:microsoft.com/office/officeart/2005/8/layout/list1"/>
    <dgm:cxn modelId="{464C649B-F9E1-4E31-A99E-D6D7581EABCF}" type="presParOf" srcId="{E59FA8E4-B0FA-4461-9B0A-4E7E5084F143}" destId="{A3E4779F-DCD0-41C9-9121-06AE83A1EA07}" srcOrd="2" destOrd="0" presId="urn:microsoft.com/office/officeart/2005/8/layout/list1"/>
    <dgm:cxn modelId="{18CA8581-9F67-4885-B867-F663F1130C3A}" type="presParOf" srcId="{E59FA8E4-B0FA-4461-9B0A-4E7E5084F143}" destId="{0B28E099-1491-41C9-B6A8-3DD808CD4AA2}" srcOrd="3" destOrd="0" presId="urn:microsoft.com/office/officeart/2005/8/layout/list1"/>
    <dgm:cxn modelId="{B3B2A45C-5D01-4BE6-A67C-095D96CE411D}" type="presParOf" srcId="{E59FA8E4-B0FA-4461-9B0A-4E7E5084F143}" destId="{88D74F77-4FDC-4BD3-9B2C-5BA9C86F7737}" srcOrd="4" destOrd="0" presId="urn:microsoft.com/office/officeart/2005/8/layout/list1"/>
    <dgm:cxn modelId="{7B68D5DF-FC03-43BC-A1BD-EFFEABC8A3D0}" type="presParOf" srcId="{88D74F77-4FDC-4BD3-9B2C-5BA9C86F7737}" destId="{91EF8CBE-2602-47A3-8EDB-6C498049E15A}" srcOrd="0" destOrd="0" presId="urn:microsoft.com/office/officeart/2005/8/layout/list1"/>
    <dgm:cxn modelId="{36A04998-6323-4063-AD02-3B4917642F13}" type="presParOf" srcId="{88D74F77-4FDC-4BD3-9B2C-5BA9C86F7737}" destId="{228D9F29-FF39-48AA-990B-4A64548F4598}" srcOrd="1" destOrd="0" presId="urn:microsoft.com/office/officeart/2005/8/layout/list1"/>
    <dgm:cxn modelId="{A37EC5B6-245A-4AAE-A865-ECB1D17F2462}" type="presParOf" srcId="{E59FA8E4-B0FA-4461-9B0A-4E7E5084F143}" destId="{127A5CFF-0FC5-4585-95A0-9494CE97A86F}" srcOrd="5" destOrd="0" presId="urn:microsoft.com/office/officeart/2005/8/layout/list1"/>
    <dgm:cxn modelId="{384E0EA6-7B9E-4596-9088-474603B2C895}" type="presParOf" srcId="{E59FA8E4-B0FA-4461-9B0A-4E7E5084F143}" destId="{D82D63DB-D4B4-4996-B911-1F5206A061FC}" srcOrd="6" destOrd="0" presId="urn:microsoft.com/office/officeart/2005/8/layout/list1"/>
    <dgm:cxn modelId="{8084C749-1D70-4A4C-B610-2A380179984C}" type="presParOf" srcId="{E59FA8E4-B0FA-4461-9B0A-4E7E5084F143}" destId="{314D1407-8655-4FA2-979A-45DC98DECEE9}" srcOrd="7" destOrd="0" presId="urn:microsoft.com/office/officeart/2005/8/layout/list1"/>
    <dgm:cxn modelId="{7696ACBC-CD5D-4905-9FBB-5086419A35F2}" type="presParOf" srcId="{E59FA8E4-B0FA-4461-9B0A-4E7E5084F143}" destId="{18503D7E-15BA-4929-B372-F7E90D417954}" srcOrd="8" destOrd="0" presId="urn:microsoft.com/office/officeart/2005/8/layout/list1"/>
    <dgm:cxn modelId="{2BD4B445-0AD2-4811-A2E0-49FADA84B7D6}" type="presParOf" srcId="{18503D7E-15BA-4929-B372-F7E90D417954}" destId="{31DF18AA-326A-4B96-85B9-C9AA5CC96AB0}" srcOrd="0" destOrd="0" presId="urn:microsoft.com/office/officeart/2005/8/layout/list1"/>
    <dgm:cxn modelId="{31EDBD80-F3FC-4A6E-9C4C-E6516FCC4E45}" type="presParOf" srcId="{18503D7E-15BA-4929-B372-F7E90D417954}" destId="{B9B3C0F5-2FBE-4DD5-B062-F949243A56C8}" srcOrd="1" destOrd="0" presId="urn:microsoft.com/office/officeart/2005/8/layout/list1"/>
    <dgm:cxn modelId="{71E387AA-AEAA-4BB1-96AD-D870DCCDC011}" type="presParOf" srcId="{E59FA8E4-B0FA-4461-9B0A-4E7E5084F143}" destId="{17FD04E6-AA5E-49F1-87C0-71A55B4EDFC9}" srcOrd="9" destOrd="0" presId="urn:microsoft.com/office/officeart/2005/8/layout/list1"/>
    <dgm:cxn modelId="{36DDAB50-312B-4DA3-9A1C-AF87CC9B1C16}" type="presParOf" srcId="{E59FA8E4-B0FA-4461-9B0A-4E7E5084F143}" destId="{642010EA-6EC7-4899-A5E3-2B58D8A4ACC9}" srcOrd="10" destOrd="0" presId="urn:microsoft.com/office/officeart/2005/8/layout/list1"/>
    <dgm:cxn modelId="{927AFA05-4A30-4154-963B-5D62B2F9984B}" type="presParOf" srcId="{E59FA8E4-B0FA-4461-9B0A-4E7E5084F143}" destId="{7A75EDB7-734F-4BC6-B36F-5494A5EFE4BA}" srcOrd="11" destOrd="0" presId="urn:microsoft.com/office/officeart/2005/8/layout/list1"/>
    <dgm:cxn modelId="{0E975716-456D-4D99-820D-53132C9939C4}" type="presParOf" srcId="{E59FA8E4-B0FA-4461-9B0A-4E7E5084F143}" destId="{5FDBEB3D-DA59-4387-8FFF-13ECECE8E419}" srcOrd="12" destOrd="0" presId="urn:microsoft.com/office/officeart/2005/8/layout/list1"/>
    <dgm:cxn modelId="{ED05C11F-B791-4B6F-AB79-51A51716C04B}" type="presParOf" srcId="{5FDBEB3D-DA59-4387-8FFF-13ECECE8E419}" destId="{2DC25F49-AF48-4416-9D81-A74EB6A6ED31}" srcOrd="0" destOrd="0" presId="urn:microsoft.com/office/officeart/2005/8/layout/list1"/>
    <dgm:cxn modelId="{68D90C54-BC9E-4FCB-AA89-4E45ED55D76B}" type="presParOf" srcId="{5FDBEB3D-DA59-4387-8FFF-13ECECE8E419}" destId="{C3D4ED16-B8B5-4FFE-8F7C-637DA56249EA}" srcOrd="1" destOrd="0" presId="urn:microsoft.com/office/officeart/2005/8/layout/list1"/>
    <dgm:cxn modelId="{9154DF24-786F-43C2-B6B2-54FABA16A4B8}" type="presParOf" srcId="{E59FA8E4-B0FA-4461-9B0A-4E7E5084F143}" destId="{831739DA-C9AC-4476-AF0F-88A4DCD0B9B4}" srcOrd="13" destOrd="0" presId="urn:microsoft.com/office/officeart/2005/8/layout/list1"/>
    <dgm:cxn modelId="{CE9CB631-8A10-4652-90AE-4FF7E5BE9504}" type="presParOf" srcId="{E59FA8E4-B0FA-4461-9B0A-4E7E5084F143}" destId="{1BDF6476-0F4B-45F4-8EF6-3280A1643E36}" srcOrd="14" destOrd="0" presId="urn:microsoft.com/office/officeart/2005/8/layout/list1"/>
    <dgm:cxn modelId="{8ECA7D23-11FD-4EF1-BA35-462A9377C048}" type="presParOf" srcId="{E59FA8E4-B0FA-4461-9B0A-4E7E5084F143}" destId="{0ABF1E03-BA95-45F6-8DAC-496B8E49F1A8}" srcOrd="15" destOrd="0" presId="urn:microsoft.com/office/officeart/2005/8/layout/list1"/>
    <dgm:cxn modelId="{A8864228-44AD-4FD4-90E2-D5D68B4B5AF1}" type="presParOf" srcId="{E59FA8E4-B0FA-4461-9B0A-4E7E5084F143}" destId="{63DE86D2-E924-428C-8AD2-8038DB3DE772}" srcOrd="16" destOrd="0" presId="urn:microsoft.com/office/officeart/2005/8/layout/list1"/>
    <dgm:cxn modelId="{1B3CF93E-5E61-4269-8ABF-D85439DBAF04}" type="presParOf" srcId="{63DE86D2-E924-428C-8AD2-8038DB3DE772}" destId="{7B42952E-F3B3-4FAD-978B-7DBF9C306E74}" srcOrd="0" destOrd="0" presId="urn:microsoft.com/office/officeart/2005/8/layout/list1"/>
    <dgm:cxn modelId="{DE247382-74AE-4B63-BFED-704E79564726}" type="presParOf" srcId="{63DE86D2-E924-428C-8AD2-8038DB3DE772}" destId="{30CFF6DD-80FD-438F-9FE9-438B31AAC6EB}" srcOrd="1" destOrd="0" presId="urn:microsoft.com/office/officeart/2005/8/layout/list1"/>
    <dgm:cxn modelId="{BA3A2B25-AC37-4DEE-BC85-869F17F804D3}" type="presParOf" srcId="{E59FA8E4-B0FA-4461-9B0A-4E7E5084F143}" destId="{B936AC68-827A-458F-9F6B-8B4CD2679D7E}" srcOrd="17" destOrd="0" presId="urn:microsoft.com/office/officeart/2005/8/layout/list1"/>
    <dgm:cxn modelId="{5CAC787C-BF73-46C9-AD79-1F71ECAFCF7B}" type="presParOf" srcId="{E59FA8E4-B0FA-4461-9B0A-4E7E5084F143}" destId="{B834384F-03B2-4349-98D1-4F07AAD23308}" srcOrd="18" destOrd="0" presId="urn:microsoft.com/office/officeart/2005/8/layout/list1"/>
    <dgm:cxn modelId="{8767872B-B7CA-4782-86AA-EB52C3B2F4B7}" type="presParOf" srcId="{E59FA8E4-B0FA-4461-9B0A-4E7E5084F143}" destId="{D981B1F4-8080-4385-BFF6-7E51481B2123}" srcOrd="19" destOrd="0" presId="urn:microsoft.com/office/officeart/2005/8/layout/list1"/>
    <dgm:cxn modelId="{A10558E9-7AA7-491A-939C-7F210EBC872F}" type="presParOf" srcId="{E59FA8E4-B0FA-4461-9B0A-4E7E5084F143}" destId="{0F9AEB5A-A0C9-4EA5-8D26-5F46EA142E77}" srcOrd="20" destOrd="0" presId="urn:microsoft.com/office/officeart/2005/8/layout/list1"/>
    <dgm:cxn modelId="{C5129993-FEF4-49BB-A102-5BFCD1980494}" type="presParOf" srcId="{0F9AEB5A-A0C9-4EA5-8D26-5F46EA142E77}" destId="{2FE84284-D3C2-4B33-A590-924BCDE350A1}" srcOrd="0" destOrd="0" presId="urn:microsoft.com/office/officeart/2005/8/layout/list1"/>
    <dgm:cxn modelId="{BB8DE183-9DE4-4777-8BAA-3441B7F4F98C}" type="presParOf" srcId="{0F9AEB5A-A0C9-4EA5-8D26-5F46EA142E77}" destId="{4973D4A1-7080-4AF1-91BE-8D8D4229DADE}" srcOrd="1" destOrd="0" presId="urn:microsoft.com/office/officeart/2005/8/layout/list1"/>
    <dgm:cxn modelId="{2EB3FA0B-423A-43BC-B773-56F50CAE17D1}" type="presParOf" srcId="{E59FA8E4-B0FA-4461-9B0A-4E7E5084F143}" destId="{C4450289-F04D-4CF7-AF7E-9E5D3179316C}" srcOrd="21" destOrd="0" presId="urn:microsoft.com/office/officeart/2005/8/layout/list1"/>
    <dgm:cxn modelId="{9A3FCB1A-52AD-4BF7-A972-5F125E155176}" type="presParOf" srcId="{E59FA8E4-B0FA-4461-9B0A-4E7E5084F143}" destId="{3DEF7973-2565-4DC4-BD71-B27EEAF61D6F}"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686B57-9496-4A38-AAF0-830C4140A7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78971A-FD3A-47F4-96A0-925E19915736}">
      <dgm:prSet/>
      <dgm:spPr/>
      <dgm:t>
        <a:bodyPr/>
        <a:lstStyle/>
        <a:p>
          <a:r>
            <a:rPr lang="en-GB"/>
            <a:t>The Criminal Records Bureau had started work as a central point for all checks and the system was tightened up.</a:t>
          </a:r>
          <a:endParaRPr lang="en-US"/>
        </a:p>
      </dgm:t>
    </dgm:pt>
    <dgm:pt modelId="{A26F61DC-31C4-44AF-A8D5-FD515F4C96D6}" type="parTrans" cxnId="{C2EF9A46-0421-424A-81A3-E450838CC53B}">
      <dgm:prSet/>
      <dgm:spPr/>
      <dgm:t>
        <a:bodyPr/>
        <a:lstStyle/>
        <a:p>
          <a:endParaRPr lang="en-US"/>
        </a:p>
      </dgm:t>
    </dgm:pt>
    <dgm:pt modelId="{AF76E8DD-0AF4-456B-9D4B-7E36101C68B4}" type="sibTrans" cxnId="{C2EF9A46-0421-424A-81A3-E450838CC53B}">
      <dgm:prSet/>
      <dgm:spPr/>
      <dgm:t>
        <a:bodyPr/>
        <a:lstStyle/>
        <a:p>
          <a:endParaRPr lang="en-US"/>
        </a:p>
      </dgm:t>
    </dgm:pt>
    <dgm:pt modelId="{DA8FF098-3375-4654-BCA3-3838215ED86D}">
      <dgm:prSet/>
      <dgm:spPr/>
      <dgm:t>
        <a:bodyPr/>
        <a:lstStyle/>
        <a:p>
          <a:r>
            <a:rPr lang="en-GB"/>
            <a:t>All applicants for posts involving working with children were to seek clearance via the bureau - known as "disclosure" - before starting work.</a:t>
          </a:r>
          <a:endParaRPr lang="en-US"/>
        </a:p>
      </dgm:t>
    </dgm:pt>
    <dgm:pt modelId="{71897FFB-8EF7-4ACC-A160-970E2FA2F02B}" type="parTrans" cxnId="{63EFAAE3-3301-4096-9695-0280D3B87BD3}">
      <dgm:prSet/>
      <dgm:spPr/>
      <dgm:t>
        <a:bodyPr/>
        <a:lstStyle/>
        <a:p>
          <a:endParaRPr lang="en-US"/>
        </a:p>
      </dgm:t>
    </dgm:pt>
    <dgm:pt modelId="{19DD7F33-EB54-4878-8781-7CDD48E9F52F}" type="sibTrans" cxnId="{63EFAAE3-3301-4096-9695-0280D3B87BD3}">
      <dgm:prSet/>
      <dgm:spPr/>
      <dgm:t>
        <a:bodyPr/>
        <a:lstStyle/>
        <a:p>
          <a:endParaRPr lang="en-US"/>
        </a:p>
      </dgm:t>
    </dgm:pt>
    <dgm:pt modelId="{D7EAF0B3-D5DE-43F5-B339-DE370156E886}">
      <dgm:prSet/>
      <dgm:spPr/>
      <dgm:t>
        <a:bodyPr/>
        <a:lstStyle/>
        <a:p>
          <a:r>
            <a:rPr lang="en-GB"/>
            <a:t>But by end of May the Bureau could not cope with the demand. </a:t>
          </a:r>
          <a:endParaRPr lang="en-US"/>
        </a:p>
      </dgm:t>
    </dgm:pt>
    <dgm:pt modelId="{E6A78B77-9F3E-4215-9076-7BCBDF59BC1D}" type="parTrans" cxnId="{642F9D49-A060-452F-8F22-A508F9E57CB4}">
      <dgm:prSet/>
      <dgm:spPr/>
      <dgm:t>
        <a:bodyPr/>
        <a:lstStyle/>
        <a:p>
          <a:endParaRPr lang="en-US"/>
        </a:p>
      </dgm:t>
    </dgm:pt>
    <dgm:pt modelId="{F1C22F04-6217-4335-9E17-1BE5C2C5172F}" type="sibTrans" cxnId="{642F9D49-A060-452F-8F22-A508F9E57CB4}">
      <dgm:prSet/>
      <dgm:spPr/>
      <dgm:t>
        <a:bodyPr/>
        <a:lstStyle/>
        <a:p>
          <a:endParaRPr lang="en-US"/>
        </a:p>
      </dgm:t>
    </dgm:pt>
    <dgm:pt modelId="{9444470B-2DE4-424D-B3BA-5983241C3601}">
      <dgm:prSet/>
      <dgm:spPr/>
      <dgm:t>
        <a:bodyPr/>
        <a:lstStyle/>
        <a:p>
          <a:r>
            <a:rPr lang="en-GB"/>
            <a:t>Classroom staff could start work before their completion of their checks, provided they were not on List 99.</a:t>
          </a:r>
          <a:endParaRPr lang="en-US"/>
        </a:p>
      </dgm:t>
    </dgm:pt>
    <dgm:pt modelId="{2046C5E5-88B9-4132-8643-53149F103FD8}" type="parTrans" cxnId="{353F564D-ECDB-47CE-AFE3-075612975ADE}">
      <dgm:prSet/>
      <dgm:spPr/>
      <dgm:t>
        <a:bodyPr/>
        <a:lstStyle/>
        <a:p>
          <a:endParaRPr lang="en-US"/>
        </a:p>
      </dgm:t>
    </dgm:pt>
    <dgm:pt modelId="{EF3B20AD-910C-43D9-9D21-0BDB3A851326}" type="sibTrans" cxnId="{353F564D-ECDB-47CE-AFE3-075612975ADE}">
      <dgm:prSet/>
      <dgm:spPr/>
      <dgm:t>
        <a:bodyPr/>
        <a:lstStyle/>
        <a:p>
          <a:endParaRPr lang="en-US"/>
        </a:p>
      </dgm:t>
    </dgm:pt>
    <dgm:pt modelId="{0F7D361D-A130-4A0E-AD62-4F5203A61E16}" type="pres">
      <dgm:prSet presAssocID="{A5686B57-9496-4A38-AAF0-830C4140A78E}" presName="linear" presStyleCnt="0">
        <dgm:presLayoutVars>
          <dgm:animLvl val="lvl"/>
          <dgm:resizeHandles val="exact"/>
        </dgm:presLayoutVars>
      </dgm:prSet>
      <dgm:spPr/>
    </dgm:pt>
    <dgm:pt modelId="{94E5AB8B-18EE-4B8C-AFC8-5BFD76F45E16}" type="pres">
      <dgm:prSet presAssocID="{C178971A-FD3A-47F4-96A0-925E19915736}" presName="parentText" presStyleLbl="node1" presStyleIdx="0" presStyleCnt="4">
        <dgm:presLayoutVars>
          <dgm:chMax val="0"/>
          <dgm:bulletEnabled val="1"/>
        </dgm:presLayoutVars>
      </dgm:prSet>
      <dgm:spPr/>
    </dgm:pt>
    <dgm:pt modelId="{E4DA3A5D-9F3C-48BE-8033-7D2CFBC82F6D}" type="pres">
      <dgm:prSet presAssocID="{AF76E8DD-0AF4-456B-9D4B-7E36101C68B4}" presName="spacer" presStyleCnt="0"/>
      <dgm:spPr/>
    </dgm:pt>
    <dgm:pt modelId="{2DCF2B18-D086-46C6-BF82-A9A08B9C8625}" type="pres">
      <dgm:prSet presAssocID="{DA8FF098-3375-4654-BCA3-3838215ED86D}" presName="parentText" presStyleLbl="node1" presStyleIdx="1" presStyleCnt="4">
        <dgm:presLayoutVars>
          <dgm:chMax val="0"/>
          <dgm:bulletEnabled val="1"/>
        </dgm:presLayoutVars>
      </dgm:prSet>
      <dgm:spPr/>
    </dgm:pt>
    <dgm:pt modelId="{60C590EF-EA95-4A71-84DF-88AC4445914E}" type="pres">
      <dgm:prSet presAssocID="{19DD7F33-EB54-4878-8781-7CDD48E9F52F}" presName="spacer" presStyleCnt="0"/>
      <dgm:spPr/>
    </dgm:pt>
    <dgm:pt modelId="{6B3DA9A7-850C-44E2-A0E2-A042932941B2}" type="pres">
      <dgm:prSet presAssocID="{D7EAF0B3-D5DE-43F5-B339-DE370156E886}" presName="parentText" presStyleLbl="node1" presStyleIdx="2" presStyleCnt="4">
        <dgm:presLayoutVars>
          <dgm:chMax val="0"/>
          <dgm:bulletEnabled val="1"/>
        </dgm:presLayoutVars>
      </dgm:prSet>
      <dgm:spPr/>
    </dgm:pt>
    <dgm:pt modelId="{44111E49-05BD-48BC-B0B6-AD5B5CD1DD76}" type="pres">
      <dgm:prSet presAssocID="{F1C22F04-6217-4335-9E17-1BE5C2C5172F}" presName="spacer" presStyleCnt="0"/>
      <dgm:spPr/>
    </dgm:pt>
    <dgm:pt modelId="{6C0327E1-E5A4-4264-80B1-F2EAE5822564}" type="pres">
      <dgm:prSet presAssocID="{9444470B-2DE4-424D-B3BA-5983241C3601}" presName="parentText" presStyleLbl="node1" presStyleIdx="3" presStyleCnt="4">
        <dgm:presLayoutVars>
          <dgm:chMax val="0"/>
          <dgm:bulletEnabled val="1"/>
        </dgm:presLayoutVars>
      </dgm:prSet>
      <dgm:spPr/>
    </dgm:pt>
  </dgm:ptLst>
  <dgm:cxnLst>
    <dgm:cxn modelId="{D6CC8808-7F99-48FB-9FB4-18395097F74C}" type="presOf" srcId="{DA8FF098-3375-4654-BCA3-3838215ED86D}" destId="{2DCF2B18-D086-46C6-BF82-A9A08B9C8625}" srcOrd="0" destOrd="0" presId="urn:microsoft.com/office/officeart/2005/8/layout/vList2"/>
    <dgm:cxn modelId="{C2EF9A46-0421-424A-81A3-E450838CC53B}" srcId="{A5686B57-9496-4A38-AAF0-830C4140A78E}" destId="{C178971A-FD3A-47F4-96A0-925E19915736}" srcOrd="0" destOrd="0" parTransId="{A26F61DC-31C4-44AF-A8D5-FD515F4C96D6}" sibTransId="{AF76E8DD-0AF4-456B-9D4B-7E36101C68B4}"/>
    <dgm:cxn modelId="{642F9D49-A060-452F-8F22-A508F9E57CB4}" srcId="{A5686B57-9496-4A38-AAF0-830C4140A78E}" destId="{D7EAF0B3-D5DE-43F5-B339-DE370156E886}" srcOrd="2" destOrd="0" parTransId="{E6A78B77-9F3E-4215-9076-7BCBDF59BC1D}" sibTransId="{F1C22F04-6217-4335-9E17-1BE5C2C5172F}"/>
    <dgm:cxn modelId="{353F564D-ECDB-47CE-AFE3-075612975ADE}" srcId="{A5686B57-9496-4A38-AAF0-830C4140A78E}" destId="{9444470B-2DE4-424D-B3BA-5983241C3601}" srcOrd="3" destOrd="0" parTransId="{2046C5E5-88B9-4132-8643-53149F103FD8}" sibTransId="{EF3B20AD-910C-43D9-9D21-0BDB3A851326}"/>
    <dgm:cxn modelId="{140A399C-20C6-4F6B-B515-498E941E6176}" type="presOf" srcId="{C178971A-FD3A-47F4-96A0-925E19915736}" destId="{94E5AB8B-18EE-4B8C-AFC8-5BFD76F45E16}" srcOrd="0" destOrd="0" presId="urn:microsoft.com/office/officeart/2005/8/layout/vList2"/>
    <dgm:cxn modelId="{240ADCB8-789E-4AE1-8D07-67924E7D18EB}" type="presOf" srcId="{A5686B57-9496-4A38-AAF0-830C4140A78E}" destId="{0F7D361D-A130-4A0E-AD62-4F5203A61E16}" srcOrd="0" destOrd="0" presId="urn:microsoft.com/office/officeart/2005/8/layout/vList2"/>
    <dgm:cxn modelId="{35E19FC4-B4F9-4160-BCA0-510112CD5F90}" type="presOf" srcId="{D7EAF0B3-D5DE-43F5-B339-DE370156E886}" destId="{6B3DA9A7-850C-44E2-A0E2-A042932941B2}" srcOrd="0" destOrd="0" presId="urn:microsoft.com/office/officeart/2005/8/layout/vList2"/>
    <dgm:cxn modelId="{63EFAAE3-3301-4096-9695-0280D3B87BD3}" srcId="{A5686B57-9496-4A38-AAF0-830C4140A78E}" destId="{DA8FF098-3375-4654-BCA3-3838215ED86D}" srcOrd="1" destOrd="0" parTransId="{71897FFB-8EF7-4ACC-A160-970E2FA2F02B}" sibTransId="{19DD7F33-EB54-4878-8781-7CDD48E9F52F}"/>
    <dgm:cxn modelId="{236E36E6-543B-416A-914C-526DABF1435E}" type="presOf" srcId="{9444470B-2DE4-424D-B3BA-5983241C3601}" destId="{6C0327E1-E5A4-4264-80B1-F2EAE5822564}" srcOrd="0" destOrd="0" presId="urn:microsoft.com/office/officeart/2005/8/layout/vList2"/>
    <dgm:cxn modelId="{A8ECF489-439C-4055-9CBF-588B597B1F4D}" type="presParOf" srcId="{0F7D361D-A130-4A0E-AD62-4F5203A61E16}" destId="{94E5AB8B-18EE-4B8C-AFC8-5BFD76F45E16}" srcOrd="0" destOrd="0" presId="urn:microsoft.com/office/officeart/2005/8/layout/vList2"/>
    <dgm:cxn modelId="{DE5C3EF0-F1D1-410E-89B2-9CD80F1B1BCD}" type="presParOf" srcId="{0F7D361D-A130-4A0E-AD62-4F5203A61E16}" destId="{E4DA3A5D-9F3C-48BE-8033-7D2CFBC82F6D}" srcOrd="1" destOrd="0" presId="urn:microsoft.com/office/officeart/2005/8/layout/vList2"/>
    <dgm:cxn modelId="{E5E656FC-1613-430C-8C12-F6AD6F8DD2F7}" type="presParOf" srcId="{0F7D361D-A130-4A0E-AD62-4F5203A61E16}" destId="{2DCF2B18-D086-46C6-BF82-A9A08B9C8625}" srcOrd="2" destOrd="0" presId="urn:microsoft.com/office/officeart/2005/8/layout/vList2"/>
    <dgm:cxn modelId="{77FC88C1-9AD4-4671-BF7F-94BD70ADCDE8}" type="presParOf" srcId="{0F7D361D-A130-4A0E-AD62-4F5203A61E16}" destId="{60C590EF-EA95-4A71-84DF-88AC4445914E}" srcOrd="3" destOrd="0" presId="urn:microsoft.com/office/officeart/2005/8/layout/vList2"/>
    <dgm:cxn modelId="{66985281-E1BD-4767-AFBD-99EFDC418E52}" type="presParOf" srcId="{0F7D361D-A130-4A0E-AD62-4F5203A61E16}" destId="{6B3DA9A7-850C-44E2-A0E2-A042932941B2}" srcOrd="4" destOrd="0" presId="urn:microsoft.com/office/officeart/2005/8/layout/vList2"/>
    <dgm:cxn modelId="{26F931FE-ADFD-4CB0-B375-0B2D5AD2682C}" type="presParOf" srcId="{0F7D361D-A130-4A0E-AD62-4F5203A61E16}" destId="{44111E49-05BD-48BC-B0B6-AD5B5CD1DD76}" srcOrd="5" destOrd="0" presId="urn:microsoft.com/office/officeart/2005/8/layout/vList2"/>
    <dgm:cxn modelId="{7AFBB732-95C5-43DC-BC2E-F1E630C1C090}" type="presParOf" srcId="{0F7D361D-A130-4A0E-AD62-4F5203A61E16}" destId="{6C0327E1-E5A4-4264-80B1-F2EAE582256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9FD672-59C4-4C65-B23F-0F4025B775C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9BD3B27-1ECC-43D0-B175-E51BC9345013}">
      <dgm:prSet/>
      <dgm:spPr/>
      <dgm:t>
        <a:bodyPr/>
        <a:lstStyle/>
        <a:p>
          <a:r>
            <a:rPr lang="en-GB"/>
            <a:t>Huntley was found guilty of murdering Jessica and Holly</a:t>
          </a:r>
          <a:endParaRPr lang="en-US"/>
        </a:p>
      </dgm:t>
    </dgm:pt>
    <dgm:pt modelId="{8142D229-5042-41B2-A81F-89092F42BB09}" type="parTrans" cxnId="{73F366F9-8252-4BCC-946A-F6FF21E41341}">
      <dgm:prSet/>
      <dgm:spPr/>
      <dgm:t>
        <a:bodyPr/>
        <a:lstStyle/>
        <a:p>
          <a:endParaRPr lang="en-US"/>
        </a:p>
      </dgm:t>
    </dgm:pt>
    <dgm:pt modelId="{35B37110-F038-4E43-A994-0008FF3DFA38}" type="sibTrans" cxnId="{73F366F9-8252-4BCC-946A-F6FF21E41341}">
      <dgm:prSet/>
      <dgm:spPr/>
      <dgm:t>
        <a:bodyPr/>
        <a:lstStyle/>
        <a:p>
          <a:endParaRPr lang="en-US"/>
        </a:p>
      </dgm:t>
    </dgm:pt>
    <dgm:pt modelId="{C8AB573C-BF89-4470-B325-F1BEC3EE0576}">
      <dgm:prSet/>
      <dgm:spPr/>
      <dgm:t>
        <a:bodyPr/>
        <a:lstStyle/>
        <a:p>
          <a:r>
            <a:rPr lang="en-GB"/>
            <a:t>His link was being the caretaker of the school they attended.</a:t>
          </a:r>
          <a:endParaRPr lang="en-US"/>
        </a:p>
      </dgm:t>
    </dgm:pt>
    <dgm:pt modelId="{2D437869-2ADD-43B4-BA2C-0FE73C05E4B1}" type="parTrans" cxnId="{C8D0AD6E-F306-49AE-9755-9B37B3D95ADD}">
      <dgm:prSet/>
      <dgm:spPr/>
      <dgm:t>
        <a:bodyPr/>
        <a:lstStyle/>
        <a:p>
          <a:endParaRPr lang="en-US"/>
        </a:p>
      </dgm:t>
    </dgm:pt>
    <dgm:pt modelId="{D1135F20-5AF2-4AF7-A083-A65B8C5F3D75}" type="sibTrans" cxnId="{C8D0AD6E-F306-49AE-9755-9B37B3D95ADD}">
      <dgm:prSet/>
      <dgm:spPr/>
      <dgm:t>
        <a:bodyPr/>
        <a:lstStyle/>
        <a:p>
          <a:endParaRPr lang="en-US"/>
        </a:p>
      </dgm:t>
    </dgm:pt>
    <dgm:pt modelId="{0F51466C-EA5F-4DB1-85C7-30CBE3530A0B}">
      <dgm:prSet/>
      <dgm:spPr/>
      <dgm:t>
        <a:bodyPr/>
        <a:lstStyle/>
        <a:p>
          <a:r>
            <a:rPr lang="en-GB"/>
            <a:t>Maxine Carr girlfriend &amp; classroom assistant</a:t>
          </a:r>
          <a:endParaRPr lang="en-US"/>
        </a:p>
      </dgm:t>
    </dgm:pt>
    <dgm:pt modelId="{DB710346-882A-451D-9415-6605C0B69B97}" type="parTrans" cxnId="{33D6471E-8A01-4167-AF12-F69EE1A51842}">
      <dgm:prSet/>
      <dgm:spPr/>
      <dgm:t>
        <a:bodyPr/>
        <a:lstStyle/>
        <a:p>
          <a:endParaRPr lang="en-US"/>
        </a:p>
      </dgm:t>
    </dgm:pt>
    <dgm:pt modelId="{E98EC13C-B31C-4677-8A48-DD6E58481FED}" type="sibTrans" cxnId="{33D6471E-8A01-4167-AF12-F69EE1A51842}">
      <dgm:prSet/>
      <dgm:spPr/>
      <dgm:t>
        <a:bodyPr/>
        <a:lstStyle/>
        <a:p>
          <a:endParaRPr lang="en-US"/>
        </a:p>
      </dgm:t>
    </dgm:pt>
    <dgm:pt modelId="{B6B15637-AC64-445F-BE9A-1F8F0AC9FC12}">
      <dgm:prSet/>
      <dgm:spPr/>
      <dgm:t>
        <a:bodyPr/>
        <a:lstStyle/>
        <a:p>
          <a:r>
            <a:rPr lang="en-GB"/>
            <a:t>Huntley had been suspected of offences including rape, indecent assault and burglary. But only conviction before the murders was for riding an uninsured and unlicensed motorcycle and burglary. Offences committed in his home area.</a:t>
          </a:r>
          <a:endParaRPr lang="en-US"/>
        </a:p>
      </dgm:t>
    </dgm:pt>
    <dgm:pt modelId="{318418E0-1849-4997-8792-75A42C6F17F7}" type="parTrans" cxnId="{1FF58CD2-F0E3-41E5-B46B-6A285AAF796C}">
      <dgm:prSet/>
      <dgm:spPr/>
      <dgm:t>
        <a:bodyPr/>
        <a:lstStyle/>
        <a:p>
          <a:endParaRPr lang="en-US"/>
        </a:p>
      </dgm:t>
    </dgm:pt>
    <dgm:pt modelId="{760770A6-AE19-47F8-A51D-B8909B669A84}" type="sibTrans" cxnId="{1FF58CD2-F0E3-41E5-B46B-6A285AAF796C}">
      <dgm:prSet/>
      <dgm:spPr/>
      <dgm:t>
        <a:bodyPr/>
        <a:lstStyle/>
        <a:p>
          <a:endParaRPr lang="en-US"/>
        </a:p>
      </dgm:t>
    </dgm:pt>
    <dgm:pt modelId="{D8811D2A-02BF-4480-9017-C7D9E5F522CC}">
      <dgm:prSet/>
      <dgm:spPr/>
      <dgm:t>
        <a:bodyPr/>
        <a:lstStyle/>
        <a:p>
          <a:r>
            <a:rPr lang="en-GB"/>
            <a:t>Huntley had been hired by the school in November 2001, before the CRB came into force.</a:t>
          </a:r>
          <a:endParaRPr lang="en-US"/>
        </a:p>
      </dgm:t>
    </dgm:pt>
    <dgm:pt modelId="{342392BB-1B71-495A-85D0-0F285898FC1B}" type="parTrans" cxnId="{4480BF4B-DD3E-4377-A29A-65215DB36D41}">
      <dgm:prSet/>
      <dgm:spPr/>
      <dgm:t>
        <a:bodyPr/>
        <a:lstStyle/>
        <a:p>
          <a:endParaRPr lang="en-US"/>
        </a:p>
      </dgm:t>
    </dgm:pt>
    <dgm:pt modelId="{558EB8E1-E667-4F86-A0EC-99FDFF0C0EEE}" type="sibTrans" cxnId="{4480BF4B-DD3E-4377-A29A-65215DB36D41}">
      <dgm:prSet/>
      <dgm:spPr/>
      <dgm:t>
        <a:bodyPr/>
        <a:lstStyle/>
        <a:p>
          <a:endParaRPr lang="en-US"/>
        </a:p>
      </dgm:t>
    </dgm:pt>
    <dgm:pt modelId="{C9297F47-A584-4314-BF97-E7358A8A3F3A}" type="pres">
      <dgm:prSet presAssocID="{F49FD672-59C4-4C65-B23F-0F4025B775C1}" presName="linear" presStyleCnt="0">
        <dgm:presLayoutVars>
          <dgm:animLvl val="lvl"/>
          <dgm:resizeHandles val="exact"/>
        </dgm:presLayoutVars>
      </dgm:prSet>
      <dgm:spPr/>
    </dgm:pt>
    <dgm:pt modelId="{4DDFAF1A-19F8-4850-A1DC-EFFD23CB73B8}" type="pres">
      <dgm:prSet presAssocID="{A9BD3B27-1ECC-43D0-B175-E51BC9345013}" presName="parentText" presStyleLbl="node1" presStyleIdx="0" presStyleCnt="5">
        <dgm:presLayoutVars>
          <dgm:chMax val="0"/>
          <dgm:bulletEnabled val="1"/>
        </dgm:presLayoutVars>
      </dgm:prSet>
      <dgm:spPr/>
    </dgm:pt>
    <dgm:pt modelId="{CC574C3D-A213-4B05-BEBF-7E9BF5120C58}" type="pres">
      <dgm:prSet presAssocID="{35B37110-F038-4E43-A994-0008FF3DFA38}" presName="spacer" presStyleCnt="0"/>
      <dgm:spPr/>
    </dgm:pt>
    <dgm:pt modelId="{4812662D-D2CF-41E0-9F60-8783CA2BCD90}" type="pres">
      <dgm:prSet presAssocID="{C8AB573C-BF89-4470-B325-F1BEC3EE0576}" presName="parentText" presStyleLbl="node1" presStyleIdx="1" presStyleCnt="5">
        <dgm:presLayoutVars>
          <dgm:chMax val="0"/>
          <dgm:bulletEnabled val="1"/>
        </dgm:presLayoutVars>
      </dgm:prSet>
      <dgm:spPr/>
    </dgm:pt>
    <dgm:pt modelId="{490DEA3B-E80A-4CF6-B7D4-D3B1DAA08518}" type="pres">
      <dgm:prSet presAssocID="{D1135F20-5AF2-4AF7-A083-A65B8C5F3D75}" presName="spacer" presStyleCnt="0"/>
      <dgm:spPr/>
    </dgm:pt>
    <dgm:pt modelId="{978A6042-10A5-43BB-910F-5DA8F9D7ABA4}" type="pres">
      <dgm:prSet presAssocID="{0F51466C-EA5F-4DB1-85C7-30CBE3530A0B}" presName="parentText" presStyleLbl="node1" presStyleIdx="2" presStyleCnt="5">
        <dgm:presLayoutVars>
          <dgm:chMax val="0"/>
          <dgm:bulletEnabled val="1"/>
        </dgm:presLayoutVars>
      </dgm:prSet>
      <dgm:spPr/>
    </dgm:pt>
    <dgm:pt modelId="{9ED917FC-6508-4408-A67A-288C466A03D9}" type="pres">
      <dgm:prSet presAssocID="{E98EC13C-B31C-4677-8A48-DD6E58481FED}" presName="spacer" presStyleCnt="0"/>
      <dgm:spPr/>
    </dgm:pt>
    <dgm:pt modelId="{9A1CEF17-AB88-4254-9ECB-47DC50471EBD}" type="pres">
      <dgm:prSet presAssocID="{B6B15637-AC64-445F-BE9A-1F8F0AC9FC12}" presName="parentText" presStyleLbl="node1" presStyleIdx="3" presStyleCnt="5">
        <dgm:presLayoutVars>
          <dgm:chMax val="0"/>
          <dgm:bulletEnabled val="1"/>
        </dgm:presLayoutVars>
      </dgm:prSet>
      <dgm:spPr/>
    </dgm:pt>
    <dgm:pt modelId="{582E50AF-FED8-4CC6-B2D5-1764FA231BDC}" type="pres">
      <dgm:prSet presAssocID="{760770A6-AE19-47F8-A51D-B8909B669A84}" presName="spacer" presStyleCnt="0"/>
      <dgm:spPr/>
    </dgm:pt>
    <dgm:pt modelId="{850E209A-87B0-4123-A949-0B78B5E4B13C}" type="pres">
      <dgm:prSet presAssocID="{D8811D2A-02BF-4480-9017-C7D9E5F522CC}" presName="parentText" presStyleLbl="node1" presStyleIdx="4" presStyleCnt="5">
        <dgm:presLayoutVars>
          <dgm:chMax val="0"/>
          <dgm:bulletEnabled val="1"/>
        </dgm:presLayoutVars>
      </dgm:prSet>
      <dgm:spPr/>
    </dgm:pt>
  </dgm:ptLst>
  <dgm:cxnLst>
    <dgm:cxn modelId="{33D6471E-8A01-4167-AF12-F69EE1A51842}" srcId="{F49FD672-59C4-4C65-B23F-0F4025B775C1}" destId="{0F51466C-EA5F-4DB1-85C7-30CBE3530A0B}" srcOrd="2" destOrd="0" parTransId="{DB710346-882A-451D-9415-6605C0B69B97}" sibTransId="{E98EC13C-B31C-4677-8A48-DD6E58481FED}"/>
    <dgm:cxn modelId="{6100633C-6B89-4DCC-AA43-A0F39CE44550}" type="presOf" srcId="{B6B15637-AC64-445F-BE9A-1F8F0AC9FC12}" destId="{9A1CEF17-AB88-4254-9ECB-47DC50471EBD}" srcOrd="0" destOrd="0" presId="urn:microsoft.com/office/officeart/2005/8/layout/vList2"/>
    <dgm:cxn modelId="{4480BF4B-DD3E-4377-A29A-65215DB36D41}" srcId="{F49FD672-59C4-4C65-B23F-0F4025B775C1}" destId="{D8811D2A-02BF-4480-9017-C7D9E5F522CC}" srcOrd="4" destOrd="0" parTransId="{342392BB-1B71-495A-85D0-0F285898FC1B}" sibTransId="{558EB8E1-E667-4F86-A0EC-99FDFF0C0EEE}"/>
    <dgm:cxn modelId="{C8D0AD6E-F306-49AE-9755-9B37B3D95ADD}" srcId="{F49FD672-59C4-4C65-B23F-0F4025B775C1}" destId="{C8AB573C-BF89-4470-B325-F1BEC3EE0576}" srcOrd="1" destOrd="0" parTransId="{2D437869-2ADD-43B4-BA2C-0FE73C05E4B1}" sibTransId="{D1135F20-5AF2-4AF7-A083-A65B8C5F3D75}"/>
    <dgm:cxn modelId="{22E19875-9200-4448-A386-1C316B448D5B}" type="presOf" srcId="{C8AB573C-BF89-4470-B325-F1BEC3EE0576}" destId="{4812662D-D2CF-41E0-9F60-8783CA2BCD90}" srcOrd="0" destOrd="0" presId="urn:microsoft.com/office/officeart/2005/8/layout/vList2"/>
    <dgm:cxn modelId="{F3E90583-C0DC-4FA6-B714-3EDF282F795B}" type="presOf" srcId="{0F51466C-EA5F-4DB1-85C7-30CBE3530A0B}" destId="{978A6042-10A5-43BB-910F-5DA8F9D7ABA4}" srcOrd="0" destOrd="0" presId="urn:microsoft.com/office/officeart/2005/8/layout/vList2"/>
    <dgm:cxn modelId="{6B2B2BB7-D4BF-454B-B77D-CEAFBAA16683}" type="presOf" srcId="{A9BD3B27-1ECC-43D0-B175-E51BC9345013}" destId="{4DDFAF1A-19F8-4850-A1DC-EFFD23CB73B8}" srcOrd="0" destOrd="0" presId="urn:microsoft.com/office/officeart/2005/8/layout/vList2"/>
    <dgm:cxn modelId="{B636B4CE-88B0-4335-9A3B-41D5DA6B8B31}" type="presOf" srcId="{F49FD672-59C4-4C65-B23F-0F4025B775C1}" destId="{C9297F47-A584-4314-BF97-E7358A8A3F3A}" srcOrd="0" destOrd="0" presId="urn:microsoft.com/office/officeart/2005/8/layout/vList2"/>
    <dgm:cxn modelId="{1FF58CD2-F0E3-41E5-B46B-6A285AAF796C}" srcId="{F49FD672-59C4-4C65-B23F-0F4025B775C1}" destId="{B6B15637-AC64-445F-BE9A-1F8F0AC9FC12}" srcOrd="3" destOrd="0" parTransId="{318418E0-1849-4997-8792-75A42C6F17F7}" sibTransId="{760770A6-AE19-47F8-A51D-B8909B669A84}"/>
    <dgm:cxn modelId="{8BD48BE5-979E-4315-8E85-3E4FBA9C7C57}" type="presOf" srcId="{D8811D2A-02BF-4480-9017-C7D9E5F522CC}" destId="{850E209A-87B0-4123-A949-0B78B5E4B13C}" srcOrd="0" destOrd="0" presId="urn:microsoft.com/office/officeart/2005/8/layout/vList2"/>
    <dgm:cxn modelId="{73F366F9-8252-4BCC-946A-F6FF21E41341}" srcId="{F49FD672-59C4-4C65-B23F-0F4025B775C1}" destId="{A9BD3B27-1ECC-43D0-B175-E51BC9345013}" srcOrd="0" destOrd="0" parTransId="{8142D229-5042-41B2-A81F-89092F42BB09}" sibTransId="{35B37110-F038-4E43-A994-0008FF3DFA38}"/>
    <dgm:cxn modelId="{AFD71E6E-1F3A-4520-A1F4-9EB3D320A461}" type="presParOf" srcId="{C9297F47-A584-4314-BF97-E7358A8A3F3A}" destId="{4DDFAF1A-19F8-4850-A1DC-EFFD23CB73B8}" srcOrd="0" destOrd="0" presId="urn:microsoft.com/office/officeart/2005/8/layout/vList2"/>
    <dgm:cxn modelId="{D0D63A5B-8997-48B7-9008-459312B3465B}" type="presParOf" srcId="{C9297F47-A584-4314-BF97-E7358A8A3F3A}" destId="{CC574C3D-A213-4B05-BEBF-7E9BF5120C58}" srcOrd="1" destOrd="0" presId="urn:microsoft.com/office/officeart/2005/8/layout/vList2"/>
    <dgm:cxn modelId="{430D5AE9-0EA6-4D0D-92A8-209A789D09A2}" type="presParOf" srcId="{C9297F47-A584-4314-BF97-E7358A8A3F3A}" destId="{4812662D-D2CF-41E0-9F60-8783CA2BCD90}" srcOrd="2" destOrd="0" presId="urn:microsoft.com/office/officeart/2005/8/layout/vList2"/>
    <dgm:cxn modelId="{1D3DFAC0-9AFC-4603-AA58-3BABEF1E4F14}" type="presParOf" srcId="{C9297F47-A584-4314-BF97-E7358A8A3F3A}" destId="{490DEA3B-E80A-4CF6-B7D4-D3B1DAA08518}" srcOrd="3" destOrd="0" presId="urn:microsoft.com/office/officeart/2005/8/layout/vList2"/>
    <dgm:cxn modelId="{1F0CC154-599F-492A-8C54-D4538969C417}" type="presParOf" srcId="{C9297F47-A584-4314-BF97-E7358A8A3F3A}" destId="{978A6042-10A5-43BB-910F-5DA8F9D7ABA4}" srcOrd="4" destOrd="0" presId="urn:microsoft.com/office/officeart/2005/8/layout/vList2"/>
    <dgm:cxn modelId="{67F41FF9-5EE5-4936-BD9F-C7E0795FB163}" type="presParOf" srcId="{C9297F47-A584-4314-BF97-E7358A8A3F3A}" destId="{9ED917FC-6508-4408-A67A-288C466A03D9}" srcOrd="5" destOrd="0" presId="urn:microsoft.com/office/officeart/2005/8/layout/vList2"/>
    <dgm:cxn modelId="{D09F620C-D483-4834-8062-0DD8714B5D17}" type="presParOf" srcId="{C9297F47-A584-4314-BF97-E7358A8A3F3A}" destId="{9A1CEF17-AB88-4254-9ECB-47DC50471EBD}" srcOrd="6" destOrd="0" presId="urn:microsoft.com/office/officeart/2005/8/layout/vList2"/>
    <dgm:cxn modelId="{082F8876-4D20-408A-8895-B50E2ED46E64}" type="presParOf" srcId="{C9297F47-A584-4314-BF97-E7358A8A3F3A}" destId="{582E50AF-FED8-4CC6-B2D5-1764FA231BDC}" srcOrd="7" destOrd="0" presId="urn:microsoft.com/office/officeart/2005/8/layout/vList2"/>
    <dgm:cxn modelId="{2647BE9C-8960-421B-8BE0-E271CA0A916C}" type="presParOf" srcId="{C9297F47-A584-4314-BF97-E7358A8A3F3A}" destId="{850E209A-87B0-4123-A949-0B78B5E4B13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5590BB-575A-4B22-8476-F25EBF74D8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1A49F65-510F-452A-B8DE-1428BF9F4B03}">
      <dgm:prSet/>
      <dgm:spPr/>
      <dgm:t>
        <a:bodyPr/>
        <a:lstStyle/>
        <a:p>
          <a:r>
            <a:rPr lang="en-GB"/>
            <a:t>30 August 2002 Education dept. stressed: "We do not advise that people should be allowed to work unchecked if they are supervised.”</a:t>
          </a:r>
          <a:endParaRPr lang="en-US"/>
        </a:p>
      </dgm:t>
    </dgm:pt>
    <dgm:pt modelId="{88404257-3421-418C-BEB8-3C174DAAE55E}" type="parTrans" cxnId="{3F3A4A88-618D-4E52-81BA-AF6D0D30E7F5}">
      <dgm:prSet/>
      <dgm:spPr/>
      <dgm:t>
        <a:bodyPr/>
        <a:lstStyle/>
        <a:p>
          <a:endParaRPr lang="en-US"/>
        </a:p>
      </dgm:t>
    </dgm:pt>
    <dgm:pt modelId="{B9DC631C-1F5D-448C-A994-91A86B1287E0}" type="sibTrans" cxnId="{3F3A4A88-618D-4E52-81BA-AF6D0D30E7F5}">
      <dgm:prSet/>
      <dgm:spPr/>
      <dgm:t>
        <a:bodyPr/>
        <a:lstStyle/>
        <a:p>
          <a:endParaRPr lang="en-US"/>
        </a:p>
      </dgm:t>
    </dgm:pt>
    <dgm:pt modelId="{4B6B0CAB-1A12-487D-B23C-012CD6091656}">
      <dgm:prSet/>
      <dgm:spPr/>
      <dgm:t>
        <a:bodyPr/>
        <a:lstStyle/>
        <a:p>
          <a:r>
            <a:rPr lang="en-GB"/>
            <a:t>4 September: Third U-turn due to the volume of CRB’s waiting. Schools had to turn children away due to not enough staff. Union meetings were held.</a:t>
          </a:r>
          <a:endParaRPr lang="en-US"/>
        </a:p>
      </dgm:t>
    </dgm:pt>
    <dgm:pt modelId="{DDF786D2-5EAB-4D2D-80B7-A0F6DBA58D0F}" type="parTrans" cxnId="{90BE9D37-43B5-47DD-8F1F-6A75E750AF47}">
      <dgm:prSet/>
      <dgm:spPr/>
      <dgm:t>
        <a:bodyPr/>
        <a:lstStyle/>
        <a:p>
          <a:endParaRPr lang="en-US"/>
        </a:p>
      </dgm:t>
    </dgm:pt>
    <dgm:pt modelId="{BED71A68-23D1-4C95-9C10-735319F83651}" type="sibTrans" cxnId="{90BE9D37-43B5-47DD-8F1F-6A75E750AF47}">
      <dgm:prSet/>
      <dgm:spPr/>
      <dgm:t>
        <a:bodyPr/>
        <a:lstStyle/>
        <a:p>
          <a:endParaRPr lang="en-US"/>
        </a:p>
      </dgm:t>
    </dgm:pt>
    <dgm:pt modelId="{2F377025-F29F-4EB8-9BDF-03F85C2D3D9E}">
      <dgm:prSet/>
      <dgm:spPr/>
      <dgm:t>
        <a:bodyPr/>
        <a:lstStyle/>
        <a:p>
          <a:r>
            <a:rPr lang="en-GB"/>
            <a:t>The Education Secretary, Estelle Morris - "I have therefore decided to allow teachers, teaching assistants and other  to work in schools at the head teachers' discretion after receiving List 99 checks. </a:t>
          </a:r>
          <a:endParaRPr lang="en-US"/>
        </a:p>
      </dgm:t>
    </dgm:pt>
    <dgm:pt modelId="{92E97678-12FD-40DE-838E-1A05909B3AC0}" type="parTrans" cxnId="{C3EE38B2-47B5-4C44-A0E3-755D78A3CC8B}">
      <dgm:prSet/>
      <dgm:spPr/>
      <dgm:t>
        <a:bodyPr/>
        <a:lstStyle/>
        <a:p>
          <a:endParaRPr lang="en-US"/>
        </a:p>
      </dgm:t>
    </dgm:pt>
    <dgm:pt modelId="{057F8A18-DBFE-4049-AD16-A85B3462CCDA}" type="sibTrans" cxnId="{C3EE38B2-47B5-4C44-A0E3-755D78A3CC8B}">
      <dgm:prSet/>
      <dgm:spPr/>
      <dgm:t>
        <a:bodyPr/>
        <a:lstStyle/>
        <a:p>
          <a:endParaRPr lang="en-US"/>
        </a:p>
      </dgm:t>
    </dgm:pt>
    <dgm:pt modelId="{91C75039-B0C4-4D42-BB82-D93C946E29C3}" type="pres">
      <dgm:prSet presAssocID="{925590BB-575A-4B22-8476-F25EBF74D89F}" presName="linear" presStyleCnt="0">
        <dgm:presLayoutVars>
          <dgm:animLvl val="lvl"/>
          <dgm:resizeHandles val="exact"/>
        </dgm:presLayoutVars>
      </dgm:prSet>
      <dgm:spPr/>
    </dgm:pt>
    <dgm:pt modelId="{9B0589F8-5BFF-483C-9595-1930EEE1F7D6}" type="pres">
      <dgm:prSet presAssocID="{21A49F65-510F-452A-B8DE-1428BF9F4B03}" presName="parentText" presStyleLbl="node1" presStyleIdx="0" presStyleCnt="3">
        <dgm:presLayoutVars>
          <dgm:chMax val="0"/>
          <dgm:bulletEnabled val="1"/>
        </dgm:presLayoutVars>
      </dgm:prSet>
      <dgm:spPr/>
    </dgm:pt>
    <dgm:pt modelId="{DB79F392-3980-4F63-94F1-3266F2B7A636}" type="pres">
      <dgm:prSet presAssocID="{B9DC631C-1F5D-448C-A994-91A86B1287E0}" presName="spacer" presStyleCnt="0"/>
      <dgm:spPr/>
    </dgm:pt>
    <dgm:pt modelId="{2EB187DD-F8DF-4984-8801-131131A38262}" type="pres">
      <dgm:prSet presAssocID="{4B6B0CAB-1A12-487D-B23C-012CD6091656}" presName="parentText" presStyleLbl="node1" presStyleIdx="1" presStyleCnt="3">
        <dgm:presLayoutVars>
          <dgm:chMax val="0"/>
          <dgm:bulletEnabled val="1"/>
        </dgm:presLayoutVars>
      </dgm:prSet>
      <dgm:spPr/>
    </dgm:pt>
    <dgm:pt modelId="{9EEF6D80-520B-4A21-94AB-029514C9B0C6}" type="pres">
      <dgm:prSet presAssocID="{BED71A68-23D1-4C95-9C10-735319F83651}" presName="spacer" presStyleCnt="0"/>
      <dgm:spPr/>
    </dgm:pt>
    <dgm:pt modelId="{7174A5DA-922D-4B58-B630-D658B481236E}" type="pres">
      <dgm:prSet presAssocID="{2F377025-F29F-4EB8-9BDF-03F85C2D3D9E}" presName="parentText" presStyleLbl="node1" presStyleIdx="2" presStyleCnt="3">
        <dgm:presLayoutVars>
          <dgm:chMax val="0"/>
          <dgm:bulletEnabled val="1"/>
        </dgm:presLayoutVars>
      </dgm:prSet>
      <dgm:spPr/>
    </dgm:pt>
  </dgm:ptLst>
  <dgm:cxnLst>
    <dgm:cxn modelId="{492E8B2E-C2C8-47D1-BF29-C22F0BA682F9}" type="presOf" srcId="{21A49F65-510F-452A-B8DE-1428BF9F4B03}" destId="{9B0589F8-5BFF-483C-9595-1930EEE1F7D6}" srcOrd="0" destOrd="0" presId="urn:microsoft.com/office/officeart/2005/8/layout/vList2"/>
    <dgm:cxn modelId="{90BE9D37-43B5-47DD-8F1F-6A75E750AF47}" srcId="{925590BB-575A-4B22-8476-F25EBF74D89F}" destId="{4B6B0CAB-1A12-487D-B23C-012CD6091656}" srcOrd="1" destOrd="0" parTransId="{DDF786D2-5EAB-4D2D-80B7-A0F6DBA58D0F}" sibTransId="{BED71A68-23D1-4C95-9C10-735319F83651}"/>
    <dgm:cxn modelId="{1D2DAE44-30A0-42FC-83FF-7AA91874116B}" type="presOf" srcId="{2F377025-F29F-4EB8-9BDF-03F85C2D3D9E}" destId="{7174A5DA-922D-4B58-B630-D658B481236E}" srcOrd="0" destOrd="0" presId="urn:microsoft.com/office/officeart/2005/8/layout/vList2"/>
    <dgm:cxn modelId="{3F3A4A88-618D-4E52-81BA-AF6D0D30E7F5}" srcId="{925590BB-575A-4B22-8476-F25EBF74D89F}" destId="{21A49F65-510F-452A-B8DE-1428BF9F4B03}" srcOrd="0" destOrd="0" parTransId="{88404257-3421-418C-BEB8-3C174DAAE55E}" sibTransId="{B9DC631C-1F5D-448C-A994-91A86B1287E0}"/>
    <dgm:cxn modelId="{EA027F8A-32FE-4FEB-9221-178F91B6DE5F}" type="presOf" srcId="{925590BB-575A-4B22-8476-F25EBF74D89F}" destId="{91C75039-B0C4-4D42-BB82-D93C946E29C3}" srcOrd="0" destOrd="0" presId="urn:microsoft.com/office/officeart/2005/8/layout/vList2"/>
    <dgm:cxn modelId="{C3EE38B2-47B5-4C44-A0E3-755D78A3CC8B}" srcId="{925590BB-575A-4B22-8476-F25EBF74D89F}" destId="{2F377025-F29F-4EB8-9BDF-03F85C2D3D9E}" srcOrd="2" destOrd="0" parTransId="{92E97678-12FD-40DE-838E-1A05909B3AC0}" sibTransId="{057F8A18-DBFE-4049-AD16-A85B3462CCDA}"/>
    <dgm:cxn modelId="{EE119DD5-6F78-412D-899C-D067966B0EFE}" type="presOf" srcId="{4B6B0CAB-1A12-487D-B23C-012CD6091656}" destId="{2EB187DD-F8DF-4984-8801-131131A38262}" srcOrd="0" destOrd="0" presId="urn:microsoft.com/office/officeart/2005/8/layout/vList2"/>
    <dgm:cxn modelId="{51BC238E-2CF4-4963-AEA3-7C12AC2E7FB6}" type="presParOf" srcId="{91C75039-B0C4-4D42-BB82-D93C946E29C3}" destId="{9B0589F8-5BFF-483C-9595-1930EEE1F7D6}" srcOrd="0" destOrd="0" presId="urn:microsoft.com/office/officeart/2005/8/layout/vList2"/>
    <dgm:cxn modelId="{0501439D-7504-48BE-BDFF-2C277A2F4B4D}" type="presParOf" srcId="{91C75039-B0C4-4D42-BB82-D93C946E29C3}" destId="{DB79F392-3980-4F63-94F1-3266F2B7A636}" srcOrd="1" destOrd="0" presId="urn:microsoft.com/office/officeart/2005/8/layout/vList2"/>
    <dgm:cxn modelId="{C7C9ED6F-26AB-4FF2-BC75-040ABFA64EFA}" type="presParOf" srcId="{91C75039-B0C4-4D42-BB82-D93C946E29C3}" destId="{2EB187DD-F8DF-4984-8801-131131A38262}" srcOrd="2" destOrd="0" presId="urn:microsoft.com/office/officeart/2005/8/layout/vList2"/>
    <dgm:cxn modelId="{C1D78152-8F0C-4649-9547-570D4B03FFBD}" type="presParOf" srcId="{91C75039-B0C4-4D42-BB82-D93C946E29C3}" destId="{9EEF6D80-520B-4A21-94AB-029514C9B0C6}" srcOrd="3" destOrd="0" presId="urn:microsoft.com/office/officeart/2005/8/layout/vList2"/>
    <dgm:cxn modelId="{2B8BA3D2-4BDC-4127-9243-02BEACB0899F}" type="presParOf" srcId="{91C75039-B0C4-4D42-BB82-D93C946E29C3}" destId="{7174A5DA-922D-4B58-B630-D658B48123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E2F424-1123-4168-94CF-250D5AA3047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C3DDED-DD20-428F-BC4E-7B91617A544D}">
      <dgm:prSet/>
      <dgm:spPr/>
      <dgm:t>
        <a:bodyPr/>
        <a:lstStyle/>
        <a:p>
          <a:r>
            <a:rPr lang="en-GB"/>
            <a:t>The DBS was formed in 2012 by merging the functions of the Criminal Records Bureau (CRB) and the Independent Safeguarding Authority (ISA) under the Protection of Freedoms Act 2012.</a:t>
          </a:r>
          <a:endParaRPr lang="en-US"/>
        </a:p>
      </dgm:t>
    </dgm:pt>
    <dgm:pt modelId="{9179A5B5-C074-4A3C-ADC0-7907D037CF7F}" type="parTrans" cxnId="{166F35BF-91AD-456A-B381-A550E9900C3B}">
      <dgm:prSet/>
      <dgm:spPr/>
      <dgm:t>
        <a:bodyPr/>
        <a:lstStyle/>
        <a:p>
          <a:endParaRPr lang="en-US"/>
        </a:p>
      </dgm:t>
    </dgm:pt>
    <dgm:pt modelId="{13F87202-D7D6-41AC-AB2F-D5CBB2EE666A}" type="sibTrans" cxnId="{166F35BF-91AD-456A-B381-A550E9900C3B}">
      <dgm:prSet/>
      <dgm:spPr/>
      <dgm:t>
        <a:bodyPr/>
        <a:lstStyle/>
        <a:p>
          <a:endParaRPr lang="en-US"/>
        </a:p>
      </dgm:t>
    </dgm:pt>
    <dgm:pt modelId="{014774B9-C9AA-44C9-8D0A-D9FAA53D6D00}">
      <dgm:prSet/>
      <dgm:spPr/>
      <dgm:t>
        <a:bodyPr/>
        <a:lstStyle/>
        <a:p>
          <a:r>
            <a:rPr lang="en-GB"/>
            <a:t>It is a legal requirement in the UK for regulated activity employers to refer safeguarding concerns to the DBS. </a:t>
          </a:r>
          <a:endParaRPr lang="en-US"/>
        </a:p>
      </dgm:t>
    </dgm:pt>
    <dgm:pt modelId="{C81AA12D-2868-45C7-AB7C-B1C7EDC5B422}" type="parTrans" cxnId="{9155D8DA-A48E-48A6-991B-E23B43D51A3B}">
      <dgm:prSet/>
      <dgm:spPr/>
      <dgm:t>
        <a:bodyPr/>
        <a:lstStyle/>
        <a:p>
          <a:endParaRPr lang="en-US"/>
        </a:p>
      </dgm:t>
    </dgm:pt>
    <dgm:pt modelId="{1D03E636-DC85-4ED3-A54C-5C2E776601B0}" type="sibTrans" cxnId="{9155D8DA-A48E-48A6-991B-E23B43D51A3B}">
      <dgm:prSet/>
      <dgm:spPr/>
      <dgm:t>
        <a:bodyPr/>
        <a:lstStyle/>
        <a:p>
          <a:endParaRPr lang="en-US"/>
        </a:p>
      </dgm:t>
    </dgm:pt>
    <dgm:pt modelId="{F43136F8-ABD3-49DC-BBC8-E6368CCBE91B}">
      <dgm:prSet/>
      <dgm:spPr/>
      <dgm:t>
        <a:bodyPr/>
        <a:lstStyle/>
        <a:p>
          <a:r>
            <a:rPr lang="en-GB"/>
            <a:t>It is illegal for anyone barred by the DBS to work, or apply to work with the sector from which they are barred. </a:t>
          </a:r>
          <a:endParaRPr lang="en-US"/>
        </a:p>
      </dgm:t>
    </dgm:pt>
    <dgm:pt modelId="{B66F9889-1480-4E0B-B968-EEA9A9A9EEE3}" type="parTrans" cxnId="{8B8740F8-390E-4818-9CC1-5C06F11FFC51}">
      <dgm:prSet/>
      <dgm:spPr/>
      <dgm:t>
        <a:bodyPr/>
        <a:lstStyle/>
        <a:p>
          <a:endParaRPr lang="en-US"/>
        </a:p>
      </dgm:t>
    </dgm:pt>
    <dgm:pt modelId="{FF569CE3-AA8E-4790-9705-FAAE59D7A31C}" type="sibTrans" cxnId="{8B8740F8-390E-4818-9CC1-5C06F11FFC51}">
      <dgm:prSet/>
      <dgm:spPr/>
      <dgm:t>
        <a:bodyPr/>
        <a:lstStyle/>
        <a:p>
          <a:endParaRPr lang="en-US"/>
        </a:p>
      </dgm:t>
    </dgm:pt>
    <dgm:pt modelId="{F18E0BBF-7078-4555-90BD-5C4357DA8CEF}">
      <dgm:prSet/>
      <dgm:spPr/>
      <dgm:t>
        <a:bodyPr/>
        <a:lstStyle/>
        <a:p>
          <a:r>
            <a:rPr lang="en-GB"/>
            <a:t>It is also illegal for an employer to knowingly employ a barred person in the sector from which they are barred.</a:t>
          </a:r>
          <a:endParaRPr lang="en-US"/>
        </a:p>
      </dgm:t>
    </dgm:pt>
    <dgm:pt modelId="{ECBD5145-5C64-4E58-BF5D-E6A455BF28E1}" type="parTrans" cxnId="{F81A4568-BE37-4B2E-B3DB-866F17C381A5}">
      <dgm:prSet/>
      <dgm:spPr/>
      <dgm:t>
        <a:bodyPr/>
        <a:lstStyle/>
        <a:p>
          <a:endParaRPr lang="en-US"/>
        </a:p>
      </dgm:t>
    </dgm:pt>
    <dgm:pt modelId="{7E9A929A-08FB-4232-AEF0-1A50437393F1}" type="sibTrans" cxnId="{F81A4568-BE37-4B2E-B3DB-866F17C381A5}">
      <dgm:prSet/>
      <dgm:spPr/>
      <dgm:t>
        <a:bodyPr/>
        <a:lstStyle/>
        <a:p>
          <a:endParaRPr lang="en-US"/>
        </a:p>
      </dgm:t>
    </dgm:pt>
    <dgm:pt modelId="{1DDE8DA4-005F-4CEF-933F-6AD1D7AF9B48}" type="pres">
      <dgm:prSet presAssocID="{E3E2F424-1123-4168-94CF-250D5AA3047D}" presName="linear" presStyleCnt="0">
        <dgm:presLayoutVars>
          <dgm:animLvl val="lvl"/>
          <dgm:resizeHandles val="exact"/>
        </dgm:presLayoutVars>
      </dgm:prSet>
      <dgm:spPr/>
    </dgm:pt>
    <dgm:pt modelId="{9B0C60FE-3A2F-41E1-A413-C55FE36AADF4}" type="pres">
      <dgm:prSet presAssocID="{7FC3DDED-DD20-428F-BC4E-7B91617A544D}" presName="parentText" presStyleLbl="node1" presStyleIdx="0" presStyleCnt="4">
        <dgm:presLayoutVars>
          <dgm:chMax val="0"/>
          <dgm:bulletEnabled val="1"/>
        </dgm:presLayoutVars>
      </dgm:prSet>
      <dgm:spPr/>
    </dgm:pt>
    <dgm:pt modelId="{8502237D-EE33-4BF8-AC4A-129BD52EF986}" type="pres">
      <dgm:prSet presAssocID="{13F87202-D7D6-41AC-AB2F-D5CBB2EE666A}" presName="spacer" presStyleCnt="0"/>
      <dgm:spPr/>
    </dgm:pt>
    <dgm:pt modelId="{1B97B944-9A1E-4228-A326-CF23A8AC022E}" type="pres">
      <dgm:prSet presAssocID="{014774B9-C9AA-44C9-8D0A-D9FAA53D6D00}" presName="parentText" presStyleLbl="node1" presStyleIdx="1" presStyleCnt="4">
        <dgm:presLayoutVars>
          <dgm:chMax val="0"/>
          <dgm:bulletEnabled val="1"/>
        </dgm:presLayoutVars>
      </dgm:prSet>
      <dgm:spPr/>
    </dgm:pt>
    <dgm:pt modelId="{C6140548-CF3B-4F45-A999-BCA477796B45}" type="pres">
      <dgm:prSet presAssocID="{1D03E636-DC85-4ED3-A54C-5C2E776601B0}" presName="spacer" presStyleCnt="0"/>
      <dgm:spPr/>
    </dgm:pt>
    <dgm:pt modelId="{DF168491-49F1-4D2F-815C-F2666A40CA42}" type="pres">
      <dgm:prSet presAssocID="{F43136F8-ABD3-49DC-BBC8-E6368CCBE91B}" presName="parentText" presStyleLbl="node1" presStyleIdx="2" presStyleCnt="4">
        <dgm:presLayoutVars>
          <dgm:chMax val="0"/>
          <dgm:bulletEnabled val="1"/>
        </dgm:presLayoutVars>
      </dgm:prSet>
      <dgm:spPr/>
    </dgm:pt>
    <dgm:pt modelId="{DA400380-C519-4426-A36D-07C29B15C548}" type="pres">
      <dgm:prSet presAssocID="{FF569CE3-AA8E-4790-9705-FAAE59D7A31C}" presName="spacer" presStyleCnt="0"/>
      <dgm:spPr/>
    </dgm:pt>
    <dgm:pt modelId="{FB9D21B8-19FF-4229-88A3-AF137CBF1E8F}" type="pres">
      <dgm:prSet presAssocID="{F18E0BBF-7078-4555-90BD-5C4357DA8CEF}" presName="parentText" presStyleLbl="node1" presStyleIdx="3" presStyleCnt="4">
        <dgm:presLayoutVars>
          <dgm:chMax val="0"/>
          <dgm:bulletEnabled val="1"/>
        </dgm:presLayoutVars>
      </dgm:prSet>
      <dgm:spPr/>
    </dgm:pt>
  </dgm:ptLst>
  <dgm:cxnLst>
    <dgm:cxn modelId="{1000280C-820B-4228-857B-5915E6B6965C}" type="presOf" srcId="{E3E2F424-1123-4168-94CF-250D5AA3047D}" destId="{1DDE8DA4-005F-4CEF-933F-6AD1D7AF9B48}" srcOrd="0" destOrd="0" presId="urn:microsoft.com/office/officeart/2005/8/layout/vList2"/>
    <dgm:cxn modelId="{F81A4568-BE37-4B2E-B3DB-866F17C381A5}" srcId="{E3E2F424-1123-4168-94CF-250D5AA3047D}" destId="{F18E0BBF-7078-4555-90BD-5C4357DA8CEF}" srcOrd="3" destOrd="0" parTransId="{ECBD5145-5C64-4E58-BF5D-E6A455BF28E1}" sibTransId="{7E9A929A-08FB-4232-AEF0-1A50437393F1}"/>
    <dgm:cxn modelId="{AAB1B94D-FFDF-4E30-9DDD-C9A739646DF6}" type="presOf" srcId="{7FC3DDED-DD20-428F-BC4E-7B91617A544D}" destId="{9B0C60FE-3A2F-41E1-A413-C55FE36AADF4}" srcOrd="0" destOrd="0" presId="urn:microsoft.com/office/officeart/2005/8/layout/vList2"/>
    <dgm:cxn modelId="{D9A10794-C158-45E6-8F50-FDAADFC5EC9A}" type="presOf" srcId="{014774B9-C9AA-44C9-8D0A-D9FAA53D6D00}" destId="{1B97B944-9A1E-4228-A326-CF23A8AC022E}" srcOrd="0" destOrd="0" presId="urn:microsoft.com/office/officeart/2005/8/layout/vList2"/>
    <dgm:cxn modelId="{166F35BF-91AD-456A-B381-A550E9900C3B}" srcId="{E3E2F424-1123-4168-94CF-250D5AA3047D}" destId="{7FC3DDED-DD20-428F-BC4E-7B91617A544D}" srcOrd="0" destOrd="0" parTransId="{9179A5B5-C074-4A3C-ADC0-7907D037CF7F}" sibTransId="{13F87202-D7D6-41AC-AB2F-D5CBB2EE666A}"/>
    <dgm:cxn modelId="{D709E4D9-CA32-47C1-BE5B-2F91CA3114BE}" type="presOf" srcId="{F18E0BBF-7078-4555-90BD-5C4357DA8CEF}" destId="{FB9D21B8-19FF-4229-88A3-AF137CBF1E8F}" srcOrd="0" destOrd="0" presId="urn:microsoft.com/office/officeart/2005/8/layout/vList2"/>
    <dgm:cxn modelId="{9155D8DA-A48E-48A6-991B-E23B43D51A3B}" srcId="{E3E2F424-1123-4168-94CF-250D5AA3047D}" destId="{014774B9-C9AA-44C9-8D0A-D9FAA53D6D00}" srcOrd="1" destOrd="0" parTransId="{C81AA12D-2868-45C7-AB7C-B1C7EDC5B422}" sibTransId="{1D03E636-DC85-4ED3-A54C-5C2E776601B0}"/>
    <dgm:cxn modelId="{9BB345DC-A681-445C-8AB2-2CF306A833C2}" type="presOf" srcId="{F43136F8-ABD3-49DC-BBC8-E6368CCBE91B}" destId="{DF168491-49F1-4D2F-815C-F2666A40CA42}" srcOrd="0" destOrd="0" presId="urn:microsoft.com/office/officeart/2005/8/layout/vList2"/>
    <dgm:cxn modelId="{8B8740F8-390E-4818-9CC1-5C06F11FFC51}" srcId="{E3E2F424-1123-4168-94CF-250D5AA3047D}" destId="{F43136F8-ABD3-49DC-BBC8-E6368CCBE91B}" srcOrd="2" destOrd="0" parTransId="{B66F9889-1480-4E0B-B968-EEA9A9A9EEE3}" sibTransId="{FF569CE3-AA8E-4790-9705-FAAE59D7A31C}"/>
    <dgm:cxn modelId="{6A5FCCF7-98AF-4B1A-A019-8B27EE36BBCE}" type="presParOf" srcId="{1DDE8DA4-005F-4CEF-933F-6AD1D7AF9B48}" destId="{9B0C60FE-3A2F-41E1-A413-C55FE36AADF4}" srcOrd="0" destOrd="0" presId="urn:microsoft.com/office/officeart/2005/8/layout/vList2"/>
    <dgm:cxn modelId="{27AA1CCF-81AF-4A8A-944A-5C8808E9F409}" type="presParOf" srcId="{1DDE8DA4-005F-4CEF-933F-6AD1D7AF9B48}" destId="{8502237D-EE33-4BF8-AC4A-129BD52EF986}" srcOrd="1" destOrd="0" presId="urn:microsoft.com/office/officeart/2005/8/layout/vList2"/>
    <dgm:cxn modelId="{AC2C83EA-3383-4A44-9D94-35121B5EFE4F}" type="presParOf" srcId="{1DDE8DA4-005F-4CEF-933F-6AD1D7AF9B48}" destId="{1B97B944-9A1E-4228-A326-CF23A8AC022E}" srcOrd="2" destOrd="0" presId="urn:microsoft.com/office/officeart/2005/8/layout/vList2"/>
    <dgm:cxn modelId="{AB0345D1-77E8-4508-B0B2-528651AC2B13}" type="presParOf" srcId="{1DDE8DA4-005F-4CEF-933F-6AD1D7AF9B48}" destId="{C6140548-CF3B-4F45-A999-BCA477796B45}" srcOrd="3" destOrd="0" presId="urn:microsoft.com/office/officeart/2005/8/layout/vList2"/>
    <dgm:cxn modelId="{C4EA0DF0-C79F-402E-98EE-39C0B94841F5}" type="presParOf" srcId="{1DDE8DA4-005F-4CEF-933F-6AD1D7AF9B48}" destId="{DF168491-49F1-4D2F-815C-F2666A40CA42}" srcOrd="4" destOrd="0" presId="urn:microsoft.com/office/officeart/2005/8/layout/vList2"/>
    <dgm:cxn modelId="{C2875E66-7F04-40C0-BCD0-980F9FA2F279}" type="presParOf" srcId="{1DDE8DA4-005F-4CEF-933F-6AD1D7AF9B48}" destId="{DA400380-C519-4426-A36D-07C29B15C548}" srcOrd="5" destOrd="0" presId="urn:microsoft.com/office/officeart/2005/8/layout/vList2"/>
    <dgm:cxn modelId="{E23D6AB6-FD67-4092-B752-4997A36E0937}" type="presParOf" srcId="{1DDE8DA4-005F-4CEF-933F-6AD1D7AF9B48}" destId="{FB9D21B8-19FF-4229-88A3-AF137CBF1E8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60009C-EA07-4F89-8234-1D1A10394A0D}"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573901BD-92DD-435F-8677-9796B87A9C80}">
      <dgm:prSet/>
      <dgm:spPr/>
      <dgm:t>
        <a:bodyPr/>
        <a:lstStyle/>
        <a:p>
          <a:r>
            <a:rPr lang="en-GB" dirty="0"/>
            <a:t>Adult’s </a:t>
          </a:r>
          <a:r>
            <a:rPr lang="en-GB" b="1" u="sng" dirty="0"/>
            <a:t>must meet </a:t>
          </a:r>
          <a:r>
            <a:rPr lang="en-GB" dirty="0"/>
            <a:t>the eligibility criteria to qualify for care— </a:t>
          </a:r>
          <a:endParaRPr lang="en-US" dirty="0"/>
        </a:p>
      </dgm:t>
    </dgm:pt>
    <dgm:pt modelId="{7F7B46FD-D944-4A78-BC09-9CC096A74857}" type="parTrans" cxnId="{29A0251E-296A-4C9C-A466-4FD36AFE42E6}">
      <dgm:prSet/>
      <dgm:spPr/>
      <dgm:t>
        <a:bodyPr/>
        <a:lstStyle/>
        <a:p>
          <a:endParaRPr lang="en-US"/>
        </a:p>
      </dgm:t>
    </dgm:pt>
    <dgm:pt modelId="{1A6D41F7-D90C-4B1F-AC83-12E70148EB91}" type="sibTrans" cxnId="{29A0251E-296A-4C9C-A466-4FD36AFE42E6}">
      <dgm:prSet/>
      <dgm:spPr/>
      <dgm:t>
        <a:bodyPr/>
        <a:lstStyle/>
        <a:p>
          <a:endParaRPr lang="en-US"/>
        </a:p>
      </dgm:t>
    </dgm:pt>
    <dgm:pt modelId="{063F9B9A-93D7-4AB8-AD7A-7C81BF876E55}">
      <dgm:prSet/>
      <dgm:spPr/>
      <dgm:t>
        <a:bodyPr/>
        <a:lstStyle/>
        <a:p>
          <a:r>
            <a:rPr lang="en-GB"/>
            <a:t>Adult’s needs arise from or are related to a physical or mental impairment or illness;</a:t>
          </a:r>
          <a:endParaRPr lang="en-US"/>
        </a:p>
      </dgm:t>
    </dgm:pt>
    <dgm:pt modelId="{1577F5AB-4F59-4FF9-B16D-36E4FE02237F}" type="parTrans" cxnId="{03D05E73-576D-469B-B6A8-CA3D68F74DCD}">
      <dgm:prSet/>
      <dgm:spPr/>
      <dgm:t>
        <a:bodyPr/>
        <a:lstStyle/>
        <a:p>
          <a:endParaRPr lang="en-US"/>
        </a:p>
      </dgm:t>
    </dgm:pt>
    <dgm:pt modelId="{21293B37-B6C0-4666-B6D8-6F9AF5CC2C42}" type="sibTrans" cxnId="{03D05E73-576D-469B-B6A8-CA3D68F74DCD}">
      <dgm:prSet/>
      <dgm:spPr/>
      <dgm:t>
        <a:bodyPr/>
        <a:lstStyle/>
        <a:p>
          <a:endParaRPr lang="en-US"/>
        </a:p>
      </dgm:t>
    </dgm:pt>
    <dgm:pt modelId="{BC6BC655-4E4A-4363-A71D-7EFE6BBACBA3}">
      <dgm:prSet/>
      <dgm:spPr/>
      <dgm:t>
        <a:bodyPr/>
        <a:lstStyle/>
        <a:p>
          <a:r>
            <a:rPr lang="en-GB"/>
            <a:t>The adult is unable to achieve two or more of the outcomes specified on next page; and </a:t>
          </a:r>
          <a:endParaRPr lang="en-US"/>
        </a:p>
      </dgm:t>
    </dgm:pt>
    <dgm:pt modelId="{B167589F-EC44-4B89-9569-19258CDE9356}" type="parTrans" cxnId="{92689F4E-E815-4897-8297-02A6A927F0F2}">
      <dgm:prSet/>
      <dgm:spPr/>
      <dgm:t>
        <a:bodyPr/>
        <a:lstStyle/>
        <a:p>
          <a:endParaRPr lang="en-US"/>
        </a:p>
      </dgm:t>
    </dgm:pt>
    <dgm:pt modelId="{CD19DBCE-691D-4E66-9A6C-E8032895FE7B}" type="sibTrans" cxnId="{92689F4E-E815-4897-8297-02A6A927F0F2}">
      <dgm:prSet/>
      <dgm:spPr/>
      <dgm:t>
        <a:bodyPr/>
        <a:lstStyle/>
        <a:p>
          <a:endParaRPr lang="en-US"/>
        </a:p>
      </dgm:t>
    </dgm:pt>
    <dgm:pt modelId="{4256D74D-090A-4EF0-94F5-1253948C11E8}">
      <dgm:prSet/>
      <dgm:spPr/>
      <dgm:t>
        <a:bodyPr/>
        <a:lstStyle/>
        <a:p>
          <a:r>
            <a:rPr lang="en-GB" dirty="0"/>
            <a:t>as a consequence, there is, or is likely to be, a significant impact on           the adult’s well-being.</a:t>
          </a:r>
          <a:endParaRPr lang="en-US" dirty="0"/>
        </a:p>
      </dgm:t>
    </dgm:pt>
    <dgm:pt modelId="{0C1FBC07-B618-4B39-89B1-D211F0A8A2FB}" type="parTrans" cxnId="{9B3C6CDF-19A6-4CDC-A444-999E76FE6D5B}">
      <dgm:prSet/>
      <dgm:spPr/>
      <dgm:t>
        <a:bodyPr/>
        <a:lstStyle/>
        <a:p>
          <a:endParaRPr lang="en-US"/>
        </a:p>
      </dgm:t>
    </dgm:pt>
    <dgm:pt modelId="{30363F70-1B29-4D94-8B83-ADFA1F1E6E42}" type="sibTrans" cxnId="{9B3C6CDF-19A6-4CDC-A444-999E76FE6D5B}">
      <dgm:prSet/>
      <dgm:spPr/>
      <dgm:t>
        <a:bodyPr/>
        <a:lstStyle/>
        <a:p>
          <a:endParaRPr lang="en-US"/>
        </a:p>
      </dgm:t>
    </dgm:pt>
    <dgm:pt modelId="{C0828A99-0317-4C87-8B20-D2C49207924D}" type="pres">
      <dgm:prSet presAssocID="{8960009C-EA07-4F89-8234-1D1A10394A0D}" presName="cycle" presStyleCnt="0">
        <dgm:presLayoutVars>
          <dgm:dir/>
          <dgm:resizeHandles val="exact"/>
        </dgm:presLayoutVars>
      </dgm:prSet>
      <dgm:spPr/>
    </dgm:pt>
    <dgm:pt modelId="{017EA610-6EE5-4080-9EA7-EBE467651EEF}" type="pres">
      <dgm:prSet presAssocID="{573901BD-92DD-435F-8677-9796B87A9C80}" presName="node" presStyleLbl="revTx" presStyleIdx="0" presStyleCnt="1">
        <dgm:presLayoutVars>
          <dgm:bulletEnabled val="1"/>
        </dgm:presLayoutVars>
      </dgm:prSet>
      <dgm:spPr/>
    </dgm:pt>
  </dgm:ptLst>
  <dgm:cxnLst>
    <dgm:cxn modelId="{9E40180C-6FA9-40CF-B695-F9782EE06BE4}" type="presOf" srcId="{063F9B9A-93D7-4AB8-AD7A-7C81BF876E55}" destId="{017EA610-6EE5-4080-9EA7-EBE467651EEF}" srcOrd="0" destOrd="1" presId="urn:microsoft.com/office/officeart/2005/8/layout/cycle1"/>
    <dgm:cxn modelId="{29A0251E-296A-4C9C-A466-4FD36AFE42E6}" srcId="{8960009C-EA07-4F89-8234-1D1A10394A0D}" destId="{573901BD-92DD-435F-8677-9796B87A9C80}" srcOrd="0" destOrd="0" parTransId="{7F7B46FD-D944-4A78-BC09-9CC096A74857}" sibTransId="{1A6D41F7-D90C-4B1F-AC83-12E70148EB91}"/>
    <dgm:cxn modelId="{E385B237-04E6-4B44-9891-65B6A2AFDA76}" type="presOf" srcId="{BC6BC655-4E4A-4363-A71D-7EFE6BBACBA3}" destId="{017EA610-6EE5-4080-9EA7-EBE467651EEF}" srcOrd="0" destOrd="2" presId="urn:microsoft.com/office/officeart/2005/8/layout/cycle1"/>
    <dgm:cxn modelId="{92689F4E-E815-4897-8297-02A6A927F0F2}" srcId="{573901BD-92DD-435F-8677-9796B87A9C80}" destId="{BC6BC655-4E4A-4363-A71D-7EFE6BBACBA3}" srcOrd="1" destOrd="0" parTransId="{B167589F-EC44-4B89-9569-19258CDE9356}" sibTransId="{CD19DBCE-691D-4E66-9A6C-E8032895FE7B}"/>
    <dgm:cxn modelId="{03D05E73-576D-469B-B6A8-CA3D68F74DCD}" srcId="{573901BD-92DD-435F-8677-9796B87A9C80}" destId="{063F9B9A-93D7-4AB8-AD7A-7C81BF876E55}" srcOrd="0" destOrd="0" parTransId="{1577F5AB-4F59-4FF9-B16D-36E4FE02237F}" sibTransId="{21293B37-B6C0-4666-B6D8-6F9AF5CC2C42}"/>
    <dgm:cxn modelId="{5BB5FA87-007B-4B16-B11C-C66B9E4E83B2}" type="presOf" srcId="{573901BD-92DD-435F-8677-9796B87A9C80}" destId="{017EA610-6EE5-4080-9EA7-EBE467651EEF}" srcOrd="0" destOrd="0" presId="urn:microsoft.com/office/officeart/2005/8/layout/cycle1"/>
    <dgm:cxn modelId="{5AFFBEA4-488C-4960-B3F0-E5D8A7C5D0D8}" type="presOf" srcId="{4256D74D-090A-4EF0-94F5-1253948C11E8}" destId="{017EA610-6EE5-4080-9EA7-EBE467651EEF}" srcOrd="0" destOrd="3" presId="urn:microsoft.com/office/officeart/2005/8/layout/cycle1"/>
    <dgm:cxn modelId="{9B3C6CDF-19A6-4CDC-A444-999E76FE6D5B}" srcId="{573901BD-92DD-435F-8677-9796B87A9C80}" destId="{4256D74D-090A-4EF0-94F5-1253948C11E8}" srcOrd="2" destOrd="0" parTransId="{0C1FBC07-B618-4B39-89B1-D211F0A8A2FB}" sibTransId="{30363F70-1B29-4D94-8B83-ADFA1F1E6E42}"/>
    <dgm:cxn modelId="{03B22AF0-8A5C-47FE-B1D3-97C1F88F903E}" type="presOf" srcId="{8960009C-EA07-4F89-8234-1D1A10394A0D}" destId="{C0828A99-0317-4C87-8B20-D2C49207924D}" srcOrd="0" destOrd="0" presId="urn:microsoft.com/office/officeart/2005/8/layout/cycle1"/>
    <dgm:cxn modelId="{D83EE810-E643-4EE6-9842-4395CC6F3416}" type="presParOf" srcId="{C0828A99-0317-4C87-8B20-D2C49207924D}" destId="{017EA610-6EE5-4080-9EA7-EBE467651EEF}" srcOrd="0"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8E8295-AEA4-43C7-948A-E5979F135CF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89A3A2F-B178-4654-97DC-93E264A9E4F3}">
      <dgm:prSet/>
      <dgm:spPr/>
      <dgm:t>
        <a:bodyPr/>
        <a:lstStyle/>
        <a:p>
          <a:r>
            <a:rPr lang="en-GB"/>
            <a:t>Wales - All Wales Child Protection Procedures</a:t>
          </a:r>
          <a:endParaRPr lang="en-US"/>
        </a:p>
      </dgm:t>
    </dgm:pt>
    <dgm:pt modelId="{F30B3BC3-0762-40DC-833F-45CFAD4D3EE4}" type="parTrans" cxnId="{3DE11C27-54FB-49A4-8B0D-58451704BA6C}">
      <dgm:prSet/>
      <dgm:spPr/>
      <dgm:t>
        <a:bodyPr/>
        <a:lstStyle/>
        <a:p>
          <a:endParaRPr lang="en-US"/>
        </a:p>
      </dgm:t>
    </dgm:pt>
    <dgm:pt modelId="{5CE578A3-4A81-418F-B779-858B946BA9BC}" type="sibTrans" cxnId="{3DE11C27-54FB-49A4-8B0D-58451704BA6C}">
      <dgm:prSet/>
      <dgm:spPr/>
      <dgm:t>
        <a:bodyPr/>
        <a:lstStyle/>
        <a:p>
          <a:endParaRPr lang="en-US"/>
        </a:p>
      </dgm:t>
    </dgm:pt>
    <dgm:pt modelId="{5A9FFBB1-65D9-44D1-8B7A-D56874CEE0CA}">
      <dgm:prSet/>
      <dgm:spPr/>
      <dgm:t>
        <a:bodyPr/>
        <a:lstStyle/>
        <a:p>
          <a:r>
            <a:rPr lang="en-GB"/>
            <a:t>England – Working Together to Safeguard Children 2015</a:t>
          </a:r>
          <a:endParaRPr lang="en-US"/>
        </a:p>
      </dgm:t>
    </dgm:pt>
    <dgm:pt modelId="{2A7C3C3B-8CDD-4846-B52C-E7CA60C2507C}" type="parTrans" cxnId="{BFC4C68A-BBF5-4FF9-A811-04D43256A1F9}">
      <dgm:prSet/>
      <dgm:spPr/>
      <dgm:t>
        <a:bodyPr/>
        <a:lstStyle/>
        <a:p>
          <a:endParaRPr lang="en-US"/>
        </a:p>
      </dgm:t>
    </dgm:pt>
    <dgm:pt modelId="{26C4369C-7ED8-42AA-827B-B9AB9D6A9BE6}" type="sibTrans" cxnId="{BFC4C68A-BBF5-4FF9-A811-04D43256A1F9}">
      <dgm:prSet/>
      <dgm:spPr/>
      <dgm:t>
        <a:bodyPr/>
        <a:lstStyle/>
        <a:p>
          <a:endParaRPr lang="en-US"/>
        </a:p>
      </dgm:t>
    </dgm:pt>
    <dgm:pt modelId="{FD649F46-3D1F-41A4-8A21-7A0C2107B540}">
      <dgm:prSet/>
      <dgm:spPr/>
      <dgm:t>
        <a:bodyPr/>
        <a:lstStyle/>
        <a:p>
          <a:r>
            <a:rPr lang="en-GB"/>
            <a:t>Fundamental principle that protecting Children is the responsibility of all individuals and agencies working with children and families, and with adults who may pose a risk to children. </a:t>
          </a:r>
          <a:endParaRPr lang="en-US"/>
        </a:p>
      </dgm:t>
    </dgm:pt>
    <dgm:pt modelId="{476FFBCA-C76A-4305-9AE6-2D29D4E700D3}" type="parTrans" cxnId="{773F7F08-ACF2-4A93-B674-ECA9CB37BB4F}">
      <dgm:prSet/>
      <dgm:spPr/>
      <dgm:t>
        <a:bodyPr/>
        <a:lstStyle/>
        <a:p>
          <a:endParaRPr lang="en-US"/>
        </a:p>
      </dgm:t>
    </dgm:pt>
    <dgm:pt modelId="{3B6881B6-807F-4F90-A3D6-29D4EA76604D}" type="sibTrans" cxnId="{773F7F08-ACF2-4A93-B674-ECA9CB37BB4F}">
      <dgm:prSet/>
      <dgm:spPr/>
      <dgm:t>
        <a:bodyPr/>
        <a:lstStyle/>
        <a:p>
          <a:endParaRPr lang="en-US"/>
        </a:p>
      </dgm:t>
    </dgm:pt>
    <dgm:pt modelId="{77009C8E-0646-43C8-9EEA-A9CDC0D78E87}">
      <dgm:prSet/>
      <dgm:spPr/>
      <dgm:t>
        <a:bodyPr/>
        <a:lstStyle/>
        <a:p>
          <a:r>
            <a:rPr lang="en-GB"/>
            <a:t>Agency working is a must to be effective in the protecting of children.</a:t>
          </a:r>
          <a:endParaRPr lang="en-US"/>
        </a:p>
      </dgm:t>
    </dgm:pt>
    <dgm:pt modelId="{741E1FAC-38A8-4F2D-B5F9-567ACF27E6E1}" type="parTrans" cxnId="{0187643C-A39F-4166-B093-DAE5E8EAE5AB}">
      <dgm:prSet/>
      <dgm:spPr/>
      <dgm:t>
        <a:bodyPr/>
        <a:lstStyle/>
        <a:p>
          <a:endParaRPr lang="en-US"/>
        </a:p>
      </dgm:t>
    </dgm:pt>
    <dgm:pt modelId="{AC5FF488-C79A-4AB9-88FC-DB23BB252B8D}" type="sibTrans" cxnId="{0187643C-A39F-4166-B093-DAE5E8EAE5AB}">
      <dgm:prSet/>
      <dgm:spPr/>
      <dgm:t>
        <a:bodyPr/>
        <a:lstStyle/>
        <a:p>
          <a:endParaRPr lang="en-US"/>
        </a:p>
      </dgm:t>
    </dgm:pt>
    <dgm:pt modelId="{196500A3-7B53-4DC2-89FF-6A422D34037C}">
      <dgm:prSet/>
      <dgm:spPr/>
      <dgm:t>
        <a:bodyPr/>
        <a:lstStyle/>
        <a:p>
          <a:r>
            <a:rPr lang="en-GB"/>
            <a:t>A single agency acting on its own cannot do it alone.</a:t>
          </a:r>
          <a:endParaRPr lang="en-US"/>
        </a:p>
      </dgm:t>
    </dgm:pt>
    <dgm:pt modelId="{82C0CC34-003E-444E-9DA0-6B94AB74E69F}" type="parTrans" cxnId="{2B53C43A-F57E-4945-99F8-12D1EA41ED93}">
      <dgm:prSet/>
      <dgm:spPr/>
      <dgm:t>
        <a:bodyPr/>
        <a:lstStyle/>
        <a:p>
          <a:endParaRPr lang="en-US"/>
        </a:p>
      </dgm:t>
    </dgm:pt>
    <dgm:pt modelId="{966B7900-24AD-42B9-A63D-51D0794BA2CA}" type="sibTrans" cxnId="{2B53C43A-F57E-4945-99F8-12D1EA41ED93}">
      <dgm:prSet/>
      <dgm:spPr/>
      <dgm:t>
        <a:bodyPr/>
        <a:lstStyle/>
        <a:p>
          <a:endParaRPr lang="en-US"/>
        </a:p>
      </dgm:t>
    </dgm:pt>
    <dgm:pt modelId="{536D8281-0891-49D4-9272-E00661A74A9B}">
      <dgm:prSet/>
      <dgm:spPr/>
      <dgm:t>
        <a:bodyPr/>
        <a:lstStyle/>
        <a:p>
          <a:r>
            <a:rPr lang="en-GB"/>
            <a:t>‘Doing the basic things well keeps children safe’</a:t>
          </a:r>
          <a:endParaRPr lang="en-US"/>
        </a:p>
      </dgm:t>
    </dgm:pt>
    <dgm:pt modelId="{7E908FCA-66B7-478E-BAA7-14D96AF12725}" type="parTrans" cxnId="{99B30ED4-151F-4BBE-8462-A5A384DF784B}">
      <dgm:prSet/>
      <dgm:spPr/>
      <dgm:t>
        <a:bodyPr/>
        <a:lstStyle/>
        <a:p>
          <a:endParaRPr lang="en-US"/>
        </a:p>
      </dgm:t>
    </dgm:pt>
    <dgm:pt modelId="{EE44451A-8DD8-4684-95CB-0E7267CC7FDA}" type="sibTrans" cxnId="{99B30ED4-151F-4BBE-8462-A5A384DF784B}">
      <dgm:prSet/>
      <dgm:spPr/>
      <dgm:t>
        <a:bodyPr/>
        <a:lstStyle/>
        <a:p>
          <a:endParaRPr lang="en-US"/>
        </a:p>
      </dgm:t>
    </dgm:pt>
    <dgm:pt modelId="{A132CAD5-EE1A-43D5-93FC-8334286B7AD5}" type="pres">
      <dgm:prSet presAssocID="{C28E8295-AEA4-43C7-948A-E5979F135CF4}" presName="linear" presStyleCnt="0">
        <dgm:presLayoutVars>
          <dgm:animLvl val="lvl"/>
          <dgm:resizeHandles val="exact"/>
        </dgm:presLayoutVars>
      </dgm:prSet>
      <dgm:spPr/>
    </dgm:pt>
    <dgm:pt modelId="{1003CD2C-78DD-4B1C-BE18-199E034E4C26}" type="pres">
      <dgm:prSet presAssocID="{A89A3A2F-B178-4654-97DC-93E264A9E4F3}" presName="parentText" presStyleLbl="node1" presStyleIdx="0" presStyleCnt="6">
        <dgm:presLayoutVars>
          <dgm:chMax val="0"/>
          <dgm:bulletEnabled val="1"/>
        </dgm:presLayoutVars>
      </dgm:prSet>
      <dgm:spPr/>
    </dgm:pt>
    <dgm:pt modelId="{3354351D-FA8F-48A7-8C64-CB286C0A7540}" type="pres">
      <dgm:prSet presAssocID="{5CE578A3-4A81-418F-B779-858B946BA9BC}" presName="spacer" presStyleCnt="0"/>
      <dgm:spPr/>
    </dgm:pt>
    <dgm:pt modelId="{D28CDD59-5925-4607-BFB7-7EE7E484E8A7}" type="pres">
      <dgm:prSet presAssocID="{5A9FFBB1-65D9-44D1-8B7A-D56874CEE0CA}" presName="parentText" presStyleLbl="node1" presStyleIdx="1" presStyleCnt="6">
        <dgm:presLayoutVars>
          <dgm:chMax val="0"/>
          <dgm:bulletEnabled val="1"/>
        </dgm:presLayoutVars>
      </dgm:prSet>
      <dgm:spPr/>
    </dgm:pt>
    <dgm:pt modelId="{C8B03205-B8A7-486A-B9E4-082176D6138F}" type="pres">
      <dgm:prSet presAssocID="{26C4369C-7ED8-42AA-827B-B9AB9D6A9BE6}" presName="spacer" presStyleCnt="0"/>
      <dgm:spPr/>
    </dgm:pt>
    <dgm:pt modelId="{D44C6B49-B10E-40C7-A9BA-82C041573243}" type="pres">
      <dgm:prSet presAssocID="{FD649F46-3D1F-41A4-8A21-7A0C2107B540}" presName="parentText" presStyleLbl="node1" presStyleIdx="2" presStyleCnt="6">
        <dgm:presLayoutVars>
          <dgm:chMax val="0"/>
          <dgm:bulletEnabled val="1"/>
        </dgm:presLayoutVars>
      </dgm:prSet>
      <dgm:spPr/>
    </dgm:pt>
    <dgm:pt modelId="{9324190F-15E1-48EC-9857-6735412C6CE4}" type="pres">
      <dgm:prSet presAssocID="{3B6881B6-807F-4F90-A3D6-29D4EA76604D}" presName="spacer" presStyleCnt="0"/>
      <dgm:spPr/>
    </dgm:pt>
    <dgm:pt modelId="{30F9D88B-3DFF-44B0-BD36-B4D0B59159F0}" type="pres">
      <dgm:prSet presAssocID="{77009C8E-0646-43C8-9EEA-A9CDC0D78E87}" presName="parentText" presStyleLbl="node1" presStyleIdx="3" presStyleCnt="6">
        <dgm:presLayoutVars>
          <dgm:chMax val="0"/>
          <dgm:bulletEnabled val="1"/>
        </dgm:presLayoutVars>
      </dgm:prSet>
      <dgm:spPr/>
    </dgm:pt>
    <dgm:pt modelId="{511D7FFB-EB08-4B5F-AE1C-B9109FB5387E}" type="pres">
      <dgm:prSet presAssocID="{AC5FF488-C79A-4AB9-88FC-DB23BB252B8D}" presName="spacer" presStyleCnt="0"/>
      <dgm:spPr/>
    </dgm:pt>
    <dgm:pt modelId="{A6920737-48DD-4039-916A-C7815AB4D261}" type="pres">
      <dgm:prSet presAssocID="{196500A3-7B53-4DC2-89FF-6A422D34037C}" presName="parentText" presStyleLbl="node1" presStyleIdx="4" presStyleCnt="6">
        <dgm:presLayoutVars>
          <dgm:chMax val="0"/>
          <dgm:bulletEnabled val="1"/>
        </dgm:presLayoutVars>
      </dgm:prSet>
      <dgm:spPr/>
    </dgm:pt>
    <dgm:pt modelId="{DE88396A-C516-4E31-952A-8D6C63ABD97A}" type="pres">
      <dgm:prSet presAssocID="{966B7900-24AD-42B9-A63D-51D0794BA2CA}" presName="spacer" presStyleCnt="0"/>
      <dgm:spPr/>
    </dgm:pt>
    <dgm:pt modelId="{636A5C24-44E5-4B51-9CB7-9725686DF1BB}" type="pres">
      <dgm:prSet presAssocID="{536D8281-0891-49D4-9272-E00661A74A9B}" presName="parentText" presStyleLbl="node1" presStyleIdx="5" presStyleCnt="6">
        <dgm:presLayoutVars>
          <dgm:chMax val="0"/>
          <dgm:bulletEnabled val="1"/>
        </dgm:presLayoutVars>
      </dgm:prSet>
      <dgm:spPr/>
    </dgm:pt>
  </dgm:ptLst>
  <dgm:cxnLst>
    <dgm:cxn modelId="{773F7F08-ACF2-4A93-B674-ECA9CB37BB4F}" srcId="{C28E8295-AEA4-43C7-948A-E5979F135CF4}" destId="{FD649F46-3D1F-41A4-8A21-7A0C2107B540}" srcOrd="2" destOrd="0" parTransId="{476FFBCA-C76A-4305-9AE6-2D29D4E700D3}" sibTransId="{3B6881B6-807F-4F90-A3D6-29D4EA76604D}"/>
    <dgm:cxn modelId="{96F9D115-6807-464E-AE8A-10CC991EEF19}" type="presOf" srcId="{C28E8295-AEA4-43C7-948A-E5979F135CF4}" destId="{A132CAD5-EE1A-43D5-93FC-8334286B7AD5}" srcOrd="0" destOrd="0" presId="urn:microsoft.com/office/officeart/2005/8/layout/vList2"/>
    <dgm:cxn modelId="{D998A21D-0861-472A-BD0D-65C786E0095E}" type="presOf" srcId="{FD649F46-3D1F-41A4-8A21-7A0C2107B540}" destId="{D44C6B49-B10E-40C7-A9BA-82C041573243}" srcOrd="0" destOrd="0" presId="urn:microsoft.com/office/officeart/2005/8/layout/vList2"/>
    <dgm:cxn modelId="{1094511F-5F45-4659-B151-20E2ADADDE36}" type="presOf" srcId="{A89A3A2F-B178-4654-97DC-93E264A9E4F3}" destId="{1003CD2C-78DD-4B1C-BE18-199E034E4C26}" srcOrd="0" destOrd="0" presId="urn:microsoft.com/office/officeart/2005/8/layout/vList2"/>
    <dgm:cxn modelId="{3DE11C27-54FB-49A4-8B0D-58451704BA6C}" srcId="{C28E8295-AEA4-43C7-948A-E5979F135CF4}" destId="{A89A3A2F-B178-4654-97DC-93E264A9E4F3}" srcOrd="0" destOrd="0" parTransId="{F30B3BC3-0762-40DC-833F-45CFAD4D3EE4}" sibTransId="{5CE578A3-4A81-418F-B779-858B946BA9BC}"/>
    <dgm:cxn modelId="{2B53C43A-F57E-4945-99F8-12D1EA41ED93}" srcId="{C28E8295-AEA4-43C7-948A-E5979F135CF4}" destId="{196500A3-7B53-4DC2-89FF-6A422D34037C}" srcOrd="4" destOrd="0" parTransId="{82C0CC34-003E-444E-9DA0-6B94AB74E69F}" sibTransId="{966B7900-24AD-42B9-A63D-51D0794BA2CA}"/>
    <dgm:cxn modelId="{0187643C-A39F-4166-B093-DAE5E8EAE5AB}" srcId="{C28E8295-AEA4-43C7-948A-E5979F135CF4}" destId="{77009C8E-0646-43C8-9EEA-A9CDC0D78E87}" srcOrd="3" destOrd="0" parTransId="{741E1FAC-38A8-4F2D-B5F9-567ACF27E6E1}" sibTransId="{AC5FF488-C79A-4AB9-88FC-DB23BB252B8D}"/>
    <dgm:cxn modelId="{E6CBC063-4A26-44F2-BD76-410DA1E4EDB5}" type="presOf" srcId="{5A9FFBB1-65D9-44D1-8B7A-D56874CEE0CA}" destId="{D28CDD59-5925-4607-BFB7-7EE7E484E8A7}" srcOrd="0" destOrd="0" presId="urn:microsoft.com/office/officeart/2005/8/layout/vList2"/>
    <dgm:cxn modelId="{BFC4C68A-BBF5-4FF9-A811-04D43256A1F9}" srcId="{C28E8295-AEA4-43C7-948A-E5979F135CF4}" destId="{5A9FFBB1-65D9-44D1-8B7A-D56874CEE0CA}" srcOrd="1" destOrd="0" parTransId="{2A7C3C3B-8CDD-4846-B52C-E7CA60C2507C}" sibTransId="{26C4369C-7ED8-42AA-827B-B9AB9D6A9BE6}"/>
    <dgm:cxn modelId="{F8741C99-2564-4C2D-AF2E-E6FF5767E28D}" type="presOf" srcId="{77009C8E-0646-43C8-9EEA-A9CDC0D78E87}" destId="{30F9D88B-3DFF-44B0-BD36-B4D0B59159F0}" srcOrd="0" destOrd="0" presId="urn:microsoft.com/office/officeart/2005/8/layout/vList2"/>
    <dgm:cxn modelId="{D1ECB3A2-996D-4BBE-861D-A2DB3FDF22EF}" type="presOf" srcId="{196500A3-7B53-4DC2-89FF-6A422D34037C}" destId="{A6920737-48DD-4039-916A-C7815AB4D261}" srcOrd="0" destOrd="0" presId="urn:microsoft.com/office/officeart/2005/8/layout/vList2"/>
    <dgm:cxn modelId="{99B30ED4-151F-4BBE-8462-A5A384DF784B}" srcId="{C28E8295-AEA4-43C7-948A-E5979F135CF4}" destId="{536D8281-0891-49D4-9272-E00661A74A9B}" srcOrd="5" destOrd="0" parTransId="{7E908FCA-66B7-478E-BAA7-14D96AF12725}" sibTransId="{EE44451A-8DD8-4684-95CB-0E7267CC7FDA}"/>
    <dgm:cxn modelId="{31B596FF-BD6E-48C3-9040-77AEB3906A69}" type="presOf" srcId="{536D8281-0891-49D4-9272-E00661A74A9B}" destId="{636A5C24-44E5-4B51-9CB7-9725686DF1BB}" srcOrd="0" destOrd="0" presId="urn:microsoft.com/office/officeart/2005/8/layout/vList2"/>
    <dgm:cxn modelId="{96B97C4C-F5A4-4252-8809-55F91F912CC1}" type="presParOf" srcId="{A132CAD5-EE1A-43D5-93FC-8334286B7AD5}" destId="{1003CD2C-78DD-4B1C-BE18-199E034E4C26}" srcOrd="0" destOrd="0" presId="urn:microsoft.com/office/officeart/2005/8/layout/vList2"/>
    <dgm:cxn modelId="{08F59325-0754-4718-A96B-84494423625B}" type="presParOf" srcId="{A132CAD5-EE1A-43D5-93FC-8334286B7AD5}" destId="{3354351D-FA8F-48A7-8C64-CB286C0A7540}" srcOrd="1" destOrd="0" presId="urn:microsoft.com/office/officeart/2005/8/layout/vList2"/>
    <dgm:cxn modelId="{22BFEEFD-E413-41B9-81EA-2A12125BD3B2}" type="presParOf" srcId="{A132CAD5-EE1A-43D5-93FC-8334286B7AD5}" destId="{D28CDD59-5925-4607-BFB7-7EE7E484E8A7}" srcOrd="2" destOrd="0" presId="urn:microsoft.com/office/officeart/2005/8/layout/vList2"/>
    <dgm:cxn modelId="{3B88E54F-EDE2-4528-8FEC-E08753CCC833}" type="presParOf" srcId="{A132CAD5-EE1A-43D5-93FC-8334286B7AD5}" destId="{C8B03205-B8A7-486A-B9E4-082176D6138F}" srcOrd="3" destOrd="0" presId="urn:microsoft.com/office/officeart/2005/8/layout/vList2"/>
    <dgm:cxn modelId="{87E57B14-D23D-43D7-BC93-55DA99D13CA4}" type="presParOf" srcId="{A132CAD5-EE1A-43D5-93FC-8334286B7AD5}" destId="{D44C6B49-B10E-40C7-A9BA-82C041573243}" srcOrd="4" destOrd="0" presId="urn:microsoft.com/office/officeart/2005/8/layout/vList2"/>
    <dgm:cxn modelId="{35EAF2A8-FBD1-4F85-8019-F08DD1DB6CE7}" type="presParOf" srcId="{A132CAD5-EE1A-43D5-93FC-8334286B7AD5}" destId="{9324190F-15E1-48EC-9857-6735412C6CE4}" srcOrd="5" destOrd="0" presId="urn:microsoft.com/office/officeart/2005/8/layout/vList2"/>
    <dgm:cxn modelId="{796C9BE6-5B4B-4304-840F-690070A5D170}" type="presParOf" srcId="{A132CAD5-EE1A-43D5-93FC-8334286B7AD5}" destId="{30F9D88B-3DFF-44B0-BD36-B4D0B59159F0}" srcOrd="6" destOrd="0" presId="urn:microsoft.com/office/officeart/2005/8/layout/vList2"/>
    <dgm:cxn modelId="{9BBB60FD-1940-45DF-8E89-A8F55E06AAD5}" type="presParOf" srcId="{A132CAD5-EE1A-43D5-93FC-8334286B7AD5}" destId="{511D7FFB-EB08-4B5F-AE1C-B9109FB5387E}" srcOrd="7" destOrd="0" presId="urn:microsoft.com/office/officeart/2005/8/layout/vList2"/>
    <dgm:cxn modelId="{D32662FC-1F3B-451E-B712-3075C7F62712}" type="presParOf" srcId="{A132CAD5-EE1A-43D5-93FC-8334286B7AD5}" destId="{A6920737-48DD-4039-916A-C7815AB4D261}" srcOrd="8" destOrd="0" presId="urn:microsoft.com/office/officeart/2005/8/layout/vList2"/>
    <dgm:cxn modelId="{E426B2AE-34E8-49E6-BA50-FCA868EAF628}" type="presParOf" srcId="{A132CAD5-EE1A-43D5-93FC-8334286B7AD5}" destId="{DE88396A-C516-4E31-952A-8D6C63ABD97A}" srcOrd="9" destOrd="0" presId="urn:microsoft.com/office/officeart/2005/8/layout/vList2"/>
    <dgm:cxn modelId="{2DC648A9-B17B-4E8B-930C-A5BFBDCC149A}" type="presParOf" srcId="{A132CAD5-EE1A-43D5-93FC-8334286B7AD5}" destId="{636A5C24-44E5-4B51-9CB7-9725686DF1B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CF952C-7A88-4C7F-B504-AD8EF2E3FDB0}"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0F3B365C-C6A4-4E4D-A442-56609CD882B5}">
      <dgm:prSet/>
      <dgm:spPr/>
      <dgm:t>
        <a:bodyPr/>
        <a:lstStyle/>
        <a:p>
          <a:r>
            <a:rPr lang="en-GB"/>
            <a:t>Disabled children are recognised as the most vulnerable group in respect of safeguarding their wellbeing. </a:t>
          </a:r>
          <a:endParaRPr lang="en-US"/>
        </a:p>
      </dgm:t>
    </dgm:pt>
    <dgm:pt modelId="{A1A63057-CCF5-40A1-881B-72F90140E356}" type="parTrans" cxnId="{3D600238-16B6-4671-8C6D-0AFFE84D298D}">
      <dgm:prSet/>
      <dgm:spPr/>
      <dgm:t>
        <a:bodyPr/>
        <a:lstStyle/>
        <a:p>
          <a:endParaRPr lang="en-US"/>
        </a:p>
      </dgm:t>
    </dgm:pt>
    <dgm:pt modelId="{C9B19175-8B2C-4AAF-851E-5ECC4EF2FB25}" type="sibTrans" cxnId="{3D600238-16B6-4671-8C6D-0AFFE84D298D}">
      <dgm:prSet/>
      <dgm:spPr/>
      <dgm:t>
        <a:bodyPr/>
        <a:lstStyle/>
        <a:p>
          <a:endParaRPr lang="en-US"/>
        </a:p>
      </dgm:t>
    </dgm:pt>
    <dgm:pt modelId="{043151E3-FF0D-4D00-B47C-B65E2F90C610}">
      <dgm:prSet/>
      <dgm:spPr/>
      <dgm:t>
        <a:bodyPr/>
        <a:lstStyle/>
        <a:p>
          <a:r>
            <a:rPr lang="en-GB"/>
            <a:t>Severely disabled children often rely on parents and carers to meet most or all of their needs. </a:t>
          </a:r>
          <a:endParaRPr lang="en-US"/>
        </a:p>
      </dgm:t>
    </dgm:pt>
    <dgm:pt modelId="{FB60759C-2F74-416B-93EA-E66792A85BB6}" type="parTrans" cxnId="{1050B696-BA88-4FFC-8191-5A024158AD23}">
      <dgm:prSet/>
      <dgm:spPr/>
      <dgm:t>
        <a:bodyPr/>
        <a:lstStyle/>
        <a:p>
          <a:endParaRPr lang="en-US"/>
        </a:p>
      </dgm:t>
    </dgm:pt>
    <dgm:pt modelId="{15D21AF2-8AE9-4899-B65C-8F8957B9C043}" type="sibTrans" cxnId="{1050B696-BA88-4FFC-8191-5A024158AD23}">
      <dgm:prSet/>
      <dgm:spPr/>
      <dgm:t>
        <a:bodyPr/>
        <a:lstStyle/>
        <a:p>
          <a:endParaRPr lang="en-US"/>
        </a:p>
      </dgm:t>
    </dgm:pt>
    <dgm:pt modelId="{CA310AE0-78DA-414E-B36E-0EC4384FE145}">
      <dgm:prSet/>
      <dgm:spPr/>
      <dgm:t>
        <a:bodyPr/>
        <a:lstStyle/>
        <a:p>
          <a:r>
            <a:rPr lang="en-GB"/>
            <a:t>They may have limited mobility and may find it hard to make their feelings and wishes known because of communication or language difficulties. </a:t>
          </a:r>
          <a:endParaRPr lang="en-US"/>
        </a:p>
      </dgm:t>
    </dgm:pt>
    <dgm:pt modelId="{E3669AE3-E175-45AE-87B2-5AA651ABCA8A}" type="parTrans" cxnId="{F569E1CA-8061-4407-AE2B-FA5D70420DD6}">
      <dgm:prSet/>
      <dgm:spPr/>
      <dgm:t>
        <a:bodyPr/>
        <a:lstStyle/>
        <a:p>
          <a:endParaRPr lang="en-US"/>
        </a:p>
      </dgm:t>
    </dgm:pt>
    <dgm:pt modelId="{32217238-CECD-425D-B256-475DA352F2ED}" type="sibTrans" cxnId="{F569E1CA-8061-4407-AE2B-FA5D70420DD6}">
      <dgm:prSet/>
      <dgm:spPr/>
      <dgm:t>
        <a:bodyPr/>
        <a:lstStyle/>
        <a:p>
          <a:endParaRPr lang="en-US"/>
        </a:p>
      </dgm:t>
    </dgm:pt>
    <dgm:pt modelId="{B0A88AE2-F5AE-4377-952A-E1497A55DB90}">
      <dgm:prSet/>
      <dgm:spPr/>
      <dgm:t>
        <a:bodyPr/>
        <a:lstStyle/>
        <a:p>
          <a:r>
            <a:rPr lang="en-GB"/>
            <a:t>And they are CHILDREN!</a:t>
          </a:r>
          <a:endParaRPr lang="en-US"/>
        </a:p>
      </dgm:t>
    </dgm:pt>
    <dgm:pt modelId="{CAA2A0E3-6D08-4ED6-8019-BD10BFE3359F}" type="parTrans" cxnId="{C6F0D811-7F62-42F3-BA20-F0DBC1530A05}">
      <dgm:prSet/>
      <dgm:spPr/>
      <dgm:t>
        <a:bodyPr/>
        <a:lstStyle/>
        <a:p>
          <a:endParaRPr lang="en-US"/>
        </a:p>
      </dgm:t>
    </dgm:pt>
    <dgm:pt modelId="{5D7DA86D-73F6-4DB7-84B6-B399663D140E}" type="sibTrans" cxnId="{C6F0D811-7F62-42F3-BA20-F0DBC1530A05}">
      <dgm:prSet/>
      <dgm:spPr/>
      <dgm:t>
        <a:bodyPr/>
        <a:lstStyle/>
        <a:p>
          <a:endParaRPr lang="en-US"/>
        </a:p>
      </dgm:t>
    </dgm:pt>
    <dgm:pt modelId="{CB659A24-213D-4D6A-A6A6-FEB90CB96635}">
      <dgm:prSet/>
      <dgm:spPr/>
      <dgm:t>
        <a:bodyPr/>
        <a:lstStyle/>
        <a:p>
          <a:r>
            <a:rPr lang="en-GB"/>
            <a:t>Safeguarding Disabled Children Practice Guidance 2009</a:t>
          </a:r>
          <a:endParaRPr lang="en-US"/>
        </a:p>
      </dgm:t>
    </dgm:pt>
    <dgm:pt modelId="{E3B95F82-4850-4EEF-BA4B-2F3E4B09E759}" type="parTrans" cxnId="{96B493FA-CA13-4A9F-90E5-5179157DBF4A}">
      <dgm:prSet/>
      <dgm:spPr/>
      <dgm:t>
        <a:bodyPr/>
        <a:lstStyle/>
        <a:p>
          <a:endParaRPr lang="en-US"/>
        </a:p>
      </dgm:t>
    </dgm:pt>
    <dgm:pt modelId="{91C0E3CE-3533-4A3A-B18F-E3594F9D2619}" type="sibTrans" cxnId="{96B493FA-CA13-4A9F-90E5-5179157DBF4A}">
      <dgm:prSet/>
      <dgm:spPr/>
      <dgm:t>
        <a:bodyPr/>
        <a:lstStyle/>
        <a:p>
          <a:endParaRPr lang="en-US"/>
        </a:p>
      </dgm:t>
    </dgm:pt>
    <dgm:pt modelId="{EF98CC45-453D-4652-819F-860548F915BD}" type="pres">
      <dgm:prSet presAssocID="{72CF952C-7A88-4C7F-B504-AD8EF2E3FDB0}" presName="vert0" presStyleCnt="0">
        <dgm:presLayoutVars>
          <dgm:dir/>
          <dgm:animOne val="branch"/>
          <dgm:animLvl val="lvl"/>
        </dgm:presLayoutVars>
      </dgm:prSet>
      <dgm:spPr/>
    </dgm:pt>
    <dgm:pt modelId="{C3D5A791-D4AC-405E-8837-C9F356F4E536}" type="pres">
      <dgm:prSet presAssocID="{0F3B365C-C6A4-4E4D-A442-56609CD882B5}" presName="thickLine" presStyleLbl="alignNode1" presStyleIdx="0" presStyleCnt="5"/>
      <dgm:spPr/>
    </dgm:pt>
    <dgm:pt modelId="{5B689E9C-F47F-4110-AE10-36AACDDEB2F5}" type="pres">
      <dgm:prSet presAssocID="{0F3B365C-C6A4-4E4D-A442-56609CD882B5}" presName="horz1" presStyleCnt="0"/>
      <dgm:spPr/>
    </dgm:pt>
    <dgm:pt modelId="{4C97DC9E-25A7-4383-84A4-2B377BDBA3BB}" type="pres">
      <dgm:prSet presAssocID="{0F3B365C-C6A4-4E4D-A442-56609CD882B5}" presName="tx1" presStyleLbl="revTx" presStyleIdx="0" presStyleCnt="5"/>
      <dgm:spPr/>
    </dgm:pt>
    <dgm:pt modelId="{8C102D3B-6241-441D-8877-8E12CB6192DB}" type="pres">
      <dgm:prSet presAssocID="{0F3B365C-C6A4-4E4D-A442-56609CD882B5}" presName="vert1" presStyleCnt="0"/>
      <dgm:spPr/>
    </dgm:pt>
    <dgm:pt modelId="{B044ADD9-414A-469A-B352-E560F7BDB8A2}" type="pres">
      <dgm:prSet presAssocID="{043151E3-FF0D-4D00-B47C-B65E2F90C610}" presName="thickLine" presStyleLbl="alignNode1" presStyleIdx="1" presStyleCnt="5"/>
      <dgm:spPr/>
    </dgm:pt>
    <dgm:pt modelId="{CB9EEE47-7D6A-4AD9-A162-E8C6463F4295}" type="pres">
      <dgm:prSet presAssocID="{043151E3-FF0D-4D00-B47C-B65E2F90C610}" presName="horz1" presStyleCnt="0"/>
      <dgm:spPr/>
    </dgm:pt>
    <dgm:pt modelId="{B5A7EC8C-1D6C-4238-926D-5669DC42137B}" type="pres">
      <dgm:prSet presAssocID="{043151E3-FF0D-4D00-B47C-B65E2F90C610}" presName="tx1" presStyleLbl="revTx" presStyleIdx="1" presStyleCnt="5"/>
      <dgm:spPr/>
    </dgm:pt>
    <dgm:pt modelId="{1E484E50-BB59-4A9B-8A01-EF8203B6A0A5}" type="pres">
      <dgm:prSet presAssocID="{043151E3-FF0D-4D00-B47C-B65E2F90C610}" presName="vert1" presStyleCnt="0"/>
      <dgm:spPr/>
    </dgm:pt>
    <dgm:pt modelId="{44AF62DE-D25A-442D-BA52-E47A66C50B91}" type="pres">
      <dgm:prSet presAssocID="{CA310AE0-78DA-414E-B36E-0EC4384FE145}" presName="thickLine" presStyleLbl="alignNode1" presStyleIdx="2" presStyleCnt="5"/>
      <dgm:spPr/>
    </dgm:pt>
    <dgm:pt modelId="{33C1D67B-F41D-4734-A5E8-822CAD39C474}" type="pres">
      <dgm:prSet presAssocID="{CA310AE0-78DA-414E-B36E-0EC4384FE145}" presName="horz1" presStyleCnt="0"/>
      <dgm:spPr/>
    </dgm:pt>
    <dgm:pt modelId="{9294B22A-1478-429D-A502-7112F3DA66CF}" type="pres">
      <dgm:prSet presAssocID="{CA310AE0-78DA-414E-B36E-0EC4384FE145}" presName="tx1" presStyleLbl="revTx" presStyleIdx="2" presStyleCnt="5"/>
      <dgm:spPr/>
    </dgm:pt>
    <dgm:pt modelId="{27F17290-CFD6-49E2-A1EF-4B05859A3DE5}" type="pres">
      <dgm:prSet presAssocID="{CA310AE0-78DA-414E-B36E-0EC4384FE145}" presName="vert1" presStyleCnt="0"/>
      <dgm:spPr/>
    </dgm:pt>
    <dgm:pt modelId="{A9E7BF0E-E686-4986-9D79-503F74E23608}" type="pres">
      <dgm:prSet presAssocID="{B0A88AE2-F5AE-4377-952A-E1497A55DB90}" presName="thickLine" presStyleLbl="alignNode1" presStyleIdx="3" presStyleCnt="5"/>
      <dgm:spPr/>
    </dgm:pt>
    <dgm:pt modelId="{42A0A851-B977-4F6C-8496-ADBAA74F9C19}" type="pres">
      <dgm:prSet presAssocID="{B0A88AE2-F5AE-4377-952A-E1497A55DB90}" presName="horz1" presStyleCnt="0"/>
      <dgm:spPr/>
    </dgm:pt>
    <dgm:pt modelId="{1AD015E6-37D7-4E95-9ED0-10263A2F6A14}" type="pres">
      <dgm:prSet presAssocID="{B0A88AE2-F5AE-4377-952A-E1497A55DB90}" presName="tx1" presStyleLbl="revTx" presStyleIdx="3" presStyleCnt="5"/>
      <dgm:spPr/>
    </dgm:pt>
    <dgm:pt modelId="{353341EF-BC31-4087-8B94-EA66693066F9}" type="pres">
      <dgm:prSet presAssocID="{B0A88AE2-F5AE-4377-952A-E1497A55DB90}" presName="vert1" presStyleCnt="0"/>
      <dgm:spPr/>
    </dgm:pt>
    <dgm:pt modelId="{EC777701-87E3-4985-A6CF-804965BEA962}" type="pres">
      <dgm:prSet presAssocID="{CB659A24-213D-4D6A-A6A6-FEB90CB96635}" presName="thickLine" presStyleLbl="alignNode1" presStyleIdx="4" presStyleCnt="5"/>
      <dgm:spPr/>
    </dgm:pt>
    <dgm:pt modelId="{94A7504B-85DA-474E-B3A4-5E44E6F16688}" type="pres">
      <dgm:prSet presAssocID="{CB659A24-213D-4D6A-A6A6-FEB90CB96635}" presName="horz1" presStyleCnt="0"/>
      <dgm:spPr/>
    </dgm:pt>
    <dgm:pt modelId="{2992B1D2-7D36-43AE-8BCF-1B72232FFC18}" type="pres">
      <dgm:prSet presAssocID="{CB659A24-213D-4D6A-A6A6-FEB90CB96635}" presName="tx1" presStyleLbl="revTx" presStyleIdx="4" presStyleCnt="5"/>
      <dgm:spPr/>
    </dgm:pt>
    <dgm:pt modelId="{F3E764F3-9CD7-433F-8EF3-2508F873BCEF}" type="pres">
      <dgm:prSet presAssocID="{CB659A24-213D-4D6A-A6A6-FEB90CB96635}" presName="vert1" presStyleCnt="0"/>
      <dgm:spPr/>
    </dgm:pt>
  </dgm:ptLst>
  <dgm:cxnLst>
    <dgm:cxn modelId="{16C1CD0D-0DEE-47B6-B0C8-742B54ABF083}" type="presOf" srcId="{72CF952C-7A88-4C7F-B504-AD8EF2E3FDB0}" destId="{EF98CC45-453D-4652-819F-860548F915BD}" srcOrd="0" destOrd="0" presId="urn:microsoft.com/office/officeart/2008/layout/LinedList"/>
    <dgm:cxn modelId="{C6F0D811-7F62-42F3-BA20-F0DBC1530A05}" srcId="{72CF952C-7A88-4C7F-B504-AD8EF2E3FDB0}" destId="{B0A88AE2-F5AE-4377-952A-E1497A55DB90}" srcOrd="3" destOrd="0" parTransId="{CAA2A0E3-6D08-4ED6-8019-BD10BFE3359F}" sibTransId="{5D7DA86D-73F6-4DB7-84B6-B399663D140E}"/>
    <dgm:cxn modelId="{ACA6B91C-9A28-4C73-A345-451477E183DB}" type="presOf" srcId="{CB659A24-213D-4D6A-A6A6-FEB90CB96635}" destId="{2992B1D2-7D36-43AE-8BCF-1B72232FFC18}" srcOrd="0" destOrd="0" presId="urn:microsoft.com/office/officeart/2008/layout/LinedList"/>
    <dgm:cxn modelId="{3D600238-16B6-4671-8C6D-0AFFE84D298D}" srcId="{72CF952C-7A88-4C7F-B504-AD8EF2E3FDB0}" destId="{0F3B365C-C6A4-4E4D-A442-56609CD882B5}" srcOrd="0" destOrd="0" parTransId="{A1A63057-CCF5-40A1-881B-72F90140E356}" sibTransId="{C9B19175-8B2C-4AAF-851E-5ECC4EF2FB25}"/>
    <dgm:cxn modelId="{347CBA5E-9816-4D0F-A6E0-B62F184F64BE}" type="presOf" srcId="{0F3B365C-C6A4-4E4D-A442-56609CD882B5}" destId="{4C97DC9E-25A7-4383-84A4-2B377BDBA3BB}" srcOrd="0" destOrd="0" presId="urn:microsoft.com/office/officeart/2008/layout/LinedList"/>
    <dgm:cxn modelId="{1050B696-BA88-4FFC-8191-5A024158AD23}" srcId="{72CF952C-7A88-4C7F-B504-AD8EF2E3FDB0}" destId="{043151E3-FF0D-4D00-B47C-B65E2F90C610}" srcOrd="1" destOrd="0" parTransId="{FB60759C-2F74-416B-93EA-E66792A85BB6}" sibTransId="{15D21AF2-8AE9-4899-B65C-8F8957B9C043}"/>
    <dgm:cxn modelId="{672A4FAB-AF80-4D21-9049-1F39DE39FF7B}" type="presOf" srcId="{B0A88AE2-F5AE-4377-952A-E1497A55DB90}" destId="{1AD015E6-37D7-4E95-9ED0-10263A2F6A14}" srcOrd="0" destOrd="0" presId="urn:microsoft.com/office/officeart/2008/layout/LinedList"/>
    <dgm:cxn modelId="{F569E1CA-8061-4407-AE2B-FA5D70420DD6}" srcId="{72CF952C-7A88-4C7F-B504-AD8EF2E3FDB0}" destId="{CA310AE0-78DA-414E-B36E-0EC4384FE145}" srcOrd="2" destOrd="0" parTransId="{E3669AE3-E175-45AE-87B2-5AA651ABCA8A}" sibTransId="{32217238-CECD-425D-B256-475DA352F2ED}"/>
    <dgm:cxn modelId="{61BEB0DA-6B2A-487F-A575-BC5F4AC99F5B}" type="presOf" srcId="{CA310AE0-78DA-414E-B36E-0EC4384FE145}" destId="{9294B22A-1478-429D-A502-7112F3DA66CF}" srcOrd="0" destOrd="0" presId="urn:microsoft.com/office/officeart/2008/layout/LinedList"/>
    <dgm:cxn modelId="{43F571F8-FF08-45BE-B4C7-6C5F0B9BE1ED}" type="presOf" srcId="{043151E3-FF0D-4D00-B47C-B65E2F90C610}" destId="{B5A7EC8C-1D6C-4238-926D-5669DC42137B}" srcOrd="0" destOrd="0" presId="urn:microsoft.com/office/officeart/2008/layout/LinedList"/>
    <dgm:cxn modelId="{96B493FA-CA13-4A9F-90E5-5179157DBF4A}" srcId="{72CF952C-7A88-4C7F-B504-AD8EF2E3FDB0}" destId="{CB659A24-213D-4D6A-A6A6-FEB90CB96635}" srcOrd="4" destOrd="0" parTransId="{E3B95F82-4850-4EEF-BA4B-2F3E4B09E759}" sibTransId="{91C0E3CE-3533-4A3A-B18F-E3594F9D2619}"/>
    <dgm:cxn modelId="{4C750EC0-E692-4DA3-89F7-12025E16B8ED}" type="presParOf" srcId="{EF98CC45-453D-4652-819F-860548F915BD}" destId="{C3D5A791-D4AC-405E-8837-C9F356F4E536}" srcOrd="0" destOrd="0" presId="urn:microsoft.com/office/officeart/2008/layout/LinedList"/>
    <dgm:cxn modelId="{D0237494-7E24-422C-9053-84E53194869C}" type="presParOf" srcId="{EF98CC45-453D-4652-819F-860548F915BD}" destId="{5B689E9C-F47F-4110-AE10-36AACDDEB2F5}" srcOrd="1" destOrd="0" presId="urn:microsoft.com/office/officeart/2008/layout/LinedList"/>
    <dgm:cxn modelId="{78D07B6D-62F6-41F4-B3DA-863AD617A7AF}" type="presParOf" srcId="{5B689E9C-F47F-4110-AE10-36AACDDEB2F5}" destId="{4C97DC9E-25A7-4383-84A4-2B377BDBA3BB}" srcOrd="0" destOrd="0" presId="urn:microsoft.com/office/officeart/2008/layout/LinedList"/>
    <dgm:cxn modelId="{4BC32D7B-32D5-4B6C-A51A-8F28B8CBC0F3}" type="presParOf" srcId="{5B689E9C-F47F-4110-AE10-36AACDDEB2F5}" destId="{8C102D3B-6241-441D-8877-8E12CB6192DB}" srcOrd="1" destOrd="0" presId="urn:microsoft.com/office/officeart/2008/layout/LinedList"/>
    <dgm:cxn modelId="{F01AA25E-1B00-4760-9FDF-5A389471428E}" type="presParOf" srcId="{EF98CC45-453D-4652-819F-860548F915BD}" destId="{B044ADD9-414A-469A-B352-E560F7BDB8A2}" srcOrd="2" destOrd="0" presId="urn:microsoft.com/office/officeart/2008/layout/LinedList"/>
    <dgm:cxn modelId="{D7899872-B39F-4413-915E-3EFDC43B5630}" type="presParOf" srcId="{EF98CC45-453D-4652-819F-860548F915BD}" destId="{CB9EEE47-7D6A-4AD9-A162-E8C6463F4295}" srcOrd="3" destOrd="0" presId="urn:microsoft.com/office/officeart/2008/layout/LinedList"/>
    <dgm:cxn modelId="{F2EB909A-304F-4C9E-8B5B-D95C09649088}" type="presParOf" srcId="{CB9EEE47-7D6A-4AD9-A162-E8C6463F4295}" destId="{B5A7EC8C-1D6C-4238-926D-5669DC42137B}" srcOrd="0" destOrd="0" presId="urn:microsoft.com/office/officeart/2008/layout/LinedList"/>
    <dgm:cxn modelId="{E95C06DF-02E2-4CC8-863A-0BA2E7CF9444}" type="presParOf" srcId="{CB9EEE47-7D6A-4AD9-A162-E8C6463F4295}" destId="{1E484E50-BB59-4A9B-8A01-EF8203B6A0A5}" srcOrd="1" destOrd="0" presId="urn:microsoft.com/office/officeart/2008/layout/LinedList"/>
    <dgm:cxn modelId="{88D0654C-E5D6-4324-826C-10E1D43D499E}" type="presParOf" srcId="{EF98CC45-453D-4652-819F-860548F915BD}" destId="{44AF62DE-D25A-442D-BA52-E47A66C50B91}" srcOrd="4" destOrd="0" presId="urn:microsoft.com/office/officeart/2008/layout/LinedList"/>
    <dgm:cxn modelId="{6422DA29-81BC-4E61-BC9E-4D8028E997B9}" type="presParOf" srcId="{EF98CC45-453D-4652-819F-860548F915BD}" destId="{33C1D67B-F41D-4734-A5E8-822CAD39C474}" srcOrd="5" destOrd="0" presId="urn:microsoft.com/office/officeart/2008/layout/LinedList"/>
    <dgm:cxn modelId="{9AD5E86B-C8E6-4C08-BB5A-2C40324290A9}" type="presParOf" srcId="{33C1D67B-F41D-4734-A5E8-822CAD39C474}" destId="{9294B22A-1478-429D-A502-7112F3DA66CF}" srcOrd="0" destOrd="0" presId="urn:microsoft.com/office/officeart/2008/layout/LinedList"/>
    <dgm:cxn modelId="{0F17C1E1-B324-41B1-943A-2F3FDD1914F2}" type="presParOf" srcId="{33C1D67B-F41D-4734-A5E8-822CAD39C474}" destId="{27F17290-CFD6-49E2-A1EF-4B05859A3DE5}" srcOrd="1" destOrd="0" presId="urn:microsoft.com/office/officeart/2008/layout/LinedList"/>
    <dgm:cxn modelId="{A5C6AF74-2BB5-4E62-89B3-AECC10F83CE6}" type="presParOf" srcId="{EF98CC45-453D-4652-819F-860548F915BD}" destId="{A9E7BF0E-E686-4986-9D79-503F74E23608}" srcOrd="6" destOrd="0" presId="urn:microsoft.com/office/officeart/2008/layout/LinedList"/>
    <dgm:cxn modelId="{16BF31D4-7E78-49AA-B6AA-13AFA1D81264}" type="presParOf" srcId="{EF98CC45-453D-4652-819F-860548F915BD}" destId="{42A0A851-B977-4F6C-8496-ADBAA74F9C19}" srcOrd="7" destOrd="0" presId="urn:microsoft.com/office/officeart/2008/layout/LinedList"/>
    <dgm:cxn modelId="{56974A2E-4707-4EA9-B9D2-780D4EABA513}" type="presParOf" srcId="{42A0A851-B977-4F6C-8496-ADBAA74F9C19}" destId="{1AD015E6-37D7-4E95-9ED0-10263A2F6A14}" srcOrd="0" destOrd="0" presId="urn:microsoft.com/office/officeart/2008/layout/LinedList"/>
    <dgm:cxn modelId="{3FC11287-6C79-4315-9506-37A85197209A}" type="presParOf" srcId="{42A0A851-B977-4F6C-8496-ADBAA74F9C19}" destId="{353341EF-BC31-4087-8B94-EA66693066F9}" srcOrd="1" destOrd="0" presId="urn:microsoft.com/office/officeart/2008/layout/LinedList"/>
    <dgm:cxn modelId="{7DF97BD8-47C3-4078-86E0-0931311FE354}" type="presParOf" srcId="{EF98CC45-453D-4652-819F-860548F915BD}" destId="{EC777701-87E3-4985-A6CF-804965BEA962}" srcOrd="8" destOrd="0" presId="urn:microsoft.com/office/officeart/2008/layout/LinedList"/>
    <dgm:cxn modelId="{53EC0E79-2E69-4AAB-BB07-412A323CB722}" type="presParOf" srcId="{EF98CC45-453D-4652-819F-860548F915BD}" destId="{94A7504B-85DA-474E-B3A4-5E44E6F16688}" srcOrd="9" destOrd="0" presId="urn:microsoft.com/office/officeart/2008/layout/LinedList"/>
    <dgm:cxn modelId="{234E3EE4-20BB-44E5-81B9-4D32FC47F134}" type="presParOf" srcId="{94A7504B-85DA-474E-B3A4-5E44E6F16688}" destId="{2992B1D2-7D36-43AE-8BCF-1B72232FFC18}" srcOrd="0" destOrd="0" presId="urn:microsoft.com/office/officeart/2008/layout/LinedList"/>
    <dgm:cxn modelId="{E835C3C3-5AA0-481C-827F-217C52FCD7B4}" type="presParOf" srcId="{94A7504B-85DA-474E-B3A4-5E44E6F16688}" destId="{F3E764F3-9CD7-433F-8EF3-2508F873BCE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F6E299D-4185-4FA7-8644-A97C31FD7411}"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94CBC424-1D89-4CB5-9E94-C9E39864390E}">
      <dgm:prSet/>
      <dgm:spPr/>
      <dgm:t>
        <a:bodyPr/>
        <a:lstStyle/>
        <a:p>
          <a:r>
            <a:rPr lang="en-GB"/>
            <a:t>Isolated – not in school, youth clubs or friends around</a:t>
          </a:r>
          <a:endParaRPr lang="en-US"/>
        </a:p>
      </dgm:t>
    </dgm:pt>
    <dgm:pt modelId="{1FDBF330-CF6E-494E-97F2-CDD6EBFC62FF}" type="parTrans" cxnId="{94737532-17B8-4D66-9FD4-0DBC228E5621}">
      <dgm:prSet/>
      <dgm:spPr/>
      <dgm:t>
        <a:bodyPr/>
        <a:lstStyle/>
        <a:p>
          <a:endParaRPr lang="en-US"/>
        </a:p>
      </dgm:t>
    </dgm:pt>
    <dgm:pt modelId="{163F9F6D-750D-4B00-9353-B4085F50F907}" type="sibTrans" cxnId="{94737532-17B8-4D66-9FD4-0DBC228E5621}">
      <dgm:prSet/>
      <dgm:spPr/>
      <dgm:t>
        <a:bodyPr/>
        <a:lstStyle/>
        <a:p>
          <a:endParaRPr lang="en-US"/>
        </a:p>
      </dgm:t>
    </dgm:pt>
    <dgm:pt modelId="{D0099F75-AF9D-4974-9E77-E0F347735233}">
      <dgm:prSet/>
      <dgm:spPr/>
      <dgm:t>
        <a:bodyPr/>
        <a:lstStyle/>
        <a:p>
          <a:r>
            <a:rPr lang="en-GB"/>
            <a:t>Reduced access to someone to tell</a:t>
          </a:r>
          <a:endParaRPr lang="en-US"/>
        </a:p>
      </dgm:t>
    </dgm:pt>
    <dgm:pt modelId="{11DAC6E4-24BD-4DB2-89EF-CE1C5199D2A7}" type="parTrans" cxnId="{923340CC-E147-49AB-AB58-43C0BBE5E544}">
      <dgm:prSet/>
      <dgm:spPr/>
      <dgm:t>
        <a:bodyPr/>
        <a:lstStyle/>
        <a:p>
          <a:endParaRPr lang="en-US"/>
        </a:p>
      </dgm:t>
    </dgm:pt>
    <dgm:pt modelId="{2F9A7223-2B9C-4D21-B68D-0543AC87B0F0}" type="sibTrans" cxnId="{923340CC-E147-49AB-AB58-43C0BBE5E544}">
      <dgm:prSet/>
      <dgm:spPr/>
      <dgm:t>
        <a:bodyPr/>
        <a:lstStyle/>
        <a:p>
          <a:endParaRPr lang="en-US"/>
        </a:p>
      </dgm:t>
    </dgm:pt>
    <dgm:pt modelId="{01A70498-F827-4142-89D8-51AEB5C7C52C}">
      <dgm:prSet/>
      <dgm:spPr/>
      <dgm:t>
        <a:bodyPr/>
        <a:lstStyle/>
        <a:p>
          <a:r>
            <a:rPr lang="en-GB"/>
            <a:t>Have carers</a:t>
          </a:r>
          <a:endParaRPr lang="en-US"/>
        </a:p>
      </dgm:t>
    </dgm:pt>
    <dgm:pt modelId="{838CF640-FAF9-49D0-AA5B-1DEB87067A4D}" type="parTrans" cxnId="{3650A790-F040-42E8-9792-90D6EE1E4CB7}">
      <dgm:prSet/>
      <dgm:spPr/>
      <dgm:t>
        <a:bodyPr/>
        <a:lstStyle/>
        <a:p>
          <a:endParaRPr lang="en-US"/>
        </a:p>
      </dgm:t>
    </dgm:pt>
    <dgm:pt modelId="{14517FBC-1E11-4E46-9844-AC81C9D6914F}" type="sibTrans" cxnId="{3650A790-F040-42E8-9792-90D6EE1E4CB7}">
      <dgm:prSet/>
      <dgm:spPr/>
      <dgm:t>
        <a:bodyPr/>
        <a:lstStyle/>
        <a:p>
          <a:endParaRPr lang="en-US"/>
        </a:p>
      </dgm:t>
    </dgm:pt>
    <dgm:pt modelId="{80D53C31-6DB5-4EC9-9DAC-1D3AF7AA42BE}">
      <dgm:prSet/>
      <dgm:spPr/>
      <dgm:t>
        <a:bodyPr/>
        <a:lstStyle/>
        <a:p>
          <a:r>
            <a:rPr lang="en-GB"/>
            <a:t>Emotional issues</a:t>
          </a:r>
          <a:endParaRPr lang="en-US"/>
        </a:p>
      </dgm:t>
    </dgm:pt>
    <dgm:pt modelId="{E152A040-9F77-46F6-91EF-90C3908C3406}" type="parTrans" cxnId="{8B46B0C8-6DF0-4097-AD85-1FE406C22AB2}">
      <dgm:prSet/>
      <dgm:spPr/>
      <dgm:t>
        <a:bodyPr/>
        <a:lstStyle/>
        <a:p>
          <a:endParaRPr lang="en-US"/>
        </a:p>
      </dgm:t>
    </dgm:pt>
    <dgm:pt modelId="{C90EA0C3-8BF4-4BE6-BA20-98E9D5628A41}" type="sibTrans" cxnId="{8B46B0C8-6DF0-4097-AD85-1FE406C22AB2}">
      <dgm:prSet/>
      <dgm:spPr/>
      <dgm:t>
        <a:bodyPr/>
        <a:lstStyle/>
        <a:p>
          <a:endParaRPr lang="en-US"/>
        </a:p>
      </dgm:t>
    </dgm:pt>
    <dgm:pt modelId="{4CD76ECF-BB42-4A46-AD12-B83F38E00948}">
      <dgm:prSet/>
      <dgm:spPr/>
      <dgm:t>
        <a:bodyPr/>
        <a:lstStyle/>
        <a:p>
          <a:r>
            <a:rPr lang="en-GB"/>
            <a:t>Have access to short breaks away from home</a:t>
          </a:r>
          <a:endParaRPr lang="en-US"/>
        </a:p>
      </dgm:t>
    </dgm:pt>
    <dgm:pt modelId="{CFC9D684-CED0-4A75-9283-F9B72734B9EC}" type="parTrans" cxnId="{FF747E3E-2805-4BE0-B552-C317FE8878DD}">
      <dgm:prSet/>
      <dgm:spPr/>
      <dgm:t>
        <a:bodyPr/>
        <a:lstStyle/>
        <a:p>
          <a:endParaRPr lang="en-US"/>
        </a:p>
      </dgm:t>
    </dgm:pt>
    <dgm:pt modelId="{150F8D1D-49B2-495D-8B5E-3330F00FAB9C}" type="sibTrans" cxnId="{FF747E3E-2805-4BE0-B552-C317FE8878DD}">
      <dgm:prSet/>
      <dgm:spPr/>
      <dgm:t>
        <a:bodyPr/>
        <a:lstStyle/>
        <a:p>
          <a:endParaRPr lang="en-US"/>
        </a:p>
      </dgm:t>
    </dgm:pt>
    <dgm:pt modelId="{DBE0B315-1681-42E1-AFD5-5FE2834104EE}">
      <dgm:prSet/>
      <dgm:spPr/>
      <dgm:t>
        <a:bodyPr/>
        <a:lstStyle/>
        <a:p>
          <a:r>
            <a:rPr lang="en-GB"/>
            <a:t>Health access such as pools, sensory rooms away from parents</a:t>
          </a:r>
          <a:endParaRPr lang="en-US"/>
        </a:p>
      </dgm:t>
    </dgm:pt>
    <dgm:pt modelId="{1F1B7CA6-8ECE-416E-B773-D5C2AEE4A315}" type="parTrans" cxnId="{BFA378E4-ECC4-4515-AFC5-F04DD91CC530}">
      <dgm:prSet/>
      <dgm:spPr/>
      <dgm:t>
        <a:bodyPr/>
        <a:lstStyle/>
        <a:p>
          <a:endParaRPr lang="en-US"/>
        </a:p>
      </dgm:t>
    </dgm:pt>
    <dgm:pt modelId="{AD09F8A0-4249-411B-AE25-D288DCE72822}" type="sibTrans" cxnId="{BFA378E4-ECC4-4515-AFC5-F04DD91CC530}">
      <dgm:prSet/>
      <dgm:spPr/>
      <dgm:t>
        <a:bodyPr/>
        <a:lstStyle/>
        <a:p>
          <a:endParaRPr lang="en-US"/>
        </a:p>
      </dgm:t>
    </dgm:pt>
    <dgm:pt modelId="{7BDA2CA0-9D82-4BDE-A762-48B3CEA1D8AF}">
      <dgm:prSet/>
      <dgm:spPr/>
      <dgm:t>
        <a:bodyPr/>
        <a:lstStyle/>
        <a:p>
          <a:r>
            <a:rPr lang="en-GB"/>
            <a:t>Communication problems </a:t>
          </a:r>
          <a:endParaRPr lang="en-US"/>
        </a:p>
      </dgm:t>
    </dgm:pt>
    <dgm:pt modelId="{E4CC7670-58E5-4604-AC9C-DEC19187E46E}" type="parTrans" cxnId="{0D0F6184-86FA-4DBD-81E9-601A86E4AE4A}">
      <dgm:prSet/>
      <dgm:spPr/>
      <dgm:t>
        <a:bodyPr/>
        <a:lstStyle/>
        <a:p>
          <a:endParaRPr lang="en-US"/>
        </a:p>
      </dgm:t>
    </dgm:pt>
    <dgm:pt modelId="{7DBEDEB4-27F9-4DEF-B8B7-6F4ED29D3F6F}" type="sibTrans" cxnId="{0D0F6184-86FA-4DBD-81E9-601A86E4AE4A}">
      <dgm:prSet/>
      <dgm:spPr/>
      <dgm:t>
        <a:bodyPr/>
        <a:lstStyle/>
        <a:p>
          <a:endParaRPr lang="en-US"/>
        </a:p>
      </dgm:t>
    </dgm:pt>
    <dgm:pt modelId="{C96294CF-D537-47FA-9564-F2202339E3DB}">
      <dgm:prSet/>
      <dgm:spPr/>
      <dgm:t>
        <a:bodyPr/>
        <a:lstStyle/>
        <a:p>
          <a:r>
            <a:rPr lang="en-GB"/>
            <a:t>Vulnerable to bullying and intimidation</a:t>
          </a:r>
          <a:endParaRPr lang="en-US"/>
        </a:p>
      </dgm:t>
    </dgm:pt>
    <dgm:pt modelId="{C000799B-39BA-4EEC-B307-E1D5B731F084}" type="parTrans" cxnId="{34DEAB24-F4B6-4C52-AB16-EEF8AA96D453}">
      <dgm:prSet/>
      <dgm:spPr/>
      <dgm:t>
        <a:bodyPr/>
        <a:lstStyle/>
        <a:p>
          <a:endParaRPr lang="en-US"/>
        </a:p>
      </dgm:t>
    </dgm:pt>
    <dgm:pt modelId="{637D612E-D215-47FE-83F9-6929283884AD}" type="sibTrans" cxnId="{34DEAB24-F4B6-4C52-AB16-EEF8AA96D453}">
      <dgm:prSet/>
      <dgm:spPr/>
      <dgm:t>
        <a:bodyPr/>
        <a:lstStyle/>
        <a:p>
          <a:endParaRPr lang="en-US"/>
        </a:p>
      </dgm:t>
    </dgm:pt>
    <dgm:pt modelId="{4801A438-8E3B-443D-991A-53FF4C0287A8}">
      <dgm:prSet/>
      <dgm:spPr/>
      <dgm:t>
        <a:bodyPr/>
        <a:lstStyle/>
        <a:p>
          <a:r>
            <a:rPr lang="en-GB"/>
            <a:t>Maturity</a:t>
          </a:r>
          <a:endParaRPr lang="en-US"/>
        </a:p>
      </dgm:t>
    </dgm:pt>
    <dgm:pt modelId="{7877AABB-BDA7-4F0D-B401-051A90AC212A}" type="parTrans" cxnId="{0E096945-7EA2-4182-8FFF-BD9BAEBD711C}">
      <dgm:prSet/>
      <dgm:spPr/>
      <dgm:t>
        <a:bodyPr/>
        <a:lstStyle/>
        <a:p>
          <a:endParaRPr lang="en-US"/>
        </a:p>
      </dgm:t>
    </dgm:pt>
    <dgm:pt modelId="{85FAC13F-96CF-454B-85AF-6EEBD382F175}" type="sibTrans" cxnId="{0E096945-7EA2-4182-8FFF-BD9BAEBD711C}">
      <dgm:prSet/>
      <dgm:spPr/>
      <dgm:t>
        <a:bodyPr/>
        <a:lstStyle/>
        <a:p>
          <a:endParaRPr lang="en-US"/>
        </a:p>
      </dgm:t>
    </dgm:pt>
    <dgm:pt modelId="{FC469DC3-D16E-466A-BA76-B213FB4750FF}">
      <dgm:prSet/>
      <dgm:spPr/>
      <dgm:t>
        <a:bodyPr/>
        <a:lstStyle/>
        <a:p>
          <a:r>
            <a:rPr lang="en-GB"/>
            <a:t>Impaired capacity to resist or report abusive behaviour</a:t>
          </a:r>
          <a:endParaRPr lang="en-US"/>
        </a:p>
      </dgm:t>
    </dgm:pt>
    <dgm:pt modelId="{3EE83BF4-7167-47F8-966C-2F46E4FB1F32}" type="parTrans" cxnId="{3AB5DE0E-5857-41BD-9D13-61190C50758B}">
      <dgm:prSet/>
      <dgm:spPr/>
      <dgm:t>
        <a:bodyPr/>
        <a:lstStyle/>
        <a:p>
          <a:endParaRPr lang="en-US"/>
        </a:p>
      </dgm:t>
    </dgm:pt>
    <dgm:pt modelId="{2D5A3439-93D0-42FB-82D8-379E26678475}" type="sibTrans" cxnId="{3AB5DE0E-5857-41BD-9D13-61190C50758B}">
      <dgm:prSet/>
      <dgm:spPr/>
      <dgm:t>
        <a:bodyPr/>
        <a:lstStyle/>
        <a:p>
          <a:endParaRPr lang="en-US"/>
        </a:p>
      </dgm:t>
    </dgm:pt>
    <dgm:pt modelId="{0DD0F415-21DC-459E-85F9-CCCD810EF5E6}" type="pres">
      <dgm:prSet presAssocID="{BF6E299D-4185-4FA7-8644-A97C31FD7411}" presName="vert0" presStyleCnt="0">
        <dgm:presLayoutVars>
          <dgm:dir/>
          <dgm:animOne val="branch"/>
          <dgm:animLvl val="lvl"/>
        </dgm:presLayoutVars>
      </dgm:prSet>
      <dgm:spPr/>
    </dgm:pt>
    <dgm:pt modelId="{D4134A5B-7F13-4426-995C-0C2AB0E7C2F0}" type="pres">
      <dgm:prSet presAssocID="{94CBC424-1D89-4CB5-9E94-C9E39864390E}" presName="thickLine" presStyleLbl="alignNode1" presStyleIdx="0" presStyleCnt="10"/>
      <dgm:spPr/>
    </dgm:pt>
    <dgm:pt modelId="{09559F12-F63D-41CF-910A-37054A91D00D}" type="pres">
      <dgm:prSet presAssocID="{94CBC424-1D89-4CB5-9E94-C9E39864390E}" presName="horz1" presStyleCnt="0"/>
      <dgm:spPr/>
    </dgm:pt>
    <dgm:pt modelId="{98DAC51C-503A-4376-A8F4-BC28F33636CF}" type="pres">
      <dgm:prSet presAssocID="{94CBC424-1D89-4CB5-9E94-C9E39864390E}" presName="tx1" presStyleLbl="revTx" presStyleIdx="0" presStyleCnt="10"/>
      <dgm:spPr/>
    </dgm:pt>
    <dgm:pt modelId="{21A6F9C1-29C5-4096-B5B0-EDDC0BDB64C3}" type="pres">
      <dgm:prSet presAssocID="{94CBC424-1D89-4CB5-9E94-C9E39864390E}" presName="vert1" presStyleCnt="0"/>
      <dgm:spPr/>
    </dgm:pt>
    <dgm:pt modelId="{5BF1124F-ACE6-438A-894D-B0359910ABA0}" type="pres">
      <dgm:prSet presAssocID="{D0099F75-AF9D-4974-9E77-E0F347735233}" presName="thickLine" presStyleLbl="alignNode1" presStyleIdx="1" presStyleCnt="10"/>
      <dgm:spPr/>
    </dgm:pt>
    <dgm:pt modelId="{D4F67E30-FFF7-4A96-A6B4-87EA7FC33499}" type="pres">
      <dgm:prSet presAssocID="{D0099F75-AF9D-4974-9E77-E0F347735233}" presName="horz1" presStyleCnt="0"/>
      <dgm:spPr/>
    </dgm:pt>
    <dgm:pt modelId="{F734102E-BD61-45F5-987C-76EEA9D64727}" type="pres">
      <dgm:prSet presAssocID="{D0099F75-AF9D-4974-9E77-E0F347735233}" presName="tx1" presStyleLbl="revTx" presStyleIdx="1" presStyleCnt="10"/>
      <dgm:spPr/>
    </dgm:pt>
    <dgm:pt modelId="{43CA205D-FF48-46B5-BC14-EB098CEF860B}" type="pres">
      <dgm:prSet presAssocID="{D0099F75-AF9D-4974-9E77-E0F347735233}" presName="vert1" presStyleCnt="0"/>
      <dgm:spPr/>
    </dgm:pt>
    <dgm:pt modelId="{D2B25F8A-8F43-43B8-BAF0-62A3551ECF35}" type="pres">
      <dgm:prSet presAssocID="{01A70498-F827-4142-89D8-51AEB5C7C52C}" presName="thickLine" presStyleLbl="alignNode1" presStyleIdx="2" presStyleCnt="10"/>
      <dgm:spPr/>
    </dgm:pt>
    <dgm:pt modelId="{523E4901-7555-43D6-B40F-4BCE4A94D74F}" type="pres">
      <dgm:prSet presAssocID="{01A70498-F827-4142-89D8-51AEB5C7C52C}" presName="horz1" presStyleCnt="0"/>
      <dgm:spPr/>
    </dgm:pt>
    <dgm:pt modelId="{D612A1EE-269C-4D10-858A-FAFAF71357E5}" type="pres">
      <dgm:prSet presAssocID="{01A70498-F827-4142-89D8-51AEB5C7C52C}" presName="tx1" presStyleLbl="revTx" presStyleIdx="2" presStyleCnt="10"/>
      <dgm:spPr/>
    </dgm:pt>
    <dgm:pt modelId="{D1311486-BAF8-49ED-83FE-E9CC578E4849}" type="pres">
      <dgm:prSet presAssocID="{01A70498-F827-4142-89D8-51AEB5C7C52C}" presName="vert1" presStyleCnt="0"/>
      <dgm:spPr/>
    </dgm:pt>
    <dgm:pt modelId="{0667D617-140C-42B0-8D43-4D146493B23D}" type="pres">
      <dgm:prSet presAssocID="{80D53C31-6DB5-4EC9-9DAC-1D3AF7AA42BE}" presName="thickLine" presStyleLbl="alignNode1" presStyleIdx="3" presStyleCnt="10"/>
      <dgm:spPr/>
    </dgm:pt>
    <dgm:pt modelId="{9E1BCF04-6D6E-4BB9-AA4C-E0F5401319E7}" type="pres">
      <dgm:prSet presAssocID="{80D53C31-6DB5-4EC9-9DAC-1D3AF7AA42BE}" presName="horz1" presStyleCnt="0"/>
      <dgm:spPr/>
    </dgm:pt>
    <dgm:pt modelId="{49383F54-A3BD-45C9-97E0-030E2D2C7AEB}" type="pres">
      <dgm:prSet presAssocID="{80D53C31-6DB5-4EC9-9DAC-1D3AF7AA42BE}" presName="tx1" presStyleLbl="revTx" presStyleIdx="3" presStyleCnt="10"/>
      <dgm:spPr/>
    </dgm:pt>
    <dgm:pt modelId="{DC56365C-3B00-4290-9058-9540DC4F333E}" type="pres">
      <dgm:prSet presAssocID="{80D53C31-6DB5-4EC9-9DAC-1D3AF7AA42BE}" presName="vert1" presStyleCnt="0"/>
      <dgm:spPr/>
    </dgm:pt>
    <dgm:pt modelId="{616572CC-0ED7-43AD-A2B0-4E10976A97D8}" type="pres">
      <dgm:prSet presAssocID="{4CD76ECF-BB42-4A46-AD12-B83F38E00948}" presName="thickLine" presStyleLbl="alignNode1" presStyleIdx="4" presStyleCnt="10"/>
      <dgm:spPr/>
    </dgm:pt>
    <dgm:pt modelId="{5A513309-FFD0-4FF3-A03A-203281231922}" type="pres">
      <dgm:prSet presAssocID="{4CD76ECF-BB42-4A46-AD12-B83F38E00948}" presName="horz1" presStyleCnt="0"/>
      <dgm:spPr/>
    </dgm:pt>
    <dgm:pt modelId="{78353741-D711-497C-A404-F03465B5628B}" type="pres">
      <dgm:prSet presAssocID="{4CD76ECF-BB42-4A46-AD12-B83F38E00948}" presName="tx1" presStyleLbl="revTx" presStyleIdx="4" presStyleCnt="10"/>
      <dgm:spPr/>
    </dgm:pt>
    <dgm:pt modelId="{66F68108-018E-4214-BD9D-FD94032DA6B4}" type="pres">
      <dgm:prSet presAssocID="{4CD76ECF-BB42-4A46-AD12-B83F38E00948}" presName="vert1" presStyleCnt="0"/>
      <dgm:spPr/>
    </dgm:pt>
    <dgm:pt modelId="{56AC7A1C-7B22-4C3E-B906-A46398020605}" type="pres">
      <dgm:prSet presAssocID="{DBE0B315-1681-42E1-AFD5-5FE2834104EE}" presName="thickLine" presStyleLbl="alignNode1" presStyleIdx="5" presStyleCnt="10"/>
      <dgm:spPr/>
    </dgm:pt>
    <dgm:pt modelId="{E4472A66-F276-49B0-8633-A70BD8B02CCF}" type="pres">
      <dgm:prSet presAssocID="{DBE0B315-1681-42E1-AFD5-5FE2834104EE}" presName="horz1" presStyleCnt="0"/>
      <dgm:spPr/>
    </dgm:pt>
    <dgm:pt modelId="{B8B37222-EBE2-456D-A27A-1A44318E3DDB}" type="pres">
      <dgm:prSet presAssocID="{DBE0B315-1681-42E1-AFD5-5FE2834104EE}" presName="tx1" presStyleLbl="revTx" presStyleIdx="5" presStyleCnt="10"/>
      <dgm:spPr/>
    </dgm:pt>
    <dgm:pt modelId="{7D5744A2-A940-42BD-91C0-AFC9E82FE0EB}" type="pres">
      <dgm:prSet presAssocID="{DBE0B315-1681-42E1-AFD5-5FE2834104EE}" presName="vert1" presStyleCnt="0"/>
      <dgm:spPr/>
    </dgm:pt>
    <dgm:pt modelId="{3A0A4BB6-1222-4DAB-8381-68A8226E8975}" type="pres">
      <dgm:prSet presAssocID="{7BDA2CA0-9D82-4BDE-A762-48B3CEA1D8AF}" presName="thickLine" presStyleLbl="alignNode1" presStyleIdx="6" presStyleCnt="10"/>
      <dgm:spPr/>
    </dgm:pt>
    <dgm:pt modelId="{E3E65070-8054-4F5F-90CF-8C9A5A540128}" type="pres">
      <dgm:prSet presAssocID="{7BDA2CA0-9D82-4BDE-A762-48B3CEA1D8AF}" presName="horz1" presStyleCnt="0"/>
      <dgm:spPr/>
    </dgm:pt>
    <dgm:pt modelId="{684E29CC-F5D7-4187-BBC1-E3D069D492BF}" type="pres">
      <dgm:prSet presAssocID="{7BDA2CA0-9D82-4BDE-A762-48B3CEA1D8AF}" presName="tx1" presStyleLbl="revTx" presStyleIdx="6" presStyleCnt="10"/>
      <dgm:spPr/>
    </dgm:pt>
    <dgm:pt modelId="{4B825C54-C278-42E2-A11A-EA44A5D11090}" type="pres">
      <dgm:prSet presAssocID="{7BDA2CA0-9D82-4BDE-A762-48B3CEA1D8AF}" presName="vert1" presStyleCnt="0"/>
      <dgm:spPr/>
    </dgm:pt>
    <dgm:pt modelId="{BD366CE7-2B26-4630-A78C-31C12B742B4B}" type="pres">
      <dgm:prSet presAssocID="{C96294CF-D537-47FA-9564-F2202339E3DB}" presName="thickLine" presStyleLbl="alignNode1" presStyleIdx="7" presStyleCnt="10"/>
      <dgm:spPr/>
    </dgm:pt>
    <dgm:pt modelId="{3117BFC2-F684-477B-9D85-5F044EAC42F3}" type="pres">
      <dgm:prSet presAssocID="{C96294CF-D537-47FA-9564-F2202339E3DB}" presName="horz1" presStyleCnt="0"/>
      <dgm:spPr/>
    </dgm:pt>
    <dgm:pt modelId="{56B99746-A4DA-401A-A1F3-0F193180D6A5}" type="pres">
      <dgm:prSet presAssocID="{C96294CF-D537-47FA-9564-F2202339E3DB}" presName="tx1" presStyleLbl="revTx" presStyleIdx="7" presStyleCnt="10"/>
      <dgm:spPr/>
    </dgm:pt>
    <dgm:pt modelId="{B41A9BF7-B594-48CF-8384-ABC9735C61D6}" type="pres">
      <dgm:prSet presAssocID="{C96294CF-D537-47FA-9564-F2202339E3DB}" presName="vert1" presStyleCnt="0"/>
      <dgm:spPr/>
    </dgm:pt>
    <dgm:pt modelId="{077AEC2B-C231-4CEF-BF60-BB2F735E7FF0}" type="pres">
      <dgm:prSet presAssocID="{4801A438-8E3B-443D-991A-53FF4C0287A8}" presName="thickLine" presStyleLbl="alignNode1" presStyleIdx="8" presStyleCnt="10"/>
      <dgm:spPr/>
    </dgm:pt>
    <dgm:pt modelId="{56B2E766-1EED-4EF9-BD5D-ADA3311C3EF8}" type="pres">
      <dgm:prSet presAssocID="{4801A438-8E3B-443D-991A-53FF4C0287A8}" presName="horz1" presStyleCnt="0"/>
      <dgm:spPr/>
    </dgm:pt>
    <dgm:pt modelId="{FA0024E0-1286-4F82-976E-DC50000B2562}" type="pres">
      <dgm:prSet presAssocID="{4801A438-8E3B-443D-991A-53FF4C0287A8}" presName="tx1" presStyleLbl="revTx" presStyleIdx="8" presStyleCnt="10"/>
      <dgm:spPr/>
    </dgm:pt>
    <dgm:pt modelId="{8B2A1974-1029-4EE5-BE44-0C56AD64EDD3}" type="pres">
      <dgm:prSet presAssocID="{4801A438-8E3B-443D-991A-53FF4C0287A8}" presName="vert1" presStyleCnt="0"/>
      <dgm:spPr/>
    </dgm:pt>
    <dgm:pt modelId="{267626B9-0562-4570-B053-6E138CCC7B6F}" type="pres">
      <dgm:prSet presAssocID="{FC469DC3-D16E-466A-BA76-B213FB4750FF}" presName="thickLine" presStyleLbl="alignNode1" presStyleIdx="9" presStyleCnt="10"/>
      <dgm:spPr/>
    </dgm:pt>
    <dgm:pt modelId="{274F29A3-CE47-4F5E-83B4-C562E902B4EC}" type="pres">
      <dgm:prSet presAssocID="{FC469DC3-D16E-466A-BA76-B213FB4750FF}" presName="horz1" presStyleCnt="0"/>
      <dgm:spPr/>
    </dgm:pt>
    <dgm:pt modelId="{F655643A-CF24-4F48-9080-EA4FD228907F}" type="pres">
      <dgm:prSet presAssocID="{FC469DC3-D16E-466A-BA76-B213FB4750FF}" presName="tx1" presStyleLbl="revTx" presStyleIdx="9" presStyleCnt="10"/>
      <dgm:spPr/>
    </dgm:pt>
    <dgm:pt modelId="{4CF56867-FBA3-44BD-8AA1-2CC31BD2E5D4}" type="pres">
      <dgm:prSet presAssocID="{FC469DC3-D16E-466A-BA76-B213FB4750FF}" presName="vert1" presStyleCnt="0"/>
      <dgm:spPr/>
    </dgm:pt>
  </dgm:ptLst>
  <dgm:cxnLst>
    <dgm:cxn modelId="{DD35900D-A746-4A76-A593-5A4FA874B533}" type="presOf" srcId="{D0099F75-AF9D-4974-9E77-E0F347735233}" destId="{F734102E-BD61-45F5-987C-76EEA9D64727}" srcOrd="0" destOrd="0" presId="urn:microsoft.com/office/officeart/2008/layout/LinedList"/>
    <dgm:cxn modelId="{3AB5DE0E-5857-41BD-9D13-61190C50758B}" srcId="{BF6E299D-4185-4FA7-8644-A97C31FD7411}" destId="{FC469DC3-D16E-466A-BA76-B213FB4750FF}" srcOrd="9" destOrd="0" parTransId="{3EE83BF4-7167-47F8-966C-2F46E4FB1F32}" sibTransId="{2D5A3439-93D0-42FB-82D8-379E26678475}"/>
    <dgm:cxn modelId="{34DEAB24-F4B6-4C52-AB16-EEF8AA96D453}" srcId="{BF6E299D-4185-4FA7-8644-A97C31FD7411}" destId="{C96294CF-D537-47FA-9564-F2202339E3DB}" srcOrd="7" destOrd="0" parTransId="{C000799B-39BA-4EEC-B307-E1D5B731F084}" sibTransId="{637D612E-D215-47FE-83F9-6929283884AD}"/>
    <dgm:cxn modelId="{F00D0A30-1D64-4F64-BB11-7EB31D2E82D4}" type="presOf" srcId="{FC469DC3-D16E-466A-BA76-B213FB4750FF}" destId="{F655643A-CF24-4F48-9080-EA4FD228907F}" srcOrd="0" destOrd="0" presId="urn:microsoft.com/office/officeart/2008/layout/LinedList"/>
    <dgm:cxn modelId="{94737532-17B8-4D66-9FD4-0DBC228E5621}" srcId="{BF6E299D-4185-4FA7-8644-A97C31FD7411}" destId="{94CBC424-1D89-4CB5-9E94-C9E39864390E}" srcOrd="0" destOrd="0" parTransId="{1FDBF330-CF6E-494E-97F2-CDD6EBFC62FF}" sibTransId="{163F9F6D-750D-4B00-9353-B4085F50F907}"/>
    <dgm:cxn modelId="{134C1B3E-AF04-4B38-BEBC-62F5C16F487D}" type="presOf" srcId="{80D53C31-6DB5-4EC9-9DAC-1D3AF7AA42BE}" destId="{49383F54-A3BD-45C9-97E0-030E2D2C7AEB}" srcOrd="0" destOrd="0" presId="urn:microsoft.com/office/officeart/2008/layout/LinedList"/>
    <dgm:cxn modelId="{FF747E3E-2805-4BE0-B552-C317FE8878DD}" srcId="{BF6E299D-4185-4FA7-8644-A97C31FD7411}" destId="{4CD76ECF-BB42-4A46-AD12-B83F38E00948}" srcOrd="4" destOrd="0" parTransId="{CFC9D684-CED0-4A75-9283-F9B72734B9EC}" sibTransId="{150F8D1D-49B2-495D-8B5E-3330F00FAB9C}"/>
    <dgm:cxn modelId="{BBAF3240-6615-4581-80CD-A8228EAD942D}" type="presOf" srcId="{C96294CF-D537-47FA-9564-F2202339E3DB}" destId="{56B99746-A4DA-401A-A1F3-0F193180D6A5}" srcOrd="0" destOrd="0" presId="urn:microsoft.com/office/officeart/2008/layout/LinedList"/>
    <dgm:cxn modelId="{0E096945-7EA2-4182-8FFF-BD9BAEBD711C}" srcId="{BF6E299D-4185-4FA7-8644-A97C31FD7411}" destId="{4801A438-8E3B-443D-991A-53FF4C0287A8}" srcOrd="8" destOrd="0" parTransId="{7877AABB-BDA7-4F0D-B401-051A90AC212A}" sibTransId="{85FAC13F-96CF-454B-85AF-6EEBD382F175}"/>
    <dgm:cxn modelId="{5E57B96B-B012-4063-8D7C-2FC76E434933}" type="presOf" srcId="{4801A438-8E3B-443D-991A-53FF4C0287A8}" destId="{FA0024E0-1286-4F82-976E-DC50000B2562}" srcOrd="0" destOrd="0" presId="urn:microsoft.com/office/officeart/2008/layout/LinedList"/>
    <dgm:cxn modelId="{D4020270-3442-492F-9FE8-52AAD29C50C3}" type="presOf" srcId="{01A70498-F827-4142-89D8-51AEB5C7C52C}" destId="{D612A1EE-269C-4D10-858A-FAFAF71357E5}" srcOrd="0" destOrd="0" presId="urn:microsoft.com/office/officeart/2008/layout/LinedList"/>
    <dgm:cxn modelId="{1492EC78-E666-4F2F-9A2A-921F3BBDA227}" type="presOf" srcId="{BF6E299D-4185-4FA7-8644-A97C31FD7411}" destId="{0DD0F415-21DC-459E-85F9-CCCD810EF5E6}" srcOrd="0" destOrd="0" presId="urn:microsoft.com/office/officeart/2008/layout/LinedList"/>
    <dgm:cxn modelId="{394F437F-C910-40CE-AB6A-C2396FD9A95C}" type="presOf" srcId="{DBE0B315-1681-42E1-AFD5-5FE2834104EE}" destId="{B8B37222-EBE2-456D-A27A-1A44318E3DDB}" srcOrd="0" destOrd="0" presId="urn:microsoft.com/office/officeart/2008/layout/LinedList"/>
    <dgm:cxn modelId="{0D0F6184-86FA-4DBD-81E9-601A86E4AE4A}" srcId="{BF6E299D-4185-4FA7-8644-A97C31FD7411}" destId="{7BDA2CA0-9D82-4BDE-A762-48B3CEA1D8AF}" srcOrd="6" destOrd="0" parTransId="{E4CC7670-58E5-4604-AC9C-DEC19187E46E}" sibTransId="{7DBEDEB4-27F9-4DEF-B8B7-6F4ED29D3F6F}"/>
    <dgm:cxn modelId="{3650A790-F040-42E8-9792-90D6EE1E4CB7}" srcId="{BF6E299D-4185-4FA7-8644-A97C31FD7411}" destId="{01A70498-F827-4142-89D8-51AEB5C7C52C}" srcOrd="2" destOrd="0" parTransId="{838CF640-FAF9-49D0-AA5B-1DEB87067A4D}" sibTransId="{14517FBC-1E11-4E46-9844-AC81C9D6914F}"/>
    <dgm:cxn modelId="{0D68A4A2-308B-43C5-A1A8-9A8AAC069891}" type="presOf" srcId="{94CBC424-1D89-4CB5-9E94-C9E39864390E}" destId="{98DAC51C-503A-4376-A8F4-BC28F33636CF}" srcOrd="0" destOrd="0" presId="urn:microsoft.com/office/officeart/2008/layout/LinedList"/>
    <dgm:cxn modelId="{BEB2F8A4-C58B-431F-B87C-9B8FBCC9EA91}" type="presOf" srcId="{4CD76ECF-BB42-4A46-AD12-B83F38E00948}" destId="{78353741-D711-497C-A404-F03465B5628B}" srcOrd="0" destOrd="0" presId="urn:microsoft.com/office/officeart/2008/layout/LinedList"/>
    <dgm:cxn modelId="{B36003C3-4562-4F6E-82AB-8464A55D52DE}" type="presOf" srcId="{7BDA2CA0-9D82-4BDE-A762-48B3CEA1D8AF}" destId="{684E29CC-F5D7-4187-BBC1-E3D069D492BF}" srcOrd="0" destOrd="0" presId="urn:microsoft.com/office/officeart/2008/layout/LinedList"/>
    <dgm:cxn modelId="{8B46B0C8-6DF0-4097-AD85-1FE406C22AB2}" srcId="{BF6E299D-4185-4FA7-8644-A97C31FD7411}" destId="{80D53C31-6DB5-4EC9-9DAC-1D3AF7AA42BE}" srcOrd="3" destOrd="0" parTransId="{E152A040-9F77-46F6-91EF-90C3908C3406}" sibTransId="{C90EA0C3-8BF4-4BE6-BA20-98E9D5628A41}"/>
    <dgm:cxn modelId="{923340CC-E147-49AB-AB58-43C0BBE5E544}" srcId="{BF6E299D-4185-4FA7-8644-A97C31FD7411}" destId="{D0099F75-AF9D-4974-9E77-E0F347735233}" srcOrd="1" destOrd="0" parTransId="{11DAC6E4-24BD-4DB2-89EF-CE1C5199D2A7}" sibTransId="{2F9A7223-2B9C-4D21-B68D-0543AC87B0F0}"/>
    <dgm:cxn modelId="{BFA378E4-ECC4-4515-AFC5-F04DD91CC530}" srcId="{BF6E299D-4185-4FA7-8644-A97C31FD7411}" destId="{DBE0B315-1681-42E1-AFD5-5FE2834104EE}" srcOrd="5" destOrd="0" parTransId="{1F1B7CA6-8ECE-416E-B773-D5C2AEE4A315}" sibTransId="{AD09F8A0-4249-411B-AE25-D288DCE72822}"/>
    <dgm:cxn modelId="{59CB4A14-67D6-4F0E-A45F-D3B78E944783}" type="presParOf" srcId="{0DD0F415-21DC-459E-85F9-CCCD810EF5E6}" destId="{D4134A5B-7F13-4426-995C-0C2AB0E7C2F0}" srcOrd="0" destOrd="0" presId="urn:microsoft.com/office/officeart/2008/layout/LinedList"/>
    <dgm:cxn modelId="{D3C67DF1-5718-450A-B37B-F8344EEA459B}" type="presParOf" srcId="{0DD0F415-21DC-459E-85F9-CCCD810EF5E6}" destId="{09559F12-F63D-41CF-910A-37054A91D00D}" srcOrd="1" destOrd="0" presId="urn:microsoft.com/office/officeart/2008/layout/LinedList"/>
    <dgm:cxn modelId="{5F196383-EEB4-4F50-9208-C988AC23441C}" type="presParOf" srcId="{09559F12-F63D-41CF-910A-37054A91D00D}" destId="{98DAC51C-503A-4376-A8F4-BC28F33636CF}" srcOrd="0" destOrd="0" presId="urn:microsoft.com/office/officeart/2008/layout/LinedList"/>
    <dgm:cxn modelId="{9D477843-08CD-4313-9BE0-829D6B434D67}" type="presParOf" srcId="{09559F12-F63D-41CF-910A-37054A91D00D}" destId="{21A6F9C1-29C5-4096-B5B0-EDDC0BDB64C3}" srcOrd="1" destOrd="0" presId="urn:microsoft.com/office/officeart/2008/layout/LinedList"/>
    <dgm:cxn modelId="{7E5EED8F-A089-4132-8007-68E16A60342A}" type="presParOf" srcId="{0DD0F415-21DC-459E-85F9-CCCD810EF5E6}" destId="{5BF1124F-ACE6-438A-894D-B0359910ABA0}" srcOrd="2" destOrd="0" presId="urn:microsoft.com/office/officeart/2008/layout/LinedList"/>
    <dgm:cxn modelId="{5F5EED20-5ECA-4C54-AEC9-4F9D86D96BBA}" type="presParOf" srcId="{0DD0F415-21DC-459E-85F9-CCCD810EF5E6}" destId="{D4F67E30-FFF7-4A96-A6B4-87EA7FC33499}" srcOrd="3" destOrd="0" presId="urn:microsoft.com/office/officeart/2008/layout/LinedList"/>
    <dgm:cxn modelId="{33368204-D6D6-45A9-89C3-9D82E5AC282D}" type="presParOf" srcId="{D4F67E30-FFF7-4A96-A6B4-87EA7FC33499}" destId="{F734102E-BD61-45F5-987C-76EEA9D64727}" srcOrd="0" destOrd="0" presId="urn:microsoft.com/office/officeart/2008/layout/LinedList"/>
    <dgm:cxn modelId="{9E0B57A5-C427-4BA5-BFDA-F3B0F5745244}" type="presParOf" srcId="{D4F67E30-FFF7-4A96-A6B4-87EA7FC33499}" destId="{43CA205D-FF48-46B5-BC14-EB098CEF860B}" srcOrd="1" destOrd="0" presId="urn:microsoft.com/office/officeart/2008/layout/LinedList"/>
    <dgm:cxn modelId="{CD326308-89A4-4DFC-8E09-FFD7577870A5}" type="presParOf" srcId="{0DD0F415-21DC-459E-85F9-CCCD810EF5E6}" destId="{D2B25F8A-8F43-43B8-BAF0-62A3551ECF35}" srcOrd="4" destOrd="0" presId="urn:microsoft.com/office/officeart/2008/layout/LinedList"/>
    <dgm:cxn modelId="{6B775C17-3CAE-46A1-9217-02C21431ED58}" type="presParOf" srcId="{0DD0F415-21DC-459E-85F9-CCCD810EF5E6}" destId="{523E4901-7555-43D6-B40F-4BCE4A94D74F}" srcOrd="5" destOrd="0" presId="urn:microsoft.com/office/officeart/2008/layout/LinedList"/>
    <dgm:cxn modelId="{1DE7BEC8-C8F8-40D7-BE5C-77FFE7B3A759}" type="presParOf" srcId="{523E4901-7555-43D6-B40F-4BCE4A94D74F}" destId="{D612A1EE-269C-4D10-858A-FAFAF71357E5}" srcOrd="0" destOrd="0" presId="urn:microsoft.com/office/officeart/2008/layout/LinedList"/>
    <dgm:cxn modelId="{55CE5F87-7C82-49DF-8784-A88BFCC945EC}" type="presParOf" srcId="{523E4901-7555-43D6-B40F-4BCE4A94D74F}" destId="{D1311486-BAF8-49ED-83FE-E9CC578E4849}" srcOrd="1" destOrd="0" presId="urn:microsoft.com/office/officeart/2008/layout/LinedList"/>
    <dgm:cxn modelId="{E74A9E03-51C0-4DE7-A570-1B3F4D33C4F0}" type="presParOf" srcId="{0DD0F415-21DC-459E-85F9-CCCD810EF5E6}" destId="{0667D617-140C-42B0-8D43-4D146493B23D}" srcOrd="6" destOrd="0" presId="urn:microsoft.com/office/officeart/2008/layout/LinedList"/>
    <dgm:cxn modelId="{CF086B61-7135-44E3-99FD-045B2AEFB91E}" type="presParOf" srcId="{0DD0F415-21DC-459E-85F9-CCCD810EF5E6}" destId="{9E1BCF04-6D6E-4BB9-AA4C-E0F5401319E7}" srcOrd="7" destOrd="0" presId="urn:microsoft.com/office/officeart/2008/layout/LinedList"/>
    <dgm:cxn modelId="{1CA347F8-1AB8-4E5C-AC57-7AAC59E6C9C6}" type="presParOf" srcId="{9E1BCF04-6D6E-4BB9-AA4C-E0F5401319E7}" destId="{49383F54-A3BD-45C9-97E0-030E2D2C7AEB}" srcOrd="0" destOrd="0" presId="urn:microsoft.com/office/officeart/2008/layout/LinedList"/>
    <dgm:cxn modelId="{E3749FC5-A572-4075-A420-8AA80E85100D}" type="presParOf" srcId="{9E1BCF04-6D6E-4BB9-AA4C-E0F5401319E7}" destId="{DC56365C-3B00-4290-9058-9540DC4F333E}" srcOrd="1" destOrd="0" presId="urn:microsoft.com/office/officeart/2008/layout/LinedList"/>
    <dgm:cxn modelId="{756B215E-BA5A-4315-8261-184CB44E0EA3}" type="presParOf" srcId="{0DD0F415-21DC-459E-85F9-CCCD810EF5E6}" destId="{616572CC-0ED7-43AD-A2B0-4E10976A97D8}" srcOrd="8" destOrd="0" presId="urn:microsoft.com/office/officeart/2008/layout/LinedList"/>
    <dgm:cxn modelId="{C22B89A2-0C08-46FA-8DFF-2B2D230A761E}" type="presParOf" srcId="{0DD0F415-21DC-459E-85F9-CCCD810EF5E6}" destId="{5A513309-FFD0-4FF3-A03A-203281231922}" srcOrd="9" destOrd="0" presId="urn:microsoft.com/office/officeart/2008/layout/LinedList"/>
    <dgm:cxn modelId="{687CC640-97B0-4FB9-8A10-9538037243F9}" type="presParOf" srcId="{5A513309-FFD0-4FF3-A03A-203281231922}" destId="{78353741-D711-497C-A404-F03465B5628B}" srcOrd="0" destOrd="0" presId="urn:microsoft.com/office/officeart/2008/layout/LinedList"/>
    <dgm:cxn modelId="{B0B45040-868D-4206-B157-316F43FD64BB}" type="presParOf" srcId="{5A513309-FFD0-4FF3-A03A-203281231922}" destId="{66F68108-018E-4214-BD9D-FD94032DA6B4}" srcOrd="1" destOrd="0" presId="urn:microsoft.com/office/officeart/2008/layout/LinedList"/>
    <dgm:cxn modelId="{74BACE3C-9941-4D42-B399-FB36DAD02D24}" type="presParOf" srcId="{0DD0F415-21DC-459E-85F9-CCCD810EF5E6}" destId="{56AC7A1C-7B22-4C3E-B906-A46398020605}" srcOrd="10" destOrd="0" presId="urn:microsoft.com/office/officeart/2008/layout/LinedList"/>
    <dgm:cxn modelId="{CA6852F8-76C2-4607-880A-2ABBE0033ABD}" type="presParOf" srcId="{0DD0F415-21DC-459E-85F9-CCCD810EF5E6}" destId="{E4472A66-F276-49B0-8633-A70BD8B02CCF}" srcOrd="11" destOrd="0" presId="urn:microsoft.com/office/officeart/2008/layout/LinedList"/>
    <dgm:cxn modelId="{7BC98849-FBB5-46AB-8433-A0F2C05B6637}" type="presParOf" srcId="{E4472A66-F276-49B0-8633-A70BD8B02CCF}" destId="{B8B37222-EBE2-456D-A27A-1A44318E3DDB}" srcOrd="0" destOrd="0" presId="urn:microsoft.com/office/officeart/2008/layout/LinedList"/>
    <dgm:cxn modelId="{B62DDD13-E1F2-4901-8EB8-B68F1775E94C}" type="presParOf" srcId="{E4472A66-F276-49B0-8633-A70BD8B02CCF}" destId="{7D5744A2-A940-42BD-91C0-AFC9E82FE0EB}" srcOrd="1" destOrd="0" presId="urn:microsoft.com/office/officeart/2008/layout/LinedList"/>
    <dgm:cxn modelId="{E4260B4C-32FB-4A27-9DC4-3700CFA9357C}" type="presParOf" srcId="{0DD0F415-21DC-459E-85F9-CCCD810EF5E6}" destId="{3A0A4BB6-1222-4DAB-8381-68A8226E8975}" srcOrd="12" destOrd="0" presId="urn:microsoft.com/office/officeart/2008/layout/LinedList"/>
    <dgm:cxn modelId="{DFA90CFD-B5AF-40FD-B07B-C7F770493E7A}" type="presParOf" srcId="{0DD0F415-21DC-459E-85F9-CCCD810EF5E6}" destId="{E3E65070-8054-4F5F-90CF-8C9A5A540128}" srcOrd="13" destOrd="0" presId="urn:microsoft.com/office/officeart/2008/layout/LinedList"/>
    <dgm:cxn modelId="{2F9518D8-D182-458D-AF18-09956512AD44}" type="presParOf" srcId="{E3E65070-8054-4F5F-90CF-8C9A5A540128}" destId="{684E29CC-F5D7-4187-BBC1-E3D069D492BF}" srcOrd="0" destOrd="0" presId="urn:microsoft.com/office/officeart/2008/layout/LinedList"/>
    <dgm:cxn modelId="{DC66A4A9-44C0-4CBF-8EFD-FFB6C86AA676}" type="presParOf" srcId="{E3E65070-8054-4F5F-90CF-8C9A5A540128}" destId="{4B825C54-C278-42E2-A11A-EA44A5D11090}" srcOrd="1" destOrd="0" presId="urn:microsoft.com/office/officeart/2008/layout/LinedList"/>
    <dgm:cxn modelId="{254F897B-CE47-4A47-A1F1-4D0E0E01EB9E}" type="presParOf" srcId="{0DD0F415-21DC-459E-85F9-CCCD810EF5E6}" destId="{BD366CE7-2B26-4630-A78C-31C12B742B4B}" srcOrd="14" destOrd="0" presId="urn:microsoft.com/office/officeart/2008/layout/LinedList"/>
    <dgm:cxn modelId="{44DCA493-9243-45E2-AB04-DE2EC1834EF9}" type="presParOf" srcId="{0DD0F415-21DC-459E-85F9-CCCD810EF5E6}" destId="{3117BFC2-F684-477B-9D85-5F044EAC42F3}" srcOrd="15" destOrd="0" presId="urn:microsoft.com/office/officeart/2008/layout/LinedList"/>
    <dgm:cxn modelId="{1C2900BD-219F-40D3-BA90-D3A42D62CFCA}" type="presParOf" srcId="{3117BFC2-F684-477B-9D85-5F044EAC42F3}" destId="{56B99746-A4DA-401A-A1F3-0F193180D6A5}" srcOrd="0" destOrd="0" presId="urn:microsoft.com/office/officeart/2008/layout/LinedList"/>
    <dgm:cxn modelId="{B6C33AEA-552D-4CE3-A7EA-CE139AD3E333}" type="presParOf" srcId="{3117BFC2-F684-477B-9D85-5F044EAC42F3}" destId="{B41A9BF7-B594-48CF-8384-ABC9735C61D6}" srcOrd="1" destOrd="0" presId="urn:microsoft.com/office/officeart/2008/layout/LinedList"/>
    <dgm:cxn modelId="{6FD67E6C-9F4D-4F48-B872-BB6F8FA9BC4B}" type="presParOf" srcId="{0DD0F415-21DC-459E-85F9-CCCD810EF5E6}" destId="{077AEC2B-C231-4CEF-BF60-BB2F735E7FF0}" srcOrd="16" destOrd="0" presId="urn:microsoft.com/office/officeart/2008/layout/LinedList"/>
    <dgm:cxn modelId="{AF19683D-C701-44F0-8CEE-2BFA5A5FB2FD}" type="presParOf" srcId="{0DD0F415-21DC-459E-85F9-CCCD810EF5E6}" destId="{56B2E766-1EED-4EF9-BD5D-ADA3311C3EF8}" srcOrd="17" destOrd="0" presId="urn:microsoft.com/office/officeart/2008/layout/LinedList"/>
    <dgm:cxn modelId="{F9AC6CAE-61D7-4A72-A8AE-E386D69840E5}" type="presParOf" srcId="{56B2E766-1EED-4EF9-BD5D-ADA3311C3EF8}" destId="{FA0024E0-1286-4F82-976E-DC50000B2562}" srcOrd="0" destOrd="0" presId="urn:microsoft.com/office/officeart/2008/layout/LinedList"/>
    <dgm:cxn modelId="{DF300E3C-5BE8-43B5-8B4E-AA36F0B24971}" type="presParOf" srcId="{56B2E766-1EED-4EF9-BD5D-ADA3311C3EF8}" destId="{8B2A1974-1029-4EE5-BE44-0C56AD64EDD3}" srcOrd="1" destOrd="0" presId="urn:microsoft.com/office/officeart/2008/layout/LinedList"/>
    <dgm:cxn modelId="{906AAD7D-4FE7-471F-8CCC-ED8A3F0D59B5}" type="presParOf" srcId="{0DD0F415-21DC-459E-85F9-CCCD810EF5E6}" destId="{267626B9-0562-4570-B053-6E138CCC7B6F}" srcOrd="18" destOrd="0" presId="urn:microsoft.com/office/officeart/2008/layout/LinedList"/>
    <dgm:cxn modelId="{ADE2130F-F914-461A-A8C7-439DFD57D3AB}" type="presParOf" srcId="{0DD0F415-21DC-459E-85F9-CCCD810EF5E6}" destId="{274F29A3-CE47-4F5E-83B4-C562E902B4EC}" srcOrd="19" destOrd="0" presId="urn:microsoft.com/office/officeart/2008/layout/LinedList"/>
    <dgm:cxn modelId="{01604E2B-B9A9-4B3A-81CC-24A12AA0DCE6}" type="presParOf" srcId="{274F29A3-CE47-4F5E-83B4-C562E902B4EC}" destId="{F655643A-CF24-4F48-9080-EA4FD228907F}" srcOrd="0" destOrd="0" presId="urn:microsoft.com/office/officeart/2008/layout/LinedList"/>
    <dgm:cxn modelId="{6FAFCD19-D328-462C-B6BD-0959761252C1}" type="presParOf" srcId="{274F29A3-CE47-4F5E-83B4-C562E902B4EC}" destId="{4CF56867-FBA3-44BD-8AA1-2CC31BD2E5D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8BAD78-CBBD-4442-8ABA-8C3185DE091D}" type="doc">
      <dgm:prSet loTypeId="urn:microsoft.com/office/officeart/2008/layout/LinedList" loCatId="list" qsTypeId="urn:microsoft.com/office/officeart/2005/8/quickstyle/simple4" qsCatId="simple" csTypeId="urn:microsoft.com/office/officeart/2005/8/colors/accent5_2" csCatId="accent5"/>
      <dgm:spPr/>
      <dgm:t>
        <a:bodyPr/>
        <a:lstStyle/>
        <a:p>
          <a:endParaRPr lang="en-US"/>
        </a:p>
      </dgm:t>
    </dgm:pt>
    <dgm:pt modelId="{9248E95A-6FD2-45BB-80FB-F732744DADF7}">
      <dgm:prSet/>
      <dgm:spPr/>
      <dgm:t>
        <a:bodyPr/>
        <a:lstStyle/>
        <a:p>
          <a:r>
            <a:rPr lang="en-GB" b="1"/>
            <a:t>Code of Practice for Victims of Crime 2005</a:t>
          </a:r>
          <a:endParaRPr lang="en-US"/>
        </a:p>
      </dgm:t>
    </dgm:pt>
    <dgm:pt modelId="{66843A78-C4AD-4005-A9FE-8F6BCC54A9F4}" type="parTrans" cxnId="{42AFAD48-4C0D-4DC0-A49F-FE72D850212F}">
      <dgm:prSet/>
      <dgm:spPr/>
      <dgm:t>
        <a:bodyPr/>
        <a:lstStyle/>
        <a:p>
          <a:endParaRPr lang="en-US"/>
        </a:p>
      </dgm:t>
    </dgm:pt>
    <dgm:pt modelId="{8378574F-0F28-4DAA-9483-BA06E845A881}" type="sibTrans" cxnId="{42AFAD48-4C0D-4DC0-A49F-FE72D850212F}">
      <dgm:prSet/>
      <dgm:spPr/>
      <dgm:t>
        <a:bodyPr/>
        <a:lstStyle/>
        <a:p>
          <a:endParaRPr lang="en-US"/>
        </a:p>
      </dgm:t>
    </dgm:pt>
    <dgm:pt modelId="{D2537C61-3589-48FD-A347-0C6DEC49C379}">
      <dgm:prSet/>
      <dgm:spPr/>
      <dgm:t>
        <a:bodyPr/>
        <a:lstStyle/>
        <a:p>
          <a:r>
            <a:rPr lang="en-GB"/>
            <a:t>This Code sets out the services that must be provided to victims of crime by organisations in England and Wales.</a:t>
          </a:r>
          <a:endParaRPr lang="en-US"/>
        </a:p>
      </dgm:t>
    </dgm:pt>
    <dgm:pt modelId="{9256AACF-059C-402B-8351-F28EB5F5A211}" type="parTrans" cxnId="{D7057E2A-7D5F-43C2-A00B-CFC2E7C74DCD}">
      <dgm:prSet/>
      <dgm:spPr/>
      <dgm:t>
        <a:bodyPr/>
        <a:lstStyle/>
        <a:p>
          <a:endParaRPr lang="en-US"/>
        </a:p>
      </dgm:t>
    </dgm:pt>
    <dgm:pt modelId="{E01C2BEA-5801-49A4-BCC5-9254A2067645}" type="sibTrans" cxnId="{D7057E2A-7D5F-43C2-A00B-CFC2E7C74DCD}">
      <dgm:prSet/>
      <dgm:spPr/>
      <dgm:t>
        <a:bodyPr/>
        <a:lstStyle/>
        <a:p>
          <a:endParaRPr lang="en-US"/>
        </a:p>
      </dgm:t>
    </dgm:pt>
    <dgm:pt modelId="{EF4A2A5A-3F10-4892-9074-D5003EDD7881}">
      <dgm:prSet/>
      <dgm:spPr/>
      <dgm:t>
        <a:bodyPr/>
        <a:lstStyle/>
        <a:p>
          <a:r>
            <a:rPr lang="en-GB"/>
            <a:t>Putting victims first, making the system more responsive and easier to navigate. </a:t>
          </a:r>
          <a:endParaRPr lang="en-US"/>
        </a:p>
      </dgm:t>
    </dgm:pt>
    <dgm:pt modelId="{2878CF8A-997F-4758-870E-CBA5414A4727}" type="parTrans" cxnId="{D6F2B6FE-CD94-4B39-BB5B-A189844FD56E}">
      <dgm:prSet/>
      <dgm:spPr/>
      <dgm:t>
        <a:bodyPr/>
        <a:lstStyle/>
        <a:p>
          <a:endParaRPr lang="en-US"/>
        </a:p>
      </dgm:t>
    </dgm:pt>
    <dgm:pt modelId="{FE3B8B2F-B80E-4E75-8637-68CE46A757CF}" type="sibTrans" cxnId="{D6F2B6FE-CD94-4B39-BB5B-A189844FD56E}">
      <dgm:prSet/>
      <dgm:spPr/>
      <dgm:t>
        <a:bodyPr/>
        <a:lstStyle/>
        <a:p>
          <a:endParaRPr lang="en-US"/>
        </a:p>
      </dgm:t>
    </dgm:pt>
    <dgm:pt modelId="{640A5123-2EE4-4497-B379-D22C178B95AB}">
      <dgm:prSet/>
      <dgm:spPr/>
      <dgm:t>
        <a:bodyPr/>
        <a:lstStyle/>
        <a:p>
          <a:r>
            <a:rPr lang="en-GB"/>
            <a:t>Treated in a respectful, sensitive, tailored and professional manner without discrimination of any kind. </a:t>
          </a:r>
          <a:endParaRPr lang="en-US"/>
        </a:p>
      </dgm:t>
    </dgm:pt>
    <dgm:pt modelId="{10DA0ACA-8296-4EBB-8A76-A47709B6E280}" type="parTrans" cxnId="{47B5EAE6-A7A2-41BE-A6CB-5C17A9D1845C}">
      <dgm:prSet/>
      <dgm:spPr/>
      <dgm:t>
        <a:bodyPr/>
        <a:lstStyle/>
        <a:p>
          <a:endParaRPr lang="en-US"/>
        </a:p>
      </dgm:t>
    </dgm:pt>
    <dgm:pt modelId="{3B699A84-F983-44AC-8BBF-F33149BF09DE}" type="sibTrans" cxnId="{47B5EAE6-A7A2-41BE-A6CB-5C17A9D1845C}">
      <dgm:prSet/>
      <dgm:spPr/>
      <dgm:t>
        <a:bodyPr/>
        <a:lstStyle/>
        <a:p>
          <a:endParaRPr lang="en-US"/>
        </a:p>
      </dgm:t>
    </dgm:pt>
    <dgm:pt modelId="{7BF60BE5-93C8-4F16-8E65-0581A4E12F31}">
      <dgm:prSet/>
      <dgm:spPr/>
      <dgm:t>
        <a:bodyPr/>
        <a:lstStyle/>
        <a:p>
          <a:r>
            <a:rPr lang="en-GB"/>
            <a:t>Receive appropriate support to help them cope &amp; recover and be protected from re-victimisation. </a:t>
          </a:r>
          <a:endParaRPr lang="en-US"/>
        </a:p>
      </dgm:t>
    </dgm:pt>
    <dgm:pt modelId="{5C763760-86CA-4A5F-A242-D4EFCD2D147D}" type="parTrans" cxnId="{6C2E0D8A-209D-4166-88DF-98A21E98C499}">
      <dgm:prSet/>
      <dgm:spPr/>
      <dgm:t>
        <a:bodyPr/>
        <a:lstStyle/>
        <a:p>
          <a:endParaRPr lang="en-US"/>
        </a:p>
      </dgm:t>
    </dgm:pt>
    <dgm:pt modelId="{5866E233-8420-48BE-A356-1BB2CDD0428A}" type="sibTrans" cxnId="{6C2E0D8A-209D-4166-88DF-98A21E98C499}">
      <dgm:prSet/>
      <dgm:spPr/>
      <dgm:t>
        <a:bodyPr/>
        <a:lstStyle/>
        <a:p>
          <a:endParaRPr lang="en-US"/>
        </a:p>
      </dgm:t>
    </dgm:pt>
    <dgm:pt modelId="{3038FF4F-4D49-4711-B852-265DA01A661A}" type="pres">
      <dgm:prSet presAssocID="{B68BAD78-CBBD-4442-8ABA-8C3185DE091D}" presName="vert0" presStyleCnt="0">
        <dgm:presLayoutVars>
          <dgm:dir/>
          <dgm:animOne val="branch"/>
          <dgm:animLvl val="lvl"/>
        </dgm:presLayoutVars>
      </dgm:prSet>
      <dgm:spPr/>
    </dgm:pt>
    <dgm:pt modelId="{ADE2D705-043D-4A59-9EF1-8DECB3BFFD2D}" type="pres">
      <dgm:prSet presAssocID="{9248E95A-6FD2-45BB-80FB-F732744DADF7}" presName="thickLine" presStyleLbl="alignNode1" presStyleIdx="0" presStyleCnt="5"/>
      <dgm:spPr/>
    </dgm:pt>
    <dgm:pt modelId="{8AEE33C7-620D-445A-AA85-EDFD35A6F85A}" type="pres">
      <dgm:prSet presAssocID="{9248E95A-6FD2-45BB-80FB-F732744DADF7}" presName="horz1" presStyleCnt="0"/>
      <dgm:spPr/>
    </dgm:pt>
    <dgm:pt modelId="{3B54884C-CB5C-48F7-8245-378FEDB49F85}" type="pres">
      <dgm:prSet presAssocID="{9248E95A-6FD2-45BB-80FB-F732744DADF7}" presName="tx1" presStyleLbl="revTx" presStyleIdx="0" presStyleCnt="5"/>
      <dgm:spPr/>
    </dgm:pt>
    <dgm:pt modelId="{993A2888-AF88-44AA-96A6-3003C4309E88}" type="pres">
      <dgm:prSet presAssocID="{9248E95A-6FD2-45BB-80FB-F732744DADF7}" presName="vert1" presStyleCnt="0"/>
      <dgm:spPr/>
    </dgm:pt>
    <dgm:pt modelId="{8F6C3D8A-0807-4554-A9C3-1A6FB587B04A}" type="pres">
      <dgm:prSet presAssocID="{D2537C61-3589-48FD-A347-0C6DEC49C379}" presName="thickLine" presStyleLbl="alignNode1" presStyleIdx="1" presStyleCnt="5"/>
      <dgm:spPr/>
    </dgm:pt>
    <dgm:pt modelId="{21173DFF-63B7-4BD2-B1E7-0FC703DD03EF}" type="pres">
      <dgm:prSet presAssocID="{D2537C61-3589-48FD-A347-0C6DEC49C379}" presName="horz1" presStyleCnt="0"/>
      <dgm:spPr/>
    </dgm:pt>
    <dgm:pt modelId="{1B29A6AA-35C9-42D9-B6AB-FE57F2A529A0}" type="pres">
      <dgm:prSet presAssocID="{D2537C61-3589-48FD-A347-0C6DEC49C379}" presName="tx1" presStyleLbl="revTx" presStyleIdx="1" presStyleCnt="5"/>
      <dgm:spPr/>
    </dgm:pt>
    <dgm:pt modelId="{F2C31110-0FE6-40A0-A537-D58A0312055C}" type="pres">
      <dgm:prSet presAssocID="{D2537C61-3589-48FD-A347-0C6DEC49C379}" presName="vert1" presStyleCnt="0"/>
      <dgm:spPr/>
    </dgm:pt>
    <dgm:pt modelId="{1AE48BD7-F286-4782-A8AF-A6744B4EE9E9}" type="pres">
      <dgm:prSet presAssocID="{EF4A2A5A-3F10-4892-9074-D5003EDD7881}" presName="thickLine" presStyleLbl="alignNode1" presStyleIdx="2" presStyleCnt="5"/>
      <dgm:spPr/>
    </dgm:pt>
    <dgm:pt modelId="{6213767D-C87C-4FED-BB0A-2796FD02DE8C}" type="pres">
      <dgm:prSet presAssocID="{EF4A2A5A-3F10-4892-9074-D5003EDD7881}" presName="horz1" presStyleCnt="0"/>
      <dgm:spPr/>
    </dgm:pt>
    <dgm:pt modelId="{E1F056D6-E6AE-4F9D-9FC0-C1220BB641A1}" type="pres">
      <dgm:prSet presAssocID="{EF4A2A5A-3F10-4892-9074-D5003EDD7881}" presName="tx1" presStyleLbl="revTx" presStyleIdx="2" presStyleCnt="5"/>
      <dgm:spPr/>
    </dgm:pt>
    <dgm:pt modelId="{3EFDDF7D-6BDC-42A7-A8EA-84729F14A6AB}" type="pres">
      <dgm:prSet presAssocID="{EF4A2A5A-3F10-4892-9074-D5003EDD7881}" presName="vert1" presStyleCnt="0"/>
      <dgm:spPr/>
    </dgm:pt>
    <dgm:pt modelId="{3E9DE040-AC84-4FFF-9589-CB8D616B171A}" type="pres">
      <dgm:prSet presAssocID="{640A5123-2EE4-4497-B379-D22C178B95AB}" presName="thickLine" presStyleLbl="alignNode1" presStyleIdx="3" presStyleCnt="5"/>
      <dgm:spPr/>
    </dgm:pt>
    <dgm:pt modelId="{D96DB6D5-917B-4D72-AD79-8B8D47EE339F}" type="pres">
      <dgm:prSet presAssocID="{640A5123-2EE4-4497-B379-D22C178B95AB}" presName="horz1" presStyleCnt="0"/>
      <dgm:spPr/>
    </dgm:pt>
    <dgm:pt modelId="{50CD1AD4-11E4-49CA-BC08-F1A40F286185}" type="pres">
      <dgm:prSet presAssocID="{640A5123-2EE4-4497-B379-D22C178B95AB}" presName="tx1" presStyleLbl="revTx" presStyleIdx="3" presStyleCnt="5"/>
      <dgm:spPr/>
    </dgm:pt>
    <dgm:pt modelId="{1A982675-E866-48C3-973A-E13334820FCB}" type="pres">
      <dgm:prSet presAssocID="{640A5123-2EE4-4497-B379-D22C178B95AB}" presName="vert1" presStyleCnt="0"/>
      <dgm:spPr/>
    </dgm:pt>
    <dgm:pt modelId="{7EEC6C3D-25AC-474D-86F5-0DDEC3AC3E11}" type="pres">
      <dgm:prSet presAssocID="{7BF60BE5-93C8-4F16-8E65-0581A4E12F31}" presName="thickLine" presStyleLbl="alignNode1" presStyleIdx="4" presStyleCnt="5"/>
      <dgm:spPr/>
    </dgm:pt>
    <dgm:pt modelId="{BB6AC0B4-836F-4C53-B3E1-59F36BAEDB88}" type="pres">
      <dgm:prSet presAssocID="{7BF60BE5-93C8-4F16-8E65-0581A4E12F31}" presName="horz1" presStyleCnt="0"/>
      <dgm:spPr/>
    </dgm:pt>
    <dgm:pt modelId="{8C44A1FA-467E-4679-A498-AD35DF46CE1E}" type="pres">
      <dgm:prSet presAssocID="{7BF60BE5-93C8-4F16-8E65-0581A4E12F31}" presName="tx1" presStyleLbl="revTx" presStyleIdx="4" presStyleCnt="5"/>
      <dgm:spPr/>
    </dgm:pt>
    <dgm:pt modelId="{CDDCF654-27F6-4118-A74A-36D640FF4D35}" type="pres">
      <dgm:prSet presAssocID="{7BF60BE5-93C8-4F16-8E65-0581A4E12F31}" presName="vert1" presStyleCnt="0"/>
      <dgm:spPr/>
    </dgm:pt>
  </dgm:ptLst>
  <dgm:cxnLst>
    <dgm:cxn modelId="{3E2DA325-699F-4A03-84B2-918693058D78}" type="presOf" srcId="{B68BAD78-CBBD-4442-8ABA-8C3185DE091D}" destId="{3038FF4F-4D49-4711-B852-265DA01A661A}" srcOrd="0" destOrd="0" presId="urn:microsoft.com/office/officeart/2008/layout/LinedList"/>
    <dgm:cxn modelId="{D7057E2A-7D5F-43C2-A00B-CFC2E7C74DCD}" srcId="{B68BAD78-CBBD-4442-8ABA-8C3185DE091D}" destId="{D2537C61-3589-48FD-A347-0C6DEC49C379}" srcOrd="1" destOrd="0" parTransId="{9256AACF-059C-402B-8351-F28EB5F5A211}" sibTransId="{E01C2BEA-5801-49A4-BCC5-9254A2067645}"/>
    <dgm:cxn modelId="{42AFAD48-4C0D-4DC0-A49F-FE72D850212F}" srcId="{B68BAD78-CBBD-4442-8ABA-8C3185DE091D}" destId="{9248E95A-6FD2-45BB-80FB-F732744DADF7}" srcOrd="0" destOrd="0" parTransId="{66843A78-C4AD-4005-A9FE-8F6BCC54A9F4}" sibTransId="{8378574F-0F28-4DAA-9483-BA06E845A881}"/>
    <dgm:cxn modelId="{5E28CF49-B39C-4367-8208-589682F6CB0C}" type="presOf" srcId="{EF4A2A5A-3F10-4892-9074-D5003EDD7881}" destId="{E1F056D6-E6AE-4F9D-9FC0-C1220BB641A1}" srcOrd="0" destOrd="0" presId="urn:microsoft.com/office/officeart/2008/layout/LinedList"/>
    <dgm:cxn modelId="{B6364B81-6700-459D-AAA6-7B5421E30D85}" type="presOf" srcId="{640A5123-2EE4-4497-B379-D22C178B95AB}" destId="{50CD1AD4-11E4-49CA-BC08-F1A40F286185}" srcOrd="0" destOrd="0" presId="urn:microsoft.com/office/officeart/2008/layout/LinedList"/>
    <dgm:cxn modelId="{D6126686-2022-4413-8D2E-31F009EC6338}" type="presOf" srcId="{D2537C61-3589-48FD-A347-0C6DEC49C379}" destId="{1B29A6AA-35C9-42D9-B6AB-FE57F2A529A0}" srcOrd="0" destOrd="0" presId="urn:microsoft.com/office/officeart/2008/layout/LinedList"/>
    <dgm:cxn modelId="{6C2E0D8A-209D-4166-88DF-98A21E98C499}" srcId="{B68BAD78-CBBD-4442-8ABA-8C3185DE091D}" destId="{7BF60BE5-93C8-4F16-8E65-0581A4E12F31}" srcOrd="4" destOrd="0" parTransId="{5C763760-86CA-4A5F-A242-D4EFCD2D147D}" sibTransId="{5866E233-8420-48BE-A356-1BB2CDD0428A}"/>
    <dgm:cxn modelId="{A1B17FB5-FD1E-4021-BD05-0A8F92190FB1}" type="presOf" srcId="{9248E95A-6FD2-45BB-80FB-F732744DADF7}" destId="{3B54884C-CB5C-48F7-8245-378FEDB49F85}" srcOrd="0" destOrd="0" presId="urn:microsoft.com/office/officeart/2008/layout/LinedList"/>
    <dgm:cxn modelId="{FEBDAAD8-2667-4EA4-97B4-148F1A848087}" type="presOf" srcId="{7BF60BE5-93C8-4F16-8E65-0581A4E12F31}" destId="{8C44A1FA-467E-4679-A498-AD35DF46CE1E}" srcOrd="0" destOrd="0" presId="urn:microsoft.com/office/officeart/2008/layout/LinedList"/>
    <dgm:cxn modelId="{47B5EAE6-A7A2-41BE-A6CB-5C17A9D1845C}" srcId="{B68BAD78-CBBD-4442-8ABA-8C3185DE091D}" destId="{640A5123-2EE4-4497-B379-D22C178B95AB}" srcOrd="3" destOrd="0" parTransId="{10DA0ACA-8296-4EBB-8A76-A47709B6E280}" sibTransId="{3B699A84-F983-44AC-8BBF-F33149BF09DE}"/>
    <dgm:cxn modelId="{D6F2B6FE-CD94-4B39-BB5B-A189844FD56E}" srcId="{B68BAD78-CBBD-4442-8ABA-8C3185DE091D}" destId="{EF4A2A5A-3F10-4892-9074-D5003EDD7881}" srcOrd="2" destOrd="0" parTransId="{2878CF8A-997F-4758-870E-CBA5414A4727}" sibTransId="{FE3B8B2F-B80E-4E75-8637-68CE46A757CF}"/>
    <dgm:cxn modelId="{BA7E5320-533E-4DA8-9A7A-5D96AA85A89A}" type="presParOf" srcId="{3038FF4F-4D49-4711-B852-265DA01A661A}" destId="{ADE2D705-043D-4A59-9EF1-8DECB3BFFD2D}" srcOrd="0" destOrd="0" presId="urn:microsoft.com/office/officeart/2008/layout/LinedList"/>
    <dgm:cxn modelId="{B3896265-6ABE-4820-A3D8-88BF047E5ED4}" type="presParOf" srcId="{3038FF4F-4D49-4711-B852-265DA01A661A}" destId="{8AEE33C7-620D-445A-AA85-EDFD35A6F85A}" srcOrd="1" destOrd="0" presId="urn:microsoft.com/office/officeart/2008/layout/LinedList"/>
    <dgm:cxn modelId="{C1F22997-F426-4A61-A329-33F527A4B915}" type="presParOf" srcId="{8AEE33C7-620D-445A-AA85-EDFD35A6F85A}" destId="{3B54884C-CB5C-48F7-8245-378FEDB49F85}" srcOrd="0" destOrd="0" presId="urn:microsoft.com/office/officeart/2008/layout/LinedList"/>
    <dgm:cxn modelId="{73162345-D1D7-4890-805D-C0C98480A716}" type="presParOf" srcId="{8AEE33C7-620D-445A-AA85-EDFD35A6F85A}" destId="{993A2888-AF88-44AA-96A6-3003C4309E88}" srcOrd="1" destOrd="0" presId="urn:microsoft.com/office/officeart/2008/layout/LinedList"/>
    <dgm:cxn modelId="{F665E353-B200-499C-9A5F-A058BF16D02B}" type="presParOf" srcId="{3038FF4F-4D49-4711-B852-265DA01A661A}" destId="{8F6C3D8A-0807-4554-A9C3-1A6FB587B04A}" srcOrd="2" destOrd="0" presId="urn:microsoft.com/office/officeart/2008/layout/LinedList"/>
    <dgm:cxn modelId="{8B95422D-C0FC-42CF-8742-E3C60CC87439}" type="presParOf" srcId="{3038FF4F-4D49-4711-B852-265DA01A661A}" destId="{21173DFF-63B7-4BD2-B1E7-0FC703DD03EF}" srcOrd="3" destOrd="0" presId="urn:microsoft.com/office/officeart/2008/layout/LinedList"/>
    <dgm:cxn modelId="{F1C809D6-8F6E-4A3A-9968-F29C5A2EB4B6}" type="presParOf" srcId="{21173DFF-63B7-4BD2-B1E7-0FC703DD03EF}" destId="{1B29A6AA-35C9-42D9-B6AB-FE57F2A529A0}" srcOrd="0" destOrd="0" presId="urn:microsoft.com/office/officeart/2008/layout/LinedList"/>
    <dgm:cxn modelId="{717B101D-D5DA-4014-91DE-0D63BDED2BFB}" type="presParOf" srcId="{21173DFF-63B7-4BD2-B1E7-0FC703DD03EF}" destId="{F2C31110-0FE6-40A0-A537-D58A0312055C}" srcOrd="1" destOrd="0" presId="urn:microsoft.com/office/officeart/2008/layout/LinedList"/>
    <dgm:cxn modelId="{F5688102-BFA4-41E9-A4C3-6BB96B33B72E}" type="presParOf" srcId="{3038FF4F-4D49-4711-B852-265DA01A661A}" destId="{1AE48BD7-F286-4782-A8AF-A6744B4EE9E9}" srcOrd="4" destOrd="0" presId="urn:microsoft.com/office/officeart/2008/layout/LinedList"/>
    <dgm:cxn modelId="{B87B0FE2-CA99-4D31-AAD4-E33EFBD18F56}" type="presParOf" srcId="{3038FF4F-4D49-4711-B852-265DA01A661A}" destId="{6213767D-C87C-4FED-BB0A-2796FD02DE8C}" srcOrd="5" destOrd="0" presId="urn:microsoft.com/office/officeart/2008/layout/LinedList"/>
    <dgm:cxn modelId="{522F2EFA-7F13-4BA3-8C08-52D0155E7AE1}" type="presParOf" srcId="{6213767D-C87C-4FED-BB0A-2796FD02DE8C}" destId="{E1F056D6-E6AE-4F9D-9FC0-C1220BB641A1}" srcOrd="0" destOrd="0" presId="urn:microsoft.com/office/officeart/2008/layout/LinedList"/>
    <dgm:cxn modelId="{AB44A992-161F-4DE1-8ADC-B89B0FF7BB69}" type="presParOf" srcId="{6213767D-C87C-4FED-BB0A-2796FD02DE8C}" destId="{3EFDDF7D-6BDC-42A7-A8EA-84729F14A6AB}" srcOrd="1" destOrd="0" presId="urn:microsoft.com/office/officeart/2008/layout/LinedList"/>
    <dgm:cxn modelId="{0BD4D372-D442-4FC8-9FFC-7EDA37830129}" type="presParOf" srcId="{3038FF4F-4D49-4711-B852-265DA01A661A}" destId="{3E9DE040-AC84-4FFF-9589-CB8D616B171A}" srcOrd="6" destOrd="0" presId="urn:microsoft.com/office/officeart/2008/layout/LinedList"/>
    <dgm:cxn modelId="{482EAA5D-6C37-4CC0-B513-A697F10A60BD}" type="presParOf" srcId="{3038FF4F-4D49-4711-B852-265DA01A661A}" destId="{D96DB6D5-917B-4D72-AD79-8B8D47EE339F}" srcOrd="7" destOrd="0" presId="urn:microsoft.com/office/officeart/2008/layout/LinedList"/>
    <dgm:cxn modelId="{6AF9778E-429A-4F7E-8A7C-CB55A434D62B}" type="presParOf" srcId="{D96DB6D5-917B-4D72-AD79-8B8D47EE339F}" destId="{50CD1AD4-11E4-49CA-BC08-F1A40F286185}" srcOrd="0" destOrd="0" presId="urn:microsoft.com/office/officeart/2008/layout/LinedList"/>
    <dgm:cxn modelId="{8115D05F-5266-4AF5-9736-757D2A49B676}" type="presParOf" srcId="{D96DB6D5-917B-4D72-AD79-8B8D47EE339F}" destId="{1A982675-E866-48C3-973A-E13334820FCB}" srcOrd="1" destOrd="0" presId="urn:microsoft.com/office/officeart/2008/layout/LinedList"/>
    <dgm:cxn modelId="{05A8241E-8F71-4D0B-B1CB-DCB25ED16230}" type="presParOf" srcId="{3038FF4F-4D49-4711-B852-265DA01A661A}" destId="{7EEC6C3D-25AC-474D-86F5-0DDEC3AC3E11}" srcOrd="8" destOrd="0" presId="urn:microsoft.com/office/officeart/2008/layout/LinedList"/>
    <dgm:cxn modelId="{8B460790-26D2-4CA8-986E-2117FF23210E}" type="presParOf" srcId="{3038FF4F-4D49-4711-B852-265DA01A661A}" destId="{BB6AC0B4-836F-4C53-B3E1-59F36BAEDB88}" srcOrd="9" destOrd="0" presId="urn:microsoft.com/office/officeart/2008/layout/LinedList"/>
    <dgm:cxn modelId="{5C2F1DAC-2CF1-47FF-A4F5-A077E4C8A359}" type="presParOf" srcId="{BB6AC0B4-836F-4C53-B3E1-59F36BAEDB88}" destId="{8C44A1FA-467E-4679-A498-AD35DF46CE1E}" srcOrd="0" destOrd="0" presId="urn:microsoft.com/office/officeart/2008/layout/LinedList"/>
    <dgm:cxn modelId="{B2F1BB69-78C0-4F13-9A13-D91266B72E6F}" type="presParOf" srcId="{BB6AC0B4-836F-4C53-B3E1-59F36BAEDB88}" destId="{CDDCF654-27F6-4118-A74A-36D640FF4D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91B6387-70F3-4D7D-86D2-3D9E0EBC57F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2ABEC4F-CF59-40D4-A11A-8D687CCA8EFF}">
      <dgm:prSet/>
      <dgm:spPr/>
      <dgm:t>
        <a:bodyPr/>
        <a:lstStyle/>
        <a:p>
          <a:r>
            <a:rPr lang="en-GB"/>
            <a:t>Equality and Human Rights Commission - perceptions and experience of crime (BCS 2007-08, 2008-09 &amp; 2009-10)</a:t>
          </a:r>
          <a:endParaRPr lang="en-US"/>
        </a:p>
      </dgm:t>
    </dgm:pt>
    <dgm:pt modelId="{1BC41A10-9CAD-45BA-A951-5234BF8C0BE9}" type="parTrans" cxnId="{F9B39CDA-3261-4222-B87B-193A9397BD6B}">
      <dgm:prSet/>
      <dgm:spPr/>
      <dgm:t>
        <a:bodyPr/>
        <a:lstStyle/>
        <a:p>
          <a:endParaRPr lang="en-US"/>
        </a:p>
      </dgm:t>
    </dgm:pt>
    <dgm:pt modelId="{876474D9-B2DB-40D0-8C29-01B5F812882D}" type="sibTrans" cxnId="{F9B39CDA-3261-4222-B87B-193A9397BD6B}">
      <dgm:prSet/>
      <dgm:spPr/>
      <dgm:t>
        <a:bodyPr/>
        <a:lstStyle/>
        <a:p>
          <a:endParaRPr lang="en-US"/>
        </a:p>
      </dgm:t>
    </dgm:pt>
    <dgm:pt modelId="{862C847D-C6A8-47FF-815D-AA26CCAD87AC}">
      <dgm:prSet/>
      <dgm:spPr/>
      <dgm:t>
        <a:bodyPr/>
        <a:lstStyle/>
        <a:p>
          <a:r>
            <a:rPr lang="en-GB" b="1"/>
            <a:t>Worry about being insulted or pestered in a public place </a:t>
          </a:r>
          <a:endParaRPr lang="en-US"/>
        </a:p>
      </dgm:t>
    </dgm:pt>
    <dgm:pt modelId="{7FD72CE0-1F4C-4AE5-80CB-CAB9BAB816CA}" type="parTrans" cxnId="{8DD7C0CA-342B-411A-81B4-F5E1023A316A}">
      <dgm:prSet/>
      <dgm:spPr/>
      <dgm:t>
        <a:bodyPr/>
        <a:lstStyle/>
        <a:p>
          <a:endParaRPr lang="en-US"/>
        </a:p>
      </dgm:t>
    </dgm:pt>
    <dgm:pt modelId="{BFBCD810-F318-438C-B6FF-65A1C131EF66}" type="sibTrans" cxnId="{8DD7C0CA-342B-411A-81B4-F5E1023A316A}">
      <dgm:prSet/>
      <dgm:spPr/>
      <dgm:t>
        <a:bodyPr/>
        <a:lstStyle/>
        <a:p>
          <a:endParaRPr lang="en-US"/>
        </a:p>
      </dgm:t>
    </dgm:pt>
    <dgm:pt modelId="{FC1A85C4-1CE3-4494-BA20-CDB536B261EE}">
      <dgm:prSet/>
      <dgm:spPr/>
      <dgm:t>
        <a:bodyPr/>
        <a:lstStyle/>
        <a:p>
          <a:r>
            <a:rPr lang="en-GB" b="1"/>
            <a:t>Expect to be harassed or intimidated in a public place </a:t>
          </a:r>
          <a:endParaRPr lang="en-US"/>
        </a:p>
      </dgm:t>
    </dgm:pt>
    <dgm:pt modelId="{0702EE99-C360-40A1-9D3E-B46B044F25AF}" type="parTrans" cxnId="{E87F86C0-3B48-4E62-B497-A3A1EF9E0BB0}">
      <dgm:prSet/>
      <dgm:spPr/>
      <dgm:t>
        <a:bodyPr/>
        <a:lstStyle/>
        <a:p>
          <a:endParaRPr lang="en-US"/>
        </a:p>
      </dgm:t>
    </dgm:pt>
    <dgm:pt modelId="{F518E5B8-F31E-4051-BD55-2CCD94E044A5}" type="sibTrans" cxnId="{E87F86C0-3B48-4E62-B497-A3A1EF9E0BB0}">
      <dgm:prSet/>
      <dgm:spPr/>
      <dgm:t>
        <a:bodyPr/>
        <a:lstStyle/>
        <a:p>
          <a:endParaRPr lang="en-US"/>
        </a:p>
      </dgm:t>
    </dgm:pt>
    <dgm:pt modelId="{11680488-FCBB-4F5C-B1BF-2D8CE3ECFF96}">
      <dgm:prSet/>
      <dgm:spPr/>
      <dgm:t>
        <a:bodyPr/>
        <a:lstStyle/>
        <a:p>
          <a:r>
            <a:rPr lang="en-GB" b="1"/>
            <a:t>Reported experience of crime – young people would report the older generation unlikely too.</a:t>
          </a:r>
          <a:endParaRPr lang="en-US"/>
        </a:p>
      </dgm:t>
    </dgm:pt>
    <dgm:pt modelId="{DB21C2CA-FB6A-4590-9AA1-7236E4E0114E}" type="parTrans" cxnId="{1951BC80-7571-49F6-A98E-C33691128237}">
      <dgm:prSet/>
      <dgm:spPr/>
      <dgm:t>
        <a:bodyPr/>
        <a:lstStyle/>
        <a:p>
          <a:endParaRPr lang="en-US"/>
        </a:p>
      </dgm:t>
    </dgm:pt>
    <dgm:pt modelId="{2E29BCEE-9B89-45D2-9C16-283ACCDB6266}" type="sibTrans" cxnId="{1951BC80-7571-49F6-A98E-C33691128237}">
      <dgm:prSet/>
      <dgm:spPr/>
      <dgm:t>
        <a:bodyPr/>
        <a:lstStyle/>
        <a:p>
          <a:endParaRPr lang="en-US"/>
        </a:p>
      </dgm:t>
    </dgm:pt>
    <dgm:pt modelId="{FE484D3F-428A-4793-90A9-C494A013CDFD}">
      <dgm:prSet/>
      <dgm:spPr/>
      <dgm:t>
        <a:bodyPr/>
        <a:lstStyle/>
        <a:p>
          <a:r>
            <a:rPr lang="en-GB" b="1"/>
            <a:t>Experience threats to have property damaged, or force or violence used against them </a:t>
          </a:r>
          <a:endParaRPr lang="en-US"/>
        </a:p>
      </dgm:t>
    </dgm:pt>
    <dgm:pt modelId="{5FBFA5F3-124C-453D-9201-7C1F0C317920}" type="parTrans" cxnId="{86DBC8CB-A28B-4FDD-B3C9-DEB06C7EB4B5}">
      <dgm:prSet/>
      <dgm:spPr/>
      <dgm:t>
        <a:bodyPr/>
        <a:lstStyle/>
        <a:p>
          <a:endParaRPr lang="en-US"/>
        </a:p>
      </dgm:t>
    </dgm:pt>
    <dgm:pt modelId="{0C503C5A-2708-4E07-8F1F-0B6B7582336C}" type="sibTrans" cxnId="{86DBC8CB-A28B-4FDD-B3C9-DEB06C7EB4B5}">
      <dgm:prSet/>
      <dgm:spPr/>
      <dgm:t>
        <a:bodyPr/>
        <a:lstStyle/>
        <a:p>
          <a:endParaRPr lang="en-US"/>
        </a:p>
      </dgm:t>
    </dgm:pt>
    <dgm:pt modelId="{2AFDEAB2-5535-4C8E-AB43-7047DEDA2DC5}">
      <dgm:prSet/>
      <dgm:spPr/>
      <dgm:t>
        <a:bodyPr/>
        <a:lstStyle/>
        <a:p>
          <a:r>
            <a:rPr lang="en-GB" b="1"/>
            <a:t>Traditional views</a:t>
          </a:r>
          <a:endParaRPr lang="en-US"/>
        </a:p>
      </dgm:t>
    </dgm:pt>
    <dgm:pt modelId="{AFAC05D1-ADFD-4A36-80E4-BED8D7DFEF4E}" type="parTrans" cxnId="{F63F7BF8-FE11-4118-872F-9025CF049977}">
      <dgm:prSet/>
      <dgm:spPr/>
      <dgm:t>
        <a:bodyPr/>
        <a:lstStyle/>
        <a:p>
          <a:endParaRPr lang="en-US"/>
        </a:p>
      </dgm:t>
    </dgm:pt>
    <dgm:pt modelId="{65D357A0-7E81-4CDB-8EBC-7F418DB5F3EA}" type="sibTrans" cxnId="{F63F7BF8-FE11-4118-872F-9025CF049977}">
      <dgm:prSet/>
      <dgm:spPr/>
      <dgm:t>
        <a:bodyPr/>
        <a:lstStyle/>
        <a:p>
          <a:endParaRPr lang="en-US"/>
        </a:p>
      </dgm:t>
    </dgm:pt>
    <dgm:pt modelId="{AF677682-45F7-40B6-9915-DB1BFAD198A2}">
      <dgm:prSet/>
      <dgm:spPr/>
      <dgm:t>
        <a:bodyPr/>
        <a:lstStyle/>
        <a:p>
          <a:r>
            <a:rPr lang="en-GB" b="1"/>
            <a:t>Community</a:t>
          </a:r>
          <a:endParaRPr lang="en-US"/>
        </a:p>
      </dgm:t>
    </dgm:pt>
    <dgm:pt modelId="{5C495A91-48A9-45BF-B82A-65EDC6E3124B}" type="parTrans" cxnId="{2E451582-54F9-4641-BE3D-189DF751B834}">
      <dgm:prSet/>
      <dgm:spPr/>
      <dgm:t>
        <a:bodyPr/>
        <a:lstStyle/>
        <a:p>
          <a:endParaRPr lang="en-US"/>
        </a:p>
      </dgm:t>
    </dgm:pt>
    <dgm:pt modelId="{CAABB2EB-3363-4088-8F5F-7B89CCD78F58}" type="sibTrans" cxnId="{2E451582-54F9-4641-BE3D-189DF751B834}">
      <dgm:prSet/>
      <dgm:spPr/>
      <dgm:t>
        <a:bodyPr/>
        <a:lstStyle/>
        <a:p>
          <a:endParaRPr lang="en-US"/>
        </a:p>
      </dgm:t>
    </dgm:pt>
    <dgm:pt modelId="{F23BF54D-43BE-4ABD-A59B-BF3FBE49C7CF}">
      <dgm:prSet/>
      <dgm:spPr/>
      <dgm:t>
        <a:bodyPr/>
        <a:lstStyle/>
        <a:p>
          <a:r>
            <a:rPr lang="en-GB" b="1"/>
            <a:t>Honour killings</a:t>
          </a:r>
          <a:endParaRPr lang="en-US"/>
        </a:p>
      </dgm:t>
    </dgm:pt>
    <dgm:pt modelId="{8C8DD9C2-296D-4D7F-8D66-6A7AFE24EEE2}" type="parTrans" cxnId="{48A29956-F7F3-45AE-883F-2D1BD467CAFE}">
      <dgm:prSet/>
      <dgm:spPr/>
      <dgm:t>
        <a:bodyPr/>
        <a:lstStyle/>
        <a:p>
          <a:endParaRPr lang="en-US"/>
        </a:p>
      </dgm:t>
    </dgm:pt>
    <dgm:pt modelId="{D8889D25-D199-4802-84E1-6A9395F1A8B3}" type="sibTrans" cxnId="{48A29956-F7F3-45AE-883F-2D1BD467CAFE}">
      <dgm:prSet/>
      <dgm:spPr/>
      <dgm:t>
        <a:bodyPr/>
        <a:lstStyle/>
        <a:p>
          <a:endParaRPr lang="en-US"/>
        </a:p>
      </dgm:t>
    </dgm:pt>
    <dgm:pt modelId="{A8FBF4AF-710A-4B55-8C3E-A914D22B77C2}">
      <dgm:prSet/>
      <dgm:spPr/>
      <dgm:t>
        <a:bodyPr/>
        <a:lstStyle/>
        <a:p>
          <a:r>
            <a:rPr lang="en-GB" b="1"/>
            <a:t>FGM</a:t>
          </a:r>
          <a:endParaRPr lang="en-US"/>
        </a:p>
      </dgm:t>
    </dgm:pt>
    <dgm:pt modelId="{16B4F5AE-CB7C-4D13-AD82-EC2B09E03ADD}" type="parTrans" cxnId="{E9157EF2-5ED6-45FD-BAAB-B2EC5A7B976B}">
      <dgm:prSet/>
      <dgm:spPr/>
      <dgm:t>
        <a:bodyPr/>
        <a:lstStyle/>
        <a:p>
          <a:endParaRPr lang="en-US"/>
        </a:p>
      </dgm:t>
    </dgm:pt>
    <dgm:pt modelId="{F03D11AE-D6F1-4ECB-A657-0933C48ABC8F}" type="sibTrans" cxnId="{E9157EF2-5ED6-45FD-BAAB-B2EC5A7B976B}">
      <dgm:prSet/>
      <dgm:spPr/>
      <dgm:t>
        <a:bodyPr/>
        <a:lstStyle/>
        <a:p>
          <a:endParaRPr lang="en-US"/>
        </a:p>
      </dgm:t>
    </dgm:pt>
    <dgm:pt modelId="{32415D3C-E4EA-4339-BE08-999C49294709}" type="pres">
      <dgm:prSet presAssocID="{491B6387-70F3-4D7D-86D2-3D9E0EBC57F6}" presName="vert0" presStyleCnt="0">
        <dgm:presLayoutVars>
          <dgm:dir/>
          <dgm:animOne val="branch"/>
          <dgm:animLvl val="lvl"/>
        </dgm:presLayoutVars>
      </dgm:prSet>
      <dgm:spPr/>
    </dgm:pt>
    <dgm:pt modelId="{FA22A879-9D50-4481-A74C-C6CCAE9950FB}" type="pres">
      <dgm:prSet presAssocID="{72ABEC4F-CF59-40D4-A11A-8D687CCA8EFF}" presName="thickLine" presStyleLbl="alignNode1" presStyleIdx="0" presStyleCnt="9"/>
      <dgm:spPr/>
    </dgm:pt>
    <dgm:pt modelId="{26F5FF3C-DBFA-4603-9C9E-10EBEDA736D7}" type="pres">
      <dgm:prSet presAssocID="{72ABEC4F-CF59-40D4-A11A-8D687CCA8EFF}" presName="horz1" presStyleCnt="0"/>
      <dgm:spPr/>
    </dgm:pt>
    <dgm:pt modelId="{B3C534FD-C5B4-41F1-89C9-9613A77757EC}" type="pres">
      <dgm:prSet presAssocID="{72ABEC4F-CF59-40D4-A11A-8D687CCA8EFF}" presName="tx1" presStyleLbl="revTx" presStyleIdx="0" presStyleCnt="9"/>
      <dgm:spPr/>
    </dgm:pt>
    <dgm:pt modelId="{9B9037B1-87BA-4E2A-82B0-AB606086FAAE}" type="pres">
      <dgm:prSet presAssocID="{72ABEC4F-CF59-40D4-A11A-8D687CCA8EFF}" presName="vert1" presStyleCnt="0"/>
      <dgm:spPr/>
    </dgm:pt>
    <dgm:pt modelId="{5D8F2287-6A6C-42D5-83BA-C501FC60A189}" type="pres">
      <dgm:prSet presAssocID="{862C847D-C6A8-47FF-815D-AA26CCAD87AC}" presName="thickLine" presStyleLbl="alignNode1" presStyleIdx="1" presStyleCnt="9"/>
      <dgm:spPr/>
    </dgm:pt>
    <dgm:pt modelId="{8B25C295-42AF-4D06-AB1C-9B7F119D718D}" type="pres">
      <dgm:prSet presAssocID="{862C847D-C6A8-47FF-815D-AA26CCAD87AC}" presName="horz1" presStyleCnt="0"/>
      <dgm:spPr/>
    </dgm:pt>
    <dgm:pt modelId="{FE9C3115-ADE5-4166-99FA-3E62652FA4F2}" type="pres">
      <dgm:prSet presAssocID="{862C847D-C6A8-47FF-815D-AA26CCAD87AC}" presName="tx1" presStyleLbl="revTx" presStyleIdx="1" presStyleCnt="9"/>
      <dgm:spPr/>
    </dgm:pt>
    <dgm:pt modelId="{EBCA476E-854B-4887-AD9F-20CB36F9CC34}" type="pres">
      <dgm:prSet presAssocID="{862C847D-C6A8-47FF-815D-AA26CCAD87AC}" presName="vert1" presStyleCnt="0"/>
      <dgm:spPr/>
    </dgm:pt>
    <dgm:pt modelId="{D96827CF-0368-4594-BCD0-C201A20AFB9C}" type="pres">
      <dgm:prSet presAssocID="{FC1A85C4-1CE3-4494-BA20-CDB536B261EE}" presName="thickLine" presStyleLbl="alignNode1" presStyleIdx="2" presStyleCnt="9"/>
      <dgm:spPr/>
    </dgm:pt>
    <dgm:pt modelId="{CE32E5A0-0461-4F63-B231-DD31AAF1696A}" type="pres">
      <dgm:prSet presAssocID="{FC1A85C4-1CE3-4494-BA20-CDB536B261EE}" presName="horz1" presStyleCnt="0"/>
      <dgm:spPr/>
    </dgm:pt>
    <dgm:pt modelId="{0830475A-3E3B-4539-8B21-8F6310607D0A}" type="pres">
      <dgm:prSet presAssocID="{FC1A85C4-1CE3-4494-BA20-CDB536B261EE}" presName="tx1" presStyleLbl="revTx" presStyleIdx="2" presStyleCnt="9"/>
      <dgm:spPr/>
    </dgm:pt>
    <dgm:pt modelId="{87E6766C-948A-4CBC-9174-441B7ADD566B}" type="pres">
      <dgm:prSet presAssocID="{FC1A85C4-1CE3-4494-BA20-CDB536B261EE}" presName="vert1" presStyleCnt="0"/>
      <dgm:spPr/>
    </dgm:pt>
    <dgm:pt modelId="{02399701-A031-46E9-9BC0-92F3710C920D}" type="pres">
      <dgm:prSet presAssocID="{11680488-FCBB-4F5C-B1BF-2D8CE3ECFF96}" presName="thickLine" presStyleLbl="alignNode1" presStyleIdx="3" presStyleCnt="9"/>
      <dgm:spPr/>
    </dgm:pt>
    <dgm:pt modelId="{2C08A9C8-865C-4787-B041-9043D0C3BF1D}" type="pres">
      <dgm:prSet presAssocID="{11680488-FCBB-4F5C-B1BF-2D8CE3ECFF96}" presName="horz1" presStyleCnt="0"/>
      <dgm:spPr/>
    </dgm:pt>
    <dgm:pt modelId="{843231AA-0B41-4FB8-A9BB-7F19D429F580}" type="pres">
      <dgm:prSet presAssocID="{11680488-FCBB-4F5C-B1BF-2D8CE3ECFF96}" presName="tx1" presStyleLbl="revTx" presStyleIdx="3" presStyleCnt="9"/>
      <dgm:spPr/>
    </dgm:pt>
    <dgm:pt modelId="{64B1ACCE-A1EA-4BFF-99D0-286A4774AED9}" type="pres">
      <dgm:prSet presAssocID="{11680488-FCBB-4F5C-B1BF-2D8CE3ECFF96}" presName="vert1" presStyleCnt="0"/>
      <dgm:spPr/>
    </dgm:pt>
    <dgm:pt modelId="{452880FB-98B8-41BF-AE35-2DDBC2980EE0}" type="pres">
      <dgm:prSet presAssocID="{FE484D3F-428A-4793-90A9-C494A013CDFD}" presName="thickLine" presStyleLbl="alignNode1" presStyleIdx="4" presStyleCnt="9"/>
      <dgm:spPr/>
    </dgm:pt>
    <dgm:pt modelId="{A2386408-1BAD-48C3-9AB0-6621EBC19333}" type="pres">
      <dgm:prSet presAssocID="{FE484D3F-428A-4793-90A9-C494A013CDFD}" presName="horz1" presStyleCnt="0"/>
      <dgm:spPr/>
    </dgm:pt>
    <dgm:pt modelId="{6011056A-D903-4FBA-A732-C4E7A7F271EA}" type="pres">
      <dgm:prSet presAssocID="{FE484D3F-428A-4793-90A9-C494A013CDFD}" presName="tx1" presStyleLbl="revTx" presStyleIdx="4" presStyleCnt="9"/>
      <dgm:spPr/>
    </dgm:pt>
    <dgm:pt modelId="{FDC826A8-20D1-496B-9A44-446E95DD3C5B}" type="pres">
      <dgm:prSet presAssocID="{FE484D3F-428A-4793-90A9-C494A013CDFD}" presName="vert1" presStyleCnt="0"/>
      <dgm:spPr/>
    </dgm:pt>
    <dgm:pt modelId="{A24D0E48-6874-4BDB-9461-EF7FA39E155B}" type="pres">
      <dgm:prSet presAssocID="{2AFDEAB2-5535-4C8E-AB43-7047DEDA2DC5}" presName="thickLine" presStyleLbl="alignNode1" presStyleIdx="5" presStyleCnt="9"/>
      <dgm:spPr/>
    </dgm:pt>
    <dgm:pt modelId="{E7948584-CCE8-42BF-A116-0F1B663C4439}" type="pres">
      <dgm:prSet presAssocID="{2AFDEAB2-5535-4C8E-AB43-7047DEDA2DC5}" presName="horz1" presStyleCnt="0"/>
      <dgm:spPr/>
    </dgm:pt>
    <dgm:pt modelId="{8D338403-5F2B-4F57-9D3D-018E2575189E}" type="pres">
      <dgm:prSet presAssocID="{2AFDEAB2-5535-4C8E-AB43-7047DEDA2DC5}" presName="tx1" presStyleLbl="revTx" presStyleIdx="5" presStyleCnt="9"/>
      <dgm:spPr/>
    </dgm:pt>
    <dgm:pt modelId="{A74D3E58-B683-49A1-8670-D1E1D10788E0}" type="pres">
      <dgm:prSet presAssocID="{2AFDEAB2-5535-4C8E-AB43-7047DEDA2DC5}" presName="vert1" presStyleCnt="0"/>
      <dgm:spPr/>
    </dgm:pt>
    <dgm:pt modelId="{24795A45-9F4F-4706-9CF9-5C88DE359FE2}" type="pres">
      <dgm:prSet presAssocID="{AF677682-45F7-40B6-9915-DB1BFAD198A2}" presName="thickLine" presStyleLbl="alignNode1" presStyleIdx="6" presStyleCnt="9"/>
      <dgm:spPr/>
    </dgm:pt>
    <dgm:pt modelId="{B1B27A5E-F8CB-43F8-B38F-7818FFC7266C}" type="pres">
      <dgm:prSet presAssocID="{AF677682-45F7-40B6-9915-DB1BFAD198A2}" presName="horz1" presStyleCnt="0"/>
      <dgm:spPr/>
    </dgm:pt>
    <dgm:pt modelId="{37BA0420-01AC-4FF0-9487-149714AB6C63}" type="pres">
      <dgm:prSet presAssocID="{AF677682-45F7-40B6-9915-DB1BFAD198A2}" presName="tx1" presStyleLbl="revTx" presStyleIdx="6" presStyleCnt="9"/>
      <dgm:spPr/>
    </dgm:pt>
    <dgm:pt modelId="{DEAAD2AE-1CBE-4101-997D-58839A0DD296}" type="pres">
      <dgm:prSet presAssocID="{AF677682-45F7-40B6-9915-DB1BFAD198A2}" presName="vert1" presStyleCnt="0"/>
      <dgm:spPr/>
    </dgm:pt>
    <dgm:pt modelId="{EFF95928-BDC1-4BB5-9194-7191D7E9C9D3}" type="pres">
      <dgm:prSet presAssocID="{F23BF54D-43BE-4ABD-A59B-BF3FBE49C7CF}" presName="thickLine" presStyleLbl="alignNode1" presStyleIdx="7" presStyleCnt="9"/>
      <dgm:spPr/>
    </dgm:pt>
    <dgm:pt modelId="{27B6B253-679D-4F78-8FA6-EB42637E06C5}" type="pres">
      <dgm:prSet presAssocID="{F23BF54D-43BE-4ABD-A59B-BF3FBE49C7CF}" presName="horz1" presStyleCnt="0"/>
      <dgm:spPr/>
    </dgm:pt>
    <dgm:pt modelId="{09E4010B-D80C-4999-9227-5A82D7A1FC0D}" type="pres">
      <dgm:prSet presAssocID="{F23BF54D-43BE-4ABD-A59B-BF3FBE49C7CF}" presName="tx1" presStyleLbl="revTx" presStyleIdx="7" presStyleCnt="9"/>
      <dgm:spPr/>
    </dgm:pt>
    <dgm:pt modelId="{1C679DC3-FE26-4620-9383-4B8513219F9E}" type="pres">
      <dgm:prSet presAssocID="{F23BF54D-43BE-4ABD-A59B-BF3FBE49C7CF}" presName="vert1" presStyleCnt="0"/>
      <dgm:spPr/>
    </dgm:pt>
    <dgm:pt modelId="{F1C4AD1E-7453-498C-B05E-30F3690BCB22}" type="pres">
      <dgm:prSet presAssocID="{A8FBF4AF-710A-4B55-8C3E-A914D22B77C2}" presName="thickLine" presStyleLbl="alignNode1" presStyleIdx="8" presStyleCnt="9"/>
      <dgm:spPr/>
    </dgm:pt>
    <dgm:pt modelId="{6AEE3CB8-739D-43CE-A762-562F25B04DC5}" type="pres">
      <dgm:prSet presAssocID="{A8FBF4AF-710A-4B55-8C3E-A914D22B77C2}" presName="horz1" presStyleCnt="0"/>
      <dgm:spPr/>
    </dgm:pt>
    <dgm:pt modelId="{3F18C385-FA0E-464B-920E-BAC77DED79B7}" type="pres">
      <dgm:prSet presAssocID="{A8FBF4AF-710A-4B55-8C3E-A914D22B77C2}" presName="tx1" presStyleLbl="revTx" presStyleIdx="8" presStyleCnt="9"/>
      <dgm:spPr/>
    </dgm:pt>
    <dgm:pt modelId="{32F01B0E-5D0F-4547-AEF4-161506B299B0}" type="pres">
      <dgm:prSet presAssocID="{A8FBF4AF-710A-4B55-8C3E-A914D22B77C2}" presName="vert1" presStyleCnt="0"/>
      <dgm:spPr/>
    </dgm:pt>
  </dgm:ptLst>
  <dgm:cxnLst>
    <dgm:cxn modelId="{A2F7FD1E-E1EA-4F52-AA2B-E7DF42C175E7}" type="presOf" srcId="{AF677682-45F7-40B6-9915-DB1BFAD198A2}" destId="{37BA0420-01AC-4FF0-9487-149714AB6C63}" srcOrd="0" destOrd="0" presId="urn:microsoft.com/office/officeart/2008/layout/LinedList"/>
    <dgm:cxn modelId="{B06F3D3A-1AC8-4DBE-815E-C580ED8B411D}" type="presOf" srcId="{72ABEC4F-CF59-40D4-A11A-8D687CCA8EFF}" destId="{B3C534FD-C5B4-41F1-89C9-9613A77757EC}" srcOrd="0" destOrd="0" presId="urn:microsoft.com/office/officeart/2008/layout/LinedList"/>
    <dgm:cxn modelId="{CC366D70-D472-4880-841F-1E2FA6891ACE}" type="presOf" srcId="{F23BF54D-43BE-4ABD-A59B-BF3FBE49C7CF}" destId="{09E4010B-D80C-4999-9227-5A82D7A1FC0D}" srcOrd="0" destOrd="0" presId="urn:microsoft.com/office/officeart/2008/layout/LinedList"/>
    <dgm:cxn modelId="{BC82B471-D9F7-4C47-8CDA-F3ED059C87DD}" type="presOf" srcId="{FE484D3F-428A-4793-90A9-C494A013CDFD}" destId="{6011056A-D903-4FBA-A732-C4E7A7F271EA}" srcOrd="0" destOrd="0" presId="urn:microsoft.com/office/officeart/2008/layout/LinedList"/>
    <dgm:cxn modelId="{48A29956-F7F3-45AE-883F-2D1BD467CAFE}" srcId="{491B6387-70F3-4D7D-86D2-3D9E0EBC57F6}" destId="{F23BF54D-43BE-4ABD-A59B-BF3FBE49C7CF}" srcOrd="7" destOrd="0" parTransId="{8C8DD9C2-296D-4D7F-8D66-6A7AFE24EEE2}" sibTransId="{D8889D25-D199-4802-84E1-6A9395F1A8B3}"/>
    <dgm:cxn modelId="{BA3EB776-BE2F-4C6C-867F-1B4624CEDCC7}" type="presOf" srcId="{2AFDEAB2-5535-4C8E-AB43-7047DEDA2DC5}" destId="{8D338403-5F2B-4F57-9D3D-018E2575189E}" srcOrd="0" destOrd="0" presId="urn:microsoft.com/office/officeart/2008/layout/LinedList"/>
    <dgm:cxn modelId="{AF80365A-225A-41DC-9C72-5A8E551AA022}" type="presOf" srcId="{11680488-FCBB-4F5C-B1BF-2D8CE3ECFF96}" destId="{843231AA-0B41-4FB8-A9BB-7F19D429F580}" srcOrd="0" destOrd="0" presId="urn:microsoft.com/office/officeart/2008/layout/LinedList"/>
    <dgm:cxn modelId="{1951BC80-7571-49F6-A98E-C33691128237}" srcId="{491B6387-70F3-4D7D-86D2-3D9E0EBC57F6}" destId="{11680488-FCBB-4F5C-B1BF-2D8CE3ECFF96}" srcOrd="3" destOrd="0" parTransId="{DB21C2CA-FB6A-4590-9AA1-7236E4E0114E}" sibTransId="{2E29BCEE-9B89-45D2-9C16-283ACCDB6266}"/>
    <dgm:cxn modelId="{2E451582-54F9-4641-BE3D-189DF751B834}" srcId="{491B6387-70F3-4D7D-86D2-3D9E0EBC57F6}" destId="{AF677682-45F7-40B6-9915-DB1BFAD198A2}" srcOrd="6" destOrd="0" parTransId="{5C495A91-48A9-45BF-B82A-65EDC6E3124B}" sibTransId="{CAABB2EB-3363-4088-8F5F-7B89CCD78F58}"/>
    <dgm:cxn modelId="{97056688-69CA-414A-8D03-FD486FA17CE4}" type="presOf" srcId="{A8FBF4AF-710A-4B55-8C3E-A914D22B77C2}" destId="{3F18C385-FA0E-464B-920E-BAC77DED79B7}" srcOrd="0" destOrd="0" presId="urn:microsoft.com/office/officeart/2008/layout/LinedList"/>
    <dgm:cxn modelId="{9EB58C8A-CAD7-424D-BE2D-540B404F6490}" type="presOf" srcId="{862C847D-C6A8-47FF-815D-AA26CCAD87AC}" destId="{FE9C3115-ADE5-4166-99FA-3E62652FA4F2}" srcOrd="0" destOrd="0" presId="urn:microsoft.com/office/officeart/2008/layout/LinedList"/>
    <dgm:cxn modelId="{B5A08E95-2B27-471A-96C8-F2150F685E8B}" type="presOf" srcId="{491B6387-70F3-4D7D-86D2-3D9E0EBC57F6}" destId="{32415D3C-E4EA-4339-BE08-999C49294709}" srcOrd="0" destOrd="0" presId="urn:microsoft.com/office/officeart/2008/layout/LinedList"/>
    <dgm:cxn modelId="{E87F86C0-3B48-4E62-B497-A3A1EF9E0BB0}" srcId="{491B6387-70F3-4D7D-86D2-3D9E0EBC57F6}" destId="{FC1A85C4-1CE3-4494-BA20-CDB536B261EE}" srcOrd="2" destOrd="0" parTransId="{0702EE99-C360-40A1-9D3E-B46B044F25AF}" sibTransId="{F518E5B8-F31E-4051-BD55-2CCD94E044A5}"/>
    <dgm:cxn modelId="{21D762CA-E323-4D6A-AA0A-D86438CDE698}" type="presOf" srcId="{FC1A85C4-1CE3-4494-BA20-CDB536B261EE}" destId="{0830475A-3E3B-4539-8B21-8F6310607D0A}" srcOrd="0" destOrd="0" presId="urn:microsoft.com/office/officeart/2008/layout/LinedList"/>
    <dgm:cxn modelId="{8DD7C0CA-342B-411A-81B4-F5E1023A316A}" srcId="{491B6387-70F3-4D7D-86D2-3D9E0EBC57F6}" destId="{862C847D-C6A8-47FF-815D-AA26CCAD87AC}" srcOrd="1" destOrd="0" parTransId="{7FD72CE0-1F4C-4AE5-80CB-CAB9BAB816CA}" sibTransId="{BFBCD810-F318-438C-B6FF-65A1C131EF66}"/>
    <dgm:cxn modelId="{86DBC8CB-A28B-4FDD-B3C9-DEB06C7EB4B5}" srcId="{491B6387-70F3-4D7D-86D2-3D9E0EBC57F6}" destId="{FE484D3F-428A-4793-90A9-C494A013CDFD}" srcOrd="4" destOrd="0" parTransId="{5FBFA5F3-124C-453D-9201-7C1F0C317920}" sibTransId="{0C503C5A-2708-4E07-8F1F-0B6B7582336C}"/>
    <dgm:cxn modelId="{F9B39CDA-3261-4222-B87B-193A9397BD6B}" srcId="{491B6387-70F3-4D7D-86D2-3D9E0EBC57F6}" destId="{72ABEC4F-CF59-40D4-A11A-8D687CCA8EFF}" srcOrd="0" destOrd="0" parTransId="{1BC41A10-9CAD-45BA-A951-5234BF8C0BE9}" sibTransId="{876474D9-B2DB-40D0-8C29-01B5F812882D}"/>
    <dgm:cxn modelId="{E9157EF2-5ED6-45FD-BAAB-B2EC5A7B976B}" srcId="{491B6387-70F3-4D7D-86D2-3D9E0EBC57F6}" destId="{A8FBF4AF-710A-4B55-8C3E-A914D22B77C2}" srcOrd="8" destOrd="0" parTransId="{16B4F5AE-CB7C-4D13-AD82-EC2B09E03ADD}" sibTransId="{F03D11AE-D6F1-4ECB-A657-0933C48ABC8F}"/>
    <dgm:cxn modelId="{F63F7BF8-FE11-4118-872F-9025CF049977}" srcId="{491B6387-70F3-4D7D-86D2-3D9E0EBC57F6}" destId="{2AFDEAB2-5535-4C8E-AB43-7047DEDA2DC5}" srcOrd="5" destOrd="0" parTransId="{AFAC05D1-ADFD-4A36-80E4-BED8D7DFEF4E}" sibTransId="{65D357A0-7E81-4CDB-8EBC-7F418DB5F3EA}"/>
    <dgm:cxn modelId="{6CFD97F4-46FF-4F97-AFB0-81376BB6E1C9}" type="presParOf" srcId="{32415D3C-E4EA-4339-BE08-999C49294709}" destId="{FA22A879-9D50-4481-A74C-C6CCAE9950FB}" srcOrd="0" destOrd="0" presId="urn:microsoft.com/office/officeart/2008/layout/LinedList"/>
    <dgm:cxn modelId="{9CDCB8D7-9AA6-4867-B2D8-FA9C8688DC3E}" type="presParOf" srcId="{32415D3C-E4EA-4339-BE08-999C49294709}" destId="{26F5FF3C-DBFA-4603-9C9E-10EBEDA736D7}" srcOrd="1" destOrd="0" presId="urn:microsoft.com/office/officeart/2008/layout/LinedList"/>
    <dgm:cxn modelId="{E055DACC-2243-49AA-93A1-9887910766AA}" type="presParOf" srcId="{26F5FF3C-DBFA-4603-9C9E-10EBEDA736D7}" destId="{B3C534FD-C5B4-41F1-89C9-9613A77757EC}" srcOrd="0" destOrd="0" presId="urn:microsoft.com/office/officeart/2008/layout/LinedList"/>
    <dgm:cxn modelId="{32BCDFAC-2E84-4852-B287-BFFDE4235D23}" type="presParOf" srcId="{26F5FF3C-DBFA-4603-9C9E-10EBEDA736D7}" destId="{9B9037B1-87BA-4E2A-82B0-AB606086FAAE}" srcOrd="1" destOrd="0" presId="urn:microsoft.com/office/officeart/2008/layout/LinedList"/>
    <dgm:cxn modelId="{CBAABB03-D8A3-46A3-9B44-282CB51772F9}" type="presParOf" srcId="{32415D3C-E4EA-4339-BE08-999C49294709}" destId="{5D8F2287-6A6C-42D5-83BA-C501FC60A189}" srcOrd="2" destOrd="0" presId="urn:microsoft.com/office/officeart/2008/layout/LinedList"/>
    <dgm:cxn modelId="{B5D844AF-6F87-4CC4-B3FA-BBEFD0B7A5CA}" type="presParOf" srcId="{32415D3C-E4EA-4339-BE08-999C49294709}" destId="{8B25C295-42AF-4D06-AB1C-9B7F119D718D}" srcOrd="3" destOrd="0" presId="urn:microsoft.com/office/officeart/2008/layout/LinedList"/>
    <dgm:cxn modelId="{A869CE16-F0F4-40A6-9D10-DDAFF15B0807}" type="presParOf" srcId="{8B25C295-42AF-4D06-AB1C-9B7F119D718D}" destId="{FE9C3115-ADE5-4166-99FA-3E62652FA4F2}" srcOrd="0" destOrd="0" presId="urn:microsoft.com/office/officeart/2008/layout/LinedList"/>
    <dgm:cxn modelId="{E784C224-5076-4CDA-AA8E-C7D6DA68921D}" type="presParOf" srcId="{8B25C295-42AF-4D06-AB1C-9B7F119D718D}" destId="{EBCA476E-854B-4887-AD9F-20CB36F9CC34}" srcOrd="1" destOrd="0" presId="urn:microsoft.com/office/officeart/2008/layout/LinedList"/>
    <dgm:cxn modelId="{24EC49F8-571D-4749-873F-BADC168F3FBA}" type="presParOf" srcId="{32415D3C-E4EA-4339-BE08-999C49294709}" destId="{D96827CF-0368-4594-BCD0-C201A20AFB9C}" srcOrd="4" destOrd="0" presId="urn:microsoft.com/office/officeart/2008/layout/LinedList"/>
    <dgm:cxn modelId="{2B15B861-868B-4DC3-8A33-9D0A4D858959}" type="presParOf" srcId="{32415D3C-E4EA-4339-BE08-999C49294709}" destId="{CE32E5A0-0461-4F63-B231-DD31AAF1696A}" srcOrd="5" destOrd="0" presId="urn:microsoft.com/office/officeart/2008/layout/LinedList"/>
    <dgm:cxn modelId="{17B9BF98-85DA-4ED6-BC61-C8594CC387D8}" type="presParOf" srcId="{CE32E5A0-0461-4F63-B231-DD31AAF1696A}" destId="{0830475A-3E3B-4539-8B21-8F6310607D0A}" srcOrd="0" destOrd="0" presId="urn:microsoft.com/office/officeart/2008/layout/LinedList"/>
    <dgm:cxn modelId="{CC4F4198-61BA-427F-B145-BB8988CDFF9E}" type="presParOf" srcId="{CE32E5A0-0461-4F63-B231-DD31AAF1696A}" destId="{87E6766C-948A-4CBC-9174-441B7ADD566B}" srcOrd="1" destOrd="0" presId="urn:microsoft.com/office/officeart/2008/layout/LinedList"/>
    <dgm:cxn modelId="{BFD90E41-735E-4B7D-A006-91362CE25F0D}" type="presParOf" srcId="{32415D3C-E4EA-4339-BE08-999C49294709}" destId="{02399701-A031-46E9-9BC0-92F3710C920D}" srcOrd="6" destOrd="0" presId="urn:microsoft.com/office/officeart/2008/layout/LinedList"/>
    <dgm:cxn modelId="{AD09B56B-00E0-4E88-BF1A-9652631BD2BB}" type="presParOf" srcId="{32415D3C-E4EA-4339-BE08-999C49294709}" destId="{2C08A9C8-865C-4787-B041-9043D0C3BF1D}" srcOrd="7" destOrd="0" presId="urn:microsoft.com/office/officeart/2008/layout/LinedList"/>
    <dgm:cxn modelId="{31DB9001-BAED-4A9B-A738-1936F47390B4}" type="presParOf" srcId="{2C08A9C8-865C-4787-B041-9043D0C3BF1D}" destId="{843231AA-0B41-4FB8-A9BB-7F19D429F580}" srcOrd="0" destOrd="0" presId="urn:microsoft.com/office/officeart/2008/layout/LinedList"/>
    <dgm:cxn modelId="{8C122BB0-07DF-4EB7-97AD-AF34451FD557}" type="presParOf" srcId="{2C08A9C8-865C-4787-B041-9043D0C3BF1D}" destId="{64B1ACCE-A1EA-4BFF-99D0-286A4774AED9}" srcOrd="1" destOrd="0" presId="urn:microsoft.com/office/officeart/2008/layout/LinedList"/>
    <dgm:cxn modelId="{6122BC8F-C8D1-4EC9-819E-29BE8B596618}" type="presParOf" srcId="{32415D3C-E4EA-4339-BE08-999C49294709}" destId="{452880FB-98B8-41BF-AE35-2DDBC2980EE0}" srcOrd="8" destOrd="0" presId="urn:microsoft.com/office/officeart/2008/layout/LinedList"/>
    <dgm:cxn modelId="{2BC9E103-776B-4851-B14C-1F6747D77D73}" type="presParOf" srcId="{32415D3C-E4EA-4339-BE08-999C49294709}" destId="{A2386408-1BAD-48C3-9AB0-6621EBC19333}" srcOrd="9" destOrd="0" presId="urn:microsoft.com/office/officeart/2008/layout/LinedList"/>
    <dgm:cxn modelId="{3ADEF183-F5C0-4FE4-9696-72F30F6B3D63}" type="presParOf" srcId="{A2386408-1BAD-48C3-9AB0-6621EBC19333}" destId="{6011056A-D903-4FBA-A732-C4E7A7F271EA}" srcOrd="0" destOrd="0" presId="urn:microsoft.com/office/officeart/2008/layout/LinedList"/>
    <dgm:cxn modelId="{68842012-A0C3-49CD-98C0-220B7F8ABDF6}" type="presParOf" srcId="{A2386408-1BAD-48C3-9AB0-6621EBC19333}" destId="{FDC826A8-20D1-496B-9A44-446E95DD3C5B}" srcOrd="1" destOrd="0" presId="urn:microsoft.com/office/officeart/2008/layout/LinedList"/>
    <dgm:cxn modelId="{46B3B5CB-0CB5-4068-B2B4-1F59D69CFB97}" type="presParOf" srcId="{32415D3C-E4EA-4339-BE08-999C49294709}" destId="{A24D0E48-6874-4BDB-9461-EF7FA39E155B}" srcOrd="10" destOrd="0" presId="urn:microsoft.com/office/officeart/2008/layout/LinedList"/>
    <dgm:cxn modelId="{57A707BB-E98F-4962-9B70-0A7D86FEF6D9}" type="presParOf" srcId="{32415D3C-E4EA-4339-BE08-999C49294709}" destId="{E7948584-CCE8-42BF-A116-0F1B663C4439}" srcOrd="11" destOrd="0" presId="urn:microsoft.com/office/officeart/2008/layout/LinedList"/>
    <dgm:cxn modelId="{1D1870D9-E05B-414F-B218-0FBD719672FD}" type="presParOf" srcId="{E7948584-CCE8-42BF-A116-0F1B663C4439}" destId="{8D338403-5F2B-4F57-9D3D-018E2575189E}" srcOrd="0" destOrd="0" presId="urn:microsoft.com/office/officeart/2008/layout/LinedList"/>
    <dgm:cxn modelId="{8341BCDE-5212-47D4-9903-903FCE5388E7}" type="presParOf" srcId="{E7948584-CCE8-42BF-A116-0F1B663C4439}" destId="{A74D3E58-B683-49A1-8670-D1E1D10788E0}" srcOrd="1" destOrd="0" presId="urn:microsoft.com/office/officeart/2008/layout/LinedList"/>
    <dgm:cxn modelId="{BC26863E-FD6E-49BE-9975-D2DAC4F7A275}" type="presParOf" srcId="{32415D3C-E4EA-4339-BE08-999C49294709}" destId="{24795A45-9F4F-4706-9CF9-5C88DE359FE2}" srcOrd="12" destOrd="0" presId="urn:microsoft.com/office/officeart/2008/layout/LinedList"/>
    <dgm:cxn modelId="{79823342-DA3A-4932-A76D-7C53DEF3D89D}" type="presParOf" srcId="{32415D3C-E4EA-4339-BE08-999C49294709}" destId="{B1B27A5E-F8CB-43F8-B38F-7818FFC7266C}" srcOrd="13" destOrd="0" presId="urn:microsoft.com/office/officeart/2008/layout/LinedList"/>
    <dgm:cxn modelId="{CC54EE88-FCDF-41FF-99D2-00F4D3010D98}" type="presParOf" srcId="{B1B27A5E-F8CB-43F8-B38F-7818FFC7266C}" destId="{37BA0420-01AC-4FF0-9487-149714AB6C63}" srcOrd="0" destOrd="0" presId="urn:microsoft.com/office/officeart/2008/layout/LinedList"/>
    <dgm:cxn modelId="{ECA01143-BA97-4327-A9B0-2DC2C0A6D492}" type="presParOf" srcId="{B1B27A5E-F8CB-43F8-B38F-7818FFC7266C}" destId="{DEAAD2AE-1CBE-4101-997D-58839A0DD296}" srcOrd="1" destOrd="0" presId="urn:microsoft.com/office/officeart/2008/layout/LinedList"/>
    <dgm:cxn modelId="{5D24373A-C8D6-45D2-8AAD-266C3E462811}" type="presParOf" srcId="{32415D3C-E4EA-4339-BE08-999C49294709}" destId="{EFF95928-BDC1-4BB5-9194-7191D7E9C9D3}" srcOrd="14" destOrd="0" presId="urn:microsoft.com/office/officeart/2008/layout/LinedList"/>
    <dgm:cxn modelId="{F9E5D955-E489-4213-8211-754DB7950D40}" type="presParOf" srcId="{32415D3C-E4EA-4339-BE08-999C49294709}" destId="{27B6B253-679D-4F78-8FA6-EB42637E06C5}" srcOrd="15" destOrd="0" presId="urn:microsoft.com/office/officeart/2008/layout/LinedList"/>
    <dgm:cxn modelId="{6E12609A-C941-4B50-A6E6-2123105B0F9F}" type="presParOf" srcId="{27B6B253-679D-4F78-8FA6-EB42637E06C5}" destId="{09E4010B-D80C-4999-9227-5A82D7A1FC0D}" srcOrd="0" destOrd="0" presId="urn:microsoft.com/office/officeart/2008/layout/LinedList"/>
    <dgm:cxn modelId="{061FD706-8658-4A3F-9A79-16B197FF5F67}" type="presParOf" srcId="{27B6B253-679D-4F78-8FA6-EB42637E06C5}" destId="{1C679DC3-FE26-4620-9383-4B8513219F9E}" srcOrd="1" destOrd="0" presId="urn:microsoft.com/office/officeart/2008/layout/LinedList"/>
    <dgm:cxn modelId="{D507F673-A433-4B12-9A50-375611271AE2}" type="presParOf" srcId="{32415D3C-E4EA-4339-BE08-999C49294709}" destId="{F1C4AD1E-7453-498C-B05E-30F3690BCB22}" srcOrd="16" destOrd="0" presId="urn:microsoft.com/office/officeart/2008/layout/LinedList"/>
    <dgm:cxn modelId="{55ADB7EA-4159-48D9-99B9-AFD71371F2CD}" type="presParOf" srcId="{32415D3C-E4EA-4339-BE08-999C49294709}" destId="{6AEE3CB8-739D-43CE-A762-562F25B04DC5}" srcOrd="17" destOrd="0" presId="urn:microsoft.com/office/officeart/2008/layout/LinedList"/>
    <dgm:cxn modelId="{EAD96ED9-1ABB-41AA-8CF4-A052E0EB758F}" type="presParOf" srcId="{6AEE3CB8-739D-43CE-A762-562F25B04DC5}" destId="{3F18C385-FA0E-464B-920E-BAC77DED79B7}" srcOrd="0" destOrd="0" presId="urn:microsoft.com/office/officeart/2008/layout/LinedList"/>
    <dgm:cxn modelId="{F2AFEABA-F177-4DB6-9002-33D630ECF073}" type="presParOf" srcId="{6AEE3CB8-739D-43CE-A762-562F25B04DC5}" destId="{32F01B0E-5D0F-4547-AEF4-161506B299B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156DB-46CB-47C7-9891-F96249A2CB15}">
      <dsp:nvSpPr>
        <dsp:cNvPr id="0" name=""/>
        <dsp:cNvSpPr/>
      </dsp:nvSpPr>
      <dsp:spPr>
        <a:xfrm>
          <a:off x="0" y="111060"/>
          <a:ext cx="5029199" cy="63560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Leaning difficulties</a:t>
          </a:r>
          <a:endParaRPr lang="en-US" sz="1600" kern="1200"/>
        </a:p>
      </dsp:txBody>
      <dsp:txXfrm>
        <a:off x="31028" y="142088"/>
        <a:ext cx="4967143" cy="573546"/>
      </dsp:txXfrm>
    </dsp:sp>
    <dsp:sp modelId="{50A4B1C9-E942-47DB-A637-8086AB34363C}">
      <dsp:nvSpPr>
        <dsp:cNvPr id="0" name=""/>
        <dsp:cNvSpPr/>
      </dsp:nvSpPr>
      <dsp:spPr>
        <a:xfrm>
          <a:off x="0" y="792742"/>
          <a:ext cx="5029199" cy="63560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Had 2 hours per week support</a:t>
          </a:r>
          <a:endParaRPr lang="en-US" sz="1600" kern="1200"/>
        </a:p>
      </dsp:txBody>
      <dsp:txXfrm>
        <a:off x="31028" y="823770"/>
        <a:ext cx="4967143" cy="573546"/>
      </dsp:txXfrm>
    </dsp:sp>
    <dsp:sp modelId="{3A8477DC-9DC8-4F21-BAFF-C5AA989324DC}">
      <dsp:nvSpPr>
        <dsp:cNvPr id="0" name=""/>
        <dsp:cNvSpPr/>
      </dsp:nvSpPr>
      <dsp:spPr>
        <a:xfrm>
          <a:off x="0" y="1474425"/>
          <a:ext cx="5029199" cy="63560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August 2005 cancelled Adult Services by September SS closed his case</a:t>
          </a:r>
          <a:endParaRPr lang="en-US" sz="1600" kern="1200"/>
        </a:p>
      </dsp:txBody>
      <dsp:txXfrm>
        <a:off x="31028" y="1505453"/>
        <a:ext cx="4967143" cy="573546"/>
      </dsp:txXfrm>
    </dsp:sp>
    <dsp:sp modelId="{30B3A78D-2AE1-44E6-B7BC-59AD8CE3241B}">
      <dsp:nvSpPr>
        <dsp:cNvPr id="0" name=""/>
        <dsp:cNvSpPr/>
      </dsp:nvSpPr>
      <dsp:spPr>
        <a:xfrm>
          <a:off x="0" y="2156107"/>
          <a:ext cx="5029199" cy="63560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No investigation or discussion with family/key agencies</a:t>
          </a:r>
          <a:endParaRPr lang="en-US" sz="1600" kern="1200" dirty="0"/>
        </a:p>
      </dsp:txBody>
      <dsp:txXfrm>
        <a:off x="31028" y="2187135"/>
        <a:ext cx="4967143" cy="573546"/>
      </dsp:txXfrm>
    </dsp:sp>
    <dsp:sp modelId="{CCE06310-4196-40C2-93D2-3A39CECFFDF1}">
      <dsp:nvSpPr>
        <dsp:cNvPr id="0" name=""/>
        <dsp:cNvSpPr/>
      </dsp:nvSpPr>
      <dsp:spPr>
        <a:xfrm>
          <a:off x="0" y="2837790"/>
          <a:ext cx="5029199" cy="63560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de-DE" sz="1600" kern="1200"/>
            <a:t>Darren Stewart, 29, and Sarah Bullock 16 moved into Steven‘s home they started to abuse him</a:t>
          </a:r>
          <a:endParaRPr lang="en-US" sz="1600" kern="1200"/>
        </a:p>
      </dsp:txBody>
      <dsp:txXfrm>
        <a:off x="31028" y="2868818"/>
        <a:ext cx="4967143" cy="573546"/>
      </dsp:txXfrm>
    </dsp:sp>
    <dsp:sp modelId="{F1DFDE74-7900-451F-8FFC-19E997A81B01}">
      <dsp:nvSpPr>
        <dsp:cNvPr id="0" name=""/>
        <dsp:cNvSpPr/>
      </dsp:nvSpPr>
      <dsp:spPr>
        <a:xfrm>
          <a:off x="0" y="3519472"/>
          <a:ext cx="5029199" cy="63560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de-DE" sz="1600" kern="1200"/>
            <a:t>6th July 2006 Stewart &amp; Bullock kicked Steven off a </a:t>
          </a:r>
          <a:r>
            <a:rPr lang="en-GB" sz="1600" kern="1200"/>
            <a:t>viaduct but not before he suffered days of torture</a:t>
          </a:r>
          <a:endParaRPr lang="en-US" sz="1600" kern="1200"/>
        </a:p>
      </dsp:txBody>
      <dsp:txXfrm>
        <a:off x="31028" y="3550500"/>
        <a:ext cx="4967143" cy="573546"/>
      </dsp:txXfrm>
    </dsp:sp>
    <dsp:sp modelId="{B65AE401-13C0-419E-BFDC-DCE751EB5C4F}">
      <dsp:nvSpPr>
        <dsp:cNvPr id="0" name=""/>
        <dsp:cNvSpPr/>
      </dsp:nvSpPr>
      <dsp:spPr>
        <a:xfrm>
          <a:off x="0" y="4201155"/>
          <a:ext cx="5029199" cy="63560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Who failed Steven?  Discuss.</a:t>
          </a:r>
          <a:endParaRPr lang="en-US" sz="1600" kern="1200"/>
        </a:p>
      </dsp:txBody>
      <dsp:txXfrm>
        <a:off x="31028" y="4232183"/>
        <a:ext cx="4967143" cy="573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4779F-DCD0-41C9-9121-06AE83A1EA07}">
      <dsp:nvSpPr>
        <dsp:cNvPr id="0" name=""/>
        <dsp:cNvSpPr/>
      </dsp:nvSpPr>
      <dsp:spPr>
        <a:xfrm>
          <a:off x="0" y="694608"/>
          <a:ext cx="5029199" cy="37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79CCAB-B146-4119-A98B-70718D34174A}">
      <dsp:nvSpPr>
        <dsp:cNvPr id="0" name=""/>
        <dsp:cNvSpPr/>
      </dsp:nvSpPr>
      <dsp:spPr>
        <a:xfrm>
          <a:off x="251460" y="473208"/>
          <a:ext cx="3520440"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marL="0" lvl="0" indent="0" algn="l" defTabSz="666750">
            <a:lnSpc>
              <a:spcPct val="90000"/>
            </a:lnSpc>
            <a:spcBef>
              <a:spcPct val="0"/>
            </a:spcBef>
            <a:spcAft>
              <a:spcPct val="35000"/>
            </a:spcAft>
            <a:buNone/>
          </a:pPr>
          <a:r>
            <a:rPr lang="en-GB" sz="1500" kern="1200"/>
            <a:t>Different  - what does this mean?</a:t>
          </a:r>
          <a:endParaRPr lang="en-US" sz="1500" kern="1200"/>
        </a:p>
      </dsp:txBody>
      <dsp:txXfrm>
        <a:off x="273076" y="494824"/>
        <a:ext cx="3477208" cy="399568"/>
      </dsp:txXfrm>
    </dsp:sp>
    <dsp:sp modelId="{D82D63DB-D4B4-4996-B911-1F5206A061FC}">
      <dsp:nvSpPr>
        <dsp:cNvPr id="0" name=""/>
        <dsp:cNvSpPr/>
      </dsp:nvSpPr>
      <dsp:spPr>
        <a:xfrm>
          <a:off x="0" y="1375009"/>
          <a:ext cx="5029199" cy="378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8D9F29-FF39-48AA-990B-4A64548F4598}">
      <dsp:nvSpPr>
        <dsp:cNvPr id="0" name=""/>
        <dsp:cNvSpPr/>
      </dsp:nvSpPr>
      <dsp:spPr>
        <a:xfrm>
          <a:off x="251460" y="1153609"/>
          <a:ext cx="3520440" cy="4428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marL="0" lvl="0" indent="0" algn="l" defTabSz="666750">
            <a:lnSpc>
              <a:spcPct val="90000"/>
            </a:lnSpc>
            <a:spcBef>
              <a:spcPct val="0"/>
            </a:spcBef>
            <a:spcAft>
              <a:spcPct val="35000"/>
            </a:spcAft>
            <a:buNone/>
          </a:pPr>
          <a:r>
            <a:rPr lang="en-GB" sz="1500" kern="1200"/>
            <a:t>Looking different</a:t>
          </a:r>
          <a:endParaRPr lang="en-US" sz="1500" kern="1200"/>
        </a:p>
      </dsp:txBody>
      <dsp:txXfrm>
        <a:off x="273076" y="1175225"/>
        <a:ext cx="3477208" cy="399568"/>
      </dsp:txXfrm>
    </dsp:sp>
    <dsp:sp modelId="{642010EA-6EC7-4899-A5E3-2B58D8A4ACC9}">
      <dsp:nvSpPr>
        <dsp:cNvPr id="0" name=""/>
        <dsp:cNvSpPr/>
      </dsp:nvSpPr>
      <dsp:spPr>
        <a:xfrm>
          <a:off x="0" y="2055409"/>
          <a:ext cx="5029199" cy="378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B3C0F5-2FBE-4DD5-B062-F949243A56C8}">
      <dsp:nvSpPr>
        <dsp:cNvPr id="0" name=""/>
        <dsp:cNvSpPr/>
      </dsp:nvSpPr>
      <dsp:spPr>
        <a:xfrm>
          <a:off x="251460" y="1834009"/>
          <a:ext cx="3520440" cy="4428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marL="0" lvl="0" indent="0" algn="l" defTabSz="666750">
            <a:lnSpc>
              <a:spcPct val="90000"/>
            </a:lnSpc>
            <a:spcBef>
              <a:spcPct val="0"/>
            </a:spcBef>
            <a:spcAft>
              <a:spcPct val="35000"/>
            </a:spcAft>
            <a:buNone/>
          </a:pPr>
          <a:r>
            <a:rPr lang="en-GB" sz="1500" kern="1200"/>
            <a:t>Not conforming to what is right in society</a:t>
          </a:r>
          <a:endParaRPr lang="en-US" sz="1500" kern="1200"/>
        </a:p>
      </dsp:txBody>
      <dsp:txXfrm>
        <a:off x="273076" y="1855625"/>
        <a:ext cx="3477208" cy="399568"/>
      </dsp:txXfrm>
    </dsp:sp>
    <dsp:sp modelId="{1BDF6476-0F4B-45F4-8EF6-3280A1643E36}">
      <dsp:nvSpPr>
        <dsp:cNvPr id="0" name=""/>
        <dsp:cNvSpPr/>
      </dsp:nvSpPr>
      <dsp:spPr>
        <a:xfrm>
          <a:off x="0" y="2735809"/>
          <a:ext cx="5029199" cy="378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D4ED16-B8B5-4FFE-8F7C-637DA56249EA}">
      <dsp:nvSpPr>
        <dsp:cNvPr id="0" name=""/>
        <dsp:cNvSpPr/>
      </dsp:nvSpPr>
      <dsp:spPr>
        <a:xfrm>
          <a:off x="251460" y="2514409"/>
          <a:ext cx="3520440" cy="442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marL="0" lvl="0" indent="0" algn="l" defTabSz="666750">
            <a:lnSpc>
              <a:spcPct val="90000"/>
            </a:lnSpc>
            <a:spcBef>
              <a:spcPct val="0"/>
            </a:spcBef>
            <a:spcAft>
              <a:spcPct val="35000"/>
            </a:spcAft>
            <a:buNone/>
          </a:pPr>
          <a:r>
            <a:rPr lang="en-GB" sz="1500" kern="1200"/>
            <a:t>What YOU believe in</a:t>
          </a:r>
          <a:endParaRPr lang="en-US" sz="1500" kern="1200"/>
        </a:p>
      </dsp:txBody>
      <dsp:txXfrm>
        <a:off x="273076" y="2536025"/>
        <a:ext cx="3477208" cy="399568"/>
      </dsp:txXfrm>
    </dsp:sp>
    <dsp:sp modelId="{B834384F-03B2-4349-98D1-4F07AAD23308}">
      <dsp:nvSpPr>
        <dsp:cNvPr id="0" name=""/>
        <dsp:cNvSpPr/>
      </dsp:nvSpPr>
      <dsp:spPr>
        <a:xfrm>
          <a:off x="0" y="3416209"/>
          <a:ext cx="5029199" cy="378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CFF6DD-80FD-438F-9FE9-438B31AAC6EB}">
      <dsp:nvSpPr>
        <dsp:cNvPr id="0" name=""/>
        <dsp:cNvSpPr/>
      </dsp:nvSpPr>
      <dsp:spPr>
        <a:xfrm>
          <a:off x="251460" y="3194809"/>
          <a:ext cx="3520440" cy="442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marL="0" lvl="0" indent="0" algn="l" defTabSz="666750">
            <a:lnSpc>
              <a:spcPct val="90000"/>
            </a:lnSpc>
            <a:spcBef>
              <a:spcPct val="0"/>
            </a:spcBef>
            <a:spcAft>
              <a:spcPct val="35000"/>
            </a:spcAft>
            <a:buNone/>
          </a:pPr>
          <a:r>
            <a:rPr lang="en-GB" sz="1500" kern="1200"/>
            <a:t>Homeless</a:t>
          </a:r>
          <a:endParaRPr lang="en-US" sz="1500" kern="1200"/>
        </a:p>
      </dsp:txBody>
      <dsp:txXfrm>
        <a:off x="273076" y="3216425"/>
        <a:ext cx="3477208" cy="399568"/>
      </dsp:txXfrm>
    </dsp:sp>
    <dsp:sp modelId="{3DEF7973-2565-4DC4-BD71-B27EEAF61D6F}">
      <dsp:nvSpPr>
        <dsp:cNvPr id="0" name=""/>
        <dsp:cNvSpPr/>
      </dsp:nvSpPr>
      <dsp:spPr>
        <a:xfrm>
          <a:off x="0" y="4096609"/>
          <a:ext cx="5029199" cy="37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73D4A1-7080-4AF1-91BE-8D8D4229DADE}">
      <dsp:nvSpPr>
        <dsp:cNvPr id="0" name=""/>
        <dsp:cNvSpPr/>
      </dsp:nvSpPr>
      <dsp:spPr>
        <a:xfrm>
          <a:off x="251460" y="3875209"/>
          <a:ext cx="3520440"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064" tIns="0" rIns="133064" bIns="0" numCol="1" spcCol="1270" anchor="ctr" anchorCtr="0">
          <a:noAutofit/>
        </a:bodyPr>
        <a:lstStyle/>
        <a:p>
          <a:pPr marL="0" lvl="0" indent="0" algn="l" defTabSz="666750">
            <a:lnSpc>
              <a:spcPct val="90000"/>
            </a:lnSpc>
            <a:spcBef>
              <a:spcPct val="0"/>
            </a:spcBef>
            <a:spcAft>
              <a:spcPct val="35000"/>
            </a:spcAft>
            <a:buNone/>
          </a:pPr>
          <a:r>
            <a:rPr lang="en-GB" sz="1500" kern="1200"/>
            <a:t>ADHD / Autism </a:t>
          </a:r>
          <a:endParaRPr lang="en-US" sz="1500" kern="1200"/>
        </a:p>
      </dsp:txBody>
      <dsp:txXfrm>
        <a:off x="273076" y="3896825"/>
        <a:ext cx="3477208" cy="399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5AB8B-18EE-4B8C-AFC8-5BFD76F45E16}">
      <dsp:nvSpPr>
        <dsp:cNvPr id="0" name=""/>
        <dsp:cNvSpPr/>
      </dsp:nvSpPr>
      <dsp:spPr>
        <a:xfrm>
          <a:off x="0" y="187908"/>
          <a:ext cx="5115491" cy="1099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Criminal Records Bureau had started work as a central point for all checks and the system was tightened up.</a:t>
          </a:r>
          <a:endParaRPr lang="en-US" sz="2000" kern="1200"/>
        </a:p>
      </dsp:txBody>
      <dsp:txXfrm>
        <a:off x="53688" y="241596"/>
        <a:ext cx="5008115" cy="992424"/>
      </dsp:txXfrm>
    </dsp:sp>
    <dsp:sp modelId="{2DCF2B18-D086-46C6-BF82-A9A08B9C8625}">
      <dsp:nvSpPr>
        <dsp:cNvPr id="0" name=""/>
        <dsp:cNvSpPr/>
      </dsp:nvSpPr>
      <dsp:spPr>
        <a:xfrm>
          <a:off x="0" y="1345308"/>
          <a:ext cx="5115491" cy="10998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All applicants for posts involving working with children were to seek clearance via the bureau - known as "disclosure" - before starting work.</a:t>
          </a:r>
          <a:endParaRPr lang="en-US" sz="2000" kern="1200"/>
        </a:p>
      </dsp:txBody>
      <dsp:txXfrm>
        <a:off x="53688" y="1398996"/>
        <a:ext cx="5008115" cy="992424"/>
      </dsp:txXfrm>
    </dsp:sp>
    <dsp:sp modelId="{6B3DA9A7-850C-44E2-A0E2-A042932941B2}">
      <dsp:nvSpPr>
        <dsp:cNvPr id="0" name=""/>
        <dsp:cNvSpPr/>
      </dsp:nvSpPr>
      <dsp:spPr>
        <a:xfrm>
          <a:off x="0" y="2502709"/>
          <a:ext cx="5115491" cy="10998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But by end of May the Bureau could not cope with the demand. </a:t>
          </a:r>
          <a:endParaRPr lang="en-US" sz="2000" kern="1200"/>
        </a:p>
      </dsp:txBody>
      <dsp:txXfrm>
        <a:off x="53688" y="2556397"/>
        <a:ext cx="5008115" cy="992424"/>
      </dsp:txXfrm>
    </dsp:sp>
    <dsp:sp modelId="{6C0327E1-E5A4-4264-80B1-F2EAE5822564}">
      <dsp:nvSpPr>
        <dsp:cNvPr id="0" name=""/>
        <dsp:cNvSpPr/>
      </dsp:nvSpPr>
      <dsp:spPr>
        <a:xfrm>
          <a:off x="0" y="3660109"/>
          <a:ext cx="5115491" cy="1099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Classroom staff could start work before their completion of their checks, provided they were not on List 99.</a:t>
          </a:r>
          <a:endParaRPr lang="en-US" sz="2000" kern="1200"/>
        </a:p>
      </dsp:txBody>
      <dsp:txXfrm>
        <a:off x="53688" y="3713797"/>
        <a:ext cx="5008115" cy="9924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FAF1A-19F8-4850-A1DC-EFFD23CB73B8}">
      <dsp:nvSpPr>
        <dsp:cNvPr id="0" name=""/>
        <dsp:cNvSpPr/>
      </dsp:nvSpPr>
      <dsp:spPr>
        <a:xfrm>
          <a:off x="0" y="109211"/>
          <a:ext cx="5115491" cy="9159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Huntley was found guilty of murdering Jessica and Holly</a:t>
          </a:r>
          <a:endParaRPr lang="en-US" sz="1300" kern="1200"/>
        </a:p>
      </dsp:txBody>
      <dsp:txXfrm>
        <a:off x="44712" y="153923"/>
        <a:ext cx="5026067" cy="826503"/>
      </dsp:txXfrm>
    </dsp:sp>
    <dsp:sp modelId="{4812662D-D2CF-41E0-9F60-8783CA2BCD90}">
      <dsp:nvSpPr>
        <dsp:cNvPr id="0" name=""/>
        <dsp:cNvSpPr/>
      </dsp:nvSpPr>
      <dsp:spPr>
        <a:xfrm>
          <a:off x="0" y="1062578"/>
          <a:ext cx="5115491" cy="915927"/>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His link was being the caretaker of the school they attended.</a:t>
          </a:r>
          <a:endParaRPr lang="en-US" sz="1300" kern="1200"/>
        </a:p>
      </dsp:txBody>
      <dsp:txXfrm>
        <a:off x="44712" y="1107290"/>
        <a:ext cx="5026067" cy="826503"/>
      </dsp:txXfrm>
    </dsp:sp>
    <dsp:sp modelId="{978A6042-10A5-43BB-910F-5DA8F9D7ABA4}">
      <dsp:nvSpPr>
        <dsp:cNvPr id="0" name=""/>
        <dsp:cNvSpPr/>
      </dsp:nvSpPr>
      <dsp:spPr>
        <a:xfrm>
          <a:off x="0" y="2015945"/>
          <a:ext cx="5115491" cy="915927"/>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Maxine Carr girlfriend &amp; classroom assistant</a:t>
          </a:r>
          <a:endParaRPr lang="en-US" sz="1300" kern="1200"/>
        </a:p>
      </dsp:txBody>
      <dsp:txXfrm>
        <a:off x="44712" y="2060657"/>
        <a:ext cx="5026067" cy="826503"/>
      </dsp:txXfrm>
    </dsp:sp>
    <dsp:sp modelId="{9A1CEF17-AB88-4254-9ECB-47DC50471EBD}">
      <dsp:nvSpPr>
        <dsp:cNvPr id="0" name=""/>
        <dsp:cNvSpPr/>
      </dsp:nvSpPr>
      <dsp:spPr>
        <a:xfrm>
          <a:off x="0" y="2969312"/>
          <a:ext cx="5115491" cy="915927"/>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Huntley had been suspected of offences including rape, indecent assault and burglary. But only conviction before the murders was for riding an uninsured and unlicensed motorcycle and burglary. Offences committed in his home area.</a:t>
          </a:r>
          <a:endParaRPr lang="en-US" sz="1300" kern="1200"/>
        </a:p>
      </dsp:txBody>
      <dsp:txXfrm>
        <a:off x="44712" y="3014024"/>
        <a:ext cx="5026067" cy="826503"/>
      </dsp:txXfrm>
    </dsp:sp>
    <dsp:sp modelId="{850E209A-87B0-4123-A949-0B78B5E4B13C}">
      <dsp:nvSpPr>
        <dsp:cNvPr id="0" name=""/>
        <dsp:cNvSpPr/>
      </dsp:nvSpPr>
      <dsp:spPr>
        <a:xfrm>
          <a:off x="0" y="3922679"/>
          <a:ext cx="5115491" cy="91592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Huntley had been hired by the school in November 2001, before the CRB came into force.</a:t>
          </a:r>
          <a:endParaRPr lang="en-US" sz="1300" kern="1200"/>
        </a:p>
      </dsp:txBody>
      <dsp:txXfrm>
        <a:off x="44712" y="3967391"/>
        <a:ext cx="5026067" cy="8265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589F8-5BFF-483C-9595-1930EEE1F7D6}">
      <dsp:nvSpPr>
        <dsp:cNvPr id="0" name=""/>
        <dsp:cNvSpPr/>
      </dsp:nvSpPr>
      <dsp:spPr>
        <a:xfrm>
          <a:off x="0" y="102178"/>
          <a:ext cx="5029199" cy="15465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30 August 2002 Education dept. stressed: "We do not advise that people should be allowed to work unchecked if they are supervised.”</a:t>
          </a:r>
          <a:endParaRPr lang="en-US" sz="1800" kern="1200"/>
        </a:p>
      </dsp:txBody>
      <dsp:txXfrm>
        <a:off x="75498" y="177676"/>
        <a:ext cx="4878203" cy="1395597"/>
      </dsp:txXfrm>
    </dsp:sp>
    <dsp:sp modelId="{2EB187DD-F8DF-4984-8801-131131A38262}">
      <dsp:nvSpPr>
        <dsp:cNvPr id="0" name=""/>
        <dsp:cNvSpPr/>
      </dsp:nvSpPr>
      <dsp:spPr>
        <a:xfrm>
          <a:off x="0" y="1700612"/>
          <a:ext cx="5029199" cy="154659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4 September: Third U-turn due to the volume of CRB’s waiting. Schools had to turn children away due to not enough staff. Union meetings were held.</a:t>
          </a:r>
          <a:endParaRPr lang="en-US" sz="1800" kern="1200"/>
        </a:p>
      </dsp:txBody>
      <dsp:txXfrm>
        <a:off x="75498" y="1776110"/>
        <a:ext cx="4878203" cy="1395597"/>
      </dsp:txXfrm>
    </dsp:sp>
    <dsp:sp modelId="{7174A5DA-922D-4B58-B630-D658B481236E}">
      <dsp:nvSpPr>
        <dsp:cNvPr id="0" name=""/>
        <dsp:cNvSpPr/>
      </dsp:nvSpPr>
      <dsp:spPr>
        <a:xfrm>
          <a:off x="0" y="3299045"/>
          <a:ext cx="5029199" cy="154659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Education Secretary, Estelle Morris - "I have therefore decided to allow teachers, teaching assistants and other  to work in schools at the head teachers' discretion after receiving List 99 checks. </a:t>
          </a:r>
          <a:endParaRPr lang="en-US" sz="1800" kern="1200"/>
        </a:p>
      </dsp:txBody>
      <dsp:txXfrm>
        <a:off x="75498" y="3374543"/>
        <a:ext cx="4878203" cy="13955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C60FE-3A2F-41E1-A413-C55FE36AADF4}">
      <dsp:nvSpPr>
        <dsp:cNvPr id="0" name=""/>
        <dsp:cNvSpPr/>
      </dsp:nvSpPr>
      <dsp:spPr>
        <a:xfrm>
          <a:off x="0" y="120948"/>
          <a:ext cx="5115491" cy="1141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DBS was formed in 2012 by merging the functions of the Criminal Records Bureau (CRB) and the Independent Safeguarding Authority (ISA) under the Protection of Freedoms Act 2012.</a:t>
          </a:r>
          <a:endParaRPr lang="en-US" sz="1600" kern="1200"/>
        </a:p>
      </dsp:txBody>
      <dsp:txXfrm>
        <a:off x="55744" y="176692"/>
        <a:ext cx="5004003" cy="1030432"/>
      </dsp:txXfrm>
    </dsp:sp>
    <dsp:sp modelId="{1B97B944-9A1E-4228-A326-CF23A8AC022E}">
      <dsp:nvSpPr>
        <dsp:cNvPr id="0" name=""/>
        <dsp:cNvSpPr/>
      </dsp:nvSpPr>
      <dsp:spPr>
        <a:xfrm>
          <a:off x="0" y="1308949"/>
          <a:ext cx="5115491" cy="114192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a legal requirement in the UK for regulated activity employers to refer safeguarding concerns to the DBS. </a:t>
          </a:r>
          <a:endParaRPr lang="en-US" sz="1600" kern="1200"/>
        </a:p>
      </dsp:txBody>
      <dsp:txXfrm>
        <a:off x="55744" y="1364693"/>
        <a:ext cx="5004003" cy="1030432"/>
      </dsp:txXfrm>
    </dsp:sp>
    <dsp:sp modelId="{DF168491-49F1-4D2F-815C-F2666A40CA42}">
      <dsp:nvSpPr>
        <dsp:cNvPr id="0" name=""/>
        <dsp:cNvSpPr/>
      </dsp:nvSpPr>
      <dsp:spPr>
        <a:xfrm>
          <a:off x="0" y="2496949"/>
          <a:ext cx="5115491" cy="114192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illegal for anyone barred by the DBS to work, or apply to work with the sector from which they are barred. </a:t>
          </a:r>
          <a:endParaRPr lang="en-US" sz="1600" kern="1200"/>
        </a:p>
      </dsp:txBody>
      <dsp:txXfrm>
        <a:off x="55744" y="2552693"/>
        <a:ext cx="5004003" cy="1030432"/>
      </dsp:txXfrm>
    </dsp:sp>
    <dsp:sp modelId="{FB9D21B8-19FF-4229-88A3-AF137CBF1E8F}">
      <dsp:nvSpPr>
        <dsp:cNvPr id="0" name=""/>
        <dsp:cNvSpPr/>
      </dsp:nvSpPr>
      <dsp:spPr>
        <a:xfrm>
          <a:off x="0" y="3684949"/>
          <a:ext cx="5115491" cy="11419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also illegal for an employer to knowingly employ a barred person in the sector from which they are barred.</a:t>
          </a:r>
          <a:endParaRPr lang="en-US" sz="1600" kern="1200"/>
        </a:p>
      </dsp:txBody>
      <dsp:txXfrm>
        <a:off x="55744" y="3740693"/>
        <a:ext cx="5004003" cy="10304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EA610-6EE5-4080-9EA7-EBE467651EEF}">
      <dsp:nvSpPr>
        <dsp:cNvPr id="0" name=""/>
        <dsp:cNvSpPr/>
      </dsp:nvSpPr>
      <dsp:spPr>
        <a:xfrm>
          <a:off x="3369591" y="2079"/>
          <a:ext cx="4188645" cy="4188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1200150">
            <a:lnSpc>
              <a:spcPct val="90000"/>
            </a:lnSpc>
            <a:spcBef>
              <a:spcPct val="0"/>
            </a:spcBef>
            <a:spcAft>
              <a:spcPct val="35000"/>
            </a:spcAft>
            <a:buNone/>
          </a:pPr>
          <a:r>
            <a:rPr lang="en-GB" sz="2700" kern="1200" dirty="0"/>
            <a:t>Adult’s </a:t>
          </a:r>
          <a:r>
            <a:rPr lang="en-GB" sz="2700" b="1" u="sng" kern="1200" dirty="0"/>
            <a:t>must meet </a:t>
          </a:r>
          <a:r>
            <a:rPr lang="en-GB" sz="2700" kern="1200" dirty="0"/>
            <a:t>the eligibility criteria to qualify for care— </a:t>
          </a:r>
          <a:endParaRPr lang="en-US" sz="2700" kern="1200" dirty="0"/>
        </a:p>
        <a:p>
          <a:pPr marL="228600" lvl="1" indent="-228600" algn="l" defTabSz="933450">
            <a:lnSpc>
              <a:spcPct val="90000"/>
            </a:lnSpc>
            <a:spcBef>
              <a:spcPct val="0"/>
            </a:spcBef>
            <a:spcAft>
              <a:spcPct val="15000"/>
            </a:spcAft>
            <a:buChar char="•"/>
          </a:pPr>
          <a:r>
            <a:rPr lang="en-GB" sz="2100" kern="1200"/>
            <a:t>Adult’s needs arise from or are related to a physical or mental impairment or illness;</a:t>
          </a:r>
          <a:endParaRPr lang="en-US" sz="2100" kern="1200"/>
        </a:p>
        <a:p>
          <a:pPr marL="228600" lvl="1" indent="-228600" algn="l" defTabSz="933450">
            <a:lnSpc>
              <a:spcPct val="90000"/>
            </a:lnSpc>
            <a:spcBef>
              <a:spcPct val="0"/>
            </a:spcBef>
            <a:spcAft>
              <a:spcPct val="15000"/>
            </a:spcAft>
            <a:buChar char="•"/>
          </a:pPr>
          <a:r>
            <a:rPr lang="en-GB" sz="2100" kern="1200"/>
            <a:t>The adult is unable to achieve two or more of the outcomes specified on next page; and </a:t>
          </a:r>
          <a:endParaRPr lang="en-US" sz="2100" kern="1200"/>
        </a:p>
        <a:p>
          <a:pPr marL="228600" lvl="1" indent="-228600" algn="l" defTabSz="933450">
            <a:lnSpc>
              <a:spcPct val="90000"/>
            </a:lnSpc>
            <a:spcBef>
              <a:spcPct val="0"/>
            </a:spcBef>
            <a:spcAft>
              <a:spcPct val="15000"/>
            </a:spcAft>
            <a:buChar char="•"/>
          </a:pPr>
          <a:r>
            <a:rPr lang="en-GB" sz="2100" kern="1200" dirty="0"/>
            <a:t>as a consequence, there is, or is likely to be, a significant impact on           the adult’s well-being.</a:t>
          </a:r>
          <a:endParaRPr lang="en-US" sz="2100" kern="1200" dirty="0"/>
        </a:p>
      </dsp:txBody>
      <dsp:txXfrm>
        <a:off x="3369591" y="2079"/>
        <a:ext cx="4188645" cy="41886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3CD2C-78DD-4B1C-BE18-199E034E4C26}">
      <dsp:nvSpPr>
        <dsp:cNvPr id="0" name=""/>
        <dsp:cNvSpPr/>
      </dsp:nvSpPr>
      <dsp:spPr>
        <a:xfrm>
          <a:off x="0" y="123020"/>
          <a:ext cx="6666833" cy="8319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Wales - All Wales Child Protection Procedures</a:t>
          </a:r>
          <a:endParaRPr lang="en-US" sz="1500" kern="1200"/>
        </a:p>
      </dsp:txBody>
      <dsp:txXfrm>
        <a:off x="40614" y="163634"/>
        <a:ext cx="6585605" cy="750751"/>
      </dsp:txXfrm>
    </dsp:sp>
    <dsp:sp modelId="{D28CDD59-5925-4607-BFB7-7EE7E484E8A7}">
      <dsp:nvSpPr>
        <dsp:cNvPr id="0" name=""/>
        <dsp:cNvSpPr/>
      </dsp:nvSpPr>
      <dsp:spPr>
        <a:xfrm>
          <a:off x="0" y="998200"/>
          <a:ext cx="6666833" cy="831979"/>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England – Working Together to Safeguard Children 2015</a:t>
          </a:r>
          <a:endParaRPr lang="en-US" sz="1500" kern="1200"/>
        </a:p>
      </dsp:txBody>
      <dsp:txXfrm>
        <a:off x="40614" y="1038814"/>
        <a:ext cx="6585605" cy="750751"/>
      </dsp:txXfrm>
    </dsp:sp>
    <dsp:sp modelId="{D44C6B49-B10E-40C7-A9BA-82C041573243}">
      <dsp:nvSpPr>
        <dsp:cNvPr id="0" name=""/>
        <dsp:cNvSpPr/>
      </dsp:nvSpPr>
      <dsp:spPr>
        <a:xfrm>
          <a:off x="0" y="1873380"/>
          <a:ext cx="6666833" cy="831979"/>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Fundamental principle that protecting Children is the responsibility of all individuals and agencies working with children and families, and with adults who may pose a risk to children. </a:t>
          </a:r>
          <a:endParaRPr lang="en-US" sz="1500" kern="1200"/>
        </a:p>
      </dsp:txBody>
      <dsp:txXfrm>
        <a:off x="40614" y="1913994"/>
        <a:ext cx="6585605" cy="750751"/>
      </dsp:txXfrm>
    </dsp:sp>
    <dsp:sp modelId="{30F9D88B-3DFF-44B0-BD36-B4D0B59159F0}">
      <dsp:nvSpPr>
        <dsp:cNvPr id="0" name=""/>
        <dsp:cNvSpPr/>
      </dsp:nvSpPr>
      <dsp:spPr>
        <a:xfrm>
          <a:off x="0" y="2748559"/>
          <a:ext cx="6666833" cy="831979"/>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Agency working is a must to be effective in the protecting of children.</a:t>
          </a:r>
          <a:endParaRPr lang="en-US" sz="1500" kern="1200"/>
        </a:p>
      </dsp:txBody>
      <dsp:txXfrm>
        <a:off x="40614" y="2789173"/>
        <a:ext cx="6585605" cy="750751"/>
      </dsp:txXfrm>
    </dsp:sp>
    <dsp:sp modelId="{A6920737-48DD-4039-916A-C7815AB4D261}">
      <dsp:nvSpPr>
        <dsp:cNvPr id="0" name=""/>
        <dsp:cNvSpPr/>
      </dsp:nvSpPr>
      <dsp:spPr>
        <a:xfrm>
          <a:off x="0" y="3623739"/>
          <a:ext cx="6666833" cy="831979"/>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single agency acting on its own cannot do it alone.</a:t>
          </a:r>
          <a:endParaRPr lang="en-US" sz="1500" kern="1200"/>
        </a:p>
      </dsp:txBody>
      <dsp:txXfrm>
        <a:off x="40614" y="3664353"/>
        <a:ext cx="6585605" cy="750751"/>
      </dsp:txXfrm>
    </dsp:sp>
    <dsp:sp modelId="{636A5C24-44E5-4B51-9CB7-9725686DF1BB}">
      <dsp:nvSpPr>
        <dsp:cNvPr id="0" name=""/>
        <dsp:cNvSpPr/>
      </dsp:nvSpPr>
      <dsp:spPr>
        <a:xfrm>
          <a:off x="0" y="4498919"/>
          <a:ext cx="6666833" cy="8319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‘Doing the basic things well keeps children safe’</a:t>
          </a:r>
          <a:endParaRPr lang="en-US" sz="1500" kern="1200"/>
        </a:p>
      </dsp:txBody>
      <dsp:txXfrm>
        <a:off x="40614" y="4539533"/>
        <a:ext cx="6585605" cy="7507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5A791-D4AC-405E-8837-C9F356F4E536}">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97DC9E-25A7-4383-84A4-2B377BDBA3B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Disabled children are recognised as the most vulnerable group in respect of safeguarding their wellbeing. </a:t>
          </a:r>
          <a:endParaRPr lang="en-US" sz="2200" kern="1200"/>
        </a:p>
      </dsp:txBody>
      <dsp:txXfrm>
        <a:off x="0" y="665"/>
        <a:ext cx="6666833" cy="1090517"/>
      </dsp:txXfrm>
    </dsp:sp>
    <dsp:sp modelId="{B044ADD9-414A-469A-B352-E560F7BDB8A2}">
      <dsp:nvSpPr>
        <dsp:cNvPr id="0" name=""/>
        <dsp:cNvSpPr/>
      </dsp:nvSpPr>
      <dsp:spPr>
        <a:xfrm>
          <a:off x="0" y="109118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A7EC8C-1D6C-4238-926D-5669DC42137B}">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Severely disabled children often rely on parents and carers to meet most or all of their needs. </a:t>
          </a:r>
          <a:endParaRPr lang="en-US" sz="2200" kern="1200"/>
        </a:p>
      </dsp:txBody>
      <dsp:txXfrm>
        <a:off x="0" y="1091183"/>
        <a:ext cx="6666833" cy="1090517"/>
      </dsp:txXfrm>
    </dsp:sp>
    <dsp:sp modelId="{44AF62DE-D25A-442D-BA52-E47A66C50B91}">
      <dsp:nvSpPr>
        <dsp:cNvPr id="0" name=""/>
        <dsp:cNvSpPr/>
      </dsp:nvSpPr>
      <dsp:spPr>
        <a:xfrm>
          <a:off x="0" y="218170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94B22A-1478-429D-A502-7112F3DA66CF}">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may have limited mobility and may find it hard to make their feelings and wishes known because of communication or language difficulties. </a:t>
          </a:r>
          <a:endParaRPr lang="en-US" sz="2200" kern="1200"/>
        </a:p>
      </dsp:txBody>
      <dsp:txXfrm>
        <a:off x="0" y="2181701"/>
        <a:ext cx="6666833" cy="1090517"/>
      </dsp:txXfrm>
    </dsp:sp>
    <dsp:sp modelId="{A9E7BF0E-E686-4986-9D79-503F74E23608}">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D015E6-37D7-4E95-9ED0-10263A2F6A14}">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And they are CHILDREN!</a:t>
          </a:r>
          <a:endParaRPr lang="en-US" sz="2200" kern="1200"/>
        </a:p>
      </dsp:txBody>
      <dsp:txXfrm>
        <a:off x="0" y="3272218"/>
        <a:ext cx="6666833" cy="1090517"/>
      </dsp:txXfrm>
    </dsp:sp>
    <dsp:sp modelId="{EC777701-87E3-4985-A6CF-804965BEA962}">
      <dsp:nvSpPr>
        <dsp:cNvPr id="0" name=""/>
        <dsp:cNvSpPr/>
      </dsp:nvSpPr>
      <dsp:spPr>
        <a:xfrm>
          <a:off x="0" y="4362736"/>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92B1D2-7D36-43AE-8BCF-1B72232FFC18}">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Safeguarding Disabled Children Practice Guidance 2009</a:t>
          </a:r>
          <a:endParaRPr lang="en-US" sz="2200" kern="1200"/>
        </a:p>
      </dsp:txBody>
      <dsp:txXfrm>
        <a:off x="0" y="4362736"/>
        <a:ext cx="6666833" cy="1090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34A5B-7F13-4426-995C-0C2AB0E7C2F0}">
      <dsp:nvSpPr>
        <dsp:cNvPr id="0" name=""/>
        <dsp:cNvSpPr/>
      </dsp:nvSpPr>
      <dsp:spPr>
        <a:xfrm>
          <a:off x="0" y="665"/>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DAC51C-503A-4376-A8F4-BC28F33636CF}">
      <dsp:nvSpPr>
        <dsp:cNvPr id="0" name=""/>
        <dsp:cNvSpPr/>
      </dsp:nvSpPr>
      <dsp:spPr>
        <a:xfrm>
          <a:off x="0" y="665"/>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Isolated – not in school, youth clubs or friends around</a:t>
          </a:r>
          <a:endParaRPr lang="en-US" sz="2000" kern="1200"/>
        </a:p>
      </dsp:txBody>
      <dsp:txXfrm>
        <a:off x="0" y="665"/>
        <a:ext cx="6666833" cy="545258"/>
      </dsp:txXfrm>
    </dsp:sp>
    <dsp:sp modelId="{5BF1124F-ACE6-438A-894D-B0359910ABA0}">
      <dsp:nvSpPr>
        <dsp:cNvPr id="0" name=""/>
        <dsp:cNvSpPr/>
      </dsp:nvSpPr>
      <dsp:spPr>
        <a:xfrm>
          <a:off x="0" y="545924"/>
          <a:ext cx="6666833" cy="0"/>
        </a:xfrm>
        <a:prstGeom prst="line">
          <a:avLst/>
        </a:prstGeom>
        <a:gradFill rotWithShape="0">
          <a:gsLst>
            <a:gs pos="0">
              <a:schemeClr val="accent5">
                <a:hueOff val="-750949"/>
                <a:satOff val="-1935"/>
                <a:lumOff val="-1307"/>
                <a:alphaOff val="0"/>
                <a:satMod val="103000"/>
                <a:lumMod val="102000"/>
                <a:tint val="94000"/>
              </a:schemeClr>
            </a:gs>
            <a:gs pos="50000">
              <a:schemeClr val="accent5">
                <a:hueOff val="-750949"/>
                <a:satOff val="-1935"/>
                <a:lumOff val="-1307"/>
                <a:alphaOff val="0"/>
                <a:satMod val="110000"/>
                <a:lumMod val="100000"/>
                <a:shade val="100000"/>
              </a:schemeClr>
            </a:gs>
            <a:gs pos="100000">
              <a:schemeClr val="accent5">
                <a:hueOff val="-750949"/>
                <a:satOff val="-1935"/>
                <a:lumOff val="-1307"/>
                <a:alphaOff val="0"/>
                <a:lumMod val="99000"/>
                <a:satMod val="120000"/>
                <a:shade val="78000"/>
              </a:schemeClr>
            </a:gs>
          </a:gsLst>
          <a:lin ang="5400000" scaled="0"/>
        </a:gradFill>
        <a:ln w="6350" cap="flat" cmpd="sng" algn="ctr">
          <a:solidFill>
            <a:schemeClr val="accent5">
              <a:hueOff val="-750949"/>
              <a:satOff val="-1935"/>
              <a:lumOff val="-13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34102E-BD61-45F5-987C-76EEA9D64727}">
      <dsp:nvSpPr>
        <dsp:cNvPr id="0" name=""/>
        <dsp:cNvSpPr/>
      </dsp:nvSpPr>
      <dsp:spPr>
        <a:xfrm>
          <a:off x="0" y="545924"/>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Reduced access to someone to tell</a:t>
          </a:r>
          <a:endParaRPr lang="en-US" sz="2000" kern="1200"/>
        </a:p>
      </dsp:txBody>
      <dsp:txXfrm>
        <a:off x="0" y="545924"/>
        <a:ext cx="6666833" cy="545258"/>
      </dsp:txXfrm>
    </dsp:sp>
    <dsp:sp modelId="{D2B25F8A-8F43-43B8-BAF0-62A3551ECF35}">
      <dsp:nvSpPr>
        <dsp:cNvPr id="0" name=""/>
        <dsp:cNvSpPr/>
      </dsp:nvSpPr>
      <dsp:spPr>
        <a:xfrm>
          <a:off x="0" y="1091183"/>
          <a:ext cx="6666833" cy="0"/>
        </a:xfrm>
        <a:prstGeom prst="line">
          <a:avLst/>
        </a:prstGeom>
        <a:gradFill rotWithShape="0">
          <a:gsLst>
            <a:gs pos="0">
              <a:schemeClr val="accent5">
                <a:hueOff val="-1501898"/>
                <a:satOff val="-3871"/>
                <a:lumOff val="-2614"/>
                <a:alphaOff val="0"/>
                <a:satMod val="103000"/>
                <a:lumMod val="102000"/>
                <a:tint val="94000"/>
              </a:schemeClr>
            </a:gs>
            <a:gs pos="50000">
              <a:schemeClr val="accent5">
                <a:hueOff val="-1501898"/>
                <a:satOff val="-3871"/>
                <a:lumOff val="-2614"/>
                <a:alphaOff val="0"/>
                <a:satMod val="110000"/>
                <a:lumMod val="100000"/>
                <a:shade val="100000"/>
              </a:schemeClr>
            </a:gs>
            <a:gs pos="100000">
              <a:schemeClr val="accent5">
                <a:hueOff val="-1501898"/>
                <a:satOff val="-3871"/>
                <a:lumOff val="-2614"/>
                <a:alphaOff val="0"/>
                <a:lumMod val="99000"/>
                <a:satMod val="120000"/>
                <a:shade val="78000"/>
              </a:schemeClr>
            </a:gs>
          </a:gsLst>
          <a:lin ang="5400000" scaled="0"/>
        </a:gradFill>
        <a:ln w="6350" cap="flat" cmpd="sng" algn="ctr">
          <a:solidFill>
            <a:schemeClr val="accent5">
              <a:hueOff val="-1501898"/>
              <a:satOff val="-3871"/>
              <a:lumOff val="-26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12A1EE-269C-4D10-858A-FAFAF71357E5}">
      <dsp:nvSpPr>
        <dsp:cNvPr id="0" name=""/>
        <dsp:cNvSpPr/>
      </dsp:nvSpPr>
      <dsp:spPr>
        <a:xfrm>
          <a:off x="0" y="1091183"/>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Have carers</a:t>
          </a:r>
          <a:endParaRPr lang="en-US" sz="2000" kern="1200"/>
        </a:p>
      </dsp:txBody>
      <dsp:txXfrm>
        <a:off x="0" y="1091183"/>
        <a:ext cx="6666833" cy="545258"/>
      </dsp:txXfrm>
    </dsp:sp>
    <dsp:sp modelId="{0667D617-140C-42B0-8D43-4D146493B23D}">
      <dsp:nvSpPr>
        <dsp:cNvPr id="0" name=""/>
        <dsp:cNvSpPr/>
      </dsp:nvSpPr>
      <dsp:spPr>
        <a:xfrm>
          <a:off x="0" y="1636442"/>
          <a:ext cx="6666833"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383F54-A3BD-45C9-97E0-030E2D2C7AEB}">
      <dsp:nvSpPr>
        <dsp:cNvPr id="0" name=""/>
        <dsp:cNvSpPr/>
      </dsp:nvSpPr>
      <dsp:spPr>
        <a:xfrm>
          <a:off x="0" y="1636442"/>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Emotional issues</a:t>
          </a:r>
          <a:endParaRPr lang="en-US" sz="2000" kern="1200"/>
        </a:p>
      </dsp:txBody>
      <dsp:txXfrm>
        <a:off x="0" y="1636442"/>
        <a:ext cx="6666833" cy="545258"/>
      </dsp:txXfrm>
    </dsp:sp>
    <dsp:sp modelId="{616572CC-0ED7-43AD-A2B0-4E10976A97D8}">
      <dsp:nvSpPr>
        <dsp:cNvPr id="0" name=""/>
        <dsp:cNvSpPr/>
      </dsp:nvSpPr>
      <dsp:spPr>
        <a:xfrm>
          <a:off x="0" y="2181701"/>
          <a:ext cx="6666833" cy="0"/>
        </a:xfrm>
        <a:prstGeom prst="line">
          <a:avLst/>
        </a:prstGeom>
        <a:gradFill rotWithShape="0">
          <a:gsLst>
            <a:gs pos="0">
              <a:schemeClr val="accent5">
                <a:hueOff val="-3003797"/>
                <a:satOff val="-7742"/>
                <a:lumOff val="-5229"/>
                <a:alphaOff val="0"/>
                <a:satMod val="103000"/>
                <a:lumMod val="102000"/>
                <a:tint val="94000"/>
              </a:schemeClr>
            </a:gs>
            <a:gs pos="50000">
              <a:schemeClr val="accent5">
                <a:hueOff val="-3003797"/>
                <a:satOff val="-7742"/>
                <a:lumOff val="-5229"/>
                <a:alphaOff val="0"/>
                <a:satMod val="110000"/>
                <a:lumMod val="100000"/>
                <a:shade val="100000"/>
              </a:schemeClr>
            </a:gs>
            <a:gs pos="100000">
              <a:schemeClr val="accent5">
                <a:hueOff val="-3003797"/>
                <a:satOff val="-7742"/>
                <a:lumOff val="-5229"/>
                <a:alphaOff val="0"/>
                <a:lumMod val="99000"/>
                <a:satMod val="120000"/>
                <a:shade val="78000"/>
              </a:schemeClr>
            </a:gs>
          </a:gsLst>
          <a:lin ang="5400000" scaled="0"/>
        </a:gradFill>
        <a:ln w="6350" cap="flat" cmpd="sng" algn="ctr">
          <a:solidFill>
            <a:schemeClr val="accent5">
              <a:hueOff val="-3003797"/>
              <a:satOff val="-7742"/>
              <a:lumOff val="-522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353741-D711-497C-A404-F03465B5628B}">
      <dsp:nvSpPr>
        <dsp:cNvPr id="0" name=""/>
        <dsp:cNvSpPr/>
      </dsp:nvSpPr>
      <dsp:spPr>
        <a:xfrm>
          <a:off x="0" y="2181701"/>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Have access to short breaks away from home</a:t>
          </a:r>
          <a:endParaRPr lang="en-US" sz="2000" kern="1200"/>
        </a:p>
      </dsp:txBody>
      <dsp:txXfrm>
        <a:off x="0" y="2181701"/>
        <a:ext cx="6666833" cy="545258"/>
      </dsp:txXfrm>
    </dsp:sp>
    <dsp:sp modelId="{56AC7A1C-7B22-4C3E-B906-A46398020605}">
      <dsp:nvSpPr>
        <dsp:cNvPr id="0" name=""/>
        <dsp:cNvSpPr/>
      </dsp:nvSpPr>
      <dsp:spPr>
        <a:xfrm>
          <a:off x="0" y="2726959"/>
          <a:ext cx="6666833" cy="0"/>
        </a:xfrm>
        <a:prstGeom prst="line">
          <a:avLst/>
        </a:prstGeom>
        <a:gradFill rotWithShape="0">
          <a:gsLst>
            <a:gs pos="0">
              <a:schemeClr val="accent5">
                <a:hueOff val="-3754746"/>
                <a:satOff val="-9677"/>
                <a:lumOff val="-6536"/>
                <a:alphaOff val="0"/>
                <a:satMod val="103000"/>
                <a:lumMod val="102000"/>
                <a:tint val="94000"/>
              </a:schemeClr>
            </a:gs>
            <a:gs pos="50000">
              <a:schemeClr val="accent5">
                <a:hueOff val="-3754746"/>
                <a:satOff val="-9677"/>
                <a:lumOff val="-6536"/>
                <a:alphaOff val="0"/>
                <a:satMod val="110000"/>
                <a:lumMod val="100000"/>
                <a:shade val="100000"/>
              </a:schemeClr>
            </a:gs>
            <a:gs pos="100000">
              <a:schemeClr val="accent5">
                <a:hueOff val="-3754746"/>
                <a:satOff val="-9677"/>
                <a:lumOff val="-6536"/>
                <a:alphaOff val="0"/>
                <a:lumMod val="99000"/>
                <a:satMod val="120000"/>
                <a:shade val="78000"/>
              </a:schemeClr>
            </a:gs>
          </a:gsLst>
          <a:lin ang="5400000" scaled="0"/>
        </a:gradFill>
        <a:ln w="6350" cap="flat" cmpd="sng" algn="ctr">
          <a:solidFill>
            <a:schemeClr val="accent5">
              <a:hueOff val="-3754746"/>
              <a:satOff val="-9677"/>
              <a:lumOff val="-653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8B37222-EBE2-456D-A27A-1A44318E3DDB}">
      <dsp:nvSpPr>
        <dsp:cNvPr id="0" name=""/>
        <dsp:cNvSpPr/>
      </dsp:nvSpPr>
      <dsp:spPr>
        <a:xfrm>
          <a:off x="0" y="2726960"/>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Health access such as pools, sensory rooms away from parents</a:t>
          </a:r>
          <a:endParaRPr lang="en-US" sz="2000" kern="1200"/>
        </a:p>
      </dsp:txBody>
      <dsp:txXfrm>
        <a:off x="0" y="2726960"/>
        <a:ext cx="6666833" cy="545258"/>
      </dsp:txXfrm>
    </dsp:sp>
    <dsp:sp modelId="{3A0A4BB6-1222-4DAB-8381-68A8226E8975}">
      <dsp:nvSpPr>
        <dsp:cNvPr id="0" name=""/>
        <dsp:cNvSpPr/>
      </dsp:nvSpPr>
      <dsp:spPr>
        <a:xfrm>
          <a:off x="0" y="3272218"/>
          <a:ext cx="6666833"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4E29CC-F5D7-4187-BBC1-E3D069D492BF}">
      <dsp:nvSpPr>
        <dsp:cNvPr id="0" name=""/>
        <dsp:cNvSpPr/>
      </dsp:nvSpPr>
      <dsp:spPr>
        <a:xfrm>
          <a:off x="0" y="3272218"/>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Communication problems </a:t>
          </a:r>
          <a:endParaRPr lang="en-US" sz="2000" kern="1200"/>
        </a:p>
      </dsp:txBody>
      <dsp:txXfrm>
        <a:off x="0" y="3272218"/>
        <a:ext cx="6666833" cy="545258"/>
      </dsp:txXfrm>
    </dsp:sp>
    <dsp:sp modelId="{BD366CE7-2B26-4630-A78C-31C12B742B4B}">
      <dsp:nvSpPr>
        <dsp:cNvPr id="0" name=""/>
        <dsp:cNvSpPr/>
      </dsp:nvSpPr>
      <dsp:spPr>
        <a:xfrm>
          <a:off x="0" y="3817477"/>
          <a:ext cx="6666833" cy="0"/>
        </a:xfrm>
        <a:prstGeom prst="line">
          <a:avLst/>
        </a:prstGeom>
        <a:gradFill rotWithShape="0">
          <a:gsLst>
            <a:gs pos="0">
              <a:schemeClr val="accent5">
                <a:hueOff val="-5256644"/>
                <a:satOff val="-13548"/>
                <a:lumOff val="-9151"/>
                <a:alphaOff val="0"/>
                <a:satMod val="103000"/>
                <a:lumMod val="102000"/>
                <a:tint val="94000"/>
              </a:schemeClr>
            </a:gs>
            <a:gs pos="50000">
              <a:schemeClr val="accent5">
                <a:hueOff val="-5256644"/>
                <a:satOff val="-13548"/>
                <a:lumOff val="-9151"/>
                <a:alphaOff val="0"/>
                <a:satMod val="110000"/>
                <a:lumMod val="100000"/>
                <a:shade val="100000"/>
              </a:schemeClr>
            </a:gs>
            <a:gs pos="100000">
              <a:schemeClr val="accent5">
                <a:hueOff val="-5256644"/>
                <a:satOff val="-13548"/>
                <a:lumOff val="-9151"/>
                <a:alphaOff val="0"/>
                <a:lumMod val="99000"/>
                <a:satMod val="120000"/>
                <a:shade val="78000"/>
              </a:schemeClr>
            </a:gs>
          </a:gsLst>
          <a:lin ang="5400000" scaled="0"/>
        </a:gradFill>
        <a:ln w="6350" cap="flat" cmpd="sng" algn="ctr">
          <a:solidFill>
            <a:schemeClr val="accent5">
              <a:hueOff val="-5256644"/>
              <a:satOff val="-13548"/>
              <a:lumOff val="-915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6B99746-A4DA-401A-A1F3-0F193180D6A5}">
      <dsp:nvSpPr>
        <dsp:cNvPr id="0" name=""/>
        <dsp:cNvSpPr/>
      </dsp:nvSpPr>
      <dsp:spPr>
        <a:xfrm>
          <a:off x="0" y="3817477"/>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Vulnerable to bullying and intimidation</a:t>
          </a:r>
          <a:endParaRPr lang="en-US" sz="2000" kern="1200"/>
        </a:p>
      </dsp:txBody>
      <dsp:txXfrm>
        <a:off x="0" y="3817477"/>
        <a:ext cx="6666833" cy="545258"/>
      </dsp:txXfrm>
    </dsp:sp>
    <dsp:sp modelId="{077AEC2B-C231-4CEF-BF60-BB2F735E7FF0}">
      <dsp:nvSpPr>
        <dsp:cNvPr id="0" name=""/>
        <dsp:cNvSpPr/>
      </dsp:nvSpPr>
      <dsp:spPr>
        <a:xfrm>
          <a:off x="0" y="4362736"/>
          <a:ext cx="6666833" cy="0"/>
        </a:xfrm>
        <a:prstGeom prst="line">
          <a:avLst/>
        </a:prstGeom>
        <a:gradFill rotWithShape="0">
          <a:gsLst>
            <a:gs pos="0">
              <a:schemeClr val="accent5">
                <a:hueOff val="-6007594"/>
                <a:satOff val="-15484"/>
                <a:lumOff val="-10458"/>
                <a:alphaOff val="0"/>
                <a:satMod val="103000"/>
                <a:lumMod val="102000"/>
                <a:tint val="94000"/>
              </a:schemeClr>
            </a:gs>
            <a:gs pos="50000">
              <a:schemeClr val="accent5">
                <a:hueOff val="-6007594"/>
                <a:satOff val="-15484"/>
                <a:lumOff val="-10458"/>
                <a:alphaOff val="0"/>
                <a:satMod val="110000"/>
                <a:lumMod val="100000"/>
                <a:shade val="100000"/>
              </a:schemeClr>
            </a:gs>
            <a:gs pos="100000">
              <a:schemeClr val="accent5">
                <a:hueOff val="-6007594"/>
                <a:satOff val="-15484"/>
                <a:lumOff val="-10458"/>
                <a:alphaOff val="0"/>
                <a:lumMod val="99000"/>
                <a:satMod val="120000"/>
                <a:shade val="78000"/>
              </a:schemeClr>
            </a:gs>
          </a:gsLst>
          <a:lin ang="5400000" scaled="0"/>
        </a:gradFill>
        <a:ln w="6350" cap="flat" cmpd="sng" algn="ctr">
          <a:solidFill>
            <a:schemeClr val="accent5">
              <a:hueOff val="-6007594"/>
              <a:satOff val="-15484"/>
              <a:lumOff val="-1045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0024E0-1286-4F82-976E-DC50000B2562}">
      <dsp:nvSpPr>
        <dsp:cNvPr id="0" name=""/>
        <dsp:cNvSpPr/>
      </dsp:nvSpPr>
      <dsp:spPr>
        <a:xfrm>
          <a:off x="0" y="4362736"/>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Maturity</a:t>
          </a:r>
          <a:endParaRPr lang="en-US" sz="2000" kern="1200"/>
        </a:p>
      </dsp:txBody>
      <dsp:txXfrm>
        <a:off x="0" y="4362736"/>
        <a:ext cx="6666833" cy="545258"/>
      </dsp:txXfrm>
    </dsp:sp>
    <dsp:sp modelId="{267626B9-0562-4570-B053-6E138CCC7B6F}">
      <dsp:nvSpPr>
        <dsp:cNvPr id="0" name=""/>
        <dsp:cNvSpPr/>
      </dsp:nvSpPr>
      <dsp:spPr>
        <a:xfrm>
          <a:off x="0" y="4907995"/>
          <a:ext cx="6666833"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655643A-CF24-4F48-9080-EA4FD228907F}">
      <dsp:nvSpPr>
        <dsp:cNvPr id="0" name=""/>
        <dsp:cNvSpPr/>
      </dsp:nvSpPr>
      <dsp:spPr>
        <a:xfrm>
          <a:off x="0" y="4907995"/>
          <a:ext cx="6666833" cy="54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Impaired capacity to resist or report abusive behaviour</a:t>
          </a:r>
          <a:endParaRPr lang="en-US" sz="2000" kern="1200"/>
        </a:p>
      </dsp:txBody>
      <dsp:txXfrm>
        <a:off x="0" y="4907995"/>
        <a:ext cx="6666833" cy="5452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2D705-043D-4A59-9EF1-8DECB3BFFD2D}">
      <dsp:nvSpPr>
        <dsp:cNvPr id="0" name=""/>
        <dsp:cNvSpPr/>
      </dsp:nvSpPr>
      <dsp:spPr>
        <a:xfrm>
          <a:off x="0" y="665"/>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54884C-CB5C-48F7-8245-378FEDB49F85}">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Code of Practice for Victims of Crime 2005</a:t>
          </a:r>
          <a:endParaRPr lang="en-US" sz="2200" kern="1200"/>
        </a:p>
      </dsp:txBody>
      <dsp:txXfrm>
        <a:off x="0" y="665"/>
        <a:ext cx="6666833" cy="1090517"/>
      </dsp:txXfrm>
    </dsp:sp>
    <dsp:sp modelId="{8F6C3D8A-0807-4554-A9C3-1A6FB587B04A}">
      <dsp:nvSpPr>
        <dsp:cNvPr id="0" name=""/>
        <dsp:cNvSpPr/>
      </dsp:nvSpPr>
      <dsp:spPr>
        <a:xfrm>
          <a:off x="0" y="1091183"/>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B29A6AA-35C9-42D9-B6AB-FE57F2A529A0}">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Code sets out the services that must be provided to victims of crime by organisations in England and Wales.</a:t>
          </a:r>
          <a:endParaRPr lang="en-US" sz="2200" kern="1200"/>
        </a:p>
      </dsp:txBody>
      <dsp:txXfrm>
        <a:off x="0" y="1091183"/>
        <a:ext cx="6666833" cy="1090517"/>
      </dsp:txXfrm>
    </dsp:sp>
    <dsp:sp modelId="{1AE48BD7-F286-4782-A8AF-A6744B4EE9E9}">
      <dsp:nvSpPr>
        <dsp:cNvPr id="0" name=""/>
        <dsp:cNvSpPr/>
      </dsp:nvSpPr>
      <dsp:spPr>
        <a:xfrm>
          <a:off x="0" y="2181701"/>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F056D6-E6AE-4F9D-9FC0-C1220BB641A1}">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Putting victims first, making the system more responsive and easier to navigate. </a:t>
          </a:r>
          <a:endParaRPr lang="en-US" sz="2200" kern="1200"/>
        </a:p>
      </dsp:txBody>
      <dsp:txXfrm>
        <a:off x="0" y="2181701"/>
        <a:ext cx="6666833" cy="1090517"/>
      </dsp:txXfrm>
    </dsp:sp>
    <dsp:sp modelId="{3E9DE040-AC84-4FFF-9589-CB8D616B171A}">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0CD1AD4-11E4-49CA-BC08-F1A40F286185}">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Treated in a respectful, sensitive, tailored and professional manner without discrimination of any kind. </a:t>
          </a:r>
          <a:endParaRPr lang="en-US" sz="2200" kern="1200"/>
        </a:p>
      </dsp:txBody>
      <dsp:txXfrm>
        <a:off x="0" y="3272218"/>
        <a:ext cx="6666833" cy="1090517"/>
      </dsp:txXfrm>
    </dsp:sp>
    <dsp:sp modelId="{7EEC6C3D-25AC-474D-86F5-0DDEC3AC3E11}">
      <dsp:nvSpPr>
        <dsp:cNvPr id="0" name=""/>
        <dsp:cNvSpPr/>
      </dsp:nvSpPr>
      <dsp:spPr>
        <a:xfrm>
          <a:off x="0" y="4362736"/>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44A1FA-467E-4679-A498-AD35DF46CE1E}">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Receive appropriate support to help them cope &amp; recover and be protected from re-victimisation. </a:t>
          </a:r>
          <a:endParaRPr lang="en-US" sz="2200" kern="1200"/>
        </a:p>
      </dsp:txBody>
      <dsp:txXfrm>
        <a:off x="0" y="4362736"/>
        <a:ext cx="6666833" cy="109051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2A879-9D50-4481-A74C-C6CCAE9950FB}">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3C534FD-C5B4-41F1-89C9-9613A77757EC}">
      <dsp:nvSpPr>
        <dsp:cNvPr id="0" name=""/>
        <dsp:cNvSpPr/>
      </dsp:nvSpPr>
      <dsp:spPr>
        <a:xfrm>
          <a:off x="0" y="66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Equality and Human Rights Commission - perceptions and experience of crime (BCS 2007-08, 2008-09 &amp; 2009-10)</a:t>
          </a:r>
          <a:endParaRPr lang="en-US" sz="1700" kern="1200"/>
        </a:p>
      </dsp:txBody>
      <dsp:txXfrm>
        <a:off x="0" y="665"/>
        <a:ext cx="6666833" cy="605843"/>
      </dsp:txXfrm>
    </dsp:sp>
    <dsp:sp modelId="{5D8F2287-6A6C-42D5-83BA-C501FC60A189}">
      <dsp:nvSpPr>
        <dsp:cNvPr id="0" name=""/>
        <dsp:cNvSpPr/>
      </dsp:nvSpPr>
      <dsp:spPr>
        <a:xfrm>
          <a:off x="0" y="60650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E9C3115-ADE5-4166-99FA-3E62652FA4F2}">
      <dsp:nvSpPr>
        <dsp:cNvPr id="0" name=""/>
        <dsp:cNvSpPr/>
      </dsp:nvSpPr>
      <dsp:spPr>
        <a:xfrm>
          <a:off x="0" y="60650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Worry about being insulted or pestered in a public place </a:t>
          </a:r>
          <a:endParaRPr lang="en-US" sz="1700" kern="1200"/>
        </a:p>
      </dsp:txBody>
      <dsp:txXfrm>
        <a:off x="0" y="606508"/>
        <a:ext cx="6666833" cy="605843"/>
      </dsp:txXfrm>
    </dsp:sp>
    <dsp:sp modelId="{D96827CF-0368-4594-BCD0-C201A20AFB9C}">
      <dsp:nvSpPr>
        <dsp:cNvPr id="0" name=""/>
        <dsp:cNvSpPr/>
      </dsp:nvSpPr>
      <dsp:spPr>
        <a:xfrm>
          <a:off x="0" y="121235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830475A-3E3B-4539-8B21-8F6310607D0A}">
      <dsp:nvSpPr>
        <dsp:cNvPr id="0" name=""/>
        <dsp:cNvSpPr/>
      </dsp:nvSpPr>
      <dsp:spPr>
        <a:xfrm>
          <a:off x="0" y="1212352"/>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Expect to be harassed or intimidated in a public place </a:t>
          </a:r>
          <a:endParaRPr lang="en-US" sz="1700" kern="1200"/>
        </a:p>
      </dsp:txBody>
      <dsp:txXfrm>
        <a:off x="0" y="1212352"/>
        <a:ext cx="6666833" cy="605843"/>
      </dsp:txXfrm>
    </dsp:sp>
    <dsp:sp modelId="{02399701-A031-46E9-9BC0-92F3710C920D}">
      <dsp:nvSpPr>
        <dsp:cNvPr id="0" name=""/>
        <dsp:cNvSpPr/>
      </dsp:nvSpPr>
      <dsp:spPr>
        <a:xfrm>
          <a:off x="0" y="181819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43231AA-0B41-4FB8-A9BB-7F19D429F580}">
      <dsp:nvSpPr>
        <dsp:cNvPr id="0" name=""/>
        <dsp:cNvSpPr/>
      </dsp:nvSpPr>
      <dsp:spPr>
        <a:xfrm>
          <a:off x="0" y="181819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Reported experience of crime – young people would report the older generation unlikely too.</a:t>
          </a:r>
          <a:endParaRPr lang="en-US" sz="1700" kern="1200"/>
        </a:p>
      </dsp:txBody>
      <dsp:txXfrm>
        <a:off x="0" y="1818195"/>
        <a:ext cx="6666833" cy="605843"/>
      </dsp:txXfrm>
    </dsp:sp>
    <dsp:sp modelId="{452880FB-98B8-41BF-AE35-2DDBC2980EE0}">
      <dsp:nvSpPr>
        <dsp:cNvPr id="0" name=""/>
        <dsp:cNvSpPr/>
      </dsp:nvSpPr>
      <dsp:spPr>
        <a:xfrm>
          <a:off x="0" y="242403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11056A-D903-4FBA-A732-C4E7A7F271EA}">
      <dsp:nvSpPr>
        <dsp:cNvPr id="0" name=""/>
        <dsp:cNvSpPr/>
      </dsp:nvSpPr>
      <dsp:spPr>
        <a:xfrm>
          <a:off x="0" y="242403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Experience threats to have property damaged, or force or violence used against them </a:t>
          </a:r>
          <a:endParaRPr lang="en-US" sz="1700" kern="1200"/>
        </a:p>
      </dsp:txBody>
      <dsp:txXfrm>
        <a:off x="0" y="2424038"/>
        <a:ext cx="6666833" cy="605843"/>
      </dsp:txXfrm>
    </dsp:sp>
    <dsp:sp modelId="{A24D0E48-6874-4BDB-9461-EF7FA39E155B}">
      <dsp:nvSpPr>
        <dsp:cNvPr id="0" name=""/>
        <dsp:cNvSpPr/>
      </dsp:nvSpPr>
      <dsp:spPr>
        <a:xfrm>
          <a:off x="0" y="302988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338403-5F2B-4F57-9D3D-018E2575189E}">
      <dsp:nvSpPr>
        <dsp:cNvPr id="0" name=""/>
        <dsp:cNvSpPr/>
      </dsp:nvSpPr>
      <dsp:spPr>
        <a:xfrm>
          <a:off x="0" y="302988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Traditional views</a:t>
          </a:r>
          <a:endParaRPr lang="en-US" sz="1700" kern="1200"/>
        </a:p>
      </dsp:txBody>
      <dsp:txXfrm>
        <a:off x="0" y="3029881"/>
        <a:ext cx="6666833" cy="605843"/>
      </dsp:txXfrm>
    </dsp:sp>
    <dsp:sp modelId="{24795A45-9F4F-4706-9CF9-5C88DE359FE2}">
      <dsp:nvSpPr>
        <dsp:cNvPr id="0" name=""/>
        <dsp:cNvSpPr/>
      </dsp:nvSpPr>
      <dsp:spPr>
        <a:xfrm>
          <a:off x="0" y="3635724"/>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7BA0420-01AC-4FF0-9487-149714AB6C63}">
      <dsp:nvSpPr>
        <dsp:cNvPr id="0" name=""/>
        <dsp:cNvSpPr/>
      </dsp:nvSpPr>
      <dsp:spPr>
        <a:xfrm>
          <a:off x="0" y="3635724"/>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Community</a:t>
          </a:r>
          <a:endParaRPr lang="en-US" sz="1700" kern="1200"/>
        </a:p>
      </dsp:txBody>
      <dsp:txXfrm>
        <a:off x="0" y="3635724"/>
        <a:ext cx="6666833" cy="605843"/>
      </dsp:txXfrm>
    </dsp:sp>
    <dsp:sp modelId="{EFF95928-BDC1-4BB5-9194-7191D7E9C9D3}">
      <dsp:nvSpPr>
        <dsp:cNvPr id="0" name=""/>
        <dsp:cNvSpPr/>
      </dsp:nvSpPr>
      <dsp:spPr>
        <a:xfrm>
          <a:off x="0" y="424156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E4010B-D80C-4999-9227-5A82D7A1FC0D}">
      <dsp:nvSpPr>
        <dsp:cNvPr id="0" name=""/>
        <dsp:cNvSpPr/>
      </dsp:nvSpPr>
      <dsp:spPr>
        <a:xfrm>
          <a:off x="0" y="4241567"/>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Honour killings</a:t>
          </a:r>
          <a:endParaRPr lang="en-US" sz="1700" kern="1200"/>
        </a:p>
      </dsp:txBody>
      <dsp:txXfrm>
        <a:off x="0" y="4241567"/>
        <a:ext cx="6666833" cy="605843"/>
      </dsp:txXfrm>
    </dsp:sp>
    <dsp:sp modelId="{F1C4AD1E-7453-498C-B05E-30F3690BCB22}">
      <dsp:nvSpPr>
        <dsp:cNvPr id="0" name=""/>
        <dsp:cNvSpPr/>
      </dsp:nvSpPr>
      <dsp:spPr>
        <a:xfrm>
          <a:off x="0" y="484741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F18C385-FA0E-464B-920E-BAC77DED79B7}">
      <dsp:nvSpPr>
        <dsp:cNvPr id="0" name=""/>
        <dsp:cNvSpPr/>
      </dsp:nvSpPr>
      <dsp:spPr>
        <a:xfrm>
          <a:off x="0" y="484741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FGM</a:t>
          </a:r>
          <a:endParaRPr lang="en-US" sz="1700" kern="1200"/>
        </a:p>
      </dsp:txBody>
      <dsp:txXfrm>
        <a:off x="0" y="4847411"/>
        <a:ext cx="6666833" cy="6058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FF970-CC37-4B50-93B0-FA816918F294}" type="datetimeFigureOut">
              <a:rPr lang="en-GB" smtClean="0"/>
              <a:pPr/>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3596D8-C0B6-4C8D-B404-FE0B4444A044}" type="slidenum">
              <a:rPr lang="en-GB" smtClean="0"/>
              <a:pPr/>
              <a:t>‹#›</a:t>
            </a:fld>
            <a:endParaRPr lang="en-GB"/>
          </a:p>
        </p:txBody>
      </p:sp>
    </p:spTree>
    <p:extLst>
      <p:ext uri="{BB962C8B-B14F-4D97-AF65-F5344CB8AC3E}">
        <p14:creationId xmlns:p14="http://schemas.microsoft.com/office/powerpoint/2010/main" val="2293703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equalityhumanrights.com/sites/default/files/briefing-paper-4-equality-groups-perceptions-and-experience-of-crime.pdf"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3</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Watch BBC panorama 2011 undercover</a:t>
            </a:r>
            <a:r>
              <a:rPr lang="en-GB" baseline="0" dirty="0"/>
              <a:t> journalist filmed abuse. </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5</a:t>
            </a:fld>
            <a:endParaRPr lang="en-GB"/>
          </a:p>
        </p:txBody>
      </p:sp>
    </p:spTree>
    <p:extLst>
      <p:ext uri="{BB962C8B-B14F-4D97-AF65-F5344CB8AC3E}">
        <p14:creationId xmlns:p14="http://schemas.microsoft.com/office/powerpoint/2010/main" val="2425845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51AF5F-72E0-4CAD-8C4A-84A8EA82A942}" type="slidenum">
              <a:rPr lang="en-GB" smtClean="0"/>
              <a:t>7</a:t>
            </a:fld>
            <a:endParaRPr lang="en-GB"/>
          </a:p>
        </p:txBody>
      </p:sp>
    </p:spTree>
    <p:extLst>
      <p:ext uri="{BB962C8B-B14F-4D97-AF65-F5344CB8AC3E}">
        <p14:creationId xmlns:p14="http://schemas.microsoft.com/office/powerpoint/2010/main" val="3779668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https://www.theguardian.com/uk/2008/aug/03/ukcrime.sophielancaster</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13</a:t>
            </a:fld>
            <a:endParaRPr lang="en-GB"/>
          </a:p>
        </p:txBody>
      </p:sp>
    </p:spTree>
    <p:extLst>
      <p:ext uri="{BB962C8B-B14F-4D97-AF65-F5344CB8AC3E}">
        <p14:creationId xmlns:p14="http://schemas.microsoft.com/office/powerpoint/2010/main" val="3605826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https://www.telegraph.co.uk/news/uknews/1582960/Parents-of-teens-who-killed-Goth-condemned.html</a:t>
            </a:r>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a:p>
        </p:txBody>
      </p:sp>
    </p:spTree>
    <p:extLst>
      <p:ext uri="{BB962C8B-B14F-4D97-AF65-F5344CB8AC3E}">
        <p14:creationId xmlns:p14="http://schemas.microsoft.com/office/powerpoint/2010/main" val="730813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MARAC multi agency risk assessment conference.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17</a:t>
            </a:fld>
            <a:endParaRPr lang="en-GB"/>
          </a:p>
        </p:txBody>
      </p:sp>
    </p:spTree>
    <p:extLst>
      <p:ext uri="{BB962C8B-B14F-4D97-AF65-F5344CB8AC3E}">
        <p14:creationId xmlns:p14="http://schemas.microsoft.com/office/powerpoint/2010/main" val="1135880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18</a:t>
            </a:fld>
            <a:endParaRPr lang="en-GB"/>
          </a:p>
        </p:txBody>
      </p:sp>
    </p:spTree>
    <p:extLst>
      <p:ext uri="{BB962C8B-B14F-4D97-AF65-F5344CB8AC3E}">
        <p14:creationId xmlns:p14="http://schemas.microsoft.com/office/powerpoint/2010/main" val="3897525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to children  = teachers, youth workers, </a:t>
            </a:r>
            <a:r>
              <a:rPr lang="en-GB" sz="1200" b="0" i="0" kern="1200" dirty="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dirty="0"/>
          </a:p>
          <a:p>
            <a:r>
              <a:rPr lang="en-GB" sz="1200" b="0" i="0" kern="1200" dirty="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dirty="0">
                <a:solidFill>
                  <a:schemeClr val="tx1"/>
                </a:solidFill>
                <a:effectLst/>
                <a:latin typeface="+mn-lt"/>
                <a:ea typeface="+mn-ea"/>
                <a:cs typeface="+mn-cs"/>
              </a:rPr>
              <a:t>99 list is</a:t>
            </a:r>
            <a:r>
              <a:rPr lang="en-GB" sz="1200" b="0" i="0" kern="1200" baseline="0" dirty="0">
                <a:solidFill>
                  <a:schemeClr val="tx1"/>
                </a:solidFill>
                <a:effectLst/>
                <a:latin typeface="+mn-lt"/>
                <a:ea typeface="+mn-ea"/>
                <a:cs typeface="+mn-cs"/>
              </a:rPr>
              <a:t> a list of people who </a:t>
            </a:r>
            <a:r>
              <a:rPr lang="en-GB" sz="1200" b="0" i="0" kern="1200" dirty="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dirty="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19</a:t>
            </a:fld>
            <a:endParaRPr lang="en-GB"/>
          </a:p>
        </p:txBody>
      </p:sp>
    </p:spTree>
    <p:extLst>
      <p:ext uri="{BB962C8B-B14F-4D97-AF65-F5344CB8AC3E}">
        <p14:creationId xmlns:p14="http://schemas.microsoft.com/office/powerpoint/2010/main" val="1654493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99 list  - not a sex offender and not banded from working with children. </a:t>
            </a:r>
          </a:p>
          <a:p>
            <a:r>
              <a:rPr lang="en-GB" sz="1200" b="0" i="0" kern="1200" dirty="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dirty="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dirty="0">
                <a:solidFill>
                  <a:schemeClr val="tx1"/>
                </a:solidFill>
                <a:effectLst/>
                <a:latin typeface="+mn-lt"/>
                <a:ea typeface="+mn-ea"/>
                <a:cs typeface="+mn-cs"/>
              </a:rPr>
              <a:t>This exemption applied to contractors, ancillary staff such as caretakers, or school governors.</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20</a:t>
            </a:fld>
            <a:endParaRPr lang="en-GB"/>
          </a:p>
        </p:txBody>
      </p:sp>
    </p:spTree>
    <p:extLst>
      <p:ext uri="{BB962C8B-B14F-4D97-AF65-F5344CB8AC3E}">
        <p14:creationId xmlns:p14="http://schemas.microsoft.com/office/powerpoint/2010/main" val="30971386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21</a:t>
            </a:fld>
            <a:endParaRPr lang="en-GB"/>
          </a:p>
        </p:txBody>
      </p:sp>
    </p:spTree>
    <p:extLst>
      <p:ext uri="{BB962C8B-B14F-4D97-AF65-F5344CB8AC3E}">
        <p14:creationId xmlns:p14="http://schemas.microsoft.com/office/powerpoint/2010/main" val="4181428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23</a:t>
            </a:fld>
            <a:endParaRPr lang="en-GB"/>
          </a:p>
        </p:txBody>
      </p:sp>
    </p:spTree>
    <p:extLst>
      <p:ext uri="{BB962C8B-B14F-4D97-AF65-F5344CB8AC3E}">
        <p14:creationId xmlns:p14="http://schemas.microsoft.com/office/powerpoint/2010/main" val="1941245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 </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27</a:t>
            </a:fld>
            <a:endParaRPr lang="en-GB"/>
          </a:p>
        </p:txBody>
      </p:sp>
    </p:spTree>
    <p:extLst>
      <p:ext uri="{BB962C8B-B14F-4D97-AF65-F5344CB8AC3E}">
        <p14:creationId xmlns:p14="http://schemas.microsoft.com/office/powerpoint/2010/main" val="14775947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28</a:t>
            </a:fld>
            <a:endParaRPr lang="en-GB"/>
          </a:p>
        </p:txBody>
      </p:sp>
    </p:spTree>
    <p:extLst>
      <p:ext uri="{BB962C8B-B14F-4D97-AF65-F5344CB8AC3E}">
        <p14:creationId xmlns:p14="http://schemas.microsoft.com/office/powerpoint/2010/main" val="1083339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https://assets.publishing.service.gov.uk/government/uploads/system/uploads/attachment_data/file/497253/Mental-capacity-act-code-of-practice.pdf</a:t>
            </a:r>
          </a:p>
          <a:p>
            <a:r>
              <a:rPr lang="en-GB" dirty="0"/>
              <a:t>https://assets.publishing.service.gov.uk/government/uploads/system/uploads/attachment_data/file/497253/Mental-capacity-act-code-of-practice.pdf</a:t>
            </a: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30</a:t>
            </a:fld>
            <a:endParaRPr lang="en-GB"/>
          </a:p>
        </p:txBody>
      </p:sp>
    </p:spTree>
    <p:extLst>
      <p:ext uri="{BB962C8B-B14F-4D97-AF65-F5344CB8AC3E}">
        <p14:creationId xmlns:p14="http://schemas.microsoft.com/office/powerpoint/2010/main" val="3375027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most cases when people are treated in hospital or another mental health facility, they have agreed or volunteered to be there. You may be referred to as a voluntary patient.</a:t>
            </a:r>
          </a:p>
          <a:p>
            <a:r>
              <a:rPr lang="en-GB" sz="1200" b="0" i="0" u="none" strike="noStrike" kern="1200" dirty="0">
                <a:solidFill>
                  <a:schemeClr val="tx1"/>
                </a:solidFill>
                <a:effectLst/>
                <a:latin typeface="+mn-lt"/>
                <a:ea typeface="+mn-ea"/>
                <a:cs typeface="+mn-cs"/>
              </a:rPr>
              <a:t>But there are cases when a person can be detained, also known as sectioned, under the Mental Health Act (1983) and treated without their agreement.</a:t>
            </a:r>
          </a:p>
          <a:p>
            <a:r>
              <a:rPr lang="en-GB" sz="1200" b="0" i="0" u="none" strike="noStrike"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3" tooltip="External website"/>
              </a:rPr>
              <a:t>Mental Health Act (1983)</a:t>
            </a:r>
            <a:r>
              <a:rPr lang="en-GB" sz="1200" b="0" i="0" u="none" strike="noStrike" kern="1200" dirty="0">
                <a:solidFill>
                  <a:schemeClr val="tx1"/>
                </a:solidFill>
                <a:effectLst/>
                <a:latin typeface="+mn-lt"/>
                <a:ea typeface="+mn-ea"/>
                <a:cs typeface="+mn-cs"/>
              </a:rPr>
              <a:t> is the main piece of legislation that covers the assessment, treatment and rights of people with a mental health disorder.</a:t>
            </a:r>
          </a:p>
          <a:p>
            <a:r>
              <a:rPr lang="en-GB" sz="1200" b="0" i="0" u="none" strike="noStrike" kern="1200" dirty="0">
                <a:solidFill>
                  <a:schemeClr val="tx1"/>
                </a:solidFill>
                <a:effectLst/>
                <a:latin typeface="+mn-lt"/>
                <a:ea typeface="+mn-ea"/>
                <a:cs typeface="+mn-cs"/>
              </a:rPr>
              <a:t>People detained under the Mental Health Act need urgent treatment for a mental health disorder and are at risk of harm to themselves or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https://www.mind.org.uk/information-support/legal-rights/mental-health-act-1983/#.XQM1ovZFxPY</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31</a:t>
            </a:fld>
            <a:endParaRPr lang="en-GB"/>
          </a:p>
        </p:txBody>
      </p:sp>
    </p:spTree>
    <p:extLst>
      <p:ext uri="{BB962C8B-B14F-4D97-AF65-F5344CB8AC3E}">
        <p14:creationId xmlns:p14="http://schemas.microsoft.com/office/powerpoint/2010/main" val="12258121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34</a:t>
            </a:fld>
            <a:endParaRPr lang="en-GB"/>
          </a:p>
        </p:txBody>
      </p:sp>
    </p:spTree>
    <p:extLst>
      <p:ext uri="{BB962C8B-B14F-4D97-AF65-F5344CB8AC3E}">
        <p14:creationId xmlns:p14="http://schemas.microsoft.com/office/powerpoint/2010/main" val="34785424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1908 the </a:t>
            </a:r>
            <a:r>
              <a:rPr lang="en-GB" sz="1200" b="0" i="0" u="sng" kern="1200" dirty="0">
                <a:solidFill>
                  <a:schemeClr val="tx1"/>
                </a:solidFill>
                <a:effectLst/>
                <a:latin typeface="+mn-lt"/>
                <a:ea typeface="+mn-ea"/>
                <a:cs typeface="+mn-cs"/>
                <a:hlinkClick r:id="rId3"/>
              </a:rPr>
              <a:t>Children Act 1908</a:t>
            </a:r>
            <a:r>
              <a:rPr lang="en-GB" sz="1200" b="0" i="0" kern="1200" dirty="0">
                <a:solidFill>
                  <a:schemeClr val="tx1"/>
                </a:solidFill>
                <a:effectLst/>
                <a:latin typeface="+mn-lt"/>
                <a:ea typeface="+mn-ea"/>
                <a:cs typeface="+mn-cs"/>
              </a:rPr>
              <a:t>  introduced</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tooltip="Children and Young Person Act 1920 (page does not exist)"/>
              </a:rPr>
              <a:t>Children and Young Person Act 1920</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Children Act 1933 - Important Changes in 1933:</a:t>
            </a:r>
          </a:p>
          <a:p>
            <a:r>
              <a:rPr lang="en-GB" sz="1200" b="0" i="0" kern="1200" dirty="0">
                <a:solidFill>
                  <a:schemeClr val="tx1"/>
                </a:solidFill>
                <a:effectLst/>
                <a:latin typeface="+mn-lt"/>
                <a:ea typeface="+mn-ea"/>
                <a:cs typeface="+mn-cs"/>
              </a:rPr>
              <a:t>Minimum age of execution was raised from 16 to 18 years.</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5" tooltip="Age of criminal responsibility"/>
              </a:rPr>
              <a:t>age of criminal responsibility</a:t>
            </a:r>
            <a:r>
              <a:rPr lang="en-GB" sz="1200" b="0" i="0" kern="1200" dirty="0">
                <a:solidFill>
                  <a:schemeClr val="tx1"/>
                </a:solidFill>
                <a:effectLst/>
                <a:latin typeface="+mn-lt"/>
                <a:ea typeface="+mn-ea"/>
                <a:cs typeface="+mn-cs"/>
              </a:rPr>
              <a:t> was raised from 7 to 8 years.</a:t>
            </a:r>
          </a:p>
          <a:p>
            <a:r>
              <a:rPr lang="en-GB" sz="1200" b="0" i="0" kern="1200" dirty="0">
                <a:solidFill>
                  <a:schemeClr val="tx1"/>
                </a:solidFill>
                <a:effectLst/>
                <a:latin typeface="+mn-lt"/>
                <a:ea typeface="+mn-ea"/>
                <a:cs typeface="+mn-cs"/>
              </a:rPr>
              <a:t>Introduction of a </a:t>
            </a:r>
            <a:r>
              <a:rPr lang="en-GB" sz="1200" b="0" i="0" u="sng" kern="1200" dirty="0">
                <a:solidFill>
                  <a:schemeClr val="tx1"/>
                </a:solidFill>
                <a:effectLst/>
                <a:latin typeface="+mn-lt"/>
                <a:ea typeface="+mn-ea"/>
                <a:cs typeface="+mn-cs"/>
                <a:hlinkClick r:id="rId6" tooltip="Minimum working age (page does not exist)"/>
              </a:rPr>
              <a:t>minimum working age</a:t>
            </a:r>
            <a:r>
              <a:rPr lang="en-GB" sz="1200" b="0" i="0" kern="1200" dirty="0">
                <a:solidFill>
                  <a:schemeClr val="tx1"/>
                </a:solidFill>
                <a:effectLst/>
                <a:latin typeface="+mn-lt"/>
                <a:ea typeface="+mn-ea"/>
                <a:cs typeface="+mn-cs"/>
              </a:rPr>
              <a:t> of 14 years.</a:t>
            </a:r>
          </a:p>
          <a:p>
            <a:r>
              <a:rPr lang="en-GB" sz="1200" b="0" i="0" kern="1200" dirty="0">
                <a:solidFill>
                  <a:schemeClr val="tx1"/>
                </a:solidFill>
                <a:effectLst/>
                <a:latin typeface="+mn-lt"/>
                <a:ea typeface="+mn-ea"/>
                <a:cs typeface="+mn-cs"/>
              </a:rPr>
              <a:t>The minimum age to smoke and to buy tobacco products was set at 16 years.</a:t>
            </a:r>
          </a:p>
          <a:p>
            <a:r>
              <a:rPr lang="en-GB" sz="1200" b="0" i="0" kern="1200" dirty="0">
                <a:solidFill>
                  <a:schemeClr val="tx1"/>
                </a:solidFill>
                <a:effectLst/>
                <a:latin typeface="+mn-lt"/>
                <a:ea typeface="+mn-ea"/>
                <a:cs typeface="+mn-cs"/>
              </a:rPr>
              <a:t>The minimum age for prostitution and to enter a brothel was set at 16 years.</a:t>
            </a:r>
          </a:p>
          <a:p>
            <a:r>
              <a:rPr lang="en-GB" sz="1200" b="0" i="0" kern="1200" dirty="0">
                <a:solidFill>
                  <a:schemeClr val="tx1"/>
                </a:solidFill>
                <a:effectLst/>
                <a:latin typeface="+mn-lt"/>
                <a:ea typeface="+mn-ea"/>
                <a:cs typeface="+mn-cs"/>
              </a:rPr>
              <a:t>The minimum age to give alcohol to a child on a private premises was set at 5 years.</a:t>
            </a:r>
          </a:p>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36</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Children Act provides a legislative spine for the wider strategy for improving children's lives.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37</a:t>
            </a:fld>
            <a:endParaRPr lang="en-GB"/>
          </a:p>
        </p:txBody>
      </p:sp>
    </p:spTree>
    <p:extLst>
      <p:ext uri="{BB962C8B-B14F-4D97-AF65-F5344CB8AC3E}">
        <p14:creationId xmlns:p14="http://schemas.microsoft.com/office/powerpoint/2010/main" val="14946317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the basic things well keeps children safe’</a:t>
            </a:r>
          </a:p>
          <a:p>
            <a:r>
              <a:rPr lang="en-GB" dirty="0"/>
              <a:t>The procedures clarify how individuals and agencies should communicate and work together effectively in partnership in order to identify vulnerable children, keep them safe from abuse and neglect, and, improve outcomes for them.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38</a:t>
            </a:fld>
            <a:endParaRPr lang="en-GB"/>
          </a:p>
        </p:txBody>
      </p:sp>
    </p:spTree>
    <p:extLst>
      <p:ext uri="{BB962C8B-B14F-4D97-AF65-F5344CB8AC3E}">
        <p14:creationId xmlns:p14="http://schemas.microsoft.com/office/powerpoint/2010/main" val="501967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may have physical, sensory and learning disabilities and difficulties.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children with the most profound difficulties, with little or no verbal communication and a need for intimate care, their vulnerability is extremely high.</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39</a:t>
            </a:fld>
            <a:endParaRPr lang="en-GB"/>
          </a:p>
        </p:txBody>
      </p:sp>
    </p:spTree>
    <p:extLst>
      <p:ext uri="{BB962C8B-B14F-4D97-AF65-F5344CB8AC3E}">
        <p14:creationId xmlns:p14="http://schemas.microsoft.com/office/powerpoint/2010/main" val="3332174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Victims first in the CJS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41</a:t>
            </a:fld>
            <a:endParaRPr lang="en-GB"/>
          </a:p>
        </p:txBody>
      </p:sp>
    </p:spTree>
    <p:extLst>
      <p:ext uri="{BB962C8B-B14F-4D97-AF65-F5344CB8AC3E}">
        <p14:creationId xmlns:p14="http://schemas.microsoft.com/office/powerpoint/2010/main" val="29123007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https://www.equalityhumanrights.com/sites/default/files/briefing-paper-4-equality-groups-perceptions-and-experience-of-crime.pdf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before the Equality Act 2010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https://www.ethnicity-facts-figures.service.gov.uk/crime-justice-and-the-law/crime-and-reoffending/victims-of-crime/latest</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42</a:t>
            </a:fld>
            <a:endParaRPr lang="en-GB"/>
          </a:p>
        </p:txBody>
      </p:sp>
    </p:spTree>
    <p:extLst>
      <p:ext uri="{BB962C8B-B14F-4D97-AF65-F5344CB8AC3E}">
        <p14:creationId xmlns:p14="http://schemas.microsoft.com/office/powerpoint/2010/main" val="3365142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5E58-17EF-4CD2-83B7-918B96C102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26F048-C419-4E2E-A706-9BE485974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E9707-9D41-4879-96B3-73939696C746}"/>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5" name="Footer Placeholder 4">
            <a:extLst>
              <a:ext uri="{FF2B5EF4-FFF2-40B4-BE49-F238E27FC236}">
                <a16:creationId xmlns:a16="http://schemas.microsoft.com/office/drawing/2014/main" id="{05985AD1-16AA-42A5-8A6F-02A91145C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FA067-1CB8-43E7-AD7A-896B812C3DB9}"/>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291259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8D16-3E36-4EF2-AC09-D8FCF8E5A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2AEC3-8889-41CC-A92F-80B6A1088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B331F-EB0F-4149-A9BC-E9662D0D3490}"/>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5" name="Footer Placeholder 4">
            <a:extLst>
              <a:ext uri="{FF2B5EF4-FFF2-40B4-BE49-F238E27FC236}">
                <a16:creationId xmlns:a16="http://schemas.microsoft.com/office/drawing/2014/main" id="{9AC1456D-D89D-4AE2-B784-A28464C9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0DB3B-C2F1-4BE5-A503-8497E38BF617}"/>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6952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452A-85FE-401D-9004-0A4738089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6DDB10-9539-4A23-8793-584A2DD6D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940A99-6731-4322-AA17-5E0A4446228F}"/>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5" name="Footer Placeholder 4">
            <a:extLst>
              <a:ext uri="{FF2B5EF4-FFF2-40B4-BE49-F238E27FC236}">
                <a16:creationId xmlns:a16="http://schemas.microsoft.com/office/drawing/2014/main" id="{291B54B8-243B-49D1-A662-719B4B73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4800-9795-4C38-A33C-88BC90B20E0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03985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AF80-16AB-4EAD-A979-A895C2462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FA10A-BE5E-4A33-A693-9A69409B6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142E55-8A16-4E9E-A70E-062AFD6A7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E65A0-746E-4D3E-BBF2-B41A9DAB56D7}"/>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6" name="Footer Placeholder 5">
            <a:extLst>
              <a:ext uri="{FF2B5EF4-FFF2-40B4-BE49-F238E27FC236}">
                <a16:creationId xmlns:a16="http://schemas.microsoft.com/office/drawing/2014/main" id="{45A72D77-9F7C-4BA2-BC1B-28FB8F73E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5DA4D-2700-44D1-AC93-074F704B9862}"/>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743712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2B4AB-89CE-4EEE-8398-DAABF7A5FD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EDC8E-38C6-46F8-B37B-3B27D81C9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1F0E4-9883-4E82-AE3A-68FD1F9EB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D73110-0CC9-4B45-9BAD-D74D9A9A3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4E6AB6-7D74-4A71-9531-A8D741896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778597-CF96-494B-B8D5-25BF1D608FA7}"/>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8" name="Footer Placeholder 7">
            <a:extLst>
              <a:ext uri="{FF2B5EF4-FFF2-40B4-BE49-F238E27FC236}">
                <a16:creationId xmlns:a16="http://schemas.microsoft.com/office/drawing/2014/main" id="{2AC68F0A-49AC-431E-80F8-D5C70516A1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54C2EE-4E39-4A52-84A0-F828E47A5DAB}"/>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788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9078-FB44-42DE-A763-76C513BD8A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27698C-AF7D-4F4C-982C-3F33877E48A8}"/>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4" name="Footer Placeholder 3">
            <a:extLst>
              <a:ext uri="{FF2B5EF4-FFF2-40B4-BE49-F238E27FC236}">
                <a16:creationId xmlns:a16="http://schemas.microsoft.com/office/drawing/2014/main" id="{55FBB9D4-D7E6-40C8-B8FC-8520A5B93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90EB1-6918-4B90-9614-1149412DE1D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860463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866CF-EA09-4308-840A-39B323B3EFB3}"/>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3" name="Footer Placeholder 2">
            <a:extLst>
              <a:ext uri="{FF2B5EF4-FFF2-40B4-BE49-F238E27FC236}">
                <a16:creationId xmlns:a16="http://schemas.microsoft.com/office/drawing/2014/main" id="{82922EEB-4CBE-4777-840E-CBE87A6B9C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3A7C8F-D3DE-4D82-911A-8716E8DC6DF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570981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1225D-FAF3-4A64-B8F6-9CCA9A652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EBAA47-1500-4A84-A8E0-56AAC22FB0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F851F-7AE0-4AAD-8445-F13313CE4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19F08-F89D-4993-9F62-BF10855EACCE}"/>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6" name="Footer Placeholder 5">
            <a:extLst>
              <a:ext uri="{FF2B5EF4-FFF2-40B4-BE49-F238E27FC236}">
                <a16:creationId xmlns:a16="http://schemas.microsoft.com/office/drawing/2014/main" id="{C681A88C-91D9-47D2-94C0-1A390724E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CC4DC-6E97-4EE1-BE7C-B606C099A3CC}"/>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24812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7E7E-B1EC-4539-9EA3-A989963FA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A3BF83-C0B7-4616-91B5-E2980CA1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4C8B3-C543-4C19-90BD-F6240AA6D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DB0F4-2CE7-4781-8142-78C1A0DB1045}"/>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6" name="Footer Placeholder 5">
            <a:extLst>
              <a:ext uri="{FF2B5EF4-FFF2-40B4-BE49-F238E27FC236}">
                <a16:creationId xmlns:a16="http://schemas.microsoft.com/office/drawing/2014/main" id="{4FC1E2B3-D4D1-43CF-811C-197EF4DC2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7AFBE-EE05-42DE-8085-F00C48BEE73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30809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6DC8-3830-4D41-88D0-607CCE15C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354EB-7C35-4E75-9C9E-16DEDE2BA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3CA70-130A-4C63-83CD-BABA146BE5D3}"/>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5" name="Footer Placeholder 4">
            <a:extLst>
              <a:ext uri="{FF2B5EF4-FFF2-40B4-BE49-F238E27FC236}">
                <a16:creationId xmlns:a16="http://schemas.microsoft.com/office/drawing/2014/main" id="{941C17B9-3090-47BA-9EA2-F0494685C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AE94A-E01E-44F8-8B60-8404A95FED0D}"/>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9593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54F45-3CF7-4AB9-ADBD-049D40653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C6522C-7663-40DB-B83A-50797AFEF8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8A583-D242-4FFB-BDCB-7CB40A23E839}"/>
              </a:ext>
            </a:extLst>
          </p:cNvPr>
          <p:cNvSpPr>
            <a:spLocks noGrp="1"/>
          </p:cNvSpPr>
          <p:nvPr>
            <p:ph type="dt" sz="half" idx="10"/>
          </p:nvPr>
        </p:nvSpPr>
        <p:spPr/>
        <p:txBody>
          <a:bodyPr/>
          <a:lstStyle/>
          <a:p>
            <a:fld id="{231E7CAD-C1C6-4BE2-8AD6-908233FA38FD}" type="datetimeFigureOut">
              <a:rPr lang="en-GB" smtClean="0"/>
              <a:pPr/>
              <a:t>27/03/2026</a:t>
            </a:fld>
            <a:endParaRPr lang="en-GB"/>
          </a:p>
        </p:txBody>
      </p:sp>
      <p:sp>
        <p:nvSpPr>
          <p:cNvPr id="5" name="Footer Placeholder 4">
            <a:extLst>
              <a:ext uri="{FF2B5EF4-FFF2-40B4-BE49-F238E27FC236}">
                <a16:creationId xmlns:a16="http://schemas.microsoft.com/office/drawing/2014/main" id="{B7A85B88-A393-47F6-9DF5-C6B702CBC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9A5B2-6910-4875-8B33-E22672499034}"/>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6166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29AB7-627E-460E-A640-0050DE3D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3EFB-78F1-4734-892E-BFE1FF9F94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AE604-B7DB-4984-8B53-11684373F7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E7CAD-C1C6-4BE2-8AD6-908233FA38FD}" type="datetimeFigureOut">
              <a:rPr lang="en-GB" smtClean="0"/>
              <a:pPr/>
              <a:t>27/03/2026</a:t>
            </a:fld>
            <a:endParaRPr lang="en-GB"/>
          </a:p>
        </p:txBody>
      </p:sp>
      <p:sp>
        <p:nvSpPr>
          <p:cNvPr id="5" name="Footer Placeholder 4">
            <a:extLst>
              <a:ext uri="{FF2B5EF4-FFF2-40B4-BE49-F238E27FC236}">
                <a16:creationId xmlns:a16="http://schemas.microsoft.com/office/drawing/2014/main" id="{3D7B0186-A4D4-449E-838D-7BA473425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66180-67C5-4F7A-9927-C6CC0F345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6470D-50B1-4B71-9022-FF0445E781E6}" type="slidenum">
              <a:rPr lang="en-GB" smtClean="0"/>
              <a:pPr/>
              <a:t>‹#›</a:t>
            </a:fld>
            <a:endParaRPr lang="en-GB"/>
          </a:p>
        </p:txBody>
      </p:sp>
    </p:spTree>
    <p:extLst>
      <p:ext uri="{BB962C8B-B14F-4D97-AF65-F5344CB8AC3E}">
        <p14:creationId xmlns:p14="http://schemas.microsoft.com/office/powerpoint/2010/main" val="3437284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KEXJuUIE4AE" TargetMode="External"/><Relationship Id="rId2" Type="http://schemas.openxmlformats.org/officeDocument/2006/relationships/hyperlink" Target="https://www.youtube.com/watch?v=N5hjHBtO-y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bbc.co.uk/news/uk-england-bristol-20078999"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bc.co.uk/news/uk-wales-2988311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youtube.com/watch?v=PGOMkQcKRVs" TargetMode="Externa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2gether.nhs.uk/wp-content/uploads/Code-of-Practice-Easy-Read.pdf" TargetMode="External"/><Relationship Id="rId13" Type="http://schemas.openxmlformats.org/officeDocument/2006/relationships/hyperlink" Target="file:///C:\Users\j.thomas\Downloads\All-Wales-Child-Protection-Procedures-2008.pdf" TargetMode="External"/><Relationship Id="rId3" Type="http://schemas.openxmlformats.org/officeDocument/2006/relationships/hyperlink" Target="https://assets.publishing.service.gov.uk/government/uploads/system/uploads/attachment_data/file/679391/Policing_Landscape_Review.pdf" TargetMode="External"/><Relationship Id="rId7" Type="http://schemas.openxmlformats.org/officeDocument/2006/relationships/hyperlink" Target="https://gweddill.gov.wales/docs/dhss/publications/160920mentalacten.pdf" TargetMode="External"/><Relationship Id="rId12" Type="http://schemas.openxmlformats.org/officeDocument/2006/relationships/hyperlink" Target="file:///C:\Users\j.thomas\Downloads\Child%20protection%20legislation%20in%20the%20UK.pdf" TargetMode="External"/><Relationship Id="rId2" Type="http://schemas.openxmlformats.org/officeDocument/2006/relationships/hyperlink" Target="https://www.gov.uk/government/publications/safeguarding-policy-protecting-vulnerable-adults/sd8-opgs-safeguarding-policy"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legal-rights/mental-health-act-1983/" TargetMode="External"/><Relationship Id="rId11" Type="http://schemas.openxmlformats.org/officeDocument/2006/relationships/hyperlink" Target="https://assets.publishing.service.gov.uk/government/uploads/system/uploads/attachment_data/file/722307/Working_Together_to_Safeguard_Children_Statutory_framework.pdf" TargetMode="External"/><Relationship Id="rId5" Type="http://schemas.openxmlformats.org/officeDocument/2006/relationships/hyperlink" Target="https://www.trixonline.co.uk/website/news/pdf/policy_briefing_No-99.pdf" TargetMode="External"/><Relationship Id="rId10" Type="http://schemas.openxmlformats.org/officeDocument/2006/relationships/hyperlink" Target="http://www.legislation.gov.uk/ukpga/2014/23/contents/enacted" TargetMode="External"/><Relationship Id="rId4" Type="http://schemas.openxmlformats.org/officeDocument/2006/relationships/hyperlink" Target="https://publicguardian.blog.gov.uk/2019/05/13/improving-how-we-support-adults-at-risk/" TargetMode="External"/><Relationship Id="rId9" Type="http://schemas.openxmlformats.org/officeDocument/2006/relationships/hyperlink" Target="https://assets.publishing.service.gov.uk/government/uploads/system/uploads/attachment_data/file/435512/MHA_Code_of_Practice.PD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21581/Information_sharing_advice_practitioners_safeguarding_services.pdf" TargetMode="External"/><Relationship Id="rId2" Type="http://schemas.openxmlformats.org/officeDocument/2006/relationships/hyperlink" Target="https://assets.publishing.service.gov.uk/government/uploads/system/uploads/attachment_data/file/476900/code-of-practice-for-victims-of-crime.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419604/What_to_do_if_you_re_worried_a_child_is_being_abus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2" name="Freeform: Shape 2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7" name="Freeform: Shape 2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2182AE91-19A9-42FB-8917-3D48729505AD}"/>
              </a:ext>
            </a:extLst>
          </p:cNvPr>
          <p:cNvSpPr>
            <a:spLocks noGrp="1"/>
          </p:cNvSpPr>
          <p:nvPr>
            <p:ph type="ctrTitle"/>
          </p:nvPr>
        </p:nvSpPr>
        <p:spPr>
          <a:xfrm>
            <a:off x="3215729" y="1764407"/>
            <a:ext cx="5760846" cy="2310312"/>
          </a:xfrm>
        </p:spPr>
        <p:txBody>
          <a:bodyPr>
            <a:normAutofit/>
          </a:bodyPr>
          <a:lstStyle/>
          <a:p>
            <a:r>
              <a:rPr lang="en-GB" sz="5200">
                <a:solidFill>
                  <a:schemeClr val="tx2"/>
                </a:solidFill>
              </a:rPr>
              <a:t>National Drivers for Vulnerable People</a:t>
            </a:r>
          </a:p>
        </p:txBody>
      </p:sp>
      <p:sp>
        <p:nvSpPr>
          <p:cNvPr id="3" name="Subtitle 2">
            <a:extLst>
              <a:ext uri="{FF2B5EF4-FFF2-40B4-BE49-F238E27FC236}">
                <a16:creationId xmlns:a16="http://schemas.microsoft.com/office/drawing/2014/main" id="{07516DCA-4CA8-4C70-A7CE-ED470132CDCF}"/>
              </a:ext>
            </a:extLst>
          </p:cNvPr>
          <p:cNvSpPr>
            <a:spLocks noGrp="1"/>
          </p:cNvSpPr>
          <p:nvPr>
            <p:ph type="subTitle" idx="1"/>
          </p:nvPr>
        </p:nvSpPr>
        <p:spPr>
          <a:xfrm>
            <a:off x="3215729" y="4165152"/>
            <a:ext cx="5760846" cy="682079"/>
          </a:xfrm>
        </p:spPr>
        <p:txBody>
          <a:bodyPr>
            <a:normAutofit/>
          </a:bodyPr>
          <a:lstStyle/>
          <a:p>
            <a:r>
              <a:rPr lang="en-GB">
                <a:solidFill>
                  <a:schemeClr val="tx2"/>
                </a:solidFill>
              </a:rPr>
              <a:t>Warning  - Video content may upset you!</a:t>
            </a:r>
          </a:p>
        </p:txBody>
      </p:sp>
    </p:spTree>
    <p:extLst>
      <p:ext uri="{BB962C8B-B14F-4D97-AF65-F5344CB8AC3E}">
        <p14:creationId xmlns:p14="http://schemas.microsoft.com/office/powerpoint/2010/main" val="2731425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74D1B-E187-4DB1-8BA9-CA285E686B43}"/>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National Drivers for Vulnerable People</a:t>
            </a:r>
          </a:p>
        </p:txBody>
      </p:sp>
      <p:sp>
        <p:nvSpPr>
          <p:cNvPr id="3" name="Content Placeholder 2">
            <a:extLst>
              <a:ext uri="{FF2B5EF4-FFF2-40B4-BE49-F238E27FC236}">
                <a16:creationId xmlns:a16="http://schemas.microsoft.com/office/drawing/2014/main" id="{EA4152BF-5831-44F1-833D-81EE6D8DA3B2}"/>
              </a:ext>
            </a:extLst>
          </p:cNvPr>
          <p:cNvSpPr>
            <a:spLocks noGrp="1"/>
          </p:cNvSpPr>
          <p:nvPr>
            <p:ph idx="1"/>
          </p:nvPr>
        </p:nvSpPr>
        <p:spPr>
          <a:xfrm>
            <a:off x="804672" y="2421682"/>
            <a:ext cx="4977578" cy="3639289"/>
          </a:xfrm>
        </p:spPr>
        <p:txBody>
          <a:bodyPr anchor="ctr">
            <a:normAutofit/>
          </a:bodyPr>
          <a:lstStyle/>
          <a:p>
            <a:endParaRPr lang="en-GB" sz="1800" dirty="0">
              <a:solidFill>
                <a:schemeClr val="tx2"/>
              </a:solidFill>
            </a:endParaRPr>
          </a:p>
          <a:p>
            <a:r>
              <a:rPr lang="en-GB" sz="2400" dirty="0">
                <a:solidFill>
                  <a:schemeClr val="tx2"/>
                </a:solidFill>
              </a:rPr>
              <a:t>Why should we protect vulnerable people? </a:t>
            </a:r>
          </a:p>
          <a:p>
            <a:endParaRPr lang="en-GB" sz="1800" dirty="0">
              <a:solidFill>
                <a:schemeClr val="tx2"/>
              </a:solidFill>
            </a:endParaRPr>
          </a:p>
          <a:p>
            <a:endParaRPr lang="en-GB" sz="1800" dirty="0">
              <a:solidFill>
                <a:schemeClr val="tx2"/>
              </a:solidFill>
            </a:endParaRP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2" name="Freeform: Shape 2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eam">
            <a:extLst>
              <a:ext uri="{FF2B5EF4-FFF2-40B4-BE49-F238E27FC236}">
                <a16:creationId xmlns:a16="http://schemas.microsoft.com/office/drawing/2014/main" id="{7E62B454-AA18-4650-A486-3621057D5487}"/>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38765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3723834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BA8DAF1-F13E-4004-8877-7A60847B6505}"/>
              </a:ext>
            </a:extLst>
          </p:cNvPr>
          <p:cNvSpPr>
            <a:spLocks noGrp="1"/>
          </p:cNvSpPr>
          <p:nvPr>
            <p:ph type="title"/>
          </p:nvPr>
        </p:nvSpPr>
        <p:spPr>
          <a:xfrm>
            <a:off x="1179226" y="1594707"/>
            <a:ext cx="9833548" cy="1325563"/>
          </a:xfrm>
        </p:spPr>
        <p:txBody>
          <a:bodyPr anchor="b">
            <a:normAutofit/>
          </a:bodyPr>
          <a:lstStyle/>
          <a:p>
            <a:pPr algn="ctr"/>
            <a:r>
              <a:rPr lang="en-GB" sz="3600" dirty="0">
                <a:solidFill>
                  <a:schemeClr val="tx2"/>
                </a:solidFill>
              </a:rPr>
              <a:t>Care Home Videos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121ED96-96E4-4B0C-BD35-C93A64F66E50}"/>
              </a:ext>
            </a:extLst>
          </p:cNvPr>
          <p:cNvSpPr>
            <a:spLocks noGrp="1"/>
          </p:cNvSpPr>
          <p:nvPr>
            <p:ph idx="1"/>
          </p:nvPr>
        </p:nvSpPr>
        <p:spPr>
          <a:xfrm>
            <a:off x="1179226" y="3329677"/>
            <a:ext cx="9833548" cy="2457269"/>
          </a:xfrm>
        </p:spPr>
        <p:txBody>
          <a:bodyPr>
            <a:normAutofit/>
          </a:bodyPr>
          <a:lstStyle/>
          <a:p>
            <a:r>
              <a:rPr lang="en-GB" sz="1800">
                <a:solidFill>
                  <a:schemeClr val="tx2"/>
                </a:solidFill>
                <a:hlinkClick r:id="rId2"/>
              </a:rPr>
              <a:t>https://www.youtube.com/watch?v=N5hjHBtO-yY</a:t>
            </a:r>
            <a:endParaRPr lang="en-GB" sz="1800">
              <a:solidFill>
                <a:schemeClr val="tx2"/>
              </a:solidFill>
            </a:endParaRPr>
          </a:p>
          <a:p>
            <a:r>
              <a:rPr lang="en-GB" sz="1800">
                <a:solidFill>
                  <a:schemeClr val="tx2"/>
                </a:solidFill>
                <a:hlinkClick r:id="rId3"/>
              </a:rPr>
              <a:t>https://www.youtube.com/watch?v=KEXJuUIE4AE</a:t>
            </a:r>
            <a:endParaRPr lang="en-GB" sz="180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52735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A464227-2FD4-4C6C-B791-744BEE59BF4C}"/>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Winterbourne View Residential Hospital</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C7B52E8-9835-4816-AB69-1C04A0EE0D8C}"/>
              </a:ext>
            </a:extLst>
          </p:cNvPr>
          <p:cNvSpPr>
            <a:spLocks noGrp="1"/>
          </p:cNvSpPr>
          <p:nvPr>
            <p:ph idx="1"/>
          </p:nvPr>
        </p:nvSpPr>
        <p:spPr>
          <a:xfrm>
            <a:off x="1179226" y="2890979"/>
            <a:ext cx="9833548" cy="3303344"/>
          </a:xfrm>
        </p:spPr>
        <p:txBody>
          <a:bodyPr>
            <a:noAutofit/>
          </a:bodyPr>
          <a:lstStyle/>
          <a:p>
            <a:r>
              <a:rPr lang="en-GB" sz="2000" dirty="0">
                <a:solidFill>
                  <a:schemeClr val="tx2"/>
                </a:solidFill>
              </a:rPr>
              <a:t>Report found Avon and Somerset police were aware of 29 incidents between 2008 and 2011</a:t>
            </a:r>
          </a:p>
          <a:p>
            <a:r>
              <a:rPr lang="en-GB" sz="2000" dirty="0">
                <a:solidFill>
                  <a:schemeClr val="tx2"/>
                </a:solidFill>
              </a:rPr>
              <a:t>South Gloucestershire Adult Services received 40 safeguarding alerts </a:t>
            </a:r>
          </a:p>
          <a:p>
            <a:r>
              <a:rPr lang="en-GB" sz="2000" dirty="0">
                <a:solidFill>
                  <a:schemeClr val="tx2"/>
                </a:solidFill>
              </a:rPr>
              <a:t>BUT the local authority's expectation that the private hospital would "honestly report" the allegations was "misplaced"</a:t>
            </a:r>
          </a:p>
          <a:p>
            <a:r>
              <a:rPr lang="en-GB" sz="2000" dirty="0">
                <a:solidFill>
                  <a:schemeClr val="tx2"/>
                </a:solidFill>
              </a:rPr>
              <a:t>BBC footage of vulnerable patients being repeatedly pinned down, slapped, dragged into showers while fully clothed, taunted and teased.</a:t>
            </a:r>
          </a:p>
          <a:p>
            <a:r>
              <a:rPr lang="en-GB" sz="2000" dirty="0">
                <a:solidFill>
                  <a:schemeClr val="tx2"/>
                </a:solidFill>
                <a:hlinkClick r:id="rId3"/>
              </a:rPr>
              <a:t>www.bbc.co.uk/news/uk-england-bristol-20078999</a:t>
            </a:r>
            <a:endParaRPr lang="en-GB" sz="20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18384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965D986-24B5-4BE6-9AA4-29A575457001}"/>
              </a:ext>
            </a:extLst>
          </p:cNvPr>
          <p:cNvSpPr>
            <a:spLocks noGrp="1"/>
          </p:cNvSpPr>
          <p:nvPr>
            <p:ph type="title"/>
          </p:nvPr>
        </p:nvSpPr>
        <p:spPr>
          <a:xfrm>
            <a:off x="3027924" y="991261"/>
            <a:ext cx="5754696" cy="1837349"/>
          </a:xfrm>
        </p:spPr>
        <p:txBody>
          <a:bodyPr>
            <a:normAutofit/>
          </a:bodyPr>
          <a:lstStyle/>
          <a:p>
            <a:pPr algn="ctr"/>
            <a:r>
              <a:rPr lang="en-GB" sz="5400" dirty="0">
                <a:solidFill>
                  <a:schemeClr val="tx2"/>
                </a:solidFill>
              </a:rPr>
              <a:t>Everyone has Rights</a:t>
            </a:r>
          </a:p>
        </p:txBody>
      </p:sp>
      <p:sp>
        <p:nvSpPr>
          <p:cNvPr id="3" name="Content Placeholder 2">
            <a:extLst>
              <a:ext uri="{FF2B5EF4-FFF2-40B4-BE49-F238E27FC236}">
                <a16:creationId xmlns:a16="http://schemas.microsoft.com/office/drawing/2014/main" id="{E63CF642-DFE7-4700-AE51-13DEA274BB60}"/>
              </a:ext>
            </a:extLst>
          </p:cNvPr>
          <p:cNvSpPr>
            <a:spLocks noGrp="1"/>
          </p:cNvSpPr>
          <p:nvPr>
            <p:ph idx="1"/>
          </p:nvPr>
        </p:nvSpPr>
        <p:spPr>
          <a:xfrm>
            <a:off x="1548581" y="2979335"/>
            <a:ext cx="8908025" cy="3229735"/>
          </a:xfrm>
        </p:spPr>
        <p:txBody>
          <a:bodyPr anchor="t">
            <a:normAutofit/>
          </a:bodyPr>
          <a:lstStyle/>
          <a:p>
            <a:r>
              <a:rPr lang="en-GB" sz="2400" dirty="0">
                <a:solidFill>
                  <a:schemeClr val="tx2"/>
                </a:solidFill>
              </a:rPr>
              <a:t>The abuse, exploitation and neglect of any adult or child (&amp; animal) is unacceptable</a:t>
            </a:r>
            <a:endParaRPr lang="en-US" sz="2400" dirty="0">
              <a:solidFill>
                <a:schemeClr val="tx2"/>
              </a:solidFill>
            </a:endParaRPr>
          </a:p>
          <a:p>
            <a:pPr lvl="0"/>
            <a:r>
              <a:rPr lang="en-US" sz="2400" dirty="0">
                <a:solidFill>
                  <a:schemeClr val="tx2"/>
                </a:solidFill>
              </a:rPr>
              <a:t>We have the right to live free from fear, abuse and neglect.</a:t>
            </a:r>
          </a:p>
          <a:p>
            <a:pPr lvl="0"/>
            <a:r>
              <a:rPr lang="en-US" sz="2400" dirty="0" err="1">
                <a:solidFill>
                  <a:schemeClr val="tx2"/>
                </a:solidFill>
              </a:rPr>
              <a:t>Organisations</a:t>
            </a:r>
            <a:r>
              <a:rPr lang="en-US" sz="2400" dirty="0">
                <a:solidFill>
                  <a:schemeClr val="tx2"/>
                </a:solidFill>
              </a:rPr>
              <a:t> &amp; individuals have a responsibility to protect vulnerable people’s safety and basic human rights.  </a:t>
            </a:r>
          </a:p>
          <a:p>
            <a:r>
              <a:rPr lang="en-US" sz="2400" dirty="0">
                <a:solidFill>
                  <a:schemeClr val="tx2"/>
                </a:solidFill>
              </a:rPr>
              <a:t>Safeguarding vulnerable people is everybody’s business.</a:t>
            </a:r>
            <a:endParaRPr lang="en-GB" sz="2400" dirty="0">
              <a:solidFill>
                <a:schemeClr val="tx2"/>
              </a:solidFill>
            </a:endParaRPr>
          </a:p>
          <a:p>
            <a:r>
              <a:rPr lang="en-US" sz="2400" dirty="0">
                <a:solidFill>
                  <a:schemeClr val="tx2"/>
                </a:solidFill>
              </a:rPr>
              <a:t>If not you, then who?</a:t>
            </a:r>
            <a:endParaRPr lang="en-GB" sz="2400" dirty="0">
              <a:solidFill>
                <a:schemeClr val="tx2"/>
              </a:solidFill>
            </a:endParaRPr>
          </a:p>
          <a:p>
            <a:endParaRPr lang="en-GB" sz="17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55175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B1D2204-3B24-4957-AE0F-737B4A6F3450}"/>
              </a:ext>
            </a:extLst>
          </p:cNvPr>
          <p:cNvSpPr>
            <a:spLocks noGrp="1"/>
          </p:cNvSpPr>
          <p:nvPr>
            <p:ph type="title"/>
          </p:nvPr>
        </p:nvSpPr>
        <p:spPr>
          <a:xfrm>
            <a:off x="1179226" y="1280679"/>
            <a:ext cx="9833548" cy="1325563"/>
          </a:xfrm>
        </p:spPr>
        <p:txBody>
          <a:bodyPr anchor="b">
            <a:normAutofit/>
          </a:bodyPr>
          <a:lstStyle/>
          <a:p>
            <a:pPr algn="ctr"/>
            <a:r>
              <a:rPr lang="en-GB" sz="5400" dirty="0">
                <a:solidFill>
                  <a:schemeClr val="tx2"/>
                </a:solidFill>
              </a:rPr>
              <a:t>Child Destruction</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6683699-7D75-46E5-A97C-CF7DF9175056}"/>
              </a:ext>
            </a:extLst>
          </p:cNvPr>
          <p:cNvSpPr>
            <a:spLocks noGrp="1"/>
          </p:cNvSpPr>
          <p:nvPr>
            <p:ph idx="1"/>
          </p:nvPr>
        </p:nvSpPr>
        <p:spPr>
          <a:xfrm>
            <a:off x="1179225" y="2890978"/>
            <a:ext cx="10228651" cy="3222227"/>
          </a:xfrm>
        </p:spPr>
        <p:txBody>
          <a:bodyPr>
            <a:normAutofit/>
          </a:bodyPr>
          <a:lstStyle/>
          <a:p>
            <a:r>
              <a:rPr lang="en-GB" sz="2000" dirty="0">
                <a:solidFill>
                  <a:schemeClr val="tx2"/>
                </a:solidFill>
              </a:rPr>
              <a:t>-  is the crime of killing an unborn but viable foetus; that is, a </a:t>
            </a:r>
            <a:r>
              <a:rPr lang="en-GB" sz="2000" b="1" dirty="0">
                <a:solidFill>
                  <a:schemeClr val="tx2"/>
                </a:solidFill>
              </a:rPr>
              <a:t>child</a:t>
            </a:r>
            <a:r>
              <a:rPr lang="en-GB" sz="2000" dirty="0">
                <a:solidFill>
                  <a:schemeClr val="tx2"/>
                </a:solidFill>
              </a:rPr>
              <a:t> "capable of being born alive", before it has "a separate existence".</a:t>
            </a:r>
          </a:p>
          <a:p>
            <a:r>
              <a:rPr lang="en-GB" sz="2000" dirty="0">
                <a:solidFill>
                  <a:schemeClr val="tx2"/>
                </a:solidFill>
              </a:rPr>
              <a:t>generally seen as 24 weeks into pregnancy</a:t>
            </a:r>
          </a:p>
          <a:p>
            <a:r>
              <a:rPr lang="en-GB" sz="2000" dirty="0">
                <a:solidFill>
                  <a:schemeClr val="tx2"/>
                </a:solidFill>
              </a:rPr>
              <a:t>Carl </a:t>
            </a:r>
            <a:r>
              <a:rPr lang="en-GB" sz="2000" dirty="0" err="1">
                <a:solidFill>
                  <a:schemeClr val="tx2"/>
                </a:solidFill>
              </a:rPr>
              <a:t>Whant</a:t>
            </a:r>
            <a:r>
              <a:rPr lang="en-GB" sz="2000" dirty="0">
                <a:solidFill>
                  <a:schemeClr val="tx2"/>
                </a:solidFill>
              </a:rPr>
              <a:t> has been jailed for a minimum of 35 years for murdering pregnant teenager Nikitta </a:t>
            </a:r>
            <a:r>
              <a:rPr lang="en-GB" sz="2000" dirty="0" err="1">
                <a:solidFill>
                  <a:schemeClr val="tx2"/>
                </a:solidFill>
              </a:rPr>
              <a:t>Grender</a:t>
            </a:r>
            <a:r>
              <a:rPr lang="en-GB" sz="2000" dirty="0">
                <a:solidFill>
                  <a:schemeClr val="tx2"/>
                </a:solidFill>
              </a:rPr>
              <a:t> two weeks before she was due to give birth (2011/2012)</a:t>
            </a:r>
          </a:p>
          <a:p>
            <a:r>
              <a:rPr lang="en-GB" sz="2000" dirty="0">
                <a:solidFill>
                  <a:schemeClr val="tx2"/>
                </a:solidFill>
              </a:rPr>
              <a:t>prosecution has to prove not only have you killed a child, capable of being born alive, but you intended to kill it </a:t>
            </a:r>
          </a:p>
          <a:p>
            <a:r>
              <a:rPr lang="en-GB" sz="2000" dirty="0">
                <a:solidFill>
                  <a:schemeClr val="tx2"/>
                </a:solidFill>
              </a:rPr>
              <a:t>Difficult to charge defendants, easier to charge offences against the mother</a:t>
            </a:r>
          </a:p>
          <a:p>
            <a:r>
              <a:rPr lang="en-GB" sz="2000" dirty="0">
                <a:solidFill>
                  <a:schemeClr val="tx2"/>
                </a:solidFill>
              </a:rPr>
              <a:t>Change law to ‘reckless killing’</a:t>
            </a:r>
          </a:p>
          <a:p>
            <a:endParaRPr lang="en-GB" sz="15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21400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4C0C5D-BB3F-471E-808D-E325457BDAD8}"/>
              </a:ext>
            </a:extLst>
          </p:cNvPr>
          <p:cNvSpPr>
            <a:spLocks noGrp="1"/>
          </p:cNvSpPr>
          <p:nvPr>
            <p:ph type="title"/>
          </p:nvPr>
        </p:nvSpPr>
        <p:spPr>
          <a:xfrm>
            <a:off x="3033466" y="991261"/>
            <a:ext cx="5754696" cy="1837349"/>
          </a:xfrm>
        </p:spPr>
        <p:txBody>
          <a:bodyPr anchor="b">
            <a:normAutofit/>
          </a:bodyPr>
          <a:lstStyle/>
          <a:p>
            <a:pPr algn="ctr"/>
            <a:r>
              <a:rPr lang="en-GB" sz="5400" dirty="0">
                <a:solidFill>
                  <a:schemeClr val="tx2"/>
                </a:solidFill>
              </a:rPr>
              <a:t>Safeguarding</a:t>
            </a:r>
          </a:p>
        </p:txBody>
      </p:sp>
      <p:grpSp>
        <p:nvGrpSpPr>
          <p:cNvPr id="10" name="Group 9">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D7B70830-899C-43E1-8096-05A09F4C402E}"/>
              </a:ext>
            </a:extLst>
          </p:cNvPr>
          <p:cNvSpPr>
            <a:spLocks noGrp="1"/>
          </p:cNvSpPr>
          <p:nvPr>
            <p:ph idx="1"/>
          </p:nvPr>
        </p:nvSpPr>
        <p:spPr>
          <a:xfrm>
            <a:off x="1432250" y="2979335"/>
            <a:ext cx="8522911" cy="3001135"/>
          </a:xfrm>
        </p:spPr>
        <p:txBody>
          <a:bodyPr anchor="t">
            <a:normAutofit lnSpcReduction="10000"/>
          </a:bodyPr>
          <a:lstStyle/>
          <a:p>
            <a:r>
              <a:rPr lang="en-GB" sz="2400" dirty="0">
                <a:solidFill>
                  <a:schemeClr val="tx2"/>
                </a:solidFill>
              </a:rPr>
              <a:t>Safeguarding should not be a new strategy.</a:t>
            </a:r>
          </a:p>
          <a:p>
            <a:r>
              <a:rPr lang="en-GB" sz="2400" dirty="0">
                <a:solidFill>
                  <a:schemeClr val="tx2"/>
                </a:solidFill>
              </a:rPr>
              <a:t>It should have always been there.</a:t>
            </a:r>
          </a:p>
          <a:p>
            <a:r>
              <a:rPr lang="en-GB" sz="2400" dirty="0">
                <a:solidFill>
                  <a:schemeClr val="tx2"/>
                </a:solidFill>
              </a:rPr>
              <a:t>We need a radical change.</a:t>
            </a:r>
          </a:p>
          <a:p>
            <a:r>
              <a:rPr lang="en-GB" sz="2400" dirty="0">
                <a:solidFill>
                  <a:schemeClr val="tx2"/>
                </a:solidFill>
              </a:rPr>
              <a:t>Safeguarding will always be at the heart of all organisations &amp; with the public.</a:t>
            </a:r>
          </a:p>
          <a:p>
            <a:r>
              <a:rPr lang="en-GB" sz="2400" dirty="0">
                <a:solidFill>
                  <a:schemeClr val="tx2"/>
                </a:solidFill>
              </a:rPr>
              <a:t>It has to be!</a:t>
            </a:r>
          </a:p>
          <a:p>
            <a:r>
              <a:rPr lang="en-GB" sz="2400" dirty="0">
                <a:solidFill>
                  <a:schemeClr val="tx2"/>
                </a:solidFill>
              </a:rPr>
              <a:t>Mistakes have happened:</a:t>
            </a:r>
          </a:p>
          <a:p>
            <a:endParaRPr lang="en-GB" sz="1700" dirty="0">
              <a:solidFill>
                <a:schemeClr val="tx2"/>
              </a:solidFill>
            </a:endParaRPr>
          </a:p>
        </p:txBody>
      </p:sp>
    </p:spTree>
    <p:extLst>
      <p:ext uri="{BB962C8B-B14F-4D97-AF65-F5344CB8AC3E}">
        <p14:creationId xmlns:p14="http://schemas.microsoft.com/office/powerpoint/2010/main" val="2112516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A436302-8832-465C-875A-2A4502C7B4CF}"/>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Modern Slavery</a:t>
            </a:r>
            <a:br>
              <a:rPr lang="en-GB" sz="4000">
                <a:solidFill>
                  <a:schemeClr val="tx2"/>
                </a:solidFill>
              </a:rPr>
            </a:br>
            <a:r>
              <a:rPr lang="en-GB" sz="4000">
                <a:solidFill>
                  <a:schemeClr val="tx2"/>
                </a:solidFill>
              </a:rPr>
              <a:t>Case Study</a:t>
            </a:r>
          </a:p>
        </p:txBody>
      </p:sp>
      <p:sp>
        <p:nvSpPr>
          <p:cNvPr id="3" name="Content Placeholder 2">
            <a:extLst>
              <a:ext uri="{FF2B5EF4-FFF2-40B4-BE49-F238E27FC236}">
                <a16:creationId xmlns:a16="http://schemas.microsoft.com/office/drawing/2014/main" id="{442CF1A1-814A-418C-97B8-B3AB27C8EA93}"/>
              </a:ext>
            </a:extLst>
          </p:cNvPr>
          <p:cNvSpPr>
            <a:spLocks noGrp="1"/>
          </p:cNvSpPr>
          <p:nvPr>
            <p:ph idx="1"/>
          </p:nvPr>
        </p:nvSpPr>
        <p:spPr>
          <a:xfrm>
            <a:off x="6090574" y="801866"/>
            <a:ext cx="5306084" cy="5230634"/>
          </a:xfrm>
          <a:noFill/>
          <a:ln>
            <a:noFill/>
          </a:ln>
        </p:spPr>
        <p:txBody>
          <a:bodyPr anchor="ctr">
            <a:normAutofit/>
          </a:bodyPr>
          <a:lstStyle/>
          <a:p>
            <a:r>
              <a:rPr lang="en-GB" sz="1800">
                <a:solidFill>
                  <a:schemeClr val="tx2"/>
                </a:solidFill>
                <a:hlinkClick r:id="rId2"/>
              </a:rPr>
              <a:t>https://www.bbc.co.uk/news/uk-wales-29883114</a:t>
            </a:r>
            <a:endParaRPr lang="en-GB" sz="1800">
              <a:solidFill>
                <a:schemeClr val="tx2"/>
              </a:solidFill>
            </a:endParaRPr>
          </a:p>
          <a:p>
            <a:r>
              <a:rPr lang="en-GB" sz="1800">
                <a:solidFill>
                  <a:schemeClr val="tx2"/>
                </a:solidFill>
              </a:rPr>
              <a:t>Vulnerable man taken over 13 years and forced to compulsory labour.</a:t>
            </a:r>
          </a:p>
          <a:p>
            <a:r>
              <a:rPr lang="en-GB" sz="1800">
                <a:solidFill>
                  <a:schemeClr val="tx2"/>
                </a:solidFill>
              </a:rPr>
              <a:t>Member of the traveling community sentenced for 4.5 years.</a:t>
            </a:r>
          </a:p>
          <a:p>
            <a:r>
              <a:rPr lang="en-GB" sz="1800">
                <a:solidFill>
                  <a:schemeClr val="tx2"/>
                </a:solidFill>
              </a:rPr>
              <a:t>Darrell Simester had poor health, lived in poor conditions </a:t>
            </a:r>
          </a:p>
          <a:p>
            <a:endParaRPr lang="en-GB" sz="1800">
              <a:solidFill>
                <a:schemeClr val="tx2"/>
              </a:solidFill>
            </a:endParaRPr>
          </a:p>
        </p:txBody>
      </p:sp>
    </p:spTree>
    <p:extLst>
      <p:ext uri="{BB962C8B-B14F-4D97-AF65-F5344CB8AC3E}">
        <p14:creationId xmlns:p14="http://schemas.microsoft.com/office/powerpoint/2010/main" val="805134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8086AEC-04C2-4BC4-BFB8-0135965C7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C3BE3F-B8A9-4DC9-A867-EC91736FA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0CA2F3D1-53F2-478B-949B-6D4EA2E4E4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55386"/>
            <a:ext cx="5378624" cy="6402614"/>
            <a:chOff x="-19221" y="197691"/>
            <a:chExt cx="5378624" cy="6402614"/>
          </a:xfrm>
        </p:grpSpPr>
        <p:sp>
          <p:nvSpPr>
            <p:cNvPr id="14" name="Freeform: Shape 13">
              <a:extLst>
                <a:ext uri="{FF2B5EF4-FFF2-40B4-BE49-F238E27FC236}">
                  <a16:creationId xmlns:a16="http://schemas.microsoft.com/office/drawing/2014/main" id="{6E53A4EE-6F9B-4EC8-9840-708F509D9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D8289AA-777C-4230-BABC-203458BF6C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9D76777-71BF-4FFF-B568-E58E46EB1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2CDCD53-6393-431A-9E75-109BC8362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A62198F-7D76-4A2A-9669-40E5E8A3C8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16F32F3-A86C-429F-A9F6-93EAD6C6A608}"/>
              </a:ext>
            </a:extLst>
          </p:cNvPr>
          <p:cNvSpPr>
            <a:spLocks noGrp="1"/>
          </p:cNvSpPr>
          <p:nvPr>
            <p:ph type="title"/>
          </p:nvPr>
        </p:nvSpPr>
        <p:spPr>
          <a:xfrm>
            <a:off x="804672" y="2023236"/>
            <a:ext cx="3659777" cy="2820908"/>
          </a:xfrm>
        </p:spPr>
        <p:txBody>
          <a:bodyPr>
            <a:normAutofit/>
          </a:bodyPr>
          <a:lstStyle/>
          <a:p>
            <a:r>
              <a:rPr lang="en-GB" sz="4000">
                <a:solidFill>
                  <a:schemeClr val="tx2"/>
                </a:solidFill>
              </a:rPr>
              <a:t>Steven Hoskin Case Study</a:t>
            </a:r>
          </a:p>
        </p:txBody>
      </p:sp>
      <p:graphicFrame>
        <p:nvGraphicFramePr>
          <p:cNvPr id="5" name="Content Placeholder 2">
            <a:extLst>
              <a:ext uri="{FF2B5EF4-FFF2-40B4-BE49-F238E27FC236}">
                <a16:creationId xmlns:a16="http://schemas.microsoft.com/office/drawing/2014/main" id="{46B0E268-300D-F471-BC95-F9982CA9C9EF}"/>
              </a:ext>
            </a:extLst>
          </p:cNvPr>
          <p:cNvGraphicFramePr>
            <a:graphicFrameLocks noGrp="1"/>
          </p:cNvGraphicFramePr>
          <p:nvPr>
            <p:ph idx="1"/>
            <p:extLst>
              <p:ext uri="{D42A27DB-BD31-4B8C-83A1-F6EECF244321}">
                <p14:modId xmlns:p14="http://schemas.microsoft.com/office/powerpoint/2010/main" val="2670676512"/>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7614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640080" y="325369"/>
            <a:ext cx="4368602" cy="1956841"/>
          </a:xfrm>
        </p:spPr>
        <p:txBody>
          <a:bodyPr anchor="b">
            <a:normAutofit/>
          </a:bodyPr>
          <a:lstStyle/>
          <a:p>
            <a:r>
              <a:rPr lang="en-GB" sz="4200"/>
              <a:t>Ayeeshia-Jayne 21 months old Case Study</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640080" y="2872899"/>
            <a:ext cx="4243589" cy="3320668"/>
          </a:xfrm>
        </p:spPr>
        <p:txBody>
          <a:bodyPr>
            <a:normAutofit/>
          </a:bodyPr>
          <a:lstStyle/>
          <a:p>
            <a:r>
              <a:rPr lang="en-US" sz="2200"/>
              <a:t>Killed by her mother in 2014</a:t>
            </a:r>
          </a:p>
          <a:p>
            <a:r>
              <a:rPr lang="en-GB" sz="2200"/>
              <a:t>suffered a fatal heart laceration by being stamped on - a type of injury usually only found in crash victims</a:t>
            </a:r>
          </a:p>
          <a:p>
            <a:r>
              <a:rPr lang="en-GB" sz="2200"/>
              <a:t>Social workers missed signs of danger around a toddler and focused too much on the condition of the mother</a:t>
            </a:r>
            <a:endParaRPr lang="en-US" sz="2200"/>
          </a:p>
        </p:txBody>
      </p:sp>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2" cstate="print"/>
          <a:srcRect l="10149" r="2314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52112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8086AEC-04C2-4BC4-BFB8-0135965C7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C3BE3F-B8A9-4DC9-A867-EC91736FA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0CA2F3D1-53F2-478B-949B-6D4EA2E4E4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55386"/>
            <a:ext cx="5378624" cy="6402614"/>
            <a:chOff x="-19221" y="197691"/>
            <a:chExt cx="5378624" cy="6402614"/>
          </a:xfrm>
        </p:grpSpPr>
        <p:sp>
          <p:nvSpPr>
            <p:cNvPr id="14" name="Freeform: Shape 13">
              <a:extLst>
                <a:ext uri="{FF2B5EF4-FFF2-40B4-BE49-F238E27FC236}">
                  <a16:creationId xmlns:a16="http://schemas.microsoft.com/office/drawing/2014/main" id="{6E53A4EE-6F9B-4EC8-9840-708F509D9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D8289AA-777C-4230-BABC-203458BF6C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9D76777-71BF-4FFF-B568-E58E46EB1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2CDCD53-6393-431A-9E75-109BC8362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A62198F-7D76-4A2A-9669-40E5E8A3C8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023236"/>
            <a:ext cx="3659777" cy="2820908"/>
          </a:xfrm>
        </p:spPr>
        <p:txBody>
          <a:bodyPr>
            <a:normAutofit/>
          </a:bodyPr>
          <a:lstStyle/>
          <a:p>
            <a:r>
              <a:rPr lang="en-GB" sz="4000">
                <a:solidFill>
                  <a:schemeClr val="tx2"/>
                </a:solidFill>
              </a:rPr>
              <a:t>Being Different &amp; Vulnerability</a:t>
            </a:r>
          </a:p>
        </p:txBody>
      </p:sp>
      <p:graphicFrame>
        <p:nvGraphicFramePr>
          <p:cNvPr id="5" name="Content Placeholder 2">
            <a:extLst>
              <a:ext uri="{FF2B5EF4-FFF2-40B4-BE49-F238E27FC236}">
                <a16:creationId xmlns:a16="http://schemas.microsoft.com/office/drawing/2014/main" id="{5A367837-1F78-E502-712B-E6672B3F70FE}"/>
              </a:ext>
            </a:extLst>
          </p:cNvPr>
          <p:cNvGraphicFramePr>
            <a:graphicFrameLocks noGrp="1"/>
          </p:cNvGraphicFramePr>
          <p:nvPr>
            <p:ph idx="1"/>
            <p:extLst>
              <p:ext uri="{D42A27DB-BD31-4B8C-83A1-F6EECF244321}">
                <p14:modId xmlns:p14="http://schemas.microsoft.com/office/powerpoint/2010/main" val="1809870014"/>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053641"/>
            <a:ext cx="3669161" cy="2760098"/>
          </a:xfrm>
        </p:spPr>
        <p:txBody>
          <a:bodyPr>
            <a:normAutofit/>
          </a:bodyPr>
          <a:lstStyle/>
          <a:p>
            <a:r>
              <a:rPr lang="en-GB" sz="4000">
                <a:solidFill>
                  <a:schemeClr val="tx2"/>
                </a:solidFill>
              </a:rPr>
              <a:t>Sophie Lancaster</a:t>
            </a:r>
          </a:p>
        </p:txBody>
      </p:sp>
      <p:sp>
        <p:nvSpPr>
          <p:cNvPr id="3" name="Content Placeholder 2"/>
          <p:cNvSpPr>
            <a:spLocks noGrp="1"/>
          </p:cNvSpPr>
          <p:nvPr>
            <p:ph idx="1"/>
          </p:nvPr>
        </p:nvSpPr>
        <p:spPr>
          <a:xfrm>
            <a:off x="6090574" y="801866"/>
            <a:ext cx="5306084" cy="5230634"/>
          </a:xfrm>
          <a:noFill/>
          <a:ln>
            <a:noFill/>
          </a:ln>
        </p:spPr>
        <p:txBody>
          <a:bodyPr anchor="ctr">
            <a:normAutofit/>
          </a:bodyPr>
          <a:lstStyle/>
          <a:p>
            <a:r>
              <a:rPr lang="en-GB" sz="1800">
                <a:solidFill>
                  <a:schemeClr val="tx2"/>
                </a:solidFill>
              </a:rPr>
              <a:t>August 24th 2007 Sophie died after being attack</a:t>
            </a:r>
          </a:p>
          <a:p>
            <a:r>
              <a:rPr lang="en-GB" sz="1800">
                <a:solidFill>
                  <a:schemeClr val="tx2"/>
                </a:solidFill>
              </a:rPr>
              <a:t>Boyfriend Rob was also attacked</a:t>
            </a:r>
          </a:p>
          <a:p>
            <a:r>
              <a:rPr lang="en-GB" sz="1800">
                <a:solidFill>
                  <a:schemeClr val="tx2"/>
                </a:solidFill>
              </a:rPr>
              <a:t>Sophie and Rob dressed in their unique way, expressing their individuality as creative artistic people - Goths</a:t>
            </a:r>
          </a:p>
          <a:p>
            <a:r>
              <a:rPr lang="en-GB" sz="1800">
                <a:solidFill>
                  <a:schemeClr val="tx2"/>
                </a:solidFill>
              </a:rPr>
              <a:t>A recording was played in court of a 15-year-old telling the emergency services: </a:t>
            </a:r>
            <a:r>
              <a:rPr lang="en-GB" sz="1800" i="1">
                <a:solidFill>
                  <a:schemeClr val="tx2"/>
                </a:solidFill>
              </a:rPr>
              <a:t>'This mosher's just been banged because he's a mosher ... his bird's on the floor as well.' </a:t>
            </a:r>
          </a:p>
          <a:p>
            <a:r>
              <a:rPr lang="en-GB" sz="1800">
                <a:solidFill>
                  <a:schemeClr val="tx2"/>
                </a:solidFill>
              </a:rPr>
              <a:t>Anthony Russell QC, said:</a:t>
            </a:r>
          </a:p>
          <a:p>
            <a:r>
              <a:rPr lang="en-GB" sz="1800">
                <a:solidFill>
                  <a:schemeClr val="tx2"/>
                </a:solidFill>
              </a:rPr>
              <a:t> </a:t>
            </a:r>
            <a:r>
              <a:rPr lang="en-GB" sz="1800" i="1">
                <a:solidFill>
                  <a:schemeClr val="tx2"/>
                </a:solidFill>
              </a:rPr>
              <a:t>'This was a hate crime against completely harmless people who were targeted because their appearance was different.' Sophie Lancaster did not die because of her race, religion or sexuality. She died because she was a Goth.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GB" sz="3600">
                <a:solidFill>
                  <a:schemeClr val="tx2"/>
                </a:solidFill>
              </a:rPr>
              <a:t>Sophie Lancaster</a:t>
            </a:r>
          </a:p>
        </p:txBody>
      </p:sp>
      <p:sp>
        <p:nvSpPr>
          <p:cNvPr id="3" name="Content Placeholder 2"/>
          <p:cNvSpPr>
            <a:spLocks noGrp="1"/>
          </p:cNvSpPr>
          <p:nvPr>
            <p:ph idx="1"/>
          </p:nvPr>
        </p:nvSpPr>
        <p:spPr>
          <a:xfrm>
            <a:off x="6172200" y="804672"/>
            <a:ext cx="5221224" cy="5230368"/>
          </a:xfrm>
        </p:spPr>
        <p:txBody>
          <a:bodyPr anchor="ctr">
            <a:normAutofit/>
          </a:bodyPr>
          <a:lstStyle/>
          <a:p>
            <a:r>
              <a:rPr lang="en-GB" sz="1800">
                <a:solidFill>
                  <a:schemeClr val="tx2"/>
                </a:solidFill>
              </a:rPr>
              <a:t>Stephen Herbert, 16</a:t>
            </a:r>
          </a:p>
          <a:p>
            <a:r>
              <a:rPr lang="en-GB" sz="1800">
                <a:solidFill>
                  <a:schemeClr val="tx2"/>
                </a:solidFill>
              </a:rPr>
              <a:t>Brendan Harris, 15, </a:t>
            </a:r>
          </a:p>
          <a:p>
            <a:r>
              <a:rPr lang="en-GB" sz="1800">
                <a:solidFill>
                  <a:schemeClr val="tx2"/>
                </a:solidFill>
              </a:rPr>
              <a:t>Repeatedly stamped upon Sophie Lancaster's head as she lay semi-conscious</a:t>
            </a:r>
          </a:p>
          <a:p>
            <a:r>
              <a:rPr lang="en-GB" sz="1800">
                <a:solidFill>
                  <a:schemeClr val="tx2"/>
                </a:solidFill>
              </a:rPr>
              <a:t>Their only motive was that the couple were both dressed as Goths. </a:t>
            </a:r>
          </a:p>
          <a:p>
            <a:r>
              <a:rPr lang="en-GB" sz="1800">
                <a:solidFill>
                  <a:schemeClr val="tx2"/>
                </a:solidFill>
              </a:rPr>
              <a:t>Det. Supt Mick Gradwell  - "The only thing these lads think they have done wrong is to be caught. It was almost as though they were laughing and joking about what they had done".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91440" tIns="45720" rIns="91440" bIns="45720" rtlCol="0" anchor="ctr">
            <a:normAutofit/>
          </a:bodyPr>
          <a:lstStyle/>
          <a:p>
            <a:r>
              <a:rPr lang="en-US" sz="4800" kern="1200">
                <a:solidFill>
                  <a:schemeClr val="tx1"/>
                </a:solidFill>
                <a:latin typeface="+mj-lt"/>
                <a:ea typeface="+mj-ea"/>
                <a:cs typeface="+mj-cs"/>
              </a:rPr>
              <a:t>Sophie Lancaster</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4654295" y="502920"/>
            <a:ext cx="6894576" cy="146304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a:t>Sophie’s swollen face bore her killers’ footprints. </a:t>
            </a:r>
          </a:p>
          <a:p>
            <a:pPr indent="-228600">
              <a:lnSpc>
                <a:spcPct val="90000"/>
              </a:lnSpc>
              <a:spcAft>
                <a:spcPts val="600"/>
              </a:spcAft>
              <a:buFont typeface="Arial" panose="020B0604020202020204" pitchFamily="34" charset="0"/>
              <a:buChar char="•"/>
            </a:pPr>
            <a:r>
              <a:rPr lang="en-US" sz="2200"/>
              <a:t>Killers had stamped on her head and kicked it like a football.</a:t>
            </a:r>
          </a:p>
        </p:txBody>
      </p:sp>
      <p:pic>
        <p:nvPicPr>
          <p:cNvPr id="4" name="Content Placeholder 3" descr="sophie-slide-1.jpg"/>
          <p:cNvPicPr>
            <a:picLocks noGrp="1" noChangeAspect="1"/>
          </p:cNvPicPr>
          <p:nvPr>
            <p:ph idx="1"/>
          </p:nvPr>
        </p:nvPicPr>
        <p:blipFill>
          <a:blip r:embed="rId2" cstate="print"/>
          <a:stretch>
            <a:fillRect/>
          </a:stretch>
        </p:blipFill>
        <p:spPr>
          <a:xfrm>
            <a:off x="630936" y="2673864"/>
            <a:ext cx="10917936" cy="319349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1179226" y="1280679"/>
            <a:ext cx="9833548" cy="1325563"/>
          </a:xfrm>
        </p:spPr>
        <p:txBody>
          <a:bodyPr anchor="b">
            <a:normAutofit/>
          </a:bodyPr>
          <a:lstStyle/>
          <a:p>
            <a:pPr algn="ctr"/>
            <a:r>
              <a:rPr lang="en-GB" sz="5400" dirty="0">
                <a:solidFill>
                  <a:schemeClr val="tx2"/>
                </a:solidFill>
              </a:rPr>
              <a:t>Sharing Information</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1179226" y="2890979"/>
            <a:ext cx="9833548" cy="3303344"/>
          </a:xfrm>
        </p:spPr>
        <p:txBody>
          <a:bodyPr>
            <a:noAutofit/>
          </a:bodyPr>
          <a:lstStyle/>
          <a:p>
            <a:r>
              <a:rPr lang="en-GB" sz="2400" b="1" u="sng" dirty="0">
                <a:solidFill>
                  <a:schemeClr val="tx2"/>
                </a:solidFill>
              </a:rPr>
              <a:t>Information sharing advice for practitioners providing safeguarding services to children, young people, parents and carers 2015 paper.</a:t>
            </a:r>
          </a:p>
          <a:p>
            <a:r>
              <a:rPr lang="en-GB" sz="2400" dirty="0">
                <a:solidFill>
                  <a:schemeClr val="tx2"/>
                </a:solidFill>
              </a:rPr>
              <a:t>Information sharing is essential for effective safeguarding.</a:t>
            </a:r>
          </a:p>
          <a:p>
            <a:r>
              <a:rPr lang="en-GB" sz="2400" dirty="0">
                <a:solidFill>
                  <a:schemeClr val="tx2"/>
                </a:solidFill>
              </a:rPr>
              <a:t>It is a key factor identified in serious case reviews where poor information sharing has resulted in missed opportunities to keep children safe.</a:t>
            </a:r>
          </a:p>
          <a:p>
            <a:r>
              <a:rPr lang="en-GB" sz="2400" dirty="0">
                <a:solidFill>
                  <a:schemeClr val="tx2"/>
                </a:solidFill>
              </a:rPr>
              <a:t>Practitioners, young people, parents and carers who have to make decisions about sharing personal information.</a:t>
            </a:r>
          </a:p>
          <a:p>
            <a:r>
              <a:rPr lang="en-GB" sz="2400" dirty="0">
                <a:solidFill>
                  <a:schemeClr val="tx2"/>
                </a:solidFill>
              </a:rPr>
              <a:t> BUT -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11724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5400" dirty="0">
                <a:solidFill>
                  <a:schemeClr val="tx2"/>
                </a:solidFill>
              </a:rPr>
              <a:t>Sharing Information Paper</a:t>
            </a:r>
          </a:p>
        </p:txBody>
      </p:sp>
      <p:sp>
        <p:nvSpPr>
          <p:cNvPr id="3" name="Content Placeholder 2"/>
          <p:cNvSpPr>
            <a:spLocks noGrp="1"/>
          </p:cNvSpPr>
          <p:nvPr>
            <p:ph idx="1"/>
          </p:nvPr>
        </p:nvSpPr>
        <p:spPr>
          <a:xfrm>
            <a:off x="3050412" y="2979336"/>
            <a:ext cx="5709721" cy="2430864"/>
          </a:xfrm>
        </p:spPr>
        <p:txBody>
          <a:bodyPr anchor="t">
            <a:normAutofit/>
          </a:bodyPr>
          <a:lstStyle/>
          <a:p>
            <a:endParaRPr lang="en-GB" sz="2000" dirty="0">
              <a:solidFill>
                <a:schemeClr val="tx2"/>
              </a:solidFill>
            </a:endParaRPr>
          </a:p>
          <a:p>
            <a:pPr marL="0" indent="0">
              <a:buNone/>
            </a:pPr>
            <a:r>
              <a:rPr lang="en-GB" sz="2400" dirty="0">
                <a:solidFill>
                  <a:schemeClr val="tx2"/>
                </a:solidFill>
              </a:rPr>
              <a:t>This HM Government advice </a:t>
            </a:r>
            <a:r>
              <a:rPr lang="en-GB" sz="2400" b="1" u="sng" dirty="0">
                <a:solidFill>
                  <a:schemeClr val="tx2"/>
                </a:solidFill>
              </a:rPr>
              <a:t>is non-statutory</a:t>
            </a:r>
            <a:r>
              <a:rPr lang="en-GB" sz="2400" dirty="0">
                <a:solidFill>
                  <a:schemeClr val="tx2"/>
                </a:solidFill>
              </a:rPr>
              <a:t>, and has been produced to support practitioners in the decisions they take to share information to protect children. </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74892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F1F5E8F-0A4F-49E3-B7C1-EE2C911FBA09}"/>
              </a:ext>
            </a:extLst>
          </p:cNvPr>
          <p:cNvSpPr>
            <a:spLocks noGrp="1"/>
          </p:cNvSpPr>
          <p:nvPr>
            <p:ph type="title"/>
          </p:nvPr>
        </p:nvSpPr>
        <p:spPr>
          <a:xfrm>
            <a:off x="3027924" y="991261"/>
            <a:ext cx="5754696" cy="1837349"/>
          </a:xfrm>
        </p:spPr>
        <p:txBody>
          <a:bodyPr>
            <a:normAutofit/>
          </a:bodyPr>
          <a:lstStyle/>
          <a:p>
            <a:pPr algn="ctr"/>
            <a:r>
              <a:rPr lang="en-GB" sz="5400" dirty="0">
                <a:solidFill>
                  <a:schemeClr val="tx2"/>
                </a:solidFill>
              </a:rPr>
              <a:t>Safeguarding in Employment </a:t>
            </a:r>
          </a:p>
        </p:txBody>
      </p:sp>
      <p:sp>
        <p:nvSpPr>
          <p:cNvPr id="3" name="Content Placeholder 2">
            <a:extLst>
              <a:ext uri="{FF2B5EF4-FFF2-40B4-BE49-F238E27FC236}">
                <a16:creationId xmlns:a16="http://schemas.microsoft.com/office/drawing/2014/main" id="{831173CD-E51C-4585-BAC6-2907C4B16136}"/>
              </a:ext>
            </a:extLst>
          </p:cNvPr>
          <p:cNvSpPr>
            <a:spLocks noGrp="1"/>
          </p:cNvSpPr>
          <p:nvPr>
            <p:ph idx="1"/>
          </p:nvPr>
        </p:nvSpPr>
        <p:spPr>
          <a:xfrm>
            <a:off x="3050412" y="2979335"/>
            <a:ext cx="5709721" cy="3060129"/>
          </a:xfrm>
        </p:spPr>
        <p:txBody>
          <a:bodyPr anchor="t">
            <a:normAutofit lnSpcReduction="10000"/>
          </a:bodyPr>
          <a:lstStyle/>
          <a:p>
            <a:r>
              <a:rPr lang="en-GB" sz="2000" dirty="0">
                <a:solidFill>
                  <a:schemeClr val="tx2"/>
                </a:solidFill>
              </a:rPr>
              <a:t>Ensuring at risk people are in the safest of hands due to staff background checks</a:t>
            </a:r>
          </a:p>
          <a:p>
            <a:r>
              <a:rPr lang="en-GB" sz="2000" dirty="0">
                <a:solidFill>
                  <a:schemeClr val="tx2"/>
                </a:solidFill>
              </a:rPr>
              <a:t>Criminal Records Bureau introduced in May 2002 </a:t>
            </a:r>
          </a:p>
          <a:p>
            <a:r>
              <a:rPr lang="en-GB" sz="2000" dirty="0">
                <a:solidFill>
                  <a:schemeClr val="tx2"/>
                </a:solidFill>
              </a:rPr>
              <a:t>Currently called Disclosure Barring Service  - DBS </a:t>
            </a:r>
          </a:p>
          <a:p>
            <a:r>
              <a:rPr lang="en-GB" sz="2000" dirty="0">
                <a:solidFill>
                  <a:schemeClr val="tx2"/>
                </a:solidFill>
              </a:rPr>
              <a:t>Enables organisations to make safer recruitment decisions</a:t>
            </a:r>
          </a:p>
          <a:p>
            <a:r>
              <a:rPr lang="en-GB" sz="2000" dirty="0">
                <a:solidFill>
                  <a:schemeClr val="tx2"/>
                </a:solidFill>
              </a:rPr>
              <a:t>DBS identifies those unsuitable for working with children or adults. Gives access to criminal record information of individuals.</a:t>
            </a:r>
          </a:p>
          <a:p>
            <a:pPr marL="0" indent="0">
              <a:buNone/>
            </a:pPr>
            <a:endParaRPr lang="en-GB" sz="1600" dirty="0">
              <a:solidFill>
                <a:schemeClr val="tx2"/>
              </a:solidFill>
            </a:endParaRPr>
          </a:p>
          <a:p>
            <a:pPr marL="0" indent="0">
              <a:buNone/>
            </a:pPr>
            <a:endParaRPr lang="en-GB" sz="1600" dirty="0">
              <a:solidFill>
                <a:schemeClr val="tx2"/>
              </a:solidFill>
            </a:endParaRPr>
          </a:p>
          <a:p>
            <a:endParaRPr lang="en-GB" sz="1600" dirty="0">
              <a:solidFill>
                <a:schemeClr val="tx2"/>
              </a:solidFill>
            </a:endParaRPr>
          </a:p>
          <a:p>
            <a:endParaRPr lang="en-GB" sz="1600" dirty="0">
              <a:solidFill>
                <a:schemeClr val="tx2"/>
              </a:solidFill>
            </a:endParaRPr>
          </a:p>
          <a:p>
            <a:endParaRPr lang="en-GB" sz="1600" dirty="0">
              <a:solidFill>
                <a:schemeClr val="tx2"/>
              </a:solidFill>
            </a:endParaRPr>
          </a:p>
          <a:p>
            <a:endParaRPr lang="en-GB" sz="16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42946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027924" y="991261"/>
            <a:ext cx="5754696" cy="1837349"/>
          </a:xfrm>
        </p:spPr>
        <p:txBody>
          <a:bodyPr>
            <a:normAutofit/>
          </a:bodyPr>
          <a:lstStyle/>
          <a:p>
            <a:pPr algn="ctr"/>
            <a:r>
              <a:rPr lang="en-GB" sz="5400" dirty="0">
                <a:solidFill>
                  <a:schemeClr val="tx2"/>
                </a:solidFill>
              </a:rPr>
              <a:t>DBS Pre- 2012</a:t>
            </a:r>
          </a:p>
        </p:txBody>
      </p:sp>
      <p:grpSp>
        <p:nvGrpSpPr>
          <p:cNvPr id="10" name="Group 9">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2359742" y="2979335"/>
            <a:ext cx="7462684" cy="3384593"/>
          </a:xfrm>
        </p:spPr>
        <p:txBody>
          <a:bodyPr anchor="t">
            <a:normAutofit/>
          </a:bodyPr>
          <a:lstStyle/>
          <a:p>
            <a:r>
              <a:rPr lang="en-GB" sz="2000" dirty="0">
                <a:solidFill>
                  <a:schemeClr val="tx2"/>
                </a:solidFill>
              </a:rPr>
              <a:t>Under the old system, employers sought police checks locally.</a:t>
            </a:r>
          </a:p>
          <a:p>
            <a:r>
              <a:rPr lang="en-GB" sz="2000" dirty="0">
                <a:solidFill>
                  <a:schemeClr val="tx2"/>
                </a:solidFill>
              </a:rPr>
              <a:t>Took months, it was standard practice for people to start work subject to a satisfactory clearance coming through later from the police, provided their ‘List 99 Check’ was clear.</a:t>
            </a:r>
          </a:p>
          <a:p>
            <a:r>
              <a:rPr lang="en-GB" sz="2000" dirty="0">
                <a:solidFill>
                  <a:schemeClr val="tx2"/>
                </a:solidFill>
              </a:rPr>
              <a:t>Police Forces found the checks burdensome</a:t>
            </a:r>
          </a:p>
          <a:p>
            <a:r>
              <a:rPr lang="en-GB" sz="2000" dirty="0">
                <a:solidFill>
                  <a:schemeClr val="tx2"/>
                </a:solidFill>
              </a:rPr>
              <a:t>Official guidance told employers they should normally "consider" having a check done only on people applying for posts entailing:</a:t>
            </a:r>
          </a:p>
          <a:p>
            <a:pPr marL="0" indent="0">
              <a:buNone/>
            </a:pPr>
            <a:r>
              <a:rPr lang="en-GB" sz="2000" b="1" dirty="0">
                <a:solidFill>
                  <a:schemeClr val="tx2"/>
                </a:solidFill>
              </a:rPr>
              <a:t> "a substantial level of access to children which may also be unsupervised, and will be regular or sustained".</a:t>
            </a:r>
          </a:p>
          <a:p>
            <a:pPr marL="0" indent="0">
              <a:buNone/>
            </a:pPr>
            <a:endParaRPr lang="en-GB" sz="1400" dirty="0">
              <a:solidFill>
                <a:schemeClr val="tx2"/>
              </a:solidFill>
            </a:endParaRP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32380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4" name="Freeform: Shape 13">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023236"/>
            <a:ext cx="3659777" cy="2820908"/>
          </a:xfrm>
        </p:spPr>
        <p:txBody>
          <a:bodyPr>
            <a:normAutofit/>
          </a:bodyPr>
          <a:lstStyle/>
          <a:p>
            <a:r>
              <a:rPr lang="en-GB" sz="4000">
                <a:solidFill>
                  <a:schemeClr val="tx2"/>
                </a:solidFill>
              </a:rPr>
              <a:t>From May 2002</a:t>
            </a:r>
          </a:p>
        </p:txBody>
      </p:sp>
      <p:graphicFrame>
        <p:nvGraphicFramePr>
          <p:cNvPr id="5" name="Content Placeholder 2">
            <a:extLst>
              <a:ext uri="{FF2B5EF4-FFF2-40B4-BE49-F238E27FC236}">
                <a16:creationId xmlns:a16="http://schemas.microsoft.com/office/drawing/2014/main" id="{1D472DD9-0E8D-9CBD-8DDB-1E2AE04B911B}"/>
              </a:ext>
            </a:extLst>
          </p:cNvPr>
          <p:cNvGraphicFramePr>
            <a:graphicFrameLocks noGrp="1"/>
          </p:cNvGraphicFramePr>
          <p:nvPr>
            <p:ph idx="1"/>
            <p:extLst>
              <p:ext uri="{D42A27DB-BD31-4B8C-83A1-F6EECF244321}">
                <p14:modId xmlns:p14="http://schemas.microsoft.com/office/powerpoint/2010/main" val="3245226891"/>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8843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B546F1-B498-4686-CF3D-95C4580B73EE}"/>
              </a:ext>
            </a:extLst>
          </p:cNvPr>
          <p:cNvPicPr>
            <a:picLocks noChangeAspect="1"/>
          </p:cNvPicPr>
          <p:nvPr/>
        </p:nvPicPr>
        <p:blipFill>
          <a:blip r:embed="rId3"/>
          <a:srcRect l="16691" r="3998"/>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a:t>From May 2002 </a:t>
            </a:r>
          </a:p>
        </p:txBody>
      </p:sp>
      <p:sp>
        <p:nvSpPr>
          <p:cNvPr id="3" name="Content Placeholder 2"/>
          <p:cNvSpPr>
            <a:spLocks noGrp="1"/>
          </p:cNvSpPr>
          <p:nvPr>
            <p:ph idx="1"/>
          </p:nvPr>
        </p:nvSpPr>
        <p:spPr>
          <a:xfrm>
            <a:off x="7531610" y="2434201"/>
            <a:ext cx="3822189" cy="3742762"/>
          </a:xfrm>
        </p:spPr>
        <p:txBody>
          <a:bodyPr>
            <a:normAutofit/>
          </a:bodyPr>
          <a:lstStyle/>
          <a:p>
            <a:r>
              <a:rPr lang="en-GB" dirty="0"/>
              <a:t>No or limited police checks could only mean a danger for vulnerable people?</a:t>
            </a:r>
          </a:p>
          <a:p>
            <a:r>
              <a:rPr lang="en-GB" dirty="0"/>
              <a:t>Then this happened:</a:t>
            </a:r>
          </a:p>
          <a:p>
            <a:r>
              <a:rPr lang="en-GB" dirty="0">
                <a:hlinkClick r:id="rId4"/>
              </a:rPr>
              <a:t>https://www.youtube.com/watch?v=PGOMkQcKRVs</a:t>
            </a:r>
            <a:endParaRPr lang="en-GB" dirty="0"/>
          </a:p>
        </p:txBody>
      </p:sp>
    </p:spTree>
    <p:extLst>
      <p:ext uri="{BB962C8B-B14F-4D97-AF65-F5344CB8AC3E}">
        <p14:creationId xmlns:p14="http://schemas.microsoft.com/office/powerpoint/2010/main" val="1222802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4" name="Freeform: Shape 13">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023236"/>
            <a:ext cx="3659777" cy="2820908"/>
          </a:xfrm>
        </p:spPr>
        <p:txBody>
          <a:bodyPr>
            <a:normAutofit/>
          </a:bodyPr>
          <a:lstStyle/>
          <a:p>
            <a:r>
              <a:rPr lang="en-GB" sz="4000">
                <a:solidFill>
                  <a:schemeClr val="tx2"/>
                </a:solidFill>
              </a:rPr>
              <a:t>Soham Murders 4</a:t>
            </a:r>
            <a:r>
              <a:rPr lang="en-GB" sz="4000" baseline="30000">
                <a:solidFill>
                  <a:schemeClr val="tx2"/>
                </a:solidFill>
              </a:rPr>
              <a:t>th</a:t>
            </a:r>
            <a:r>
              <a:rPr lang="en-GB" sz="4000">
                <a:solidFill>
                  <a:schemeClr val="tx2"/>
                </a:solidFill>
              </a:rPr>
              <a:t> August 2002</a:t>
            </a:r>
          </a:p>
        </p:txBody>
      </p:sp>
      <p:graphicFrame>
        <p:nvGraphicFramePr>
          <p:cNvPr id="5" name="Content Placeholder 2">
            <a:extLst>
              <a:ext uri="{FF2B5EF4-FFF2-40B4-BE49-F238E27FC236}">
                <a16:creationId xmlns:a16="http://schemas.microsoft.com/office/drawing/2014/main" id="{3CCD923E-7FCF-118C-E2DD-2C886C9E2764}"/>
              </a:ext>
            </a:extLst>
          </p:cNvPr>
          <p:cNvGraphicFramePr>
            <a:graphicFrameLocks noGrp="1"/>
          </p:cNvGraphicFramePr>
          <p:nvPr>
            <p:ph idx="1"/>
            <p:extLst>
              <p:ext uri="{D42A27DB-BD31-4B8C-83A1-F6EECF244321}">
                <p14:modId xmlns:p14="http://schemas.microsoft.com/office/powerpoint/2010/main" val="92947103"/>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696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053641"/>
            <a:ext cx="3669161" cy="2760098"/>
          </a:xfrm>
        </p:spPr>
        <p:txBody>
          <a:bodyPr>
            <a:normAutofit/>
          </a:bodyPr>
          <a:lstStyle/>
          <a:p>
            <a:r>
              <a:rPr lang="en-GB" sz="4000">
                <a:solidFill>
                  <a:schemeClr val="tx2"/>
                </a:solidFill>
              </a:rPr>
              <a:t>Would Huntley have had the job after CRB’s</a:t>
            </a:r>
          </a:p>
        </p:txBody>
      </p:sp>
      <p:sp>
        <p:nvSpPr>
          <p:cNvPr id="3" name="Content Placeholder 2"/>
          <p:cNvSpPr>
            <a:spLocks noGrp="1"/>
          </p:cNvSpPr>
          <p:nvPr>
            <p:ph idx="1"/>
          </p:nvPr>
        </p:nvSpPr>
        <p:spPr>
          <a:xfrm>
            <a:off x="6090574" y="801866"/>
            <a:ext cx="5306084" cy="5230634"/>
          </a:xfrm>
          <a:noFill/>
          <a:ln>
            <a:noFill/>
          </a:ln>
        </p:spPr>
        <p:txBody>
          <a:bodyPr anchor="ctr">
            <a:normAutofit/>
          </a:bodyPr>
          <a:lstStyle/>
          <a:p>
            <a:r>
              <a:rPr lang="en-GB" sz="1800">
                <a:solidFill>
                  <a:schemeClr val="tx2"/>
                </a:solidFill>
              </a:rPr>
              <a:t>Huntley had been reported to police in Humberside on 6 occasions over sexual assaults or sexual relationships with underage girls BUT no convictions for sex offences.</a:t>
            </a:r>
          </a:p>
          <a:p>
            <a:r>
              <a:rPr lang="en-GB" sz="1800">
                <a:solidFill>
                  <a:schemeClr val="tx2"/>
                </a:solidFill>
              </a:rPr>
              <a:t>Social services investigated 4 relationships between Huntley and schoolgirls.</a:t>
            </a:r>
          </a:p>
          <a:p>
            <a:r>
              <a:rPr lang="en-GB" sz="1800">
                <a:solidFill>
                  <a:schemeClr val="tx2"/>
                </a:solidFill>
              </a:rPr>
              <a:t>Police checks on Huntley when he was appointed failed to unearth these details.</a:t>
            </a:r>
          </a:p>
          <a:p>
            <a:r>
              <a:rPr lang="en-GB" sz="1800">
                <a:solidFill>
                  <a:schemeClr val="tx2"/>
                </a:solidFill>
              </a:rPr>
              <a:t>At the time Huntley got his job new vetting system was being introduced. </a:t>
            </a:r>
          </a:p>
          <a:p>
            <a:r>
              <a:rPr lang="en-GB" sz="1800">
                <a:solidFill>
                  <a:schemeClr val="tx2"/>
                </a:solidFill>
              </a:rPr>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1431906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8086AEC-04C2-4BC4-BFB8-0135965C7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C3BE3F-B8A9-4DC9-A867-EC91736FA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0CA2F3D1-53F2-478B-949B-6D4EA2E4E4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55386"/>
            <a:ext cx="5378624" cy="6402614"/>
            <a:chOff x="-19221" y="197691"/>
            <a:chExt cx="5378624" cy="6402614"/>
          </a:xfrm>
        </p:grpSpPr>
        <p:sp>
          <p:nvSpPr>
            <p:cNvPr id="14" name="Freeform: Shape 13">
              <a:extLst>
                <a:ext uri="{FF2B5EF4-FFF2-40B4-BE49-F238E27FC236}">
                  <a16:creationId xmlns:a16="http://schemas.microsoft.com/office/drawing/2014/main" id="{6E53A4EE-6F9B-4EC8-9840-708F509D9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D8289AA-777C-4230-BABC-203458BF6C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9D76777-71BF-4FFF-B568-E58E46EB1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72CDCD53-6393-431A-9E75-109BC83622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A62198F-7D76-4A2A-9669-40E5E8A3C8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023236"/>
            <a:ext cx="3659777" cy="2820908"/>
          </a:xfrm>
        </p:spPr>
        <p:txBody>
          <a:bodyPr>
            <a:normAutofit/>
          </a:bodyPr>
          <a:lstStyle/>
          <a:p>
            <a:r>
              <a:rPr lang="en-GB" sz="4000">
                <a:solidFill>
                  <a:schemeClr val="tx2"/>
                </a:solidFill>
              </a:rPr>
              <a:t>Lessons Learnt?</a:t>
            </a:r>
          </a:p>
        </p:txBody>
      </p:sp>
      <p:graphicFrame>
        <p:nvGraphicFramePr>
          <p:cNvPr id="5" name="Content Placeholder 2">
            <a:extLst>
              <a:ext uri="{FF2B5EF4-FFF2-40B4-BE49-F238E27FC236}">
                <a16:creationId xmlns:a16="http://schemas.microsoft.com/office/drawing/2014/main" id="{48618259-A1B1-45F0-1E75-7DE3F6DDF821}"/>
              </a:ext>
            </a:extLst>
          </p:cNvPr>
          <p:cNvGraphicFramePr>
            <a:graphicFrameLocks noGrp="1"/>
          </p:cNvGraphicFramePr>
          <p:nvPr>
            <p:ph idx="1"/>
            <p:extLst>
              <p:ext uri="{D42A27DB-BD31-4B8C-83A1-F6EECF244321}">
                <p14:modId xmlns:p14="http://schemas.microsoft.com/office/powerpoint/2010/main" val="507254988"/>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03779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3856E9-4239-4EE7-A372-FDCF4882FD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CC9CDCF-90F8-42B0-BD0A-794C52688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30095"/>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C07D05FE-3FB8-4314-A050-9AB40814D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1219"/>
            <a:ext cx="5646974" cy="6483075"/>
            <a:chOff x="-19221" y="0"/>
            <a:chExt cx="5646974" cy="6483075"/>
          </a:xfrm>
        </p:grpSpPr>
        <p:sp>
          <p:nvSpPr>
            <p:cNvPr id="14" name="Freeform: Shape 13">
              <a:extLst>
                <a:ext uri="{FF2B5EF4-FFF2-40B4-BE49-F238E27FC236}">
                  <a16:creationId xmlns:a16="http://schemas.microsoft.com/office/drawing/2014/main" id="{BDDC6C42-DDD5-4105-85F2-9C052563A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FB95E12-4EF0-42F7-BCF9-AD31B4C8E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338F8B2-67A9-4086-9341-7705CAB6F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653AAAF-CCEF-494B-9366-16BB3815A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4B356D9-49C3-412F-8E03-AC9AE837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023236"/>
            <a:ext cx="3659777" cy="2820908"/>
          </a:xfrm>
        </p:spPr>
        <p:txBody>
          <a:bodyPr>
            <a:normAutofit/>
          </a:bodyPr>
          <a:lstStyle/>
          <a:p>
            <a:r>
              <a:rPr lang="en-GB" sz="4000">
                <a:solidFill>
                  <a:schemeClr val="tx2"/>
                </a:solidFill>
              </a:rPr>
              <a:t>Changes</a:t>
            </a:r>
          </a:p>
        </p:txBody>
      </p:sp>
      <p:graphicFrame>
        <p:nvGraphicFramePr>
          <p:cNvPr id="5" name="Content Placeholder 2">
            <a:extLst>
              <a:ext uri="{FF2B5EF4-FFF2-40B4-BE49-F238E27FC236}">
                <a16:creationId xmlns:a16="http://schemas.microsoft.com/office/drawing/2014/main" id="{956C70D2-B2EE-F697-E617-9AB1CAEFE6FF}"/>
              </a:ext>
            </a:extLst>
          </p:cNvPr>
          <p:cNvGraphicFramePr>
            <a:graphicFrameLocks noGrp="1"/>
          </p:cNvGraphicFramePr>
          <p:nvPr>
            <p:ph idx="1"/>
            <p:extLst>
              <p:ext uri="{D42A27DB-BD31-4B8C-83A1-F6EECF244321}">
                <p14:modId xmlns:p14="http://schemas.microsoft.com/office/powerpoint/2010/main" val="4055148684"/>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8592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5400" dirty="0">
                <a:solidFill>
                  <a:schemeClr val="tx2"/>
                </a:solidFill>
              </a:rPr>
              <a:t>Changes</a:t>
            </a:r>
          </a:p>
        </p:txBody>
      </p:sp>
      <p:sp>
        <p:nvSpPr>
          <p:cNvPr id="3" name="Content Placeholder 2"/>
          <p:cNvSpPr>
            <a:spLocks noGrp="1"/>
          </p:cNvSpPr>
          <p:nvPr>
            <p:ph idx="1"/>
          </p:nvPr>
        </p:nvSpPr>
        <p:spPr>
          <a:xfrm>
            <a:off x="1511710" y="2979336"/>
            <a:ext cx="9630696" cy="3207612"/>
          </a:xfrm>
        </p:spPr>
        <p:txBody>
          <a:bodyPr anchor="t">
            <a:noAutofit/>
          </a:bodyPr>
          <a:lstStyle/>
          <a:p>
            <a:r>
              <a:rPr lang="en-GB" dirty="0">
                <a:solidFill>
                  <a:schemeClr val="tx2"/>
                </a:solidFill>
              </a:rPr>
              <a:t>New job – New DBS even if it is still for the same company.</a:t>
            </a:r>
          </a:p>
          <a:p>
            <a:r>
              <a:rPr lang="en-GB" dirty="0">
                <a:solidFill>
                  <a:schemeClr val="tx2"/>
                </a:solidFill>
              </a:rPr>
              <a:t>17 June 2013 DBS introduced an ‘update service’. The service can radically improve the ease and speed with which employers can apply for criminal record checks and potentially create significant savings. For £16 a year, applicants subscribing to this optional service can potentially re-use their DBS certificate when changing jobs or roles within the same sector.</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51428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5400" dirty="0">
                <a:solidFill>
                  <a:schemeClr val="tx2"/>
                </a:solidFill>
              </a:rPr>
              <a:t>Death of Ian Huntley</a:t>
            </a:r>
          </a:p>
        </p:txBody>
      </p:sp>
      <p:sp>
        <p:nvSpPr>
          <p:cNvPr id="3" name="Content Placeholder 2"/>
          <p:cNvSpPr>
            <a:spLocks noGrp="1"/>
          </p:cNvSpPr>
          <p:nvPr>
            <p:ph idx="1"/>
          </p:nvPr>
        </p:nvSpPr>
        <p:spPr>
          <a:xfrm>
            <a:off x="1541206" y="2979335"/>
            <a:ext cx="8391833" cy="3015883"/>
          </a:xfrm>
        </p:spPr>
        <p:txBody>
          <a:bodyPr anchor="t">
            <a:noAutofit/>
          </a:bodyPr>
          <a:lstStyle/>
          <a:p>
            <a:pPr marL="0" indent="0">
              <a:buNone/>
            </a:pPr>
            <a:r>
              <a:rPr lang="en-GB" dirty="0">
                <a:solidFill>
                  <a:schemeClr val="tx2"/>
                </a:solidFill>
              </a:rPr>
              <a:t>Attacked in prison on 26</a:t>
            </a:r>
            <a:r>
              <a:rPr lang="en-GB" baseline="30000" dirty="0">
                <a:solidFill>
                  <a:schemeClr val="tx2"/>
                </a:solidFill>
              </a:rPr>
              <a:t>th</a:t>
            </a:r>
            <a:r>
              <a:rPr lang="en-GB" dirty="0">
                <a:solidFill>
                  <a:schemeClr val="tx2"/>
                </a:solidFill>
              </a:rPr>
              <a:t> February by another prisoner</a:t>
            </a:r>
          </a:p>
          <a:p>
            <a:pPr marL="0" indent="0">
              <a:buNone/>
            </a:pPr>
            <a:endParaRPr lang="en-GB" dirty="0">
              <a:solidFill>
                <a:schemeClr val="tx2"/>
              </a:solidFill>
            </a:endParaRPr>
          </a:p>
          <a:p>
            <a:pPr marL="0" indent="0">
              <a:buNone/>
            </a:pPr>
            <a:endParaRPr lang="en-GB" i="1" dirty="0">
              <a:solidFill>
                <a:schemeClr val="tx2"/>
              </a:solidFill>
            </a:endParaRPr>
          </a:p>
          <a:p>
            <a:pPr marL="0" indent="0">
              <a:buNone/>
            </a:pPr>
            <a:r>
              <a:rPr lang="en-GB" dirty="0">
                <a:solidFill>
                  <a:schemeClr val="tx2"/>
                </a:solidFill>
              </a:rPr>
              <a:t>Was on life support until his death on March 7</a:t>
            </a:r>
            <a:r>
              <a:rPr lang="en-GB" baseline="30000" dirty="0">
                <a:solidFill>
                  <a:schemeClr val="tx2"/>
                </a:solidFill>
              </a:rPr>
              <a:t>th</a:t>
            </a:r>
            <a:endParaRPr lang="en-GB"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Colorful carved figures of humans">
            <a:extLst>
              <a:ext uri="{FF2B5EF4-FFF2-40B4-BE49-F238E27FC236}">
                <a16:creationId xmlns:a16="http://schemas.microsoft.com/office/drawing/2014/main" id="{2531E73A-E67D-D50C-1DA6-9D022B462584}"/>
              </a:ext>
            </a:extLst>
          </p:cNvPr>
          <p:cNvPicPr>
            <a:picLocks noChangeAspect="1"/>
          </p:cNvPicPr>
          <p:nvPr/>
        </p:nvPicPr>
        <p:blipFill>
          <a:blip r:embed="rId3">
            <a:alphaModFix amt="60000"/>
          </a:blip>
          <a:srcRect t="21053"/>
          <a:stretch>
            <a:fillRect/>
          </a:stretch>
        </p:blipFill>
        <p:spPr>
          <a:xfrm>
            <a:off x="-1" y="10"/>
            <a:ext cx="12192001" cy="6857990"/>
          </a:xfrm>
          <a:prstGeom prst="rect">
            <a:avLst/>
          </a:prstGeom>
        </p:spPr>
      </p:pic>
      <p:sp>
        <p:nvSpPr>
          <p:cNvPr id="2" name="Title 1"/>
          <p:cNvSpPr>
            <a:spLocks noGrp="1"/>
          </p:cNvSpPr>
          <p:nvPr>
            <p:ph type="title"/>
          </p:nvPr>
        </p:nvSpPr>
        <p:spPr>
          <a:xfrm>
            <a:off x="838199" y="557189"/>
            <a:ext cx="5155263" cy="5571899"/>
          </a:xfrm>
        </p:spPr>
        <p:txBody>
          <a:bodyPr>
            <a:normAutofit/>
          </a:bodyPr>
          <a:lstStyle/>
          <a:p>
            <a:r>
              <a:rPr lang="en-GB">
                <a:solidFill>
                  <a:srgbClr val="FFFFFF"/>
                </a:solidFill>
              </a:rPr>
              <a:t>Mental Health &amp; Vulnerability</a:t>
            </a:r>
          </a:p>
        </p:txBody>
      </p:sp>
      <p:sp>
        <p:nvSpPr>
          <p:cNvPr id="3" name="Content Placeholder 2"/>
          <p:cNvSpPr>
            <a:spLocks noGrp="1"/>
          </p:cNvSpPr>
          <p:nvPr>
            <p:ph idx="1"/>
          </p:nvPr>
        </p:nvSpPr>
        <p:spPr>
          <a:xfrm>
            <a:off x="6195375" y="557189"/>
            <a:ext cx="5158424" cy="5571899"/>
          </a:xfrm>
        </p:spPr>
        <p:txBody>
          <a:bodyPr anchor="ctr">
            <a:normAutofit/>
          </a:bodyPr>
          <a:lstStyle/>
          <a:p>
            <a:endParaRPr lang="en-GB" sz="2000">
              <a:solidFill>
                <a:srgbClr val="FFFFFF"/>
              </a:solidFill>
            </a:endParaRPr>
          </a:p>
          <a:p>
            <a:r>
              <a:rPr lang="en-GB" sz="2000">
                <a:solidFill>
                  <a:srgbClr val="FFFFFF"/>
                </a:solidFill>
              </a:rPr>
              <a:t>Person with a mental disorder have own vulnerabilities, including premature mortality, stigma, social exclusion, poverty.</a:t>
            </a:r>
          </a:p>
          <a:p>
            <a:r>
              <a:rPr lang="en-GB" sz="2000">
                <a:solidFill>
                  <a:srgbClr val="FFFFFF"/>
                </a:solidFill>
              </a:rPr>
              <a:t>Some will commit crime due to mental health</a:t>
            </a:r>
          </a:p>
          <a:p>
            <a:endParaRPr lang="en-GB" sz="2000">
              <a:solidFill>
                <a:srgbClr val="FFFFFF"/>
              </a:solidFill>
            </a:endParaRPr>
          </a:p>
          <a:p>
            <a:r>
              <a:rPr lang="en-GB" sz="2000">
                <a:solidFill>
                  <a:srgbClr val="FFFFFF"/>
                </a:solidFill>
              </a:rPr>
              <a:t>Targeted as a victim of crime due to mental health</a:t>
            </a:r>
          </a:p>
          <a:p>
            <a:pPr lvl="1"/>
            <a:r>
              <a:rPr lang="en-GB" sz="2000">
                <a:solidFill>
                  <a:srgbClr val="FFFFFF"/>
                </a:solidFill>
              </a:rPr>
              <a:t>Struggle to do the simple things + dealing with crime</a:t>
            </a:r>
          </a:p>
          <a:p>
            <a:pPr lvl="1"/>
            <a:r>
              <a:rPr lang="en-GB" sz="2000">
                <a:solidFill>
                  <a:srgbClr val="FFFFFF"/>
                </a:solidFill>
              </a:rPr>
              <a:t>Less engagement with support</a:t>
            </a:r>
          </a:p>
          <a:p>
            <a:pPr lvl="1"/>
            <a:r>
              <a:rPr lang="en-GB" sz="2000">
                <a:solidFill>
                  <a:srgbClr val="FFFFFF"/>
                </a:solidFill>
              </a:rPr>
              <a:t>Impact of crime longer to overcome</a:t>
            </a:r>
          </a:p>
          <a:p>
            <a:pPr lvl="1"/>
            <a:r>
              <a:rPr lang="en-GB" sz="2000">
                <a:solidFill>
                  <a:srgbClr val="FFFFFF"/>
                </a:solidFill>
              </a:rPr>
              <a:t>Don’t want the hassle  = more pressure to deal with</a:t>
            </a:r>
          </a:p>
          <a:p>
            <a:pPr lvl="1"/>
            <a:endParaRPr lang="en-GB"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791470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AB36128-9000-4A95-9F2E-915D019A9318}"/>
              </a:ext>
            </a:extLst>
          </p:cNvPr>
          <p:cNvSpPr>
            <a:spLocks noGrp="1"/>
          </p:cNvSpPr>
          <p:nvPr>
            <p:ph type="title"/>
          </p:nvPr>
        </p:nvSpPr>
        <p:spPr>
          <a:xfrm>
            <a:off x="3027924" y="991261"/>
            <a:ext cx="5754696" cy="1837349"/>
          </a:xfrm>
        </p:spPr>
        <p:txBody>
          <a:bodyPr>
            <a:normAutofit/>
          </a:bodyPr>
          <a:lstStyle/>
          <a:p>
            <a:pPr algn="ctr"/>
            <a:r>
              <a:rPr lang="en-GB" sz="5400" dirty="0">
                <a:solidFill>
                  <a:schemeClr val="tx2"/>
                </a:solidFill>
              </a:rPr>
              <a:t>Mental Health Acts</a:t>
            </a:r>
          </a:p>
        </p:txBody>
      </p:sp>
      <p:sp>
        <p:nvSpPr>
          <p:cNvPr id="3" name="Content Placeholder 2">
            <a:extLst>
              <a:ext uri="{FF2B5EF4-FFF2-40B4-BE49-F238E27FC236}">
                <a16:creationId xmlns:a16="http://schemas.microsoft.com/office/drawing/2014/main" id="{FF9C679C-E986-43F1-9D25-136D2B833F5C}"/>
              </a:ext>
            </a:extLst>
          </p:cNvPr>
          <p:cNvSpPr>
            <a:spLocks noGrp="1"/>
          </p:cNvSpPr>
          <p:nvPr>
            <p:ph idx="1"/>
          </p:nvPr>
        </p:nvSpPr>
        <p:spPr>
          <a:xfrm>
            <a:off x="1238865" y="2979336"/>
            <a:ext cx="9638069" cy="3111748"/>
          </a:xfrm>
        </p:spPr>
        <p:txBody>
          <a:bodyPr anchor="t">
            <a:noAutofit/>
          </a:bodyPr>
          <a:lstStyle/>
          <a:p>
            <a:pPr marL="0" indent="0">
              <a:buNone/>
            </a:pPr>
            <a:r>
              <a:rPr lang="en-GB" sz="2000" b="1" dirty="0">
                <a:solidFill>
                  <a:schemeClr val="tx2"/>
                </a:solidFill>
              </a:rPr>
              <a:t>Mental Capacity Act 2005 </a:t>
            </a:r>
            <a:r>
              <a:rPr lang="en-GB" sz="2000" dirty="0">
                <a:solidFill>
                  <a:schemeClr val="tx2"/>
                </a:solidFill>
              </a:rPr>
              <a:t>covers people in England and Wales who can’t make some or all decisions for themselves. The ability to understand and make a decision when it needs to be made is called ‘mental capacity’.</a:t>
            </a:r>
          </a:p>
          <a:p>
            <a:pPr marL="0" indent="0">
              <a:buNone/>
            </a:pPr>
            <a:r>
              <a:rPr lang="en-GB" sz="2000" dirty="0">
                <a:solidFill>
                  <a:schemeClr val="tx2"/>
                </a:solidFill>
              </a:rPr>
              <a:t>Whenever the term ‘a person who lacks capacity’ is used, it means a person who lacks capacity to make a particular decision or take a particular action for themselves at the time the decision or action needs to be taken</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14085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7F9CD-A1DD-49BF-9B7F-212CD43E30D3}"/>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Mental Capacity Act 2005</a:t>
            </a:r>
          </a:p>
        </p:txBody>
      </p:sp>
      <p:sp>
        <p:nvSpPr>
          <p:cNvPr id="3" name="Content Placeholder 2">
            <a:extLst>
              <a:ext uri="{FF2B5EF4-FFF2-40B4-BE49-F238E27FC236}">
                <a16:creationId xmlns:a16="http://schemas.microsoft.com/office/drawing/2014/main" id="{C50B8BC2-B3AB-4F6A-97EA-9751E61A595F}"/>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It also reﬂects the fact that a person who lacks capacity to make a decision for themselves at a certain time may be able to make that decision at a later date. This may be because they have an illness or condition that means their capacity changes.</a:t>
            </a:r>
          </a:p>
          <a:p>
            <a:pPr marL="0" indent="0">
              <a:buNone/>
            </a:pPr>
            <a:endParaRPr lang="en-GB" sz="1800">
              <a:solidFill>
                <a:schemeClr val="tx2"/>
              </a:solidFill>
            </a:endParaRPr>
          </a:p>
          <a:p>
            <a:r>
              <a:rPr lang="en-GB" sz="1800">
                <a:solidFill>
                  <a:schemeClr val="tx2"/>
                </a:solidFill>
              </a:rPr>
              <a:t>For example  - car accident can change your ability to make decisions.</a:t>
            </a:r>
          </a:p>
          <a:p>
            <a:r>
              <a:rPr lang="en-GB" sz="1800">
                <a:solidFill>
                  <a:schemeClr val="tx2"/>
                </a:solidFill>
              </a:rPr>
              <a:t>If in Custody an Appropriate Adult will be called. </a:t>
            </a:r>
          </a:p>
          <a:p>
            <a:pPr marL="0" indent="0">
              <a:buNone/>
            </a:pPr>
            <a:endParaRPr lang="en-GB"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Person with Idea">
            <a:extLst>
              <a:ext uri="{FF2B5EF4-FFF2-40B4-BE49-F238E27FC236}">
                <a16:creationId xmlns:a16="http://schemas.microsoft.com/office/drawing/2014/main" id="{25CD3702-3D98-18EE-4E70-9935861E16E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398374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1497C9-8FC4-4BD6-98A8-66E833A98ECB}"/>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Mental Health Act 1983</a:t>
            </a:r>
          </a:p>
        </p:txBody>
      </p:sp>
      <p:sp>
        <p:nvSpPr>
          <p:cNvPr id="3" name="Content Placeholder 2">
            <a:extLst>
              <a:ext uri="{FF2B5EF4-FFF2-40B4-BE49-F238E27FC236}">
                <a16:creationId xmlns:a16="http://schemas.microsoft.com/office/drawing/2014/main" id="{08331A8F-E675-499D-A373-C403113330E3}"/>
              </a:ext>
            </a:extLst>
          </p:cNvPr>
          <p:cNvSpPr>
            <a:spLocks noGrp="1"/>
          </p:cNvSpPr>
          <p:nvPr>
            <p:ph idx="1"/>
          </p:nvPr>
        </p:nvSpPr>
        <p:spPr>
          <a:xfrm>
            <a:off x="6090574" y="801866"/>
            <a:ext cx="5306084" cy="5230634"/>
          </a:xfrm>
          <a:noFill/>
          <a:ln>
            <a:noFill/>
          </a:ln>
        </p:spPr>
        <p:txBody>
          <a:bodyPr anchor="ctr">
            <a:normAutofit/>
          </a:bodyPr>
          <a:lstStyle/>
          <a:p>
            <a:r>
              <a:rPr lang="en-GB" sz="1800" dirty="0">
                <a:solidFill>
                  <a:schemeClr val="tx2"/>
                </a:solidFill>
              </a:rPr>
              <a:t>The Mental Health Act (MHA) 1983 legally supports people with mental health problems and give rights regarding: </a:t>
            </a:r>
          </a:p>
          <a:p>
            <a:r>
              <a:rPr lang="en-GB" sz="1800" dirty="0">
                <a:solidFill>
                  <a:schemeClr val="tx2"/>
                </a:solidFill>
              </a:rPr>
              <a:t>assessment and treatment in hospital</a:t>
            </a:r>
          </a:p>
          <a:p>
            <a:r>
              <a:rPr lang="en-GB" sz="1800" dirty="0">
                <a:solidFill>
                  <a:schemeClr val="tx2"/>
                </a:solidFill>
              </a:rPr>
              <a:t>treatment in the community</a:t>
            </a:r>
          </a:p>
          <a:p>
            <a:r>
              <a:rPr lang="en-GB" sz="1800" dirty="0">
                <a:solidFill>
                  <a:schemeClr val="tx2"/>
                </a:solidFill>
              </a:rPr>
              <a:t>pathways into hospital, which can be civil or criminal</a:t>
            </a:r>
          </a:p>
          <a:p>
            <a:r>
              <a:rPr lang="en-GB" sz="1800" dirty="0">
                <a:solidFill>
                  <a:schemeClr val="tx2"/>
                </a:solidFill>
              </a:rPr>
              <a:t>Section 136.</a:t>
            </a:r>
          </a:p>
          <a:p>
            <a:r>
              <a:rPr lang="en-GB" sz="1800" dirty="0">
                <a:solidFill>
                  <a:schemeClr val="tx2"/>
                </a:solidFill>
              </a:rPr>
              <a:t>Section 135</a:t>
            </a:r>
          </a:p>
          <a:p>
            <a:r>
              <a:rPr lang="en-GB" sz="1800" dirty="0">
                <a:solidFill>
                  <a:schemeClr val="tx2"/>
                </a:solidFill>
              </a:rPr>
              <a:t>Section 17 Leave</a:t>
            </a:r>
          </a:p>
          <a:p>
            <a:r>
              <a:rPr lang="en-GB" sz="1800" dirty="0">
                <a:solidFill>
                  <a:schemeClr val="tx2"/>
                </a:solidFill>
              </a:rPr>
              <a:t>The Act was updated in 2025 to provide patients with more say on how they are treated, and police cells and prisons will no longer be classed as a place of safety for vulnerable individuals.</a:t>
            </a:r>
          </a:p>
          <a:p>
            <a:endParaRPr lang="en-GB" sz="1800" dirty="0">
              <a:solidFill>
                <a:schemeClr val="tx2"/>
              </a:solidFill>
            </a:endParaRPr>
          </a:p>
        </p:txBody>
      </p:sp>
    </p:spTree>
    <p:extLst>
      <p:ext uri="{BB962C8B-B14F-4D97-AF65-F5344CB8AC3E}">
        <p14:creationId xmlns:p14="http://schemas.microsoft.com/office/powerpoint/2010/main" val="20170165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alarm light with people on the background">
            <a:extLst>
              <a:ext uri="{FF2B5EF4-FFF2-40B4-BE49-F238E27FC236}">
                <a16:creationId xmlns:a16="http://schemas.microsoft.com/office/drawing/2014/main" id="{FC97CE18-279B-E80B-FEBD-1EB39515C31B}"/>
              </a:ext>
            </a:extLst>
          </p:cNvPr>
          <p:cNvPicPr>
            <a:picLocks noChangeAspect="1"/>
          </p:cNvPicPr>
          <p:nvPr/>
        </p:nvPicPr>
        <p:blipFill>
          <a:blip r:embed="rId2"/>
          <a:srcRect l="26107" r="14627"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D3167E-87E4-4CEC-B90F-63869DF97BCD}"/>
              </a:ext>
            </a:extLst>
          </p:cNvPr>
          <p:cNvSpPr>
            <a:spLocks noGrp="1"/>
          </p:cNvSpPr>
          <p:nvPr>
            <p:ph type="title"/>
          </p:nvPr>
        </p:nvSpPr>
        <p:spPr>
          <a:xfrm>
            <a:off x="761801" y="328512"/>
            <a:ext cx="4778387" cy="1628970"/>
          </a:xfrm>
        </p:spPr>
        <p:txBody>
          <a:bodyPr anchor="ctr">
            <a:normAutofit/>
          </a:bodyPr>
          <a:lstStyle/>
          <a:p>
            <a:r>
              <a:rPr lang="en-GB" sz="4000" dirty="0"/>
              <a:t>Mental Health Act Section 132</a:t>
            </a:r>
          </a:p>
        </p:txBody>
      </p:sp>
      <p:sp>
        <p:nvSpPr>
          <p:cNvPr id="3" name="Content Placeholder 2">
            <a:extLst>
              <a:ext uri="{FF2B5EF4-FFF2-40B4-BE49-F238E27FC236}">
                <a16:creationId xmlns:a16="http://schemas.microsoft.com/office/drawing/2014/main" id="{B9699FC3-3FE6-4FBB-8315-AB5E69A69228}"/>
              </a:ext>
            </a:extLst>
          </p:cNvPr>
          <p:cNvSpPr>
            <a:spLocks noGrp="1"/>
          </p:cNvSpPr>
          <p:nvPr>
            <p:ph idx="1"/>
          </p:nvPr>
        </p:nvSpPr>
        <p:spPr>
          <a:xfrm>
            <a:off x="761801" y="2884929"/>
            <a:ext cx="4659756" cy="3374137"/>
          </a:xfrm>
        </p:spPr>
        <p:txBody>
          <a:bodyPr anchor="ctr">
            <a:normAutofit/>
          </a:bodyPr>
          <a:lstStyle/>
          <a:p>
            <a:r>
              <a:rPr lang="en-GB" sz="1900" dirty="0"/>
              <a:t>An emergency is when someone seems to be at serious risk of harming themselves or others at home: </a:t>
            </a:r>
          </a:p>
          <a:p>
            <a:r>
              <a:rPr lang="en-GB" sz="1900" dirty="0"/>
              <a:t>Police have powers to enter your home, if need be, by force, under a </a:t>
            </a:r>
            <a:r>
              <a:rPr lang="en-GB" sz="1900" b="1" dirty="0"/>
              <a:t>Section 135</a:t>
            </a:r>
            <a:r>
              <a:rPr lang="en-GB" sz="1900" dirty="0"/>
              <a:t> warrant. </a:t>
            </a:r>
          </a:p>
          <a:p>
            <a:r>
              <a:rPr lang="en-GB" sz="1900" dirty="0"/>
              <a:t>You may then be taken to a place of safety for an assessment by an approved mental health professional and a doctor. </a:t>
            </a:r>
          </a:p>
          <a:p>
            <a:r>
              <a:rPr lang="en-GB" sz="1900" dirty="0"/>
              <a:t>You can be kept there until the assessment is completed, for up to 24 hours. </a:t>
            </a:r>
          </a:p>
          <a:p>
            <a:endParaRPr lang="en-GB" sz="1900" dirty="0"/>
          </a:p>
        </p:txBody>
      </p:sp>
    </p:spTree>
    <p:extLst>
      <p:ext uri="{BB962C8B-B14F-4D97-AF65-F5344CB8AC3E}">
        <p14:creationId xmlns:p14="http://schemas.microsoft.com/office/powerpoint/2010/main" val="311047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doors">
            <a:extLst>
              <a:ext uri="{FF2B5EF4-FFF2-40B4-BE49-F238E27FC236}">
                <a16:creationId xmlns:a16="http://schemas.microsoft.com/office/drawing/2014/main" id="{86655FA5-2467-F84C-F585-48C1F5D33CB6}"/>
              </a:ext>
            </a:extLst>
          </p:cNvPr>
          <p:cNvPicPr>
            <a:picLocks noChangeAspect="1"/>
          </p:cNvPicPr>
          <p:nvPr/>
        </p:nvPicPr>
        <p:blipFill>
          <a:blip r:embed="rId2"/>
          <a:srcRect l="34066" r="6669"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3D0F0-8FA3-4692-9A6C-BB2C3769FA9C}"/>
              </a:ext>
            </a:extLst>
          </p:cNvPr>
          <p:cNvSpPr>
            <a:spLocks noGrp="1"/>
          </p:cNvSpPr>
          <p:nvPr>
            <p:ph type="title"/>
          </p:nvPr>
        </p:nvSpPr>
        <p:spPr>
          <a:xfrm>
            <a:off x="761801" y="328512"/>
            <a:ext cx="4778387" cy="1628970"/>
          </a:xfrm>
        </p:spPr>
        <p:txBody>
          <a:bodyPr anchor="ctr">
            <a:normAutofit/>
          </a:bodyPr>
          <a:lstStyle/>
          <a:p>
            <a:r>
              <a:rPr lang="en-GB" sz="4000"/>
              <a:t>Section 17 Leave</a:t>
            </a:r>
          </a:p>
        </p:txBody>
      </p:sp>
      <p:sp>
        <p:nvSpPr>
          <p:cNvPr id="3" name="Content Placeholder 2">
            <a:extLst>
              <a:ext uri="{FF2B5EF4-FFF2-40B4-BE49-F238E27FC236}">
                <a16:creationId xmlns:a16="http://schemas.microsoft.com/office/drawing/2014/main" id="{0835DCCA-0F7D-4AE2-8CDF-3CA61F9CFB6D}"/>
              </a:ext>
            </a:extLst>
          </p:cNvPr>
          <p:cNvSpPr>
            <a:spLocks noGrp="1"/>
          </p:cNvSpPr>
          <p:nvPr>
            <p:ph idx="1"/>
          </p:nvPr>
        </p:nvSpPr>
        <p:spPr>
          <a:xfrm>
            <a:off x="761801" y="2884929"/>
            <a:ext cx="4659756" cy="3374137"/>
          </a:xfrm>
        </p:spPr>
        <p:txBody>
          <a:bodyPr anchor="ctr">
            <a:normAutofit/>
          </a:bodyPr>
          <a:lstStyle/>
          <a:p>
            <a:r>
              <a:rPr lang="en-GB" sz="2000"/>
              <a:t>Going on leave from the hospital should form an important part of your care as you recover. </a:t>
            </a:r>
          </a:p>
          <a:p>
            <a:r>
              <a:rPr lang="en-GB" sz="2000"/>
              <a:t>This means that while detained under the Mental Health Act, you may be able to leave the hospital if authorised.</a:t>
            </a:r>
          </a:p>
          <a:p>
            <a:r>
              <a:rPr lang="en-GB" sz="2000"/>
              <a:t>Section 17 Leave issued with conditions  including community support after hospital. </a:t>
            </a:r>
          </a:p>
        </p:txBody>
      </p:sp>
    </p:spTree>
    <p:extLst>
      <p:ext uri="{BB962C8B-B14F-4D97-AF65-F5344CB8AC3E}">
        <p14:creationId xmlns:p14="http://schemas.microsoft.com/office/powerpoint/2010/main" val="33194463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Care Act 2014</a:t>
            </a:r>
          </a:p>
        </p:txBody>
      </p:sp>
      <p:graphicFrame>
        <p:nvGraphicFramePr>
          <p:cNvPr id="5" name="Content Placeholder 2">
            <a:extLst>
              <a:ext uri="{FF2B5EF4-FFF2-40B4-BE49-F238E27FC236}">
                <a16:creationId xmlns:a16="http://schemas.microsoft.com/office/drawing/2014/main" id="{74DF2E6F-E734-8350-4AF5-D054E9F00630}"/>
              </a:ext>
            </a:extLst>
          </p:cNvPr>
          <p:cNvGraphicFramePr>
            <a:graphicFrameLocks noGrp="1"/>
          </p:cNvGraphicFramePr>
          <p:nvPr>
            <p:ph idx="1"/>
            <p:extLst>
              <p:ext uri="{D42A27DB-BD31-4B8C-83A1-F6EECF244321}">
                <p14:modId xmlns:p14="http://schemas.microsoft.com/office/powerpoint/2010/main" val="330981859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534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Care Act 2014</a:t>
            </a:r>
          </a:p>
        </p:txBody>
      </p:sp>
      <p:sp>
        <p:nvSpPr>
          <p:cNvPr id="3" name="Content Placeholder 2"/>
          <p:cNvSpPr>
            <a:spLocks noGrp="1"/>
          </p:cNvSpPr>
          <p:nvPr>
            <p:ph idx="1"/>
          </p:nvPr>
        </p:nvSpPr>
        <p:spPr>
          <a:xfrm>
            <a:off x="1371599" y="2318197"/>
            <a:ext cx="9724031" cy="3683358"/>
          </a:xfrm>
        </p:spPr>
        <p:txBody>
          <a:bodyPr anchor="ctr">
            <a:normAutofit/>
          </a:bodyPr>
          <a:lstStyle/>
          <a:p>
            <a:r>
              <a:rPr lang="en-GB" sz="2000"/>
              <a:t>The Care Act 2014 requires local authorities to provide a minimum threshold for adult care and support and carer support</a:t>
            </a:r>
          </a:p>
          <a:p>
            <a:r>
              <a:rPr lang="en-GB" sz="2000"/>
              <a:t>In this ‘support’ all must consider the person’s own strengths and capabilities</a:t>
            </a:r>
          </a:p>
          <a:p>
            <a:r>
              <a:rPr lang="en-GB" sz="2000"/>
              <a:t>Support from wider network or community</a:t>
            </a:r>
          </a:p>
          <a:p>
            <a:r>
              <a:rPr lang="en-GB" sz="2000"/>
              <a:t>Outcomes of what the person wants to achieve</a:t>
            </a:r>
          </a:p>
          <a:p>
            <a:r>
              <a:rPr lang="en-GB" sz="2000"/>
              <a:t>Approaches to look at a person’s life, considering their needs of their skills, ambitions, and priorities.</a:t>
            </a:r>
          </a:p>
        </p:txBody>
      </p:sp>
    </p:spTree>
    <p:extLst>
      <p:ext uri="{BB962C8B-B14F-4D97-AF65-F5344CB8AC3E}">
        <p14:creationId xmlns:p14="http://schemas.microsoft.com/office/powerpoint/2010/main" val="42165724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Safeguarding Children</a:t>
            </a:r>
          </a:p>
        </p:txBody>
      </p:sp>
      <p:sp>
        <p:nvSpPr>
          <p:cNvPr id="3" name="Content Placeholder 2"/>
          <p:cNvSpPr>
            <a:spLocks noGrp="1"/>
          </p:cNvSpPr>
          <p:nvPr>
            <p:ph idx="1"/>
          </p:nvPr>
        </p:nvSpPr>
        <p:spPr>
          <a:xfrm>
            <a:off x="1371599" y="2318197"/>
            <a:ext cx="9724031" cy="3683358"/>
          </a:xfrm>
        </p:spPr>
        <p:txBody>
          <a:bodyPr anchor="ctr">
            <a:normAutofit/>
          </a:bodyPr>
          <a:lstStyle/>
          <a:p>
            <a:r>
              <a:rPr lang="en-GB" sz="2000"/>
              <a:t>There is no single piece of legislation that covers ‘child protection’ or ‘safeguarding’ in the UK but a number of laws that are continually being amended or updated.</a:t>
            </a:r>
          </a:p>
          <a:p>
            <a:r>
              <a:rPr lang="en-GB" sz="2000"/>
              <a:t>The Children’s Act 1989 provides a comprehensive framework for the care and protection of children. It centres on the welfare of children up to their 18th birthday. </a:t>
            </a:r>
          </a:p>
          <a:p>
            <a:r>
              <a:rPr lang="en-GB" sz="2000"/>
              <a:t>It defines parental responsibility and encourages partnership working with parents. </a:t>
            </a:r>
          </a:p>
          <a:p>
            <a:r>
              <a:rPr lang="en-GB" sz="2000"/>
              <a:t>The Children’s Act 2004 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Children's Act 2004</a:t>
            </a:r>
          </a:p>
        </p:txBody>
      </p:sp>
      <p:sp>
        <p:nvSpPr>
          <p:cNvPr id="3" name="Content Placeholder 2"/>
          <p:cNvSpPr>
            <a:spLocks noGrp="1"/>
          </p:cNvSpPr>
          <p:nvPr>
            <p:ph idx="1"/>
          </p:nvPr>
        </p:nvSpPr>
        <p:spPr>
          <a:xfrm>
            <a:off x="6503158" y="649480"/>
            <a:ext cx="4862447" cy="5546047"/>
          </a:xfrm>
        </p:spPr>
        <p:txBody>
          <a:bodyPr anchor="ctr">
            <a:normAutofit/>
          </a:bodyPr>
          <a:lstStyle/>
          <a:p>
            <a:r>
              <a:rPr lang="en-GB" sz="2000"/>
              <a:t>States that the interests of children and young people are paramount in all areas of welfare and safeguarding</a:t>
            </a:r>
          </a:p>
          <a:p>
            <a:r>
              <a:rPr lang="en-GB" sz="2000"/>
              <a:t>safeguarding children is everyone's responsibility.</a:t>
            </a:r>
          </a:p>
          <a:p>
            <a:r>
              <a:rPr lang="en-GB" sz="2000"/>
              <a:t>Safeguarding can be achieved by improving a wide range of outcomes for children and young people, including their health, education and development, safety, and economic circumstances.</a:t>
            </a:r>
          </a:p>
          <a:p>
            <a:r>
              <a:rPr lang="en-GB" sz="2000"/>
              <a:t>Key people and bodies work together to design and deliver more integrated services around the needs of children and young people.</a:t>
            </a:r>
          </a:p>
          <a:p>
            <a:endParaRPr lang="en-GB" sz="2000"/>
          </a:p>
        </p:txBody>
      </p:sp>
    </p:spTree>
    <p:extLst>
      <p:ext uri="{BB962C8B-B14F-4D97-AF65-F5344CB8AC3E}">
        <p14:creationId xmlns:p14="http://schemas.microsoft.com/office/powerpoint/2010/main" val="3816893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Safeguarding Children</a:t>
            </a:r>
          </a:p>
        </p:txBody>
      </p:sp>
      <p:graphicFrame>
        <p:nvGraphicFramePr>
          <p:cNvPr id="5" name="Content Placeholder 2">
            <a:extLst>
              <a:ext uri="{FF2B5EF4-FFF2-40B4-BE49-F238E27FC236}">
                <a16:creationId xmlns:a16="http://schemas.microsoft.com/office/drawing/2014/main" id="{C768DF99-0DFD-8052-1329-2D508372CD0F}"/>
              </a:ext>
            </a:extLst>
          </p:cNvPr>
          <p:cNvGraphicFramePr>
            <a:graphicFrameLocks noGrp="1"/>
          </p:cNvGraphicFramePr>
          <p:nvPr>
            <p:ph idx="1"/>
            <p:extLst>
              <p:ext uri="{D42A27DB-BD31-4B8C-83A1-F6EECF244321}">
                <p14:modId xmlns:p14="http://schemas.microsoft.com/office/powerpoint/2010/main" val="214066692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45991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Disabled Children &amp; Safeguarding</a:t>
            </a:r>
          </a:p>
        </p:txBody>
      </p:sp>
      <p:graphicFrame>
        <p:nvGraphicFramePr>
          <p:cNvPr id="5" name="Content Placeholder 2">
            <a:extLst>
              <a:ext uri="{FF2B5EF4-FFF2-40B4-BE49-F238E27FC236}">
                <a16:creationId xmlns:a16="http://schemas.microsoft.com/office/drawing/2014/main" id="{1C98D505-E9F8-A8F0-ED33-8A6DD083B483}"/>
              </a:ext>
            </a:extLst>
          </p:cNvPr>
          <p:cNvGraphicFramePr>
            <a:graphicFrameLocks noGrp="1"/>
          </p:cNvGraphicFramePr>
          <p:nvPr>
            <p:ph idx="1"/>
            <p:extLst>
              <p:ext uri="{D42A27DB-BD31-4B8C-83A1-F6EECF244321}">
                <p14:modId xmlns:p14="http://schemas.microsoft.com/office/powerpoint/2010/main" val="31379307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494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Why?</a:t>
            </a:r>
          </a:p>
        </p:txBody>
      </p:sp>
      <p:graphicFrame>
        <p:nvGraphicFramePr>
          <p:cNvPr id="5" name="Content Placeholder 2">
            <a:extLst>
              <a:ext uri="{FF2B5EF4-FFF2-40B4-BE49-F238E27FC236}">
                <a16:creationId xmlns:a16="http://schemas.microsoft.com/office/drawing/2014/main" id="{84BC5C33-732D-F86C-6257-1D6393D8BA61}"/>
              </a:ext>
            </a:extLst>
          </p:cNvPr>
          <p:cNvGraphicFramePr>
            <a:graphicFrameLocks noGrp="1"/>
          </p:cNvGraphicFramePr>
          <p:nvPr>
            <p:ph idx="1"/>
            <p:extLst>
              <p:ext uri="{D42A27DB-BD31-4B8C-83A1-F6EECF244321}">
                <p14:modId xmlns:p14="http://schemas.microsoft.com/office/powerpoint/2010/main" val="341109011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19656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Victims of Crime </a:t>
            </a:r>
          </a:p>
        </p:txBody>
      </p:sp>
      <p:graphicFrame>
        <p:nvGraphicFramePr>
          <p:cNvPr id="5" name="Content Placeholder 2">
            <a:extLst>
              <a:ext uri="{FF2B5EF4-FFF2-40B4-BE49-F238E27FC236}">
                <a16:creationId xmlns:a16="http://schemas.microsoft.com/office/drawing/2014/main" id="{7F5F68AE-7321-2E86-1AD1-1AF6CBA391F4}"/>
              </a:ext>
            </a:extLst>
          </p:cNvPr>
          <p:cNvGraphicFramePr>
            <a:graphicFrameLocks noGrp="1"/>
          </p:cNvGraphicFramePr>
          <p:nvPr>
            <p:ph idx="1"/>
            <p:extLst>
              <p:ext uri="{D42A27DB-BD31-4B8C-83A1-F6EECF244321}">
                <p14:modId xmlns:p14="http://schemas.microsoft.com/office/powerpoint/2010/main" val="5113750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8916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Ethnicity &amp; Vulnerability</a:t>
            </a:r>
          </a:p>
        </p:txBody>
      </p:sp>
      <p:graphicFrame>
        <p:nvGraphicFramePr>
          <p:cNvPr id="5" name="Content Placeholder 2">
            <a:extLst>
              <a:ext uri="{FF2B5EF4-FFF2-40B4-BE49-F238E27FC236}">
                <a16:creationId xmlns:a16="http://schemas.microsoft.com/office/drawing/2014/main" id="{A52F6097-5931-D62D-8F58-A41B5780CE61}"/>
              </a:ext>
            </a:extLst>
          </p:cNvPr>
          <p:cNvGraphicFramePr>
            <a:graphicFrameLocks noGrp="1"/>
          </p:cNvGraphicFramePr>
          <p:nvPr>
            <p:ph idx="1"/>
            <p:extLst>
              <p:ext uri="{D42A27DB-BD31-4B8C-83A1-F6EECF244321}">
                <p14:modId xmlns:p14="http://schemas.microsoft.com/office/powerpoint/2010/main" val="35850200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Religion </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Of the 6,822 religious hate crimes recorded by the police in 2019/20</a:t>
            </a:r>
          </a:p>
          <a:p>
            <a:r>
              <a:rPr lang="en-GB" sz="2000"/>
              <a:t>Religion of the victim was recorded as:</a:t>
            </a:r>
          </a:p>
          <a:p>
            <a:r>
              <a:rPr lang="en-GB" sz="2000"/>
              <a:t> 50% of religious hate crime offences were targeted against Muslims (3,089 offences)</a:t>
            </a:r>
          </a:p>
          <a:p>
            <a:r>
              <a:rPr lang="en-GB" sz="2000"/>
              <a:t>The next most commonly targeted group were Jewish people, who were targeted in 19 per cent of religious hate crimes (1,205 offences).</a:t>
            </a:r>
          </a:p>
          <a:p>
            <a:pPr marL="0" indent="0" fontAlgn="base">
              <a:buNone/>
            </a:pPr>
            <a:endParaRPr lang="en-GB" sz="2000"/>
          </a:p>
        </p:txBody>
      </p:sp>
    </p:spTree>
    <p:extLst>
      <p:ext uri="{BB962C8B-B14F-4D97-AF65-F5344CB8AC3E}">
        <p14:creationId xmlns:p14="http://schemas.microsoft.com/office/powerpoint/2010/main" val="30940395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0" name="Freeform: Shape 2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4A35BAA-A898-45A7-B435-CF574AAB57A3}"/>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References</a:t>
            </a:r>
          </a:p>
        </p:txBody>
      </p:sp>
      <p:sp>
        <p:nvSpPr>
          <p:cNvPr id="3" name="Content Placeholder 2">
            <a:extLst>
              <a:ext uri="{FF2B5EF4-FFF2-40B4-BE49-F238E27FC236}">
                <a16:creationId xmlns:a16="http://schemas.microsoft.com/office/drawing/2014/main" id="{A21A7C60-D085-45F5-B7BE-70DC0D99D865}"/>
              </a:ext>
            </a:extLst>
          </p:cNvPr>
          <p:cNvSpPr>
            <a:spLocks noGrp="1"/>
          </p:cNvSpPr>
          <p:nvPr>
            <p:ph idx="1"/>
          </p:nvPr>
        </p:nvSpPr>
        <p:spPr>
          <a:xfrm>
            <a:off x="0" y="2268163"/>
            <a:ext cx="12086303" cy="4405482"/>
          </a:xfrm>
        </p:spPr>
        <p:txBody>
          <a:bodyPr anchor="t">
            <a:normAutofit fontScale="85000" lnSpcReduction="20000"/>
          </a:bodyPr>
          <a:lstStyle/>
          <a:p>
            <a:r>
              <a:rPr lang="en-GB" sz="1600" dirty="0">
                <a:solidFill>
                  <a:schemeClr val="tx2"/>
                </a:solidFill>
                <a:hlinkClick r:id="rId2"/>
              </a:rPr>
              <a:t>https://www.gov.uk/government/publications/safeguarding-policy-protecting-vulnerable-adults/sd8-opgs-safeguarding-policy</a:t>
            </a:r>
            <a:endParaRPr lang="en-GB" sz="1600" dirty="0">
              <a:solidFill>
                <a:schemeClr val="tx2"/>
              </a:solidFill>
            </a:endParaRPr>
          </a:p>
          <a:p>
            <a:r>
              <a:rPr lang="en-GB" sz="1600" dirty="0">
                <a:solidFill>
                  <a:schemeClr val="tx2"/>
                </a:solidFill>
                <a:hlinkClick r:id="rId3"/>
              </a:rPr>
              <a:t>https://assets.publishing.service.gov.uk/government/uploads/system/uploads/attachment_data/file/679391/Policing_Landscape_Review.pdf</a:t>
            </a:r>
            <a:endParaRPr lang="en-GB" sz="1600" dirty="0">
              <a:solidFill>
                <a:schemeClr val="tx2"/>
              </a:solidFill>
            </a:endParaRPr>
          </a:p>
          <a:p>
            <a:r>
              <a:rPr lang="en-GB" sz="1600" dirty="0">
                <a:solidFill>
                  <a:schemeClr val="tx2"/>
                </a:solidFill>
                <a:hlinkClick r:id="rId4"/>
              </a:rPr>
              <a:t>https://publicguardian.blog.gov.uk/2019/05/13/improving-how-we-support-adults-at-risk/</a:t>
            </a:r>
            <a:endParaRPr lang="en-GB" sz="1600" dirty="0">
              <a:solidFill>
                <a:schemeClr val="tx2"/>
              </a:solidFill>
            </a:endParaRPr>
          </a:p>
          <a:p>
            <a:r>
              <a:rPr lang="en-GB" sz="1600" dirty="0">
                <a:solidFill>
                  <a:schemeClr val="tx2"/>
                </a:solidFill>
                <a:hlinkClick r:id="rId5"/>
              </a:rPr>
              <a:t>https://www.trixonline.co.uk/website/news/pdf/policy_briefing_No-99.pdf</a:t>
            </a:r>
            <a:endParaRPr lang="en-GB" sz="1600" dirty="0">
              <a:solidFill>
                <a:schemeClr val="tx2"/>
              </a:solidFill>
            </a:endParaRPr>
          </a:p>
          <a:p>
            <a:r>
              <a:rPr lang="en-GB" sz="1600" dirty="0">
                <a:solidFill>
                  <a:schemeClr val="tx2"/>
                </a:solidFill>
                <a:hlinkClick r:id="rId6"/>
              </a:rPr>
              <a:t>https://www.mind.org.uk/information-support/legal-rights/mental-health-act-1983/#.XQM1ovZFxPY</a:t>
            </a:r>
            <a:endParaRPr lang="en-GB" sz="1600" dirty="0">
              <a:solidFill>
                <a:schemeClr val="tx2"/>
              </a:solidFill>
            </a:endParaRPr>
          </a:p>
          <a:p>
            <a:pPr marL="0" indent="0">
              <a:buNone/>
            </a:pPr>
            <a:r>
              <a:rPr lang="en-GB" sz="1600" dirty="0">
                <a:solidFill>
                  <a:schemeClr val="tx2"/>
                </a:solidFill>
              </a:rPr>
              <a:t>Code of Practice</a:t>
            </a:r>
            <a:endParaRPr lang="en-GB" sz="1600" dirty="0">
              <a:solidFill>
                <a:schemeClr val="tx2"/>
              </a:solidFill>
              <a:hlinkClick r:id="rId7"/>
            </a:endParaRPr>
          </a:p>
          <a:p>
            <a:r>
              <a:rPr lang="en-GB" sz="1600" dirty="0">
                <a:solidFill>
                  <a:schemeClr val="tx2"/>
                </a:solidFill>
                <a:hlinkClick r:id="rId7"/>
              </a:rPr>
              <a:t>https://gweddill.gov.wales/docs/dhss/publications/160920mentalacten.pdf</a:t>
            </a:r>
            <a:endParaRPr lang="en-GB" sz="1600" dirty="0">
              <a:solidFill>
                <a:schemeClr val="tx2"/>
              </a:solidFill>
            </a:endParaRPr>
          </a:p>
          <a:p>
            <a:r>
              <a:rPr lang="en-GB" sz="1600" dirty="0">
                <a:solidFill>
                  <a:schemeClr val="tx2"/>
                </a:solidFill>
                <a:hlinkClick r:id="rId8"/>
              </a:rPr>
              <a:t>https://www.2gether.nhs.uk/wp-content/uploads/Code-of-Practice-Easy-Read.pdf</a:t>
            </a:r>
            <a:endParaRPr lang="en-GB" sz="1600" dirty="0">
              <a:solidFill>
                <a:schemeClr val="tx2"/>
              </a:solidFill>
            </a:endParaRPr>
          </a:p>
          <a:p>
            <a:r>
              <a:rPr lang="en-GB" sz="1600" dirty="0">
                <a:solidFill>
                  <a:schemeClr val="tx2"/>
                </a:solidFill>
                <a:hlinkClick r:id="rId9"/>
              </a:rPr>
              <a:t>https://assets.publishing.service.gov.uk/government/uploads/system/uploads/attachment_data/file/435512/MHA_Code_of_Practice.PDF</a:t>
            </a:r>
            <a:endParaRPr lang="en-GB" sz="1600" dirty="0">
              <a:solidFill>
                <a:schemeClr val="tx2"/>
              </a:solidFill>
            </a:endParaRPr>
          </a:p>
          <a:p>
            <a:pPr marL="0" indent="0">
              <a:buNone/>
            </a:pPr>
            <a:r>
              <a:rPr lang="en-GB" sz="1600" dirty="0">
                <a:solidFill>
                  <a:schemeClr val="tx2"/>
                </a:solidFill>
              </a:rPr>
              <a:t>Care Act</a:t>
            </a:r>
          </a:p>
          <a:p>
            <a:pPr marL="0" indent="0">
              <a:buNone/>
            </a:pPr>
            <a:r>
              <a:rPr lang="en-GB" sz="1600" dirty="0">
                <a:solidFill>
                  <a:schemeClr val="tx2"/>
                </a:solidFill>
                <a:hlinkClick r:id="rId10"/>
              </a:rPr>
              <a:t>http://www.legislation.gov.uk/ukpga/2014/23/contents/enacted</a:t>
            </a:r>
            <a:endParaRPr lang="en-GB" sz="1600" dirty="0">
              <a:solidFill>
                <a:schemeClr val="tx2"/>
              </a:solidFill>
            </a:endParaRPr>
          </a:p>
          <a:p>
            <a:pPr marL="0" indent="0">
              <a:buNone/>
            </a:pPr>
            <a:r>
              <a:rPr lang="en-GB" sz="1600" dirty="0">
                <a:solidFill>
                  <a:schemeClr val="tx2"/>
                </a:solidFill>
              </a:rPr>
              <a:t>Protecting children</a:t>
            </a:r>
          </a:p>
          <a:p>
            <a:pPr marL="0" indent="0">
              <a:buNone/>
            </a:pPr>
            <a:r>
              <a:rPr lang="en-GB" sz="1600" dirty="0">
                <a:solidFill>
                  <a:schemeClr val="tx2"/>
                </a:solidFill>
                <a:hlinkClick r:id="rId11"/>
              </a:rPr>
              <a:t>https://assets.publishing.service.gov.uk/government/uploads/system/uploads/attachment_data/file/722307/Working_Together_to_Safeguard_Children_Statutory_framework.pdf</a:t>
            </a:r>
            <a:endParaRPr lang="en-GB" sz="1600" dirty="0">
              <a:solidFill>
                <a:schemeClr val="tx2"/>
              </a:solidFill>
            </a:endParaRPr>
          </a:p>
          <a:p>
            <a:pPr marL="0" indent="0">
              <a:buNone/>
            </a:pPr>
            <a:r>
              <a:rPr lang="en-GB" sz="1600" dirty="0">
                <a:solidFill>
                  <a:schemeClr val="tx2"/>
                </a:solidFill>
                <a:hlinkClick r:id="rId12" action="ppaction://hlinkfile"/>
              </a:rPr>
              <a:t>file:///C:/Users/j.thomas/Downloads/Child%20protection%20legislation%20in%20the%20UK.pdf</a:t>
            </a:r>
            <a:endParaRPr lang="en-GB" sz="1600" dirty="0">
              <a:solidFill>
                <a:schemeClr val="tx2"/>
              </a:solidFill>
            </a:endParaRPr>
          </a:p>
          <a:p>
            <a:pPr marL="0" indent="0">
              <a:buNone/>
            </a:pPr>
            <a:r>
              <a:rPr lang="en-GB" sz="1600" dirty="0">
                <a:solidFill>
                  <a:schemeClr val="tx2"/>
                </a:solidFill>
                <a:hlinkClick r:id="rId13"/>
              </a:rPr>
              <a:t>file:///C:/Users/j.thomas/Downloads/All-Wales-Child-Protection-Procedures-2008.pdf</a:t>
            </a:r>
            <a:endParaRPr lang="en-GB" sz="1600" dirty="0">
              <a:solidFill>
                <a:schemeClr val="tx2"/>
              </a:solidFill>
            </a:endParaRPr>
          </a:p>
          <a:p>
            <a:pPr marL="0" indent="0">
              <a:buNone/>
            </a:pPr>
            <a:endParaRPr lang="en-GB" sz="500" dirty="0">
              <a:solidFill>
                <a:schemeClr val="tx2"/>
              </a:solidFill>
            </a:endParaRPr>
          </a:p>
          <a:p>
            <a:endParaRPr lang="en-GB" sz="500" dirty="0">
              <a:solidFill>
                <a:schemeClr val="tx2"/>
              </a:solidFill>
            </a:endParaRPr>
          </a:p>
          <a:p>
            <a:endParaRPr lang="en-GB" sz="500" dirty="0">
              <a:solidFill>
                <a:schemeClr val="tx2"/>
              </a:solidFill>
            </a:endParaRPr>
          </a:p>
        </p:txBody>
      </p:sp>
      <p:grpSp>
        <p:nvGrpSpPr>
          <p:cNvPr id="35" name="Group 3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6" name="Freeform: Shape 3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9" name="Freeform: Shape 3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34072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3027924" y="991261"/>
            <a:ext cx="5754696" cy="1837349"/>
          </a:xfrm>
        </p:spPr>
        <p:txBody>
          <a:bodyPr>
            <a:normAutofit/>
          </a:bodyPr>
          <a:lstStyle/>
          <a:p>
            <a:pPr algn="ctr"/>
            <a:r>
              <a:rPr lang="en-GB" sz="3600">
                <a:solidFill>
                  <a:schemeClr val="tx2"/>
                </a:solidFill>
              </a:rPr>
              <a:t>References</a:t>
            </a:r>
          </a:p>
        </p:txBody>
      </p:sp>
      <p:sp>
        <p:nvSpPr>
          <p:cNvPr id="3" name="Content Placeholder 2"/>
          <p:cNvSpPr>
            <a:spLocks noGrp="1"/>
          </p:cNvSpPr>
          <p:nvPr>
            <p:ph idx="1"/>
          </p:nvPr>
        </p:nvSpPr>
        <p:spPr>
          <a:xfrm>
            <a:off x="789039" y="2979336"/>
            <a:ext cx="10840063" cy="3642690"/>
          </a:xfrm>
        </p:spPr>
        <p:txBody>
          <a:bodyPr anchor="t">
            <a:normAutofit/>
          </a:bodyPr>
          <a:lstStyle/>
          <a:p>
            <a:pPr marL="0" indent="0">
              <a:buNone/>
            </a:pPr>
            <a:r>
              <a:rPr lang="en-GB" sz="1600" dirty="0">
                <a:solidFill>
                  <a:schemeClr val="tx2"/>
                </a:solidFill>
              </a:rPr>
              <a:t>Victims</a:t>
            </a:r>
          </a:p>
          <a:p>
            <a:pPr marL="0" indent="0">
              <a:buNone/>
            </a:pPr>
            <a:r>
              <a:rPr lang="en-GB" sz="1600" dirty="0">
                <a:solidFill>
                  <a:schemeClr val="tx2"/>
                </a:solidFill>
                <a:hlinkClick r:id="rId2"/>
              </a:rPr>
              <a:t>https://assets.publishing.service.gov.uk/government/uploads/system/uploads/attachment_data/file/476900/code-of-practice-for-victims-of-crime.PDF</a:t>
            </a:r>
            <a:r>
              <a:rPr lang="en-GB" sz="1600" dirty="0">
                <a:solidFill>
                  <a:schemeClr val="tx2"/>
                </a:solidFill>
              </a:rPr>
              <a:t> </a:t>
            </a:r>
          </a:p>
          <a:p>
            <a:pPr marL="0" indent="0">
              <a:buNone/>
            </a:pPr>
            <a:r>
              <a:rPr lang="en-GB" sz="1600" dirty="0">
                <a:solidFill>
                  <a:schemeClr val="tx2"/>
                </a:solidFill>
              </a:rPr>
              <a:t>Safeguarding</a:t>
            </a:r>
          </a:p>
          <a:p>
            <a:pPr marL="0" indent="0">
              <a:buNone/>
            </a:pPr>
            <a:r>
              <a:rPr lang="en-GB" sz="1600" dirty="0">
                <a:solidFill>
                  <a:schemeClr val="tx2"/>
                </a:solidFill>
                <a:hlinkClick r:id="rId3"/>
              </a:rPr>
              <a:t>https://assets.publishing.service.gov.uk/government/uploads/system/uploads/attachment_data/file/721581/Information_sharing_advice_practitioners_safeguarding_services.pdf</a:t>
            </a:r>
            <a:endParaRPr lang="en-GB" sz="1600" dirty="0">
              <a:solidFill>
                <a:schemeClr val="tx2"/>
              </a:solidFill>
            </a:endParaRPr>
          </a:p>
          <a:p>
            <a:pPr marL="0" indent="0">
              <a:buNone/>
            </a:pPr>
            <a:r>
              <a:rPr lang="en-GB" sz="1600" dirty="0">
                <a:solidFill>
                  <a:schemeClr val="tx2"/>
                </a:solidFill>
                <a:hlinkClick r:id="rId4"/>
              </a:rPr>
              <a:t>https://assets.publishing.service.gov.uk/government/uploads/system/uploads/attachment_data/file/419604/What_to_do_if_you_re_worried_a_child_is_being_abused.pdf</a:t>
            </a:r>
            <a:endParaRPr lang="en-GB" sz="1600" dirty="0">
              <a:solidFill>
                <a:schemeClr val="tx2"/>
              </a:solidFill>
            </a:endParaRPr>
          </a:p>
          <a:p>
            <a:pPr marL="0" indent="0">
              <a:buNone/>
            </a:pPr>
            <a:r>
              <a:rPr lang="en-GB" sz="1600" dirty="0">
                <a:solidFill>
                  <a:schemeClr val="tx2"/>
                </a:solidFill>
                <a:hlinkClick r:id="rId4"/>
              </a:rPr>
              <a:t>https://assets.publishing.service.gov.uk/government/uploads/system/uploads/attachment_data/file/419604/What_to_do_if_you_re_worried_a_child_is_being_abused.pdf</a:t>
            </a:r>
            <a:endParaRPr lang="en-GB" sz="16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751373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4234</Words>
  <Application>Microsoft Office PowerPoint</Application>
  <PresentationFormat>Widescreen</PresentationFormat>
  <Paragraphs>330</Paragraphs>
  <Slides>45</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Calibri Light</vt:lpstr>
      <vt:lpstr>Office Theme</vt:lpstr>
      <vt:lpstr>National Drivers for Vulnerable People</vt:lpstr>
      <vt:lpstr>National Drivers for Vulnerable People</vt:lpstr>
      <vt:lpstr>PowerPoint Presentation</vt:lpstr>
      <vt:lpstr>Care Home Videos</vt:lpstr>
      <vt:lpstr>Winterbourne View Residential Hospital</vt:lpstr>
      <vt:lpstr>Everyone has Rights</vt:lpstr>
      <vt:lpstr>Child Destruction</vt:lpstr>
      <vt:lpstr>Safeguarding</vt:lpstr>
      <vt:lpstr>Modern Slavery Case Study</vt:lpstr>
      <vt:lpstr>Steven Hoskin Case Study</vt:lpstr>
      <vt:lpstr>Ayeeshia-Jayne 21 months old Case Study</vt:lpstr>
      <vt:lpstr>Being Different &amp; Vulnerability</vt:lpstr>
      <vt:lpstr>Sophie Lancaster</vt:lpstr>
      <vt:lpstr>Sophie Lancaster</vt:lpstr>
      <vt:lpstr>Sophie Lancaster</vt:lpstr>
      <vt:lpstr>Sharing Information</vt:lpstr>
      <vt:lpstr>Sharing Information Paper</vt:lpstr>
      <vt:lpstr>Safeguarding in Employment </vt:lpstr>
      <vt:lpstr>DBS Pre- 2012</vt:lpstr>
      <vt:lpstr>From May 2002</vt:lpstr>
      <vt:lpstr>From May 2002 </vt:lpstr>
      <vt:lpstr>Soham Murders 4th August 2002</vt:lpstr>
      <vt:lpstr>Would Huntley have had the job after CRB’s</vt:lpstr>
      <vt:lpstr>Lessons Learnt?</vt:lpstr>
      <vt:lpstr>Changes</vt:lpstr>
      <vt:lpstr>Changes</vt:lpstr>
      <vt:lpstr>Death of Ian Huntley</vt:lpstr>
      <vt:lpstr>Mental Health &amp; Vulnerability</vt:lpstr>
      <vt:lpstr>Mental Health Acts</vt:lpstr>
      <vt:lpstr>Mental Capacity Act 2005</vt:lpstr>
      <vt:lpstr>Mental Health Act 1983</vt:lpstr>
      <vt:lpstr>Mental Health Act Section 132</vt:lpstr>
      <vt:lpstr>Section 17 Leave</vt:lpstr>
      <vt:lpstr>Care Act 2014</vt:lpstr>
      <vt:lpstr>Care Act 2014</vt:lpstr>
      <vt:lpstr>Safeguarding Children</vt:lpstr>
      <vt:lpstr>Children's Act 2004</vt:lpstr>
      <vt:lpstr>Safeguarding Children</vt:lpstr>
      <vt:lpstr>Disabled Children &amp; Safeguarding</vt:lpstr>
      <vt:lpstr>Why?</vt:lpstr>
      <vt:lpstr>Victims of Crime </vt:lpstr>
      <vt:lpstr>Ethnicity &amp; Vulnerability</vt:lpstr>
      <vt:lpstr>Religion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Drivers for Vulnerable People</dc:title>
  <dc:creator>Alison Thomas (1811074)</dc:creator>
  <cp:lastModifiedBy>Nerys Musgrove</cp:lastModifiedBy>
  <cp:revision>22</cp:revision>
  <dcterms:created xsi:type="dcterms:W3CDTF">2019-06-27T08:26:23Z</dcterms:created>
  <dcterms:modified xsi:type="dcterms:W3CDTF">2026-03-27T11:10:31Z</dcterms:modified>
</cp:coreProperties>
</file>