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13"/>
  </p:notesMasterIdLst>
  <p:sldIdLst>
    <p:sldId id="256" r:id="rId2"/>
    <p:sldId id="257" r:id="rId3"/>
    <p:sldId id="261" r:id="rId4"/>
    <p:sldId id="258" r:id="rId5"/>
    <p:sldId id="260" r:id="rId6"/>
    <p:sldId id="259"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DB9239-348E-4C4D-E177-6E4624914C79}" v="68" dt="2025-02-24T15:17:26.176"/>
    <p1510:client id="{DE08F966-0242-CE4E-6DE3-59F92908A0E2}" v="8" dt="2025-02-24T19:43:33.7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ED3744-7303-4227-B399-B6B1EDF6D60C}" type="datetimeFigureOut">
              <a:t>3/12/2025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5AB84A-389C-4D37-B49A-400811DADB36}" type="slidenum">
              <a:t>‹#›</a:t>
            </a:fld>
            <a:endParaRPr lang="en-US"/>
          </a:p>
        </p:txBody>
      </p:sp>
    </p:spTree>
    <p:extLst>
      <p:ext uri="{BB962C8B-B14F-4D97-AF65-F5344CB8AC3E}">
        <p14:creationId xmlns:p14="http://schemas.microsoft.com/office/powerpoint/2010/main" val="1158322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2</a:t>
            </a:fld>
            <a:endParaRPr lang="en-US"/>
          </a:p>
        </p:txBody>
      </p:sp>
    </p:spTree>
    <p:extLst>
      <p:ext uri="{BB962C8B-B14F-4D97-AF65-F5344CB8AC3E}">
        <p14:creationId xmlns:p14="http://schemas.microsoft.com/office/powerpoint/2010/main" val="3252460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3</a:t>
            </a:fld>
            <a:endParaRPr lang="en-US"/>
          </a:p>
        </p:txBody>
      </p:sp>
    </p:spTree>
    <p:extLst>
      <p:ext uri="{BB962C8B-B14F-4D97-AF65-F5344CB8AC3E}">
        <p14:creationId xmlns:p14="http://schemas.microsoft.com/office/powerpoint/2010/main" val="3256573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4</a:t>
            </a:fld>
            <a:endParaRPr lang="en-US"/>
          </a:p>
        </p:txBody>
      </p:sp>
    </p:spTree>
    <p:extLst>
      <p:ext uri="{BB962C8B-B14F-4D97-AF65-F5344CB8AC3E}">
        <p14:creationId xmlns:p14="http://schemas.microsoft.com/office/powerpoint/2010/main" val="740301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5</a:t>
            </a:fld>
            <a:endParaRPr lang="en-US"/>
          </a:p>
        </p:txBody>
      </p:sp>
    </p:spTree>
    <p:extLst>
      <p:ext uri="{BB962C8B-B14F-4D97-AF65-F5344CB8AC3E}">
        <p14:creationId xmlns:p14="http://schemas.microsoft.com/office/powerpoint/2010/main" val="2660063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6</a:t>
            </a:fld>
            <a:endParaRPr lang="en-US"/>
          </a:p>
        </p:txBody>
      </p:sp>
    </p:spTree>
    <p:extLst>
      <p:ext uri="{BB962C8B-B14F-4D97-AF65-F5344CB8AC3E}">
        <p14:creationId xmlns:p14="http://schemas.microsoft.com/office/powerpoint/2010/main" val="758654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F5AB84A-389C-4D37-B49A-400811DADB36}" type="slidenum">
              <a:t>7</a:t>
            </a:fld>
            <a:endParaRPr lang="en-US"/>
          </a:p>
        </p:txBody>
      </p:sp>
    </p:spTree>
    <p:extLst>
      <p:ext uri="{BB962C8B-B14F-4D97-AF65-F5344CB8AC3E}">
        <p14:creationId xmlns:p14="http://schemas.microsoft.com/office/powerpoint/2010/main" val="1036328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8</a:t>
            </a:fld>
            <a:endParaRPr lang="en-US"/>
          </a:p>
        </p:txBody>
      </p:sp>
    </p:spTree>
    <p:extLst>
      <p:ext uri="{BB962C8B-B14F-4D97-AF65-F5344CB8AC3E}">
        <p14:creationId xmlns:p14="http://schemas.microsoft.com/office/powerpoint/2010/main" val="3643387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F5AB84A-389C-4D37-B49A-400811DADB36}" type="slidenum">
              <a:t>9</a:t>
            </a:fld>
            <a:endParaRPr lang="en-US"/>
          </a:p>
        </p:txBody>
      </p:sp>
    </p:spTree>
    <p:extLst>
      <p:ext uri="{BB962C8B-B14F-4D97-AF65-F5344CB8AC3E}">
        <p14:creationId xmlns:p14="http://schemas.microsoft.com/office/powerpoint/2010/main" val="1729121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96243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2A54C80-263E-416B-A8E0-580EDEADCBDC}" type="datetimeFigureOut">
              <a:rPr lang="en-US" dirty="0"/>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255355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13782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42A54C80-263E-416B-A8E0-580EDEADCBDC}" type="datetimeFigureOut">
              <a:rPr lang="en-US" dirty="0"/>
              <a:t>3/12/2025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268171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91403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99966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215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392782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3/12/2025</a:t>
            </a:fld>
            <a:endParaRPr lang="en-US" dirty="0"/>
          </a:p>
        </p:txBody>
      </p:sp>
    </p:spTree>
    <p:extLst>
      <p:ext uri="{BB962C8B-B14F-4D97-AF65-F5344CB8AC3E}">
        <p14:creationId xmlns:p14="http://schemas.microsoft.com/office/powerpoint/2010/main" val="3816666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72119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44352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61215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53027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99427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374742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88424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3/12/2025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4280943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wales/sites/default/files/publications/2018-02/education-for-sustainable-development-and-global-citizenship-a-common-understanding-for-the-adult-and-community-learning-sector.pdf" TargetMode="External"/><Relationship Id="rId2" Type="http://schemas.openxmlformats.org/officeDocument/2006/relationships/hyperlink" Target="https://hwb.gov.wales/api/storage/eaf467e6-30fe-45c9-93ef-cb30f31f1c90/common-understanding-for-school.pdf" TargetMode="External"/><Relationship Id="rId1" Type="http://schemas.openxmlformats.org/officeDocument/2006/relationships/slideLayout" Target="../slideLayouts/slideLayout2.xml"/><Relationship Id="rId6" Type="http://schemas.openxmlformats.org/officeDocument/2006/relationships/hyperlink" Target="https://www.sustain.ucla.edu/what-is-sustainability/" TargetMode="External"/><Relationship Id="rId5" Type="http://schemas.openxmlformats.org/officeDocument/2006/relationships/hyperlink" Target="https://www.t2group.co.uk/esdgc.html#:~" TargetMode="External"/><Relationship Id="rId4" Type="http://schemas.openxmlformats.org/officeDocument/2006/relationships/hyperlink" Target="https://www.cambridge.org/core/journals/global-sustainability/about#:~:text=Global%20sustainability%20defines%20the%20conditions,support%20present%20and%20future%20generation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futuregenerations.wales/wp-content/uploads/2019/07/Wales-_-SDGs-_-VNR-_-Supplementary-Report-for-Wales-_-Version-10.1-Final-w-cover-ENG.pdf" TargetMode="External"/><Relationship Id="rId2" Type="http://schemas.openxmlformats.org/officeDocument/2006/relationships/hyperlink" Target="https://teachingsocialstudies.org/2019/01/04/learning-global-citizenship-through-un-sustainable-development-goal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4558" y="1281587"/>
            <a:ext cx="8943357" cy="2769249"/>
          </a:xfrm>
        </p:spPr>
        <p:txBody>
          <a:bodyPr/>
          <a:lstStyle/>
          <a:p>
            <a:pPr algn="ctr"/>
            <a:r>
              <a:rPr lang="en-US" dirty="0"/>
              <a:t>Education for Sustainable Development and Global Citizenship</a:t>
            </a:r>
            <a:endParaRPr lang="en-US"/>
          </a:p>
        </p:txBody>
      </p:sp>
      <p:sp>
        <p:nvSpPr>
          <p:cNvPr id="3" name="Subtitle 2"/>
          <p:cNvSpPr>
            <a:spLocks noGrp="1"/>
          </p:cNvSpPr>
          <p:nvPr>
            <p:ph type="subTitle" idx="1"/>
          </p:nvPr>
        </p:nvSpPr>
        <p:spPr/>
        <p:txBody>
          <a:bodyP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0"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1" name="Straight Connector 10">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70ECE122-2297-B931-8E63-1B3F1AB69E6D}"/>
              </a:ext>
            </a:extLst>
          </p:cNvPr>
          <p:cNvSpPr>
            <a:spLocks noGrp="1"/>
          </p:cNvSpPr>
          <p:nvPr>
            <p:ph type="title"/>
          </p:nvPr>
        </p:nvSpPr>
        <p:spPr>
          <a:xfrm>
            <a:off x="1600199" y="4571999"/>
            <a:ext cx="7673801" cy="1087656"/>
          </a:xfrm>
        </p:spPr>
        <p:txBody>
          <a:bodyPr vert="horz" lIns="91440" tIns="45720" rIns="91440" bIns="45720" rtlCol="0" anchor="b">
            <a:normAutofit/>
          </a:bodyPr>
          <a:lstStyle/>
          <a:p>
            <a:pPr>
              <a:lnSpc>
                <a:spcPct val="90000"/>
              </a:lnSpc>
            </a:pPr>
            <a:r>
              <a:rPr lang="en-US" sz="3400"/>
              <a:t>What does ESDGC stand for?</a:t>
            </a:r>
            <a:br>
              <a:rPr lang="en-US" sz="3400"/>
            </a:br>
            <a:endParaRPr lang="en-US" sz="3400"/>
          </a:p>
        </p:txBody>
      </p:sp>
      <p:sp>
        <p:nvSpPr>
          <p:cNvPr id="3" name="Content Placeholder 2">
            <a:extLst>
              <a:ext uri="{FF2B5EF4-FFF2-40B4-BE49-F238E27FC236}">
                <a16:creationId xmlns:a16="http://schemas.microsoft.com/office/drawing/2014/main" id="{D6EC73B9-83F9-3DE5-B8EE-82BFE7E40C8D}"/>
              </a:ext>
            </a:extLst>
          </p:cNvPr>
          <p:cNvSpPr>
            <a:spLocks noGrp="1"/>
          </p:cNvSpPr>
          <p:nvPr>
            <p:ph idx="1"/>
          </p:nvPr>
        </p:nvSpPr>
        <p:spPr>
          <a:xfrm>
            <a:off x="1674795" y="5659655"/>
            <a:ext cx="7599205" cy="611896"/>
          </a:xfrm>
        </p:spPr>
        <p:txBody>
          <a:bodyPr vert="horz" lIns="91440" tIns="45720" rIns="91440" bIns="45720" rtlCol="0" anchor="t">
            <a:normAutofit/>
          </a:bodyPr>
          <a:lstStyle/>
          <a:p>
            <a:pPr marL="0" indent="0">
              <a:lnSpc>
                <a:spcPct val="90000"/>
              </a:lnSpc>
              <a:buNone/>
            </a:pPr>
            <a:r>
              <a:rPr lang="en-US">
                <a:solidFill>
                  <a:schemeClr val="tx1">
                    <a:lumMod val="50000"/>
                    <a:lumOff val="50000"/>
                  </a:schemeClr>
                </a:solidFill>
              </a:rPr>
              <a:t>ESDGC stands for "Education for Sustainable Development and Global Citizenship"</a:t>
            </a:r>
          </a:p>
        </p:txBody>
      </p:sp>
      <p:pic>
        <p:nvPicPr>
          <p:cNvPr id="4" name="Picture 3">
            <a:extLst>
              <a:ext uri="{FF2B5EF4-FFF2-40B4-BE49-F238E27FC236}">
                <a16:creationId xmlns:a16="http://schemas.microsoft.com/office/drawing/2014/main" id="{5A02BE65-BB6A-0662-4C9E-492BA9A0DE01}"/>
              </a:ext>
            </a:extLst>
          </p:cNvPr>
          <p:cNvPicPr>
            <a:picLocks noChangeAspect="1"/>
          </p:cNvPicPr>
          <p:nvPr/>
        </p:nvPicPr>
        <p:blipFill>
          <a:blip r:embed="rId3"/>
          <a:stretch>
            <a:fillRect/>
          </a:stretch>
        </p:blipFill>
        <p:spPr>
          <a:xfrm>
            <a:off x="1600201" y="609600"/>
            <a:ext cx="6252969" cy="3642357"/>
          </a:xfrm>
          <a:prstGeom prst="rect">
            <a:avLst/>
          </a:prstGeom>
        </p:spPr>
      </p:pic>
    </p:spTree>
    <p:extLst>
      <p:ext uri="{BB962C8B-B14F-4D97-AF65-F5344CB8AC3E}">
        <p14:creationId xmlns:p14="http://schemas.microsoft.com/office/powerpoint/2010/main" val="2578104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A1591-6896-5906-3434-4EE2D4B1FA0F}"/>
              </a:ext>
            </a:extLst>
          </p:cNvPr>
          <p:cNvSpPr>
            <a:spLocks noGrp="1"/>
          </p:cNvSpPr>
          <p:nvPr>
            <p:ph type="title"/>
          </p:nvPr>
        </p:nvSpPr>
        <p:spPr/>
        <p:txBody>
          <a:bodyPr/>
          <a:lstStyle/>
          <a:p>
            <a:r>
              <a:rPr lang="en-US" dirty="0"/>
              <a:t>What is Sustainability?</a:t>
            </a:r>
          </a:p>
        </p:txBody>
      </p:sp>
      <p:sp>
        <p:nvSpPr>
          <p:cNvPr id="3" name="Content Placeholder 2">
            <a:extLst>
              <a:ext uri="{FF2B5EF4-FFF2-40B4-BE49-F238E27FC236}">
                <a16:creationId xmlns:a16="http://schemas.microsoft.com/office/drawing/2014/main" id="{B6FCC282-3400-031C-D0EA-381D9535F07C}"/>
              </a:ext>
            </a:extLst>
          </p:cNvPr>
          <p:cNvSpPr>
            <a:spLocks noGrp="1"/>
          </p:cNvSpPr>
          <p:nvPr>
            <p:ph idx="1"/>
          </p:nvPr>
        </p:nvSpPr>
        <p:spPr/>
        <p:txBody>
          <a:bodyPr vert="horz" lIns="91440" tIns="45720" rIns="91440" bIns="45720" rtlCol="0" anchor="t">
            <a:normAutofit/>
          </a:bodyPr>
          <a:lstStyle/>
          <a:p>
            <a:r>
              <a:rPr lang="en-US" dirty="0"/>
              <a:t>The University of California: Los Angeles have defined sustainability as:</a:t>
            </a:r>
          </a:p>
          <a:p>
            <a:r>
              <a:rPr lang="en-US" dirty="0"/>
              <a:t>"The integration of environmental health, social equity and economic vitality in order to create thriving, healthy, diverse and resilient communities for this generation and generations to come. The practice of sustainability recognizes how these issues are interconnected and requires a system approach and an acknowledgment of Complexity" (UCLA, No Date)</a:t>
            </a:r>
          </a:p>
        </p:txBody>
      </p:sp>
    </p:spTree>
    <p:extLst>
      <p:ext uri="{BB962C8B-B14F-4D97-AF65-F5344CB8AC3E}">
        <p14:creationId xmlns:p14="http://schemas.microsoft.com/office/powerpoint/2010/main" val="2601778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3D66F-219E-6094-FAB0-5CBE60A1C006}"/>
              </a:ext>
            </a:extLst>
          </p:cNvPr>
          <p:cNvSpPr>
            <a:spLocks noGrp="1"/>
          </p:cNvSpPr>
          <p:nvPr>
            <p:ph type="title"/>
          </p:nvPr>
        </p:nvSpPr>
        <p:spPr/>
        <p:txBody>
          <a:bodyPr/>
          <a:lstStyle/>
          <a:p>
            <a:r>
              <a:rPr lang="en-US" dirty="0"/>
              <a:t>What is the ESDGC about?</a:t>
            </a:r>
          </a:p>
        </p:txBody>
      </p:sp>
      <p:sp>
        <p:nvSpPr>
          <p:cNvPr id="3" name="Content Placeholder 2">
            <a:extLst>
              <a:ext uri="{FF2B5EF4-FFF2-40B4-BE49-F238E27FC236}">
                <a16:creationId xmlns:a16="http://schemas.microsoft.com/office/drawing/2014/main" id="{B580D2E0-9261-36A9-556F-463D6874EC2B}"/>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US" dirty="0"/>
              <a:t>Some may say that the ESDGC is in short mainly about what we as people do on a daily basis.</a:t>
            </a:r>
          </a:p>
          <a:p>
            <a:r>
              <a:rPr lang="en-US" dirty="0"/>
              <a:t>Big challenges that we face in our world</a:t>
            </a:r>
          </a:p>
          <a:p>
            <a:r>
              <a:rPr lang="en-US" dirty="0"/>
              <a:t>Climate change</a:t>
            </a:r>
          </a:p>
          <a:p>
            <a:r>
              <a:rPr lang="en-US" dirty="0"/>
              <a:t>Trade</a:t>
            </a:r>
          </a:p>
          <a:p>
            <a:r>
              <a:rPr lang="en-US" dirty="0"/>
              <a:t>Resource and environmental depletion</a:t>
            </a:r>
          </a:p>
          <a:p>
            <a:r>
              <a:rPr lang="en-US" dirty="0"/>
              <a:t>Human rights</a:t>
            </a:r>
          </a:p>
          <a:p>
            <a:r>
              <a:rPr lang="en-US" dirty="0"/>
              <a:t>Conflict </a:t>
            </a:r>
          </a:p>
          <a:p>
            <a:r>
              <a:rPr lang="en-US" dirty="0"/>
              <a:t>Democracy</a:t>
            </a:r>
          </a:p>
          <a:p>
            <a:r>
              <a:rPr lang="en-US" dirty="0"/>
              <a:t>Our treatment to the earth and towards each other</a:t>
            </a:r>
          </a:p>
          <a:p>
            <a:r>
              <a:rPr lang="en-US" dirty="0"/>
              <a:t>Our preparation for our future</a:t>
            </a:r>
          </a:p>
          <a:p>
            <a:r>
              <a:rPr lang="en-US" dirty="0"/>
              <a:t>(Welsh Government, 2008)</a:t>
            </a:r>
          </a:p>
        </p:txBody>
      </p:sp>
    </p:spTree>
    <p:extLst>
      <p:ext uri="{BB962C8B-B14F-4D97-AF65-F5344CB8AC3E}">
        <p14:creationId xmlns:p14="http://schemas.microsoft.com/office/powerpoint/2010/main" val="3649519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6117B-7822-C478-FEC8-FEF3E3062189}"/>
              </a:ext>
            </a:extLst>
          </p:cNvPr>
          <p:cNvSpPr>
            <a:spLocks noGrp="1"/>
          </p:cNvSpPr>
          <p:nvPr>
            <p:ph type="title"/>
          </p:nvPr>
        </p:nvSpPr>
        <p:spPr/>
        <p:txBody>
          <a:bodyPr/>
          <a:lstStyle/>
          <a:p>
            <a:r>
              <a:rPr lang="en-US" dirty="0"/>
              <a:t>Why is the ESDGC important?</a:t>
            </a:r>
          </a:p>
        </p:txBody>
      </p:sp>
      <p:sp>
        <p:nvSpPr>
          <p:cNvPr id="3" name="Content Placeholder 2">
            <a:extLst>
              <a:ext uri="{FF2B5EF4-FFF2-40B4-BE49-F238E27FC236}">
                <a16:creationId xmlns:a16="http://schemas.microsoft.com/office/drawing/2014/main" id="{B037E3D9-DC27-127F-A943-BC98093CAB7C}"/>
              </a:ext>
            </a:extLst>
          </p:cNvPr>
          <p:cNvSpPr>
            <a:spLocks noGrp="1"/>
          </p:cNvSpPr>
          <p:nvPr>
            <p:ph idx="1"/>
          </p:nvPr>
        </p:nvSpPr>
        <p:spPr/>
        <p:txBody>
          <a:bodyPr vert="horz" lIns="91440" tIns="45720" rIns="91440" bIns="45720" rtlCol="0" anchor="t">
            <a:normAutofit/>
          </a:bodyPr>
          <a:lstStyle/>
          <a:p>
            <a:pPr marL="0" indent="0">
              <a:buNone/>
            </a:pPr>
            <a:r>
              <a:rPr lang="en-US" dirty="0"/>
              <a:t>The ESDGC is very important for a number of</a:t>
            </a:r>
            <a:r>
              <a:rPr lang="en-US"/>
              <a:t> different reasons</a:t>
            </a:r>
          </a:p>
          <a:p>
            <a:pPr marL="0" indent="0">
              <a:buNone/>
            </a:pPr>
            <a:r>
              <a:rPr lang="en-US" dirty="0"/>
              <a:t>As is said by the Welsh Government in 2012 the ESDGC is important because it</a:t>
            </a:r>
          </a:p>
          <a:p>
            <a:pPr marL="0" indent="0">
              <a:buNone/>
            </a:pPr>
            <a:r>
              <a:rPr lang="en-US" dirty="0"/>
              <a:t>"Emphasizes the role of the individual has as a global citizen and how they can understand these connections and develop the values, attitudes and confidence that can lead to acting responsibly and being committed to a just and sustainable world" </a:t>
            </a:r>
          </a:p>
        </p:txBody>
      </p:sp>
    </p:spTree>
    <p:extLst>
      <p:ext uri="{BB962C8B-B14F-4D97-AF65-F5344CB8AC3E}">
        <p14:creationId xmlns:p14="http://schemas.microsoft.com/office/powerpoint/2010/main" val="554830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3BAEF-FD56-AC87-DF5B-2F320D1E9B32}"/>
              </a:ext>
            </a:extLst>
          </p:cNvPr>
          <p:cNvSpPr>
            <a:spLocks noGrp="1"/>
          </p:cNvSpPr>
          <p:nvPr>
            <p:ph type="title"/>
          </p:nvPr>
        </p:nvSpPr>
        <p:spPr/>
        <p:txBody>
          <a:bodyPr/>
          <a:lstStyle/>
          <a:p>
            <a:r>
              <a:rPr lang="en-US" dirty="0"/>
              <a:t>The ESDGC's 7 themes</a:t>
            </a:r>
          </a:p>
        </p:txBody>
      </p:sp>
      <p:sp>
        <p:nvSpPr>
          <p:cNvPr id="3" name="Content Placeholder 2">
            <a:extLst>
              <a:ext uri="{FF2B5EF4-FFF2-40B4-BE49-F238E27FC236}">
                <a16:creationId xmlns:a16="http://schemas.microsoft.com/office/drawing/2014/main" id="{26165574-56A0-DBF6-7195-91A04B07DCD2}"/>
              </a:ext>
            </a:extLst>
          </p:cNvPr>
          <p:cNvSpPr>
            <a:spLocks noGrp="1"/>
          </p:cNvSpPr>
          <p:nvPr>
            <p:ph idx="1"/>
          </p:nvPr>
        </p:nvSpPr>
        <p:spPr/>
        <p:txBody>
          <a:bodyPr vert="horz" lIns="91440" tIns="45720" rIns="91440" bIns="45720" rtlCol="0" anchor="t">
            <a:normAutofit fontScale="92500" lnSpcReduction="10000"/>
          </a:bodyPr>
          <a:lstStyle/>
          <a:p>
            <a:r>
              <a:rPr lang="en-US" dirty="0"/>
              <a:t>The 7 themes of the ESDGC that help develop values, attitudes, skills, knowledge and understanding that we need for sustainable living.</a:t>
            </a:r>
          </a:p>
          <a:p>
            <a:r>
              <a:rPr lang="en-US" dirty="0"/>
              <a:t>The 7 themes are:</a:t>
            </a:r>
          </a:p>
          <a:p>
            <a:r>
              <a:rPr lang="en-US" dirty="0"/>
              <a:t>Wealth and Poverty</a:t>
            </a:r>
          </a:p>
          <a:p>
            <a:r>
              <a:rPr lang="en-US" dirty="0"/>
              <a:t>Identity and culture</a:t>
            </a:r>
          </a:p>
          <a:p>
            <a:r>
              <a:rPr lang="en-US" dirty="0"/>
              <a:t>Choices and decisions </a:t>
            </a:r>
          </a:p>
          <a:p>
            <a:r>
              <a:rPr lang="en-US" dirty="0"/>
              <a:t>Health </a:t>
            </a:r>
          </a:p>
          <a:p>
            <a:r>
              <a:rPr lang="en-US" dirty="0"/>
              <a:t>Natural Environment</a:t>
            </a:r>
          </a:p>
          <a:p>
            <a:r>
              <a:rPr lang="en-US" dirty="0"/>
              <a:t>Climate Change</a:t>
            </a:r>
          </a:p>
          <a:p>
            <a:r>
              <a:rPr lang="en-US" dirty="0"/>
              <a:t>Consumption and waste</a:t>
            </a:r>
          </a:p>
          <a:p>
            <a:r>
              <a:rPr lang="en-US" dirty="0"/>
              <a:t>(Welsh Government, 2012) </a:t>
            </a:r>
          </a:p>
          <a:p>
            <a:endParaRPr lang="en-US" dirty="0"/>
          </a:p>
        </p:txBody>
      </p:sp>
    </p:spTree>
    <p:extLst>
      <p:ext uri="{BB962C8B-B14F-4D97-AF65-F5344CB8AC3E}">
        <p14:creationId xmlns:p14="http://schemas.microsoft.com/office/powerpoint/2010/main" val="3239766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AAA91-A64A-3350-3391-E7405529D3B0}"/>
              </a:ext>
            </a:extLst>
          </p:cNvPr>
          <p:cNvSpPr>
            <a:spLocks noGrp="1"/>
          </p:cNvSpPr>
          <p:nvPr>
            <p:ph type="title"/>
          </p:nvPr>
        </p:nvSpPr>
        <p:spPr/>
        <p:txBody>
          <a:bodyPr/>
          <a:lstStyle/>
          <a:p>
            <a:r>
              <a:rPr lang="en-US" dirty="0"/>
              <a:t>Global Context of the ESDGC </a:t>
            </a:r>
          </a:p>
        </p:txBody>
      </p:sp>
      <p:sp>
        <p:nvSpPr>
          <p:cNvPr id="3" name="Content Placeholder 2">
            <a:extLst>
              <a:ext uri="{FF2B5EF4-FFF2-40B4-BE49-F238E27FC236}">
                <a16:creationId xmlns:a16="http://schemas.microsoft.com/office/drawing/2014/main" id="{90C7DB7A-D22D-C68B-F82D-18C581E5DDCF}"/>
              </a:ext>
            </a:extLst>
          </p:cNvPr>
          <p:cNvSpPr>
            <a:spLocks noGrp="1"/>
          </p:cNvSpPr>
          <p:nvPr>
            <p:ph idx="1"/>
          </p:nvPr>
        </p:nvSpPr>
        <p:spPr/>
        <p:txBody>
          <a:bodyPr vert="horz" lIns="91440" tIns="45720" rIns="91440" bIns="45720" rtlCol="0" anchor="t">
            <a:normAutofit/>
          </a:bodyPr>
          <a:lstStyle/>
          <a:p>
            <a:pPr marL="0" indent="0">
              <a:buNone/>
            </a:pPr>
            <a:r>
              <a:rPr lang="en-US" dirty="0"/>
              <a:t>A global context of the ESDGC is where we consider the world's sustainability. Some examples of a global context include:</a:t>
            </a:r>
          </a:p>
          <a:p>
            <a:r>
              <a:rPr lang="en-US" dirty="0"/>
              <a:t>Conditions where humans and nature co-exist.</a:t>
            </a:r>
          </a:p>
          <a:p>
            <a:r>
              <a:rPr lang="en-US" dirty="0"/>
              <a:t>Conditions where societies and biosphere co-exist</a:t>
            </a:r>
          </a:p>
          <a:p>
            <a:r>
              <a:rPr lang="en-US" dirty="0"/>
              <a:t>The world and the earth co-existing so that we are able to enable productive harmony.</a:t>
            </a:r>
          </a:p>
          <a:p>
            <a:r>
              <a:rPr lang="en-US" dirty="0"/>
              <a:t>(Cambridge University Press, No Date) </a:t>
            </a:r>
            <a:br>
              <a:rPr lang="en-US" dirty="0"/>
            </a:br>
            <a:endParaRPr lang="en-US" dirty="0"/>
          </a:p>
        </p:txBody>
      </p:sp>
    </p:spTree>
    <p:extLst>
      <p:ext uri="{BB962C8B-B14F-4D97-AF65-F5344CB8AC3E}">
        <p14:creationId xmlns:p14="http://schemas.microsoft.com/office/powerpoint/2010/main" val="4020247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6446633-2BA1-56BD-3653-329653CAA722}"/>
              </a:ext>
            </a:extLst>
          </p:cNvPr>
          <p:cNvSpPr>
            <a:spLocks noGrp="1"/>
          </p:cNvSpPr>
          <p:nvPr>
            <p:ph type="title"/>
          </p:nvPr>
        </p:nvSpPr>
        <p:spPr>
          <a:xfrm>
            <a:off x="7181723" y="609600"/>
            <a:ext cx="4512989" cy="2227730"/>
          </a:xfrm>
        </p:spPr>
        <p:txBody>
          <a:bodyPr anchor="ctr">
            <a:normAutofit/>
          </a:bodyPr>
          <a:lstStyle/>
          <a:p>
            <a:r>
              <a:rPr lang="en-US">
                <a:solidFill>
                  <a:srgbClr val="FFFFFF"/>
                </a:solidFill>
              </a:rPr>
              <a:t>Local Context of the ESDGC</a:t>
            </a:r>
          </a:p>
        </p:txBody>
      </p:sp>
      <p:pic>
        <p:nvPicPr>
          <p:cNvPr id="4" name="Picture 3" descr="A screen shot of a computer&#10;&#10;AI-generated content may be incorrect.">
            <a:extLst>
              <a:ext uri="{FF2B5EF4-FFF2-40B4-BE49-F238E27FC236}">
                <a16:creationId xmlns:a16="http://schemas.microsoft.com/office/drawing/2014/main" id="{861E1C90-ACEA-F7AF-BC4E-5A1744AEBBEC}"/>
              </a:ext>
            </a:extLst>
          </p:cNvPr>
          <p:cNvPicPr>
            <a:picLocks noChangeAspect="1"/>
          </p:cNvPicPr>
          <p:nvPr/>
        </p:nvPicPr>
        <p:blipFill>
          <a:blip r:embed="rId3"/>
          <a:srcRect l="58792" t="30110" r="5469" b="2621"/>
          <a:stretch/>
        </p:blipFill>
        <p:spPr>
          <a:xfrm>
            <a:off x="757251" y="1567876"/>
            <a:ext cx="3856774" cy="3811147"/>
          </a:xfrm>
          <a:prstGeom prst="rect">
            <a:avLst/>
          </a:prstGeom>
        </p:spPr>
      </p:pic>
      <p:sp>
        <p:nvSpPr>
          <p:cNvPr id="3" name="Content Placeholder 2">
            <a:extLst>
              <a:ext uri="{FF2B5EF4-FFF2-40B4-BE49-F238E27FC236}">
                <a16:creationId xmlns:a16="http://schemas.microsoft.com/office/drawing/2014/main" id="{733FC23F-558A-0CEE-9F41-1046BD033389}"/>
              </a:ext>
            </a:extLst>
          </p:cNvPr>
          <p:cNvSpPr>
            <a:spLocks noGrp="1"/>
          </p:cNvSpPr>
          <p:nvPr>
            <p:ph idx="1"/>
          </p:nvPr>
        </p:nvSpPr>
        <p:spPr>
          <a:xfrm>
            <a:off x="7181725" y="2837329"/>
            <a:ext cx="4512988" cy="3317938"/>
          </a:xfrm>
        </p:spPr>
        <p:txBody>
          <a:bodyPr vert="horz" lIns="91440" tIns="45720" rIns="91440" bIns="45720" rtlCol="0" anchor="t">
            <a:normAutofit/>
          </a:bodyPr>
          <a:lstStyle/>
          <a:p>
            <a:pPr marL="0" indent="0">
              <a:buNone/>
            </a:pPr>
            <a:r>
              <a:rPr lang="en-US">
                <a:solidFill>
                  <a:srgbClr val="FFFFFF"/>
                </a:solidFill>
              </a:rPr>
              <a:t>A local context of the ESDGC refers to the area in which a person lives. In this case the 'Welsh Context' of the ESDGC in education is rather helpful.</a:t>
            </a:r>
          </a:p>
        </p:txBody>
      </p:sp>
    </p:spTree>
    <p:extLst>
      <p:ext uri="{BB962C8B-B14F-4D97-AF65-F5344CB8AC3E}">
        <p14:creationId xmlns:p14="http://schemas.microsoft.com/office/powerpoint/2010/main" val="1997475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F2716-2099-F639-B289-1E036FC0AEF2}"/>
              </a:ext>
            </a:extLst>
          </p:cNvPr>
          <p:cNvSpPr>
            <a:spLocks noGrp="1"/>
          </p:cNvSpPr>
          <p:nvPr>
            <p:ph type="title"/>
          </p:nvPr>
        </p:nvSpPr>
        <p:spPr/>
        <p:txBody>
          <a:bodyPr/>
          <a:lstStyle/>
          <a:p>
            <a:r>
              <a:rPr lang="en-US" dirty="0"/>
              <a:t>What is 'The Welsh Context' of the ESDGC?</a:t>
            </a:r>
          </a:p>
        </p:txBody>
      </p:sp>
      <p:sp>
        <p:nvSpPr>
          <p:cNvPr id="3" name="Content Placeholder 2">
            <a:extLst>
              <a:ext uri="{FF2B5EF4-FFF2-40B4-BE49-F238E27FC236}">
                <a16:creationId xmlns:a16="http://schemas.microsoft.com/office/drawing/2014/main" id="{50E351B6-7F83-3FC8-E4E9-E85C39348150}"/>
              </a:ext>
            </a:extLst>
          </p:cNvPr>
          <p:cNvSpPr>
            <a:spLocks noGrp="1"/>
          </p:cNvSpPr>
          <p:nvPr>
            <p:ph idx="1"/>
          </p:nvPr>
        </p:nvSpPr>
        <p:spPr/>
        <p:txBody>
          <a:bodyPr vert="horz" lIns="91440" tIns="45720" rIns="91440" bIns="45720" rtlCol="0" anchor="t">
            <a:normAutofit lnSpcReduction="10000"/>
          </a:bodyPr>
          <a:lstStyle/>
          <a:p>
            <a:pPr>
              <a:buFont typeface="Wingdings" charset="2"/>
              <a:buChar char="Ø"/>
            </a:pPr>
            <a:r>
              <a:rPr lang="en-US" dirty="0"/>
              <a:t>The Welsh Government have a very clear duty to promote sustainability. This duty was defined and highlighted in the "Government of Wales Act 1998"</a:t>
            </a:r>
          </a:p>
          <a:p>
            <a:pPr>
              <a:buFont typeface="Wingdings" charset="2"/>
              <a:buChar char="Ø"/>
            </a:pPr>
            <a:r>
              <a:rPr lang="en-US" dirty="0"/>
              <a:t>Wales hold a significant role when it comes to the 'National Regional Governments for Sustainable Development (NRG4SD)'</a:t>
            </a:r>
          </a:p>
          <a:p>
            <a:pPr>
              <a:buFont typeface="Wingdings" charset="2"/>
              <a:buChar char="Ø"/>
            </a:pPr>
            <a:r>
              <a:rPr lang="en-US" dirty="0"/>
              <a:t>The ESDGC in schools:</a:t>
            </a:r>
          </a:p>
          <a:p>
            <a:pPr>
              <a:buFont typeface="Wingdings" charset="2"/>
              <a:buChar char="Ø"/>
            </a:pPr>
            <a:r>
              <a:rPr lang="en-US" dirty="0"/>
              <a:t>The ESDGC is something that is considered part of the school's organization.</a:t>
            </a:r>
          </a:p>
          <a:p>
            <a:pPr>
              <a:buFont typeface="Wingdings" charset="2"/>
              <a:buChar char="Ø"/>
            </a:pPr>
            <a:r>
              <a:rPr lang="en-US" dirty="0"/>
              <a:t>Is a permanent message on how the school is managed.</a:t>
            </a:r>
          </a:p>
          <a:p>
            <a:pPr>
              <a:buFont typeface="Wingdings" charset="2"/>
              <a:buChar char="Ø"/>
            </a:pPr>
            <a:r>
              <a:rPr lang="en-US" dirty="0"/>
              <a:t>Schools must actively do as well as teach to children/young people.</a:t>
            </a:r>
          </a:p>
          <a:p>
            <a:pPr>
              <a:buFont typeface="Wingdings" charset="2"/>
              <a:buChar char="Ø"/>
            </a:pPr>
            <a:r>
              <a:rPr lang="en-US" dirty="0"/>
              <a:t>This requires co-ordination and consistency throughout the whole school.</a:t>
            </a:r>
          </a:p>
          <a:p>
            <a:pPr>
              <a:buFont typeface="Wingdings" charset="2"/>
              <a:buChar char="Ø"/>
            </a:pPr>
            <a:r>
              <a:rPr lang="en-US" dirty="0"/>
              <a:t>Would be included in an Estyn inspection.</a:t>
            </a:r>
          </a:p>
          <a:p>
            <a:pPr>
              <a:buFont typeface="Wingdings" charset="2"/>
              <a:buChar char="Ø"/>
            </a:pPr>
            <a:r>
              <a:rPr lang="en-US" dirty="0"/>
              <a:t>(Welsh Government, 2008)</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0064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DED13-D284-A04D-37AD-1CA92F3F1AF0}"/>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0E64C77C-3071-9E6D-020C-6545D14FE4FA}"/>
              </a:ext>
            </a:extLst>
          </p:cNvPr>
          <p:cNvSpPr>
            <a:spLocks noGrp="1"/>
          </p:cNvSpPr>
          <p:nvPr>
            <p:ph idx="1"/>
          </p:nvPr>
        </p:nvSpPr>
        <p:spPr/>
        <p:txBody>
          <a:bodyPr vert="horz" lIns="91440" tIns="45720" rIns="91440" bIns="45720" rtlCol="0" anchor="t">
            <a:noAutofit/>
          </a:bodyPr>
          <a:lstStyle/>
          <a:p>
            <a:r>
              <a:rPr lang="en-US" sz="1400" dirty="0">
                <a:latin typeface="Aptos"/>
              </a:rPr>
              <a:t>Welsh Government. (2008) </a:t>
            </a:r>
            <a:r>
              <a:rPr lang="en-US" sz="1400" i="1" dirty="0">
                <a:latin typeface="Aptos"/>
              </a:rPr>
              <a:t>Education for Sustainable Development and Global Citizenship: A Common Understanding for Schools. </a:t>
            </a:r>
            <a:r>
              <a:rPr lang="en-US" sz="1400" dirty="0">
                <a:latin typeface="Aptos"/>
              </a:rPr>
              <a:t>Available at: </a:t>
            </a:r>
            <a:r>
              <a:rPr lang="en-US" sz="1400" u="sng" dirty="0">
                <a:latin typeface="Aptos"/>
                <a:hlinkClick r:id="rId2"/>
              </a:rPr>
              <a:t>https://hwb.gov.wales/api/storage/eaf467e6-30fe-45c9-93ef-cb30f31f1c90/common-understanding-for-school.pdf</a:t>
            </a:r>
            <a:r>
              <a:rPr lang="en-US" sz="1400" dirty="0">
                <a:latin typeface="Aptos"/>
              </a:rPr>
              <a:t> (Accessed: 10/02/2025)</a:t>
            </a:r>
          </a:p>
          <a:p>
            <a:r>
              <a:rPr lang="en-US" sz="1400" dirty="0">
                <a:latin typeface="Aptos"/>
              </a:rPr>
              <a:t>Welsh Government. (2012) </a:t>
            </a:r>
            <a:r>
              <a:rPr lang="en-US" sz="1400" i="1" dirty="0">
                <a:latin typeface="Aptos"/>
              </a:rPr>
              <a:t>Education for Sustainable Development and Global Citizenship: A Common understanding for the adult and community learning sector. </a:t>
            </a:r>
            <a:r>
              <a:rPr lang="en-US" sz="1400" dirty="0">
                <a:latin typeface="Aptos"/>
              </a:rPr>
              <a:t>Available at: </a:t>
            </a:r>
            <a:r>
              <a:rPr lang="en-US" sz="1400" u="sng" dirty="0">
                <a:latin typeface="Aptos"/>
                <a:hlinkClick r:id="rId3"/>
              </a:rPr>
              <a:t>https://www.gov.wales/sites/default/files/publications/2018-02/education-for-sustainable-development-and-global-citizenship-a-common-understanding-for-the-adult-and-community-learning-sector.pdf</a:t>
            </a:r>
            <a:r>
              <a:rPr lang="en-US" sz="1400" dirty="0">
                <a:latin typeface="Aptos"/>
              </a:rPr>
              <a:t> (Accessed: 10/02/2025)</a:t>
            </a:r>
          </a:p>
          <a:p>
            <a:r>
              <a:rPr lang="en-US" sz="1400" dirty="0">
                <a:latin typeface="Aptos"/>
              </a:rPr>
              <a:t>Cambridge University Press. (No Date) </a:t>
            </a:r>
            <a:r>
              <a:rPr lang="en-US" sz="1400" i="1" dirty="0">
                <a:latin typeface="Aptos"/>
              </a:rPr>
              <a:t>Scope.</a:t>
            </a:r>
            <a:r>
              <a:rPr lang="en-US" sz="1400" dirty="0">
                <a:latin typeface="Aptos"/>
              </a:rPr>
              <a:t> Available at: </a:t>
            </a:r>
            <a:r>
              <a:rPr lang="en-US" sz="1400" u="sng" dirty="0">
                <a:latin typeface="Aptos"/>
                <a:hlinkClick r:id="rId4"/>
              </a:rPr>
              <a:t>https://www.cambridge.org/core/journals/global-sustainability/about#:~:text=Global%20sustainability%20defines%20the%20conditions,support%20present%20and%20future%20generations</a:t>
            </a:r>
            <a:r>
              <a:rPr lang="en-US" sz="1400" dirty="0">
                <a:latin typeface="Aptos"/>
              </a:rPr>
              <a:t>.  (Accessed: 11/02/2025)</a:t>
            </a:r>
          </a:p>
          <a:p>
            <a:r>
              <a:rPr lang="en-US" sz="1400" dirty="0">
                <a:latin typeface="Aptos"/>
              </a:rPr>
              <a:t>Group. (No Date) </a:t>
            </a:r>
            <a:r>
              <a:rPr lang="en-US" sz="1400" i="1" dirty="0">
                <a:latin typeface="Aptos"/>
              </a:rPr>
              <a:t>Education for Sustainable Development and Global Citizenship. </a:t>
            </a:r>
            <a:r>
              <a:rPr lang="en-US" sz="1400" dirty="0">
                <a:latin typeface="Aptos"/>
              </a:rPr>
              <a:t>Available at: </a:t>
            </a:r>
            <a:r>
              <a:rPr lang="en-US" sz="1400" u="sng" dirty="0">
                <a:latin typeface="Aptos"/>
                <a:hlinkClick r:id="rId5"/>
              </a:rPr>
              <a:t>https://www.t2group.co.uk/esdgc.html#:~</a:t>
            </a:r>
            <a:r>
              <a:rPr lang="en-US" sz="1400" dirty="0">
                <a:latin typeface="Aptos"/>
              </a:rPr>
              <a:t>: (Accessed: 10/02/2025)</a:t>
            </a:r>
          </a:p>
          <a:p>
            <a:r>
              <a:rPr lang="en-US" sz="1400" dirty="0">
                <a:latin typeface="Aptos"/>
              </a:rPr>
              <a:t>UCLA Sustainability. (No Date) </a:t>
            </a:r>
            <a:r>
              <a:rPr lang="en-US" sz="1400" i="1" dirty="0">
                <a:latin typeface="Aptos"/>
              </a:rPr>
              <a:t>What is Sustainability? </a:t>
            </a:r>
            <a:r>
              <a:rPr lang="en-US" sz="1400" dirty="0">
                <a:latin typeface="Aptos"/>
              </a:rPr>
              <a:t>Available at: </a:t>
            </a:r>
            <a:r>
              <a:rPr lang="en-US" sz="1400" u="sng" dirty="0">
                <a:latin typeface="Aptos"/>
                <a:hlinkClick r:id="rId6"/>
              </a:rPr>
              <a:t>https://www.sustain.ucla.edu/what-is-sustainability/</a:t>
            </a:r>
            <a:r>
              <a:rPr lang="en-US" sz="1400" dirty="0">
                <a:latin typeface="Aptos"/>
              </a:rPr>
              <a:t> (Accessed: 10/02/2025)</a:t>
            </a:r>
          </a:p>
        </p:txBody>
      </p:sp>
    </p:spTree>
    <p:extLst>
      <p:ext uri="{BB962C8B-B14F-4D97-AF65-F5344CB8AC3E}">
        <p14:creationId xmlns:p14="http://schemas.microsoft.com/office/powerpoint/2010/main" val="3543546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A7716-AD4A-5D78-03D5-86F51526C059}"/>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DD1D2B59-5F4C-7A91-7B98-DF6F0EEF0B3B}"/>
              </a:ext>
            </a:extLst>
          </p:cNvPr>
          <p:cNvSpPr>
            <a:spLocks noGrp="1"/>
          </p:cNvSpPr>
          <p:nvPr>
            <p:ph idx="1"/>
          </p:nvPr>
        </p:nvSpPr>
        <p:spPr/>
        <p:txBody>
          <a:bodyPr vert="horz" lIns="91440" tIns="45720" rIns="91440" bIns="45720" rtlCol="0" anchor="t">
            <a:normAutofit/>
          </a:bodyPr>
          <a:lstStyle/>
          <a:p>
            <a:r>
              <a:rPr lang="en-US" sz="1400" dirty="0">
                <a:latin typeface="Aptos"/>
              </a:rPr>
              <a:t>Kim, J., and Grabowski, C. (2019) </a:t>
            </a:r>
            <a:r>
              <a:rPr lang="en-US" sz="1400" i="1" dirty="0">
                <a:latin typeface="Aptos"/>
              </a:rPr>
              <a:t>Learning Global Citizenship through UN Sustainable Development Goals. </a:t>
            </a:r>
            <a:r>
              <a:rPr lang="en-US" sz="1400" dirty="0">
                <a:latin typeface="Aptos"/>
              </a:rPr>
              <a:t>Available at: </a:t>
            </a:r>
            <a:r>
              <a:rPr lang="en-US" sz="1400" dirty="0">
                <a:solidFill>
                  <a:srgbClr val="000000"/>
                </a:solidFill>
                <a:latin typeface="Aptos"/>
                <a:hlinkClick r:id="rId2"/>
              </a:rPr>
              <a:t>https://teachingsocialstudies.org/2019/01/04/learning-global-citizenship-through-un-sustainable-development-goals/</a:t>
            </a:r>
            <a:r>
              <a:rPr lang="en-US" sz="1400" dirty="0">
                <a:latin typeface="Aptos"/>
              </a:rPr>
              <a:t> (Accessed: 22/02/2025)</a:t>
            </a:r>
            <a:r>
              <a:rPr lang="en-US" sz="1400" i="1" dirty="0">
                <a:latin typeface="Aptos"/>
              </a:rPr>
              <a:t> </a:t>
            </a:r>
            <a:endParaRPr lang="en-US" sz="1400">
              <a:solidFill>
                <a:srgbClr val="000000"/>
              </a:solidFill>
              <a:latin typeface="Aptos"/>
            </a:endParaRPr>
          </a:p>
          <a:p>
            <a:r>
              <a:rPr lang="en-US" sz="1400" dirty="0">
                <a:latin typeface="Aptos"/>
              </a:rPr>
              <a:t>Welsh Government. (2019) </a:t>
            </a:r>
            <a:r>
              <a:rPr lang="en-US" sz="1400" i="1" dirty="0">
                <a:latin typeface="Aptos"/>
              </a:rPr>
              <a:t>Wales and The Sustainable Development Goals. </a:t>
            </a:r>
            <a:r>
              <a:rPr lang="en-US" sz="1400" dirty="0">
                <a:latin typeface="Aptos"/>
              </a:rPr>
              <a:t>Available at: </a:t>
            </a:r>
            <a:r>
              <a:rPr lang="en-US" sz="1400" dirty="0">
                <a:solidFill>
                  <a:srgbClr val="000000"/>
                </a:solidFill>
                <a:latin typeface="Aptos"/>
                <a:hlinkClick r:id="rId3"/>
              </a:rPr>
              <a:t>https://www.futuregenerations.wales/wp-content/uploads/2019/07/Wales-_-SDGs-_-VNR-_-Supplementary-Report-for-Wales-_-Version-10.1-Final-w-cover-ENG.pdf</a:t>
            </a:r>
            <a:r>
              <a:rPr lang="en-US" sz="1400" dirty="0">
                <a:latin typeface="Aptos"/>
              </a:rPr>
              <a:t> (Accessed: 22/02/2025)</a:t>
            </a:r>
            <a:endParaRPr lang="en-US" sz="1400">
              <a:solidFill>
                <a:srgbClr val="000000"/>
              </a:solidFill>
              <a:latin typeface="Aptos"/>
            </a:endParaRPr>
          </a:p>
          <a:p>
            <a:endParaRPr lang="en-US" sz="1700" dirty="0">
              <a:solidFill>
                <a:srgbClr val="000000"/>
              </a:solidFill>
            </a:endParaRPr>
          </a:p>
          <a:p>
            <a:endParaRPr lang="en-US" dirty="0"/>
          </a:p>
        </p:txBody>
      </p:sp>
    </p:spTree>
    <p:extLst>
      <p:ext uri="{BB962C8B-B14F-4D97-AF65-F5344CB8AC3E}">
        <p14:creationId xmlns:p14="http://schemas.microsoft.com/office/powerpoint/2010/main" val="62948828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Education for Sustainable Development and Global Citizenship</vt:lpstr>
      <vt:lpstr>What does ESDGC stand for? </vt:lpstr>
      <vt:lpstr>What is Sustainability?</vt:lpstr>
      <vt:lpstr>What is the ESDGC about?</vt:lpstr>
      <vt:lpstr>Why is the ESDGC important?</vt:lpstr>
      <vt:lpstr>The ESDGC's 7 themes</vt:lpstr>
      <vt:lpstr>Global Context of the ESDGC </vt:lpstr>
      <vt:lpstr>Local Context of the ESDGC</vt:lpstr>
      <vt:lpstr>What is 'The Welsh Context' of the ESDGC?</vt:lpstr>
      <vt:lpstr>Reference list: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613</cp:revision>
  <dcterms:created xsi:type="dcterms:W3CDTF">2025-02-11T12:16:28Z</dcterms:created>
  <dcterms:modified xsi:type="dcterms:W3CDTF">2025-03-12T09:42:29Z</dcterms:modified>
</cp:coreProperties>
</file>