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300" r:id="rId2"/>
    <p:sldId id="325" r:id="rId3"/>
    <p:sldId id="272" r:id="rId4"/>
    <p:sldId id="257" r:id="rId5"/>
    <p:sldId id="258" r:id="rId6"/>
    <p:sldId id="261" r:id="rId7"/>
    <p:sldId id="262" r:id="rId8"/>
    <p:sldId id="312" r:id="rId9"/>
    <p:sldId id="264" r:id="rId10"/>
    <p:sldId id="313" r:id="rId11"/>
    <p:sldId id="263" r:id="rId12"/>
    <p:sldId id="265" r:id="rId13"/>
    <p:sldId id="301" r:id="rId14"/>
    <p:sldId id="305" r:id="rId15"/>
    <p:sldId id="308" r:id="rId16"/>
    <p:sldId id="324" r:id="rId17"/>
    <p:sldId id="309" r:id="rId18"/>
    <p:sldId id="310" r:id="rId19"/>
    <p:sldId id="323" r:id="rId20"/>
    <p:sldId id="311" r:id="rId21"/>
    <p:sldId id="321" r:id="rId22"/>
    <p:sldId id="314" r:id="rId23"/>
    <p:sldId id="315" r:id="rId24"/>
    <p:sldId id="316" r:id="rId25"/>
    <p:sldId id="317" r:id="rId26"/>
    <p:sldId id="318" r:id="rId27"/>
    <p:sldId id="319" r:id="rId28"/>
    <p:sldId id="322" r:id="rId2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CC66"/>
    <a:srgbClr val="FF6600"/>
    <a:srgbClr val="FF9933"/>
    <a:srgbClr val="CCFFFF"/>
    <a:srgbClr val="008080"/>
    <a:srgbClr val="006600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2787"/>
    <p:restoredTop sz="90842" autoAdjust="0"/>
  </p:normalViewPr>
  <p:slideViewPr>
    <p:cSldViewPr>
      <p:cViewPr varScale="1">
        <p:scale>
          <a:sx n="62" d="100"/>
          <a:sy n="62" d="100"/>
        </p:scale>
        <p:origin x="-1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1.xml"/><Relationship Id="rId13" Type="http://schemas.openxmlformats.org/officeDocument/2006/relationships/slide" Target="slides/slide17.xml"/><Relationship Id="rId3" Type="http://schemas.openxmlformats.org/officeDocument/2006/relationships/slide" Target="slides/slide4.xml"/><Relationship Id="rId7" Type="http://schemas.openxmlformats.org/officeDocument/2006/relationships/slide" Target="slides/slide9.xml"/><Relationship Id="rId12" Type="http://schemas.openxmlformats.org/officeDocument/2006/relationships/slide" Target="slides/slide15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7.xml"/><Relationship Id="rId11" Type="http://schemas.openxmlformats.org/officeDocument/2006/relationships/slide" Target="slides/slide14.xml"/><Relationship Id="rId5" Type="http://schemas.openxmlformats.org/officeDocument/2006/relationships/slide" Target="slides/slide6.xml"/><Relationship Id="rId15" Type="http://schemas.openxmlformats.org/officeDocument/2006/relationships/slide" Target="slides/slide20.xml"/><Relationship Id="rId10" Type="http://schemas.openxmlformats.org/officeDocument/2006/relationships/slide" Target="slides/slide13.xml"/><Relationship Id="rId4" Type="http://schemas.openxmlformats.org/officeDocument/2006/relationships/slide" Target="slides/slide5.xml"/><Relationship Id="rId9" Type="http://schemas.openxmlformats.org/officeDocument/2006/relationships/slide" Target="slides/slide12.xml"/><Relationship Id="rId14" Type="http://schemas.openxmlformats.org/officeDocument/2006/relationships/slide" Target="slides/slide1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21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1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C490820-1ACA-4A16-9F94-6DFBE41CCC7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C65292F-003C-4E1E-B14B-9BD6813A4C4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372600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102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2228" name="Picture 102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7150"/>
            <a:ext cx="9372600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2229" name="Text Box 1029"/>
          <p:cNvSpPr txBox="1">
            <a:spLocks noChangeArrowheads="1"/>
          </p:cNvSpPr>
          <p:nvPr/>
        </p:nvSpPr>
        <p:spPr bwMode="auto">
          <a:xfrm>
            <a:off x="1371600" y="1143000"/>
            <a:ext cx="67056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400" b="1"/>
              <a:t>Constructing Excellence and Sustainability</a:t>
            </a:r>
          </a:p>
        </p:txBody>
      </p:sp>
      <p:sp>
        <p:nvSpPr>
          <p:cNvPr id="52232" name="Text Box 1032"/>
          <p:cNvSpPr txBox="1">
            <a:spLocks noGrp="1" noChangeArrowheads="1"/>
          </p:cNvSpPr>
          <p:nvPr>
            <p:ph type="ctrTitle"/>
          </p:nvPr>
        </p:nvSpPr>
        <p:spPr>
          <a:xfrm>
            <a:off x="685800" y="2971800"/>
            <a:ext cx="7772400" cy="1143000"/>
          </a:xfrm>
          <a:noFill/>
          <a:ln/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3200" dirty="0">
                <a:solidFill>
                  <a:schemeClr val="tx1"/>
                </a:solidFill>
              </a:rPr>
              <a:t/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 smtClean="0">
                <a:solidFill>
                  <a:schemeClr val="tx1"/>
                </a:solidFill>
              </a:rPr>
              <a:t>History </a:t>
            </a:r>
            <a:r>
              <a:rPr lang="en-GB" sz="3200" smtClean="0">
                <a:solidFill>
                  <a:schemeClr val="tx1"/>
                </a:solidFill>
              </a:rPr>
              <a:t>and compliance</a:t>
            </a:r>
            <a:endParaRPr lang="en-GB" sz="3200">
              <a:solidFill>
                <a:schemeClr val="tx1"/>
              </a:solidFill>
            </a:endParaRPr>
          </a:p>
        </p:txBody>
      </p:sp>
      <p:sp>
        <p:nvSpPr>
          <p:cNvPr id="52234" name="Rectangle 1034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52233" name="Picture 1033" descr="CBP%20+%20RT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Objectives for today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Share Constructing Excellence Sustainability Strategy</a:t>
            </a:r>
          </a:p>
          <a:p>
            <a:pPr lvl="1"/>
            <a:r>
              <a:rPr lang="en-GB"/>
              <a:t>General outline</a:t>
            </a:r>
          </a:p>
          <a:p>
            <a:pPr lvl="1"/>
            <a:r>
              <a:rPr lang="en-GB"/>
              <a:t>More detail about EPICs and regional strategies</a:t>
            </a:r>
          </a:p>
          <a:p>
            <a:r>
              <a:rPr lang="en-GB"/>
              <a:t>Learn more about CIC strategy for sustainability</a:t>
            </a:r>
          </a:p>
          <a:p>
            <a:r>
              <a:rPr lang="en-GB"/>
              <a:t>Opportunities for collaboration?</a:t>
            </a:r>
          </a:p>
        </p:txBody>
      </p:sp>
      <p:pic>
        <p:nvPicPr>
          <p:cNvPr id="90116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342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1447800" y="2514600"/>
            <a:ext cx="64770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latin typeface="Arial" pitchFamily="34" charset="0"/>
                <a:cs typeface="Arial" pitchFamily="34" charset="0"/>
              </a:rPr>
              <a:t>Rethinking Construction is the banner under which the construction industry, its clients and the government are working together to improve UK construction performance</a:t>
            </a:r>
          </a:p>
          <a:p>
            <a:pPr algn="ctr"/>
            <a:endParaRPr lang="en-GB" sz="1800" b="1">
              <a:latin typeface="Arial" pitchFamily="34" charset="0"/>
            </a:endParaRPr>
          </a:p>
          <a:p>
            <a:pPr algn="ctr"/>
            <a:r>
              <a:rPr lang="en-GB" sz="1800" i="1">
                <a:latin typeface="Arial" pitchFamily="34" charset="0"/>
              </a:rPr>
              <a:t>www.rethinkingconstruction.org</a:t>
            </a:r>
          </a:p>
          <a:p>
            <a:pPr algn="ctr">
              <a:spcBef>
                <a:spcPct val="50000"/>
              </a:spcBef>
            </a:pPr>
            <a:endParaRPr lang="en-GB" sz="1800" b="1" i="1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 b="1" i="1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8" name="Picture 4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5013" y="42672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Context: Rethinking Construction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 </a:t>
            </a:r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/>
              <a:t>Rethinking Construction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7772400" cy="4114800"/>
          </a:xfrm>
        </p:spPr>
        <p:txBody>
          <a:bodyPr/>
          <a:lstStyle/>
          <a:p>
            <a:r>
              <a:rPr lang="en-GB" sz="2800"/>
              <a:t>Launched following the report of Sir John Egan’s Construction Task Force in 1998</a:t>
            </a:r>
          </a:p>
          <a:p>
            <a:r>
              <a:rPr lang="en-GB" sz="2800"/>
              <a:t>Objectives:</a:t>
            </a:r>
          </a:p>
          <a:p>
            <a:pPr lvl="1"/>
            <a:r>
              <a:rPr lang="en-GB" sz="2400"/>
              <a:t>To achieve radical improvements in the design, quality, sustainability and customer satisfaction of UK construction</a:t>
            </a:r>
          </a:p>
          <a:p>
            <a:pPr lvl="1"/>
            <a:r>
              <a:rPr lang="en-GB" sz="2400"/>
              <a:t>To be able to recruit and retain a </a:t>
            </a:r>
          </a:p>
          <a:p>
            <a:pPr lvl="1">
              <a:buFontTx/>
              <a:buNone/>
            </a:pPr>
            <a:r>
              <a:rPr lang="en-GB" sz="2400"/>
              <a:t>	skilled workforce at all levels</a:t>
            </a:r>
          </a:p>
          <a:p>
            <a:endParaRPr lang="en-GB"/>
          </a:p>
        </p:txBody>
      </p:sp>
      <p:pic>
        <p:nvPicPr>
          <p:cNvPr id="3076" name="Picture 4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5013" y="42672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1628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/>
              <a:t>Set up to lead radical improvement in construction in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Value for money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Profitability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Reliability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Respect for people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/>
              <a:t>through demonstration and dissemination of best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sz="2400" b="1"/>
              <a:t>practice and innovation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endParaRPr lang="en-GB" sz="1600" b="1">
              <a:latin typeface="Arial" pitchFamily="34" charset="0"/>
            </a:endParaRPr>
          </a:p>
          <a:p>
            <a:pPr algn="ctr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1600" i="1">
                <a:latin typeface="Arial" pitchFamily="34" charset="0"/>
              </a:rPr>
              <a:t>www.m4i.org.uk</a:t>
            </a:r>
          </a:p>
          <a:p>
            <a:pPr>
              <a:lnSpc>
                <a:spcPct val="90000"/>
              </a:lnSpc>
            </a:pPr>
            <a:endParaRPr lang="en-GB" sz="2800"/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>
            <p:ph type="title"/>
          </p:nvPr>
        </p:nvGraphicFramePr>
        <p:xfrm>
          <a:off x="3513138" y="609600"/>
          <a:ext cx="2116137" cy="1143000"/>
        </p:xfrm>
        <a:graphic>
          <a:graphicData uri="http://schemas.openxmlformats.org/presentationml/2006/ole">
            <p:oleObj spid="_x0000_s4100" name="Bitmap Image" r:id="rId3" imgW="2010056" imgH="1085714" progId="PBrush">
              <p:embed/>
            </p:oleObj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4057650" y="31099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3124200" y="762000"/>
          <a:ext cx="2743200" cy="1766888"/>
        </p:xfrm>
        <a:graphic>
          <a:graphicData uri="http://schemas.openxmlformats.org/presentationml/2006/ole">
            <p:oleObj spid="_x0000_s7171" r:id="rId3" imgW="6001588" imgH="3761905" progId="">
              <p:embed/>
            </p:oleObj>
          </a:graphicData>
        </a:graphic>
      </p:graphicFrame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838200" y="2895600"/>
            <a:ext cx="73152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pitchFamily="34" charset="0"/>
              </a:rPr>
              <a:t>Set up in April 1999 to promote radical change and continuous improvement in the housing industry</a:t>
            </a:r>
            <a:endParaRPr lang="en-GB" sz="1800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 i="1">
                <a:latin typeface="Arial" pitchFamily="34" charset="0"/>
              </a:rPr>
              <a:t>www.thehousingforum.org.uk</a:t>
            </a:r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3990975" y="31099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3124200" y="990600"/>
          <a:ext cx="2819400" cy="1843088"/>
        </p:xfrm>
        <a:graphic>
          <a:graphicData uri="http://schemas.openxmlformats.org/presentationml/2006/ole">
            <p:oleObj spid="_x0000_s8195" r:id="rId3" imgW="6001588" imgH="3761905" progId="PBrush">
              <p:embed/>
            </p:oleObj>
          </a:graphicData>
        </a:graphic>
      </p:graphicFrame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838200" y="3276600"/>
            <a:ext cx="73152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pitchFamily="34" charset="0"/>
              </a:rPr>
              <a:t>Set up in 2000 to promote integration of the Rethinking Construction agenda into Local Authority procurement policies and practices</a:t>
            </a:r>
          </a:p>
          <a:p>
            <a:pPr algn="ctr">
              <a:spcBef>
                <a:spcPct val="50000"/>
              </a:spcBef>
            </a:pPr>
            <a:endParaRPr lang="en-GB" sz="1800" b="1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 i="1">
                <a:latin typeface="Arial" pitchFamily="34" charset="0"/>
              </a:rPr>
              <a:t>www.lgtf.org.uk</a:t>
            </a:r>
          </a:p>
        </p:txBody>
      </p:sp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Respect for People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Industry improvement cannot be delivered without improving performance in people issues</a:t>
            </a:r>
          </a:p>
          <a:p>
            <a:r>
              <a:rPr lang="en-GB" sz="2800"/>
              <a:t>Six key areas of activity:</a:t>
            </a:r>
          </a:p>
          <a:p>
            <a:pPr lvl="1"/>
            <a:r>
              <a:rPr lang="en-GB" sz="2400"/>
              <a:t>Health &amp; safety</a:t>
            </a:r>
          </a:p>
          <a:p>
            <a:pPr lvl="1"/>
            <a:r>
              <a:rPr lang="en-GB" sz="2400"/>
              <a:t>Training</a:t>
            </a:r>
          </a:p>
          <a:p>
            <a:pPr lvl="1"/>
            <a:r>
              <a:rPr lang="en-GB" sz="2400"/>
              <a:t>Equality &amp; diversity</a:t>
            </a:r>
          </a:p>
          <a:p>
            <a:pPr lvl="1"/>
            <a:r>
              <a:rPr lang="en-GB" sz="2400"/>
              <a:t>Workforce satisfaction</a:t>
            </a:r>
          </a:p>
          <a:p>
            <a:pPr lvl="1"/>
            <a:r>
              <a:rPr lang="en-GB" sz="2400"/>
              <a:t>Working environment</a:t>
            </a:r>
          </a:p>
          <a:p>
            <a:pPr lvl="1"/>
            <a:r>
              <a:rPr lang="en-GB" sz="2400"/>
              <a:t>Work in occupied premises</a:t>
            </a:r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447800"/>
            <a:ext cx="7772400" cy="1143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3200400"/>
            <a:ext cx="7772400" cy="3657600"/>
          </a:xfrm>
        </p:spPr>
        <p:txBody>
          <a:bodyPr/>
          <a:lstStyle/>
          <a:p>
            <a:r>
              <a:rPr lang="en-GB" sz="2800"/>
              <a:t>In April 2003, the Construction Best Practice Programme merged with Rethinking Construction</a:t>
            </a:r>
          </a:p>
          <a:p>
            <a:r>
              <a:rPr lang="en-GB" sz="2800"/>
              <a:t>Separate business plans until April 2004</a:t>
            </a:r>
          </a:p>
          <a:p>
            <a:r>
              <a:rPr lang="en-GB" sz="2800"/>
              <a:t>Changes are principally internal – the roles of the organisations involved still remain</a:t>
            </a:r>
            <a:r>
              <a:rPr lang="en-GB"/>
              <a:t> 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10245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200" y="381000"/>
            <a:ext cx="4648200" cy="27082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905000"/>
            <a:ext cx="7772400" cy="1143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590800"/>
            <a:ext cx="7772400" cy="3505200"/>
          </a:xfrm>
        </p:spPr>
        <p:txBody>
          <a:bodyPr/>
          <a:lstStyle/>
          <a:p>
            <a:pPr eaLnBrk="0" hangingPunct="0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 i="1">
                <a:latin typeface="Arial" pitchFamily="34" charset="0"/>
              </a:rPr>
              <a:t>MISSION STATEMENT</a:t>
            </a:r>
          </a:p>
          <a:p>
            <a:pPr eaLnBrk="0" hangingPunct="0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800">
                <a:latin typeface="Arial" pitchFamily="34" charset="0"/>
              </a:rPr>
              <a:t>   Our mission is to help construction organisations (including clients) achieve greater profitability and long term improvement through reduction in costs, increased productivity and a greater fulfilment of customer needs, by implementing better management practices.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buFontTx/>
              <a:buNone/>
            </a:pPr>
            <a:endParaRPr lang="en-GB"/>
          </a:p>
        </p:txBody>
      </p:sp>
      <p:pic>
        <p:nvPicPr>
          <p:cNvPr id="76804" name="Picture 4" descr="CB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5200" y="457200"/>
            <a:ext cx="2209800" cy="174783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25400" y="2667000"/>
            <a:ext cx="914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eaLnBrk="0" hangingPunct="0">
              <a:tabLst>
                <a:tab pos="857250" algn="l"/>
              </a:tabLst>
            </a:pPr>
            <a:endParaRPr lang="en-GB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6858000" y="2895600"/>
            <a:ext cx="1028700" cy="685800"/>
          </a:xfrm>
          <a:prstGeom prst="rect">
            <a:avLst/>
          </a:prstGeom>
          <a:solidFill>
            <a:srgbClr val="000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CBPP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 sz="1600">
              <a:latin typeface="Arial" pitchFamily="34" charset="0"/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3048000" y="1676400"/>
            <a:ext cx="3505200" cy="927100"/>
          </a:xfrm>
          <a:prstGeom prst="rect">
            <a:avLst/>
          </a:prstGeom>
          <a:solidFill>
            <a:srgbClr val="808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Department of Trade and Industry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295400" y="2971800"/>
            <a:ext cx="1524000" cy="838200"/>
          </a:xfrm>
          <a:prstGeom prst="rect">
            <a:avLst/>
          </a:prstGeom>
          <a:solidFill>
            <a:srgbClr val="8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Ministerial Steering Group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>
              <a:latin typeface="Arial" pitchFamily="34" charset="0"/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3429000" y="2971800"/>
            <a:ext cx="2743200" cy="609600"/>
          </a:xfrm>
          <a:prstGeom prst="rect">
            <a:avLst/>
          </a:pr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Rethinking Construction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6553200" y="4419600"/>
            <a:ext cx="1371600" cy="685800"/>
          </a:xfrm>
          <a:prstGeom prst="rect">
            <a:avLst/>
          </a:prstGeom>
          <a:solidFill>
            <a:srgbClr val="00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Local Govt. Task Force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 sz="1600">
              <a:latin typeface="Arial" pitchFamily="34" charset="0"/>
            </a:endParaRP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276600" y="4114800"/>
            <a:ext cx="1447800" cy="542925"/>
          </a:xfrm>
          <a:prstGeom prst="rect">
            <a:avLst/>
          </a:prstGeom>
          <a:solidFill>
            <a:srgbClr val="800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bIns="0"/>
          <a:lstStyle/>
          <a:p>
            <a:pPr algn="ctr"/>
            <a:r>
              <a:rPr lang="en-GB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M4I</a:t>
            </a:r>
            <a:endParaRPr lang="en-GB" sz="1600" b="1" u="sng">
              <a:latin typeface="Arial" pitchFamily="34" charset="0"/>
            </a:endParaRPr>
          </a:p>
          <a:p>
            <a:pPr eaLnBrk="0" hangingPunct="0"/>
            <a:endParaRPr lang="en-GB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752600" y="4495800"/>
            <a:ext cx="1347788" cy="609600"/>
          </a:xfrm>
          <a:prstGeom prst="rect">
            <a:avLst/>
          </a:prstGeom>
          <a:solidFill>
            <a:srgbClr val="FF66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Housing Forum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>
            <a:off x="4800600" y="2590800"/>
            <a:ext cx="0" cy="381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4038600" y="3581400"/>
            <a:ext cx="0" cy="527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H="1">
            <a:off x="2590800" y="3581400"/>
            <a:ext cx="838200" cy="838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6172200" y="3581400"/>
            <a:ext cx="762000" cy="762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 flipH="1">
            <a:off x="2819400" y="3276600"/>
            <a:ext cx="533400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6248400" y="3200400"/>
            <a:ext cx="609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1143000" y="381000"/>
            <a:ext cx="7162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>
                <a:latin typeface="Arial" pitchFamily="34" charset="0"/>
              </a:rPr>
              <a:t>Constructing Excellence Structure</a:t>
            </a:r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334000" y="3581400"/>
            <a:ext cx="0" cy="527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4876800" y="4114800"/>
            <a:ext cx="1447800" cy="542925"/>
          </a:xfrm>
          <a:prstGeom prst="rect">
            <a:avLst/>
          </a:prstGeom>
          <a:solidFill>
            <a:srgbClr val="9933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bIns="0"/>
          <a:lstStyle/>
          <a:p>
            <a:pPr algn="ctr"/>
            <a:r>
              <a:rPr lang="en-GB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Respect for People</a:t>
            </a:r>
            <a:endParaRPr lang="en-GB" sz="1600" b="1" u="sng">
              <a:latin typeface="Arial" pitchFamily="34" charset="0"/>
            </a:endParaRPr>
          </a:p>
          <a:p>
            <a:pPr eaLnBrk="0" hangingPunct="0"/>
            <a:endParaRPr lang="en-GB"/>
          </a:p>
        </p:txBody>
      </p:sp>
      <p:sp>
        <p:nvSpPr>
          <p:cNvPr id="9236" name="Rectangle 20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0" y="609600"/>
            <a:ext cx="93726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>
                <a:latin typeface="Arial" pitchFamily="34" charset="0"/>
              </a:rPr>
              <a:t>Rethinking Construction </a:t>
            </a:r>
          </a:p>
          <a:p>
            <a:pPr algn="ctr"/>
            <a:r>
              <a:rPr lang="en-GB" sz="3600" b="1">
                <a:latin typeface="Arial" pitchFamily="34" charset="0"/>
              </a:rPr>
              <a:t>Demonstration Projects Programme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838200" y="2514600"/>
            <a:ext cx="3429000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 u="sng">
                <a:solidFill>
                  <a:srgbClr val="FF9900"/>
                </a:solidFill>
                <a:latin typeface="Arial" pitchFamily="34" charset="0"/>
              </a:rPr>
              <a:t>Housing Forum Projects: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126 Projects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Construction Value exceeding £1.6 billion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Over 8,750 new build units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Over 42,500 refurb units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029200" y="2514600"/>
            <a:ext cx="34290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 u="sng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M4I  Projects: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300 Projects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Construction Value exceeding £4 billion</a:t>
            </a:r>
          </a:p>
        </p:txBody>
      </p:sp>
      <p:pic>
        <p:nvPicPr>
          <p:cNvPr id="11269" name="Picture 5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2800" y="47244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296400" cy="1143000"/>
          </a:xfrm>
        </p:spPr>
        <p:txBody>
          <a:bodyPr/>
          <a:lstStyle/>
          <a:p>
            <a:r>
              <a:rPr lang="en-GB">
                <a:cs typeface="Times New Roman" pitchFamily="18" charset="0"/>
              </a:rPr>
              <a:t>‘Building a Better Quality of life’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82000" cy="4800600"/>
          </a:xfrm>
        </p:spPr>
        <p:txBody>
          <a:bodyPr/>
          <a:lstStyle/>
          <a:p>
            <a:pPr>
              <a:buFontTx/>
              <a:buNone/>
            </a:pPr>
            <a:r>
              <a:rPr lang="en-GB" sz="2800">
                <a:cs typeface="Times New Roman" pitchFamily="18" charset="0"/>
              </a:rPr>
              <a:t>Construction industry contribution to sustainable development by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being more profitable and competitive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delivering buildings and structures that provide greater satisfaction, well-being and value to customers and users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respecting and treating its stakeholders more fairly</a:t>
            </a:r>
          </a:p>
          <a:p>
            <a:pPr lvl="1"/>
            <a:r>
              <a:rPr lang="en-GB" sz="2400">
                <a:cs typeface="Times New Roman" pitchFamily="18" charset="0"/>
              </a:rPr>
              <a:t>enhancing and better protecting the natural environment</a:t>
            </a:r>
          </a:p>
          <a:p>
            <a:pPr lvl="1"/>
            <a:r>
              <a:rPr lang="en-GB" sz="2400">
                <a:cs typeface="Times New Roman" pitchFamily="18" charset="0"/>
              </a:rPr>
              <a:t>minimising its consumption of energy </a:t>
            </a:r>
          </a:p>
          <a:p>
            <a:pPr lvl="1">
              <a:spcBef>
                <a:spcPct val="0"/>
              </a:spcBef>
              <a:buFontTx/>
              <a:buNone/>
            </a:pPr>
            <a:r>
              <a:rPr lang="en-GB" sz="2400">
                <a:cs typeface="Times New Roman" pitchFamily="18" charset="0"/>
              </a:rPr>
              <a:t>    (especially carbon-based energy) and </a:t>
            </a:r>
          </a:p>
          <a:p>
            <a:pPr lvl="1">
              <a:spcBef>
                <a:spcPct val="0"/>
              </a:spcBef>
              <a:buFontTx/>
              <a:buNone/>
            </a:pPr>
            <a:r>
              <a:rPr lang="en-GB" sz="2400">
                <a:cs typeface="Times New Roman" pitchFamily="18" charset="0"/>
              </a:rPr>
              <a:t>    natural resources</a:t>
            </a:r>
          </a:p>
          <a:p>
            <a:endParaRPr lang="en-GB" sz="2800"/>
          </a:p>
        </p:txBody>
      </p:sp>
      <p:sp>
        <p:nvSpPr>
          <p:cNvPr id="59398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59397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029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Objectives for the Constructing Excellence strategy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133600"/>
            <a:ext cx="7772400" cy="4495800"/>
          </a:xfrm>
        </p:spPr>
        <p:txBody>
          <a:bodyPr/>
          <a:lstStyle/>
          <a:p>
            <a:r>
              <a:rPr lang="en-GB" sz="2400">
                <a:cs typeface="Times New Roman" pitchFamily="18" charset="0"/>
              </a:rPr>
              <a:t>Greater awareness of the practical significance of sustainability </a:t>
            </a:r>
          </a:p>
          <a:p>
            <a:r>
              <a:rPr lang="en-GB" sz="2400">
                <a:cs typeface="Times New Roman" pitchFamily="18" charset="0"/>
              </a:rPr>
              <a:t>Publicise the business benefits</a:t>
            </a:r>
          </a:p>
          <a:p>
            <a:r>
              <a:rPr lang="en-GB" sz="2400">
                <a:cs typeface="Times New Roman" pitchFamily="18" charset="0"/>
              </a:rPr>
              <a:t>Develop better understanding of how construction can contribute to meeting the objectives of the UK Strategy for Sustainable Development</a:t>
            </a:r>
          </a:p>
          <a:p>
            <a:r>
              <a:rPr lang="en-GB" sz="2400">
                <a:cs typeface="Times New Roman" pitchFamily="18" charset="0"/>
              </a:rPr>
              <a:t>Provide practical information and support</a:t>
            </a:r>
          </a:p>
          <a:p>
            <a:r>
              <a:rPr lang="en-GB" sz="2400">
                <a:cs typeface="Times New Roman" pitchFamily="18" charset="0"/>
              </a:rPr>
              <a:t>Tools to support more sustainable practices</a:t>
            </a:r>
          </a:p>
          <a:p>
            <a:r>
              <a:rPr lang="en-GB" sz="2400">
                <a:cs typeface="Times New Roman" pitchFamily="18" charset="0"/>
              </a:rPr>
              <a:t>Ensure that consideration of sustainability               becomes embodied in mainstream business             practices</a:t>
            </a:r>
            <a:endParaRPr lang="en-GB" sz="2400"/>
          </a:p>
        </p:txBody>
      </p: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3493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6962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Proving and Selling the Business Case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981200"/>
            <a:ext cx="7772400" cy="4267200"/>
          </a:xfrm>
        </p:spPr>
        <p:txBody>
          <a:bodyPr/>
          <a:lstStyle/>
          <a:p>
            <a:r>
              <a:rPr lang="en-GB"/>
              <a:t>Sustainability Checklist:</a:t>
            </a:r>
          </a:p>
          <a:p>
            <a:pPr lvl="1"/>
            <a:r>
              <a:rPr lang="en-GB">
                <a:cs typeface="Times New Roman" pitchFamily="18" charset="0"/>
              </a:rPr>
              <a:t> Ensure use for all new demonstration projects</a:t>
            </a:r>
          </a:p>
          <a:p>
            <a:pPr lvl="1"/>
            <a:r>
              <a:rPr lang="en-GB">
                <a:cs typeface="Times New Roman" pitchFamily="18" charset="0"/>
              </a:rPr>
              <a:t> Collect and analyse data</a:t>
            </a:r>
            <a:r>
              <a:rPr lang="en-GB"/>
              <a:t>  </a:t>
            </a:r>
          </a:p>
          <a:p>
            <a:pPr lvl="1"/>
            <a:r>
              <a:rPr lang="en-GB">
                <a:cs typeface="Times New Roman" pitchFamily="18" charset="0"/>
              </a:rPr>
              <a:t>Publish information derived from its use</a:t>
            </a:r>
            <a:r>
              <a:rPr lang="en-GB"/>
              <a:t> </a:t>
            </a:r>
          </a:p>
          <a:p>
            <a:r>
              <a:rPr lang="en-GB">
                <a:cs typeface="Times New Roman" pitchFamily="18" charset="0"/>
              </a:rPr>
              <a:t>Produce an update of the WellBuilt! Sustainable Construction Action Plan</a:t>
            </a:r>
            <a:r>
              <a:rPr lang="en-GB"/>
              <a:t> </a:t>
            </a:r>
          </a:p>
          <a:p>
            <a:pPr>
              <a:buFontTx/>
              <a:buNone/>
            </a:pPr>
            <a:endParaRPr lang="en-GB"/>
          </a:p>
          <a:p>
            <a:endParaRPr lang="en-GB" sz="3600"/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6564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Sustainability Checklist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Project level</a:t>
            </a:r>
          </a:p>
          <a:p>
            <a:r>
              <a:rPr lang="en-GB"/>
              <a:t>Designed to be simple and straightforward!</a:t>
            </a:r>
          </a:p>
          <a:p>
            <a:r>
              <a:rPr lang="en-GB"/>
              <a:t>Projects see what they are already doing, and what they could do</a:t>
            </a:r>
          </a:p>
          <a:p>
            <a:r>
              <a:rPr lang="en-GB"/>
              <a:t>Being used by some businesses to develop policy and drive change</a:t>
            </a:r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9092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342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80772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Engaging with Clients in Driving Change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209800"/>
            <a:ext cx="7772400" cy="4648200"/>
          </a:xfrm>
        </p:spPr>
        <p:txBody>
          <a:bodyPr/>
          <a:lstStyle/>
          <a:p>
            <a:r>
              <a:rPr lang="en-GB">
                <a:cs typeface="Times New Roman" pitchFamily="18" charset="0"/>
              </a:rPr>
              <a:t>Generic Sustainable Construction Policy document</a:t>
            </a:r>
          </a:p>
          <a:p>
            <a:r>
              <a:rPr lang="en-GB">
                <a:cs typeface="Times New Roman" pitchFamily="18" charset="0"/>
              </a:rPr>
              <a:t>Generic Sustainable Development planning guidance documents</a:t>
            </a:r>
          </a:p>
          <a:p>
            <a:r>
              <a:rPr lang="en-GB">
                <a:cs typeface="Times New Roman" pitchFamily="18" charset="0"/>
              </a:rPr>
              <a:t>Recruit demonstration projects utilising EPIs and report on results</a:t>
            </a:r>
          </a:p>
          <a:p>
            <a:endParaRPr lang="en-GB" sz="2800">
              <a:cs typeface="Times New Roman" pitchFamily="18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7588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534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Involving all Aspects of the Industry</a:t>
            </a:r>
            <a:r>
              <a:rPr lang="en-GB"/>
              <a:t> 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5334000"/>
          </a:xfrm>
        </p:spPr>
        <p:txBody>
          <a:bodyPr/>
          <a:lstStyle/>
          <a:p>
            <a:r>
              <a:rPr lang="en-GB" sz="2800">
                <a:cs typeface="Times New Roman" pitchFamily="18" charset="0"/>
              </a:rPr>
              <a:t>Work with key industry bodies</a:t>
            </a:r>
            <a:r>
              <a:rPr lang="en-GB" sz="2800"/>
              <a:t> </a:t>
            </a:r>
          </a:p>
          <a:p>
            <a:r>
              <a:rPr lang="en-GB" sz="2800">
                <a:cs typeface="Times New Roman" pitchFamily="18" charset="0"/>
              </a:rPr>
              <a:t>Programme of workshops on sustainable construction in each region</a:t>
            </a:r>
          </a:p>
          <a:p>
            <a:r>
              <a:rPr lang="en-GB" sz="2800">
                <a:cs typeface="Times New Roman" pitchFamily="18" charset="0"/>
              </a:rPr>
              <a:t>Provide information:</a:t>
            </a:r>
            <a:r>
              <a:rPr lang="en-GB" sz="2800"/>
              <a:t> </a:t>
            </a:r>
          </a:p>
          <a:p>
            <a:pPr lvl="3"/>
            <a:r>
              <a:rPr lang="en-GB" sz="2400">
                <a:cs typeface="Times New Roman" pitchFamily="18" charset="0"/>
              </a:rPr>
              <a:t>Database of contacts/specialists </a:t>
            </a:r>
          </a:p>
          <a:p>
            <a:pPr lvl="3"/>
            <a:r>
              <a:rPr lang="en-GB" sz="2400">
                <a:cs typeface="Times New Roman" pitchFamily="18" charset="0"/>
              </a:rPr>
              <a:t>Sustainability web page</a:t>
            </a:r>
          </a:p>
          <a:p>
            <a:pPr lvl="3"/>
            <a:r>
              <a:rPr lang="en-GB" sz="2400">
                <a:cs typeface="Times New Roman" pitchFamily="18" charset="0"/>
              </a:rPr>
              <a:t>Publications: new and updated previous work</a:t>
            </a:r>
          </a:p>
          <a:p>
            <a:r>
              <a:rPr lang="en-GB" sz="2800">
                <a:cs typeface="Times New Roman" pitchFamily="18" charset="0"/>
              </a:rPr>
              <a:t>Environmental Performance Improvement Clubs (EPICs)  </a:t>
            </a:r>
          </a:p>
          <a:p>
            <a:pPr>
              <a:buFontTx/>
              <a:buNone/>
            </a:pPr>
            <a:endParaRPr lang="en-GB" sz="2800"/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8612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EPICs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Network of mentors</a:t>
            </a:r>
          </a:p>
          <a:p>
            <a:r>
              <a:rPr lang="en-GB"/>
              <a:t>Supply chain involvement</a:t>
            </a:r>
          </a:p>
          <a:p>
            <a:r>
              <a:rPr lang="en-GB"/>
              <a:t>Training workshops and site visits</a:t>
            </a:r>
          </a:p>
          <a:p>
            <a:r>
              <a:rPr lang="en-GB"/>
              <a:t>Practical focus</a:t>
            </a:r>
          </a:p>
          <a:p>
            <a:r>
              <a:rPr lang="en-GB"/>
              <a:t>Facilitation by CIRIA/stakeholders/supply chain leaders as appropriate</a:t>
            </a:r>
          </a:p>
          <a:p>
            <a:endParaRPr lang="en-GB"/>
          </a:p>
        </p:txBody>
      </p:sp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8068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18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Creating a Self Sustaining Framework for Change</a:t>
            </a:r>
            <a:r>
              <a:rPr lang="en-GB"/>
              <a:t> 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133600"/>
            <a:ext cx="7772400" cy="41148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>
                <a:cs typeface="Times New Roman" pitchFamily="18" charset="0"/>
              </a:rPr>
              <a:t>Links with universities</a:t>
            </a:r>
          </a:p>
          <a:p>
            <a:pPr>
              <a:spcAft>
                <a:spcPct val="20000"/>
              </a:spcAft>
            </a:pPr>
            <a:r>
              <a:rPr lang="en-GB">
                <a:cs typeface="Times New Roman" pitchFamily="18" charset="0"/>
              </a:rPr>
              <a:t>Regional sustainable construction strategies (East of England model)</a:t>
            </a:r>
          </a:p>
          <a:p>
            <a:r>
              <a:rPr lang="en-GB">
                <a:cs typeface="Times New Roman" pitchFamily="18" charset="0"/>
              </a:rPr>
              <a:t>Align activities with these regional strategies and link them to regional objectives and targets</a:t>
            </a:r>
            <a:r>
              <a:rPr lang="en-GB" sz="2800">
                <a:cs typeface="Times New Roman" pitchFamily="18" charset="0"/>
              </a:rPr>
              <a:t> </a:t>
            </a:r>
          </a:p>
          <a:p>
            <a:endParaRPr lang="en-GB" sz="2800"/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9636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2578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7772400" cy="1143000"/>
          </a:xfrm>
        </p:spPr>
        <p:txBody>
          <a:bodyPr/>
          <a:lstStyle/>
          <a:p>
            <a:r>
              <a:rPr lang="en-GB"/>
              <a:t>Sustainable Construction Strategy for the East of England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286000"/>
            <a:ext cx="7543800" cy="4114800"/>
          </a:xfrm>
        </p:spPr>
        <p:txBody>
          <a:bodyPr/>
          <a:lstStyle/>
          <a:p>
            <a:r>
              <a:rPr lang="en-GB"/>
              <a:t>Developed by industry representatives</a:t>
            </a:r>
          </a:p>
          <a:p>
            <a:r>
              <a:rPr lang="en-GB"/>
              <a:t>Linked to other regional documents:</a:t>
            </a:r>
          </a:p>
          <a:p>
            <a:pPr lvl="2"/>
            <a:r>
              <a:rPr lang="en-GB"/>
              <a:t>Sustainable Development Framework</a:t>
            </a:r>
          </a:p>
          <a:p>
            <a:pPr lvl="2"/>
            <a:r>
              <a:rPr lang="en-GB"/>
              <a:t>‘Building a Better East of England’</a:t>
            </a:r>
          </a:p>
          <a:p>
            <a:pPr lvl="2"/>
            <a:r>
              <a:rPr lang="en-GB"/>
              <a:t>Regional Economic Strategy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86021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6020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AutoShape 2"/>
          <p:cNvSpPr>
            <a:spLocks noChangeArrowheads="1"/>
          </p:cNvSpPr>
          <p:nvPr/>
        </p:nvSpPr>
        <p:spPr bwMode="auto">
          <a:xfrm>
            <a:off x="1905000" y="304800"/>
            <a:ext cx="5867400" cy="5867400"/>
          </a:xfrm>
          <a:prstGeom prst="roundRect">
            <a:avLst>
              <a:gd name="adj" fmla="val 16667"/>
            </a:avLst>
          </a:prstGeom>
          <a:solidFill>
            <a:srgbClr val="5FBD71"/>
          </a:solidFill>
          <a:ln w="38100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2519363" y="560388"/>
            <a:ext cx="5253037" cy="495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GB" sz="2000">
                <a:solidFill>
                  <a:srgbClr val="FFFFFF"/>
                </a:solidFill>
                <a:latin typeface="Arial Black" pitchFamily="34" charset="0"/>
              </a:rPr>
              <a:t>EAST OF ENGLAND SUSTAINABLE CONSTRUCTION STRATEGY:</a:t>
            </a:r>
          </a:p>
          <a:p>
            <a:pPr eaLnBrk="0" hangingPunct="0"/>
            <a:r>
              <a:rPr lang="en-GB" sz="2000">
                <a:solidFill>
                  <a:srgbClr val="FFFFFF"/>
                </a:solidFill>
                <a:latin typeface="Arial Black" pitchFamily="34" charset="0"/>
              </a:rPr>
              <a:t>HIGH LEVEL OBJECTIVES</a:t>
            </a:r>
          </a:p>
          <a:p>
            <a:pPr eaLnBrk="0" hangingPunct="0"/>
            <a:endParaRPr lang="en-GB" sz="800">
              <a:solidFill>
                <a:srgbClr val="FFFFFF"/>
              </a:solidFill>
              <a:latin typeface="Arial Black" pitchFamily="34" charset="0"/>
            </a:endParaRP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Arial Black" pitchFamily="34" charset="0"/>
              </a:rPr>
              <a:t>Our aim is to improve the quality of life, environment and infrastructure for all the people of the region.</a:t>
            </a:r>
          </a:p>
          <a:p>
            <a:pPr eaLnBrk="0" hangingPunct="0"/>
            <a:endParaRPr lang="en-GB" sz="800">
              <a:solidFill>
                <a:srgbClr val="FFFFFF"/>
              </a:solidFill>
              <a:latin typeface="Arial Black" pitchFamily="34" charset="0"/>
            </a:endParaRP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Arial Black" pitchFamily="34" charset="0"/>
              </a:rPr>
              <a:t>To achieve this aim, our high level objectives are:</a:t>
            </a:r>
          </a:p>
          <a:p>
            <a:pPr eaLnBrk="0" hangingPunct="0">
              <a:spcBef>
                <a:spcPts val="300"/>
              </a:spcBef>
              <a:spcAft>
                <a:spcPts val="300"/>
              </a:spcAft>
            </a:pPr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deliver a high quality built environment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improve the quality of life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deliver a high quality infrastructure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improve the performance of the construction industry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increase resource efficiency within the built environment.</a:t>
            </a:r>
          </a:p>
          <a:p>
            <a:pPr eaLnBrk="0" hangingPunct="0">
              <a:spcBef>
                <a:spcPts val="500"/>
              </a:spcBef>
              <a:spcAft>
                <a:spcPts val="500"/>
              </a:spcAft>
            </a:pPr>
            <a:endParaRPr lang="en-GB" sz="800">
              <a:solidFill>
                <a:srgbClr val="FFFFFF"/>
              </a:solidFill>
              <a:latin typeface="Arial" pitchFamily="34" charset="0"/>
            </a:endParaRPr>
          </a:p>
          <a:p>
            <a:pPr eaLnBrk="0" hangingPunct="0">
              <a:spcBef>
                <a:spcPts val="500"/>
              </a:spcBef>
              <a:spcAft>
                <a:spcPts val="500"/>
              </a:spcAft>
            </a:pP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Each of these objectives needs to be supported by a range of indicators that will be used to set targets and measure progress towards a more sustainable East of England. Users of the Strategy should decide on targets and milestones that are relevant to their own particular strategies and programmes using the suggested indicators.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850" name="Group 2"/>
          <p:cNvGrpSpPr>
            <a:grpSpLocks/>
          </p:cNvGrpSpPr>
          <p:nvPr/>
        </p:nvGrpSpPr>
        <p:grpSpPr bwMode="auto">
          <a:xfrm>
            <a:off x="1905000" y="381000"/>
            <a:ext cx="5638800" cy="5943600"/>
            <a:chOff x="5481" y="1624"/>
            <a:chExt cx="5940" cy="6300"/>
          </a:xfrm>
        </p:grpSpPr>
        <p:sp>
          <p:nvSpPr>
            <p:cNvPr id="78851" name="AutoShape 3"/>
            <p:cNvSpPr>
              <a:spLocks noChangeArrowheads="1"/>
            </p:cNvSpPr>
            <p:nvPr/>
          </p:nvSpPr>
          <p:spPr bwMode="auto">
            <a:xfrm>
              <a:off x="5481" y="1624"/>
              <a:ext cx="5940" cy="6300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>
                <a:latin typeface="Times" charset="0"/>
              </a:endParaRPr>
            </a:p>
          </p:txBody>
        </p:sp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5841" y="1804"/>
              <a:ext cx="5580" cy="5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A HIGH QUALITY BUILT ENVIRONMENT</a:t>
              </a:r>
              <a:endParaRPr lang="en-GB" sz="1200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Raise awareness, educate and train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Identify and implement best practice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appropriate tools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Prove business case for stakeholders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Press for appropriate legislation where necessary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education and training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Availability and choice of sustainable products and services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patronage in procurement processes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business drivers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Regional planning power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Networking and collaboration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Commercial demonstrations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Carbon Taxing – linked to incentives for improving environmental performance of existing building stock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>
                <a:latin typeface="Arial Black" pitchFamily="34" charset="0"/>
              </a:endParaRPr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874" name="Group 2"/>
          <p:cNvGrpSpPr>
            <a:grpSpLocks/>
          </p:cNvGrpSpPr>
          <p:nvPr/>
        </p:nvGrpSpPr>
        <p:grpSpPr bwMode="auto">
          <a:xfrm>
            <a:off x="1981200" y="762000"/>
            <a:ext cx="5562600" cy="5402263"/>
            <a:chOff x="1200" y="768"/>
            <a:chExt cx="3504" cy="3403"/>
          </a:xfrm>
        </p:grpSpPr>
        <p:sp>
          <p:nvSpPr>
            <p:cNvPr id="79875" name="AutoShape 3"/>
            <p:cNvSpPr>
              <a:spLocks noChangeArrowheads="1"/>
            </p:cNvSpPr>
            <p:nvPr/>
          </p:nvSpPr>
          <p:spPr bwMode="auto">
            <a:xfrm>
              <a:off x="1200" y="768"/>
              <a:ext cx="3373" cy="3403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1433" y="837"/>
              <a:ext cx="3271" cy="31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QUALITY OF LIFE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for basic needs – shelter, water, food and energy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public services – education, health, crime protection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community, citizenship and culture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Maintain stable economy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Deliver quality environment, locally and globally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Preoccupation with economic growth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Public and professional attitudes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education and awareness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Legislation and government policy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resources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concordat within construction industry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Integrate construction strategy with Community Strategies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Pursue self-regulated continuous improvement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898" name="Group 2"/>
          <p:cNvGrpSpPr>
            <a:grpSpLocks/>
          </p:cNvGrpSpPr>
          <p:nvPr/>
        </p:nvGrpSpPr>
        <p:grpSpPr bwMode="auto">
          <a:xfrm>
            <a:off x="1981200" y="657225"/>
            <a:ext cx="5895975" cy="5514975"/>
            <a:chOff x="1230" y="192"/>
            <a:chExt cx="3714" cy="3474"/>
          </a:xfrm>
        </p:grpSpPr>
        <p:sp>
          <p:nvSpPr>
            <p:cNvPr id="80899" name="AutoShape 3"/>
            <p:cNvSpPr>
              <a:spLocks noChangeArrowheads="1"/>
            </p:cNvSpPr>
            <p:nvPr/>
          </p:nvSpPr>
          <p:spPr bwMode="auto">
            <a:xfrm>
              <a:off x="1230" y="192"/>
              <a:ext cx="3474" cy="347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1576" y="274"/>
              <a:ext cx="3368" cy="32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HIGH QUALITY INFRASTRUCTURE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Integrating into planning decision-making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Developing a strategy based on forecasting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Finding the funding required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Reaching an appropriate standard of quality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Building the delivery partnerships needed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Economics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Decision-making processes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commercial incentives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Public understanding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Accessing the right people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and co-ordinate industry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Establish a Centre of Excellence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incentives for sustainable development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22" name="Group 2"/>
          <p:cNvGrpSpPr>
            <a:grpSpLocks/>
          </p:cNvGrpSpPr>
          <p:nvPr/>
        </p:nvGrpSpPr>
        <p:grpSpPr bwMode="auto">
          <a:xfrm>
            <a:off x="2209800" y="644525"/>
            <a:ext cx="5549900" cy="5549900"/>
            <a:chOff x="1526" y="406"/>
            <a:chExt cx="3496" cy="3496"/>
          </a:xfrm>
        </p:grpSpPr>
        <p:sp>
          <p:nvSpPr>
            <p:cNvPr id="81923" name="AutoShape 3"/>
            <p:cNvSpPr>
              <a:spLocks noChangeArrowheads="1"/>
            </p:cNvSpPr>
            <p:nvPr/>
          </p:nvSpPr>
          <p:spPr bwMode="auto">
            <a:xfrm>
              <a:off x="1526" y="406"/>
              <a:ext cx="3496" cy="3496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924" name="Text Box 4"/>
            <p:cNvSpPr txBox="1">
              <a:spLocks noChangeArrowheads="1"/>
            </p:cNvSpPr>
            <p:nvPr/>
          </p:nvSpPr>
          <p:spPr bwMode="auto">
            <a:xfrm>
              <a:off x="1632" y="528"/>
              <a:ext cx="3390" cy="32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INDUSTRY IMPROVEMENT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Focus on whole life customer needs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Deploy modern procurement methods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Employ modern construction methods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Embrace waste reduction (people, materials, and energy)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Improve education and skills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0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Industry’s insularity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Short term approaches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The industry’s myth of ‘uniqueness’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incentives (both positive and negative)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investment due to lack of commitment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0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Use media to raise awareness of issue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Establish a Centre of Excellence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Invest in pump-priming sustainable developments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946" name="Group 2"/>
          <p:cNvGrpSpPr>
            <a:grpSpLocks/>
          </p:cNvGrpSpPr>
          <p:nvPr/>
        </p:nvGrpSpPr>
        <p:grpSpPr bwMode="auto">
          <a:xfrm>
            <a:off x="1981200" y="685800"/>
            <a:ext cx="5486400" cy="5486400"/>
            <a:chOff x="1248" y="432"/>
            <a:chExt cx="3456" cy="3456"/>
          </a:xfrm>
        </p:grpSpPr>
        <p:sp>
          <p:nvSpPr>
            <p:cNvPr id="82947" name="AutoShape 3"/>
            <p:cNvSpPr>
              <a:spLocks noChangeArrowheads="1"/>
            </p:cNvSpPr>
            <p:nvPr/>
          </p:nvSpPr>
          <p:spPr bwMode="auto">
            <a:xfrm>
              <a:off x="1248" y="432"/>
              <a:ext cx="3456" cy="3456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948" name="Text Box 4"/>
            <p:cNvSpPr txBox="1">
              <a:spLocks noChangeArrowheads="1"/>
            </p:cNvSpPr>
            <p:nvPr/>
          </p:nvSpPr>
          <p:spPr bwMode="auto">
            <a:xfrm>
              <a:off x="1488" y="514"/>
              <a:ext cx="2304" cy="2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RESOURCE EFFICIENCY</a:t>
              </a: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Raise awareness, educate and train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Improve communication and dissemination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incentives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inclusive engagement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industry leadership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Vested interests in status quo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Short term approaches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Regulations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Incentives, e.g. taxation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Communicate through media, networking, sharing information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Demonstrate industry leadership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incentives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East of England Strategy: Implementation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438400"/>
            <a:ext cx="7772400" cy="3657600"/>
          </a:xfrm>
        </p:spPr>
        <p:txBody>
          <a:bodyPr/>
          <a:lstStyle/>
          <a:p>
            <a:r>
              <a:rPr lang="en-GB"/>
              <a:t>Aligning other activities:</a:t>
            </a:r>
          </a:p>
          <a:p>
            <a:pPr lvl="2"/>
            <a:r>
              <a:rPr lang="en-GB"/>
              <a:t>Environment Agency</a:t>
            </a:r>
          </a:p>
          <a:p>
            <a:pPr lvl="2"/>
            <a:r>
              <a:rPr lang="en-GB"/>
              <a:t>CITB</a:t>
            </a:r>
          </a:p>
          <a:p>
            <a:pPr lvl="2"/>
            <a:r>
              <a:rPr lang="en-GB"/>
              <a:t>Construction Skills Forum</a:t>
            </a:r>
          </a:p>
          <a:p>
            <a:pPr lvl="2"/>
            <a:r>
              <a:rPr lang="en-GB"/>
              <a:t>CIEF</a:t>
            </a:r>
          </a:p>
          <a:p>
            <a:pPr lvl="2"/>
            <a:r>
              <a:rPr lang="en-GB"/>
              <a:t>CPN</a:t>
            </a:r>
          </a:p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7044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3200" y="5029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1346</TotalTime>
  <Words>1288</Words>
  <Application>Microsoft PowerPoint</Application>
  <PresentationFormat>On-screen Show (4:3)</PresentationFormat>
  <Paragraphs>250</Paragraphs>
  <Slides>28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Default Design</vt:lpstr>
      <vt:lpstr>Bitmap Image</vt:lpstr>
      <vt:lpstr>Paintbrush Picture</vt:lpstr>
      <vt:lpstr> History and compliance</vt:lpstr>
      <vt:lpstr>Objectives for today</vt:lpstr>
      <vt:lpstr>Context: Rethinking Construction</vt:lpstr>
      <vt:lpstr>Rethinking Construction</vt:lpstr>
      <vt:lpstr>Slide 5</vt:lpstr>
      <vt:lpstr>Slide 6</vt:lpstr>
      <vt:lpstr>Slide 7</vt:lpstr>
      <vt:lpstr>Respect for People</vt:lpstr>
      <vt:lpstr> </vt:lpstr>
      <vt:lpstr> </vt:lpstr>
      <vt:lpstr>Slide 11</vt:lpstr>
      <vt:lpstr>Slide 12</vt:lpstr>
      <vt:lpstr>‘Building a Better Quality of life’</vt:lpstr>
      <vt:lpstr>Objectives for the Constructing Excellence strategy</vt:lpstr>
      <vt:lpstr>Proving and Selling the Business Case</vt:lpstr>
      <vt:lpstr>Sustainability Checklist</vt:lpstr>
      <vt:lpstr>Engaging with Clients in Driving Change</vt:lpstr>
      <vt:lpstr>Involving all Aspects of the Industry </vt:lpstr>
      <vt:lpstr>EPICs</vt:lpstr>
      <vt:lpstr>Creating a Self Sustaining Framework for Change </vt:lpstr>
      <vt:lpstr>Sustainable Construction Strategy for the East of England</vt:lpstr>
      <vt:lpstr>Slide 22</vt:lpstr>
      <vt:lpstr>Slide 23</vt:lpstr>
      <vt:lpstr>Slide 24</vt:lpstr>
      <vt:lpstr>Slide 25</vt:lpstr>
      <vt:lpstr>Slide 26</vt:lpstr>
      <vt:lpstr>Slide 27</vt:lpstr>
      <vt:lpstr>East of England Strategy: Implementation</vt:lpstr>
    </vt:vector>
  </TitlesOfParts>
  <Company>FBCL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</dc:title>
  <dc:creator>Sue Innes</dc:creator>
  <cp:lastModifiedBy>bus-lr</cp:lastModifiedBy>
  <cp:revision>63</cp:revision>
  <dcterms:created xsi:type="dcterms:W3CDTF">2003-06-24T08:57:59Z</dcterms:created>
  <dcterms:modified xsi:type="dcterms:W3CDTF">2012-11-22T17:39:24Z</dcterms:modified>
</cp:coreProperties>
</file>