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283" autoAdjust="0"/>
  </p:normalViewPr>
  <p:slideViewPr>
    <p:cSldViewPr snapToGrid="0">
      <p:cViewPr varScale="1">
        <p:scale>
          <a:sx n="59" d="100"/>
          <a:sy n="59" d="100"/>
        </p:scale>
        <p:origin x="-48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12/07/2026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‹nº›</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905844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1761126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4070201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1821054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12/07/2026</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1710996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12/07/2026</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208080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12/07/2026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2095323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853802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383448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163684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‹nº›</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7001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4061789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‹nº›</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884260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2733991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2893155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‹nº›</a:t>
            </a:fld>
            <a:endParaRPr lang="en-GB"/>
          </a:p>
        </p:txBody>
      </p:sp>
    </p:spTree>
    <p:extLst>
      <p:ext uri="{BB962C8B-B14F-4D97-AF65-F5344CB8AC3E}">
        <p14:creationId xmlns:p14="http://schemas.microsoft.com/office/powerpoint/2010/main" val="3337939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8C18859-9320-47B1-B84A-5AD18E8F8F05}" type="datetimeFigureOut">
              <a:rPr lang="en-GB" smtClean="0"/>
              <a:t>12/07/2026</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67DA55A-CD99-4D6D-9F9B-30A0F32F27EB}" type="slidenum">
              <a:rPr lang="en-GB" smtClean="0"/>
              <a:t>‹nº›</a:t>
            </a:fld>
            <a:endParaRPr lang="en-GB"/>
          </a:p>
        </p:txBody>
      </p:sp>
    </p:spTree>
    <p:extLst>
      <p:ext uri="{BB962C8B-B14F-4D97-AF65-F5344CB8AC3E}">
        <p14:creationId xmlns:p14="http://schemas.microsoft.com/office/powerpoint/2010/main" val="293695827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3877589-7B87-1810-7D1A-B5A2048E3490}"/>
              </a:ext>
            </a:extLst>
          </p:cNvPr>
          <p:cNvSpPr>
            <a:spLocks noGrp="1"/>
          </p:cNvSpPr>
          <p:nvPr>
            <p:ph type="ctrTitle"/>
          </p:nvPr>
        </p:nvSpPr>
        <p:spPr>
          <a:xfrm>
            <a:off x="2240280" y="1122363"/>
            <a:ext cx="8427720" cy="3586798"/>
          </a:xfrm>
        </p:spPr>
        <p:txBody>
          <a:bodyPr>
            <a:normAutofit/>
          </a:bodyPr>
          <a:lstStyle/>
          <a:p>
            <a:r>
              <a:rPr lang="en-GB" sz="3200" dirty="0">
                <a:latin typeface="A"/>
              </a:rPr>
              <a:t>MODULE </a:t>
            </a:r>
            <a:r>
              <a:rPr lang="en-GB" sz="3200" dirty="0" smtClean="0">
                <a:latin typeface="A"/>
              </a:rPr>
              <a:t>NAME </a:t>
            </a:r>
            <a:r>
              <a:rPr lang="en-GB" sz="2000" b="1" dirty="0" smtClean="0">
                <a:solidFill>
                  <a:schemeClr val="tx1"/>
                </a:solidFill>
                <a:latin typeface="A"/>
              </a:rPr>
              <a:t>Problem Solving and Decision Making</a:t>
            </a:r>
            <a:r>
              <a:rPr lang="en-GB" sz="3200" b="1" dirty="0">
                <a:solidFill>
                  <a:schemeClr val="tx1"/>
                </a:solidFill>
                <a:latin typeface="A"/>
              </a:rPr>
              <a:t/>
            </a:r>
            <a:br>
              <a:rPr lang="en-GB" sz="3200" b="1" dirty="0">
                <a:solidFill>
                  <a:schemeClr val="tx1"/>
                </a:solidFill>
                <a:latin typeface="A"/>
              </a:rPr>
            </a:br>
            <a:r>
              <a:rPr lang="en-GB" sz="3200" dirty="0">
                <a:latin typeface="A"/>
              </a:rPr>
              <a:t>MODULE CODE </a:t>
            </a:r>
            <a:r>
              <a:rPr lang="en-GB" sz="2000" b="1" dirty="0">
                <a:solidFill>
                  <a:schemeClr val="tx1"/>
                </a:solidFill>
                <a:latin typeface="A"/>
              </a:rPr>
              <a:t>LCLM4004  LON  </a:t>
            </a:r>
            <a:r>
              <a:rPr lang="en-GB" sz="3200" dirty="0">
                <a:latin typeface="A"/>
              </a:rPr>
              <a:t/>
            </a:r>
            <a:br>
              <a:rPr lang="en-GB" sz="3200" dirty="0">
                <a:latin typeface="A"/>
              </a:rPr>
            </a:br>
            <a:r>
              <a:rPr lang="en-GB" sz="3200" dirty="0">
                <a:latin typeface="A"/>
              </a:rPr>
              <a:t>STUDENT NAME </a:t>
            </a:r>
            <a:r>
              <a:rPr lang="en-GB" sz="2000" b="1" dirty="0" smtClean="0">
                <a:solidFill>
                  <a:schemeClr val="tx1"/>
                </a:solidFill>
                <a:latin typeface="A"/>
              </a:rPr>
              <a:t>Alain de Carvalho</a:t>
            </a:r>
            <a:r>
              <a:rPr lang="en-GB" sz="3200" dirty="0">
                <a:latin typeface="A"/>
              </a:rPr>
              <a:t/>
            </a:r>
            <a:br>
              <a:rPr lang="en-GB" sz="3200" dirty="0">
                <a:latin typeface="A"/>
              </a:rPr>
            </a:br>
            <a:r>
              <a:rPr lang="en-GB" sz="3200" dirty="0">
                <a:latin typeface="A"/>
              </a:rPr>
              <a:t>STUDENT ID </a:t>
            </a:r>
            <a:r>
              <a:rPr lang="en-GB" sz="2000" b="1" dirty="0" smtClean="0">
                <a:solidFill>
                  <a:schemeClr val="tx1"/>
                </a:solidFill>
                <a:latin typeface="A"/>
              </a:rPr>
              <a:t>2534282</a:t>
            </a:r>
            <a:r>
              <a:rPr lang="en-GB" sz="3200" dirty="0">
                <a:latin typeface="A"/>
              </a:rPr>
              <a:t/>
            </a:r>
            <a:br>
              <a:rPr lang="en-GB" sz="3200" dirty="0">
                <a:latin typeface="A"/>
              </a:rPr>
            </a:br>
            <a:r>
              <a:rPr lang="en-GB" sz="3200" dirty="0" smtClean="0">
                <a:latin typeface="A"/>
              </a:rPr>
              <a:t>LECTURER </a:t>
            </a:r>
            <a:r>
              <a:rPr lang="en-GB" sz="2000" b="1" dirty="0" smtClean="0">
                <a:solidFill>
                  <a:schemeClr val="tx1"/>
                </a:solidFill>
                <a:latin typeface="A"/>
              </a:rPr>
              <a:t>Thomas Adeyemi</a:t>
            </a:r>
            <a:r>
              <a:rPr lang="en-GB" sz="3200" dirty="0">
                <a:latin typeface="A"/>
              </a:rPr>
              <a:t/>
            </a:r>
            <a:br>
              <a:rPr lang="en-GB" sz="3200" dirty="0">
                <a:latin typeface="A"/>
              </a:rPr>
            </a:br>
            <a:r>
              <a:rPr lang="en-GB" sz="3200" dirty="0">
                <a:latin typeface="A"/>
              </a:rPr>
              <a:t>Assignment 1: </a:t>
            </a:r>
            <a:r>
              <a:rPr lang="en-GB" sz="2000" b="1" dirty="0">
                <a:solidFill>
                  <a:schemeClr val="tx1"/>
                </a:solidFill>
                <a:latin typeface="A"/>
              </a:rPr>
              <a:t>Presentation</a:t>
            </a:r>
          </a:p>
        </p:txBody>
      </p:sp>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4E262C7-2C0D-83A7-4B68-88CCFBE724BB}"/>
              </a:ext>
            </a:extLst>
          </p:cNvPr>
          <p:cNvSpPr>
            <a:spLocks noGrp="1"/>
          </p:cNvSpPr>
          <p:nvPr>
            <p:ph type="title"/>
          </p:nvPr>
        </p:nvSpPr>
        <p:spPr>
          <a:xfrm>
            <a:off x="684213" y="650530"/>
            <a:ext cx="8534401" cy="868680"/>
          </a:xfrm>
        </p:spPr>
        <p:txBody>
          <a:bodyPr/>
          <a:lstStyle/>
          <a:p>
            <a:pPr algn="ctr"/>
            <a:r>
              <a:rPr lang="en-GB" b="1" dirty="0"/>
              <a:t>OVERVIEW</a:t>
            </a:r>
          </a:p>
        </p:txBody>
      </p:sp>
      <p:sp>
        <p:nvSpPr>
          <p:cNvPr id="3" name="Text Placeholder 2">
            <a:extLst>
              <a:ext uri="{FF2B5EF4-FFF2-40B4-BE49-F238E27FC236}">
                <a16:creationId xmlns="" xmlns:a16="http://schemas.microsoft.com/office/drawing/2014/main" id="{3986ECFC-4802-880F-CAC4-59F9E04E17F0}"/>
              </a:ext>
            </a:extLst>
          </p:cNvPr>
          <p:cNvSpPr>
            <a:spLocks noGrp="1"/>
          </p:cNvSpPr>
          <p:nvPr>
            <p:ph type="body" idx="1"/>
          </p:nvPr>
        </p:nvSpPr>
        <p:spPr>
          <a:xfrm>
            <a:off x="1614569" y="1901952"/>
            <a:ext cx="7604044" cy="4092448"/>
          </a:xfrm>
        </p:spPr>
        <p:txBody>
          <a:bodyPr>
            <a:normAutofit/>
          </a:bodyPr>
          <a:lstStyle/>
          <a:p>
            <a:r>
              <a:rPr lang="en-GB" sz="2400" b="1" dirty="0"/>
              <a:t>Introduction </a:t>
            </a:r>
          </a:p>
          <a:p>
            <a:r>
              <a:rPr lang="en-GB" sz="2400" b="1" dirty="0"/>
              <a:t>Company background</a:t>
            </a:r>
          </a:p>
          <a:p>
            <a:r>
              <a:rPr lang="en-GB" sz="2400" b="1" dirty="0"/>
              <a:t>Problem: nature and scope</a:t>
            </a:r>
          </a:p>
          <a:p>
            <a:r>
              <a:rPr lang="en-GB" sz="2400" b="1" dirty="0"/>
              <a:t>PESTLE ANALYSIS: Basil’s Bakery</a:t>
            </a:r>
          </a:p>
          <a:p>
            <a:r>
              <a:rPr lang="en-GB" sz="2400" b="1" dirty="0"/>
              <a:t>Cause and effect analysis: Fishbone diagram</a:t>
            </a:r>
          </a:p>
          <a:p>
            <a:r>
              <a:rPr lang="en-GB" sz="2400" b="1" dirty="0"/>
              <a:t>Conclusion</a:t>
            </a:r>
          </a:p>
          <a:p>
            <a:r>
              <a:rPr lang="en-GB" sz="2400" b="1" dirty="0"/>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351C092-CB50-5179-72FB-94CBECED5425}"/>
              </a:ext>
            </a:extLst>
          </p:cNvPr>
          <p:cNvSpPr>
            <a:spLocks noGrp="1"/>
          </p:cNvSpPr>
          <p:nvPr>
            <p:ph type="title"/>
          </p:nvPr>
        </p:nvSpPr>
        <p:spPr>
          <a:xfrm>
            <a:off x="2589212" y="484632"/>
            <a:ext cx="8915399" cy="557784"/>
          </a:xfrm>
        </p:spPr>
        <p:txBody>
          <a:bodyPr>
            <a:noAutofit/>
          </a:bodyPr>
          <a:lstStyle/>
          <a:p>
            <a:r>
              <a:rPr lang="en-GB" b="1" dirty="0"/>
              <a:t>Introduction</a:t>
            </a:r>
          </a:p>
        </p:txBody>
      </p:sp>
      <p:sp>
        <p:nvSpPr>
          <p:cNvPr id="3" name="Text Placeholder 2">
            <a:extLst>
              <a:ext uri="{FF2B5EF4-FFF2-40B4-BE49-F238E27FC236}">
                <a16:creationId xmlns="" xmlns:a16="http://schemas.microsoft.com/office/drawing/2014/main" id="{028A8359-438A-7EDF-F235-AE5BAE7FB208}"/>
              </a:ext>
            </a:extLst>
          </p:cNvPr>
          <p:cNvSpPr>
            <a:spLocks noGrp="1"/>
          </p:cNvSpPr>
          <p:nvPr>
            <p:ph type="body" idx="1"/>
          </p:nvPr>
        </p:nvSpPr>
        <p:spPr>
          <a:xfrm>
            <a:off x="1752599" y="1589314"/>
            <a:ext cx="10232571" cy="4491446"/>
          </a:xfrm>
        </p:spPr>
        <p:txBody>
          <a:bodyPr>
            <a:normAutofit/>
          </a:bodyPr>
          <a:lstStyle/>
          <a:p>
            <a:r>
              <a:rPr lang="en-GB" b="1" dirty="0">
                <a:solidFill>
                  <a:srgbClr val="FF0000"/>
                </a:solidFill>
                <a:latin typeface="Arial" panose="020B0604020202020204" pitchFamily="34" charset="0"/>
                <a:ea typeface="Roboto"/>
                <a:cs typeface="Arial" panose="020B0604020202020204" pitchFamily="34" charset="0"/>
              </a:rPr>
              <a:t>What the presentation is about?</a:t>
            </a:r>
          </a:p>
          <a:p>
            <a:r>
              <a:rPr lang="en-GB" b="1" dirty="0" smtClean="0">
                <a:solidFill>
                  <a:srgbClr val="FF0000"/>
                </a:solidFill>
                <a:latin typeface="Arial" panose="020B0604020202020204" pitchFamily="34" charset="0"/>
                <a:ea typeface="Roboto"/>
                <a:cs typeface="Arial" panose="020B0604020202020204" pitchFamily="34" charset="0"/>
              </a:rPr>
              <a:t>Definitions </a:t>
            </a:r>
            <a:r>
              <a:rPr lang="en-GB" b="1" dirty="0">
                <a:solidFill>
                  <a:srgbClr val="FF0000"/>
                </a:solidFill>
                <a:latin typeface="Arial" panose="020B0604020202020204" pitchFamily="34" charset="0"/>
                <a:ea typeface="Roboto"/>
                <a:cs typeface="Arial" panose="020B0604020202020204" pitchFamily="34" charset="0"/>
              </a:rPr>
              <a:t>of the concepts you are going to </a:t>
            </a:r>
            <a:r>
              <a:rPr lang="en-GB" b="1" dirty="0" smtClean="0">
                <a:solidFill>
                  <a:srgbClr val="FF0000"/>
                </a:solidFill>
                <a:latin typeface="Arial" panose="020B0604020202020204" pitchFamily="34" charset="0"/>
                <a:ea typeface="Roboto"/>
                <a:cs typeface="Arial" panose="020B0604020202020204" pitchFamily="34" charset="0"/>
              </a:rPr>
              <a:t>use</a:t>
            </a:r>
          </a:p>
          <a:p>
            <a:endParaRPr lang="en-GB" b="1" dirty="0">
              <a:solidFill>
                <a:srgbClr val="FF0000"/>
              </a:solidFill>
              <a:latin typeface="Arial" panose="020B0604020202020204" pitchFamily="34" charset="0"/>
              <a:ea typeface="Roboto"/>
              <a:cs typeface="Arial" panose="020B0604020202020204" pitchFamily="34" charset="0"/>
            </a:endParaRPr>
          </a:p>
          <a:p>
            <a:r>
              <a:rPr lang="en-GB" dirty="0" smtClean="0">
                <a:solidFill>
                  <a:schemeClr val="tx1"/>
                </a:solidFill>
                <a:latin typeface="Arial" panose="020B0604020202020204" pitchFamily="34" charset="0"/>
                <a:ea typeface="Roboto"/>
                <a:cs typeface="Arial" panose="020B0604020202020204" pitchFamily="34" charset="0"/>
              </a:rPr>
              <a:t>The Presentation  is about  Problem Solving and Making</a:t>
            </a:r>
          </a:p>
          <a:p>
            <a:r>
              <a:rPr lang="en-GB" dirty="0" smtClean="0">
                <a:solidFill>
                  <a:schemeClr val="tx1"/>
                </a:solidFill>
                <a:latin typeface="Arial" panose="020B0604020202020204" pitchFamily="34" charset="0"/>
                <a:ea typeface="Roboto"/>
                <a:cs typeface="Arial" panose="020B0604020202020204" pitchFamily="34" charset="0"/>
              </a:rPr>
              <a:t>Problem solving often involves decision making, and decision making is especially important for </a:t>
            </a:r>
            <a:r>
              <a:rPr lang="en-GB" dirty="0" smtClean="0">
                <a:solidFill>
                  <a:schemeClr val="tx1"/>
                </a:solidFill>
                <a:latin typeface="Arial" panose="020B0604020202020204" pitchFamily="34" charset="0"/>
                <a:ea typeface="Roboto"/>
                <a:cs typeface="Arial" panose="020B0604020202020204" pitchFamily="34" charset="0"/>
              </a:rPr>
              <a:t>management </a:t>
            </a:r>
            <a:r>
              <a:rPr lang="en-GB" dirty="0" smtClean="0">
                <a:solidFill>
                  <a:schemeClr val="tx1"/>
                </a:solidFill>
                <a:latin typeface="Arial" panose="020B0604020202020204" pitchFamily="34" charset="0"/>
                <a:ea typeface="Roboto"/>
                <a:cs typeface="Arial" panose="020B0604020202020204" pitchFamily="34" charset="0"/>
              </a:rPr>
              <a:t>and leadership.</a:t>
            </a:r>
          </a:p>
          <a:p>
            <a:r>
              <a:rPr lang="en-GB" dirty="0" smtClean="0">
                <a:solidFill>
                  <a:schemeClr val="tx1"/>
                </a:solidFill>
                <a:latin typeface="Arial" panose="020B0604020202020204" pitchFamily="34" charset="0"/>
                <a:ea typeface="Roboto"/>
                <a:cs typeface="Arial" panose="020B0604020202020204" pitchFamily="34" charset="0"/>
              </a:rPr>
              <a:t>Decision making is natural to certain personalities, so these people should focus more on improve the quality of their decisions.</a:t>
            </a:r>
            <a:endParaRPr lang="en-GB" dirty="0">
              <a:solidFill>
                <a:schemeClr val="tx1"/>
              </a:solidFill>
              <a:latin typeface="Arial" panose="020B0604020202020204" pitchFamily="34" charset="0"/>
              <a:ea typeface="Roboto"/>
              <a:cs typeface="Arial" panose="020B0604020202020204" pitchFamily="34" charset="0"/>
            </a:endParaRPr>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1C7DAA2-C26F-4546-8B0F-C81CFB47F842}"/>
              </a:ext>
            </a:extLst>
          </p:cNvPr>
          <p:cNvSpPr>
            <a:spLocks noGrp="1"/>
          </p:cNvSpPr>
          <p:nvPr>
            <p:ph type="title"/>
          </p:nvPr>
        </p:nvSpPr>
        <p:spPr>
          <a:xfrm>
            <a:off x="2589212" y="320040"/>
            <a:ext cx="8915399" cy="756339"/>
          </a:xfrm>
        </p:spPr>
        <p:txBody>
          <a:bodyPr/>
          <a:lstStyle/>
          <a:p>
            <a:r>
              <a:rPr lang="en-GB" b="1" dirty="0"/>
              <a:t>Company background</a:t>
            </a:r>
          </a:p>
        </p:txBody>
      </p:sp>
      <p:sp>
        <p:nvSpPr>
          <p:cNvPr id="3" name="Text Placeholder 2">
            <a:extLst>
              <a:ext uri="{FF2B5EF4-FFF2-40B4-BE49-F238E27FC236}">
                <a16:creationId xmlns="" xmlns:a16="http://schemas.microsoft.com/office/drawing/2014/main" id="{F9C1CCB3-874D-5E4A-629C-E7AA4A8AB46C}"/>
              </a:ext>
            </a:extLst>
          </p:cNvPr>
          <p:cNvSpPr>
            <a:spLocks noGrp="1"/>
          </p:cNvSpPr>
          <p:nvPr>
            <p:ph type="body" idx="1"/>
          </p:nvPr>
        </p:nvSpPr>
        <p:spPr>
          <a:xfrm>
            <a:off x="2414016" y="1892808"/>
            <a:ext cx="9090595" cy="4078224"/>
          </a:xfrm>
        </p:spPr>
        <p:txBody>
          <a:bodyPr/>
          <a:lstStyle/>
          <a:p>
            <a:r>
              <a:rPr lang="en-GB" sz="2400" b="1" dirty="0"/>
              <a:t>Basil’s Bakery</a:t>
            </a:r>
            <a:endParaRPr lang="en-GB" sz="2400" dirty="0">
              <a:solidFill>
                <a:srgbClr val="000000"/>
              </a:solidFill>
            </a:endParaRPr>
          </a:p>
          <a:p>
            <a:pPr marL="342900" indent="-342900">
              <a:buFont typeface="Arial" charset="2"/>
              <a:buChar char="•"/>
            </a:pPr>
            <a:r>
              <a:rPr lang="en-GB" b="1" dirty="0"/>
              <a:t>Founded </a:t>
            </a:r>
            <a:r>
              <a:rPr lang="en-GB" b="1" dirty="0" smtClean="0"/>
              <a:t>in 2015</a:t>
            </a:r>
            <a:endParaRPr lang="en-GB" b="1" dirty="0"/>
          </a:p>
          <a:p>
            <a:pPr marL="342900" indent="-342900">
              <a:buFont typeface="Arial" charset="2"/>
              <a:buChar char="•"/>
            </a:pPr>
            <a:r>
              <a:rPr lang="en-GB" b="1" dirty="0"/>
              <a:t>Owners</a:t>
            </a:r>
            <a:r>
              <a:rPr lang="en-GB" b="1" dirty="0" smtClean="0"/>
              <a:t>: Basil </a:t>
            </a:r>
            <a:r>
              <a:rPr lang="en-GB" b="1" dirty="0"/>
              <a:t> </a:t>
            </a:r>
          </a:p>
          <a:p>
            <a:pPr marL="342900" indent="-342900">
              <a:buFont typeface="Arial" charset="2"/>
              <a:buChar char="•"/>
            </a:pPr>
            <a:r>
              <a:rPr lang="en-GB" b="1" dirty="0" smtClean="0"/>
              <a:t>Sells styled </a:t>
            </a:r>
            <a:r>
              <a:rPr lang="en-GB" b="1" dirty="0" smtClean="0"/>
              <a:t>cakes, pastries </a:t>
            </a:r>
            <a:r>
              <a:rPr lang="en-GB" b="1" dirty="0" smtClean="0"/>
              <a:t>and breads</a:t>
            </a:r>
            <a:endParaRPr lang="en-GB" b="1" dirty="0"/>
          </a:p>
          <a:p>
            <a:pPr marL="342900" indent="-342900">
              <a:buFont typeface="Arial" charset="2"/>
              <a:buChar char="•"/>
            </a:pPr>
            <a:r>
              <a:rPr lang="en-GB" b="1" dirty="0">
                <a:solidFill>
                  <a:srgbClr val="FF0000"/>
                </a:solidFill>
                <a:ea typeface="+mn-lt"/>
                <a:cs typeface="+mn-lt"/>
              </a:rPr>
              <a:t>Add more information from the case </a:t>
            </a:r>
            <a:r>
              <a:rPr lang="en-GB" b="1" dirty="0" smtClean="0">
                <a:solidFill>
                  <a:srgbClr val="FF0000"/>
                </a:solidFill>
                <a:ea typeface="+mn-lt"/>
                <a:cs typeface="+mn-lt"/>
              </a:rPr>
              <a:t>study</a:t>
            </a:r>
            <a:endParaRPr lang="en-GB" b="1" dirty="0">
              <a:solidFill>
                <a:srgbClr val="FF0000"/>
              </a:solidFill>
            </a:endParaRPr>
          </a:p>
          <a:p>
            <a:r>
              <a:rPr lang="en-GB" b="1" dirty="0" smtClean="0">
                <a:solidFill>
                  <a:srgbClr val="FF0000"/>
                </a:solidFill>
                <a:ea typeface="+mn-lt"/>
                <a:cs typeface="+mn-lt"/>
              </a:rPr>
              <a:t>_Artisan baker and prides himself on sourcing high quality organic ingredients</a:t>
            </a: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DD839E5-539A-6BA2-F020-0AEF28846AB2}"/>
              </a:ext>
            </a:extLst>
          </p:cNvPr>
          <p:cNvSpPr>
            <a:spLocks noGrp="1"/>
          </p:cNvSpPr>
          <p:nvPr>
            <p:ph type="title"/>
          </p:nvPr>
        </p:nvSpPr>
        <p:spPr>
          <a:xfrm>
            <a:off x="2589213" y="389273"/>
            <a:ext cx="8915399" cy="713232"/>
          </a:xfrm>
        </p:spPr>
        <p:txBody>
          <a:bodyPr/>
          <a:lstStyle/>
          <a:p>
            <a:r>
              <a:rPr lang="en-GB" b="1" dirty="0"/>
              <a:t>Problem: nature and scope</a:t>
            </a:r>
          </a:p>
        </p:txBody>
      </p:sp>
      <p:sp>
        <p:nvSpPr>
          <p:cNvPr id="3" name="Text Placeholder 2">
            <a:extLst>
              <a:ext uri="{FF2B5EF4-FFF2-40B4-BE49-F238E27FC236}">
                <a16:creationId xmlns="" xmlns:a16="http://schemas.microsoft.com/office/drawing/2014/main" id="{E73EC453-8E6E-AAA5-639A-7F2EB8FCDBC5}"/>
              </a:ext>
            </a:extLst>
          </p:cNvPr>
          <p:cNvSpPr>
            <a:spLocks noGrp="1"/>
          </p:cNvSpPr>
          <p:nvPr>
            <p:ph type="body" idx="1"/>
          </p:nvPr>
        </p:nvSpPr>
        <p:spPr>
          <a:xfrm>
            <a:off x="1694329" y="1488141"/>
            <a:ext cx="10065503" cy="4509247"/>
          </a:xfrm>
        </p:spPr>
        <p:txBody>
          <a:bodyPr>
            <a:normAutofit/>
          </a:bodyPr>
          <a:lstStyle/>
          <a:p>
            <a:r>
              <a:rPr lang="en-GB" sz="2800" b="1" dirty="0">
                <a:solidFill>
                  <a:srgbClr val="FF0000"/>
                </a:solidFill>
              </a:rPr>
              <a:t>5W2H</a:t>
            </a:r>
          </a:p>
          <a:p>
            <a:r>
              <a:rPr lang="en-GB" sz="2800" dirty="0">
                <a:solidFill>
                  <a:schemeClr val="tx1"/>
                </a:solidFill>
              </a:rPr>
              <a:t>What</a:t>
            </a:r>
            <a:r>
              <a:rPr lang="en-GB" sz="2800" dirty="0" smtClean="0">
                <a:solidFill>
                  <a:schemeClr val="tx1"/>
                </a:solidFill>
              </a:rPr>
              <a:t>: </a:t>
            </a:r>
            <a:r>
              <a:rPr lang="en-GB" sz="2400" dirty="0" smtClean="0">
                <a:solidFill>
                  <a:schemeClr val="tx1"/>
                </a:solidFill>
              </a:rPr>
              <a:t>What will be done  Action, steps, description</a:t>
            </a:r>
            <a:r>
              <a:rPr lang="en-GB" sz="2800" dirty="0" smtClean="0">
                <a:solidFill>
                  <a:schemeClr val="tx1"/>
                </a:solidFill>
              </a:rPr>
              <a:t>.</a:t>
            </a:r>
            <a:endParaRPr lang="en-GB" sz="2800" dirty="0">
              <a:solidFill>
                <a:schemeClr val="tx1"/>
              </a:solidFill>
            </a:endParaRPr>
          </a:p>
          <a:p>
            <a:r>
              <a:rPr lang="en-GB" sz="2800" dirty="0">
                <a:solidFill>
                  <a:schemeClr val="tx1"/>
                </a:solidFill>
              </a:rPr>
              <a:t>Who</a:t>
            </a:r>
            <a:r>
              <a:rPr lang="en-GB" sz="2800" dirty="0" smtClean="0">
                <a:solidFill>
                  <a:schemeClr val="tx1"/>
                </a:solidFill>
              </a:rPr>
              <a:t>: </a:t>
            </a:r>
            <a:r>
              <a:rPr lang="en-GB" sz="2400" dirty="0" smtClean="0">
                <a:solidFill>
                  <a:schemeClr val="tx1"/>
                </a:solidFill>
              </a:rPr>
              <a:t>By whom will it be done  Responsibility for action. </a:t>
            </a:r>
            <a:endParaRPr lang="en-GB" sz="2400" dirty="0">
              <a:solidFill>
                <a:schemeClr val="tx1"/>
              </a:solidFill>
            </a:endParaRPr>
          </a:p>
          <a:p>
            <a:r>
              <a:rPr lang="en-GB" sz="2800" dirty="0">
                <a:solidFill>
                  <a:schemeClr val="tx1"/>
                </a:solidFill>
              </a:rPr>
              <a:t>Where</a:t>
            </a:r>
            <a:r>
              <a:rPr lang="en-GB" sz="2800" dirty="0" smtClean="0">
                <a:solidFill>
                  <a:schemeClr val="tx1"/>
                </a:solidFill>
              </a:rPr>
              <a:t>: </a:t>
            </a:r>
            <a:r>
              <a:rPr lang="en-GB" sz="2400" dirty="0" smtClean="0">
                <a:solidFill>
                  <a:schemeClr val="tx1"/>
                </a:solidFill>
              </a:rPr>
              <a:t>Where will it be done  Location.</a:t>
            </a:r>
            <a:endParaRPr lang="en-GB" sz="2400" dirty="0">
              <a:solidFill>
                <a:schemeClr val="tx1"/>
              </a:solidFill>
            </a:endParaRP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36300BE-D96C-22F6-553D-690EEFFC5D51}"/>
              </a:ext>
            </a:extLst>
          </p:cNvPr>
          <p:cNvSpPr>
            <a:spLocks noGrp="1"/>
          </p:cNvSpPr>
          <p:nvPr>
            <p:ph type="title"/>
          </p:nvPr>
        </p:nvSpPr>
        <p:spPr>
          <a:xfrm>
            <a:off x="1589314" y="870857"/>
            <a:ext cx="9988449" cy="479400"/>
          </a:xfrm>
        </p:spPr>
        <p:txBody>
          <a:bodyPr>
            <a:normAutofit fontScale="90000"/>
          </a:bodyPr>
          <a:lstStyle/>
          <a:p>
            <a:r>
              <a:rPr lang="en-GB" b="1" dirty="0"/>
              <a:t>PESTLE ANALYSIS: Basil’s Bakery</a:t>
            </a:r>
            <a:r>
              <a:rPr lang="en-GB" dirty="0">
                <a:solidFill>
                  <a:srgbClr val="000000"/>
                </a:solidFill>
              </a:rPr>
              <a:t/>
            </a:r>
            <a:br>
              <a:rPr lang="en-GB" dirty="0">
                <a:solidFill>
                  <a:srgbClr val="000000"/>
                </a:solidFill>
              </a:rPr>
            </a:br>
            <a:endParaRPr lang="en-GB" b="1" dirty="0"/>
          </a:p>
        </p:txBody>
      </p:sp>
      <p:sp>
        <p:nvSpPr>
          <p:cNvPr id="3" name="Text Placeholder 2">
            <a:extLst>
              <a:ext uri="{FF2B5EF4-FFF2-40B4-BE49-F238E27FC236}">
                <a16:creationId xmlns="" xmlns:a16="http://schemas.microsoft.com/office/drawing/2014/main" id="{87B96C4E-C633-AD44-2B5D-616D8D99EE4D}"/>
              </a:ext>
            </a:extLst>
          </p:cNvPr>
          <p:cNvSpPr>
            <a:spLocks noGrp="1"/>
          </p:cNvSpPr>
          <p:nvPr>
            <p:ph type="body" idx="1"/>
          </p:nvPr>
        </p:nvSpPr>
        <p:spPr>
          <a:xfrm>
            <a:off x="1597741" y="1259541"/>
            <a:ext cx="9409329" cy="4623816"/>
          </a:xfrm>
        </p:spPr>
        <p:txBody>
          <a:bodyPr>
            <a:normAutofit lnSpcReduction="10000"/>
          </a:bodyPr>
          <a:lstStyle/>
          <a:p>
            <a:r>
              <a:rPr lang="en-GB" b="1" dirty="0"/>
              <a:t>POLITICAL</a:t>
            </a:r>
          </a:p>
          <a:p>
            <a:r>
              <a:rPr lang="en-GB" b="1" dirty="0" smtClean="0">
                <a:solidFill>
                  <a:srgbClr val="FF0000"/>
                </a:solidFill>
              </a:rPr>
              <a:t>_Tax rate and duties</a:t>
            </a:r>
          </a:p>
          <a:p>
            <a:r>
              <a:rPr lang="en-GB" b="1" dirty="0" smtClean="0">
                <a:solidFill>
                  <a:srgbClr val="FF0000"/>
                </a:solidFill>
              </a:rPr>
              <a:t>_Labour negotiations</a:t>
            </a:r>
            <a:endParaRPr lang="en-GB" b="1" dirty="0">
              <a:solidFill>
                <a:srgbClr val="FF0000"/>
              </a:solidFill>
            </a:endParaRPr>
          </a:p>
          <a:p>
            <a:endParaRPr lang="en-GB" b="1" dirty="0"/>
          </a:p>
          <a:p>
            <a:r>
              <a:rPr lang="en-GB" b="1" dirty="0"/>
              <a:t>ECONOMIC</a:t>
            </a:r>
          </a:p>
          <a:p>
            <a:r>
              <a:rPr lang="en-GB" b="1" dirty="0" smtClean="0"/>
              <a:t>_Economic growth and inflation rates</a:t>
            </a:r>
          </a:p>
          <a:p>
            <a:r>
              <a:rPr lang="en-GB" b="1" dirty="0" smtClean="0"/>
              <a:t>_Exchange rates and property prices</a:t>
            </a:r>
            <a:endParaRPr lang="en-GB" b="1" dirty="0"/>
          </a:p>
          <a:p>
            <a:endParaRPr lang="en-GB" b="1" dirty="0"/>
          </a:p>
          <a:p>
            <a:r>
              <a:rPr lang="en-GB" b="1" dirty="0" smtClean="0"/>
              <a:t>SOCIAL</a:t>
            </a:r>
          </a:p>
          <a:p>
            <a:r>
              <a:rPr lang="en-GB" b="1" dirty="0" smtClean="0"/>
              <a:t>_People using social media</a:t>
            </a:r>
          </a:p>
          <a:p>
            <a:r>
              <a:rPr lang="en-GB" b="1" dirty="0" smtClean="0"/>
              <a:t>_Buying more environmentally friend products</a:t>
            </a:r>
            <a:endParaRPr lang="en-GB" b="1" dirty="0"/>
          </a:p>
        </p:txBody>
      </p:sp>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31727AA-2A4B-7459-64F6-8CB68974F0E3}"/>
              </a:ext>
            </a:extLst>
          </p:cNvPr>
          <p:cNvSpPr>
            <a:spLocks noGrp="1"/>
          </p:cNvSpPr>
          <p:nvPr>
            <p:ph type="title"/>
          </p:nvPr>
        </p:nvSpPr>
        <p:spPr>
          <a:xfrm>
            <a:off x="1583219" y="624110"/>
            <a:ext cx="9921394" cy="1280890"/>
          </a:xfrm>
        </p:spPr>
        <p:txBody>
          <a:bodyPr/>
          <a:lstStyle/>
          <a:p>
            <a:r>
              <a:rPr lang="en-GB" b="1" dirty="0"/>
              <a:t>PESTLE ANALYSIS: Basil’s Bakery</a:t>
            </a:r>
            <a:r>
              <a:rPr lang="en-GB" dirty="0">
                <a:solidFill>
                  <a:srgbClr val="000000"/>
                </a:solidFill>
              </a:rPr>
              <a:t/>
            </a:r>
            <a:br>
              <a:rPr lang="en-GB" dirty="0">
                <a:solidFill>
                  <a:srgbClr val="000000"/>
                </a:solidFill>
              </a:rPr>
            </a:br>
            <a:endParaRPr lang="en-GB" dirty="0"/>
          </a:p>
        </p:txBody>
      </p:sp>
      <p:sp>
        <p:nvSpPr>
          <p:cNvPr id="3" name="Content Placeholder 2">
            <a:extLst>
              <a:ext uri="{FF2B5EF4-FFF2-40B4-BE49-F238E27FC236}">
                <a16:creationId xmlns="" xmlns:a16="http://schemas.microsoft.com/office/drawing/2014/main" id="{C71705AF-A114-46D3-808C-4A69D3AE5A69}"/>
              </a:ext>
            </a:extLst>
          </p:cNvPr>
          <p:cNvSpPr>
            <a:spLocks noGrp="1"/>
          </p:cNvSpPr>
          <p:nvPr>
            <p:ph idx="1"/>
          </p:nvPr>
        </p:nvSpPr>
        <p:spPr>
          <a:xfrm>
            <a:off x="1786998" y="1705138"/>
            <a:ext cx="9634011" cy="3777622"/>
          </a:xfrm>
        </p:spPr>
        <p:txBody>
          <a:bodyPr>
            <a:normAutofit/>
          </a:bodyPr>
          <a:lstStyle/>
          <a:p>
            <a:r>
              <a:rPr lang="en-GB" b="1" dirty="0"/>
              <a:t>TECHNOLOGICAL</a:t>
            </a:r>
          </a:p>
          <a:p>
            <a:pPr marL="0" indent="0">
              <a:buNone/>
            </a:pPr>
            <a:r>
              <a:rPr lang="en-GB" b="1" dirty="0" smtClean="0"/>
              <a:t>-Changes in technology in particular the internet have massively impacted every industry</a:t>
            </a:r>
            <a:endParaRPr lang="en-GB" b="1" dirty="0"/>
          </a:p>
          <a:p>
            <a:endParaRPr lang="en-GB" b="1" dirty="0"/>
          </a:p>
          <a:p>
            <a:r>
              <a:rPr lang="en-GB" b="1" dirty="0" smtClean="0"/>
              <a:t>LEGAL</a:t>
            </a:r>
          </a:p>
          <a:p>
            <a:pPr marL="0" indent="0">
              <a:buNone/>
            </a:pPr>
            <a:r>
              <a:rPr lang="en-GB" b="1" dirty="0" smtClean="0"/>
              <a:t>_Examining any legislative issues in the </a:t>
            </a:r>
            <a:r>
              <a:rPr lang="en-GB" b="1" dirty="0" smtClean="0"/>
              <a:t>country</a:t>
            </a:r>
            <a:endParaRPr lang="en-GB" b="1" dirty="0"/>
          </a:p>
          <a:p>
            <a:endParaRPr lang="en-GB" b="1" dirty="0"/>
          </a:p>
          <a:p>
            <a:r>
              <a:rPr lang="en-GB" b="1" dirty="0"/>
              <a:t>ENVIRONMENTAL </a:t>
            </a:r>
            <a:endParaRPr lang="en-GB" b="1" dirty="0" smtClean="0"/>
          </a:p>
          <a:p>
            <a:pPr marL="0" indent="0">
              <a:buNone/>
            </a:pPr>
            <a:r>
              <a:rPr lang="en-GB" b="1" dirty="0" smtClean="0"/>
              <a:t>_Looks at the world around the organisation and any factors which may have an impact on the environment</a:t>
            </a:r>
            <a:endParaRPr lang="en-GB" b="1" dirty="0"/>
          </a:p>
        </p:txBody>
      </p:sp>
    </p:spTree>
    <p:extLst>
      <p:ext uri="{BB962C8B-B14F-4D97-AF65-F5344CB8AC3E}">
        <p14:creationId xmlns:p14="http://schemas.microsoft.com/office/powerpoint/2010/main" val="191797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FC915AA-9AD6-9DEC-20C0-9E11999F2E2F}"/>
              </a:ext>
            </a:extLst>
          </p:cNvPr>
          <p:cNvSpPr>
            <a:spLocks noGrp="1"/>
          </p:cNvSpPr>
          <p:nvPr>
            <p:ph type="title"/>
          </p:nvPr>
        </p:nvSpPr>
        <p:spPr>
          <a:xfrm>
            <a:off x="1416904" y="651981"/>
            <a:ext cx="10087707" cy="741969"/>
          </a:xfrm>
        </p:spPr>
        <p:txBody>
          <a:bodyPr/>
          <a:lstStyle/>
          <a:p>
            <a:r>
              <a:rPr lang="en-GB" sz="3200" b="1" dirty="0"/>
              <a:t>Cause and effect analysis (Fishbone diagram)</a:t>
            </a:r>
            <a:endParaRPr lang="en-US" sz="3200" dirty="0">
              <a:solidFill>
                <a:srgbClr val="000000"/>
              </a:solidFill>
            </a:endParaRPr>
          </a:p>
          <a:p>
            <a:endParaRPr lang="en-US" dirty="0"/>
          </a:p>
        </p:txBody>
      </p:sp>
      <p:sp>
        <p:nvSpPr>
          <p:cNvPr id="3" name="Text Placeholder 2">
            <a:extLst>
              <a:ext uri="{FF2B5EF4-FFF2-40B4-BE49-F238E27FC236}">
                <a16:creationId xmlns="" xmlns:a16="http://schemas.microsoft.com/office/drawing/2014/main" id="{6ED3E622-CB09-1362-15C9-BF616871B4C4}"/>
              </a:ext>
            </a:extLst>
          </p:cNvPr>
          <p:cNvSpPr>
            <a:spLocks noGrp="1"/>
          </p:cNvSpPr>
          <p:nvPr>
            <p:ph type="body" idx="1"/>
          </p:nvPr>
        </p:nvSpPr>
        <p:spPr>
          <a:xfrm>
            <a:off x="500744" y="1173792"/>
            <a:ext cx="11003868" cy="4717290"/>
          </a:xfrm>
        </p:spPr>
        <p:txBody>
          <a:bodyPr/>
          <a:lstStyle/>
          <a:p>
            <a:r>
              <a:rPr lang="en-US" b="1" dirty="0" smtClean="0">
                <a:solidFill>
                  <a:schemeClr val="tx1"/>
                </a:solidFill>
              </a:rPr>
              <a:t>The cause of the </a:t>
            </a:r>
            <a:r>
              <a:rPr lang="en-US" b="1" dirty="0" smtClean="0">
                <a:solidFill>
                  <a:schemeClr val="tx1"/>
                </a:solidFill>
              </a:rPr>
              <a:t>Fishbone Diagram</a:t>
            </a:r>
          </a:p>
          <a:p>
            <a:endParaRPr lang="en-US" dirty="0"/>
          </a:p>
          <a:p>
            <a:r>
              <a:rPr lang="en-US" dirty="0" smtClean="0">
                <a:solidFill>
                  <a:schemeClr val="tx1"/>
                </a:solidFill>
              </a:rPr>
              <a:t>- The Fishbone Diagram, also known as the or cause  and effect diagram, is used to identify the root causes of a problem. It helps teams visually map out potential causes in a structured way, categorizing them into major categories like people, processes, equipment, materials, and the environment.</a:t>
            </a:r>
          </a:p>
          <a:p>
            <a:pPr marL="342900" indent="-342900">
              <a:buFontTx/>
              <a:buChar char="-"/>
            </a:pPr>
            <a:endParaRPr lang="en-US" dirty="0" smtClean="0">
              <a:solidFill>
                <a:schemeClr val="tx1"/>
              </a:solidFill>
            </a:endParaRPr>
          </a:p>
          <a:p>
            <a:r>
              <a:rPr lang="en-US" dirty="0" smtClean="0">
                <a:solidFill>
                  <a:schemeClr val="tx1"/>
                </a:solidFill>
              </a:rPr>
              <a:t>- This  facilitates understanding of the underlying issues contributing to a problem, enabling better problem solving and decision making. </a:t>
            </a:r>
            <a:endParaRPr lang="en-US" dirty="0" smtClean="0">
              <a:solidFill>
                <a:schemeClr val="tx1"/>
              </a:solidFill>
            </a:endParaRPr>
          </a:p>
        </p:txBody>
      </p:sp>
    </p:spTree>
    <p:extLst>
      <p:ext uri="{BB962C8B-B14F-4D97-AF65-F5344CB8AC3E}">
        <p14:creationId xmlns:p14="http://schemas.microsoft.com/office/powerpoint/2010/main" val="36454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D99987-98D1-706D-2E63-5B8DDBF317C6}"/>
              </a:ext>
            </a:extLst>
          </p:cNvPr>
          <p:cNvSpPr>
            <a:spLocks noGrp="1"/>
          </p:cNvSpPr>
          <p:nvPr>
            <p:ph type="title"/>
          </p:nvPr>
        </p:nvSpPr>
        <p:spPr>
          <a:xfrm>
            <a:off x="2589212" y="338328"/>
            <a:ext cx="8915399" cy="932688"/>
          </a:xfrm>
        </p:spPr>
        <p:txBody>
          <a:bodyPr/>
          <a:lstStyle/>
          <a:p>
            <a:r>
              <a:rPr lang="en-GB" b="1" dirty="0"/>
              <a:t>Conclusion</a:t>
            </a:r>
          </a:p>
        </p:txBody>
      </p:sp>
      <p:sp>
        <p:nvSpPr>
          <p:cNvPr id="3" name="Text Placeholder 2">
            <a:extLst>
              <a:ext uri="{FF2B5EF4-FFF2-40B4-BE49-F238E27FC236}">
                <a16:creationId xmlns="" xmlns:a16="http://schemas.microsoft.com/office/drawing/2014/main" id="{4A53051C-8483-F6FD-7AB5-FC885653EC99}"/>
              </a:ext>
            </a:extLst>
          </p:cNvPr>
          <p:cNvSpPr>
            <a:spLocks noGrp="1"/>
          </p:cNvSpPr>
          <p:nvPr>
            <p:ph type="body" idx="1"/>
          </p:nvPr>
        </p:nvSpPr>
        <p:spPr>
          <a:xfrm>
            <a:off x="2589212" y="1856232"/>
            <a:ext cx="8915399" cy="4160520"/>
          </a:xfrm>
        </p:spPr>
        <p:txBody>
          <a:bodyPr/>
          <a:lstStyle/>
          <a:p>
            <a:endParaRPr lang="en-GB" dirty="0" smtClean="0"/>
          </a:p>
          <a:p>
            <a:r>
              <a:rPr lang="en-GB" dirty="0" smtClean="0">
                <a:solidFill>
                  <a:schemeClr val="tx1"/>
                </a:solidFill>
              </a:rPr>
              <a:t>In conclusion Fishbone is a way of understanding causes of a problem and the process of the problem as it allows causes of problems to be broken down in categories so that they are well understood, which helps problem solving to be much easier to solve as the problem being broken down into categories facilitates the solving of the problem</a:t>
            </a:r>
            <a:r>
              <a:rPr lang="en-GB" dirty="0" smtClean="0"/>
              <a:t>.</a:t>
            </a:r>
            <a:endParaRPr lang="en-GB" dirty="0"/>
          </a:p>
        </p:txBody>
      </p:sp>
    </p:spTree>
    <p:extLst>
      <p:ext uri="{BB962C8B-B14F-4D97-AF65-F5344CB8AC3E}">
        <p14:creationId xmlns:p14="http://schemas.microsoft.com/office/powerpoint/2010/main" val="397047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07B30E9-9073-E60E-A7A9-048C6F3D6925}"/>
              </a:ext>
            </a:extLst>
          </p:cNvPr>
          <p:cNvSpPr>
            <a:spLocks noGrp="1"/>
          </p:cNvSpPr>
          <p:nvPr>
            <p:ph type="title"/>
          </p:nvPr>
        </p:nvSpPr>
        <p:spPr>
          <a:xfrm>
            <a:off x="2589212" y="521208"/>
            <a:ext cx="8915399" cy="860400"/>
          </a:xfrm>
        </p:spPr>
        <p:txBody>
          <a:bodyPr/>
          <a:lstStyle/>
          <a:p>
            <a:r>
              <a:rPr lang="en-GB" b="1" dirty="0"/>
              <a:t>References </a:t>
            </a:r>
          </a:p>
        </p:txBody>
      </p:sp>
      <p:sp>
        <p:nvSpPr>
          <p:cNvPr id="3" name="Text Placeholder 2">
            <a:extLst>
              <a:ext uri="{FF2B5EF4-FFF2-40B4-BE49-F238E27FC236}">
                <a16:creationId xmlns="" xmlns:a16="http://schemas.microsoft.com/office/drawing/2014/main" id="{5F8D0C3B-0DFC-3E5A-28D7-AC7CD95B6A10}"/>
              </a:ext>
            </a:extLst>
          </p:cNvPr>
          <p:cNvSpPr>
            <a:spLocks noGrp="1"/>
          </p:cNvSpPr>
          <p:nvPr>
            <p:ph type="body" idx="1"/>
          </p:nvPr>
        </p:nvSpPr>
        <p:spPr>
          <a:xfrm>
            <a:off x="1589706" y="1600200"/>
            <a:ext cx="9914905" cy="4517136"/>
          </a:xfrm>
        </p:spPr>
        <p:txBody>
          <a:bodyPr/>
          <a:lstStyle/>
          <a:p>
            <a:r>
              <a:rPr lang="en-GB" b="1" dirty="0">
                <a:solidFill>
                  <a:srgbClr val="FF0000"/>
                </a:solidFill>
                <a:latin typeface="Arial"/>
                <a:ea typeface="Roboto"/>
                <a:cs typeface="Roboto"/>
              </a:rPr>
              <a:t>5 </a:t>
            </a:r>
            <a:r>
              <a:rPr lang="en-GB" b="1" dirty="0" smtClean="0">
                <a:solidFill>
                  <a:srgbClr val="FF0000"/>
                </a:solidFill>
                <a:latin typeface="Arial"/>
                <a:ea typeface="Roboto"/>
                <a:cs typeface="Roboto"/>
              </a:rPr>
              <a:t>sources</a:t>
            </a:r>
          </a:p>
          <a:p>
            <a:r>
              <a:rPr lang="en-GB" b="1" dirty="0">
                <a:latin typeface="Arial"/>
                <a:ea typeface="Roboto"/>
                <a:cs typeface="Roboto"/>
              </a:rPr>
              <a:t/>
            </a:r>
            <a:br>
              <a:rPr lang="en-GB" b="1" dirty="0">
                <a:latin typeface="Arial"/>
                <a:ea typeface="Roboto"/>
                <a:cs typeface="Roboto"/>
              </a:rPr>
            </a:br>
            <a:r>
              <a:rPr lang="en-GB" b="1" dirty="0" smtClean="0">
                <a:latin typeface="Arial"/>
                <a:ea typeface="Roboto"/>
                <a:cs typeface="Roboto"/>
              </a:rPr>
              <a:t>- </a:t>
            </a:r>
            <a:r>
              <a:rPr lang="en-GB" sz="1800" dirty="0" smtClean="0">
                <a:solidFill>
                  <a:schemeClr val="tx1"/>
                </a:solidFill>
                <a:latin typeface="Arial" panose="020B0604020202020204" pitchFamily="34" charset="0"/>
                <a:ea typeface="Roboto"/>
                <a:cs typeface="Arial" panose="020B0604020202020204" pitchFamily="34" charset="0"/>
              </a:rPr>
              <a:t>The </a:t>
            </a:r>
            <a:r>
              <a:rPr lang="en-GB" sz="1800" dirty="0">
                <a:solidFill>
                  <a:schemeClr val="tx1"/>
                </a:solidFill>
                <a:latin typeface="Arial" panose="020B0604020202020204" pitchFamily="34" charset="0"/>
                <a:ea typeface="Roboto"/>
                <a:cs typeface="Arial" panose="020B0604020202020204" pitchFamily="34" charset="0"/>
              </a:rPr>
              <a:t>Presentation  is about  Problem Solving and </a:t>
            </a:r>
            <a:r>
              <a:rPr lang="en-GB" sz="1800" dirty="0" smtClean="0">
                <a:solidFill>
                  <a:schemeClr val="tx1"/>
                </a:solidFill>
                <a:latin typeface="Arial" panose="020B0604020202020204" pitchFamily="34" charset="0"/>
                <a:ea typeface="Roboto"/>
                <a:cs typeface="Arial" panose="020B0604020202020204" pitchFamily="34" charset="0"/>
              </a:rPr>
              <a:t>Making.</a:t>
            </a:r>
            <a:endParaRPr lang="en-GB" sz="1800" b="1" dirty="0" smtClean="0">
              <a:latin typeface="Arial"/>
              <a:ea typeface="Roboto"/>
              <a:cs typeface="Roboto"/>
            </a:endParaRPr>
          </a:p>
          <a:p>
            <a:r>
              <a:rPr lang="en-GB" sz="1800" dirty="0" smtClean="0">
                <a:solidFill>
                  <a:schemeClr val="tx1"/>
                </a:solidFill>
                <a:latin typeface="Arial" pitchFamily="34" charset="0"/>
                <a:cs typeface="Arial" pitchFamily="34" charset="0"/>
              </a:rPr>
              <a:t>- Basil’s Bakery Founded </a:t>
            </a:r>
            <a:r>
              <a:rPr lang="en-GB" sz="1800" dirty="0">
                <a:solidFill>
                  <a:schemeClr val="tx1"/>
                </a:solidFill>
                <a:latin typeface="Arial" pitchFamily="34" charset="0"/>
                <a:cs typeface="Arial" pitchFamily="34" charset="0"/>
              </a:rPr>
              <a:t>in </a:t>
            </a:r>
            <a:r>
              <a:rPr lang="en-GB" sz="1800" dirty="0" smtClean="0">
                <a:solidFill>
                  <a:schemeClr val="tx1"/>
                </a:solidFill>
                <a:latin typeface="Arial" pitchFamily="34" charset="0"/>
                <a:cs typeface="Arial" pitchFamily="34" charset="0"/>
              </a:rPr>
              <a:t>2015</a:t>
            </a:r>
            <a:r>
              <a:rPr lang="en-GB" sz="1800" dirty="0" smtClean="0">
                <a:solidFill>
                  <a:schemeClr val="tx1"/>
                </a:solidFill>
              </a:rPr>
              <a:t>.</a:t>
            </a:r>
          </a:p>
          <a:p>
            <a:r>
              <a:rPr lang="en-GB" sz="1800" dirty="0" smtClean="0">
                <a:solidFill>
                  <a:schemeClr val="tx1"/>
                </a:solidFill>
                <a:latin typeface="Roboto"/>
                <a:ea typeface="Roboto"/>
                <a:cs typeface="Roboto"/>
              </a:rPr>
              <a:t>- Basil s Bakery is a small, independent business located in a shopping retail park in Coventry, UK</a:t>
            </a:r>
          </a:p>
          <a:p>
            <a:r>
              <a:rPr lang="en-GB" sz="1800" dirty="0" smtClean="0">
                <a:solidFill>
                  <a:schemeClr val="tx1"/>
                </a:solidFill>
                <a:latin typeface="Roboto"/>
                <a:ea typeface="Roboto"/>
                <a:cs typeface="Roboto"/>
              </a:rPr>
              <a:t>- Basil believes that the shopping centre is much quieter now than in 2019.</a:t>
            </a:r>
          </a:p>
          <a:p>
            <a:r>
              <a:rPr lang="en-GB" sz="1800" dirty="0" smtClean="0">
                <a:solidFill>
                  <a:schemeClr val="tx1"/>
                </a:solidFill>
                <a:latin typeface="Roboto"/>
                <a:ea typeface="Roboto"/>
                <a:cs typeface="Roboto"/>
              </a:rPr>
              <a:t>- However, before making any changes he wants to gain a more thorough understanding of the issues that are impacting his sales figures.</a:t>
            </a:r>
          </a:p>
          <a:p>
            <a:r>
              <a:rPr lang="en-GB" sz="1800" dirty="0" smtClean="0">
                <a:solidFill>
                  <a:schemeClr val="tx1"/>
                </a:solidFill>
                <a:latin typeface="Roboto"/>
                <a:ea typeface="Roboto"/>
                <a:cs typeface="Roboto"/>
              </a:rPr>
              <a:t>- Other customers have asked if they could pre-order as, on many occasions during busy periods, there is an unsatisfactory waiting time.  </a:t>
            </a:r>
            <a:endParaRPr lang="en-GB" sz="1800" dirty="0">
              <a:solidFill>
                <a:schemeClr val="tx1"/>
              </a:solidFill>
              <a:latin typeface="Roboto"/>
              <a:ea typeface="Roboto"/>
              <a:cs typeface="Roboto"/>
            </a:endParaRPr>
          </a:p>
        </p:txBody>
      </p:sp>
    </p:spTree>
    <p:extLst>
      <p:ext uri="{BB962C8B-B14F-4D97-AF65-F5344CB8AC3E}">
        <p14:creationId xmlns:p14="http://schemas.microsoft.com/office/powerpoint/2010/main" val="35912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22107DF-28D1-AECE-299A-375E6A01AF85}"/>
              </a:ext>
            </a:extLst>
          </p:cNvPr>
          <p:cNvSpPr>
            <a:spLocks noGrp="1"/>
          </p:cNvSpPr>
          <p:nvPr>
            <p:ph type="title"/>
          </p:nvPr>
        </p:nvSpPr>
        <p:spPr>
          <a:xfrm>
            <a:off x="7722761" y="935647"/>
            <a:ext cx="4340631" cy="2420202"/>
          </a:xfrm>
        </p:spPr>
        <p:txBody>
          <a:bodyPr vert="horz" lIns="91440" tIns="45720" rIns="91440" bIns="45720" rtlCol="0" anchor="b">
            <a:normAutofit/>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646</TotalTime>
  <Words>389</Words>
  <Application>Microsoft Office PowerPoint</Application>
  <PresentationFormat>Personalizados</PresentationFormat>
  <Paragraphs>68</Paragraphs>
  <Slides>11</Slides>
  <Notes>1</Notes>
  <HiddenSlides>0</HiddenSlides>
  <MMClips>0</MMClips>
  <ScaleCrop>false</ScaleCrop>
  <HeadingPairs>
    <vt:vector size="4" baseType="variant">
      <vt:variant>
        <vt:lpstr>Tema</vt:lpstr>
      </vt:variant>
      <vt:variant>
        <vt:i4>1</vt:i4>
      </vt:variant>
      <vt:variant>
        <vt:lpstr>Títulos dos diapositivos</vt:lpstr>
      </vt:variant>
      <vt:variant>
        <vt:i4>11</vt:i4>
      </vt:variant>
    </vt:vector>
  </HeadingPairs>
  <TitlesOfParts>
    <vt:vector size="12" baseType="lpstr">
      <vt:lpstr>Wisp</vt:lpstr>
      <vt:lpstr>MODULE NAME Problem Solving and Decision Making MODULE CODE LCLM4004  LON   STUDENT NAME Alain de Carvalho STUDENT ID 2534282 LECTURER Thomas Adeyemi Assignment 1: Presentation</vt:lpstr>
      <vt:lpstr>OVERVIEW</vt:lpstr>
      <vt:lpstr>Introduction</vt:lpstr>
      <vt:lpstr>Company background</vt:lpstr>
      <vt:lpstr>Problem: nature and scope</vt:lpstr>
      <vt:lpstr>PESTLE ANALYSIS: Basil’s Bakery </vt:lpstr>
      <vt:lpstr>PESTLE ANALYSIS: Basil’s Bakery </vt:lpstr>
      <vt:lpstr>Cause and effect analysis (Fishbone diagram) </vt:lpstr>
      <vt:lpstr>Conclusion</vt:lpstr>
      <vt:lpstr>References </vt:lpstr>
      <vt:lpstr>    Questions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NAME Problem Solving and Decision Making MODULE CODE LCLM4004  LON   STUDENT NAME Alain de Carvalho STUDENT ID 2534282 LECTURER  Assignment 1: Presentation</dc:title>
  <dc:creator>Anita Nan</dc:creator>
  <cp:lastModifiedBy>Windows User</cp:lastModifiedBy>
  <cp:revision>112</cp:revision>
  <dcterms:created xsi:type="dcterms:W3CDTF">2024-10-08T15:58:04Z</dcterms:created>
  <dcterms:modified xsi:type="dcterms:W3CDTF">2026-07-12T17:44:02Z</dcterms:modified>
</cp:coreProperties>
</file>