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9" autoAdjust="0"/>
    <p:restoredTop sz="69120" autoAdjust="0"/>
  </p:normalViewPr>
  <p:slideViewPr>
    <p:cSldViewPr snapToGrid="0">
      <p:cViewPr varScale="1">
        <p:scale>
          <a:sx n="43" d="100"/>
          <a:sy n="4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0AAB38-389F-4920-BDCB-BEDDF4FC5C59}" type="datetimeFigureOut">
              <a:rPr lang="en-IN" smtClean="0"/>
              <a:t>16-11-2025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4DD429-F797-47D2-809B-FD09B11CE215}" type="slidenum">
              <a:rPr lang="en-IN" smtClean="0"/>
              <a:t>‹#›</a:t>
            </a:fld>
            <a:endParaRPr lang="en-IN"/>
          </a:p>
        </p:txBody>
      </p:sp>
    </p:spTree>
    <p:extLst>
      <p:ext uri="{BB962C8B-B14F-4D97-AF65-F5344CB8AC3E}">
        <p14:creationId xmlns:p14="http://schemas.microsoft.com/office/powerpoint/2010/main" val="1219877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structural-learning.com/post/bowlbys-attachment-theor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implypsychology.org/bowlby.html" TargetMode="External"/><Relationship Id="rId4" Type="http://schemas.openxmlformats.org/officeDocument/2006/relationships/hyperlink" Target="https://fastercapital.com/topics/applying-attachment-theory-in-therapy.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DD429-F797-47D2-809B-FD09B11CE215}" type="slidenum">
              <a:rPr lang="en-IN" smtClean="0"/>
              <a:t>1</a:t>
            </a:fld>
            <a:endParaRPr lang="en-IN"/>
          </a:p>
        </p:txBody>
      </p:sp>
    </p:spTree>
    <p:extLst>
      <p:ext uri="{BB962C8B-B14F-4D97-AF65-F5344CB8AC3E}">
        <p14:creationId xmlns:p14="http://schemas.microsoft.com/office/powerpoint/2010/main" val="496651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Times New Roman" panose="02020603050405020304" pitchFamily="18" charset="0"/>
                <a:ea typeface="+mn-ea"/>
                <a:cs typeface="Times New Roman" panose="02020603050405020304" pitchFamily="18" charset="0"/>
              </a:rPr>
              <a:t>SN:</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Amira is a new client in the nursery who presents with the evident symptoms of separation anxiety, restrained verbal communication and difficulties with social interactions. This presentation aims at applying Attachment Theory offered by Bowlby in order to explain her development and find proper support techniques. I will elaborate the theory, use it on Amira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analyze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the contribution of nature and nurture factors and provide practical suggestions to help her well-being.</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E4DD429-F797-47D2-809B-FD09B11CE215}" type="slidenum">
              <a:rPr lang="en-IN" smtClean="0"/>
              <a:t>3</a:t>
            </a:fld>
            <a:endParaRPr lang="en-IN"/>
          </a:p>
        </p:txBody>
      </p:sp>
    </p:spTree>
    <p:extLst>
      <p:ext uri="{BB962C8B-B14F-4D97-AF65-F5344CB8AC3E}">
        <p14:creationId xmlns:p14="http://schemas.microsoft.com/office/powerpoint/2010/main" val="4258579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They help us understand the causes and reasons behind children acting in a given way and make evidence-based decisions (</a:t>
            </a:r>
            <a:r>
              <a:rPr lang="en-IN" sz="1200" kern="1200" dirty="0" err="1">
                <a:solidFill>
                  <a:schemeClr val="tx1"/>
                </a:solidFill>
                <a:effectLst/>
                <a:latin typeface="+mn-lt"/>
                <a:ea typeface="+mn-ea"/>
                <a:cs typeface="+mn-cs"/>
              </a:rPr>
              <a:t>Saracho</a:t>
            </a:r>
            <a:r>
              <a:rPr lang="en-IN" sz="1200" kern="1200" dirty="0">
                <a:solidFill>
                  <a:schemeClr val="tx1"/>
                </a:solidFill>
                <a:effectLst/>
                <a:latin typeface="+mn-lt"/>
                <a:ea typeface="+mn-ea"/>
                <a:cs typeface="+mn-cs"/>
              </a:rPr>
              <a:t>, 2023). This is in line with the objectives of applying lifespan development theories and identifying both biological and environmental factors that influence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of children in the contexts of health and social care with regard to this module.</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4</a:t>
            </a:fld>
            <a:endParaRPr lang="en-IN"/>
          </a:p>
        </p:txBody>
      </p:sp>
    </p:spTree>
    <p:extLst>
      <p:ext uri="{BB962C8B-B14F-4D97-AF65-F5344CB8AC3E}">
        <p14:creationId xmlns:p14="http://schemas.microsoft.com/office/powerpoint/2010/main" val="2888723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The Attachment Theory by Bowlby suggests that children need a safe emotional attachment with caregivers so that they can be safe and explore the environment. There are various ideas of relationship concepts like the secure base and internal working model, which discuss the formation of confidence, communication, and social skills during early relationship (Robledo,</a:t>
            </a:r>
            <a:r>
              <a:rPr lang="en-IN" sz="1200" i="1" kern="1200" dirty="0">
                <a:solidFill>
                  <a:schemeClr val="tx1"/>
                </a:solidFill>
                <a:effectLst/>
                <a:latin typeface="+mn-lt"/>
                <a:ea typeface="+mn-ea"/>
                <a:cs typeface="+mn-cs"/>
              </a:rPr>
              <a:t> et al.</a:t>
            </a:r>
            <a:r>
              <a:rPr lang="en-IN" sz="1200" kern="1200" dirty="0">
                <a:solidFill>
                  <a:schemeClr val="tx1"/>
                </a:solidFill>
                <a:effectLst/>
                <a:latin typeface="+mn-lt"/>
                <a:ea typeface="+mn-ea"/>
                <a:cs typeface="+mn-cs"/>
              </a:rPr>
              <a:t> 2022). This theory especially applies to early childhood, where emotional security and attachment have immense impact on behaviour, involvement, and interrelationship in nursery groups such as in the case of Amira.</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5</a:t>
            </a:fld>
            <a:endParaRPr lang="en-IN"/>
          </a:p>
        </p:txBody>
      </p:sp>
    </p:spTree>
    <p:extLst>
      <p:ext uri="{BB962C8B-B14F-4D97-AF65-F5344CB8AC3E}">
        <p14:creationId xmlns:p14="http://schemas.microsoft.com/office/powerpoint/2010/main" val="1199259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The styles of attachment proposed by Ainsworth help a practitioner to be aware of emotional and behavioural reactions in various forms. Helping the child to feel confident occurs in cases where there is a secure attachment, but insecure styles are usually anxious or avoidant (Behrens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These trends have an impact on influencing the languages of children, their emotional control and social behaviour. </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6</a:t>
            </a:fld>
            <a:endParaRPr lang="en-IN"/>
          </a:p>
        </p:txBody>
      </p:sp>
    </p:spTree>
    <p:extLst>
      <p:ext uri="{BB962C8B-B14F-4D97-AF65-F5344CB8AC3E}">
        <p14:creationId xmlns:p14="http://schemas.microsoft.com/office/powerpoint/2010/main" val="3237014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The application of Attachment Theory shows that Amira is experiencing some separation anxiety, which points to the fact that she might have yet to establish a stable underpinning in the nursery. Her grammatical speech can be caused by a lack of confidence or by a lack of early responsive feedback (Fitzgerald, 2021). An attachment lens of the behaviours helps to create an understanding of the emotional support that she requires to help her feel secure and to help her converse more, as well as become social.</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7</a:t>
            </a:fld>
            <a:endParaRPr lang="en-IN"/>
          </a:p>
        </p:txBody>
      </p:sp>
    </p:spTree>
    <p:extLst>
      <p:ext uri="{BB962C8B-B14F-4D97-AF65-F5344CB8AC3E}">
        <p14:creationId xmlns:p14="http://schemas.microsoft.com/office/powerpoint/2010/main" val="4243153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Amira needs emotional support and consistency to build confidence with practitioners. Continuity in the relationship between the key workers will help her to feel safe. She also requires some assistance in developing social confidence with little directed contact (Green,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 Moreover, she needs support in shaping up her language abilities, and the use of a regular schedule helps to reduce anxiety and ensure her security in the nursery environment.</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8</a:t>
            </a:fld>
            <a:endParaRPr lang="en-IN"/>
          </a:p>
        </p:txBody>
      </p:sp>
    </p:spTree>
    <p:extLst>
      <p:ext uri="{BB962C8B-B14F-4D97-AF65-F5344CB8AC3E}">
        <p14:creationId xmlns:p14="http://schemas.microsoft.com/office/powerpoint/2010/main" val="4170689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Amira may have biological and environmental causes of her behaviour. The manner of her response to separation may be affected by her temperament or her genetic inclinations. Her responses also reflect the environmental influences of the previous experiences of care giving, household routine, or a recent transition (</a:t>
            </a:r>
            <a:r>
              <a:rPr lang="en-IN" sz="1200" kern="1200" dirty="0" err="1">
                <a:solidFill>
                  <a:schemeClr val="tx1"/>
                </a:solidFill>
                <a:effectLst/>
                <a:latin typeface="+mn-lt"/>
                <a:ea typeface="+mn-ea"/>
                <a:cs typeface="+mn-cs"/>
              </a:rPr>
              <a:t>Stoewen</a:t>
            </a:r>
            <a:r>
              <a:rPr lang="en-IN" sz="1200" kern="1200" dirty="0">
                <a:solidFill>
                  <a:schemeClr val="tx1"/>
                </a:solidFill>
                <a:effectLst/>
                <a:latin typeface="+mn-lt"/>
                <a:ea typeface="+mn-ea"/>
                <a:cs typeface="+mn-cs"/>
              </a:rPr>
              <a:t> 2022). The concept of development as a process of interplay between nature and nurture allows seeing the needs and strengths of Amira in a comprehensive and balanced manner.</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9</a:t>
            </a:fld>
            <a:endParaRPr lang="en-IN"/>
          </a:p>
        </p:txBody>
      </p:sp>
    </p:spTree>
    <p:extLst>
      <p:ext uri="{BB962C8B-B14F-4D97-AF65-F5344CB8AC3E}">
        <p14:creationId xmlns:p14="http://schemas.microsoft.com/office/powerpoint/2010/main" val="2587246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The development of the Amira can be supported using the strategies that are based on attachment. Trust and emotional security will be achieved with the help of a stable key worker. Regular schedules and soft and scheduled separation will help her calm down (</a:t>
            </a:r>
            <a:r>
              <a:rPr lang="en-IN" sz="1200" kern="1200" dirty="0" err="1">
                <a:solidFill>
                  <a:schemeClr val="tx1"/>
                </a:solidFill>
                <a:effectLst/>
                <a:latin typeface="+mn-lt"/>
                <a:ea typeface="+mn-ea"/>
                <a:cs typeface="+mn-cs"/>
              </a:rPr>
              <a:t>Unlubilgin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2021). Participation in child-initiated play through responsive communication with warmth will enhance language competence in Amira and build confidence. Such strategies are premised on the findings of studies that researchers have established on the importance of secure attachments in promoting emotional, social and cognitive development.</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10</a:t>
            </a:fld>
            <a:endParaRPr lang="en-IN"/>
          </a:p>
        </p:txBody>
      </p:sp>
    </p:spTree>
    <p:extLst>
      <p:ext uri="{BB962C8B-B14F-4D97-AF65-F5344CB8AC3E}">
        <p14:creationId xmlns:p14="http://schemas.microsoft.com/office/powerpoint/2010/main" val="3706472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Other intervention plans are to have Amira engage in play with small and supportive groups in which the practitioners will become exemplary of proper interaction with others. Picture cards or simple Makaton signs are examples of visual communication tools that could be used to minimise the frustration levels and facilitate the understanding process (Diamond,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11</a:t>
            </a:fld>
            <a:endParaRPr lang="en-IN"/>
          </a:p>
        </p:txBody>
      </p:sp>
    </p:spTree>
    <p:extLst>
      <p:ext uri="{BB962C8B-B14F-4D97-AF65-F5344CB8AC3E}">
        <p14:creationId xmlns:p14="http://schemas.microsoft.com/office/powerpoint/2010/main" val="10234797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One of the aspects of the practice is that the theory by Bowlby is useful in early years since it effectively connects relationships at an early age to emotional and social development and assists in the explanation of behaviours like anxiety in Amira (Maharani, and </a:t>
            </a:r>
            <a:r>
              <a:rPr lang="en-IN" sz="1200" kern="1200" dirty="0" err="1">
                <a:solidFill>
                  <a:schemeClr val="tx1"/>
                </a:solidFill>
                <a:effectLst/>
                <a:latin typeface="+mn-lt"/>
                <a:ea typeface="+mn-ea"/>
                <a:cs typeface="+mn-cs"/>
              </a:rPr>
              <a:t>Margawati</a:t>
            </a:r>
            <a:r>
              <a:rPr lang="en-IN" sz="1200" kern="1200" dirty="0">
                <a:solidFill>
                  <a:schemeClr val="tx1"/>
                </a:solidFill>
                <a:effectLst/>
                <a:latin typeface="+mn-lt"/>
                <a:ea typeface="+mn-ea"/>
                <a:cs typeface="+mn-cs"/>
              </a:rPr>
              <a:t>, 2025). Nevertheless, it can excessively grant importance to the bond between mother and child and ignore cultural differences or the impact of a broader social context. Attachment patterns can only be used to explain certain behaviours, and therefore, practitioners need to use an assortment of approaches.</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12</a:t>
            </a:fld>
            <a:endParaRPr lang="en-IN"/>
          </a:p>
        </p:txBody>
      </p:sp>
    </p:spTree>
    <p:extLst>
      <p:ext uri="{BB962C8B-B14F-4D97-AF65-F5344CB8AC3E}">
        <p14:creationId xmlns:p14="http://schemas.microsoft.com/office/powerpoint/2010/main" val="122949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b="1" kern="1200" dirty="0">
                <a:solidFill>
                  <a:schemeClr val="tx1"/>
                </a:solidFill>
                <a:effectLst/>
                <a:latin typeface="+mn-lt"/>
                <a:ea typeface="+mn-ea"/>
                <a:cs typeface="+mn-cs"/>
              </a:rPr>
              <a:t>SN:</a:t>
            </a: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Finally, the Attachment Theory by Bowlby describes the problem of separation anxiety, lack of speech, and play difficulties in Amira. The use of this framework can help practitioners to design effective and sensitive interventions. Social work with Amira needs to be comprehensive and incorporates her emotional needs, her biological peculiarities and environmental factors. Through the theory-to-practice approach, we can be able to nurture her normal growth and good experiences at the nursery.</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13</a:t>
            </a:fld>
            <a:endParaRPr lang="en-IN"/>
          </a:p>
        </p:txBody>
      </p:sp>
    </p:spTree>
    <p:extLst>
      <p:ext uri="{BB962C8B-B14F-4D97-AF65-F5344CB8AC3E}">
        <p14:creationId xmlns:p14="http://schemas.microsoft.com/office/powerpoint/2010/main" val="41208300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mn-lt"/>
                <a:ea typeface="+mn-ea"/>
                <a:cs typeface="+mn-cs"/>
              </a:rPr>
              <a:t>Behrens, K.Y., Jones-Mason, K. and </a:t>
            </a:r>
            <a:r>
              <a:rPr lang="en-IN" sz="1200" kern="1200" dirty="0" err="1">
                <a:solidFill>
                  <a:schemeClr val="tx1"/>
                </a:solidFill>
                <a:effectLst/>
                <a:latin typeface="+mn-lt"/>
                <a:ea typeface="+mn-ea"/>
                <a:cs typeface="+mn-cs"/>
              </a:rPr>
              <a:t>Forslund</a:t>
            </a:r>
            <a:r>
              <a:rPr lang="en-IN" sz="1200" kern="1200" dirty="0">
                <a:solidFill>
                  <a:schemeClr val="tx1"/>
                </a:solidFill>
                <a:effectLst/>
                <a:latin typeface="+mn-lt"/>
                <a:ea typeface="+mn-ea"/>
                <a:cs typeface="+mn-cs"/>
              </a:rPr>
              <a:t>, T., (2025). John Bowlby’s theory of attachment and separation: revisiting his original visions after 50+ years, what we know today, and where to go from here?. </a:t>
            </a:r>
            <a:r>
              <a:rPr lang="en-IN" sz="1200" i="1" kern="1200" dirty="0">
                <a:solidFill>
                  <a:schemeClr val="tx1"/>
                </a:solidFill>
                <a:effectLst/>
                <a:latin typeface="+mn-lt"/>
                <a:ea typeface="+mn-ea"/>
                <a:cs typeface="+mn-cs"/>
              </a:rPr>
              <a:t>Attachment &amp; Human Development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27</a:t>
            </a:r>
            <a:r>
              <a:rPr lang="en-IN" sz="1200" kern="1200" dirty="0">
                <a:solidFill>
                  <a:schemeClr val="tx1"/>
                </a:solidFill>
                <a:effectLst/>
                <a:latin typeface="+mn-lt"/>
                <a:ea typeface="+mn-ea"/>
                <a:cs typeface="+mn-cs"/>
              </a:rPr>
              <a:t>(5), pp.657-661.</a:t>
            </a:r>
          </a:p>
          <a:p>
            <a:pPr algn="just">
              <a:lnSpc>
                <a:spcPct val="150000"/>
              </a:lnSpc>
            </a:pPr>
            <a:r>
              <a:rPr lang="en-IN" sz="1200" kern="1200" dirty="0" err="1">
                <a:solidFill>
                  <a:schemeClr val="tx1"/>
                </a:solidFill>
                <a:effectLst/>
                <a:latin typeface="+mn-lt"/>
                <a:ea typeface="+mn-ea"/>
                <a:cs typeface="+mn-cs"/>
              </a:rPr>
              <a:t>Bérubé</a:t>
            </a:r>
            <a:r>
              <a:rPr lang="en-IN" sz="1200" kern="1200" dirty="0">
                <a:solidFill>
                  <a:schemeClr val="tx1"/>
                </a:solidFill>
                <a:effectLst/>
                <a:latin typeface="+mn-lt"/>
                <a:ea typeface="+mn-ea"/>
                <a:cs typeface="+mn-cs"/>
              </a:rPr>
              <a:t>, A., Turgeon, J., </a:t>
            </a:r>
            <a:r>
              <a:rPr lang="en-IN" sz="1200" kern="1200" dirty="0" err="1">
                <a:solidFill>
                  <a:schemeClr val="tx1"/>
                </a:solidFill>
                <a:effectLst/>
                <a:latin typeface="+mn-lt"/>
                <a:ea typeface="+mn-ea"/>
                <a:cs typeface="+mn-cs"/>
              </a:rPr>
              <a:t>Tsur</a:t>
            </a:r>
            <a:r>
              <a:rPr lang="en-IN" sz="1200" kern="1200" dirty="0">
                <a:solidFill>
                  <a:schemeClr val="tx1"/>
                </a:solidFill>
                <a:effectLst/>
                <a:latin typeface="+mn-lt"/>
                <a:ea typeface="+mn-ea"/>
                <a:cs typeface="+mn-cs"/>
              </a:rPr>
              <a:t>, N. and </a:t>
            </a:r>
            <a:r>
              <a:rPr lang="en-IN" sz="1200" kern="1200" dirty="0" err="1">
                <a:solidFill>
                  <a:schemeClr val="tx1"/>
                </a:solidFill>
                <a:effectLst/>
                <a:latin typeface="+mn-lt"/>
                <a:ea typeface="+mn-ea"/>
                <a:cs typeface="+mn-cs"/>
              </a:rPr>
              <a:t>Talmon</a:t>
            </a:r>
            <a:r>
              <a:rPr lang="en-IN" sz="1200" kern="1200" dirty="0">
                <a:solidFill>
                  <a:schemeClr val="tx1"/>
                </a:solidFill>
                <a:effectLst/>
                <a:latin typeface="+mn-lt"/>
                <a:ea typeface="+mn-ea"/>
                <a:cs typeface="+mn-cs"/>
              </a:rPr>
              <a:t>, A., (2024). The recognition and the initial reaction to children's signals after experiencing maltreatment during childhood. </a:t>
            </a:r>
            <a:r>
              <a:rPr lang="en-IN" sz="1200" i="1" kern="1200" dirty="0">
                <a:solidFill>
                  <a:schemeClr val="tx1"/>
                </a:solidFill>
                <a:effectLst/>
                <a:latin typeface="+mn-lt"/>
                <a:ea typeface="+mn-ea"/>
                <a:cs typeface="+mn-cs"/>
              </a:rPr>
              <a:t>Journal of Family Theory &amp; Review</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16</a:t>
            </a:r>
            <a:r>
              <a:rPr lang="en-IN" sz="1200" kern="1200" dirty="0">
                <a:solidFill>
                  <a:schemeClr val="tx1"/>
                </a:solidFill>
                <a:effectLst/>
                <a:latin typeface="+mn-lt"/>
                <a:ea typeface="+mn-ea"/>
                <a:cs typeface="+mn-cs"/>
              </a:rPr>
              <a:t>(3), pp.621-632. </a:t>
            </a:r>
          </a:p>
          <a:p>
            <a:pPr algn="just">
              <a:lnSpc>
                <a:spcPct val="150000"/>
              </a:lnSpc>
            </a:pPr>
            <a:r>
              <a:rPr lang="en-IN" sz="1200" kern="1200" dirty="0">
                <a:solidFill>
                  <a:schemeClr val="tx1"/>
                </a:solidFill>
                <a:effectLst/>
                <a:latin typeface="+mn-lt"/>
                <a:ea typeface="+mn-ea"/>
                <a:cs typeface="+mn-cs"/>
              </a:rPr>
              <a:t>Diamond, D. and Keefe, J.R., (2024). Separation anxiety: The core of attachment and separation-individuation. </a:t>
            </a:r>
            <a:r>
              <a:rPr lang="en-IN" sz="1200" i="1" kern="1200" dirty="0">
                <a:solidFill>
                  <a:schemeClr val="tx1"/>
                </a:solidFill>
                <a:effectLst/>
                <a:latin typeface="+mn-lt"/>
                <a:ea typeface="+mn-ea"/>
                <a:cs typeface="+mn-cs"/>
              </a:rPr>
              <a:t>The Psychoanalytic Study of the Child</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77</a:t>
            </a:r>
            <a:r>
              <a:rPr lang="en-IN" sz="1200" kern="1200" dirty="0">
                <a:solidFill>
                  <a:schemeClr val="tx1"/>
                </a:solidFill>
                <a:effectLst/>
                <a:latin typeface="+mn-lt"/>
                <a:ea typeface="+mn-ea"/>
                <a:cs typeface="+mn-cs"/>
              </a:rPr>
              <a:t>(1), pp.251-274. </a:t>
            </a:r>
          </a:p>
          <a:p>
            <a:pPr algn="just">
              <a:lnSpc>
                <a:spcPct val="150000"/>
              </a:lnSpc>
            </a:pPr>
            <a:r>
              <a:rPr lang="en-IN" sz="1200" kern="1200" dirty="0">
                <a:solidFill>
                  <a:schemeClr val="tx1"/>
                </a:solidFill>
                <a:effectLst/>
                <a:latin typeface="+mn-lt"/>
                <a:ea typeface="+mn-ea"/>
                <a:cs typeface="+mn-cs"/>
              </a:rPr>
              <a:t>Fitzgerald, M., (2021). Criticism of Bowlby's theory of </a:t>
            </a:r>
            <a:r>
              <a:rPr lang="en-IN" sz="1200" kern="1200" dirty="0" err="1">
                <a:solidFill>
                  <a:schemeClr val="tx1"/>
                </a:solidFill>
                <a:effectLst/>
                <a:latin typeface="+mn-lt"/>
                <a:ea typeface="+mn-ea"/>
                <a:cs typeface="+mn-cs"/>
              </a:rPr>
              <a:t>adaptedness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The British Journal of Psychiatry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218</a:t>
            </a:r>
            <a:r>
              <a:rPr lang="en-IN" sz="1200" kern="1200" dirty="0">
                <a:solidFill>
                  <a:schemeClr val="tx1"/>
                </a:solidFill>
                <a:effectLst/>
                <a:latin typeface="+mn-lt"/>
                <a:ea typeface="+mn-ea"/>
                <a:cs typeface="+mn-cs"/>
              </a:rPr>
              <a:t>(2), pp.119-119.</a:t>
            </a:r>
          </a:p>
          <a:p>
            <a:pPr algn="just">
              <a:lnSpc>
                <a:spcPct val="150000"/>
              </a:lnSpc>
            </a:pPr>
            <a:r>
              <a:rPr lang="en-IN" sz="1200" kern="1200" dirty="0" err="1">
                <a:solidFill>
                  <a:schemeClr val="tx1"/>
                </a:solidFill>
                <a:effectLst/>
                <a:latin typeface="+mn-lt"/>
                <a:ea typeface="+mn-ea"/>
                <a:cs typeface="+mn-cs"/>
              </a:rPr>
              <a:t>Granqvist</a:t>
            </a:r>
            <a:r>
              <a:rPr lang="en-IN" sz="1200" kern="1200" dirty="0">
                <a:solidFill>
                  <a:schemeClr val="tx1"/>
                </a:solidFill>
                <a:effectLst/>
                <a:latin typeface="+mn-lt"/>
                <a:ea typeface="+mn-ea"/>
                <a:cs typeface="+mn-cs"/>
              </a:rPr>
              <a:t>, P., (2021). Attachment, culture, and gene-culture co-evolution: expanding the evolutionary toolbox of attachment theory. </a:t>
            </a:r>
            <a:r>
              <a:rPr lang="en-IN" sz="1200" i="1" kern="1200" dirty="0">
                <a:solidFill>
                  <a:schemeClr val="tx1"/>
                </a:solidFill>
                <a:effectLst/>
                <a:latin typeface="+mn-lt"/>
                <a:ea typeface="+mn-ea"/>
                <a:cs typeface="+mn-cs"/>
              </a:rPr>
              <a:t>Attachment &amp; Human Development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23</a:t>
            </a:r>
            <a:r>
              <a:rPr lang="en-IN" sz="1200" kern="1200" dirty="0">
                <a:solidFill>
                  <a:schemeClr val="tx1"/>
                </a:solidFill>
                <a:effectLst/>
                <a:latin typeface="+mn-lt"/>
                <a:ea typeface="+mn-ea"/>
                <a:cs typeface="+mn-cs"/>
              </a:rPr>
              <a:t>(1), pp.90-113. </a:t>
            </a:r>
          </a:p>
          <a:p>
            <a:pPr algn="just">
              <a:lnSpc>
                <a:spcPct val="150000"/>
              </a:lnSpc>
            </a:pPr>
            <a:r>
              <a:rPr lang="en-IN" sz="1200" kern="1200" dirty="0">
                <a:solidFill>
                  <a:schemeClr val="tx1"/>
                </a:solidFill>
                <a:effectLst/>
                <a:latin typeface="+mn-lt"/>
                <a:ea typeface="+mn-ea"/>
                <a:cs typeface="+mn-cs"/>
              </a:rPr>
              <a:t>Green, J., </a:t>
            </a:r>
            <a:r>
              <a:rPr lang="en-IN" sz="1200" kern="1200" dirty="0" err="1">
                <a:solidFill>
                  <a:schemeClr val="tx1"/>
                </a:solidFill>
                <a:effectLst/>
                <a:latin typeface="+mn-lt"/>
                <a:ea typeface="+mn-ea"/>
                <a:cs typeface="+mn-cs"/>
              </a:rPr>
              <a:t>Leadbitter</a:t>
            </a:r>
            <a:r>
              <a:rPr lang="en-IN" sz="1200" kern="1200" dirty="0">
                <a:solidFill>
                  <a:schemeClr val="tx1"/>
                </a:solidFill>
                <a:effectLst/>
                <a:latin typeface="+mn-lt"/>
                <a:ea typeface="+mn-ea"/>
                <a:cs typeface="+mn-cs"/>
              </a:rPr>
              <a:t>, K., Ainsworth, J. and </a:t>
            </a:r>
            <a:r>
              <a:rPr lang="en-IN" sz="1200" kern="1200" dirty="0" err="1">
                <a:solidFill>
                  <a:schemeClr val="tx1"/>
                </a:solidFill>
                <a:effectLst/>
                <a:latin typeface="+mn-lt"/>
                <a:ea typeface="+mn-ea"/>
                <a:cs typeface="+mn-cs"/>
              </a:rPr>
              <a:t>Bucci</a:t>
            </a:r>
            <a:r>
              <a:rPr lang="en-IN" sz="1200" kern="1200" dirty="0">
                <a:solidFill>
                  <a:schemeClr val="tx1"/>
                </a:solidFill>
                <a:effectLst/>
                <a:latin typeface="+mn-lt"/>
                <a:ea typeface="+mn-ea"/>
                <a:cs typeface="+mn-cs"/>
              </a:rPr>
              <a:t>, S., (2022). An integrated early care pathway for autism. </a:t>
            </a:r>
            <a:r>
              <a:rPr lang="en-IN" sz="1200" i="1" kern="1200" dirty="0">
                <a:solidFill>
                  <a:schemeClr val="tx1"/>
                </a:solidFill>
                <a:effectLst/>
                <a:latin typeface="+mn-lt"/>
                <a:ea typeface="+mn-ea"/>
                <a:cs typeface="+mn-cs"/>
              </a:rPr>
              <a:t>The Lancet Child &amp; Adolescent Health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6</a:t>
            </a:r>
            <a:r>
              <a:rPr lang="en-IN" sz="1200" kern="1200" dirty="0">
                <a:solidFill>
                  <a:schemeClr val="tx1"/>
                </a:solidFill>
                <a:effectLst/>
                <a:latin typeface="+mn-lt"/>
                <a:ea typeface="+mn-ea"/>
                <a:cs typeface="+mn-cs"/>
              </a:rPr>
              <a:t>(5), pp.335-344.</a:t>
            </a:r>
          </a:p>
          <a:p>
            <a:pPr algn="just">
              <a:lnSpc>
                <a:spcPct val="150000"/>
              </a:lnSpc>
            </a:pPr>
            <a:r>
              <a:rPr lang="en-IN" sz="1200" kern="1200" dirty="0">
                <a:solidFill>
                  <a:schemeClr val="tx1"/>
                </a:solidFill>
                <a:effectLst/>
                <a:latin typeface="+mn-lt"/>
                <a:ea typeface="+mn-ea"/>
                <a:cs typeface="+mn-cs"/>
              </a:rPr>
              <a:t>Maharani, A. and </a:t>
            </a:r>
            <a:r>
              <a:rPr lang="en-IN" sz="1200" kern="1200" dirty="0" err="1">
                <a:solidFill>
                  <a:schemeClr val="tx1"/>
                </a:solidFill>
                <a:effectLst/>
                <a:latin typeface="+mn-lt"/>
                <a:ea typeface="+mn-ea"/>
                <a:cs typeface="+mn-cs"/>
              </a:rPr>
              <a:t>Margawati</a:t>
            </a:r>
            <a:r>
              <a:rPr lang="en-IN" sz="1200" kern="1200" dirty="0">
                <a:solidFill>
                  <a:schemeClr val="tx1"/>
                </a:solidFill>
                <a:effectLst/>
                <a:latin typeface="+mn-lt"/>
                <a:ea typeface="+mn-ea"/>
                <a:cs typeface="+mn-cs"/>
              </a:rPr>
              <a:t>, P., (2025). MATERNAL DEPRIVATION AND SPIRITUAL RESILIENCE IN THE SECRET LIFE OF BEES: A PSYCHOANALYTIC PERSPECTIVE THROUGH ATTACHMENT THEORY. </a:t>
            </a:r>
            <a:r>
              <a:rPr lang="en-IN" sz="1200" i="1" kern="1200" dirty="0">
                <a:solidFill>
                  <a:schemeClr val="tx1"/>
                </a:solidFill>
                <a:effectLst/>
                <a:latin typeface="+mn-lt"/>
                <a:ea typeface="+mn-ea"/>
                <a:cs typeface="+mn-cs"/>
              </a:rPr>
              <a:t>Lire Journal (Journal of Linguistics and Literature)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9</a:t>
            </a:r>
            <a:r>
              <a:rPr lang="en-IN" sz="1200" kern="1200" dirty="0">
                <a:solidFill>
                  <a:schemeClr val="tx1"/>
                </a:solidFill>
                <a:effectLst/>
                <a:latin typeface="+mn-lt"/>
                <a:ea typeface="+mn-ea"/>
                <a:cs typeface="+mn-cs"/>
              </a:rPr>
              <a:t>(2), pp.212-224.</a:t>
            </a:r>
          </a:p>
          <a:p>
            <a:pPr algn="just">
              <a:lnSpc>
                <a:spcPct val="150000"/>
              </a:lnSpc>
            </a:pPr>
            <a:r>
              <a:rPr lang="en-IN" sz="1200" kern="1200" dirty="0" err="1">
                <a:solidFill>
                  <a:schemeClr val="tx1"/>
                </a:solidFill>
                <a:effectLst/>
                <a:latin typeface="+mn-lt"/>
                <a:ea typeface="+mn-ea"/>
                <a:cs typeface="+mn-cs"/>
              </a:rPr>
              <a:t>Namlı</a:t>
            </a:r>
            <a:r>
              <a:rPr lang="en-IN" sz="1200" kern="1200" dirty="0">
                <a:solidFill>
                  <a:schemeClr val="tx1"/>
                </a:solidFill>
                <a:effectLst/>
                <a:latin typeface="+mn-lt"/>
                <a:ea typeface="+mn-ea"/>
                <a:cs typeface="+mn-cs"/>
              </a:rPr>
              <a:t>, Z., </a:t>
            </a:r>
            <a:r>
              <a:rPr lang="en-IN" sz="1200" kern="1200" dirty="0" err="1">
                <a:solidFill>
                  <a:schemeClr val="tx1"/>
                </a:solidFill>
                <a:effectLst/>
                <a:latin typeface="+mn-lt"/>
                <a:ea typeface="+mn-ea"/>
                <a:cs typeface="+mn-cs"/>
              </a:rPr>
              <a:t>Özbay</a:t>
            </a:r>
            <a:r>
              <a:rPr lang="en-IN" sz="1200" kern="1200" dirty="0">
                <a:solidFill>
                  <a:schemeClr val="tx1"/>
                </a:solidFill>
                <a:effectLst/>
                <a:latin typeface="+mn-lt"/>
                <a:ea typeface="+mn-ea"/>
                <a:cs typeface="+mn-cs"/>
              </a:rPr>
              <a:t>, A. and </a:t>
            </a:r>
            <a:r>
              <a:rPr lang="en-IN" sz="1200" kern="1200" dirty="0" err="1">
                <a:solidFill>
                  <a:schemeClr val="tx1"/>
                </a:solidFill>
                <a:effectLst/>
                <a:latin typeface="+mn-lt"/>
                <a:ea typeface="+mn-ea"/>
                <a:cs typeface="+mn-cs"/>
              </a:rPr>
              <a:t>Tamam</a:t>
            </a:r>
            <a:r>
              <a:rPr lang="en-IN" sz="1200" kern="1200" dirty="0">
                <a:solidFill>
                  <a:schemeClr val="tx1"/>
                </a:solidFill>
                <a:effectLst/>
                <a:latin typeface="+mn-lt"/>
                <a:ea typeface="+mn-ea"/>
                <a:cs typeface="+mn-cs"/>
              </a:rPr>
              <a:t>, L., (2022). Adult separation anxiety disorder: A review. </a:t>
            </a:r>
            <a:r>
              <a:rPr lang="en-IN" sz="1200" i="1" kern="1200" dirty="0" err="1">
                <a:solidFill>
                  <a:schemeClr val="tx1"/>
                </a:solidFill>
                <a:effectLst/>
                <a:latin typeface="+mn-lt"/>
                <a:ea typeface="+mn-ea"/>
                <a:cs typeface="+mn-cs"/>
              </a:rPr>
              <a:t>Psikiyatride</a:t>
            </a:r>
            <a:r>
              <a:rPr lang="en-IN" sz="1200" i="1" kern="1200" dirty="0">
                <a:solidFill>
                  <a:schemeClr val="tx1"/>
                </a:solidFill>
                <a:effectLst/>
                <a:latin typeface="+mn-lt"/>
                <a:ea typeface="+mn-ea"/>
                <a:cs typeface="+mn-cs"/>
              </a:rPr>
              <a:t> </a:t>
            </a:r>
            <a:r>
              <a:rPr lang="en-IN" sz="1200" i="1" kern="1200" dirty="0" err="1">
                <a:solidFill>
                  <a:schemeClr val="tx1"/>
                </a:solidFill>
                <a:effectLst/>
                <a:latin typeface="+mn-lt"/>
                <a:ea typeface="+mn-ea"/>
                <a:cs typeface="+mn-cs"/>
              </a:rPr>
              <a:t>Guncel</a:t>
            </a:r>
            <a:r>
              <a:rPr lang="en-IN" sz="1200" i="1" kern="1200" dirty="0">
                <a:solidFill>
                  <a:schemeClr val="tx1"/>
                </a:solidFill>
                <a:effectLst/>
                <a:latin typeface="+mn-lt"/>
                <a:ea typeface="+mn-ea"/>
                <a:cs typeface="+mn-cs"/>
              </a:rPr>
              <a:t> </a:t>
            </a:r>
            <a:r>
              <a:rPr lang="en-IN" sz="1200" i="1" kern="1200" dirty="0" err="1">
                <a:solidFill>
                  <a:schemeClr val="tx1"/>
                </a:solidFill>
                <a:effectLst/>
                <a:latin typeface="+mn-lt"/>
                <a:ea typeface="+mn-ea"/>
                <a:cs typeface="+mn-cs"/>
              </a:rPr>
              <a:t>Yaklasimlar</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14</a:t>
            </a:r>
            <a:r>
              <a:rPr lang="en-IN" sz="1200" kern="1200" dirty="0">
                <a:solidFill>
                  <a:schemeClr val="tx1"/>
                </a:solidFill>
                <a:effectLst/>
                <a:latin typeface="+mn-lt"/>
                <a:ea typeface="+mn-ea"/>
                <a:cs typeface="+mn-cs"/>
              </a:rPr>
              <a:t>(1), pp.46-56. </a:t>
            </a:r>
          </a:p>
          <a:p>
            <a:pPr algn="just">
              <a:lnSpc>
                <a:spcPct val="150000"/>
              </a:lnSpc>
            </a:pPr>
            <a:r>
              <a:rPr lang="en-IN" sz="1200" kern="1200" dirty="0" err="1">
                <a:solidFill>
                  <a:schemeClr val="tx1"/>
                </a:solidFill>
                <a:effectLst/>
                <a:latin typeface="+mn-lt"/>
                <a:ea typeface="+mn-ea"/>
                <a:cs typeface="+mn-cs"/>
              </a:rPr>
              <a:t>Raugh</a:t>
            </a:r>
            <a:r>
              <a:rPr lang="en-IN" sz="1200" kern="1200" dirty="0">
                <a:solidFill>
                  <a:schemeClr val="tx1"/>
                </a:solidFill>
                <a:effectLst/>
                <a:latin typeface="+mn-lt"/>
                <a:ea typeface="+mn-ea"/>
                <a:cs typeface="+mn-cs"/>
              </a:rPr>
              <a:t>, A., Allard, D. and </a:t>
            </a:r>
            <a:r>
              <a:rPr lang="en-IN" sz="1200" kern="1200" dirty="0" err="1">
                <a:solidFill>
                  <a:schemeClr val="tx1"/>
                </a:solidFill>
                <a:effectLst/>
                <a:latin typeface="+mn-lt"/>
                <a:ea typeface="+mn-ea"/>
                <a:cs typeface="+mn-cs"/>
              </a:rPr>
              <a:t>Bettini</a:t>
            </a:r>
            <a:r>
              <a:rPr lang="en-IN" sz="1200" kern="1200" dirty="0">
                <a:solidFill>
                  <a:schemeClr val="tx1"/>
                </a:solidFill>
                <a:effectLst/>
                <a:latin typeface="+mn-lt"/>
                <a:ea typeface="+mn-ea"/>
                <a:cs typeface="+mn-cs"/>
              </a:rPr>
              <a:t>, M., (2022). Nature vs. nurture: FOXP3, genetics, and tissue environment shape </a:t>
            </a:r>
            <a:r>
              <a:rPr lang="en-IN" sz="1200" kern="1200" dirty="0" err="1">
                <a:solidFill>
                  <a:schemeClr val="tx1"/>
                </a:solidFill>
                <a:effectLst/>
                <a:latin typeface="+mn-lt"/>
                <a:ea typeface="+mn-ea"/>
                <a:cs typeface="+mn-cs"/>
              </a:rPr>
              <a:t>Treg</a:t>
            </a:r>
            <a:r>
              <a:rPr lang="en-IN" sz="1200" kern="1200" dirty="0">
                <a:solidFill>
                  <a:schemeClr val="tx1"/>
                </a:solidFill>
                <a:effectLst/>
                <a:latin typeface="+mn-lt"/>
                <a:ea typeface="+mn-ea"/>
                <a:cs typeface="+mn-cs"/>
              </a:rPr>
              <a:t> function. </a:t>
            </a:r>
            <a:r>
              <a:rPr lang="en-IN" sz="1200" i="1" kern="1200" dirty="0">
                <a:solidFill>
                  <a:schemeClr val="tx1"/>
                </a:solidFill>
                <a:effectLst/>
                <a:latin typeface="+mn-lt"/>
                <a:ea typeface="+mn-ea"/>
                <a:cs typeface="+mn-cs"/>
              </a:rPr>
              <a:t>Frontiers in Immunology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13</a:t>
            </a:r>
            <a:r>
              <a:rPr lang="en-IN" sz="1200" kern="1200" dirty="0">
                <a:solidFill>
                  <a:schemeClr val="tx1"/>
                </a:solidFill>
                <a:effectLst/>
                <a:latin typeface="+mn-lt"/>
                <a:ea typeface="+mn-ea"/>
                <a:cs typeface="+mn-cs"/>
              </a:rPr>
              <a:t>, p.911151. </a:t>
            </a:r>
          </a:p>
          <a:p>
            <a:pPr algn="just">
              <a:lnSpc>
                <a:spcPct val="150000"/>
              </a:lnSpc>
            </a:pPr>
            <a:r>
              <a:rPr lang="en-IN" sz="1200" kern="1200" dirty="0">
                <a:solidFill>
                  <a:schemeClr val="tx1"/>
                </a:solidFill>
                <a:effectLst/>
                <a:latin typeface="+mn-lt"/>
                <a:ea typeface="+mn-ea"/>
                <a:cs typeface="+mn-cs"/>
              </a:rPr>
              <a:t>Robledo, J.P., Cross, I., </a:t>
            </a:r>
            <a:r>
              <a:rPr lang="en-IN" sz="1200" kern="1200" dirty="0" err="1">
                <a:solidFill>
                  <a:schemeClr val="tx1"/>
                </a:solidFill>
                <a:effectLst/>
                <a:latin typeface="+mn-lt"/>
                <a:ea typeface="+mn-ea"/>
                <a:cs typeface="+mn-cs"/>
              </a:rPr>
              <a:t>Boada-Bayona</a:t>
            </a:r>
            <a:r>
              <a:rPr lang="en-IN" sz="1200" kern="1200" dirty="0">
                <a:solidFill>
                  <a:schemeClr val="tx1"/>
                </a:solidFill>
                <a:effectLst/>
                <a:latin typeface="+mn-lt"/>
                <a:ea typeface="+mn-ea"/>
                <a:cs typeface="+mn-cs"/>
              </a:rPr>
              <a:t>, L. and </a:t>
            </a:r>
            <a:r>
              <a:rPr lang="en-IN" sz="1200" kern="1200" dirty="0" err="1">
                <a:solidFill>
                  <a:schemeClr val="tx1"/>
                </a:solidFill>
                <a:effectLst/>
                <a:latin typeface="+mn-lt"/>
                <a:ea typeface="+mn-ea"/>
                <a:cs typeface="+mn-cs"/>
              </a:rPr>
              <a:t>Demogeot</a:t>
            </a:r>
            <a:r>
              <a:rPr lang="en-IN" sz="1200" kern="1200" dirty="0">
                <a:solidFill>
                  <a:schemeClr val="tx1"/>
                </a:solidFill>
                <a:effectLst/>
                <a:latin typeface="+mn-lt"/>
                <a:ea typeface="+mn-ea"/>
                <a:cs typeface="+mn-cs"/>
              </a:rPr>
              <a:t>, N., (2022). Back to basics: A re-evaluation of the relevance of imprinting in the genesis of Bowlby’s attachment theory. </a:t>
            </a:r>
            <a:r>
              <a:rPr lang="en-IN" sz="1200" i="1" kern="1200" dirty="0">
                <a:solidFill>
                  <a:schemeClr val="tx1"/>
                </a:solidFill>
                <a:effectLst/>
                <a:latin typeface="+mn-lt"/>
                <a:ea typeface="+mn-ea"/>
                <a:cs typeface="+mn-cs"/>
              </a:rPr>
              <a:t>Frontiers in Psychology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13</a:t>
            </a:r>
            <a:r>
              <a:rPr lang="en-IN" sz="1200" kern="1200" dirty="0">
                <a:solidFill>
                  <a:schemeClr val="tx1"/>
                </a:solidFill>
                <a:effectLst/>
                <a:latin typeface="+mn-lt"/>
                <a:ea typeface="+mn-ea"/>
                <a:cs typeface="+mn-cs"/>
              </a:rPr>
              <a:t>, p.1033746.</a:t>
            </a:r>
          </a:p>
          <a:p>
            <a:pPr algn="just">
              <a:lnSpc>
                <a:spcPct val="150000"/>
              </a:lnSpc>
            </a:pPr>
            <a:r>
              <a:rPr lang="en-IN" sz="1200" kern="1200" dirty="0" err="1">
                <a:solidFill>
                  <a:schemeClr val="tx1"/>
                </a:solidFill>
                <a:effectLst/>
                <a:latin typeface="+mn-lt"/>
                <a:ea typeface="+mn-ea"/>
                <a:cs typeface="+mn-cs"/>
              </a:rPr>
              <a:t>Saracho</a:t>
            </a:r>
            <a:r>
              <a:rPr lang="en-IN" sz="1200" kern="1200" dirty="0">
                <a:solidFill>
                  <a:schemeClr val="tx1"/>
                </a:solidFill>
                <a:effectLst/>
                <a:latin typeface="+mn-lt"/>
                <a:ea typeface="+mn-ea"/>
                <a:cs typeface="+mn-cs"/>
              </a:rPr>
              <a:t>, O.N., (2023). Theories of child development and their impact on early childhood education and care. </a:t>
            </a:r>
            <a:r>
              <a:rPr lang="en-IN" sz="1200" i="1" kern="1200" dirty="0">
                <a:solidFill>
                  <a:schemeClr val="tx1"/>
                </a:solidFill>
                <a:effectLst/>
                <a:latin typeface="+mn-lt"/>
                <a:ea typeface="+mn-ea"/>
                <a:cs typeface="+mn-cs"/>
              </a:rPr>
              <a:t>Early Childhood Education Journal</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51</a:t>
            </a:r>
            <a:r>
              <a:rPr lang="en-IN" sz="1200" kern="1200" dirty="0">
                <a:solidFill>
                  <a:schemeClr val="tx1"/>
                </a:solidFill>
                <a:effectLst/>
                <a:latin typeface="+mn-lt"/>
                <a:ea typeface="+mn-ea"/>
                <a:cs typeface="+mn-cs"/>
              </a:rPr>
              <a:t>(1), pp.15-30. </a:t>
            </a:r>
          </a:p>
          <a:p>
            <a:pPr algn="just">
              <a:lnSpc>
                <a:spcPct val="150000"/>
              </a:lnSpc>
            </a:pPr>
            <a:r>
              <a:rPr lang="en-IN" sz="1200" kern="1200" dirty="0">
                <a:solidFill>
                  <a:schemeClr val="tx1"/>
                </a:solidFill>
                <a:effectLst/>
                <a:latin typeface="+mn-lt"/>
                <a:ea typeface="+mn-ea"/>
                <a:cs typeface="+mn-cs"/>
              </a:rPr>
              <a:t>Stewart, M., (2021). Understanding learning:: Theories and critique. In </a:t>
            </a:r>
            <a:r>
              <a:rPr lang="en-IN" sz="1200" i="1" kern="1200" dirty="0">
                <a:solidFill>
                  <a:schemeClr val="tx1"/>
                </a:solidFill>
                <a:effectLst/>
                <a:latin typeface="+mn-lt"/>
                <a:ea typeface="+mn-ea"/>
                <a:cs typeface="+mn-cs"/>
              </a:rPr>
              <a:t>University teaching in focus</a:t>
            </a:r>
            <a:r>
              <a:rPr lang="en-IN" sz="1200" kern="1200" dirty="0">
                <a:solidFill>
                  <a:schemeClr val="tx1"/>
                </a:solidFill>
                <a:effectLst/>
                <a:latin typeface="+mn-lt"/>
                <a:ea typeface="+mn-ea"/>
                <a:cs typeface="+mn-cs"/>
              </a:rPr>
              <a:t> (pp. 3-28). </a:t>
            </a:r>
            <a:r>
              <a:rPr lang="en-IN" sz="1200" kern="1200" dirty="0" err="1">
                <a:solidFill>
                  <a:schemeClr val="tx1"/>
                </a:solidFill>
                <a:effectLst/>
                <a:latin typeface="+mn-lt"/>
                <a:ea typeface="+mn-ea"/>
                <a:cs typeface="+mn-cs"/>
              </a:rPr>
              <a:t>Routledge</a:t>
            </a:r>
            <a:r>
              <a:rPr lang="en-IN" sz="1200" kern="1200" dirty="0">
                <a:solidFill>
                  <a:schemeClr val="tx1"/>
                </a:solidFill>
                <a:effectLst/>
                <a:latin typeface="+mn-lt"/>
                <a:ea typeface="+mn-ea"/>
                <a:cs typeface="+mn-cs"/>
              </a:rPr>
              <a:t>. </a:t>
            </a:r>
          </a:p>
          <a:p>
            <a:pPr algn="just">
              <a:lnSpc>
                <a:spcPct val="150000"/>
              </a:lnSpc>
            </a:pPr>
            <a:r>
              <a:rPr lang="en-IN" sz="1200" kern="1200" dirty="0" err="1">
                <a:solidFill>
                  <a:schemeClr val="tx1"/>
                </a:solidFill>
                <a:effectLst/>
                <a:latin typeface="+mn-lt"/>
                <a:ea typeface="+mn-ea"/>
                <a:cs typeface="+mn-cs"/>
              </a:rPr>
              <a:t>Stoewen</a:t>
            </a:r>
            <a:r>
              <a:rPr lang="en-IN" sz="1200" kern="1200" dirty="0">
                <a:solidFill>
                  <a:schemeClr val="tx1"/>
                </a:solidFill>
                <a:effectLst/>
                <a:latin typeface="+mn-lt"/>
                <a:ea typeface="+mn-ea"/>
                <a:cs typeface="+mn-cs"/>
              </a:rPr>
              <a:t>, D.L., (2022). Nature, nurture, and mental health Part 1: The influence of genetics, psychology, and biology. </a:t>
            </a:r>
            <a:r>
              <a:rPr lang="en-IN" sz="1200" i="1" kern="1200" dirty="0">
                <a:solidFill>
                  <a:schemeClr val="tx1"/>
                </a:solidFill>
                <a:effectLst/>
                <a:latin typeface="+mn-lt"/>
                <a:ea typeface="+mn-ea"/>
                <a:cs typeface="+mn-cs"/>
              </a:rPr>
              <a:t>The Canadian Veterinary Journal</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63</a:t>
            </a:r>
            <a:r>
              <a:rPr lang="en-IN" sz="1200" kern="1200" dirty="0">
                <a:solidFill>
                  <a:schemeClr val="tx1"/>
                </a:solidFill>
                <a:effectLst/>
                <a:latin typeface="+mn-lt"/>
                <a:ea typeface="+mn-ea"/>
                <a:cs typeface="+mn-cs"/>
              </a:rPr>
              <a:t>(4), p.427. </a:t>
            </a:r>
          </a:p>
          <a:p>
            <a:pPr algn="just">
              <a:lnSpc>
                <a:spcPct val="150000"/>
              </a:lnSpc>
            </a:pPr>
            <a:r>
              <a:rPr lang="en-IN" sz="1200" kern="1200" dirty="0" err="1">
                <a:solidFill>
                  <a:schemeClr val="tx1"/>
                </a:solidFill>
                <a:effectLst/>
                <a:latin typeface="+mn-lt"/>
                <a:ea typeface="+mn-ea"/>
                <a:cs typeface="+mn-cs"/>
              </a:rPr>
              <a:t>Syauki</a:t>
            </a:r>
            <a:r>
              <a:rPr lang="en-IN" sz="1200" kern="1200" dirty="0">
                <a:solidFill>
                  <a:schemeClr val="tx1"/>
                </a:solidFill>
                <a:effectLst/>
                <a:latin typeface="+mn-lt"/>
                <a:ea typeface="+mn-ea"/>
                <a:cs typeface="+mn-cs"/>
              </a:rPr>
              <a:t>, M.A. and </a:t>
            </a:r>
            <a:r>
              <a:rPr lang="en-IN" sz="1200" kern="1200" dirty="0" err="1">
                <a:solidFill>
                  <a:schemeClr val="tx1"/>
                </a:solidFill>
                <a:effectLst/>
                <a:latin typeface="+mn-lt"/>
                <a:ea typeface="+mn-ea"/>
                <a:cs typeface="+mn-cs"/>
              </a:rPr>
              <a:t>Ardelia</a:t>
            </a:r>
            <a:r>
              <a:rPr lang="en-IN" sz="1200" kern="1200" dirty="0">
                <a:solidFill>
                  <a:schemeClr val="tx1"/>
                </a:solidFill>
                <a:effectLst/>
                <a:latin typeface="+mn-lt"/>
                <a:ea typeface="+mn-ea"/>
                <a:cs typeface="+mn-cs"/>
              </a:rPr>
              <a:t>, V., (2025, November). The Role of Service Institutions for Women and Children in Responding to Domestic Violence Against Women: A Case Study of the </a:t>
            </a:r>
            <a:r>
              <a:rPr lang="en-IN" sz="1200" kern="1200" dirty="0" err="1">
                <a:solidFill>
                  <a:schemeClr val="tx1"/>
                </a:solidFill>
                <a:effectLst/>
                <a:latin typeface="+mn-lt"/>
                <a:ea typeface="+mn-ea"/>
                <a:cs typeface="+mn-cs"/>
              </a:rPr>
              <a:t>Savy</a:t>
            </a:r>
            <a:r>
              <a:rPr lang="en-IN" sz="1200" kern="1200" dirty="0">
                <a:solidFill>
                  <a:schemeClr val="tx1"/>
                </a:solidFill>
                <a:effectLst/>
                <a:latin typeface="+mn-lt"/>
                <a:ea typeface="+mn-ea"/>
                <a:cs typeface="+mn-cs"/>
              </a:rPr>
              <a:t> Amira Women’s Crisis </a:t>
            </a:r>
            <a:r>
              <a:rPr lang="en-IN" sz="1200" kern="1200" dirty="0" err="1">
                <a:solidFill>
                  <a:schemeClr val="tx1"/>
                </a:solidFill>
                <a:effectLst/>
                <a:latin typeface="+mn-lt"/>
                <a:ea typeface="+mn-ea"/>
                <a:cs typeface="+mn-cs"/>
              </a:rPr>
              <a:t>Center</a:t>
            </a:r>
            <a:r>
              <a:rPr lang="en-IN" sz="1200" kern="1200" dirty="0">
                <a:solidFill>
                  <a:schemeClr val="tx1"/>
                </a:solidFill>
                <a:effectLst/>
                <a:latin typeface="+mn-lt"/>
                <a:ea typeface="+mn-ea"/>
                <a:cs typeface="+mn-cs"/>
              </a:rPr>
              <a:t>. In </a:t>
            </a:r>
            <a:r>
              <a:rPr lang="en-IN" sz="1200" i="1" kern="1200" dirty="0">
                <a:solidFill>
                  <a:schemeClr val="tx1"/>
                </a:solidFill>
                <a:effectLst/>
                <a:latin typeface="+mn-lt"/>
                <a:ea typeface="+mn-ea"/>
                <a:cs typeface="+mn-cs"/>
              </a:rPr>
              <a:t>International Conference on Psychology and Education (ICPE)</a:t>
            </a:r>
            <a:r>
              <a:rPr lang="en-IN" sz="1200" kern="1200" dirty="0">
                <a:solidFill>
                  <a:schemeClr val="tx1"/>
                </a:solidFill>
                <a:effectLst/>
                <a:latin typeface="+mn-lt"/>
                <a:ea typeface="+mn-ea"/>
                <a:cs typeface="+mn-cs"/>
              </a:rPr>
              <a:t> (Vol. 4, No. 1, pp. 1-7). </a:t>
            </a:r>
          </a:p>
          <a:p>
            <a:pPr algn="just">
              <a:lnSpc>
                <a:spcPct val="150000"/>
              </a:lnSpc>
            </a:pPr>
            <a:r>
              <a:rPr lang="en-IN" sz="1200" kern="1200" dirty="0" err="1">
                <a:solidFill>
                  <a:schemeClr val="tx1"/>
                </a:solidFill>
                <a:effectLst/>
                <a:latin typeface="+mn-lt"/>
                <a:ea typeface="+mn-ea"/>
                <a:cs typeface="+mn-cs"/>
              </a:rPr>
              <a:t>Twohig</a:t>
            </a:r>
            <a:r>
              <a:rPr lang="en-IN" sz="1200" kern="1200" dirty="0">
                <a:solidFill>
                  <a:schemeClr val="tx1"/>
                </a:solidFill>
                <a:effectLst/>
                <a:latin typeface="+mn-lt"/>
                <a:ea typeface="+mn-ea"/>
                <a:cs typeface="+mn-cs"/>
              </a:rPr>
              <a:t>, A., Lyne, J. and </a:t>
            </a:r>
            <a:r>
              <a:rPr lang="en-IN" sz="1200" kern="1200" dirty="0" err="1">
                <a:solidFill>
                  <a:schemeClr val="tx1"/>
                </a:solidFill>
                <a:effectLst/>
                <a:latin typeface="+mn-lt"/>
                <a:ea typeface="+mn-ea"/>
                <a:cs typeface="+mn-cs"/>
              </a:rPr>
              <a:t>McNicholas</a:t>
            </a:r>
            <a:r>
              <a:rPr lang="en-IN" sz="1200" kern="1200" dirty="0">
                <a:solidFill>
                  <a:schemeClr val="tx1"/>
                </a:solidFill>
                <a:effectLst/>
                <a:latin typeface="+mn-lt"/>
                <a:ea typeface="+mn-ea"/>
                <a:cs typeface="+mn-cs"/>
              </a:rPr>
              <a:t>, F., (2024). Attachment theory: survival, trauma, and war through the eyes of Bowlby. </a:t>
            </a:r>
            <a:r>
              <a:rPr lang="en-IN" sz="1200" i="1" kern="1200" dirty="0">
                <a:solidFill>
                  <a:schemeClr val="tx1"/>
                </a:solidFill>
                <a:effectLst/>
                <a:latin typeface="+mn-lt"/>
                <a:ea typeface="+mn-ea"/>
                <a:cs typeface="+mn-cs"/>
              </a:rPr>
              <a:t>Irish journal of psychological medicine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41</a:t>
            </a:r>
            <a:r>
              <a:rPr lang="en-IN" sz="1200" kern="1200" dirty="0">
                <a:solidFill>
                  <a:schemeClr val="tx1"/>
                </a:solidFill>
                <a:effectLst/>
                <a:latin typeface="+mn-lt"/>
                <a:ea typeface="+mn-ea"/>
                <a:cs typeface="+mn-cs"/>
              </a:rPr>
              <a:t>(3), pp.273-275.</a:t>
            </a:r>
          </a:p>
          <a:p>
            <a:pPr algn="just">
              <a:lnSpc>
                <a:spcPct val="150000"/>
              </a:lnSpc>
            </a:pPr>
            <a:r>
              <a:rPr lang="en-IN" sz="1200" kern="1200" dirty="0" err="1">
                <a:solidFill>
                  <a:schemeClr val="tx1"/>
                </a:solidFill>
                <a:effectLst/>
                <a:latin typeface="+mn-lt"/>
                <a:ea typeface="+mn-ea"/>
                <a:cs typeface="+mn-cs"/>
              </a:rPr>
              <a:t>Unlubilgin</a:t>
            </a:r>
            <a:r>
              <a:rPr lang="en-IN" sz="1200" kern="1200" dirty="0">
                <a:solidFill>
                  <a:schemeClr val="tx1"/>
                </a:solidFill>
                <a:effectLst/>
                <a:latin typeface="+mn-lt"/>
                <a:ea typeface="+mn-ea"/>
                <a:cs typeface="+mn-cs"/>
              </a:rPr>
              <a:t>, E., </a:t>
            </a:r>
            <a:r>
              <a:rPr lang="en-IN" sz="1200" kern="1200" dirty="0" err="1">
                <a:solidFill>
                  <a:schemeClr val="tx1"/>
                </a:solidFill>
                <a:effectLst/>
                <a:latin typeface="+mn-lt"/>
                <a:ea typeface="+mn-ea"/>
                <a:cs typeface="+mn-cs"/>
              </a:rPr>
              <a:t>Tetik</a:t>
            </a:r>
            <a:r>
              <a:rPr lang="en-IN" sz="1200" kern="1200" dirty="0">
                <a:solidFill>
                  <a:schemeClr val="tx1"/>
                </a:solidFill>
                <a:effectLst/>
                <a:latin typeface="+mn-lt"/>
                <a:ea typeface="+mn-ea"/>
                <a:cs typeface="+mn-cs"/>
              </a:rPr>
              <a:t>, S., </a:t>
            </a:r>
            <a:r>
              <a:rPr lang="en-IN" sz="1200" kern="1200" dirty="0" err="1">
                <a:solidFill>
                  <a:schemeClr val="tx1"/>
                </a:solidFill>
                <a:effectLst/>
                <a:latin typeface="+mn-lt"/>
                <a:ea typeface="+mn-ea"/>
                <a:cs typeface="+mn-cs"/>
              </a:rPr>
              <a:t>Aksoy</a:t>
            </a:r>
            <a:r>
              <a:rPr lang="en-IN" sz="1200" kern="1200" dirty="0">
                <a:solidFill>
                  <a:schemeClr val="tx1"/>
                </a:solidFill>
                <a:effectLst/>
                <a:latin typeface="+mn-lt"/>
                <a:ea typeface="+mn-ea"/>
                <a:cs typeface="+mn-cs"/>
              </a:rPr>
              <a:t>, I., </a:t>
            </a:r>
            <a:r>
              <a:rPr lang="en-IN" sz="1200" kern="1200" dirty="0" err="1">
                <a:solidFill>
                  <a:schemeClr val="tx1"/>
                </a:solidFill>
                <a:effectLst/>
                <a:latin typeface="+mn-lt"/>
                <a:ea typeface="+mn-ea"/>
                <a:cs typeface="+mn-cs"/>
              </a:rPr>
              <a:t>Yuksel</a:t>
            </a:r>
            <a:r>
              <a:rPr lang="en-IN" sz="1200" kern="1200" dirty="0">
                <a:solidFill>
                  <a:schemeClr val="tx1"/>
                </a:solidFill>
                <a:effectLst/>
                <a:latin typeface="+mn-lt"/>
                <a:ea typeface="+mn-ea"/>
                <a:cs typeface="+mn-cs"/>
              </a:rPr>
              <a:t>, D. and </a:t>
            </a:r>
            <a:r>
              <a:rPr lang="en-IN" sz="1200" kern="1200" dirty="0" err="1">
                <a:solidFill>
                  <a:schemeClr val="tx1"/>
                </a:solidFill>
                <a:effectLst/>
                <a:latin typeface="+mn-lt"/>
                <a:ea typeface="+mn-ea"/>
                <a:cs typeface="+mn-cs"/>
              </a:rPr>
              <a:t>Tekin</a:t>
            </a:r>
            <a:r>
              <a:rPr lang="en-IN" sz="1200" kern="1200" dirty="0">
                <a:solidFill>
                  <a:schemeClr val="tx1"/>
                </a:solidFill>
                <a:effectLst/>
                <a:latin typeface="+mn-lt"/>
                <a:ea typeface="+mn-ea"/>
                <a:cs typeface="+mn-cs"/>
              </a:rPr>
              <a:t>, O.M., (2021). Relationship between adult separation anxiety and attachment styles and </a:t>
            </a:r>
            <a:r>
              <a:rPr lang="en-IN" sz="1200" kern="1200" dirty="0" err="1">
                <a:solidFill>
                  <a:schemeClr val="tx1"/>
                </a:solidFill>
                <a:effectLst/>
                <a:latin typeface="+mn-lt"/>
                <a:ea typeface="+mn-ea"/>
                <a:cs typeface="+mn-cs"/>
              </a:rPr>
              <a:t>vaginismus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The journal of sexual medicine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18</a:t>
            </a:r>
            <a:r>
              <a:rPr lang="en-IN" sz="1200" kern="1200" dirty="0">
                <a:solidFill>
                  <a:schemeClr val="tx1"/>
                </a:solidFill>
                <a:effectLst/>
                <a:latin typeface="+mn-lt"/>
                <a:ea typeface="+mn-ea"/>
                <a:cs typeface="+mn-cs"/>
              </a:rPr>
              <a:t>(10), pp.1752-1758.</a:t>
            </a:r>
          </a:p>
          <a:p>
            <a:pPr algn="just">
              <a:lnSpc>
                <a:spcPct val="150000"/>
              </a:lnSpc>
            </a:pPr>
            <a:r>
              <a:rPr lang="en-IN" sz="1200" kern="1200" dirty="0">
                <a:solidFill>
                  <a:schemeClr val="tx1"/>
                </a:solidFill>
                <a:effectLst/>
                <a:latin typeface="+mn-lt"/>
                <a:ea typeface="+mn-ea"/>
                <a:cs typeface="+mn-cs"/>
              </a:rPr>
              <a:t>van der Horst, F.C., van </a:t>
            </a:r>
            <a:r>
              <a:rPr lang="en-IN" sz="1200" kern="1200" dirty="0" err="1">
                <a:solidFill>
                  <a:schemeClr val="tx1"/>
                </a:solidFill>
                <a:effectLst/>
                <a:latin typeface="+mn-lt"/>
                <a:ea typeface="+mn-ea"/>
                <a:cs typeface="+mn-cs"/>
              </a:rPr>
              <a:t>Rosmalen</a:t>
            </a:r>
            <a:r>
              <a:rPr lang="en-IN" sz="1200" kern="1200" dirty="0">
                <a:solidFill>
                  <a:schemeClr val="tx1"/>
                </a:solidFill>
                <a:effectLst/>
                <a:latin typeface="+mn-lt"/>
                <a:ea typeface="+mn-ea"/>
                <a:cs typeface="+mn-cs"/>
              </a:rPr>
              <a:t>, L. and van der Veer, R., (2025). The American contribution to attachment theory: John Bowlby’s WHO trip to the USA in 1950 and the development of his ideas on separation and attachment. </a:t>
            </a:r>
            <a:r>
              <a:rPr lang="en-IN" sz="1200" i="1" kern="1200" dirty="0">
                <a:solidFill>
                  <a:schemeClr val="tx1"/>
                </a:solidFill>
                <a:effectLst/>
                <a:latin typeface="+mn-lt"/>
                <a:ea typeface="+mn-ea"/>
                <a:cs typeface="+mn-cs"/>
              </a:rPr>
              <a:t>Attachment &amp; Human Development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27</a:t>
            </a:r>
            <a:r>
              <a:rPr lang="en-IN" sz="1200" kern="1200" dirty="0">
                <a:solidFill>
                  <a:schemeClr val="tx1"/>
                </a:solidFill>
                <a:effectLst/>
                <a:latin typeface="+mn-lt"/>
                <a:ea typeface="+mn-ea"/>
                <a:cs typeface="+mn-cs"/>
              </a:rPr>
              <a:t>(5), </a:t>
            </a:r>
            <a:r>
              <a:rPr lang="en-IN" sz="1200" kern="1200">
                <a:solidFill>
                  <a:schemeClr val="tx1"/>
                </a:solidFill>
                <a:effectLst/>
                <a:latin typeface="+mn-lt"/>
                <a:ea typeface="+mn-ea"/>
                <a:cs typeface="+mn-cs"/>
              </a:rPr>
              <a:t>pp.662-683. </a:t>
            </a:r>
          </a:p>
          <a:p>
            <a:r>
              <a:rPr lang="en-IN" sz="1200" kern="1200" dirty="0" err="1">
                <a:solidFill>
                  <a:schemeClr val="tx1"/>
                </a:solidFill>
                <a:effectLst/>
                <a:latin typeface="+mn-lt"/>
                <a:ea typeface="+mn-ea"/>
                <a:cs typeface="+mn-cs"/>
              </a:rPr>
              <a:t>Verywellmind</a:t>
            </a:r>
            <a:r>
              <a:rPr lang="en-IN" sz="1200" kern="1200" dirty="0">
                <a:solidFill>
                  <a:schemeClr val="tx1"/>
                </a:solidFill>
                <a:effectLst/>
                <a:latin typeface="+mn-lt"/>
                <a:ea typeface="+mn-ea"/>
                <a:cs typeface="+mn-cs"/>
              </a:rPr>
              <a:t>, (2025), What Is Attachment Theory? [Online] Available from fromhttps://www.verywellmind.com/what-is-attachment-theory-2795337 [Accessed: 15</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November 2025]</a:t>
            </a:r>
          </a:p>
          <a:p>
            <a:r>
              <a:rPr lang="en-IN" sz="1200" kern="1200" dirty="0">
                <a:solidFill>
                  <a:schemeClr val="tx1"/>
                </a:solidFill>
                <a:effectLst/>
                <a:latin typeface="+mn-lt"/>
                <a:ea typeface="+mn-ea"/>
                <a:cs typeface="+mn-cs"/>
              </a:rPr>
              <a:t>structural-learning, (2023),   Bowlby's Attachment Theory. [Online] Available from </a:t>
            </a:r>
            <a:r>
              <a:rPr lang="en-IN" sz="1200" u="sng" kern="1200" dirty="0">
                <a:solidFill>
                  <a:schemeClr val="tx1"/>
                </a:solidFill>
                <a:effectLst/>
                <a:latin typeface="+mn-lt"/>
                <a:ea typeface="+mn-ea"/>
                <a:cs typeface="+mn-cs"/>
                <a:hlinkClick r:id="rId3"/>
              </a:rPr>
              <a:t>https://www.structural-learning.com/post/bowlbys-attachment-theory</a:t>
            </a:r>
            <a:r>
              <a:rPr lang="en-IN" sz="1200" kern="1200" dirty="0">
                <a:solidFill>
                  <a:schemeClr val="tx1"/>
                </a:solidFill>
                <a:effectLst/>
                <a:latin typeface="+mn-lt"/>
                <a:ea typeface="+mn-ea"/>
                <a:cs typeface="+mn-cs"/>
              </a:rPr>
              <a:t> [Accessed: 15</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November 2025]</a:t>
            </a:r>
          </a:p>
          <a:p>
            <a:r>
              <a:rPr lang="en-IN" sz="1200" kern="1200" dirty="0" err="1">
                <a:solidFill>
                  <a:schemeClr val="tx1"/>
                </a:solidFill>
                <a:effectLst/>
                <a:latin typeface="+mn-lt"/>
                <a:ea typeface="+mn-ea"/>
                <a:cs typeface="+mn-cs"/>
              </a:rPr>
              <a:t>fastercapital</a:t>
            </a:r>
            <a:r>
              <a:rPr lang="en-IN" sz="1200" kern="1200" dirty="0">
                <a:solidFill>
                  <a:schemeClr val="tx1"/>
                </a:solidFill>
                <a:effectLst/>
                <a:latin typeface="+mn-lt"/>
                <a:ea typeface="+mn-ea"/>
                <a:cs typeface="+mn-cs"/>
              </a:rPr>
              <a:t>, (2024),  Applying Attachment Theory In Therapy. [Online] Available from </a:t>
            </a:r>
            <a:r>
              <a:rPr lang="en-IN" sz="1200" u="sng" kern="1200" dirty="0">
                <a:solidFill>
                  <a:schemeClr val="tx1"/>
                </a:solidFill>
                <a:effectLst/>
                <a:latin typeface="+mn-lt"/>
                <a:ea typeface="+mn-ea"/>
                <a:cs typeface="+mn-cs"/>
                <a:hlinkClick r:id="rId4"/>
              </a:rPr>
              <a:t>https://fastercapital.com/topics/applying-attachment-theory-in-therapy.html/</a:t>
            </a:r>
            <a:r>
              <a:rPr lang="en-IN" sz="1200" kern="1200" dirty="0">
                <a:solidFill>
                  <a:schemeClr val="tx1"/>
                </a:solidFill>
                <a:effectLst/>
                <a:latin typeface="+mn-lt"/>
                <a:ea typeface="+mn-ea"/>
                <a:cs typeface="+mn-cs"/>
              </a:rPr>
              <a:t> [Accessed: 15</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November 2025]</a:t>
            </a:r>
          </a:p>
          <a:p>
            <a:r>
              <a:rPr lang="en-IN" sz="1200" kern="1200" dirty="0" err="1">
                <a:solidFill>
                  <a:schemeClr val="tx1"/>
                </a:solidFill>
                <a:effectLst/>
                <a:latin typeface="+mn-lt"/>
                <a:ea typeface="+mn-ea"/>
                <a:cs typeface="+mn-cs"/>
              </a:rPr>
              <a:t>simplypsychology</a:t>
            </a:r>
            <a:r>
              <a:rPr lang="en-IN" sz="1200" kern="1200" dirty="0">
                <a:solidFill>
                  <a:schemeClr val="tx1"/>
                </a:solidFill>
                <a:effectLst/>
                <a:latin typeface="+mn-lt"/>
                <a:ea typeface="+mn-ea"/>
                <a:cs typeface="+mn-cs"/>
              </a:rPr>
              <a:t>, (2025), John Bowlby’s Attachment Theory.  [Online] Available from </a:t>
            </a:r>
            <a:r>
              <a:rPr lang="en-IN" sz="1200" u="sng" kern="1200" dirty="0">
                <a:solidFill>
                  <a:schemeClr val="tx1"/>
                </a:solidFill>
                <a:effectLst/>
                <a:latin typeface="+mn-lt"/>
                <a:ea typeface="+mn-ea"/>
                <a:cs typeface="+mn-cs"/>
                <a:hlinkClick r:id="rId5"/>
              </a:rPr>
              <a:t>https://www.simplypsychology.org/bowlby.html</a:t>
            </a:r>
            <a:r>
              <a:rPr lang="en-IN" sz="1200" kern="1200" dirty="0">
                <a:solidFill>
                  <a:schemeClr val="tx1"/>
                </a:solidFill>
                <a:effectLst/>
                <a:latin typeface="+mn-lt"/>
                <a:ea typeface="+mn-ea"/>
                <a:cs typeface="+mn-cs"/>
              </a:rPr>
              <a:t> [Accessed: 15</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November 2025]</a:t>
            </a:r>
          </a:p>
          <a:p>
            <a:pPr algn="just">
              <a:lnSpc>
                <a:spcPct val="150000"/>
              </a:lnSpc>
            </a:pPr>
            <a:endParaRPr lang="en-IN" sz="1200" kern="1200" dirty="0">
              <a:solidFill>
                <a:schemeClr val="tx1"/>
              </a:solidFill>
              <a:effectLst/>
              <a:latin typeface="+mn-lt"/>
              <a:ea typeface="+mn-ea"/>
              <a:cs typeface="+mn-cs"/>
            </a:endParaRPr>
          </a:p>
          <a:p>
            <a:pPr algn="just">
              <a:lnSpc>
                <a:spcPct val="150000"/>
              </a:lnSpc>
            </a:pPr>
            <a:r>
              <a:rPr lang="en-IN" sz="1200" kern="1200" dirty="0">
                <a:solidFill>
                  <a:schemeClr val="tx1"/>
                </a:solidFill>
                <a:effectLst/>
                <a:latin typeface="+mn-lt"/>
                <a:ea typeface="+mn-ea"/>
                <a:cs typeface="+mn-cs"/>
              </a:rPr>
              <a:t> </a:t>
            </a: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2E4DD429-F797-47D2-809B-FD09B11CE215}" type="slidenum">
              <a:rPr lang="en-IN" smtClean="0"/>
              <a:t>14</a:t>
            </a:fld>
            <a:endParaRPr lang="en-IN"/>
          </a:p>
        </p:txBody>
      </p:sp>
    </p:spTree>
    <p:extLst>
      <p:ext uri="{BB962C8B-B14F-4D97-AF65-F5344CB8AC3E}">
        <p14:creationId xmlns:p14="http://schemas.microsoft.com/office/powerpoint/2010/main" val="29900807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F6A0E251-AB7F-4925-8E9D-157928A1D568}"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124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spTree>
    <p:extLst>
      <p:ext uri="{BB962C8B-B14F-4D97-AF65-F5344CB8AC3E}">
        <p14:creationId xmlns:p14="http://schemas.microsoft.com/office/powerpoint/2010/main" val="1243351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3256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36376E-6E4B-45F5-8338-39E14518D6DF}" type="datetimeFigureOut">
              <a:rPr lang="en-IN" smtClean="0"/>
              <a:t>16-11-2025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A0E251-AB7F-4925-8E9D-157928A1D568}" type="slidenum">
              <a:rPr lang="en-IN" smtClean="0"/>
              <a:t>‹#›</a:t>
            </a:fld>
            <a:endParaRPr lang="en-IN"/>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6512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36376E-6E4B-45F5-8338-39E14518D6DF}" type="datetimeFigureOut">
              <a:rPr lang="en-IN" smtClean="0"/>
              <a:t>16-11-2025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6A0E251-AB7F-4925-8E9D-157928A1D568}"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8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36376E-6E4B-45F5-8338-39E14518D6DF}" type="datetimeFigureOut">
              <a:rPr lang="en-IN" smtClean="0"/>
              <a:t>16-11-2025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6A0E251-AB7F-4925-8E9D-157928A1D568}"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2514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36376E-6E4B-45F5-8338-39E14518D6DF}" type="datetimeFigureOut">
              <a:rPr lang="en-IN" smtClean="0"/>
              <a:t>16-11-2025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6A0E251-AB7F-4925-8E9D-157928A1D568}" type="slidenum">
              <a:rPr lang="en-IN" smtClean="0"/>
              <a:t>‹#›</a:t>
            </a:fld>
            <a:endParaRPr lang="en-IN"/>
          </a:p>
        </p:txBody>
      </p:sp>
    </p:spTree>
    <p:extLst>
      <p:ext uri="{BB962C8B-B14F-4D97-AF65-F5344CB8AC3E}">
        <p14:creationId xmlns:p14="http://schemas.microsoft.com/office/powerpoint/2010/main" val="662122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36376E-6E4B-45F5-8338-39E14518D6DF}" type="datetimeFigureOut">
              <a:rPr lang="en-IN" smtClean="0"/>
              <a:t>16-11-2025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A0E251-AB7F-4925-8E9D-157928A1D568}"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5288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36376E-6E4B-45F5-8338-39E14518D6DF}" type="datetimeFigureOut">
              <a:rPr lang="en-IN" smtClean="0"/>
              <a:t>16-11-2025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A0E251-AB7F-4925-8E9D-157928A1D568}" type="slidenum">
              <a:rPr lang="en-IN" smtClean="0"/>
              <a:t>‹#›</a:t>
            </a:fld>
            <a:endParaRPr lang="en-IN"/>
          </a:p>
        </p:txBody>
      </p:sp>
    </p:spTree>
    <p:extLst>
      <p:ext uri="{BB962C8B-B14F-4D97-AF65-F5344CB8AC3E}">
        <p14:creationId xmlns:p14="http://schemas.microsoft.com/office/powerpoint/2010/main" val="1320732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36376E-6E4B-45F5-8338-39E14518D6DF}" type="datetimeFigureOut">
              <a:rPr lang="en-IN" smtClean="0"/>
              <a:t>16-11-2025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A0E251-AB7F-4925-8E9D-157928A1D568}" type="slidenum">
              <a:rPr lang="en-IN" smtClean="0"/>
              <a:t>‹#›</a:t>
            </a:fld>
            <a:endParaRPr lang="en-IN"/>
          </a:p>
        </p:txBody>
      </p:sp>
    </p:spTree>
    <p:extLst>
      <p:ext uri="{BB962C8B-B14F-4D97-AF65-F5344CB8AC3E}">
        <p14:creationId xmlns:p14="http://schemas.microsoft.com/office/powerpoint/2010/main" val="1255199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3032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14721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spTree>
    <p:extLst>
      <p:ext uri="{BB962C8B-B14F-4D97-AF65-F5344CB8AC3E}">
        <p14:creationId xmlns:p14="http://schemas.microsoft.com/office/powerpoint/2010/main" val="14042203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8304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9177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48699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36376E-6E4B-45F5-8338-39E14518D6DF}" type="datetimeFigureOut">
              <a:rPr lang="en-IN" smtClean="0"/>
              <a:t>16-11-2025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A0E251-AB7F-4925-8E9D-157928A1D568}"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2890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B36376E-6E4B-45F5-8338-39E14518D6DF}" type="datetimeFigureOut">
              <a:rPr lang="en-IN" smtClean="0"/>
              <a:t>16-11-2025</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A0E251-AB7F-4925-8E9D-157928A1D568}" type="slidenum">
              <a:rPr lang="en-IN" smtClean="0"/>
              <a:t>‹#›</a:t>
            </a:fld>
            <a:endParaRPr lang="en-IN"/>
          </a:p>
        </p:txBody>
      </p:sp>
    </p:spTree>
    <p:extLst>
      <p:ext uri="{BB962C8B-B14F-4D97-AF65-F5344CB8AC3E}">
        <p14:creationId xmlns:p14="http://schemas.microsoft.com/office/powerpoint/2010/main" val="344932072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background with blue and black text&#10;&#10;AI-generated content may be incorrect.">
            <a:extLst>
              <a:ext uri="{FF2B5EF4-FFF2-40B4-BE49-F238E27FC236}">
                <a16:creationId xmlns:a16="http://schemas.microsoft.com/office/drawing/2014/main" id="{06A1DDD0-B39B-2288-2996-7EEF1FEF580E}"/>
              </a:ext>
            </a:extLst>
          </p:cNvPr>
          <p:cNvPicPr>
            <a:picLocks noChangeAspect="1"/>
          </p:cNvPicPr>
          <p:nvPr/>
        </p:nvPicPr>
        <p:blipFill>
          <a:blip r:embed="rId3">
            <a:extLst>
              <a:ext uri="{28A0092B-C50C-407E-A947-70E740481C1C}">
                <a14:useLocalDpi xmlns:a14="http://schemas.microsoft.com/office/drawing/2010/main" val="0"/>
              </a:ext>
            </a:extLst>
          </a:blip>
          <a:srcRect t="24541" r="-17379"/>
          <a:stretch/>
        </p:blipFill>
        <p:spPr>
          <a:xfrm>
            <a:off x="0" y="0"/>
            <a:ext cx="14315607" cy="6858000"/>
          </a:xfrm>
          <a:prstGeom prst="rect">
            <a:avLst/>
          </a:prstGeom>
        </p:spPr>
      </p:pic>
      <p:sp>
        <p:nvSpPr>
          <p:cNvPr id="4" name="TextBox 3">
            <a:extLst>
              <a:ext uri="{FF2B5EF4-FFF2-40B4-BE49-F238E27FC236}">
                <a16:creationId xmlns:a16="http://schemas.microsoft.com/office/drawing/2014/main" id="{0903C166-BBE3-83C1-1007-0DD81493EA15}"/>
              </a:ext>
            </a:extLst>
          </p:cNvPr>
          <p:cNvSpPr txBox="1"/>
          <p:nvPr/>
        </p:nvSpPr>
        <p:spPr>
          <a:xfrm>
            <a:off x="0" y="222739"/>
            <a:ext cx="10882859" cy="4785926"/>
          </a:xfrm>
          <a:prstGeom prst="rect">
            <a:avLst/>
          </a:prstGeom>
          <a:noFill/>
        </p:spPr>
        <p:txBody>
          <a:bodyPr wrap="square" rtlCol="0">
            <a:spAutoFit/>
          </a:bodyPr>
          <a:lstStyle/>
          <a:p>
            <a:pPr marL="342900" lvl="0" indent="-342900" algn="l" rtl="0">
              <a:spcBef>
                <a:spcPts val="0"/>
              </a:spcBef>
              <a:spcAft>
                <a:spcPts val="0"/>
              </a:spcAft>
              <a:buClr>
                <a:schemeClr val="dk1"/>
              </a:buClr>
              <a:buSzPts val="3200"/>
              <a:buChar char="•"/>
            </a:pPr>
            <a:r>
              <a:rPr lang="en-GB" sz="4000" dirty="0">
                <a:ea typeface="Times New Roman"/>
                <a:cs typeface="Times New Roman"/>
                <a:sym typeface="Times New Roman"/>
              </a:rPr>
              <a:t>Module Title: </a:t>
            </a:r>
            <a:r>
              <a:rPr lang="en-GB" sz="4000" b="1" i="1" dirty="0">
                <a:ea typeface="Times New Roman"/>
                <a:cs typeface="Times New Roman"/>
                <a:sym typeface="Times New Roman"/>
              </a:rPr>
              <a:t>Psychology in Health and Social Care</a:t>
            </a:r>
            <a:endParaRPr lang="en-GB" sz="4000" dirty="0">
              <a:ea typeface="Times New Roman"/>
              <a:cs typeface="Times New Roman"/>
              <a:sym typeface="Times New Roman"/>
            </a:endParaRPr>
          </a:p>
          <a:p>
            <a:pPr marL="342900" lvl="0" indent="-342900" algn="l" rtl="0">
              <a:spcBef>
                <a:spcPts val="640"/>
              </a:spcBef>
              <a:spcAft>
                <a:spcPts val="0"/>
              </a:spcAft>
              <a:buClr>
                <a:schemeClr val="dk1"/>
              </a:buClr>
              <a:buSzPts val="3200"/>
              <a:buChar char="•"/>
            </a:pPr>
            <a:r>
              <a:rPr lang="en-GB" sz="4000" u="sng" dirty="0">
                <a:ea typeface="Times New Roman"/>
                <a:cs typeface="Times New Roman"/>
                <a:sym typeface="Times New Roman"/>
              </a:rPr>
              <a:t>Module Number</a:t>
            </a:r>
            <a:r>
              <a:rPr lang="en-GB" sz="4000" dirty="0">
                <a:ea typeface="Times New Roman"/>
                <a:cs typeface="Times New Roman"/>
                <a:sym typeface="Times New Roman"/>
              </a:rPr>
              <a:t>: </a:t>
            </a:r>
            <a:r>
              <a:rPr lang="en-GB" sz="4000" b="1" i="1" dirty="0">
                <a:ea typeface="Times New Roman"/>
                <a:cs typeface="Times New Roman"/>
                <a:sym typeface="Times New Roman"/>
              </a:rPr>
              <a:t>LCHS4010</a:t>
            </a:r>
            <a:endParaRPr lang="en-GB" sz="4000" dirty="0">
              <a:ea typeface="Times New Roman"/>
              <a:cs typeface="Times New Roman"/>
              <a:sym typeface="Times New Roman"/>
            </a:endParaRPr>
          </a:p>
          <a:p>
            <a:pPr marL="342900" lvl="0" indent="-342900" algn="l" rtl="0">
              <a:spcBef>
                <a:spcPts val="640"/>
              </a:spcBef>
              <a:spcAft>
                <a:spcPts val="0"/>
              </a:spcAft>
              <a:buClr>
                <a:schemeClr val="dk1"/>
              </a:buClr>
              <a:buSzPts val="3200"/>
              <a:buChar char="•"/>
            </a:pPr>
            <a:r>
              <a:rPr lang="en-GB" sz="4000" u="sng" dirty="0">
                <a:ea typeface="Times New Roman"/>
                <a:cs typeface="Times New Roman"/>
                <a:sym typeface="Times New Roman"/>
              </a:rPr>
              <a:t>Assignment No</a:t>
            </a:r>
            <a:r>
              <a:rPr lang="en-GB" sz="4000" b="1" i="1" dirty="0">
                <a:ea typeface="Times New Roman"/>
                <a:cs typeface="Times New Roman"/>
                <a:sym typeface="Times New Roman"/>
              </a:rPr>
              <a:t>:     ASSIGNMENT 1</a:t>
            </a:r>
            <a:endParaRPr lang="en-GB" sz="4000" dirty="0">
              <a:ea typeface="Times New Roman"/>
              <a:cs typeface="Times New Roman"/>
              <a:sym typeface="Times New Roman"/>
            </a:endParaRPr>
          </a:p>
          <a:p>
            <a:pPr marL="342900" lvl="0" indent="-342900" algn="l" rtl="0">
              <a:spcBef>
                <a:spcPts val="640"/>
              </a:spcBef>
              <a:spcAft>
                <a:spcPts val="0"/>
              </a:spcAft>
              <a:buClr>
                <a:schemeClr val="dk1"/>
              </a:buClr>
              <a:buSzPts val="3200"/>
              <a:buChar char="•"/>
            </a:pPr>
            <a:r>
              <a:rPr lang="en-GB" sz="4000" u="sng" dirty="0">
                <a:ea typeface="Times New Roman"/>
                <a:cs typeface="Times New Roman"/>
                <a:sym typeface="Times New Roman"/>
              </a:rPr>
              <a:t>Student Name</a:t>
            </a:r>
            <a:r>
              <a:rPr lang="en-GB" sz="4000" b="1" i="1" dirty="0">
                <a:ea typeface="Times New Roman"/>
                <a:cs typeface="Times New Roman"/>
                <a:sym typeface="Times New Roman"/>
              </a:rPr>
              <a:t>: Adriana Alina </a:t>
            </a:r>
            <a:r>
              <a:rPr lang="en-GB" sz="4000" b="1" i="1" dirty="0" err="1">
                <a:ea typeface="Times New Roman"/>
                <a:cs typeface="Times New Roman"/>
                <a:sym typeface="Times New Roman"/>
              </a:rPr>
              <a:t>Bujorean</a:t>
            </a:r>
            <a:endParaRPr lang="en-GB" sz="4000" dirty="0">
              <a:ea typeface="Times New Roman"/>
              <a:cs typeface="Times New Roman"/>
              <a:sym typeface="Times New Roman"/>
            </a:endParaRPr>
          </a:p>
          <a:p>
            <a:pPr marL="342900" lvl="0" indent="-342900" algn="l" rtl="0">
              <a:spcBef>
                <a:spcPts val="640"/>
              </a:spcBef>
              <a:spcAft>
                <a:spcPts val="0"/>
              </a:spcAft>
              <a:buClr>
                <a:schemeClr val="dk1"/>
              </a:buClr>
              <a:buSzPts val="3200"/>
              <a:buFont typeface="Times New Roman"/>
              <a:buChar char="•"/>
            </a:pPr>
            <a:r>
              <a:rPr lang="en-GB" sz="4000" u="sng" dirty="0">
                <a:ea typeface="Times New Roman"/>
                <a:cs typeface="Times New Roman"/>
                <a:sym typeface="Times New Roman"/>
              </a:rPr>
              <a:t>Student ID: </a:t>
            </a:r>
            <a:r>
              <a:rPr lang="en-GB" sz="4000" b="1" u="sng" dirty="0">
                <a:ea typeface="Times New Roman"/>
                <a:cs typeface="Times New Roman"/>
                <a:sym typeface="Times New Roman"/>
              </a:rPr>
              <a:t>2430470</a:t>
            </a:r>
          </a:p>
          <a:p>
            <a:pPr marL="342900" lvl="0" indent="-342900" algn="l" rtl="0">
              <a:spcBef>
                <a:spcPts val="640"/>
              </a:spcBef>
              <a:spcAft>
                <a:spcPts val="0"/>
              </a:spcAft>
              <a:buClr>
                <a:schemeClr val="dk1"/>
              </a:buClr>
              <a:buSzPts val="3200"/>
              <a:buChar char="•"/>
            </a:pPr>
            <a:r>
              <a:rPr lang="en-GB" sz="4000" u="sng" dirty="0">
                <a:ea typeface="Times New Roman"/>
                <a:cs typeface="Times New Roman"/>
                <a:sym typeface="Times New Roman"/>
              </a:rPr>
              <a:t>Lecturer’s Name</a:t>
            </a:r>
            <a:r>
              <a:rPr lang="en-GB" sz="4000" b="1" i="1" dirty="0">
                <a:ea typeface="Times New Roman"/>
                <a:cs typeface="Times New Roman"/>
                <a:sym typeface="Times New Roman"/>
              </a:rPr>
              <a:t>: </a:t>
            </a:r>
            <a:r>
              <a:rPr lang="en-GB" sz="4000" b="1" i="0" dirty="0">
                <a:solidFill>
                  <a:srgbClr val="242130"/>
                </a:solidFill>
                <a:effectLst/>
              </a:rPr>
              <a:t>Farah Wiita</a:t>
            </a:r>
            <a:endParaRPr lang="en-GB" sz="4000" b="1" dirty="0">
              <a:ea typeface="Times New Roman"/>
              <a:cs typeface="Times New Roman"/>
              <a:sym typeface="Times New Roman"/>
            </a:endParaRPr>
          </a:p>
        </p:txBody>
      </p:sp>
    </p:spTree>
    <p:extLst>
      <p:ext uri="{BB962C8B-B14F-4D97-AF65-F5344CB8AC3E}">
        <p14:creationId xmlns:p14="http://schemas.microsoft.com/office/powerpoint/2010/main" val="2929332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0169" y="2009104"/>
            <a:ext cx="7044744" cy="2472265"/>
          </a:xfrm>
        </p:spPr>
        <p:txBody>
          <a:bodyPr/>
          <a:lstStyle/>
          <a:p>
            <a:r>
              <a:rPr lang="en-IN" sz="3200" b="1" dirty="0"/>
              <a:t>APPLYING ATTACHMENT THEORY TO SUPPORT EARLY CHILDHOOD DEVELOPMENT: A CASE STUDY OF AMIRA</a:t>
            </a:r>
            <a:endParaRPr lang="en-IN" sz="3200" dirty="0"/>
          </a:p>
        </p:txBody>
      </p:sp>
    </p:spTree>
    <p:extLst>
      <p:ext uri="{BB962C8B-B14F-4D97-AF65-F5344CB8AC3E}">
        <p14:creationId xmlns:p14="http://schemas.microsoft.com/office/powerpoint/2010/main" val="3003599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Introduction</a:t>
            </a:r>
            <a:endParaRPr lang="en-IN" dirty="0"/>
          </a:p>
        </p:txBody>
      </p:sp>
      <p:sp>
        <p:nvSpPr>
          <p:cNvPr id="3" name="Content Placeholder 2"/>
          <p:cNvSpPr>
            <a:spLocks noGrp="1"/>
          </p:cNvSpPr>
          <p:nvPr>
            <p:ph idx="1"/>
          </p:nvPr>
        </p:nvSpPr>
        <p:spPr>
          <a:xfrm>
            <a:off x="828041" y="2556932"/>
            <a:ext cx="5227319" cy="3318936"/>
          </a:xfrm>
        </p:spPr>
        <p:txBody>
          <a:bodyPr>
            <a:normAutofit fontScale="85000" lnSpcReduction="10000"/>
          </a:bodyPr>
          <a:lstStyle/>
          <a:p>
            <a:pPr lvl="0" algn="just">
              <a:lnSpc>
                <a:spcPct val="150000"/>
              </a:lnSpc>
            </a:pPr>
            <a:r>
              <a:rPr lang="en-IN" dirty="0">
                <a:solidFill>
                  <a:schemeClr val="tx1"/>
                </a:solidFill>
              </a:rPr>
              <a:t>Amira is a three-year-old who is characterised by separation anxiety, limited speech and inability to participate in group play.</a:t>
            </a:r>
          </a:p>
          <a:p>
            <a:pPr lvl="0" algn="just">
              <a:lnSpc>
                <a:spcPct val="150000"/>
              </a:lnSpc>
            </a:pPr>
            <a:r>
              <a:rPr lang="en-IN" dirty="0">
                <a:solidFill>
                  <a:schemeClr val="tx1"/>
                </a:solidFill>
              </a:rPr>
              <a:t>Clearly aim: Using Attachment Theory developed by Bowlby, explain her developmental requirements.</a:t>
            </a:r>
          </a:p>
          <a:p>
            <a:pPr lvl="0" algn="just">
              <a:lnSpc>
                <a:spcPct val="150000"/>
              </a:lnSpc>
            </a:pPr>
            <a:r>
              <a:rPr lang="en-IN" dirty="0">
                <a:solidFill>
                  <a:schemeClr val="tx1"/>
                </a:solidFill>
              </a:rPr>
              <a:t>Presentation outline and areas of emphasis.</a:t>
            </a:r>
          </a:p>
        </p:txBody>
      </p:sp>
      <p:pic>
        <p:nvPicPr>
          <p:cNvPr id="4" name="Picture 3"/>
          <p:cNvPicPr>
            <a:picLocks noChangeAspect="1"/>
          </p:cNvPicPr>
          <p:nvPr/>
        </p:nvPicPr>
        <p:blipFill>
          <a:blip r:embed="rId3"/>
          <a:stretch>
            <a:fillRect/>
          </a:stretch>
        </p:blipFill>
        <p:spPr>
          <a:xfrm>
            <a:off x="6762750" y="2556932"/>
            <a:ext cx="4572000" cy="3048000"/>
          </a:xfrm>
          <a:prstGeom prst="rect">
            <a:avLst/>
          </a:prstGeom>
        </p:spPr>
      </p:pic>
      <p:sp>
        <p:nvSpPr>
          <p:cNvPr id="5" name="Rectangle 4"/>
          <p:cNvSpPr/>
          <p:nvPr/>
        </p:nvSpPr>
        <p:spPr>
          <a:xfrm>
            <a:off x="8223041" y="5691199"/>
            <a:ext cx="1651414" cy="246221"/>
          </a:xfrm>
          <a:prstGeom prst="rect">
            <a:avLst/>
          </a:prstGeom>
        </p:spPr>
        <p:txBody>
          <a:bodyPr wrap="none">
            <a:spAutoFit/>
          </a:bodyPr>
          <a:lstStyle/>
          <a:p>
            <a:pPr algn="ctr"/>
            <a:r>
              <a:rPr lang="en-IN" sz="1000" dirty="0"/>
              <a:t>(Source: </a:t>
            </a:r>
            <a:r>
              <a:rPr lang="en-IN" sz="1000" dirty="0" err="1"/>
              <a:t>Verywellmind</a:t>
            </a:r>
            <a:r>
              <a:rPr lang="en-IN" sz="1000" dirty="0"/>
              <a:t>, 2025)</a:t>
            </a:r>
          </a:p>
        </p:txBody>
      </p:sp>
    </p:spTree>
    <p:extLst>
      <p:ext uri="{BB962C8B-B14F-4D97-AF65-F5344CB8AC3E}">
        <p14:creationId xmlns:p14="http://schemas.microsoft.com/office/powerpoint/2010/main" val="2408757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Theory Matters in Practice</a:t>
            </a:r>
          </a:p>
        </p:txBody>
      </p:sp>
      <p:sp>
        <p:nvSpPr>
          <p:cNvPr id="3" name="Content Placeholder 2"/>
          <p:cNvSpPr>
            <a:spLocks noGrp="1"/>
          </p:cNvSpPr>
          <p:nvPr>
            <p:ph idx="1"/>
          </p:nvPr>
        </p:nvSpPr>
        <p:spPr/>
        <p:txBody>
          <a:bodyPr/>
          <a:lstStyle/>
          <a:p>
            <a:pPr lvl="0" algn="just">
              <a:lnSpc>
                <a:spcPct val="150000"/>
              </a:lnSpc>
            </a:pPr>
            <a:r>
              <a:rPr lang="en-IN" dirty="0">
                <a:solidFill>
                  <a:schemeClr val="tx1"/>
                </a:solidFill>
              </a:rPr>
              <a:t>Psychological theories instruct on child behaviour assessment and understanding.</a:t>
            </a:r>
          </a:p>
          <a:p>
            <a:pPr lvl="0" algn="just">
              <a:lnSpc>
                <a:spcPct val="150000"/>
              </a:lnSpc>
            </a:pPr>
            <a:r>
              <a:rPr lang="en-IN" dirty="0">
                <a:solidFill>
                  <a:schemeClr val="tx1"/>
                </a:solidFill>
              </a:rPr>
              <a:t>They underpin the objectives of the module, which is the study of lifespan development and behaviour determinants (</a:t>
            </a:r>
            <a:r>
              <a:rPr lang="en-IN" dirty="0" err="1">
                <a:solidFill>
                  <a:schemeClr val="tx1"/>
                </a:solidFill>
              </a:rPr>
              <a:t>Syauki</a:t>
            </a:r>
            <a:r>
              <a:rPr lang="en-IN" dirty="0">
                <a:solidFill>
                  <a:schemeClr val="tx1"/>
                </a:solidFill>
              </a:rPr>
              <a:t>, and </a:t>
            </a:r>
            <a:r>
              <a:rPr lang="en-IN" dirty="0" err="1">
                <a:solidFill>
                  <a:schemeClr val="tx1"/>
                </a:solidFill>
              </a:rPr>
              <a:t>Ardelia</a:t>
            </a:r>
            <a:r>
              <a:rPr lang="en-IN" dirty="0">
                <a:solidFill>
                  <a:schemeClr val="tx1"/>
                </a:solidFill>
              </a:rPr>
              <a:t> 2025).</a:t>
            </a:r>
          </a:p>
          <a:p>
            <a:pPr lvl="0" algn="just">
              <a:lnSpc>
                <a:spcPct val="150000"/>
              </a:lnSpc>
            </a:pPr>
            <a:r>
              <a:rPr lang="en-IN" dirty="0">
                <a:solidFill>
                  <a:schemeClr val="tx1"/>
                </a:solidFill>
              </a:rPr>
              <a:t>The objectives of applying lifespan development theories</a:t>
            </a:r>
          </a:p>
          <a:p>
            <a:pPr algn="just">
              <a:lnSpc>
                <a:spcPct val="150000"/>
              </a:lnSpc>
            </a:pPr>
            <a:endParaRPr lang="en-IN" dirty="0">
              <a:solidFill>
                <a:schemeClr val="tx1"/>
              </a:solidFill>
            </a:endParaRPr>
          </a:p>
        </p:txBody>
      </p:sp>
    </p:spTree>
    <p:extLst>
      <p:ext uri="{BB962C8B-B14F-4D97-AF65-F5344CB8AC3E}">
        <p14:creationId xmlns:p14="http://schemas.microsoft.com/office/powerpoint/2010/main" val="4282576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br>
            <a:r>
              <a:rPr lang="en-IN" b="1" dirty="0"/>
              <a:t>Chosen Theory-Bowlby’s Attachment Theory </a:t>
            </a:r>
            <a:br>
              <a:rPr lang="en-IN" b="1" dirty="0"/>
            </a:br>
            <a:endParaRPr lang="en-IN" dirty="0"/>
          </a:p>
        </p:txBody>
      </p:sp>
      <p:sp>
        <p:nvSpPr>
          <p:cNvPr id="3" name="Content Placeholder 2"/>
          <p:cNvSpPr>
            <a:spLocks noGrp="1"/>
          </p:cNvSpPr>
          <p:nvPr>
            <p:ph idx="1"/>
          </p:nvPr>
        </p:nvSpPr>
        <p:spPr>
          <a:xfrm>
            <a:off x="866776" y="2556932"/>
            <a:ext cx="5819774" cy="3318936"/>
          </a:xfrm>
        </p:spPr>
        <p:txBody>
          <a:bodyPr>
            <a:normAutofit fontScale="92500"/>
          </a:bodyPr>
          <a:lstStyle/>
          <a:p>
            <a:pPr lvl="0" algn="just">
              <a:lnSpc>
                <a:spcPct val="150000"/>
              </a:lnSpc>
            </a:pPr>
            <a:r>
              <a:rPr lang="en-IN" dirty="0">
                <a:solidFill>
                  <a:schemeClr val="tx1"/>
                </a:solidFill>
              </a:rPr>
              <a:t>A strong emotional connection between the child and the caregiver.</a:t>
            </a:r>
          </a:p>
          <a:p>
            <a:pPr lvl="0" algn="just">
              <a:lnSpc>
                <a:spcPct val="150000"/>
              </a:lnSpc>
            </a:pPr>
            <a:r>
              <a:rPr lang="en-IN" dirty="0">
                <a:solidFill>
                  <a:schemeClr val="tx1"/>
                </a:solidFill>
              </a:rPr>
              <a:t>Relevant to the early childhood emotional and social development (Stewart, 2021).</a:t>
            </a:r>
          </a:p>
          <a:p>
            <a:pPr lvl="0" algn="just">
              <a:lnSpc>
                <a:spcPct val="150000"/>
              </a:lnSpc>
            </a:pPr>
            <a:r>
              <a:rPr lang="en-IN" dirty="0">
                <a:solidFill>
                  <a:schemeClr val="tx1"/>
                </a:solidFill>
              </a:rPr>
              <a:t>This theory especially applies to early childhood</a:t>
            </a:r>
          </a:p>
          <a:p>
            <a:pPr algn="just">
              <a:lnSpc>
                <a:spcPct val="150000"/>
              </a:lnSpc>
            </a:pPr>
            <a:endParaRPr lang="en-IN" dirty="0">
              <a:solidFill>
                <a:schemeClr val="tx1"/>
              </a:solidFill>
            </a:endParaRPr>
          </a:p>
        </p:txBody>
      </p:sp>
      <p:pic>
        <p:nvPicPr>
          <p:cNvPr id="4" name="Picture 3"/>
          <p:cNvPicPr>
            <a:picLocks noChangeAspect="1"/>
          </p:cNvPicPr>
          <p:nvPr/>
        </p:nvPicPr>
        <p:blipFill>
          <a:blip r:embed="rId3"/>
          <a:stretch>
            <a:fillRect/>
          </a:stretch>
        </p:blipFill>
        <p:spPr>
          <a:xfrm>
            <a:off x="7058025" y="2556932"/>
            <a:ext cx="4286250" cy="3318936"/>
          </a:xfrm>
          <a:prstGeom prst="rect">
            <a:avLst/>
          </a:prstGeom>
        </p:spPr>
      </p:pic>
      <p:sp>
        <p:nvSpPr>
          <p:cNvPr id="5" name="Rectangle 4"/>
          <p:cNvSpPr/>
          <p:nvPr/>
        </p:nvSpPr>
        <p:spPr>
          <a:xfrm>
            <a:off x="8231974" y="6019843"/>
            <a:ext cx="1938351" cy="253916"/>
          </a:xfrm>
          <a:prstGeom prst="rect">
            <a:avLst/>
          </a:prstGeom>
        </p:spPr>
        <p:txBody>
          <a:bodyPr wrap="none">
            <a:spAutoFit/>
          </a:bodyPr>
          <a:lstStyle/>
          <a:p>
            <a:pPr algn="ctr"/>
            <a:r>
              <a:rPr lang="en-IN" sz="1000" dirty="0"/>
              <a:t>(Source: structural-learning, 2023)</a:t>
            </a:r>
          </a:p>
        </p:txBody>
      </p:sp>
    </p:spTree>
    <p:extLst>
      <p:ext uri="{BB962C8B-B14F-4D97-AF65-F5344CB8AC3E}">
        <p14:creationId xmlns:p14="http://schemas.microsoft.com/office/powerpoint/2010/main" val="2015629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Stages &amp; Types of Attachment</a:t>
            </a:r>
          </a:p>
        </p:txBody>
      </p:sp>
      <p:sp>
        <p:nvSpPr>
          <p:cNvPr id="3" name="Content Placeholder 2"/>
          <p:cNvSpPr>
            <a:spLocks noGrp="1"/>
          </p:cNvSpPr>
          <p:nvPr>
            <p:ph idx="1"/>
          </p:nvPr>
        </p:nvSpPr>
        <p:spPr>
          <a:xfrm>
            <a:off x="895351" y="2595032"/>
            <a:ext cx="5848349" cy="3318936"/>
          </a:xfrm>
        </p:spPr>
        <p:txBody>
          <a:bodyPr>
            <a:normAutofit fontScale="85000" lnSpcReduction="10000"/>
          </a:bodyPr>
          <a:lstStyle/>
          <a:p>
            <a:pPr lvl="0" algn="just">
              <a:lnSpc>
                <a:spcPct val="150000"/>
              </a:lnSpc>
            </a:pPr>
            <a:r>
              <a:rPr lang="en-IN" dirty="0"/>
              <a:t>It had pointed out secure attachment, insecure-avoidant, insecure-resistant and disorganised attachment (van der Horst, </a:t>
            </a:r>
            <a:r>
              <a:rPr lang="en-IN" i="1" dirty="0"/>
              <a:t>et al.</a:t>
            </a:r>
            <a:r>
              <a:rPr lang="en-IN" dirty="0"/>
              <a:t> 2025).</a:t>
            </a:r>
          </a:p>
          <a:p>
            <a:pPr lvl="0" algn="just">
              <a:lnSpc>
                <a:spcPct val="150000"/>
              </a:lnSpc>
            </a:pPr>
            <a:r>
              <a:rPr lang="en-IN" dirty="0"/>
              <a:t>Attachment has an impact on verbal and emotional regulation and communication skills.</a:t>
            </a:r>
          </a:p>
          <a:p>
            <a:pPr lvl="0" algn="just">
              <a:lnSpc>
                <a:spcPct val="150000"/>
              </a:lnSpc>
            </a:pPr>
            <a:r>
              <a:rPr lang="en-IN" dirty="0"/>
              <a:t>Patterns can be observed in the behaviours in early years.</a:t>
            </a:r>
          </a:p>
        </p:txBody>
      </p:sp>
      <p:pic>
        <p:nvPicPr>
          <p:cNvPr id="4" name="Picture 3"/>
          <p:cNvPicPr>
            <a:picLocks noChangeAspect="1"/>
          </p:cNvPicPr>
          <p:nvPr/>
        </p:nvPicPr>
        <p:blipFill>
          <a:blip r:embed="rId3"/>
          <a:stretch>
            <a:fillRect/>
          </a:stretch>
        </p:blipFill>
        <p:spPr>
          <a:xfrm>
            <a:off x="7067549" y="2518832"/>
            <a:ext cx="4043363" cy="3395136"/>
          </a:xfrm>
          <a:prstGeom prst="rect">
            <a:avLst/>
          </a:prstGeom>
        </p:spPr>
      </p:pic>
      <p:pic>
        <p:nvPicPr>
          <p:cNvPr id="5" name="Picture 4"/>
          <p:cNvPicPr>
            <a:picLocks noChangeAspect="1"/>
          </p:cNvPicPr>
          <p:nvPr/>
        </p:nvPicPr>
        <p:blipFill>
          <a:blip r:embed="rId4"/>
          <a:stretch>
            <a:fillRect/>
          </a:stretch>
        </p:blipFill>
        <p:spPr>
          <a:xfrm>
            <a:off x="8119883" y="5913968"/>
            <a:ext cx="1938696" cy="274344"/>
          </a:xfrm>
          <a:prstGeom prst="rect">
            <a:avLst/>
          </a:prstGeom>
        </p:spPr>
      </p:pic>
    </p:spTree>
    <p:extLst>
      <p:ext uri="{BB962C8B-B14F-4D97-AF65-F5344CB8AC3E}">
        <p14:creationId xmlns:p14="http://schemas.microsoft.com/office/powerpoint/2010/main" val="4284812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Applying Attachment Theory to Amira</a:t>
            </a:r>
          </a:p>
        </p:txBody>
      </p:sp>
      <p:sp>
        <p:nvSpPr>
          <p:cNvPr id="3" name="Content Placeholder 2"/>
          <p:cNvSpPr>
            <a:spLocks noGrp="1"/>
          </p:cNvSpPr>
          <p:nvPr>
            <p:ph idx="1"/>
          </p:nvPr>
        </p:nvSpPr>
        <p:spPr>
          <a:xfrm>
            <a:off x="914401" y="2556932"/>
            <a:ext cx="5581649" cy="3318936"/>
          </a:xfrm>
        </p:spPr>
        <p:txBody>
          <a:bodyPr>
            <a:normAutofit/>
          </a:bodyPr>
          <a:lstStyle/>
          <a:p>
            <a:pPr lvl="0" algn="just"/>
            <a:r>
              <a:rPr lang="en-IN" sz="2000" dirty="0"/>
              <a:t>Separation anxiety implies the potential for insecure or disturbed attachment.</a:t>
            </a:r>
          </a:p>
          <a:p>
            <a:pPr lvl="0" algn="just"/>
            <a:r>
              <a:rPr lang="en-IN" sz="2000" dirty="0"/>
              <a:t>This could be an early communication pattern influenced by the experience of attachment (</a:t>
            </a:r>
            <a:r>
              <a:rPr lang="en-IN" sz="2000" dirty="0" err="1"/>
              <a:t>Twohig</a:t>
            </a:r>
            <a:r>
              <a:rPr lang="en-IN" sz="2000" dirty="0"/>
              <a:t>, </a:t>
            </a:r>
            <a:r>
              <a:rPr lang="en-IN" sz="2000" i="1" dirty="0"/>
              <a:t>et al.</a:t>
            </a:r>
            <a:r>
              <a:rPr lang="en-IN" sz="2000" dirty="0"/>
              <a:t> 2024).</a:t>
            </a:r>
          </a:p>
          <a:p>
            <a:pPr lvl="0" algn="just"/>
            <a:r>
              <a:rPr lang="en-IN" sz="2000" dirty="0"/>
              <a:t>The inability to play in a group is associated with emotional insecurity and social development.</a:t>
            </a:r>
          </a:p>
          <a:p>
            <a:pPr algn="just"/>
            <a:endParaRPr lang="en-IN" sz="2000" dirty="0"/>
          </a:p>
        </p:txBody>
      </p:sp>
      <p:pic>
        <p:nvPicPr>
          <p:cNvPr id="4" name="Picture 3"/>
          <p:cNvPicPr>
            <a:picLocks noChangeAspect="1"/>
          </p:cNvPicPr>
          <p:nvPr/>
        </p:nvPicPr>
        <p:blipFill>
          <a:blip r:embed="rId3"/>
          <a:stretch>
            <a:fillRect/>
          </a:stretch>
        </p:blipFill>
        <p:spPr>
          <a:xfrm>
            <a:off x="6660545" y="2616199"/>
            <a:ext cx="4559905" cy="3257551"/>
          </a:xfrm>
          <a:prstGeom prst="rect">
            <a:avLst/>
          </a:prstGeom>
        </p:spPr>
      </p:pic>
      <p:sp>
        <p:nvSpPr>
          <p:cNvPr id="5" name="Rectangle 4"/>
          <p:cNvSpPr/>
          <p:nvPr/>
        </p:nvSpPr>
        <p:spPr>
          <a:xfrm>
            <a:off x="8233412" y="5873751"/>
            <a:ext cx="1414170" cy="230832"/>
          </a:xfrm>
          <a:prstGeom prst="rect">
            <a:avLst/>
          </a:prstGeom>
        </p:spPr>
        <p:txBody>
          <a:bodyPr wrap="none">
            <a:spAutoFit/>
          </a:bodyPr>
          <a:lstStyle/>
          <a:p>
            <a:pPr algn="ctr"/>
            <a:r>
              <a:rPr lang="en-IN" sz="900" dirty="0"/>
              <a:t>(Source: </a:t>
            </a:r>
            <a:r>
              <a:rPr lang="en-IN" sz="900" dirty="0" err="1"/>
              <a:t>fastercapital</a:t>
            </a:r>
            <a:r>
              <a:rPr lang="en-IN" sz="900" dirty="0"/>
              <a:t>, 2024)</a:t>
            </a:r>
          </a:p>
        </p:txBody>
      </p:sp>
    </p:spTree>
    <p:extLst>
      <p:ext uri="{BB962C8B-B14F-4D97-AF65-F5344CB8AC3E}">
        <p14:creationId xmlns:p14="http://schemas.microsoft.com/office/powerpoint/2010/main" val="1490035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Developmental Needs Identified</a:t>
            </a:r>
          </a:p>
        </p:txBody>
      </p:sp>
      <p:sp>
        <p:nvSpPr>
          <p:cNvPr id="3" name="Content Placeholder 2"/>
          <p:cNvSpPr>
            <a:spLocks noGrp="1"/>
          </p:cNvSpPr>
          <p:nvPr>
            <p:ph idx="1"/>
          </p:nvPr>
        </p:nvSpPr>
        <p:spPr/>
        <p:txBody>
          <a:bodyPr/>
          <a:lstStyle/>
          <a:p>
            <a:pPr lvl="0" algn="just">
              <a:lnSpc>
                <a:spcPct val="150000"/>
              </a:lnSpc>
            </a:pPr>
            <a:r>
              <a:rPr lang="en-IN" dirty="0"/>
              <a:t>Affective need for safety in the form of a regular key worker</a:t>
            </a:r>
          </a:p>
          <a:p>
            <a:pPr lvl="0" algn="just">
              <a:lnSpc>
                <a:spcPct val="150000"/>
              </a:lnSpc>
            </a:pPr>
            <a:r>
              <a:rPr lang="en-IN" dirty="0"/>
              <a:t>She also requires some assistance in developing social confidence</a:t>
            </a:r>
          </a:p>
          <a:p>
            <a:pPr lvl="0" algn="just">
              <a:lnSpc>
                <a:spcPct val="150000"/>
              </a:lnSpc>
            </a:pPr>
            <a:r>
              <a:rPr lang="en-IN" dirty="0"/>
              <a:t>Social need for modelling and facilitated group activities (</a:t>
            </a:r>
            <a:r>
              <a:rPr lang="en-IN" dirty="0" err="1"/>
              <a:t>Granqvist</a:t>
            </a:r>
            <a:r>
              <a:rPr lang="en-IN" dirty="0"/>
              <a:t>, 2021). </a:t>
            </a:r>
          </a:p>
          <a:p>
            <a:pPr algn="just">
              <a:lnSpc>
                <a:spcPct val="150000"/>
              </a:lnSpc>
            </a:pPr>
            <a:endParaRPr lang="en-IN" dirty="0"/>
          </a:p>
        </p:txBody>
      </p:sp>
    </p:spTree>
    <p:extLst>
      <p:ext uri="{BB962C8B-B14F-4D97-AF65-F5344CB8AC3E}">
        <p14:creationId xmlns:p14="http://schemas.microsoft.com/office/powerpoint/2010/main" val="2269929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Biological &amp; Environmental Influences (Nature &amp; Nurture)</a:t>
            </a:r>
          </a:p>
        </p:txBody>
      </p:sp>
      <p:sp>
        <p:nvSpPr>
          <p:cNvPr id="3" name="Content Placeholder 2"/>
          <p:cNvSpPr>
            <a:spLocks noGrp="1"/>
          </p:cNvSpPr>
          <p:nvPr>
            <p:ph idx="1"/>
          </p:nvPr>
        </p:nvSpPr>
        <p:spPr>
          <a:xfrm>
            <a:off x="914401" y="2614082"/>
            <a:ext cx="5734049" cy="3318936"/>
          </a:xfrm>
        </p:spPr>
        <p:txBody>
          <a:bodyPr>
            <a:normAutofit fontScale="92500" lnSpcReduction="10000"/>
          </a:bodyPr>
          <a:lstStyle/>
          <a:p>
            <a:pPr lvl="0" algn="just">
              <a:lnSpc>
                <a:spcPct val="150000"/>
              </a:lnSpc>
            </a:pPr>
            <a:r>
              <a:rPr lang="en-IN" dirty="0"/>
              <a:t>Biological causes: temperament, genetics, and neurological development.</a:t>
            </a:r>
          </a:p>
          <a:p>
            <a:pPr lvl="0" algn="just">
              <a:lnSpc>
                <a:spcPct val="150000"/>
              </a:lnSpc>
            </a:pPr>
            <a:r>
              <a:rPr lang="en-IN" dirty="0"/>
              <a:t>Environmental issues: style of caregiving, family, transitions, and culture (</a:t>
            </a:r>
            <a:r>
              <a:rPr lang="en-IN" dirty="0" err="1"/>
              <a:t>Raugh</a:t>
            </a:r>
            <a:r>
              <a:rPr lang="en-IN" dirty="0"/>
              <a:t> </a:t>
            </a:r>
            <a:r>
              <a:rPr lang="en-IN" i="1" dirty="0"/>
              <a:t>et al.</a:t>
            </a:r>
            <a:r>
              <a:rPr lang="en-IN" dirty="0"/>
              <a:t> 2022).</a:t>
            </a:r>
          </a:p>
          <a:p>
            <a:pPr lvl="0" algn="just">
              <a:lnSpc>
                <a:spcPct val="150000"/>
              </a:lnSpc>
            </a:pPr>
            <a:r>
              <a:rPr lang="en-IN" dirty="0"/>
              <a:t>The nature and nurture interaction that has influenced development.</a:t>
            </a:r>
          </a:p>
          <a:p>
            <a:pPr algn="just">
              <a:lnSpc>
                <a:spcPct val="150000"/>
              </a:lnSpc>
            </a:pPr>
            <a:endParaRPr lang="en-IN" dirty="0"/>
          </a:p>
        </p:txBody>
      </p:sp>
      <p:pic>
        <p:nvPicPr>
          <p:cNvPr id="4" name="Picture 3"/>
          <p:cNvPicPr>
            <a:picLocks noChangeAspect="1"/>
          </p:cNvPicPr>
          <p:nvPr/>
        </p:nvPicPr>
        <p:blipFill>
          <a:blip r:embed="rId3"/>
          <a:stretch>
            <a:fillRect/>
          </a:stretch>
        </p:blipFill>
        <p:spPr>
          <a:xfrm>
            <a:off x="6737178" y="2499782"/>
            <a:ext cx="4459460" cy="3318936"/>
          </a:xfrm>
          <a:prstGeom prst="rect">
            <a:avLst/>
          </a:prstGeom>
        </p:spPr>
      </p:pic>
      <p:sp>
        <p:nvSpPr>
          <p:cNvPr id="5" name="Rectangle 4"/>
          <p:cNvSpPr/>
          <p:nvPr/>
        </p:nvSpPr>
        <p:spPr>
          <a:xfrm>
            <a:off x="8531045" y="5983819"/>
            <a:ext cx="1146468" cy="230832"/>
          </a:xfrm>
          <a:prstGeom prst="rect">
            <a:avLst/>
          </a:prstGeom>
        </p:spPr>
        <p:txBody>
          <a:bodyPr wrap="none">
            <a:spAutoFit/>
          </a:bodyPr>
          <a:lstStyle/>
          <a:p>
            <a:pPr algn="ctr"/>
            <a:r>
              <a:rPr lang="en-IN" sz="900" dirty="0"/>
              <a:t>(</a:t>
            </a:r>
            <a:r>
              <a:rPr lang="en-IN" sz="900" dirty="0" err="1"/>
              <a:t>Verywellmind</a:t>
            </a:r>
            <a:r>
              <a:rPr lang="en-IN" sz="900" dirty="0"/>
              <a:t>, 2025)</a:t>
            </a:r>
          </a:p>
        </p:txBody>
      </p:sp>
    </p:spTree>
    <p:extLst>
      <p:ext uri="{BB962C8B-B14F-4D97-AF65-F5344CB8AC3E}">
        <p14:creationId xmlns:p14="http://schemas.microsoft.com/office/powerpoint/2010/main" val="1930638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Evidence-Based Strategies (Attachment-Informed Interventions)</a:t>
            </a:r>
          </a:p>
        </p:txBody>
      </p:sp>
      <p:sp>
        <p:nvSpPr>
          <p:cNvPr id="3" name="Content Placeholder 2"/>
          <p:cNvSpPr>
            <a:spLocks noGrp="1"/>
          </p:cNvSpPr>
          <p:nvPr>
            <p:ph idx="1"/>
          </p:nvPr>
        </p:nvSpPr>
        <p:spPr/>
        <p:txBody>
          <a:bodyPr/>
          <a:lstStyle/>
          <a:p>
            <a:pPr lvl="0" algn="just">
              <a:lnSpc>
                <a:spcPct val="150000"/>
              </a:lnSpc>
            </a:pPr>
            <a:r>
              <a:rPr lang="en-IN" dirty="0"/>
              <a:t>Key worker system to develop secure attachment.</a:t>
            </a:r>
          </a:p>
          <a:p>
            <a:pPr lvl="0" algn="just">
              <a:lnSpc>
                <a:spcPct val="150000"/>
              </a:lnSpc>
            </a:pPr>
            <a:r>
              <a:rPr lang="en-IN" dirty="0"/>
              <a:t>Stable schedules and favourable methods of separation.</a:t>
            </a:r>
          </a:p>
          <a:p>
            <a:pPr lvl="0" algn="just">
              <a:lnSpc>
                <a:spcPct val="150000"/>
              </a:lnSpc>
            </a:pPr>
            <a:r>
              <a:rPr lang="en-IN" dirty="0"/>
              <a:t>Language-rich, interactive, responsive play and child-directed play(Maharani, and </a:t>
            </a:r>
            <a:r>
              <a:rPr lang="en-IN" dirty="0" err="1"/>
              <a:t>Margawati</a:t>
            </a:r>
            <a:r>
              <a:rPr lang="en-IN" dirty="0"/>
              <a:t> 2025)</a:t>
            </a:r>
          </a:p>
          <a:p>
            <a:pPr algn="just">
              <a:lnSpc>
                <a:spcPct val="150000"/>
              </a:lnSpc>
            </a:pPr>
            <a:endParaRPr lang="en-IN" dirty="0"/>
          </a:p>
        </p:txBody>
      </p:sp>
    </p:spTree>
    <p:extLst>
      <p:ext uri="{BB962C8B-B14F-4D97-AF65-F5344CB8AC3E}">
        <p14:creationId xmlns:p14="http://schemas.microsoft.com/office/powerpoint/2010/main" val="3779976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Additional Support Strategies </a:t>
            </a:r>
          </a:p>
        </p:txBody>
      </p:sp>
      <p:sp>
        <p:nvSpPr>
          <p:cNvPr id="3" name="Content Placeholder 2"/>
          <p:cNvSpPr>
            <a:spLocks noGrp="1"/>
          </p:cNvSpPr>
          <p:nvPr>
            <p:ph idx="1"/>
          </p:nvPr>
        </p:nvSpPr>
        <p:spPr/>
        <p:txBody>
          <a:bodyPr/>
          <a:lstStyle/>
          <a:p>
            <a:pPr lvl="0" algn="just">
              <a:lnSpc>
                <a:spcPct val="150000"/>
              </a:lnSpc>
            </a:pPr>
            <a:r>
              <a:rPr lang="en-IN" dirty="0"/>
              <a:t>Adult-led and modelled small group play.</a:t>
            </a:r>
          </a:p>
          <a:p>
            <a:pPr lvl="0" algn="just">
              <a:lnSpc>
                <a:spcPct val="150000"/>
              </a:lnSpc>
            </a:pPr>
            <a:r>
              <a:rPr lang="en-IN" dirty="0"/>
              <a:t>Amira engages in play with small and supportive groups in which the practitioners</a:t>
            </a:r>
          </a:p>
          <a:p>
            <a:pPr lvl="0" algn="just">
              <a:lnSpc>
                <a:spcPct val="150000"/>
              </a:lnSpc>
            </a:pPr>
            <a:r>
              <a:rPr lang="en-IN" dirty="0"/>
              <a:t>Working with her parents would provide greater consistency both at home and in the nursery (</a:t>
            </a:r>
            <a:r>
              <a:rPr lang="en-IN" dirty="0" err="1"/>
              <a:t>Namlı</a:t>
            </a:r>
            <a:r>
              <a:rPr lang="en-IN" dirty="0"/>
              <a:t>, </a:t>
            </a:r>
            <a:r>
              <a:rPr lang="en-IN" i="1" dirty="0"/>
              <a:t>et al.</a:t>
            </a:r>
            <a:r>
              <a:rPr lang="en-IN" dirty="0"/>
              <a:t> 2022)</a:t>
            </a:r>
          </a:p>
          <a:p>
            <a:pPr algn="just">
              <a:lnSpc>
                <a:spcPct val="150000"/>
              </a:lnSpc>
            </a:pPr>
            <a:endParaRPr lang="en-IN" dirty="0"/>
          </a:p>
        </p:txBody>
      </p:sp>
    </p:spTree>
    <p:extLst>
      <p:ext uri="{BB962C8B-B14F-4D97-AF65-F5344CB8AC3E}">
        <p14:creationId xmlns:p14="http://schemas.microsoft.com/office/powerpoint/2010/main" val="1063316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Critical Evaluation of Bowlby’s Theory</a:t>
            </a:r>
          </a:p>
        </p:txBody>
      </p:sp>
      <p:sp>
        <p:nvSpPr>
          <p:cNvPr id="3" name="Content Placeholder 2"/>
          <p:cNvSpPr>
            <a:spLocks noGrp="1"/>
          </p:cNvSpPr>
          <p:nvPr>
            <p:ph idx="1"/>
          </p:nvPr>
        </p:nvSpPr>
        <p:spPr>
          <a:xfrm>
            <a:off x="838201" y="2614082"/>
            <a:ext cx="6362699" cy="3318936"/>
          </a:xfrm>
        </p:spPr>
        <p:txBody>
          <a:bodyPr>
            <a:normAutofit fontScale="92500" lnSpcReduction="10000"/>
          </a:bodyPr>
          <a:lstStyle/>
          <a:p>
            <a:pPr lvl="0" algn="just">
              <a:lnSpc>
                <a:spcPct val="150000"/>
              </a:lnSpc>
            </a:pPr>
            <a:r>
              <a:rPr lang="en-IN" dirty="0"/>
              <a:t>Strengths: very applicable, evidence-based, and describes separation anxiety.</a:t>
            </a:r>
          </a:p>
          <a:p>
            <a:pPr lvl="0" algn="just">
              <a:lnSpc>
                <a:spcPct val="150000"/>
              </a:lnSpc>
            </a:pPr>
            <a:r>
              <a:rPr lang="en-IN" dirty="0"/>
              <a:t>Limitations: can be too much mother-child bond and cultural biases (Maharani, and </a:t>
            </a:r>
            <a:r>
              <a:rPr lang="en-IN" dirty="0" err="1"/>
              <a:t>Margawati</a:t>
            </a:r>
            <a:r>
              <a:rPr lang="en-IN" dirty="0"/>
              <a:t>, 2025).</a:t>
            </a:r>
          </a:p>
          <a:p>
            <a:pPr lvl="0" algn="just">
              <a:lnSpc>
                <a:spcPct val="150000"/>
              </a:lnSpc>
            </a:pPr>
            <a:r>
              <a:rPr lang="en-IN" dirty="0"/>
              <a:t>Fails to consider all the social or environmental factors.</a:t>
            </a:r>
          </a:p>
          <a:p>
            <a:pPr algn="just">
              <a:lnSpc>
                <a:spcPct val="150000"/>
              </a:lnSpc>
            </a:pPr>
            <a:endParaRPr lang="en-IN" dirty="0"/>
          </a:p>
        </p:txBody>
      </p:sp>
      <p:pic>
        <p:nvPicPr>
          <p:cNvPr id="4" name="Picture 3"/>
          <p:cNvPicPr>
            <a:picLocks noChangeAspect="1"/>
          </p:cNvPicPr>
          <p:nvPr/>
        </p:nvPicPr>
        <p:blipFill>
          <a:blip r:embed="rId3"/>
          <a:stretch>
            <a:fillRect/>
          </a:stretch>
        </p:blipFill>
        <p:spPr>
          <a:xfrm>
            <a:off x="7620000" y="2556932"/>
            <a:ext cx="3600449" cy="3196168"/>
          </a:xfrm>
          <a:prstGeom prst="rect">
            <a:avLst/>
          </a:prstGeom>
        </p:spPr>
      </p:pic>
      <p:sp>
        <p:nvSpPr>
          <p:cNvPr id="5" name="Rectangle 4"/>
          <p:cNvSpPr/>
          <p:nvPr/>
        </p:nvSpPr>
        <p:spPr>
          <a:xfrm>
            <a:off x="8591311" y="5908617"/>
            <a:ext cx="1657826" cy="230832"/>
          </a:xfrm>
          <a:prstGeom prst="rect">
            <a:avLst/>
          </a:prstGeom>
        </p:spPr>
        <p:txBody>
          <a:bodyPr wrap="none">
            <a:spAutoFit/>
          </a:bodyPr>
          <a:lstStyle/>
          <a:p>
            <a:pPr algn="ctr"/>
            <a:r>
              <a:rPr lang="en-IN" sz="900" dirty="0"/>
              <a:t>(</a:t>
            </a:r>
            <a:r>
              <a:rPr lang="en-IN" sz="900" dirty="0" err="1"/>
              <a:t>Source:Simplypsychology</a:t>
            </a:r>
            <a:r>
              <a:rPr lang="en-IN" sz="900" dirty="0"/>
              <a:t>, 2025)</a:t>
            </a:r>
          </a:p>
        </p:txBody>
      </p:sp>
    </p:spTree>
    <p:extLst>
      <p:ext uri="{BB962C8B-B14F-4D97-AF65-F5344CB8AC3E}">
        <p14:creationId xmlns:p14="http://schemas.microsoft.com/office/powerpoint/2010/main" val="2997151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p>
        </p:txBody>
      </p:sp>
      <p:sp>
        <p:nvSpPr>
          <p:cNvPr id="3" name="Content Placeholder 2"/>
          <p:cNvSpPr>
            <a:spLocks noGrp="1"/>
          </p:cNvSpPr>
          <p:nvPr>
            <p:ph idx="1"/>
          </p:nvPr>
        </p:nvSpPr>
        <p:spPr/>
        <p:txBody>
          <a:bodyPr/>
          <a:lstStyle/>
          <a:p>
            <a:pPr lvl="0" algn="just">
              <a:lnSpc>
                <a:spcPct val="150000"/>
              </a:lnSpc>
            </a:pPr>
            <a:r>
              <a:rPr lang="en-IN" dirty="0"/>
              <a:t>Attachment theory can explain the emotional and social issues that Amira is going through.</a:t>
            </a:r>
          </a:p>
          <a:p>
            <a:pPr lvl="0" algn="just">
              <a:lnSpc>
                <a:spcPct val="150000"/>
              </a:lnSpc>
            </a:pPr>
            <a:r>
              <a:rPr lang="en-IN" dirty="0"/>
              <a:t>Theory-based practices facilitate safe development.</a:t>
            </a:r>
          </a:p>
          <a:p>
            <a:pPr lvl="0" algn="just">
              <a:lnSpc>
                <a:spcPct val="150000"/>
              </a:lnSpc>
            </a:pPr>
            <a:r>
              <a:rPr lang="en-IN" dirty="0"/>
              <a:t>A combination of biological and environmental factors should be considered as a holistic approach.</a:t>
            </a:r>
          </a:p>
          <a:p>
            <a:pPr algn="just">
              <a:lnSpc>
                <a:spcPct val="150000"/>
              </a:lnSpc>
            </a:pPr>
            <a:endParaRPr lang="en-IN" dirty="0"/>
          </a:p>
        </p:txBody>
      </p:sp>
    </p:spTree>
    <p:extLst>
      <p:ext uri="{BB962C8B-B14F-4D97-AF65-F5344CB8AC3E}">
        <p14:creationId xmlns:p14="http://schemas.microsoft.com/office/powerpoint/2010/main" val="1429855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Reference List </a:t>
            </a:r>
            <a:endParaRPr lang="en-IN" dirty="0"/>
          </a:p>
        </p:txBody>
      </p:sp>
      <p:sp>
        <p:nvSpPr>
          <p:cNvPr id="3" name="Content Placeholder 2"/>
          <p:cNvSpPr>
            <a:spLocks noGrp="1"/>
          </p:cNvSpPr>
          <p:nvPr>
            <p:ph idx="1"/>
          </p:nvPr>
        </p:nvSpPr>
        <p:spPr/>
        <p:txBody>
          <a:bodyPr>
            <a:normAutofit fontScale="40000" lnSpcReduction="20000"/>
          </a:bodyPr>
          <a:lstStyle/>
          <a:p>
            <a:pPr algn="just">
              <a:lnSpc>
                <a:spcPct val="170000"/>
              </a:lnSpc>
            </a:pPr>
            <a:r>
              <a:rPr lang="en-IN" dirty="0"/>
              <a:t>Behrens, K.Y., Jones-Mason, K. and </a:t>
            </a:r>
            <a:r>
              <a:rPr lang="en-IN" dirty="0" err="1"/>
              <a:t>Forslund</a:t>
            </a:r>
            <a:r>
              <a:rPr lang="en-IN" dirty="0"/>
              <a:t>, T., (2025). John Bowlby’s theory of attachment and separation: revisiting his original visions after 50+ years, what we know today, and where to go from here?. </a:t>
            </a:r>
            <a:r>
              <a:rPr lang="en-IN" i="1" dirty="0"/>
              <a:t>Attachment &amp; Human Development</a:t>
            </a:r>
            <a:r>
              <a:rPr lang="en-IN" dirty="0"/>
              <a:t>, </a:t>
            </a:r>
            <a:r>
              <a:rPr lang="en-IN" i="1" dirty="0"/>
              <a:t>27</a:t>
            </a:r>
            <a:r>
              <a:rPr lang="en-IN" dirty="0"/>
              <a:t>(5), pp.657-661.</a:t>
            </a:r>
          </a:p>
          <a:p>
            <a:pPr algn="just">
              <a:lnSpc>
                <a:spcPct val="170000"/>
              </a:lnSpc>
            </a:pPr>
            <a:r>
              <a:rPr lang="en-IN" dirty="0" err="1"/>
              <a:t>Bérubé</a:t>
            </a:r>
            <a:r>
              <a:rPr lang="en-IN" dirty="0"/>
              <a:t>, A., Turgeon, J., </a:t>
            </a:r>
            <a:r>
              <a:rPr lang="en-IN" dirty="0" err="1"/>
              <a:t>Tsur</a:t>
            </a:r>
            <a:r>
              <a:rPr lang="en-IN" dirty="0"/>
              <a:t>, N. and </a:t>
            </a:r>
            <a:r>
              <a:rPr lang="en-IN" dirty="0" err="1"/>
              <a:t>Talmon</a:t>
            </a:r>
            <a:r>
              <a:rPr lang="en-IN" dirty="0"/>
              <a:t>, A., (2024). The recognition and the initial reaction to children's signals after experiencing maltreatment during childhood. </a:t>
            </a:r>
            <a:r>
              <a:rPr lang="en-IN" i="1" dirty="0"/>
              <a:t>Journal of Family Theory &amp; Review</a:t>
            </a:r>
            <a:r>
              <a:rPr lang="en-IN" dirty="0"/>
              <a:t>, </a:t>
            </a:r>
            <a:r>
              <a:rPr lang="en-IN" i="1" dirty="0"/>
              <a:t>16</a:t>
            </a:r>
            <a:r>
              <a:rPr lang="en-IN" dirty="0"/>
              <a:t>(3), pp.621-632. </a:t>
            </a:r>
          </a:p>
          <a:p>
            <a:pPr algn="just">
              <a:lnSpc>
                <a:spcPct val="170000"/>
              </a:lnSpc>
            </a:pPr>
            <a:r>
              <a:rPr lang="en-IN" dirty="0"/>
              <a:t>Diamond, D. and Keefe, J.R., (2024). Separation anxiety: The core of attachment and separation-individuation. </a:t>
            </a:r>
            <a:r>
              <a:rPr lang="en-IN" i="1" dirty="0"/>
              <a:t>The Psychoanalytic Study of the Child</a:t>
            </a:r>
            <a:r>
              <a:rPr lang="en-IN" dirty="0"/>
              <a:t>, </a:t>
            </a:r>
            <a:r>
              <a:rPr lang="en-IN" i="1" dirty="0"/>
              <a:t>77</a:t>
            </a:r>
            <a:r>
              <a:rPr lang="en-IN" dirty="0"/>
              <a:t>(1), pp.251-274. </a:t>
            </a:r>
          </a:p>
          <a:p>
            <a:pPr algn="just">
              <a:lnSpc>
                <a:spcPct val="170000"/>
              </a:lnSpc>
            </a:pPr>
            <a:r>
              <a:rPr lang="en-IN" dirty="0"/>
              <a:t>Fitzgerald, M., (2021). Criticism of Bowlby's theory of </a:t>
            </a:r>
            <a:r>
              <a:rPr lang="en-IN" dirty="0" err="1"/>
              <a:t>adaptedness</a:t>
            </a:r>
            <a:r>
              <a:rPr lang="en-IN" dirty="0"/>
              <a:t>. </a:t>
            </a:r>
            <a:r>
              <a:rPr lang="en-IN" i="1" dirty="0"/>
              <a:t>The British Journal of Psychiatry</a:t>
            </a:r>
            <a:r>
              <a:rPr lang="en-IN" dirty="0"/>
              <a:t>, </a:t>
            </a:r>
            <a:r>
              <a:rPr lang="en-IN" i="1" dirty="0"/>
              <a:t>218</a:t>
            </a:r>
            <a:r>
              <a:rPr lang="en-IN" dirty="0"/>
              <a:t>(2), pp.119-119.</a:t>
            </a:r>
          </a:p>
          <a:p>
            <a:pPr algn="just">
              <a:lnSpc>
                <a:spcPct val="170000"/>
              </a:lnSpc>
            </a:pPr>
            <a:r>
              <a:rPr lang="en-IN" dirty="0" err="1"/>
              <a:t>Granqvist</a:t>
            </a:r>
            <a:r>
              <a:rPr lang="en-IN" dirty="0"/>
              <a:t>, P., (2021). Attachment, culture, and gene-culture co-evolution: expanding the evolutionary toolbox of attachment theory. </a:t>
            </a:r>
            <a:r>
              <a:rPr lang="en-IN" i="1" dirty="0"/>
              <a:t>Attachment &amp; Human Development</a:t>
            </a:r>
            <a:r>
              <a:rPr lang="en-IN" dirty="0"/>
              <a:t>, </a:t>
            </a:r>
            <a:r>
              <a:rPr lang="en-IN" i="1" dirty="0"/>
              <a:t>23</a:t>
            </a:r>
            <a:r>
              <a:rPr lang="en-IN" dirty="0"/>
              <a:t>(1), pp.90-113. </a:t>
            </a:r>
          </a:p>
          <a:p>
            <a:pPr algn="just">
              <a:lnSpc>
                <a:spcPct val="170000"/>
              </a:lnSpc>
            </a:pPr>
            <a:r>
              <a:rPr lang="en-IN" dirty="0"/>
              <a:t>Green, J., </a:t>
            </a:r>
            <a:r>
              <a:rPr lang="en-IN" dirty="0" err="1"/>
              <a:t>Leadbitter</a:t>
            </a:r>
            <a:r>
              <a:rPr lang="en-IN" dirty="0"/>
              <a:t>, K., Ainsworth, J. and </a:t>
            </a:r>
            <a:r>
              <a:rPr lang="en-IN" dirty="0" err="1"/>
              <a:t>Bucci</a:t>
            </a:r>
            <a:r>
              <a:rPr lang="en-IN" dirty="0"/>
              <a:t>, S., (2022). An integrated early care pathway for autism. </a:t>
            </a:r>
            <a:r>
              <a:rPr lang="en-IN" i="1" dirty="0"/>
              <a:t>The Lancet Child &amp; Adolescent Health</a:t>
            </a:r>
            <a:r>
              <a:rPr lang="en-IN" dirty="0"/>
              <a:t>, </a:t>
            </a:r>
            <a:r>
              <a:rPr lang="en-IN" i="1" dirty="0"/>
              <a:t>6</a:t>
            </a:r>
            <a:r>
              <a:rPr lang="en-IN" dirty="0"/>
              <a:t>(5), pp.335-344.</a:t>
            </a:r>
          </a:p>
          <a:p>
            <a:pPr algn="just">
              <a:lnSpc>
                <a:spcPct val="170000"/>
              </a:lnSpc>
            </a:pPr>
            <a:r>
              <a:rPr lang="en-IN" dirty="0"/>
              <a:t>Maharani, A. and </a:t>
            </a:r>
            <a:r>
              <a:rPr lang="en-IN" dirty="0" err="1"/>
              <a:t>Margawati</a:t>
            </a:r>
            <a:r>
              <a:rPr lang="en-IN" dirty="0"/>
              <a:t>, P., (2025). MATERNAL DEPRIVATION AND SPIRITUAL RESILIENCE IN THE SECRET LIFE OF BEES: A PSYCHOANALYTIC PERSPECTIVE THROUGH ATTACHMENT THEORY. </a:t>
            </a:r>
            <a:r>
              <a:rPr lang="en-IN" i="1" dirty="0"/>
              <a:t>Lire Journal (Journal of Linguistics and Literature)</a:t>
            </a:r>
            <a:r>
              <a:rPr lang="en-IN" dirty="0"/>
              <a:t>, </a:t>
            </a:r>
            <a:r>
              <a:rPr lang="en-IN" i="1" dirty="0"/>
              <a:t>9</a:t>
            </a:r>
            <a:r>
              <a:rPr lang="en-IN" dirty="0"/>
              <a:t>(2), pp.212-224.</a:t>
            </a:r>
          </a:p>
          <a:p>
            <a:pPr algn="just">
              <a:lnSpc>
                <a:spcPct val="170000"/>
              </a:lnSpc>
            </a:pPr>
            <a:endParaRPr lang="en-IN" dirty="0"/>
          </a:p>
        </p:txBody>
      </p:sp>
    </p:spTree>
    <p:extLst>
      <p:ext uri="{BB962C8B-B14F-4D97-AF65-F5344CB8AC3E}">
        <p14:creationId xmlns:p14="http://schemas.microsoft.com/office/powerpoint/2010/main" val="2133256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02677" y="1138237"/>
            <a:ext cx="9951403" cy="4652963"/>
          </a:xfrm>
          <a:prstGeom prst="rect">
            <a:avLst/>
          </a:prstGeom>
        </p:spPr>
      </p:pic>
    </p:spTree>
    <p:extLst>
      <p:ext uri="{BB962C8B-B14F-4D97-AF65-F5344CB8AC3E}">
        <p14:creationId xmlns:p14="http://schemas.microsoft.com/office/powerpoint/2010/main" val="143611054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32</TotalTime>
  <Words>2672</Words>
  <Application>Microsoft Office PowerPoint</Application>
  <PresentationFormat>Widescreen</PresentationFormat>
  <Paragraphs>122</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Garamond</vt:lpstr>
      <vt:lpstr>Times New Roman</vt:lpstr>
      <vt:lpstr>Organic</vt:lpstr>
      <vt:lpstr>PowerPoint Presentation</vt:lpstr>
      <vt:lpstr>APPLYING ATTACHMENT THEORY TO SUPPORT EARLY CHILDHOOD DEVELOPMENT: A CASE STUDY OF AMIRA</vt:lpstr>
      <vt:lpstr>Introduction</vt:lpstr>
      <vt:lpstr>Theory Matters in Practice</vt:lpstr>
      <vt:lpstr> Chosen Theory-Bowlby’s Attachment Theory  </vt:lpstr>
      <vt:lpstr>Stages &amp; Types of Attachment</vt:lpstr>
      <vt:lpstr>Applying Attachment Theory to Amira</vt:lpstr>
      <vt:lpstr>Developmental Needs Identified</vt:lpstr>
      <vt:lpstr>Biological &amp; Environmental Influences (Nature &amp; Nurture)</vt:lpstr>
      <vt:lpstr>Evidence-Based Strategies (Attachment-Informed Interventions)</vt:lpstr>
      <vt:lpstr>Additional Support Strategies </vt:lpstr>
      <vt:lpstr>Critical Evaluation of Bowlby’s Theory</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Eugenia Larisa Cirlan</dc:creator>
  <cp:lastModifiedBy>Eugenia-Larisa Cirlan</cp:lastModifiedBy>
  <cp:revision>1</cp:revision>
  <dcterms:created xsi:type="dcterms:W3CDTF">2025-11-15T07:24:23Z</dcterms:created>
  <dcterms:modified xsi:type="dcterms:W3CDTF">2025-11-16T16:19:48Z</dcterms:modified>
</cp:coreProperties>
</file>