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58" r:id="rId2"/>
    <p:sldId id="289" r:id="rId3"/>
    <p:sldId id="331" r:id="rId4"/>
    <p:sldId id="367" r:id="rId5"/>
    <p:sldId id="383" r:id="rId6"/>
    <p:sldId id="370" r:id="rId7"/>
    <p:sldId id="382" r:id="rId8"/>
    <p:sldId id="368" r:id="rId9"/>
    <p:sldId id="371" r:id="rId10"/>
    <p:sldId id="372" r:id="rId11"/>
    <p:sldId id="374" r:id="rId12"/>
    <p:sldId id="285" r:id="rId13"/>
    <p:sldId id="385" r:id="rId14"/>
    <p:sldId id="386" r:id="rId15"/>
    <p:sldId id="377" r:id="rId16"/>
    <p:sldId id="376" r:id="rId17"/>
    <p:sldId id="378" r:id="rId18"/>
    <p:sldId id="379" r:id="rId19"/>
    <p:sldId id="380" r:id="rId20"/>
    <p:sldId id="384" r:id="rId21"/>
    <p:sldId id="381" r:id="rId22"/>
    <p:sldId id="366" r:id="rId23"/>
    <p:sldId id="276"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37" autoAdjust="0"/>
    <p:restoredTop sz="93372" autoAdjust="0"/>
  </p:normalViewPr>
  <p:slideViewPr>
    <p:cSldViewPr>
      <p:cViewPr varScale="1">
        <p:scale>
          <a:sx n="77" d="100"/>
          <a:sy n="77" d="100"/>
        </p:scale>
        <p:origin x="90" y="6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01/08/2021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01/08/2021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01/08/2021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01/08/2021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01/08/2021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Week 8</a:t>
            </a:r>
            <a:br>
              <a:rPr lang="en-GB" sz="4000" b="1" dirty="0"/>
            </a:br>
            <a:br>
              <a:rPr lang="en-GB" sz="4000" dirty="0"/>
            </a:b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851920" y="1052736"/>
            <a:ext cx="5015407" cy="4392488"/>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The importance of change is achieved through effective community engagement.</a:t>
            </a:r>
          </a:p>
          <a:p>
            <a:r>
              <a:rPr lang="en-GB" sz="2400" dirty="0"/>
              <a:t>The methods used in evaluating impacts of community engagement.</a:t>
            </a:r>
          </a:p>
          <a:p>
            <a:r>
              <a:rPr lang="en-GB" sz="2400" dirty="0"/>
              <a:t>The importance of social impacts and how they are measured.</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01/08/2021</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3456387"/>
          </a:xfrm>
        </p:spPr>
        <p:txBody>
          <a:bodyPr/>
          <a:lstStyle/>
          <a:p>
            <a:pPr marL="0" indent="0">
              <a:buNone/>
            </a:pPr>
            <a:r>
              <a:rPr lang="en-GB" sz="2400" dirty="0"/>
              <a:t>At the end of the session, you will understand:</a:t>
            </a:r>
          </a:p>
          <a:p>
            <a:r>
              <a:rPr lang="en-GB" sz="2400" dirty="0"/>
              <a:t>What community engagement evaluate is.</a:t>
            </a:r>
          </a:p>
          <a:p>
            <a:r>
              <a:rPr lang="en-GB" sz="2400" dirty="0"/>
              <a:t>Ways to undertake an evaluation.</a:t>
            </a:r>
          </a:p>
          <a:p>
            <a:r>
              <a:rPr lang="en-GB" sz="2400" dirty="0"/>
              <a:t>Accepting change and its importance.</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0" y="1052525"/>
            <a:ext cx="9144000" cy="4536504"/>
          </a:xfrm>
        </p:spPr>
        <p:txBody>
          <a:bodyPr/>
          <a:lstStyle/>
          <a:p>
            <a:r>
              <a:rPr lang="en-GB" sz="2000" dirty="0"/>
              <a:t>Watch the video: https://youtu.be/lR8FalapJf0</a:t>
            </a:r>
          </a:p>
          <a:p>
            <a:r>
              <a:rPr lang="en-GB" sz="2000" dirty="0"/>
              <a:t>Evaluation is an objective assessment and a critical aspect of community engagement processes.</a:t>
            </a:r>
          </a:p>
          <a:p>
            <a:r>
              <a:rPr lang="en-GB" sz="2000" dirty="0"/>
              <a:t>Without evaluation, it would be difficult to know if the processes were successful or not.</a:t>
            </a:r>
          </a:p>
          <a:p>
            <a:r>
              <a:rPr lang="en-GB" sz="2000" dirty="0"/>
              <a:t>Evaluation is retrospective in nature;  it is the systematic collection of information about community activities and outcomes.</a:t>
            </a:r>
          </a:p>
          <a:p>
            <a:r>
              <a:rPr lang="en-GB" sz="2000" dirty="0"/>
              <a:t>In community engagement, evaluation takes a bespoke approach that is centric on asking questions.</a:t>
            </a:r>
          </a:p>
          <a:p>
            <a:r>
              <a:rPr lang="en-GB" sz="2000" dirty="0"/>
              <a:t>The evaluation process covers the scope of the community engagement plan, in order to assess the progress (goal, time, cost and stages).</a:t>
            </a:r>
          </a:p>
          <a:p>
            <a:r>
              <a:rPr lang="en-GB" sz="2000" dirty="0"/>
              <a:t>It is important to determine the appropriate evaluation design, approaches and tools.</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 CEN?</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8</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E0D6-B0DB-4AA6-B60B-A14B83A48902}"/>
              </a:ext>
            </a:extLst>
          </p:cNvPr>
          <p:cNvSpPr>
            <a:spLocks noGrp="1"/>
          </p:cNvSpPr>
          <p:nvPr>
            <p:ph type="title"/>
          </p:nvPr>
        </p:nvSpPr>
        <p:spPr/>
        <p:txBody>
          <a:bodyPr/>
          <a:lstStyle/>
          <a:p>
            <a:r>
              <a:rPr lang="en-GB" sz="3200" dirty="0"/>
              <a:t>15 minutes break! </a:t>
            </a:r>
          </a:p>
        </p:txBody>
      </p:sp>
      <p:sp>
        <p:nvSpPr>
          <p:cNvPr id="5" name="Date Placeholder 4">
            <a:extLst>
              <a:ext uri="{FF2B5EF4-FFF2-40B4-BE49-F238E27FC236}">
                <a16:creationId xmlns:a16="http://schemas.microsoft.com/office/drawing/2014/main" id="{674150E3-B7B0-4981-AFDE-E63406A39097}"/>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A3FC0804-A135-4ECD-98C2-81BA48BD700F}"/>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dirty="0"/>
          </a:p>
        </p:txBody>
      </p:sp>
      <p:pic>
        <p:nvPicPr>
          <p:cNvPr id="14338" name="Picture 2" descr="CA Court Affirms Rest Break Timing Requirement - HRWatchdog">
            <a:extLst>
              <a:ext uri="{FF2B5EF4-FFF2-40B4-BE49-F238E27FC236}">
                <a16:creationId xmlns:a16="http://schemas.microsoft.com/office/drawing/2014/main" id="{0517B4DC-7D18-47A3-956A-EA1EBEAF946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331640" y="1772817"/>
            <a:ext cx="6480720"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50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2FE9-36DE-4100-9987-3E83D3E065F5}"/>
              </a:ext>
            </a:extLst>
          </p:cNvPr>
          <p:cNvSpPr>
            <a:spLocks noGrp="1"/>
          </p:cNvSpPr>
          <p:nvPr>
            <p:ph type="title"/>
          </p:nvPr>
        </p:nvSpPr>
        <p:spPr>
          <a:xfrm>
            <a:off x="457200" y="136525"/>
            <a:ext cx="8229600" cy="706090"/>
          </a:xfrm>
        </p:spPr>
        <p:txBody>
          <a:bodyPr/>
          <a:lstStyle/>
          <a:p>
            <a:r>
              <a:rPr lang="en-GB" sz="3600" b="1" dirty="0"/>
              <a:t>Theory of Change</a:t>
            </a:r>
          </a:p>
        </p:txBody>
      </p:sp>
      <p:pic>
        <p:nvPicPr>
          <p:cNvPr id="8" name="Content Placeholder 7" descr="A picture containing diagram&#10;&#10;Description automatically generated">
            <a:extLst>
              <a:ext uri="{FF2B5EF4-FFF2-40B4-BE49-F238E27FC236}">
                <a16:creationId xmlns:a16="http://schemas.microsoft.com/office/drawing/2014/main" id="{A5CBEDCC-A1F3-4BBF-8DD8-0BD1511E8FB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268760"/>
            <a:ext cx="5508104" cy="4104456"/>
          </a:xfrm>
        </p:spPr>
      </p:pic>
      <p:sp>
        <p:nvSpPr>
          <p:cNvPr id="4" name="Content Placeholder 3">
            <a:extLst>
              <a:ext uri="{FF2B5EF4-FFF2-40B4-BE49-F238E27FC236}">
                <a16:creationId xmlns:a16="http://schemas.microsoft.com/office/drawing/2014/main" id="{A40BEB31-FC13-416C-B7D1-C35C14E5D059}"/>
              </a:ext>
            </a:extLst>
          </p:cNvPr>
          <p:cNvSpPr>
            <a:spLocks noGrp="1"/>
          </p:cNvSpPr>
          <p:nvPr>
            <p:ph sz="half" idx="2"/>
          </p:nvPr>
        </p:nvSpPr>
        <p:spPr>
          <a:xfrm>
            <a:off x="5312618" y="1268760"/>
            <a:ext cx="3826768" cy="3888433"/>
          </a:xfrm>
        </p:spPr>
        <p:txBody>
          <a:bodyPr/>
          <a:lstStyle/>
          <a:p>
            <a:r>
              <a:rPr lang="en-GB" sz="2000" dirty="0"/>
              <a:t>Change takes time, and it is dynamic; hence, allow sufficient time and employ adaptive management.</a:t>
            </a:r>
          </a:p>
          <a:p>
            <a:r>
              <a:rPr lang="en-GB" sz="2000" dirty="0"/>
              <a:t> Clarity about community expectations and assumptions about how change happens:</a:t>
            </a:r>
          </a:p>
          <a:p>
            <a:pPr lvl="1">
              <a:buFont typeface="Arial" panose="020B0604020202020204" pitchFamily="34" charset="0"/>
              <a:buChar char="•"/>
            </a:pPr>
            <a:r>
              <a:rPr lang="en-GB" sz="1600" dirty="0"/>
              <a:t>Test the expected against actually happened.</a:t>
            </a:r>
          </a:p>
          <a:p>
            <a:pPr lvl="1">
              <a:buFont typeface="Arial" panose="020B0604020202020204" pitchFamily="34" charset="0"/>
              <a:buChar char="•"/>
            </a:pPr>
            <a:r>
              <a:rPr lang="en-GB" sz="1600" dirty="0"/>
              <a:t>Gathering data from both quantitative and qualitative methods for triangulation.</a:t>
            </a:r>
          </a:p>
        </p:txBody>
      </p:sp>
      <p:sp>
        <p:nvSpPr>
          <p:cNvPr id="5" name="Date Placeholder 4">
            <a:extLst>
              <a:ext uri="{FF2B5EF4-FFF2-40B4-BE49-F238E27FC236}">
                <a16:creationId xmlns:a16="http://schemas.microsoft.com/office/drawing/2014/main" id="{042111FE-1A6E-4B22-8A09-C9A3AB349F2F}"/>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70A4ABB2-4B65-444A-9B69-104569570F1E}"/>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123294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indicative.</a:t>
            </a:r>
          </a:p>
          <a:p>
            <a:r>
              <a:rPr lang="en-GB" sz="2000" dirty="0"/>
              <a:t>Building relationships could have a greater impact than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484784"/>
            <a:ext cx="8569647" cy="3672407"/>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to involve in the evaluation (internal and external stakeholders).</a:t>
            </a:r>
          </a:p>
          <a:p>
            <a:r>
              <a:rPr lang="en-GB" sz="2000" dirty="0"/>
              <a:t>How to communicate through the evaluation (Structure and medium).</a:t>
            </a:r>
          </a:p>
          <a:p>
            <a:r>
              <a:rPr lang="en-GB" sz="2000" dirty="0"/>
              <a:t>How to document lesson learnt (impact statement, news 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01/08/2021</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3"/>
            <a:ext cx="8112596" cy="2673998"/>
          </a:xfrm>
        </p:spPr>
        <p:txBody>
          <a:bodyPr wrap="square" anchor="t">
            <a:normAutofit/>
          </a:bodyPr>
          <a:lstStyle/>
          <a:p>
            <a:pPr marL="0" indent="0">
              <a:lnSpc>
                <a:spcPct val="90000"/>
              </a:lnSpc>
              <a:buNone/>
            </a:pPr>
            <a:r>
              <a:rPr lang="en-GB" sz="2000" dirty="0"/>
              <a:t>Evaluation is a self 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a community engagement activities.</a:t>
            </a:r>
          </a:p>
          <a:p>
            <a:pPr marL="0" indent="0">
              <a:lnSpc>
                <a:spcPct val="90000"/>
              </a:lnSpc>
              <a:buNone/>
            </a:pPr>
            <a:r>
              <a:rPr lang="en-GB" sz="2000" dirty="0"/>
              <a:t>Defines how outcomes will be improved and included into the decision 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01/08/2021</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01/08/2021</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1221</Words>
  <Application>Microsoft Office PowerPoint</Application>
  <PresentationFormat>On-screen Show (4:3)</PresentationFormat>
  <Paragraphs>179</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Week 8  Evaluating and Accepting Change</vt:lpstr>
      <vt:lpstr>PowerPoint Presentation</vt:lpstr>
      <vt:lpstr>PowerPoint Presentation</vt:lpstr>
      <vt:lpstr>Introduction</vt:lpstr>
      <vt:lpstr>Concept Evaluation</vt:lpstr>
      <vt:lpstr>Principles guiding Evaluation</vt:lpstr>
      <vt:lpstr>Why Monitor and Evaluate CEN?</vt:lpstr>
      <vt:lpstr>Selecting the Right Evaluation</vt:lpstr>
      <vt:lpstr>Process Evaluation and Questions</vt:lpstr>
      <vt:lpstr>Impact Evaluation and Questions</vt:lpstr>
      <vt:lpstr>Outcome Evaluation and Questions</vt:lpstr>
      <vt:lpstr>15 minutes break! </vt:lpstr>
      <vt:lpstr>Developing an Evaluation Framework</vt:lpstr>
      <vt:lpstr>PowerPoint Presentation</vt:lpstr>
      <vt:lpstr>Perception of Evaluation</vt:lpstr>
      <vt:lpstr>Balancing Accountability and Learning </vt:lpstr>
      <vt:lpstr>Theory of Change</vt:lpstr>
      <vt:lpstr>Challenges of Complexity </vt:lpstr>
      <vt:lpstr>Resources for Evaluation of Engagement</vt:lpstr>
      <vt:lpstr>Practical Challenges </vt:lpstr>
      <vt:lpstr>Characterises of Successful Evaluation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Evaluating and Accepting Change</dc:title>
  <dc:creator>Molly</dc:creator>
  <cp:lastModifiedBy>Molly Jack</cp:lastModifiedBy>
  <cp:revision>36</cp:revision>
  <dcterms:created xsi:type="dcterms:W3CDTF">2020-11-24T11:06:12Z</dcterms:created>
  <dcterms:modified xsi:type="dcterms:W3CDTF">2021-08-01T14:02:32Z</dcterms:modified>
</cp:coreProperties>
</file>