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omments/comment1.xml" ContentType="application/vnd.openxmlformats-officedocument.presentationml.comment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33" r:id="rId1"/>
  </p:sldMasterIdLst>
  <p:notesMasterIdLst>
    <p:notesMasterId r:id="rId18"/>
  </p:notesMasterIdLst>
  <p:sldIdLst>
    <p:sldId id="256" r:id="rId2"/>
    <p:sldId id="267" r:id="rId3"/>
    <p:sldId id="261" r:id="rId4"/>
    <p:sldId id="270" r:id="rId5"/>
    <p:sldId id="259" r:id="rId6"/>
    <p:sldId id="260" r:id="rId7"/>
    <p:sldId id="262" r:id="rId8"/>
    <p:sldId id="263" r:id="rId9"/>
    <p:sldId id="264" r:id="rId10"/>
    <p:sldId id="265" r:id="rId11"/>
    <p:sldId id="266" r:id="rId12"/>
    <p:sldId id="258" r:id="rId13"/>
    <p:sldId id="268" r:id="rId14"/>
    <p:sldId id="271" r:id="rId15"/>
    <p:sldId id="272" r:id="rId16"/>
    <p:sldId id="269"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ison Barker (1708025)" initials="AB(" lastIdx="1" clrIdx="0">
    <p:extLst>
      <p:ext uri="{19B8F6BF-5375-455C-9EA6-DF929625EA0E}">
        <p15:presenceInfo xmlns:p15="http://schemas.microsoft.com/office/powerpoint/2012/main" userId="S::1708025@student.uwtsd.ac.uk::da3ca39e-be05-4297-978a-5cbc23dc025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96C939-FDB6-5243-AECD-C9267F952FDD}" v="362" dt="2021-03-07T12:20:03.7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796"/>
    <p:restoredTop sz="75635"/>
  </p:normalViewPr>
  <p:slideViewPr>
    <p:cSldViewPr snapToGrid="0" snapToObjects="1">
      <p:cViewPr varScale="1">
        <p:scale>
          <a:sx n="86" d="100"/>
          <a:sy n="86" d="100"/>
        </p:scale>
        <p:origin x="1480" y="19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3-02T09:49:10.406" idx="1">
    <p:pos x="10" y="1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66AF50-F726-0448-92DB-169E57DE662A}" type="datetimeFigureOut">
              <a:rPr lang="en-US" smtClean="0"/>
              <a:t>3/6/21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6A0D37-BBAE-D042-A37B-94A2136C2ECA}" type="slidenum">
              <a:rPr lang="en-US" smtClean="0"/>
              <a:t>‹#›</a:t>
            </a:fld>
            <a:endParaRPr lang="en-US" dirty="0"/>
          </a:p>
        </p:txBody>
      </p:sp>
    </p:spTree>
    <p:extLst>
      <p:ext uri="{BB962C8B-B14F-4D97-AF65-F5344CB8AC3E}">
        <p14:creationId xmlns:p14="http://schemas.microsoft.com/office/powerpoint/2010/main" val="37341343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airbnb.com.au/host/homes"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investopedia.com/terms/r/regulated-market.asp"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am using Sara Dolnicars book peer to peer accommodation networks referencing chapters 3, 9 and 11   </a:t>
            </a:r>
          </a:p>
        </p:txBody>
      </p:sp>
      <p:sp>
        <p:nvSpPr>
          <p:cNvPr id="4" name="Slide Number Placeholder 3"/>
          <p:cNvSpPr>
            <a:spLocks noGrp="1"/>
          </p:cNvSpPr>
          <p:nvPr>
            <p:ph type="sldNum" sz="quarter" idx="5"/>
          </p:nvPr>
        </p:nvSpPr>
        <p:spPr/>
        <p:txBody>
          <a:bodyPr/>
          <a:lstStyle/>
          <a:p>
            <a:fld id="{B36A0D37-BBAE-D042-A37B-94A2136C2ECA}" type="slidenum">
              <a:rPr lang="en-US" smtClean="0"/>
              <a:t>1</a:t>
            </a:fld>
            <a:endParaRPr lang="en-US" dirty="0"/>
          </a:p>
        </p:txBody>
      </p:sp>
    </p:spTree>
    <p:extLst>
      <p:ext uri="{BB962C8B-B14F-4D97-AF65-F5344CB8AC3E}">
        <p14:creationId xmlns:p14="http://schemas.microsoft.com/office/powerpoint/2010/main" val="32911250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a:t>
            </a:r>
          </a:p>
        </p:txBody>
      </p:sp>
      <p:sp>
        <p:nvSpPr>
          <p:cNvPr id="4" name="Slide Number Placeholder 3"/>
          <p:cNvSpPr>
            <a:spLocks noGrp="1"/>
          </p:cNvSpPr>
          <p:nvPr>
            <p:ph type="sldNum" sz="quarter" idx="5"/>
          </p:nvPr>
        </p:nvSpPr>
        <p:spPr/>
        <p:txBody>
          <a:bodyPr/>
          <a:lstStyle/>
          <a:p>
            <a:fld id="{B36A0D37-BBAE-D042-A37B-94A2136C2ECA}" type="slidenum">
              <a:rPr lang="en-US" smtClean="0"/>
              <a:t>2</a:t>
            </a:fld>
            <a:endParaRPr lang="en-US" dirty="0"/>
          </a:p>
        </p:txBody>
      </p:sp>
    </p:spTree>
    <p:extLst>
      <p:ext uri="{BB962C8B-B14F-4D97-AF65-F5344CB8AC3E}">
        <p14:creationId xmlns:p14="http://schemas.microsoft.com/office/powerpoint/2010/main" val="20458777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Airbnb has a peer to peer accommodation platform(C2C Business organization) which creates value by matching guests searching for tourist accommodation with hosts who make </a:t>
            </a:r>
            <a:r>
              <a:rPr lang="en-US" dirty="0" err="1"/>
              <a:t>avalible</a:t>
            </a:r>
            <a:r>
              <a:rPr lang="en-US" dirty="0"/>
              <a:t> unused private space for short term rental. Dolnicar (2018) Business models are helpful tools for managers and entrepreneurs alike they allow them to maintain a big picture view of there business, ensuring  that operational decisions are in line with over all strategy. Dolnicar  (2018) Bieger and Reinhold suggest that business models connect strategy and operations by being opposites </a:t>
            </a:r>
            <a:r>
              <a:rPr lang="en-GB" sz="1200" kern="1200" dirty="0">
                <a:solidFill>
                  <a:schemeClr val="tx1"/>
                </a:solidFill>
                <a:effectLst/>
                <a:latin typeface="+mn-lt"/>
                <a:ea typeface="+mn-ea"/>
                <a:cs typeface="+mn-cs"/>
              </a:rPr>
              <a:t>Strategy is strong on the big picture, but weak in detail. Operational practices are the exact opposite; A business model is the knot that ties together strategy and operational practices (Bieger and Reinhold, 2011) The business model is thus useful for analysing how businesses or groups of actors create, capture and disseminate value. Dolnicar (2018) In practice, the concept of a business model offers an additional advantage: while every firm has a business model because every firm creates value, not every firm has its future mapped out in a strategy (Casadesus-Masanell and Ricart, 2010)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Using  in the diagram (appendix3.1) we can see the relation ship between strategy and operations , in the value-based business model framework which consists of six elements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1 determines what an organization offers that is of value, including what an organisation offers that is of value to the customer ( value proposition),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2 how it created value within a value network ,(value creation)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3 communication with customers and the value this creates( value communication and transfer)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4 how the organisation captures the created value in the form of revenues and profits (value capture)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5 how the value is spread through the business (i.e. stakeholders) (value dissemination)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6 how value is developed for future revenue streams (value development)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Airbnb’s business model configuration is a multi-sided platform model Rumble and Mangematin (2015) connecting two or more parties on a platform , customers and hosts, and supplementary service providers, providing such services as a cleaning fee services, photography and concierge services.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Costs associated with this  type of digital business platform are kept low with participation high as the ease of using the service are high and also keep costs low once the business is up and running. Haigu and Wright 2015 ; Rochet and Tirole, 2003) explain that large numbers of buyers and sellers can trade on the platform simultaneously. Therefore customers have a large range of available accommodation that can meet there needs and the hosts will have a large audience base of customers needing their services.</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US" dirty="0"/>
              <a:t> </a:t>
            </a:r>
          </a:p>
        </p:txBody>
      </p:sp>
      <p:sp>
        <p:nvSpPr>
          <p:cNvPr id="4" name="Slide Number Placeholder 3"/>
          <p:cNvSpPr>
            <a:spLocks noGrp="1"/>
          </p:cNvSpPr>
          <p:nvPr>
            <p:ph type="sldNum" sz="quarter" idx="5"/>
          </p:nvPr>
        </p:nvSpPr>
        <p:spPr/>
        <p:txBody>
          <a:bodyPr/>
          <a:lstStyle/>
          <a:p>
            <a:fld id="{B36A0D37-BBAE-D042-A37B-94A2136C2ECA}" type="slidenum">
              <a:rPr lang="en-US" smtClean="0"/>
              <a:t>3</a:t>
            </a:fld>
            <a:endParaRPr lang="en-US" dirty="0"/>
          </a:p>
        </p:txBody>
      </p:sp>
    </p:spTree>
    <p:extLst>
      <p:ext uri="{BB962C8B-B14F-4D97-AF65-F5344CB8AC3E}">
        <p14:creationId xmlns:p14="http://schemas.microsoft.com/office/powerpoint/2010/main" val="3135097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business model canvas </a:t>
            </a:r>
            <a:r>
              <a:rPr lang="en-GB" sz="1200" b="0" i="0" u="none" strike="noStrike" kern="1200" dirty="0">
                <a:solidFill>
                  <a:schemeClr val="tx1"/>
                </a:solidFill>
                <a:effectLst/>
                <a:latin typeface="+mn-lt"/>
                <a:ea typeface="+mn-ea"/>
                <a:cs typeface="+mn-cs"/>
              </a:rPr>
              <a:t>describes the rationale of how an organization creates, delivers, and captures value,… this business model will help them to identify opportunities in their internal and external environment. Originally developed by Alex Osterwalder and colleges (Black, Gardner, Pierce and Steers, 2021) </a:t>
            </a:r>
          </a:p>
          <a:p>
            <a:r>
              <a:rPr lang="en-GB" sz="1200" b="0" i="0" u="none" strike="noStrike"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Using a business model canvas Airbnb or any business can  help management develop or better understand the business concepts of their individual business. </a:t>
            </a:r>
          </a:p>
          <a:p>
            <a:r>
              <a:rPr lang="en-GB" sz="1200" kern="1200" dirty="0">
                <a:solidFill>
                  <a:schemeClr val="tx1"/>
                </a:solidFill>
                <a:effectLst/>
                <a:latin typeface="+mn-lt"/>
                <a:ea typeface="+mn-ea"/>
                <a:cs typeface="+mn-cs"/>
              </a:rPr>
              <a:t>Understanding who your product is targeting come under the heading of key partners (customer segment) is a good place to start to investigate. With Airbnb there are a few types of key partners including rental hosts, the hosts who just want to utilise unused space to bring in a small regular income to commercial partners or large landlords or communities who rent several properties as a commercial  partners also come under this heading.</a:t>
            </a:r>
          </a:p>
          <a:p>
            <a:r>
              <a:rPr lang="en-GB" sz="1200" b="0" i="0" u="none" strike="noStrike" kern="1200" dirty="0">
                <a:solidFill>
                  <a:schemeClr val="tx1"/>
                </a:solidFill>
                <a:effectLst/>
                <a:latin typeface="+mn-lt"/>
                <a:ea typeface="+mn-ea"/>
                <a:cs typeface="+mn-cs"/>
              </a:rPr>
              <a:t>The value proposition is the reason that customers choose one option over another when deciding what to buy (Black, Gardner, Pierce and Steers, 2021) </a:t>
            </a:r>
          </a:p>
          <a:p>
            <a:r>
              <a:rPr lang="en-GB" sz="1200" b="0" i="0" u="none" strike="noStrike" kern="1200" dirty="0">
                <a:solidFill>
                  <a:schemeClr val="tx1"/>
                </a:solidFill>
                <a:effectLst/>
                <a:latin typeface="+mn-lt"/>
                <a:ea typeface="+mn-ea"/>
                <a:cs typeface="+mn-cs"/>
              </a:rPr>
              <a:t>Key activities are the critical tasks of the company so for Airbnb it would be such things as minimising risks to the letting of the property to the host, delivering consistency with the guest experience, removing friction between the hosts and guests to ensure a smooth transaction.</a:t>
            </a:r>
          </a:p>
          <a:p>
            <a:r>
              <a:rPr lang="en-GB" sz="1200" b="0" i="0" u="none" strike="noStrike" kern="1200" dirty="0">
                <a:solidFill>
                  <a:schemeClr val="tx1"/>
                </a:solidFill>
                <a:effectLst/>
                <a:latin typeface="+mn-lt"/>
                <a:ea typeface="+mn-ea"/>
                <a:cs typeface="+mn-cs"/>
              </a:rPr>
              <a:t>Key resources are  what the business has, active hosts, active guests and the brand  are the most noticeable,  with staff, data , algorithms coming under this heading to. Airbnb had 14,384 employees, including data scientists, software engineers, and developers. (2021 Airbnb Statistics: Usage, 2021)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Customer segments is the understanding of the guests, who are the guests ? What age group? and why are they looking for the accommodation? In 2017, statistics data for the age groups that use Airbnb were 36% between ages 25 and 34 and 23% between ages 35 and 44 making this demographic the largest Also 54% of Airbnb guests are female and </a:t>
            </a:r>
            <a:r>
              <a:rPr lang="en-GB" sz="1200" b="0" i="1" u="none" strike="noStrike" kern="1200" dirty="0">
                <a:solidFill>
                  <a:schemeClr val="tx1"/>
                </a:solidFill>
                <a:effectLst/>
                <a:latin typeface="+mn-lt"/>
                <a:ea typeface="+mn-ea"/>
                <a:cs typeface="+mn-cs"/>
              </a:rPr>
              <a:t>In 2018, women in the United States made $4 billion hosting on the platform.</a:t>
            </a:r>
            <a:r>
              <a:rPr lang="en-GB" sz="1200" b="0" i="0" u="none" strike="noStrike" kern="1200" dirty="0">
                <a:solidFill>
                  <a:schemeClr val="tx1"/>
                </a:solidFill>
                <a:effectLst/>
                <a:latin typeface="+mn-lt"/>
                <a:ea typeface="+mn-ea"/>
                <a:cs typeface="+mn-cs"/>
              </a:rPr>
              <a:t> (2021 Airbnb Statistics: Usage, 2021) </a:t>
            </a:r>
            <a:endParaRPr lang="en-GB" sz="1200" b="0" i="1"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1" u="none" strike="noStrike" kern="1200" dirty="0">
                <a:solidFill>
                  <a:schemeClr val="tx1"/>
                </a:solidFill>
                <a:effectLst/>
                <a:latin typeface="+mn-lt"/>
                <a:ea typeface="+mn-ea"/>
                <a:cs typeface="+mn-cs"/>
              </a:rPr>
              <a:t>Customer relationships</a:t>
            </a:r>
            <a:r>
              <a:rPr lang="en-GB" sz="1200" kern="1200" dirty="0">
                <a:solidFill>
                  <a:schemeClr val="tx1"/>
                </a:solidFill>
                <a:effectLst/>
                <a:latin typeface="+mn-lt"/>
                <a:ea typeface="+mn-ea"/>
                <a:cs typeface="+mn-cs"/>
              </a:rPr>
              <a:t> – describes what type of relations company is seeking to establish with the customers;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1" u="none" strike="noStrike" kern="1200" dirty="0">
                <a:solidFill>
                  <a:schemeClr val="tx1"/>
                </a:solidFill>
                <a:effectLst/>
                <a:latin typeface="+mn-lt"/>
                <a:ea typeface="+mn-ea"/>
                <a:cs typeface="+mn-cs"/>
              </a:rPr>
              <a:t>Channels </a:t>
            </a:r>
            <a:r>
              <a:rPr lang="en-GB" sz="1200" kern="1200" dirty="0">
                <a:solidFill>
                  <a:schemeClr val="tx1"/>
                </a:solidFill>
                <a:effectLst/>
                <a:latin typeface="+mn-lt"/>
                <a:ea typeface="+mn-ea"/>
                <a:cs typeface="+mn-cs"/>
              </a:rPr>
              <a:t>means the company is using to deliver value to segments. Companies might use physical or digital channels; </a:t>
            </a:r>
          </a:p>
          <a:p>
            <a:r>
              <a:rPr lang="en-GB" sz="1200" b="0" i="1" u="none" strike="noStrike" kern="1200" dirty="0">
                <a:solidFill>
                  <a:schemeClr val="tx1"/>
                </a:solidFill>
                <a:effectLst/>
                <a:latin typeface="+mn-lt"/>
                <a:ea typeface="+mn-ea"/>
                <a:cs typeface="+mn-cs"/>
              </a:rPr>
              <a:t>Cost structures </a:t>
            </a:r>
            <a:r>
              <a:rPr lang="en-GB" sz="1200" kern="1200" dirty="0">
                <a:solidFill>
                  <a:schemeClr val="tx1"/>
                </a:solidFill>
                <a:effectLst/>
                <a:latin typeface="+mn-lt"/>
                <a:ea typeface="+mn-ea"/>
                <a:cs typeface="+mn-cs"/>
              </a:rPr>
              <a:t>– what are the main cost related to value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creation and delivery.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1" u="none" strike="noStrike" kern="1200" dirty="0">
                <a:solidFill>
                  <a:schemeClr val="tx1"/>
                </a:solidFill>
                <a:effectLst/>
                <a:latin typeface="+mn-lt"/>
                <a:ea typeface="+mn-ea"/>
                <a:cs typeface="+mn-cs"/>
              </a:rPr>
              <a:t>Revenues </a:t>
            </a:r>
            <a:r>
              <a:rPr lang="en-GB" sz="1200" kern="1200" dirty="0">
                <a:solidFill>
                  <a:schemeClr val="tx1"/>
                </a:solidFill>
                <a:effectLst/>
                <a:latin typeface="+mn-lt"/>
                <a:ea typeface="+mn-ea"/>
                <a:cs typeface="+mn-cs"/>
              </a:rPr>
              <a:t>- how company is earning revenues; </a:t>
            </a:r>
            <a:r>
              <a:rPr lang="en-GB" sz="1200" b="1" kern="1200" dirty="0">
                <a:solidFill>
                  <a:schemeClr val="tx1"/>
                </a:solidFill>
                <a:effectLst/>
                <a:latin typeface="+mn-lt"/>
                <a:ea typeface="+mn-ea"/>
                <a:cs typeface="+mn-cs"/>
              </a:rPr>
              <a:t>Gatautis (2017)</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Pricing so this is up to 14.2% for the rental guests , 3% for the rental hosts, Event hosts it is 20% and hotels are 14-16%. ( innovationtactics.com 2021)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 </a:t>
            </a:r>
          </a:p>
          <a:p>
            <a:endParaRPr lang="en-GB" sz="1200" b="0" i="0" u="none" strike="noStrike"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B36A0D37-BBAE-D042-A37B-94A2136C2ECA}" type="slidenum">
              <a:rPr lang="en-US" smtClean="0"/>
              <a:t>4</a:t>
            </a:fld>
            <a:endParaRPr lang="en-US" dirty="0"/>
          </a:p>
        </p:txBody>
      </p:sp>
    </p:spTree>
    <p:extLst>
      <p:ext uri="{BB962C8B-B14F-4D97-AF65-F5344CB8AC3E}">
        <p14:creationId xmlns:p14="http://schemas.microsoft.com/office/powerpoint/2010/main" val="39255727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Value proposition is </a:t>
            </a:r>
          </a:p>
          <a:p>
            <a:endParaRPr lang="en-US" dirty="0"/>
          </a:p>
          <a:p>
            <a:r>
              <a:rPr lang="en-US" dirty="0"/>
              <a:t>Airbnb has value proposition for three groups ,Guests , hosts and third party service providers, so three possible forms of separate income streams . </a:t>
            </a:r>
          </a:p>
          <a:p>
            <a:r>
              <a:rPr lang="en-US" dirty="0"/>
              <a:t>Dolnicar suggests In terms of hosts Airbnb offers 5 propositions </a:t>
            </a:r>
          </a:p>
          <a:p>
            <a:r>
              <a:rPr lang="en-US" dirty="0"/>
              <a:t>1 It identifies suitable guests </a:t>
            </a:r>
          </a:p>
          <a:p>
            <a:r>
              <a:rPr lang="en-US" dirty="0"/>
              <a:t>2 It mitigates risk </a:t>
            </a:r>
          </a:p>
          <a:p>
            <a:r>
              <a:rPr lang="en-US" dirty="0"/>
              <a:t>3 Handles monetary transactions, adding a premium or fee for the use of the platform to join customers and hosts together  they both pay a small fee collected at the time of booking.</a:t>
            </a:r>
          </a:p>
          <a:p>
            <a:r>
              <a:rPr lang="en-US" dirty="0"/>
              <a:t>4 Manages short term rentals</a:t>
            </a:r>
          </a:p>
          <a:p>
            <a:r>
              <a:rPr lang="en-US" dirty="0"/>
              <a:t>5The opportunity to connect with other hosts</a:t>
            </a:r>
          </a:p>
          <a:p>
            <a:endParaRPr lang="en-US" dirty="0"/>
          </a:p>
          <a:p>
            <a:r>
              <a:rPr lang="en-US" dirty="0"/>
              <a:t>To guests it offers- </a:t>
            </a:r>
          </a:p>
          <a:p>
            <a:r>
              <a:rPr lang="en-US" dirty="0"/>
              <a:t>1 to find accommodation</a:t>
            </a:r>
          </a:p>
          <a:p>
            <a:r>
              <a:rPr lang="en-US" dirty="0"/>
              <a:t>2 Provides access to spaces</a:t>
            </a:r>
          </a:p>
          <a:p>
            <a:r>
              <a:rPr lang="en-US" dirty="0"/>
              <a:t>3 Mitigates guests risk </a:t>
            </a:r>
          </a:p>
          <a:p>
            <a:r>
              <a:rPr lang="en-US" dirty="0"/>
              <a:t>4 Augments the guest experience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value proposition to </a:t>
            </a:r>
            <a:r>
              <a:rPr lang="en-GB" sz="1200" b="0" i="0" u="none" strike="noStrike" kern="1200" dirty="0">
                <a:solidFill>
                  <a:schemeClr val="tx1"/>
                </a:solidFill>
                <a:effectLst/>
                <a:latin typeface="+mn-lt"/>
                <a:ea typeface="+mn-ea"/>
                <a:cs typeface="+mn-cs"/>
                <a:hlinkClick r:id="rId3"/>
              </a:rPr>
              <a:t>hosts</a:t>
            </a:r>
            <a:r>
              <a:rPr lang="en-GB" sz="1200" b="0" i="0" u="none" strike="noStrike" kern="1200" dirty="0">
                <a:solidFill>
                  <a:schemeClr val="tx1"/>
                </a:solidFill>
                <a:effectLst/>
                <a:latin typeface="+mn-lt"/>
                <a:ea typeface="+mn-ea"/>
                <a:cs typeface="+mn-cs"/>
              </a:rPr>
              <a:t> are income generation, simplicity and safety (Products and resources, 2021) so income generation, convenient transactions and risk minimisation. The value for guests are the variety of properties , the cost can be low and the community and authenticity of the platform with interactions between host and customer and real time reviews .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  </a:t>
            </a:r>
            <a:endParaRPr lang="en-US" dirty="0"/>
          </a:p>
          <a:p>
            <a:endParaRPr lang="en-US" dirty="0"/>
          </a:p>
        </p:txBody>
      </p:sp>
      <p:sp>
        <p:nvSpPr>
          <p:cNvPr id="4" name="Slide Number Placeholder 3"/>
          <p:cNvSpPr>
            <a:spLocks noGrp="1"/>
          </p:cNvSpPr>
          <p:nvPr>
            <p:ph type="sldNum" sz="quarter" idx="5"/>
          </p:nvPr>
        </p:nvSpPr>
        <p:spPr/>
        <p:txBody>
          <a:bodyPr/>
          <a:lstStyle/>
          <a:p>
            <a:fld id="{B36A0D37-BBAE-D042-A37B-94A2136C2ECA}" type="slidenum">
              <a:rPr lang="en-US" smtClean="0"/>
              <a:t>5</a:t>
            </a:fld>
            <a:endParaRPr lang="en-US" dirty="0"/>
          </a:p>
        </p:txBody>
      </p:sp>
    </p:spTree>
    <p:extLst>
      <p:ext uri="{BB962C8B-B14F-4D97-AF65-F5344CB8AC3E}">
        <p14:creationId xmlns:p14="http://schemas.microsoft.com/office/powerpoint/2010/main" val="3514716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We can see Chen describes collaborative consumption as a form of sharing, peer to peer renting matching guests who search for tourist accommodation with hosts who make available unused private space for short term rental Dolnicar (2017)Collaborative consumption provide a group of individuals with an</a:t>
            </a:r>
            <a:r>
              <a:rPr lang="en-GB" sz="1200" b="1" i="1"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rPr>
              <a:t>asset, such as in Airbnb hosts an unutilised space, enables other individuals to not have to wholly purchase the item, allowing the consumer to obtain the resources  they need.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Collaborative consumption differs from conventional consumption in that resources, goods, or services are shared by a group rather than individuals. (Collaborative Consumption, 2021)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Collaborative consumption works because costs are divided and the initial purchase price is recouped from the group.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Konrad and Larson illustrate, collaborative consumption allows individuals to leverage online and mobile platforms to monetize their skills and their idle assets. Perren &amp; Grauerholz (2015) </a:t>
            </a:r>
            <a:r>
              <a:rPr lang="en-GB" sz="1200" b="1"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rPr>
              <a:t>(Nwaorgu, 2018)</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With the advent of new technology, however, these traditional consumption communities have evolved from localized marketplaces with limited economic activity to collaborative global communities with significant economic, environmental, and social consequences. Chalmers et al. (2013)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  </a:t>
            </a:r>
            <a:endParaRPr lang="en-US" b="1" i="1" dirty="0"/>
          </a:p>
        </p:txBody>
      </p:sp>
      <p:sp>
        <p:nvSpPr>
          <p:cNvPr id="4" name="Slide Number Placeholder 3"/>
          <p:cNvSpPr>
            <a:spLocks noGrp="1"/>
          </p:cNvSpPr>
          <p:nvPr>
            <p:ph type="sldNum" sz="quarter" idx="5"/>
          </p:nvPr>
        </p:nvSpPr>
        <p:spPr/>
        <p:txBody>
          <a:bodyPr/>
          <a:lstStyle/>
          <a:p>
            <a:fld id="{B36A0D37-BBAE-D042-A37B-94A2136C2ECA}" type="slidenum">
              <a:rPr lang="en-US" smtClean="0"/>
              <a:t>6</a:t>
            </a:fld>
            <a:endParaRPr lang="en-US" dirty="0"/>
          </a:p>
        </p:txBody>
      </p:sp>
    </p:spTree>
    <p:extLst>
      <p:ext uri="{BB962C8B-B14F-4D97-AF65-F5344CB8AC3E}">
        <p14:creationId xmlns:p14="http://schemas.microsoft.com/office/powerpoint/2010/main" val="42288471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Traditional hotels have challenged the legality of Airbnb rentals, for example, because those owners typically do not have to adhere to regulatory requirements of running a hotel or pay the associated operating costs. . (Collaborative Consumption, 2021)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The company has over 400 agreements with local and national governments to automate the collection of tourism taxes, collecting over $2 billion in tourism-related taxes through these agreements</a:t>
            </a:r>
          </a:p>
          <a:p>
            <a:r>
              <a:rPr lang="en-GB" sz="1200" b="0" i="0" u="none" strike="noStrike" kern="1200" dirty="0">
                <a:solidFill>
                  <a:schemeClr val="tx1"/>
                </a:solidFill>
                <a:effectLst/>
                <a:latin typeface="+mn-lt"/>
                <a:ea typeface="+mn-ea"/>
                <a:cs typeface="+mn-cs"/>
              </a:rPr>
              <a:t>In 2019, Airbnb became heavily regulated, restricted or made illegal altogether in many cities</a:t>
            </a:r>
          </a:p>
          <a:p>
            <a:r>
              <a:rPr lang="en-GB" sz="1200" b="0" i="0" u="none" strike="noStrike" kern="1200" dirty="0">
                <a:solidFill>
                  <a:schemeClr val="tx1"/>
                </a:solidFill>
                <a:effectLst/>
                <a:latin typeface="+mn-lt"/>
                <a:ea typeface="+mn-ea"/>
                <a:cs typeface="+mn-cs"/>
              </a:rPr>
              <a:t>In the united states alone </a:t>
            </a:r>
            <a:r>
              <a:rPr lang="en-GB" sz="1200" b="0" i="1" u="none" strike="noStrike" kern="1200" dirty="0">
                <a:solidFill>
                  <a:schemeClr val="tx1"/>
                </a:solidFill>
                <a:effectLst/>
                <a:latin typeface="+mn-lt"/>
                <a:ea typeface="+mn-ea"/>
                <a:cs typeface="+mn-cs"/>
              </a:rPr>
              <a:t>$33.8 billion </a:t>
            </a:r>
            <a:r>
              <a:rPr lang="en-GB" sz="1200" b="0" i="0" u="none" strike="noStrike" kern="1200" dirty="0">
                <a:solidFill>
                  <a:schemeClr val="tx1"/>
                </a:solidFill>
                <a:effectLst/>
                <a:latin typeface="+mn-lt"/>
                <a:ea typeface="+mn-ea"/>
                <a:cs typeface="+mn-cs"/>
              </a:rPr>
              <a:t>saw a direct economic impact from Airbnb based on host income and estimated guest spending (Airbnb Statistics [2021]: User &amp; Market Growth Data, 2021)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Critics of collaborative consumption argue that the informal nature of such arrangements allows individuals to bypass local </a:t>
            </a:r>
            <a:r>
              <a:rPr lang="en-GB" sz="1200" b="0" i="0" u="sng" kern="1200" dirty="0">
                <a:solidFill>
                  <a:schemeClr val="tx1"/>
                </a:solidFill>
                <a:effectLst/>
                <a:latin typeface="+mn-lt"/>
                <a:ea typeface="+mn-ea"/>
                <a:cs typeface="+mn-cs"/>
                <a:hlinkClick r:id="rId3"/>
              </a:rPr>
              <a:t>regulations</a:t>
            </a:r>
            <a:r>
              <a:rPr lang="en-GB" sz="1200" b="0" i="0" u="none" strike="noStrike" kern="1200" dirty="0">
                <a:solidFill>
                  <a:schemeClr val="tx1"/>
                </a:solidFill>
                <a:effectLst/>
                <a:latin typeface="+mn-lt"/>
                <a:ea typeface="+mn-ea"/>
                <a:cs typeface="+mn-cs"/>
              </a:rPr>
              <a:t> that businesses offering similar services must follow. . (Collaborative Consumption, 2021)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Many cities and states around the world are facing significant regulatory challenges because of the high demand for peer-to-peer network accommodation. Dolnicar (2017)</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In Slovenia for example </a:t>
            </a:r>
            <a:r>
              <a:rPr lang="en-GB" sz="1200" kern="1200" dirty="0">
                <a:solidFill>
                  <a:schemeClr val="tx1"/>
                </a:solidFill>
                <a:effectLst/>
                <a:latin typeface="+mn-lt"/>
                <a:ea typeface="+mn-ea"/>
                <a:cs typeface="+mn-cs"/>
              </a:rPr>
              <a:t>, 19 laws apply to peer-to-peer network accommodation. A person wanting to list space on a peer-to-peer trading platform would have to study a substantial number of legal documents. Dolinar (2017) there are also 15 different approvals from local and state authorities, and also the approval of all the apartment owners in the building making this a large. Barrier to traditional types of renting. According to estimates (</a:t>
            </a:r>
            <a:r>
              <a:rPr lang="en-GB" sz="1200" kern="1200" dirty="0" err="1">
                <a:solidFill>
                  <a:schemeClr val="tx1"/>
                </a:solidFill>
                <a:effectLst/>
                <a:latin typeface="+mn-lt"/>
                <a:ea typeface="+mn-ea"/>
                <a:cs typeface="+mn-cs"/>
              </a:rPr>
              <a:t>Jenko</a:t>
            </a:r>
            <a:r>
              <a:rPr lang="en-GB" sz="1200" kern="1200" dirty="0">
                <a:solidFill>
                  <a:schemeClr val="tx1"/>
                </a:solidFill>
                <a:effectLst/>
                <a:latin typeface="+mn-lt"/>
                <a:ea typeface="+mn-ea"/>
                <a:cs typeface="+mn-cs"/>
              </a:rPr>
              <a:t>, 2015) 80% of all properties listed on Airbnb in Slovenia are not registered, but a neighbour could always object. Dolnicar states that Over the last two years, the government has attempted to resolve these challenges. A working group consisting of experts from seven government bodies was set up to develop a solution. The immediate outcome was to impose high fines (€4,000) on people who list unregistered properties.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B36A0D37-BBAE-D042-A37B-94A2136C2ECA}" type="slidenum">
              <a:rPr lang="en-US" smtClean="0"/>
              <a:t>7</a:t>
            </a:fld>
            <a:endParaRPr lang="en-US" dirty="0"/>
          </a:p>
        </p:txBody>
      </p:sp>
    </p:spTree>
    <p:extLst>
      <p:ext uri="{BB962C8B-B14F-4D97-AF65-F5344CB8AC3E}">
        <p14:creationId xmlns:p14="http://schemas.microsoft.com/office/powerpoint/2010/main" val="20524690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Resources, goods, or services are shared by a group rather than individuals there fore the cost associated through ownership are divided through a larger group  . Airbnb is an example of a sharing economy by the utilising of underused assets, turning the asset into a commodity. (</a:t>
            </a:r>
            <a:r>
              <a:rPr lang="en-GB" sz="1200" b="0" i="0" u="none" strike="noStrike" kern="1200" dirty="0" err="1">
                <a:solidFill>
                  <a:schemeClr val="tx1"/>
                </a:solidFill>
                <a:effectLst/>
                <a:latin typeface="+mn-lt"/>
                <a:ea typeface="+mn-ea"/>
                <a:cs typeface="+mn-cs"/>
              </a:rPr>
              <a:t>Loehman</a:t>
            </a:r>
            <a:r>
              <a:rPr lang="en-GB" sz="1200" b="0" i="0" u="none" strike="noStrike" kern="1200" dirty="0">
                <a:solidFill>
                  <a:schemeClr val="tx1"/>
                </a:solidFill>
                <a:effectLst/>
                <a:latin typeface="+mn-lt"/>
                <a:ea typeface="+mn-ea"/>
                <a:cs typeface="+mn-cs"/>
              </a:rPr>
              <a:t>, Kiser and </a:t>
            </a:r>
            <a:r>
              <a:rPr lang="en-GB" sz="1200" b="0" i="0" u="none" strike="noStrike" kern="1200" dirty="0" err="1">
                <a:solidFill>
                  <a:schemeClr val="tx1"/>
                </a:solidFill>
                <a:effectLst/>
                <a:latin typeface="+mn-lt"/>
                <a:ea typeface="+mn-ea"/>
                <a:cs typeface="+mn-cs"/>
              </a:rPr>
              <a:t>Rassenti</a:t>
            </a:r>
            <a:r>
              <a:rPr lang="en-GB" sz="1200" b="0" i="0" u="none" strike="noStrike" kern="1200" dirty="0">
                <a:solidFill>
                  <a:schemeClr val="tx1"/>
                </a:solidFill>
                <a:effectLst/>
                <a:latin typeface="+mn-lt"/>
                <a:ea typeface="+mn-ea"/>
                <a:cs typeface="+mn-cs"/>
              </a:rPr>
              <a:t>, 2013)</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This approach is most likely to be used when both the price of a particular asset, such as a car, is high and the asset is not utilized at all times by one person. By renting out an asset when it is not being used, its owner turns the asset into a sort of commodity. (Collaborative Consumption, 2021)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idea of peer-to-peer accommodation sharing and rental home distribution platforms is very similar to Airbnb’s business: these platforms create access to accommodation that is underutilized. </a:t>
            </a:r>
            <a:r>
              <a:rPr lang="en-GB" sz="1200" kern="1200" dirty="0" err="1">
                <a:solidFill>
                  <a:schemeClr val="tx1"/>
                </a:solidFill>
                <a:effectLst/>
                <a:latin typeface="+mn-lt"/>
                <a:ea typeface="+mn-ea"/>
                <a:cs typeface="+mn-cs"/>
              </a:rPr>
              <a:t>Dolincar</a:t>
            </a:r>
            <a:r>
              <a:rPr lang="en-GB" sz="1200" kern="1200" dirty="0">
                <a:solidFill>
                  <a:schemeClr val="tx1"/>
                </a:solidFill>
                <a:effectLst/>
                <a:latin typeface="+mn-lt"/>
                <a:ea typeface="+mn-ea"/>
                <a:cs typeface="+mn-cs"/>
              </a:rPr>
              <a:t> (2017)</a:t>
            </a:r>
            <a:endParaRPr lang="en-GB" dirty="0"/>
          </a:p>
          <a:p>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B36A0D37-BBAE-D042-A37B-94A2136C2ECA}" type="slidenum">
              <a:rPr lang="en-US" smtClean="0"/>
              <a:t>8</a:t>
            </a:fld>
            <a:endParaRPr lang="en-US" dirty="0"/>
          </a:p>
        </p:txBody>
      </p:sp>
    </p:spTree>
    <p:extLst>
      <p:ext uri="{BB962C8B-B14F-4D97-AF65-F5344CB8AC3E}">
        <p14:creationId xmlns:p14="http://schemas.microsoft.com/office/powerpoint/2010/main" val="32453551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Airbnb mitigates guest risk. </a:t>
            </a:r>
            <a:r>
              <a:rPr lang="en-GB" sz="1200" kern="1200" dirty="0">
                <a:solidFill>
                  <a:schemeClr val="tx1"/>
                </a:solidFill>
                <a:effectLst/>
                <a:latin typeface="+mn-lt"/>
                <a:ea typeface="+mn-ea"/>
                <a:cs typeface="+mn-cs"/>
              </a:rPr>
              <a:t>To reduce the perceived risk, Airbnb puts a range of measures in place, including encouraging reviews, handling monetary transactions, and offering a guest guarantee and assistance in case they face difficulties at check-in.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Airbnb handles monetary transactions. </a:t>
            </a:r>
            <a:r>
              <a:rPr lang="en-GB" sz="1200" kern="1200" dirty="0">
                <a:solidFill>
                  <a:schemeClr val="tx1"/>
                </a:solidFill>
                <a:effectLst/>
                <a:latin typeface="+mn-lt"/>
                <a:ea typeface="+mn-ea"/>
                <a:cs typeface="+mn-cs"/>
              </a:rPr>
              <a:t>Exchanges on Airbnb are cash- less. The guest provides credit card details to the network facilitator at the time of booking. The host receives the money into their bank account 24 hours after the guest’s arrival. </a:t>
            </a:r>
            <a:r>
              <a:rPr lang="en-GB" sz="1200" kern="1200" dirty="0" err="1">
                <a:solidFill>
                  <a:schemeClr val="tx1"/>
                </a:solidFill>
                <a:effectLst/>
                <a:latin typeface="+mn-lt"/>
                <a:ea typeface="+mn-ea"/>
                <a:cs typeface="+mn-cs"/>
              </a:rPr>
              <a:t>Dolincar</a:t>
            </a:r>
            <a:r>
              <a:rPr lang="en-GB" sz="1200" kern="1200" dirty="0">
                <a:solidFill>
                  <a:schemeClr val="tx1"/>
                </a:solidFill>
                <a:effectLst/>
                <a:latin typeface="+mn-lt"/>
                <a:ea typeface="+mn-ea"/>
                <a:cs typeface="+mn-cs"/>
              </a:rPr>
              <a:t>(2017)</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endParaRPr>
          </a:p>
          <a:p>
            <a:endParaRPr lang="en-US" dirty="0"/>
          </a:p>
        </p:txBody>
      </p:sp>
      <p:sp>
        <p:nvSpPr>
          <p:cNvPr id="4" name="Slide Number Placeholder 3"/>
          <p:cNvSpPr>
            <a:spLocks noGrp="1"/>
          </p:cNvSpPr>
          <p:nvPr>
            <p:ph type="sldNum" sz="quarter" idx="5"/>
          </p:nvPr>
        </p:nvSpPr>
        <p:spPr/>
        <p:txBody>
          <a:bodyPr/>
          <a:lstStyle/>
          <a:p>
            <a:fld id="{B36A0D37-BBAE-D042-A37B-94A2136C2ECA}" type="slidenum">
              <a:rPr lang="en-US" smtClean="0"/>
              <a:t>9</a:t>
            </a:fld>
            <a:endParaRPr lang="en-US" dirty="0"/>
          </a:p>
        </p:txBody>
      </p:sp>
    </p:spTree>
    <p:extLst>
      <p:ext uri="{BB962C8B-B14F-4D97-AF65-F5344CB8AC3E}">
        <p14:creationId xmlns:p14="http://schemas.microsoft.com/office/powerpoint/2010/main" val="31686213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It’s vital for business leaders to maintain a global perspective when making decisions in business. Whether you work for a local, small-medium or a multinational organisation, managers and owners need a global perspective and understanding of the regional and international economy to identify drivers for business sustainability and competitive advantage. (</a:t>
            </a:r>
            <a:r>
              <a:rPr lang="en-GB" sz="1200" b="0" i="0" u="none" strike="noStrike" kern="1200" dirty="0" err="1">
                <a:solidFill>
                  <a:schemeClr val="tx1"/>
                </a:solidFill>
                <a:effectLst/>
                <a:latin typeface="+mn-lt"/>
                <a:ea typeface="+mn-ea"/>
                <a:cs typeface="+mn-cs"/>
              </a:rPr>
              <a:t>Ahlluwalia</a:t>
            </a:r>
            <a:r>
              <a:rPr lang="en-GB" sz="1200" b="0" i="0" u="none" strike="noStrike" kern="1200" dirty="0">
                <a:solidFill>
                  <a:schemeClr val="tx1"/>
                </a:solidFill>
                <a:effectLst/>
                <a:latin typeface="+mn-lt"/>
                <a:ea typeface="+mn-ea"/>
                <a:cs typeface="+mn-cs"/>
              </a:rPr>
              <a:t> and Singh, 2020) so we can see here that there is a need to keep in mind an understanding of global perspective when thinking about Airbnb. There are a number of things to keep in mind such things as local time, country wide cultural ethics and economy, Having a global perspective enables you to learn from others, and can open up your business to new opportunities. It can also help you grow in new ways. (</a:t>
            </a:r>
            <a:r>
              <a:rPr lang="en-GB" sz="1200" b="0" i="0" u="none" strike="noStrike" kern="1200" dirty="0" err="1">
                <a:solidFill>
                  <a:schemeClr val="tx1"/>
                </a:solidFill>
                <a:effectLst/>
                <a:latin typeface="+mn-lt"/>
                <a:ea typeface="+mn-ea"/>
                <a:cs typeface="+mn-cs"/>
              </a:rPr>
              <a:t>Ahlluwalia</a:t>
            </a:r>
            <a:r>
              <a:rPr lang="en-GB" sz="1200" b="0" i="0" u="none" strike="noStrike" kern="1200" dirty="0">
                <a:solidFill>
                  <a:schemeClr val="tx1"/>
                </a:solidFill>
                <a:effectLst/>
                <a:latin typeface="+mn-lt"/>
                <a:ea typeface="+mn-ea"/>
                <a:cs typeface="+mn-cs"/>
              </a:rPr>
              <a:t> and Singh, 2020)</a:t>
            </a:r>
          </a:p>
          <a:p>
            <a:r>
              <a:rPr lang="en-GB" sz="1200" b="0" i="0" u="none" strike="noStrike" kern="1200" dirty="0">
                <a:solidFill>
                  <a:schemeClr val="tx1"/>
                </a:solidFill>
                <a:effectLst/>
                <a:latin typeface="+mn-lt"/>
                <a:ea typeface="+mn-ea"/>
                <a:cs typeface="+mn-cs"/>
              </a:rPr>
              <a:t>A Deloitte report titled Global Perspectives for Private Companies found that 16 per cent said that strengthening the management team is one of their top two growth strategies for the year (The need for global perspective in today’s business landscape, 2021) </a:t>
            </a:r>
          </a:p>
          <a:p>
            <a:r>
              <a:rPr lang="en-GB" sz="1200" b="0" i="0" u="none" strike="noStrike" kern="1200" dirty="0">
                <a:solidFill>
                  <a:schemeClr val="tx1"/>
                </a:solidFill>
                <a:effectLst/>
                <a:latin typeface="+mn-lt"/>
                <a:ea typeface="+mn-ea"/>
                <a:cs typeface="+mn-cs"/>
              </a:rPr>
              <a:t>Airbnb is a global business which perspectives would have to be adhered to just the laws and regulations alone </a:t>
            </a:r>
          </a:p>
          <a:p>
            <a:r>
              <a:rPr lang="en-GB" sz="1200" b="0" i="0" u="none" strike="noStrike" kern="120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5"/>
          </p:nvPr>
        </p:nvSpPr>
        <p:spPr/>
        <p:txBody>
          <a:bodyPr/>
          <a:lstStyle/>
          <a:p>
            <a:fld id="{B36A0D37-BBAE-D042-A37B-94A2136C2ECA}" type="slidenum">
              <a:rPr lang="en-US" smtClean="0"/>
              <a:t>10</a:t>
            </a:fld>
            <a:endParaRPr lang="en-US" dirty="0"/>
          </a:p>
        </p:txBody>
      </p:sp>
    </p:spTree>
    <p:extLst>
      <p:ext uri="{BB962C8B-B14F-4D97-AF65-F5344CB8AC3E}">
        <p14:creationId xmlns:p14="http://schemas.microsoft.com/office/powerpoint/2010/main" val="36864041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Hotels such as Marriot International are now adding home-rental offerings to their portfolios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In some U.S. markets, Airbnb can be 6% to 17% cheaper than hotels</a:t>
            </a:r>
          </a:p>
          <a:p>
            <a:r>
              <a:rPr lang="en-GB" sz="1200" b="0" i="0" u="none" strike="noStrike" kern="1200" dirty="0">
                <a:solidFill>
                  <a:schemeClr val="tx1"/>
                </a:solidFill>
                <a:effectLst/>
                <a:latin typeface="+mn-lt"/>
                <a:ea typeface="+mn-ea"/>
                <a:cs typeface="+mn-cs"/>
              </a:rPr>
              <a:t>The hotel industry loses approximately $450 million in direct revenues per year to Airbnb Airbnb (2021)</a:t>
            </a:r>
          </a:p>
          <a:p>
            <a:br>
              <a:rPr lang="en-GB" dirty="0"/>
            </a:br>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B36A0D37-BBAE-D042-A37B-94A2136C2ECA}" type="slidenum">
              <a:rPr lang="en-US" smtClean="0"/>
              <a:t>11</a:t>
            </a:fld>
            <a:endParaRPr lang="en-US" dirty="0"/>
          </a:p>
        </p:txBody>
      </p:sp>
    </p:spTree>
    <p:extLst>
      <p:ext uri="{BB962C8B-B14F-4D97-AF65-F5344CB8AC3E}">
        <p14:creationId xmlns:p14="http://schemas.microsoft.com/office/powerpoint/2010/main" val="35244985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36A0D37-BBAE-D042-A37B-94A2136C2ECA}" type="slidenum">
              <a:rPr lang="en-US" smtClean="0"/>
              <a:t>12</a:t>
            </a:fld>
            <a:endParaRPr lang="en-US" dirty="0"/>
          </a:p>
        </p:txBody>
      </p:sp>
    </p:spTree>
    <p:extLst>
      <p:ext uri="{BB962C8B-B14F-4D97-AF65-F5344CB8AC3E}">
        <p14:creationId xmlns:p14="http://schemas.microsoft.com/office/powerpoint/2010/main" val="9725928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36A0D37-BBAE-D042-A37B-94A2136C2ECA}" type="slidenum">
              <a:rPr lang="en-US" smtClean="0"/>
              <a:t>13</a:t>
            </a:fld>
            <a:endParaRPr lang="en-US" dirty="0"/>
          </a:p>
        </p:txBody>
      </p:sp>
    </p:spTree>
    <p:extLst>
      <p:ext uri="{BB962C8B-B14F-4D97-AF65-F5344CB8AC3E}">
        <p14:creationId xmlns:p14="http://schemas.microsoft.com/office/powerpoint/2010/main" val="36424468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36A0D37-BBAE-D042-A37B-94A2136C2ECA}" type="slidenum">
              <a:rPr lang="en-US" smtClean="0"/>
              <a:t>14</a:t>
            </a:fld>
            <a:endParaRPr lang="en-US" dirty="0"/>
          </a:p>
        </p:txBody>
      </p:sp>
    </p:spTree>
    <p:extLst>
      <p:ext uri="{BB962C8B-B14F-4D97-AF65-F5344CB8AC3E}">
        <p14:creationId xmlns:p14="http://schemas.microsoft.com/office/powerpoint/2010/main" val="29539943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Saturday, March 6, 2021</a:t>
            </a:fld>
            <a:endParaRPr lang="en-US" dirty="0"/>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dirty="0"/>
          </a:p>
        </p:txBody>
      </p:sp>
    </p:spTree>
    <p:extLst>
      <p:ext uri="{BB962C8B-B14F-4D97-AF65-F5344CB8AC3E}">
        <p14:creationId xmlns:p14="http://schemas.microsoft.com/office/powerpoint/2010/main" val="42133334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Saturday, March 6, 2021</a:t>
            </a:fld>
            <a:endParaRPr lang="en-US" dirty="0"/>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dirty="0"/>
          </a:p>
        </p:txBody>
      </p:sp>
    </p:spTree>
    <p:extLst>
      <p:ext uri="{BB962C8B-B14F-4D97-AF65-F5344CB8AC3E}">
        <p14:creationId xmlns:p14="http://schemas.microsoft.com/office/powerpoint/2010/main" val="12692573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Saturday, March 6, 2021</a:t>
            </a:fld>
            <a:endParaRPr lang="en-US" dirty="0"/>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dirty="0"/>
          </a:p>
        </p:txBody>
      </p:sp>
    </p:spTree>
    <p:extLst>
      <p:ext uri="{BB962C8B-B14F-4D97-AF65-F5344CB8AC3E}">
        <p14:creationId xmlns:p14="http://schemas.microsoft.com/office/powerpoint/2010/main" val="107560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Saturday, March 6, 2021</a:t>
            </a:fld>
            <a:endParaRPr lang="en-US" dirty="0"/>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dirty="0"/>
          </a:p>
        </p:txBody>
      </p:sp>
    </p:spTree>
    <p:extLst>
      <p:ext uri="{BB962C8B-B14F-4D97-AF65-F5344CB8AC3E}">
        <p14:creationId xmlns:p14="http://schemas.microsoft.com/office/powerpoint/2010/main" val="33107608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Saturday, March 6, 2021</a:t>
            </a:fld>
            <a:endParaRPr lang="en-US" dirty="0"/>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dirty="0"/>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42908828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Saturday, March 6, 2021</a:t>
            </a:fld>
            <a:endParaRPr lang="en-US" dirty="0"/>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dirty="0"/>
          </a:p>
        </p:txBody>
      </p:sp>
    </p:spTree>
    <p:extLst>
      <p:ext uri="{BB962C8B-B14F-4D97-AF65-F5344CB8AC3E}">
        <p14:creationId xmlns:p14="http://schemas.microsoft.com/office/powerpoint/2010/main" val="4584748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Saturday, March 6, 2021</a:t>
            </a:fld>
            <a:endParaRPr lang="en-US" dirty="0"/>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dirty="0"/>
          </a:p>
        </p:txBody>
      </p:sp>
    </p:spTree>
    <p:extLst>
      <p:ext uri="{BB962C8B-B14F-4D97-AF65-F5344CB8AC3E}">
        <p14:creationId xmlns:p14="http://schemas.microsoft.com/office/powerpoint/2010/main" val="16327870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Saturday, March 6, 2021</a:t>
            </a:fld>
            <a:endParaRPr lang="en-US" dirty="0"/>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dirty="0"/>
          </a:p>
        </p:txBody>
      </p:sp>
    </p:spTree>
    <p:extLst>
      <p:ext uri="{BB962C8B-B14F-4D97-AF65-F5344CB8AC3E}">
        <p14:creationId xmlns:p14="http://schemas.microsoft.com/office/powerpoint/2010/main" val="4230574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Saturday, March 6, 2021</a:t>
            </a:fld>
            <a:endParaRPr lang="en-US" dirty="0"/>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dirty="0"/>
          </a:p>
        </p:txBody>
      </p:sp>
    </p:spTree>
    <p:extLst>
      <p:ext uri="{BB962C8B-B14F-4D97-AF65-F5344CB8AC3E}">
        <p14:creationId xmlns:p14="http://schemas.microsoft.com/office/powerpoint/2010/main" val="755000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Saturday, March 6, 2021</a:t>
            </a:fld>
            <a:endParaRPr lang="en-US" dirty="0"/>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dirty="0"/>
          </a:p>
        </p:txBody>
      </p:sp>
    </p:spTree>
    <p:extLst>
      <p:ext uri="{BB962C8B-B14F-4D97-AF65-F5344CB8AC3E}">
        <p14:creationId xmlns:p14="http://schemas.microsoft.com/office/powerpoint/2010/main" val="28815360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Saturday, March 6, 2021</a:t>
            </a:fld>
            <a:endParaRPr lang="en-US" dirty="0"/>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dirty="0"/>
          </a:p>
        </p:txBody>
      </p:sp>
    </p:spTree>
    <p:extLst>
      <p:ext uri="{BB962C8B-B14F-4D97-AF65-F5344CB8AC3E}">
        <p14:creationId xmlns:p14="http://schemas.microsoft.com/office/powerpoint/2010/main" val="10829583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900" cap="all" spc="300" baseline="0">
                <a:solidFill>
                  <a:srgbClr val="FFFFFF"/>
                </a:solidFill>
              </a:defRPr>
            </a:lvl1pPr>
          </a:lstStyle>
          <a:p>
            <a:fld id="{AE0C963C-C1DB-4AFD-9DDC-0691666BF49B}" type="datetime2">
              <a:rPr lang="en-US" smtClean="0"/>
              <a:pPr/>
              <a:t>Saturday, March 6, 2021</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900" b="1">
                <a:solidFill>
                  <a:schemeClr val="tx1"/>
                </a:solidFill>
                <a:latin typeface="+mj-lt"/>
              </a:defRPr>
            </a:lvl1pPr>
          </a:lstStyle>
          <a:p>
            <a:pPr algn="l"/>
            <a:endParaRPr lang="en-US" dirty="0"/>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9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957986073"/>
      </p:ext>
    </p:extLst>
  </p:cSld>
  <p:clrMap bg1="lt1" tx1="dk1" bg2="lt2" tx2="dk2" accent1="accent1" accent2="accent2" accent3="accent3" accent4="accent4" accent5="accent5" accent6="accent6" hlink="hlink" folHlink="folHlink"/>
  <p:sldLayoutIdLst>
    <p:sldLayoutId id="2147483830" r:id="rId1"/>
    <p:sldLayoutId id="2147483831" r:id="rId2"/>
    <p:sldLayoutId id="2147483832" r:id="rId3"/>
    <p:sldLayoutId id="2147483822" r:id="rId4"/>
    <p:sldLayoutId id="2147483823" r:id="rId5"/>
    <p:sldLayoutId id="2147483824" r:id="rId6"/>
    <p:sldLayoutId id="2147483825" r:id="rId7"/>
    <p:sldLayoutId id="2147483826" r:id="rId8"/>
    <p:sldLayoutId id="2147483827" r:id="rId9"/>
    <p:sldLayoutId id="2147483828" r:id="rId10"/>
    <p:sldLayoutId id="2147483829"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6.sv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5.png"/><Relationship Id="rId5" Type="http://schemas.openxmlformats.org/officeDocument/2006/relationships/hyperlink" Target="https://www.investopedia.com/terms/r/regulated-market.asp" TargetMode="Externa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0.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hyperlink" Target="https://www.garyfox.co/airbnb-business-model/"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bmtoolbox.net/stories/airbnb/"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7" name="Rectangle 96">
            <a:extLst>
              <a:ext uri="{FF2B5EF4-FFF2-40B4-BE49-F238E27FC236}">
                <a16:creationId xmlns:a16="http://schemas.microsoft.com/office/drawing/2014/main" id="{492F1A68-034C-442E-9134-94BE7AB13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8" name="Rectangle 9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1" cy="6858000"/>
          </a:xfrm>
          <a:prstGeom prst="rect">
            <a:avLst/>
          </a:prstGeom>
          <a:gradFill>
            <a:gsLst>
              <a:gs pos="0">
                <a:schemeClr val="accent6">
                  <a:lumMod val="75000"/>
                  <a:alpha val="87000"/>
                </a:schemeClr>
              </a:gs>
              <a:gs pos="100000">
                <a:schemeClr val="tx2">
                  <a:lumMod val="50000"/>
                  <a:lumOff val="50000"/>
                  <a:alpha val="6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9" name="Rectangle 10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1999" cy="6401222"/>
          </a:xfrm>
          <a:prstGeom prst="rect">
            <a:avLst/>
          </a:prstGeom>
          <a:gradFill>
            <a:gsLst>
              <a:gs pos="0">
                <a:schemeClr val="accent5">
                  <a:alpha val="69000"/>
                </a:schemeClr>
              </a:gs>
              <a:gs pos="100000">
                <a:schemeClr val="accent2">
                  <a:alpha val="78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0" name="Rectangle 10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83821" y="-864"/>
            <a:ext cx="3608179" cy="6858864"/>
          </a:xfrm>
          <a:prstGeom prst="rect">
            <a:avLst/>
          </a:prstGeom>
          <a:gradFill>
            <a:gsLst>
              <a:gs pos="14000">
                <a:schemeClr val="accent2">
                  <a:alpha val="54000"/>
                </a:schemeClr>
              </a:gs>
              <a:gs pos="99000">
                <a:schemeClr val="accent6">
                  <a:lumMod val="75000"/>
                  <a:alpha val="72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1" name="Rectangle 104">
            <a:extLst>
              <a:ext uri="{FF2B5EF4-FFF2-40B4-BE49-F238E27FC236}">
                <a16:creationId xmlns:a16="http://schemas.microsoft.com/office/drawing/2014/main" id="{A467AAD5-A599-4928-9605-09F207D759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667000" y="-2667003"/>
            <a:ext cx="6858002" cy="12192002"/>
          </a:xfrm>
          <a:prstGeom prst="rect">
            <a:avLst/>
          </a:prstGeom>
          <a:gradFill>
            <a:gsLst>
              <a:gs pos="22000">
                <a:schemeClr val="accent2">
                  <a:alpha val="28000"/>
                </a:schemeClr>
              </a:gs>
              <a:gs pos="99000">
                <a:schemeClr val="accent6">
                  <a:lumMod val="75000"/>
                  <a:alpha val="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2" name="Oval 106">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07401">
            <a:off x="6057623" y="780015"/>
            <a:ext cx="4967533" cy="4967533"/>
          </a:xfrm>
          <a:prstGeom prst="ellipse">
            <a:avLst/>
          </a:prstGeom>
          <a:gradFill>
            <a:gsLst>
              <a:gs pos="0">
                <a:schemeClr val="accent6">
                  <a:alpha val="0"/>
                </a:schemeClr>
              </a:gs>
              <a:gs pos="100000">
                <a:schemeClr val="accent6">
                  <a:lumMod val="60000"/>
                  <a:lumOff val="40000"/>
                  <a:alpha val="34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F8D7D3C-91B6-B347-B078-9C7F3586BAE0}"/>
              </a:ext>
            </a:extLst>
          </p:cNvPr>
          <p:cNvSpPr>
            <a:spLocks noGrp="1"/>
          </p:cNvSpPr>
          <p:nvPr>
            <p:ph type="ctrTitle"/>
          </p:nvPr>
        </p:nvSpPr>
        <p:spPr>
          <a:xfrm>
            <a:off x="1386865" y="818984"/>
            <a:ext cx="6766535" cy="2894143"/>
          </a:xfrm>
        </p:spPr>
        <p:txBody>
          <a:bodyPr>
            <a:normAutofit/>
          </a:bodyPr>
          <a:lstStyle/>
          <a:p>
            <a:pPr algn="r"/>
            <a:r>
              <a:rPr lang="en-US" dirty="0">
                <a:solidFill>
                  <a:schemeClr val="bg1"/>
                </a:solidFill>
              </a:rPr>
              <a:t>digital business</a:t>
            </a:r>
            <a:br>
              <a:rPr lang="en-US" dirty="0">
                <a:solidFill>
                  <a:schemeClr val="bg1"/>
                </a:solidFill>
              </a:rPr>
            </a:br>
            <a:br>
              <a:rPr lang="en-US" dirty="0">
                <a:solidFill>
                  <a:schemeClr val="bg1"/>
                </a:solidFill>
              </a:rPr>
            </a:br>
            <a:br>
              <a:rPr lang="en-US" dirty="0">
                <a:solidFill>
                  <a:schemeClr val="bg1"/>
                </a:solidFill>
              </a:rPr>
            </a:br>
            <a:r>
              <a:rPr lang="en-US" dirty="0">
                <a:solidFill>
                  <a:schemeClr val="bg1"/>
                </a:solidFill>
              </a:rPr>
              <a:t>Airbnb</a:t>
            </a:r>
          </a:p>
        </p:txBody>
      </p:sp>
      <p:sp>
        <p:nvSpPr>
          <p:cNvPr id="3" name="Subtitle 2">
            <a:extLst>
              <a:ext uri="{FF2B5EF4-FFF2-40B4-BE49-F238E27FC236}">
                <a16:creationId xmlns:a16="http://schemas.microsoft.com/office/drawing/2014/main" id="{ED0C6F73-3221-884F-B40D-091D101A8014}"/>
              </a:ext>
            </a:extLst>
          </p:cNvPr>
          <p:cNvSpPr>
            <a:spLocks noGrp="1"/>
          </p:cNvSpPr>
          <p:nvPr>
            <p:ph type="subTitle" idx="1"/>
          </p:nvPr>
        </p:nvSpPr>
        <p:spPr>
          <a:xfrm>
            <a:off x="1931873" y="3938978"/>
            <a:ext cx="6138407" cy="1383351"/>
          </a:xfrm>
        </p:spPr>
        <p:txBody>
          <a:bodyPr>
            <a:normAutofit/>
          </a:bodyPr>
          <a:lstStyle/>
          <a:p>
            <a:pPr algn="r"/>
            <a:r>
              <a:rPr lang="en-US" dirty="0">
                <a:solidFill>
                  <a:schemeClr val="bg1"/>
                </a:solidFill>
              </a:rPr>
              <a:t>Peer to peer </a:t>
            </a:r>
          </a:p>
          <a:p>
            <a:pPr algn="r"/>
            <a:r>
              <a:rPr lang="en-US" dirty="0">
                <a:solidFill>
                  <a:schemeClr val="bg1"/>
                </a:solidFill>
              </a:rPr>
              <a:t>Accommodation </a:t>
            </a:r>
          </a:p>
          <a:p>
            <a:pPr algn="r"/>
            <a:r>
              <a:rPr lang="en-US" dirty="0">
                <a:solidFill>
                  <a:schemeClr val="bg1"/>
                </a:solidFill>
              </a:rPr>
              <a:t>networks</a:t>
            </a:r>
          </a:p>
        </p:txBody>
      </p:sp>
      <p:pic>
        <p:nvPicPr>
          <p:cNvPr id="49" name="Picture 3" descr="Canoe on water during sunset">
            <a:extLst>
              <a:ext uri="{FF2B5EF4-FFF2-40B4-BE49-F238E27FC236}">
                <a16:creationId xmlns:a16="http://schemas.microsoft.com/office/drawing/2014/main" id="{0E4278EC-8CAA-4C00-A9CB-B3B0C98CB158}"/>
              </a:ext>
            </a:extLst>
          </p:cNvPr>
          <p:cNvPicPr>
            <a:picLocks noChangeAspect="1"/>
          </p:cNvPicPr>
          <p:nvPr/>
        </p:nvPicPr>
        <p:blipFill rotWithShape="1">
          <a:blip r:embed="rId5"/>
          <a:srcRect l="34833" r="32334"/>
          <a:stretch/>
        </p:blipFill>
        <p:spPr>
          <a:xfrm>
            <a:off x="8580508" y="751554"/>
            <a:ext cx="2460039" cy="5001428"/>
          </a:xfrm>
          <a:custGeom>
            <a:avLst/>
            <a:gdLst/>
            <a:ahLst/>
            <a:cxnLst/>
            <a:rect l="l" t="t" r="r" b="b"/>
            <a:pathLst>
              <a:path w="2460039" h="5001428">
                <a:moveTo>
                  <a:pt x="0" y="0"/>
                </a:moveTo>
                <a:lnTo>
                  <a:pt x="213067" y="10759"/>
                </a:lnTo>
                <a:cubicBezTo>
                  <a:pt x="1475158" y="138931"/>
                  <a:pt x="2460039" y="1204807"/>
                  <a:pt x="2460039" y="2500714"/>
                </a:cubicBezTo>
                <a:cubicBezTo>
                  <a:pt x="2460039" y="3796621"/>
                  <a:pt x="1475158" y="4862497"/>
                  <a:pt x="213067" y="4990669"/>
                </a:cubicBezTo>
                <a:lnTo>
                  <a:pt x="0" y="5001428"/>
                </a:lnTo>
                <a:close/>
              </a:path>
            </a:pathLst>
          </a:custGeom>
        </p:spPr>
      </p:pic>
      <p:pic>
        <p:nvPicPr>
          <p:cNvPr id="17" name="Audio 16">
            <a:hlinkClick r:id="" action="ppaction://media"/>
            <a:extLst>
              <a:ext uri="{FF2B5EF4-FFF2-40B4-BE49-F238E27FC236}">
                <a16:creationId xmlns:a16="http://schemas.microsoft.com/office/drawing/2014/main" id="{3851938D-5CA3-A348-86CA-49373B2E252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905937185"/>
      </p:ext>
    </p:extLst>
  </p:cSld>
  <p:clrMapOvr>
    <a:masterClrMapping/>
  </p:clrMapOvr>
  <mc:AlternateContent xmlns:mc="http://schemas.openxmlformats.org/markup-compatibility/2006">
    <mc:Choice xmlns:p14="http://schemas.microsoft.com/office/powerpoint/2010/main" Requires="p14">
      <p:transition spd="slow" p14:dur="2000" advTm="12161"/>
    </mc:Choice>
    <mc:Fallback>
      <p:transition spd="slow" advTm="121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7"/>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5666F-6792-E343-8954-BA4DD751EF63}"/>
              </a:ext>
            </a:extLst>
          </p:cNvPr>
          <p:cNvSpPr>
            <a:spLocks noGrp="1"/>
          </p:cNvSpPr>
          <p:nvPr>
            <p:ph type="title"/>
          </p:nvPr>
        </p:nvSpPr>
        <p:spPr>
          <a:xfrm>
            <a:off x="1371600" y="786384"/>
            <a:ext cx="10241280" cy="1234440"/>
          </a:xfrm>
        </p:spPr>
        <p:txBody>
          <a:bodyPr/>
          <a:lstStyle/>
          <a:p>
            <a:r>
              <a:rPr lang="en-US" dirty="0"/>
              <a:t>Airbnb – an introduction </a:t>
            </a:r>
          </a:p>
        </p:txBody>
      </p:sp>
      <p:sp>
        <p:nvSpPr>
          <p:cNvPr id="3" name="Content Placeholder 2">
            <a:extLst>
              <a:ext uri="{FF2B5EF4-FFF2-40B4-BE49-F238E27FC236}">
                <a16:creationId xmlns:a16="http://schemas.microsoft.com/office/drawing/2014/main" id="{CA6F0F22-5507-134B-9F55-490D3E1C6ACF}"/>
              </a:ext>
            </a:extLst>
          </p:cNvPr>
          <p:cNvSpPr>
            <a:spLocks noGrp="1"/>
          </p:cNvSpPr>
          <p:nvPr>
            <p:ph idx="1"/>
          </p:nvPr>
        </p:nvSpPr>
        <p:spPr/>
        <p:txBody>
          <a:bodyPr/>
          <a:lstStyle/>
          <a:p>
            <a:r>
              <a:rPr lang="en-GB" dirty="0"/>
              <a:t>Airbnb stands for Air bed and breakfast (2021 Airbnb Statistics: Usage, 2021)</a:t>
            </a:r>
          </a:p>
          <a:p>
            <a:r>
              <a:rPr lang="en-GB" dirty="0"/>
              <a:t>The Airbnb story started back in 2008, with the two founders, Joe Gebbia and Brian Chesky They set up a simple website with a map and rented out three mattresses and promised home-made breakfast, </a:t>
            </a:r>
          </a:p>
          <a:p>
            <a:r>
              <a:rPr lang="en-GB" dirty="0"/>
              <a:t>  In the winter of 2012, Airbnb overtakes Hilton Hotels in nights booked.</a:t>
            </a:r>
          </a:p>
          <a:p>
            <a:r>
              <a:rPr lang="en-GB" dirty="0"/>
              <a:t>Currently has it has over 1,500,000 listings in 34,000 cities in 190 countries</a:t>
            </a:r>
          </a:p>
          <a:p>
            <a:r>
              <a:rPr lang="en-GB" dirty="0"/>
              <a:t>  In 2015, the value of the company was $25.5 billion.</a:t>
            </a:r>
            <a:endParaRPr lang="en-US" dirty="0"/>
          </a:p>
        </p:txBody>
      </p:sp>
      <p:pic>
        <p:nvPicPr>
          <p:cNvPr id="15" name="Audio 14">
            <a:hlinkClick r:id="" action="ppaction://media"/>
            <a:extLst>
              <a:ext uri="{FF2B5EF4-FFF2-40B4-BE49-F238E27FC236}">
                <a16:creationId xmlns:a16="http://schemas.microsoft.com/office/drawing/2014/main" id="{00BB87EB-F3A9-3F42-9AFE-11370DCD99F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56519451"/>
      </p:ext>
    </p:extLst>
  </p:cSld>
  <p:clrMapOvr>
    <a:masterClrMapping/>
  </p:clrMapOvr>
  <mc:AlternateContent xmlns:mc="http://schemas.openxmlformats.org/markup-compatibility/2006">
    <mc:Choice xmlns:p14="http://schemas.microsoft.com/office/powerpoint/2010/main" Requires="p14">
      <p:transition spd="slow" p14:dur="2000" advTm="33969"/>
    </mc:Choice>
    <mc:Fallback>
      <p:transition spd="slow" advTm="339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13A4003-1875-46E3-BBC1-9CF42E133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ACDECF1C-4B20-4CD9-90C7-F85AAB331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8" y="5257371"/>
            <a:ext cx="12203208" cy="1600629"/>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7CB46BEC-0E77-41F0-A7D5-D5B40D225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40517" y="5262916"/>
            <a:ext cx="7751481" cy="11453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B84D73B4-F569-4D64-BA77-14454E09F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8" y="5262916"/>
            <a:ext cx="8778690" cy="1595084"/>
          </a:xfrm>
          <a:prstGeom prst="rect">
            <a:avLst/>
          </a:prstGeom>
          <a:gradFill>
            <a:gsLst>
              <a:gs pos="0">
                <a:schemeClr val="accent6">
                  <a:lumMod val="75000"/>
                  <a:alpha val="31000"/>
                </a:schemeClr>
              </a:gs>
              <a:gs pos="99000">
                <a:schemeClr val="accent5">
                  <a:alpha val="23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AD437E30-AED3-4732-B13B-17D277D8D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90126" y="5256870"/>
            <a:ext cx="5301872" cy="1600701"/>
          </a:xfrm>
          <a:prstGeom prst="rect">
            <a:avLst/>
          </a:prstGeom>
          <a:gradFill>
            <a:gsLst>
              <a:gs pos="22000">
                <a:schemeClr val="tx2">
                  <a:lumMod val="75000"/>
                  <a:lumOff val="25000"/>
                  <a:alpha val="0"/>
                </a:schemeClr>
              </a:gs>
              <a:gs pos="99000">
                <a:schemeClr val="tx2">
                  <a:lumMod val="75000"/>
                  <a:lumOff val="25000"/>
                  <a:alpha val="6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9AAF1E-9DF1-AF48-9A9B-7D121F56BACA}"/>
              </a:ext>
            </a:extLst>
          </p:cNvPr>
          <p:cNvSpPr>
            <a:spLocks noGrp="1"/>
          </p:cNvSpPr>
          <p:nvPr>
            <p:ph type="title"/>
          </p:nvPr>
        </p:nvSpPr>
        <p:spPr>
          <a:xfrm>
            <a:off x="914400" y="5602884"/>
            <a:ext cx="10698103" cy="827037"/>
          </a:xfrm>
        </p:spPr>
        <p:txBody>
          <a:bodyPr anchor="ctr">
            <a:normAutofit/>
          </a:bodyPr>
          <a:lstStyle/>
          <a:p>
            <a:r>
              <a:rPr lang="en-US" sz="3200" dirty="0">
                <a:solidFill>
                  <a:schemeClr val="bg1"/>
                </a:solidFill>
              </a:rPr>
              <a:t>Airbnb business model</a:t>
            </a:r>
          </a:p>
        </p:txBody>
      </p:sp>
      <p:sp>
        <p:nvSpPr>
          <p:cNvPr id="3" name="Content Placeholder 2">
            <a:extLst>
              <a:ext uri="{FF2B5EF4-FFF2-40B4-BE49-F238E27FC236}">
                <a16:creationId xmlns:a16="http://schemas.microsoft.com/office/drawing/2014/main" id="{947A1664-16FE-184A-8D39-C5A21B1B34AF}"/>
              </a:ext>
            </a:extLst>
          </p:cNvPr>
          <p:cNvSpPr>
            <a:spLocks noGrp="1"/>
          </p:cNvSpPr>
          <p:nvPr>
            <p:ph idx="1"/>
          </p:nvPr>
        </p:nvSpPr>
        <p:spPr>
          <a:xfrm>
            <a:off x="322729" y="428079"/>
            <a:ext cx="10079218" cy="4538368"/>
          </a:xfrm>
        </p:spPr>
        <p:txBody>
          <a:bodyPr>
            <a:normAutofit fontScale="92500" lnSpcReduction="20000"/>
          </a:bodyPr>
          <a:lstStyle/>
          <a:p>
            <a:r>
              <a:rPr lang="en-US" dirty="0"/>
              <a:t>The business model is a versatile management concept  that describes hoe actors – such as entrepreneurs, business units, firms, or groups  of business- create , capture and disseminate value (Bieger and Reinhold, 2011) </a:t>
            </a:r>
          </a:p>
          <a:p>
            <a:r>
              <a:rPr lang="en-GB" dirty="0"/>
              <a:t>A similar type of a joint study by Business week and the Boston Consulting Group highlighted that companies which indulge in business model innovations have higher and more sustained returns than the companies which indulge in product and process innovations (Lindgardt et al., 2009) </a:t>
            </a:r>
          </a:p>
          <a:p>
            <a:r>
              <a:rPr lang="en-GB" dirty="0"/>
              <a:t>The term business model has gained utmost importance and become extremely popular within management, strategy and information systems (Hedmang &amp; Kalling, 2003) </a:t>
            </a:r>
          </a:p>
          <a:p>
            <a:r>
              <a:rPr lang="en-GB" dirty="0"/>
              <a:t>Airbnb and other peer-to-peer accommodation network facilitators operate a business model configuration referred to as a </a:t>
            </a:r>
            <a:r>
              <a:rPr lang="en-GB" i="1" dirty="0"/>
              <a:t>multi-sided platform </a:t>
            </a:r>
            <a:r>
              <a:rPr lang="en-GB" dirty="0"/>
              <a:t>model (Rumble and Mangematin, 2015) </a:t>
            </a:r>
          </a:p>
          <a:p>
            <a:endParaRPr lang="en-GB" sz="2000" dirty="0"/>
          </a:p>
          <a:p>
            <a:endParaRPr lang="en-GB" sz="2000" dirty="0"/>
          </a:p>
          <a:p>
            <a:endParaRPr lang="en-US" sz="1800" dirty="0"/>
          </a:p>
        </p:txBody>
      </p:sp>
      <p:pic>
        <p:nvPicPr>
          <p:cNvPr id="12" name="Audio 11">
            <a:hlinkClick r:id="" action="ppaction://media"/>
            <a:extLst>
              <a:ext uri="{FF2B5EF4-FFF2-40B4-BE49-F238E27FC236}">
                <a16:creationId xmlns:a16="http://schemas.microsoft.com/office/drawing/2014/main" id="{15B981E3-9DF4-BB4E-91F1-8B311DB2950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73853724"/>
      </p:ext>
    </p:extLst>
  </p:cSld>
  <p:clrMapOvr>
    <a:masterClrMapping/>
  </p:clrMapOvr>
  <mc:AlternateContent xmlns:mc="http://schemas.openxmlformats.org/markup-compatibility/2006">
    <mc:Choice xmlns:p14="http://schemas.microsoft.com/office/powerpoint/2010/main" Requires="p14">
      <p:transition spd="slow" p14:dur="2000" advTm="164860"/>
    </mc:Choice>
    <mc:Fallback>
      <p:transition spd="slow" advTm="1648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par>
                                <p:cTn id="7" presetID="10" presetClass="entr" presetSubtype="0" fill="hold" grpId="0" nodeType="withEffect">
                                  <p:stCondLst>
                                    <p:cond delay="5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2"/>
                </p:tgtEl>
              </p:cMediaNode>
            </p:audio>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9">
            <a:extLst>
              <a:ext uri="{FF2B5EF4-FFF2-40B4-BE49-F238E27FC236}">
                <a16:creationId xmlns:a16="http://schemas.microsoft.com/office/drawing/2014/main" id="{A21FCE60-ECDB-49B1-A5CA-E834A33FE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11">
            <a:extLst>
              <a:ext uri="{FF2B5EF4-FFF2-40B4-BE49-F238E27FC236}">
                <a16:creationId xmlns:a16="http://schemas.microsoft.com/office/drawing/2014/main" id="{4E3AE8C3-8F65-40F4-BABE-E70F38301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alpha val="78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13">
            <a:extLst>
              <a:ext uri="{FF2B5EF4-FFF2-40B4-BE49-F238E27FC236}">
                <a16:creationId xmlns:a16="http://schemas.microsoft.com/office/drawing/2014/main" id="{E2FC4764-B8D5-4F87-95DB-3125B2D12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9728" y="59346"/>
            <a:ext cx="4156527" cy="4037836"/>
          </a:xfrm>
          <a:prstGeom prst="rect">
            <a:avLst/>
          </a:prstGeom>
          <a:gradFill>
            <a:gsLst>
              <a:gs pos="0">
                <a:schemeClr val="accent5">
                  <a:alpha val="47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B4C1654F-94F5-497E-8ECF-F2A7E84D6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8311" y="3587283"/>
            <a:ext cx="2501979" cy="4038601"/>
          </a:xfrm>
          <a:prstGeom prst="rect">
            <a:avLst/>
          </a:prstGeom>
          <a:gradFill>
            <a:gsLst>
              <a:gs pos="0">
                <a:schemeClr val="accent5">
                  <a:lumMod val="60000"/>
                  <a:lumOff val="40000"/>
                  <a:alpha val="0"/>
                </a:schemeClr>
              </a:gs>
              <a:gs pos="99000">
                <a:schemeClr val="accent2">
                  <a:alpha val="74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489" y="1757117"/>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58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E8173BF-CF38-4B4A-BFDD-E6F25A3E7F3C}"/>
              </a:ext>
            </a:extLst>
          </p:cNvPr>
          <p:cNvSpPr>
            <a:spLocks noGrp="1"/>
          </p:cNvSpPr>
          <p:nvPr>
            <p:ph type="title"/>
          </p:nvPr>
        </p:nvSpPr>
        <p:spPr>
          <a:xfrm>
            <a:off x="681780" y="586855"/>
            <a:ext cx="3131093" cy="3507474"/>
          </a:xfrm>
        </p:spPr>
        <p:txBody>
          <a:bodyPr anchor="b">
            <a:normAutofit/>
          </a:bodyPr>
          <a:lstStyle/>
          <a:p>
            <a:pPr algn="r"/>
            <a:r>
              <a:rPr lang="en-US" sz="3200" dirty="0">
                <a:solidFill>
                  <a:schemeClr val="bg1"/>
                </a:solidFill>
              </a:rPr>
              <a:t>Business model canvas</a:t>
            </a:r>
          </a:p>
        </p:txBody>
      </p:sp>
      <p:sp>
        <p:nvSpPr>
          <p:cNvPr id="34" name="Content Placeholder 2">
            <a:extLst>
              <a:ext uri="{FF2B5EF4-FFF2-40B4-BE49-F238E27FC236}">
                <a16:creationId xmlns:a16="http://schemas.microsoft.com/office/drawing/2014/main" id="{1361A147-0F02-FA41-8018-30AC9F26D6B8}"/>
              </a:ext>
            </a:extLst>
          </p:cNvPr>
          <p:cNvSpPr>
            <a:spLocks noGrp="1"/>
          </p:cNvSpPr>
          <p:nvPr>
            <p:ph idx="1"/>
          </p:nvPr>
        </p:nvSpPr>
        <p:spPr>
          <a:xfrm>
            <a:off x="4254840" y="450505"/>
            <a:ext cx="3427039" cy="5956987"/>
          </a:xfrm>
        </p:spPr>
        <p:txBody>
          <a:bodyPr>
            <a:normAutofit/>
          </a:bodyPr>
          <a:lstStyle/>
          <a:p>
            <a:r>
              <a:rPr lang="en-US" dirty="0"/>
              <a:t>Key partners </a:t>
            </a:r>
          </a:p>
          <a:p>
            <a:r>
              <a:rPr lang="en-US" dirty="0"/>
              <a:t>Value proposition</a:t>
            </a:r>
          </a:p>
          <a:p>
            <a:r>
              <a:rPr lang="en-US" dirty="0"/>
              <a:t>Key activities </a:t>
            </a:r>
          </a:p>
          <a:p>
            <a:r>
              <a:rPr lang="en-US" dirty="0"/>
              <a:t>Key resources</a:t>
            </a:r>
          </a:p>
          <a:p>
            <a:r>
              <a:rPr lang="en-US" dirty="0"/>
              <a:t>Customer segments</a:t>
            </a:r>
          </a:p>
          <a:p>
            <a:r>
              <a:rPr lang="en-US" dirty="0"/>
              <a:t>Customer relationships </a:t>
            </a:r>
          </a:p>
          <a:p>
            <a:r>
              <a:rPr lang="en-US" dirty="0"/>
              <a:t>Channels </a:t>
            </a:r>
          </a:p>
          <a:p>
            <a:r>
              <a:rPr lang="en-US" dirty="0"/>
              <a:t>Cost structures </a:t>
            </a:r>
          </a:p>
          <a:p>
            <a:r>
              <a:rPr lang="en-US" dirty="0"/>
              <a:t>Revenues </a:t>
            </a:r>
          </a:p>
          <a:p>
            <a:r>
              <a:rPr lang="en-US" dirty="0"/>
              <a:t>Pricing </a:t>
            </a:r>
          </a:p>
        </p:txBody>
      </p:sp>
      <p:pic>
        <p:nvPicPr>
          <p:cNvPr id="35" name="Graphic 6" descr="Bullseye">
            <a:extLst>
              <a:ext uri="{FF2B5EF4-FFF2-40B4-BE49-F238E27FC236}">
                <a16:creationId xmlns:a16="http://schemas.microsoft.com/office/drawing/2014/main" id="{1D731611-F65E-4577-9907-1E48AB38F32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115300" y="1619250"/>
            <a:ext cx="3619500" cy="3619500"/>
          </a:xfrm>
          <a:prstGeom prst="rect">
            <a:avLst/>
          </a:prstGeom>
        </p:spPr>
      </p:pic>
      <p:pic>
        <p:nvPicPr>
          <p:cNvPr id="10" name="Audio 9">
            <a:hlinkClick r:id="" action="ppaction://media"/>
            <a:extLst>
              <a:ext uri="{FF2B5EF4-FFF2-40B4-BE49-F238E27FC236}">
                <a16:creationId xmlns:a16="http://schemas.microsoft.com/office/drawing/2014/main" id="{5379417B-0255-7F41-81BD-52F54D8EE9B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078947098"/>
      </p:ext>
    </p:extLst>
  </p:cSld>
  <p:clrMapOvr>
    <a:masterClrMapping/>
  </p:clrMapOvr>
  <mc:AlternateContent xmlns:mc="http://schemas.openxmlformats.org/markup-compatibility/2006">
    <mc:Choice xmlns:p14="http://schemas.microsoft.com/office/powerpoint/2010/main" Requires="p14">
      <p:transition spd="slow" p14:dur="2000" advTm="192522"/>
    </mc:Choice>
    <mc:Fallback>
      <p:transition spd="slow" advTm="1925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5C577-C6B6-5346-BF09-C36C7C98A3AE}"/>
              </a:ext>
            </a:extLst>
          </p:cNvPr>
          <p:cNvSpPr>
            <a:spLocks noGrp="1"/>
          </p:cNvSpPr>
          <p:nvPr>
            <p:ph type="title"/>
          </p:nvPr>
        </p:nvSpPr>
        <p:spPr>
          <a:xfrm>
            <a:off x="975360" y="169164"/>
            <a:ext cx="10241280" cy="1234440"/>
          </a:xfrm>
        </p:spPr>
        <p:txBody>
          <a:bodyPr/>
          <a:lstStyle/>
          <a:p>
            <a:r>
              <a:rPr lang="en-US" dirty="0"/>
              <a:t>Value proposition </a:t>
            </a:r>
          </a:p>
        </p:txBody>
      </p:sp>
      <p:sp>
        <p:nvSpPr>
          <p:cNvPr id="3" name="Content Placeholder 2">
            <a:extLst>
              <a:ext uri="{FF2B5EF4-FFF2-40B4-BE49-F238E27FC236}">
                <a16:creationId xmlns:a16="http://schemas.microsoft.com/office/drawing/2014/main" id="{C6DD4971-33B8-D540-8A24-A6E54B36AC4B}"/>
              </a:ext>
            </a:extLst>
          </p:cNvPr>
          <p:cNvSpPr>
            <a:spLocks noGrp="1"/>
          </p:cNvSpPr>
          <p:nvPr>
            <p:ph idx="1"/>
          </p:nvPr>
        </p:nvSpPr>
        <p:spPr>
          <a:xfrm>
            <a:off x="833718" y="1717817"/>
            <a:ext cx="10241280" cy="3959352"/>
          </a:xfrm>
        </p:spPr>
        <p:txBody>
          <a:bodyPr/>
          <a:lstStyle/>
          <a:p>
            <a:r>
              <a:rPr lang="en-US" dirty="0"/>
              <a:t>What an actor offers that is of value to distinct customer groups, and how it is of value to those groups. Dolnicar (2018)</a:t>
            </a:r>
          </a:p>
          <a:p>
            <a:r>
              <a:rPr lang="en-GB" dirty="0"/>
              <a:t>Airbnb is a community-based, two-sided online platform that facilitates the process of booking private living spaces for travellers. On the one side it enables owners to list their space and earn rental money. On the other side it provides travellers easy access to renting private homes.</a:t>
            </a:r>
            <a:endParaRPr lang="en-US" dirty="0"/>
          </a:p>
        </p:txBody>
      </p:sp>
      <p:pic>
        <p:nvPicPr>
          <p:cNvPr id="6" name="Audio 5">
            <a:hlinkClick r:id="" action="ppaction://media"/>
            <a:extLst>
              <a:ext uri="{FF2B5EF4-FFF2-40B4-BE49-F238E27FC236}">
                <a16:creationId xmlns:a16="http://schemas.microsoft.com/office/drawing/2014/main" id="{D3DE69FD-786A-1447-A6DF-CAD7E5862A4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85526619"/>
      </p:ext>
    </p:extLst>
  </p:cSld>
  <p:clrMapOvr>
    <a:masterClrMapping/>
  </p:clrMapOvr>
  <mc:AlternateContent xmlns:mc="http://schemas.openxmlformats.org/markup-compatibility/2006">
    <mc:Choice xmlns:p14="http://schemas.microsoft.com/office/powerpoint/2010/main" Requires="p14">
      <p:transition spd="slow" p14:dur="2000" advTm="75445"/>
    </mc:Choice>
    <mc:Fallback>
      <p:transition spd="slow" advTm="754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329FEE6-E85C-6D4B-9509-BD6E31DE452D}"/>
              </a:ext>
            </a:extLst>
          </p:cNvPr>
          <p:cNvSpPr>
            <a:spLocks noGrp="1"/>
          </p:cNvSpPr>
          <p:nvPr>
            <p:ph type="title"/>
          </p:nvPr>
        </p:nvSpPr>
        <p:spPr>
          <a:xfrm>
            <a:off x="387927" y="1028701"/>
            <a:ext cx="3248863" cy="3020785"/>
          </a:xfrm>
        </p:spPr>
        <p:txBody>
          <a:bodyPr>
            <a:normAutofit/>
          </a:bodyPr>
          <a:lstStyle/>
          <a:p>
            <a:pPr algn="r"/>
            <a:r>
              <a:rPr lang="en-US" sz="2200" dirty="0">
                <a:solidFill>
                  <a:schemeClr val="bg1"/>
                </a:solidFill>
              </a:rPr>
              <a:t>collaborative</a:t>
            </a:r>
            <a:br>
              <a:rPr lang="en-US" sz="2200" dirty="0">
                <a:solidFill>
                  <a:schemeClr val="bg1"/>
                </a:solidFill>
              </a:rPr>
            </a:br>
            <a:r>
              <a:rPr lang="en-US" sz="2200" dirty="0">
                <a:solidFill>
                  <a:schemeClr val="bg1"/>
                </a:solidFill>
              </a:rPr>
              <a:t>consumption </a:t>
            </a:r>
          </a:p>
        </p:txBody>
      </p:sp>
      <p:sp>
        <p:nvSpPr>
          <p:cNvPr id="3" name="Content Placeholder 2">
            <a:extLst>
              <a:ext uri="{FF2B5EF4-FFF2-40B4-BE49-F238E27FC236}">
                <a16:creationId xmlns:a16="http://schemas.microsoft.com/office/drawing/2014/main" id="{17940A83-613E-1E49-8857-F604A0A01192}"/>
              </a:ext>
            </a:extLst>
          </p:cNvPr>
          <p:cNvSpPr>
            <a:spLocks noGrp="1"/>
          </p:cNvSpPr>
          <p:nvPr>
            <p:ph idx="1"/>
          </p:nvPr>
        </p:nvSpPr>
        <p:spPr>
          <a:xfrm>
            <a:off x="4777409" y="1028702"/>
            <a:ext cx="6273972" cy="4843462"/>
          </a:xfrm>
        </p:spPr>
        <p:txBody>
          <a:bodyPr>
            <a:normAutofit fontScale="70000" lnSpcReduction="20000"/>
          </a:bodyPr>
          <a:lstStyle/>
          <a:p>
            <a:r>
              <a:rPr lang="en-GB" dirty="0"/>
              <a:t>Collaborative consumption is the shared use of a good or service by a group. Whereas with normal consumption an individual pays the full cost of a good and maintains exclusive access to it  Chen (2020)</a:t>
            </a:r>
          </a:p>
          <a:p>
            <a:r>
              <a:rPr lang="en-GB" dirty="0"/>
              <a:t>Collaborative consumption is a form of sharing. Peer to peer renting (Chen 2020)</a:t>
            </a:r>
          </a:p>
          <a:p>
            <a:r>
              <a:rPr lang="en-GB" dirty="0"/>
              <a:t>collaborative consumption, in which individuals actively engage in the production of service offerings for the benefit of others. Perrin &amp; Graurholz (2015)</a:t>
            </a:r>
            <a:endParaRPr lang="en-GB" sz="1800" dirty="0"/>
          </a:p>
          <a:p>
            <a:r>
              <a:rPr lang="en-GB" dirty="0"/>
              <a:t>Collaborative consumption has been featured as one of 10 ideas that will change the world in the coming years (Walsh, 2011). </a:t>
            </a:r>
          </a:p>
          <a:p>
            <a:r>
              <a:rPr lang="en-GB" dirty="0"/>
              <a:t>Sharing models of various kinds have existed long before the emergence of peer-to-peer accommodation networks. One example from the 1950s is the home-swapping program for members of the Swiss and Dutch teachers associations (Gallagher, 2017) </a:t>
            </a:r>
          </a:p>
          <a:p>
            <a:endParaRPr lang="en-GB" dirty="0"/>
          </a:p>
          <a:p>
            <a:endParaRPr lang="en-GB" sz="1800" dirty="0"/>
          </a:p>
          <a:p>
            <a:endParaRPr lang="en-US" sz="1800" dirty="0"/>
          </a:p>
        </p:txBody>
      </p:sp>
      <p:pic>
        <p:nvPicPr>
          <p:cNvPr id="7" name="Audio 6">
            <a:hlinkClick r:id="" action="ppaction://media"/>
            <a:extLst>
              <a:ext uri="{FF2B5EF4-FFF2-40B4-BE49-F238E27FC236}">
                <a16:creationId xmlns:a16="http://schemas.microsoft.com/office/drawing/2014/main" id="{BAE2A538-4475-3847-AA59-45B47934251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657456336"/>
      </p:ext>
    </p:extLst>
  </p:cSld>
  <p:clrMapOvr>
    <a:masterClrMapping/>
  </p:clrMapOvr>
  <mc:AlternateContent xmlns:mc="http://schemas.openxmlformats.org/markup-compatibility/2006">
    <mc:Choice xmlns:p14="http://schemas.microsoft.com/office/powerpoint/2010/main" Requires="p14">
      <p:transition spd="slow" p14:dur="2000" advTm="80138"/>
    </mc:Choice>
    <mc:Fallback>
      <p:transition spd="slow" advTm="801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AD00931-1157-1741-BACD-E63C8D9D31D8}"/>
              </a:ext>
            </a:extLst>
          </p:cNvPr>
          <p:cNvSpPr>
            <a:spLocks noGrp="1"/>
          </p:cNvSpPr>
          <p:nvPr>
            <p:ph type="title"/>
          </p:nvPr>
        </p:nvSpPr>
        <p:spPr>
          <a:xfrm>
            <a:off x="502024" y="-574510"/>
            <a:ext cx="4911393" cy="1556724"/>
          </a:xfrm>
        </p:spPr>
        <p:txBody>
          <a:bodyPr anchor="b">
            <a:normAutofit/>
          </a:bodyPr>
          <a:lstStyle/>
          <a:p>
            <a:r>
              <a:rPr lang="en-US" dirty="0"/>
              <a:t>regulations</a:t>
            </a:r>
          </a:p>
        </p:txBody>
      </p:sp>
      <p:sp>
        <p:nvSpPr>
          <p:cNvPr id="3" name="Content Placeholder 2">
            <a:extLst>
              <a:ext uri="{FF2B5EF4-FFF2-40B4-BE49-F238E27FC236}">
                <a16:creationId xmlns:a16="http://schemas.microsoft.com/office/drawing/2014/main" id="{3DFC7F50-A939-1C44-9DDA-8D9FBE4DA6A9}"/>
              </a:ext>
            </a:extLst>
          </p:cNvPr>
          <p:cNvSpPr>
            <a:spLocks noGrp="1"/>
          </p:cNvSpPr>
          <p:nvPr>
            <p:ph idx="1"/>
          </p:nvPr>
        </p:nvSpPr>
        <p:spPr>
          <a:xfrm>
            <a:off x="1060892" y="1154495"/>
            <a:ext cx="5583746" cy="4549010"/>
          </a:xfrm>
        </p:spPr>
        <p:txBody>
          <a:bodyPr anchor="t">
            <a:normAutofit fontScale="92500" lnSpcReduction="20000"/>
          </a:bodyPr>
          <a:lstStyle/>
          <a:p>
            <a:r>
              <a:rPr lang="en-GB" dirty="0"/>
              <a:t>Many cities and states around the world are facing significant regulatory challenges because of the high demand for peer-to-peer network accommodation. </a:t>
            </a:r>
          </a:p>
          <a:p>
            <a:r>
              <a:rPr lang="en-GB" dirty="0"/>
              <a:t>But the scale of the peer-to-peer network accommodation phenomenon has also brought with it many negative side effects (Dredge and Gyimóthy, 2015; Lee, 2016; Oskam and Boswijk, 2016) </a:t>
            </a:r>
          </a:p>
          <a:p>
            <a:r>
              <a:rPr lang="en-GB" dirty="0"/>
              <a:t>allows individuals to bypass local </a:t>
            </a:r>
            <a:r>
              <a:rPr lang="en-GB" u="sng" dirty="0">
                <a:hlinkClick r:id="rId5"/>
              </a:rPr>
              <a:t>regulations</a:t>
            </a:r>
            <a:r>
              <a:rPr lang="en-GB" dirty="0"/>
              <a:t> that businesses offering similar services must follow</a:t>
            </a:r>
            <a:endParaRPr lang="en-US" sz="1600" dirty="0"/>
          </a:p>
          <a:p>
            <a:endParaRPr lang="en-GB" dirty="0"/>
          </a:p>
          <a:p>
            <a:endParaRPr lang="en-GB" dirty="0"/>
          </a:p>
          <a:p>
            <a:endParaRPr lang="en-GB" sz="1600" dirty="0"/>
          </a:p>
        </p:txBody>
      </p:sp>
      <p:pic>
        <p:nvPicPr>
          <p:cNvPr id="7" name="Graphic 6" descr="Gavel">
            <a:extLst>
              <a:ext uri="{FF2B5EF4-FFF2-40B4-BE49-F238E27FC236}">
                <a16:creationId xmlns:a16="http://schemas.microsoft.com/office/drawing/2014/main" id="{E18F8C5F-7C57-456D-8257-C39A3585D083}"/>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644639" y="648307"/>
            <a:ext cx="5090161" cy="5090161"/>
          </a:xfrm>
          <a:prstGeom prst="rect">
            <a:avLst/>
          </a:prstGeom>
        </p:spPr>
      </p:pic>
      <p:sp>
        <p:nvSpPr>
          <p:cNvPr id="12" name="Rectangle 11">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Audio 4">
            <a:hlinkClick r:id="" action="ppaction://media"/>
            <a:extLst>
              <a:ext uri="{FF2B5EF4-FFF2-40B4-BE49-F238E27FC236}">
                <a16:creationId xmlns:a16="http://schemas.microsoft.com/office/drawing/2014/main" id="{E50FAF3A-98EB-4040-A886-1B3D09CCA839}"/>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35554444"/>
      </p:ext>
    </p:extLst>
  </p:cSld>
  <p:clrMapOvr>
    <a:masterClrMapping/>
  </p:clrMapOvr>
  <mc:AlternateContent xmlns:mc="http://schemas.openxmlformats.org/markup-compatibility/2006">
    <mc:Choice xmlns:p14="http://schemas.microsoft.com/office/powerpoint/2010/main" Requires="p14">
      <p:transition spd="slow" p14:dur="2000" advTm="76156"/>
    </mc:Choice>
    <mc:Fallback>
      <p:transition spd="slow" advTm="761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78DAC5EB-CB66-4144-944F-FCA082908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44" name="Rectangle 43">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E976A4-9AE5-C047-89C8-236FCF05D145}"/>
              </a:ext>
            </a:extLst>
          </p:cNvPr>
          <p:cNvSpPr>
            <a:spLocks noGrp="1"/>
          </p:cNvSpPr>
          <p:nvPr>
            <p:ph type="title"/>
          </p:nvPr>
        </p:nvSpPr>
        <p:spPr>
          <a:xfrm>
            <a:off x="914403" y="4996329"/>
            <a:ext cx="10943420" cy="1035982"/>
          </a:xfrm>
        </p:spPr>
        <p:txBody>
          <a:bodyPr anchor="t">
            <a:normAutofit/>
          </a:bodyPr>
          <a:lstStyle/>
          <a:p>
            <a:pPr algn="r"/>
            <a:r>
              <a:rPr lang="en-US" dirty="0"/>
              <a:t>Sharing economy </a:t>
            </a:r>
          </a:p>
        </p:txBody>
      </p:sp>
      <p:sp>
        <p:nvSpPr>
          <p:cNvPr id="3" name="Content Placeholder 2">
            <a:extLst>
              <a:ext uri="{FF2B5EF4-FFF2-40B4-BE49-F238E27FC236}">
                <a16:creationId xmlns:a16="http://schemas.microsoft.com/office/drawing/2014/main" id="{3ECD6BD1-07F1-5F43-8B11-EE3F1801A6D7}"/>
              </a:ext>
            </a:extLst>
          </p:cNvPr>
          <p:cNvSpPr>
            <a:spLocks noGrp="1"/>
          </p:cNvSpPr>
          <p:nvPr>
            <p:ph idx="1"/>
          </p:nvPr>
        </p:nvSpPr>
        <p:spPr>
          <a:xfrm>
            <a:off x="914402" y="457200"/>
            <a:ext cx="2594439" cy="4170642"/>
          </a:xfrm>
        </p:spPr>
        <p:txBody>
          <a:bodyPr anchor="b">
            <a:normAutofit/>
          </a:bodyPr>
          <a:lstStyle/>
          <a:p>
            <a:pPr algn="r"/>
            <a:r>
              <a:rPr lang="en-GB" sz="1600" i="1" dirty="0"/>
              <a:t>cultivates a sharing-economy by allowing property owners to rent out private flats.</a:t>
            </a:r>
            <a:r>
              <a:rPr lang="en-GB" sz="1600" dirty="0"/>
              <a:t> (Airbnb Business Model - Business Model Toolbox, 2021)</a:t>
            </a:r>
          </a:p>
          <a:p>
            <a:pPr algn="r"/>
            <a:endParaRPr lang="en-US" sz="1600" dirty="0"/>
          </a:p>
        </p:txBody>
      </p:sp>
      <p:sp>
        <p:nvSpPr>
          <p:cNvPr id="46" name="Rectangle 45">
            <a:extLst>
              <a:ext uri="{FF2B5EF4-FFF2-40B4-BE49-F238E27FC236}">
                <a16:creationId xmlns:a16="http://schemas.microsoft.com/office/drawing/2014/main" id="{86B7A620-47FC-4678-9F07-D291E9CD57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1999" cy="457198"/>
          </a:xfrm>
          <a:prstGeom prst="rect">
            <a:avLst/>
          </a:prstGeom>
          <a:gradFill>
            <a:gsLst>
              <a:gs pos="0">
                <a:schemeClr val="accent6">
                  <a:lumMod val="75000"/>
                  <a:alpha val="61000"/>
                </a:schemeClr>
              </a:gs>
              <a:gs pos="30000">
                <a:schemeClr val="accent5">
                  <a:alpha val="85000"/>
                </a:scheme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Rectangle 47">
            <a:extLst>
              <a:ext uri="{FF2B5EF4-FFF2-40B4-BE49-F238E27FC236}">
                <a16:creationId xmlns:a16="http://schemas.microsoft.com/office/drawing/2014/main" id="{D4CE6113-16AE-4250-8027-F864DE5BC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742"/>
            <a:ext cx="8153398" cy="448830"/>
          </a:xfrm>
          <a:prstGeom prst="rect">
            <a:avLst/>
          </a:prstGeom>
          <a:gradFill>
            <a:gsLst>
              <a:gs pos="0">
                <a:schemeClr val="accent5">
                  <a:alpha val="0"/>
                </a:schemeClr>
              </a:gs>
              <a:gs pos="73000">
                <a:schemeClr val="accent2">
                  <a:alpha val="74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Diagram&#10;&#10;Description automatically generated">
            <a:extLst>
              <a:ext uri="{FF2B5EF4-FFF2-40B4-BE49-F238E27FC236}">
                <a16:creationId xmlns:a16="http://schemas.microsoft.com/office/drawing/2014/main" id="{21C1853F-90C0-A346-B2FC-9D0196968712}"/>
              </a:ext>
            </a:extLst>
          </p:cNvPr>
          <p:cNvPicPr>
            <a:picLocks noChangeAspect="1"/>
          </p:cNvPicPr>
          <p:nvPr/>
        </p:nvPicPr>
        <p:blipFill>
          <a:blip r:embed="rId5"/>
          <a:stretch>
            <a:fillRect/>
          </a:stretch>
        </p:blipFill>
        <p:spPr>
          <a:xfrm>
            <a:off x="4080545" y="482291"/>
            <a:ext cx="6533909" cy="4329794"/>
          </a:xfrm>
          <a:prstGeom prst="rect">
            <a:avLst/>
          </a:prstGeom>
        </p:spPr>
      </p:pic>
      <p:pic>
        <p:nvPicPr>
          <p:cNvPr id="6" name="Audio 5">
            <a:hlinkClick r:id="" action="ppaction://media"/>
            <a:extLst>
              <a:ext uri="{FF2B5EF4-FFF2-40B4-BE49-F238E27FC236}">
                <a16:creationId xmlns:a16="http://schemas.microsoft.com/office/drawing/2014/main" id="{9EA37778-B0D5-194B-B6E7-916F1E15BD6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263673683"/>
      </p:ext>
    </p:extLst>
  </p:cSld>
  <p:clrMapOvr>
    <a:masterClrMapping/>
  </p:clrMapOvr>
  <mc:AlternateContent xmlns:mc="http://schemas.openxmlformats.org/markup-compatibility/2006">
    <mc:Choice xmlns:p14="http://schemas.microsoft.com/office/powerpoint/2010/main" Requires="p14">
      <p:transition spd="slow" p14:dur="2000" advTm="50557"/>
    </mc:Choice>
    <mc:Fallback>
      <p:transition spd="slow" advTm="505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672B943-4EA6-E74A-A32D-2818EA2F4DC1}"/>
              </a:ext>
            </a:extLst>
          </p:cNvPr>
          <p:cNvSpPr>
            <a:spLocks noGrp="1"/>
          </p:cNvSpPr>
          <p:nvPr>
            <p:ph type="title"/>
          </p:nvPr>
        </p:nvSpPr>
        <p:spPr>
          <a:xfrm>
            <a:off x="457200" y="-628299"/>
            <a:ext cx="4911393" cy="1556724"/>
          </a:xfrm>
        </p:spPr>
        <p:txBody>
          <a:bodyPr anchor="b">
            <a:normAutofit/>
          </a:bodyPr>
          <a:lstStyle/>
          <a:p>
            <a:r>
              <a:rPr lang="en-US" dirty="0"/>
              <a:t>ecommerce</a:t>
            </a:r>
          </a:p>
        </p:txBody>
      </p:sp>
      <p:sp>
        <p:nvSpPr>
          <p:cNvPr id="3" name="Content Placeholder 2">
            <a:extLst>
              <a:ext uri="{FF2B5EF4-FFF2-40B4-BE49-F238E27FC236}">
                <a16:creationId xmlns:a16="http://schemas.microsoft.com/office/drawing/2014/main" id="{6584B136-E29C-2446-B2D4-E1785BD64EE8}"/>
              </a:ext>
            </a:extLst>
          </p:cNvPr>
          <p:cNvSpPr>
            <a:spLocks noGrp="1"/>
          </p:cNvSpPr>
          <p:nvPr>
            <p:ph idx="1"/>
          </p:nvPr>
        </p:nvSpPr>
        <p:spPr>
          <a:xfrm>
            <a:off x="337279" y="1024886"/>
            <a:ext cx="6307360" cy="4804413"/>
          </a:xfrm>
        </p:spPr>
        <p:txBody>
          <a:bodyPr anchor="t">
            <a:normAutofit fontScale="85000" lnSpcReduction="20000"/>
          </a:bodyPr>
          <a:lstStyle/>
          <a:p>
            <a:r>
              <a:rPr lang="en-GB" dirty="0"/>
              <a:t>Ecommerce can be defined as the buying and selling of goods electronically online. Its popular because of the many benefits of e-business -internet marketing, electronic funds transfer, mobile commerce (9 Major Advantages of Ecommerce to Businesses in 2020 | Seller Blog, 2021)</a:t>
            </a:r>
          </a:p>
          <a:p>
            <a:pPr marL="0" indent="0">
              <a:buNone/>
            </a:pPr>
            <a:endParaRPr lang="en-GB" b="1" dirty="0"/>
          </a:p>
          <a:p>
            <a:r>
              <a:rPr lang="en-GB" dirty="0"/>
              <a:t>Our secure platform ensures your money gets to the host – that’s why we ask you to always pay through Airbnb and never transfer money or pay someone directly Airbnb(2021)</a:t>
            </a:r>
          </a:p>
          <a:p>
            <a:endParaRPr lang="en-GB" dirty="0"/>
          </a:p>
          <a:p>
            <a:r>
              <a:rPr lang="en-GB" i="1" dirty="0"/>
              <a:t>95% wanted ease and security of payment not found on a lot of other short-term rental platforms </a:t>
            </a:r>
            <a:r>
              <a:rPr lang="en-GB" dirty="0"/>
              <a:t>(Airbnb Statistics [2021]: User &amp; Market Growth Data, 2021)</a:t>
            </a:r>
          </a:p>
          <a:p>
            <a:endParaRPr lang="en-US" sz="1600" dirty="0"/>
          </a:p>
        </p:txBody>
      </p:sp>
      <p:pic>
        <p:nvPicPr>
          <p:cNvPr id="7" name="Graphic 6" descr="Shopping cart">
            <a:extLst>
              <a:ext uri="{FF2B5EF4-FFF2-40B4-BE49-F238E27FC236}">
                <a16:creationId xmlns:a16="http://schemas.microsoft.com/office/drawing/2014/main" id="{01B2248C-EAFB-4D83-A1F0-E8914D81E83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644639" y="648307"/>
            <a:ext cx="5090161" cy="5090161"/>
          </a:xfrm>
          <a:prstGeom prst="rect">
            <a:avLst/>
          </a:prstGeom>
        </p:spPr>
      </p:pic>
      <p:sp>
        <p:nvSpPr>
          <p:cNvPr id="12" name="Rectangle 11">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Audio 12">
            <a:hlinkClick r:id="" action="ppaction://media"/>
            <a:extLst>
              <a:ext uri="{FF2B5EF4-FFF2-40B4-BE49-F238E27FC236}">
                <a16:creationId xmlns:a16="http://schemas.microsoft.com/office/drawing/2014/main" id="{347019CD-BCE6-4743-875D-864B2D0F14E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89946391"/>
      </p:ext>
    </p:extLst>
  </p:cSld>
  <p:clrMapOvr>
    <a:masterClrMapping/>
  </p:clrMapOvr>
  <mc:AlternateContent xmlns:mc="http://schemas.openxmlformats.org/markup-compatibility/2006">
    <mc:Choice xmlns:p14="http://schemas.microsoft.com/office/powerpoint/2010/main" Requires="p14">
      <p:transition spd="slow" p14:dur="2000" advTm="83205"/>
    </mc:Choice>
    <mc:Fallback>
      <p:transition spd="slow" advTm="832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1AAC889-A342-2A4D-8F30-5F439846728B}"/>
              </a:ext>
            </a:extLst>
          </p:cNvPr>
          <p:cNvSpPr>
            <a:spLocks noGrp="1"/>
          </p:cNvSpPr>
          <p:nvPr>
            <p:ph type="title"/>
          </p:nvPr>
        </p:nvSpPr>
        <p:spPr>
          <a:xfrm>
            <a:off x="387927" y="1028701"/>
            <a:ext cx="3248863" cy="3020785"/>
          </a:xfrm>
        </p:spPr>
        <p:txBody>
          <a:bodyPr>
            <a:normAutofit/>
          </a:bodyPr>
          <a:lstStyle/>
          <a:p>
            <a:pPr algn="r"/>
            <a:r>
              <a:rPr lang="en-US" sz="2700" dirty="0">
                <a:solidFill>
                  <a:schemeClr val="bg1"/>
                </a:solidFill>
              </a:rPr>
              <a:t>perspectives</a:t>
            </a:r>
          </a:p>
        </p:txBody>
      </p:sp>
      <p:sp>
        <p:nvSpPr>
          <p:cNvPr id="3" name="Content Placeholder 2">
            <a:extLst>
              <a:ext uri="{FF2B5EF4-FFF2-40B4-BE49-F238E27FC236}">
                <a16:creationId xmlns:a16="http://schemas.microsoft.com/office/drawing/2014/main" id="{2910044C-CE37-0041-B621-48C76D501456}"/>
              </a:ext>
            </a:extLst>
          </p:cNvPr>
          <p:cNvSpPr>
            <a:spLocks noGrp="1"/>
          </p:cNvSpPr>
          <p:nvPr>
            <p:ph idx="1"/>
          </p:nvPr>
        </p:nvSpPr>
        <p:spPr>
          <a:xfrm>
            <a:off x="4777409" y="1028702"/>
            <a:ext cx="6273972" cy="4843462"/>
          </a:xfrm>
        </p:spPr>
        <p:txBody>
          <a:bodyPr>
            <a:normAutofit fontScale="92500" lnSpcReduction="20000"/>
          </a:bodyPr>
          <a:lstStyle/>
          <a:p>
            <a:r>
              <a:rPr lang="en-GB" dirty="0"/>
              <a:t>our </a:t>
            </a:r>
            <a:r>
              <a:rPr lang="en-GB" b="1" dirty="0"/>
              <a:t>perspective</a:t>
            </a:r>
            <a:r>
              <a:rPr lang="en-GB" dirty="0"/>
              <a:t> is the way you see something. If you think that toys corrupt children's minds, then from your </a:t>
            </a:r>
            <a:r>
              <a:rPr lang="en-GB" b="1" dirty="0"/>
              <a:t>perspective</a:t>
            </a:r>
            <a:r>
              <a:rPr lang="en-GB" dirty="0"/>
              <a:t> a toy shop is an evil place. </a:t>
            </a:r>
            <a:r>
              <a:rPr lang="en-GB" b="1" dirty="0"/>
              <a:t>Perspective</a:t>
            </a:r>
            <a:r>
              <a:rPr lang="en-GB" dirty="0"/>
              <a:t> has a Latin root meaning "look through" or "perceive," and all the meanings of </a:t>
            </a:r>
            <a:r>
              <a:rPr lang="en-GB" b="1" dirty="0"/>
              <a:t>perspective</a:t>
            </a:r>
            <a:r>
              <a:rPr lang="en-GB" dirty="0"/>
              <a:t> have something to do with looking (perspective - Dictionary Definition, 2021)</a:t>
            </a:r>
          </a:p>
          <a:p>
            <a:r>
              <a:rPr lang="en-GB" dirty="0"/>
              <a:t> The Business Perspective defines the business level view of the system. The various viewpoints defined show how people (actors) interact with processes at various locations within the business, and the things they handle and use (Guideline: Business Perspective, 2021)</a:t>
            </a:r>
          </a:p>
          <a:p>
            <a:endParaRPr lang="en-US" sz="1800" dirty="0"/>
          </a:p>
        </p:txBody>
      </p:sp>
      <p:pic>
        <p:nvPicPr>
          <p:cNvPr id="6" name="Audio 5">
            <a:hlinkClick r:id="" action="ppaction://media"/>
            <a:extLst>
              <a:ext uri="{FF2B5EF4-FFF2-40B4-BE49-F238E27FC236}">
                <a16:creationId xmlns:a16="http://schemas.microsoft.com/office/drawing/2014/main" id="{9715B861-E069-504D-ADEC-B8918D0C98D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845388423"/>
      </p:ext>
    </p:extLst>
  </p:cSld>
  <p:clrMapOvr>
    <a:masterClrMapping/>
  </p:clrMapOvr>
  <mc:AlternateContent xmlns:mc="http://schemas.openxmlformats.org/markup-compatibility/2006">
    <mc:Choice xmlns:p14="http://schemas.microsoft.com/office/powerpoint/2010/main" Requires="p14">
      <p:transition spd="slow" p14:dur="2000" advTm="113336"/>
    </mc:Choice>
    <mc:Fallback>
      <p:transition spd="slow" advTm="1133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D81971-DA64-5B41-8865-DC8229F6D9CC}"/>
              </a:ext>
            </a:extLst>
          </p:cNvPr>
          <p:cNvSpPr>
            <a:spLocks noGrp="1"/>
          </p:cNvSpPr>
          <p:nvPr>
            <p:ph type="title"/>
          </p:nvPr>
        </p:nvSpPr>
        <p:spPr>
          <a:xfrm>
            <a:off x="1380236" y="286601"/>
            <a:ext cx="5929422" cy="1852976"/>
          </a:xfrm>
        </p:spPr>
        <p:txBody>
          <a:bodyPr>
            <a:normAutofit/>
          </a:bodyPr>
          <a:lstStyle/>
          <a:p>
            <a:r>
              <a:rPr lang="en-US" sz="4000" dirty="0"/>
              <a:t>Digital disruptive</a:t>
            </a:r>
          </a:p>
        </p:txBody>
      </p:sp>
      <p:sp>
        <p:nvSpPr>
          <p:cNvPr id="3" name="Content Placeholder 2">
            <a:extLst>
              <a:ext uri="{FF2B5EF4-FFF2-40B4-BE49-F238E27FC236}">
                <a16:creationId xmlns:a16="http://schemas.microsoft.com/office/drawing/2014/main" id="{7D9A5CA6-96B6-1848-B522-981C89F892C1}"/>
              </a:ext>
            </a:extLst>
          </p:cNvPr>
          <p:cNvSpPr>
            <a:spLocks noGrp="1"/>
          </p:cNvSpPr>
          <p:nvPr>
            <p:ph idx="1"/>
          </p:nvPr>
        </p:nvSpPr>
        <p:spPr>
          <a:xfrm>
            <a:off x="1380237" y="2621381"/>
            <a:ext cx="5929422" cy="3322219"/>
          </a:xfrm>
        </p:spPr>
        <p:txBody>
          <a:bodyPr>
            <a:normAutofit/>
          </a:bodyPr>
          <a:lstStyle/>
          <a:p>
            <a:r>
              <a:rPr lang="en-GB" dirty="0"/>
              <a:t>Airbnb has breached all the traditional barriers in hotel industry and has </a:t>
            </a:r>
            <a:r>
              <a:rPr lang="en-GB" dirty="0" err="1"/>
              <a:t>infact</a:t>
            </a:r>
            <a:r>
              <a:rPr lang="en-GB" dirty="0"/>
              <a:t> disrupted the way business is being done without any technological advancement and become a common household name touching a record valuation of over $24 billion in such a short span of time. </a:t>
            </a:r>
            <a:endParaRPr lang="en-GB" sz="1800" dirty="0"/>
          </a:p>
          <a:p>
            <a:endParaRPr lang="en-US" sz="1800" dirty="0"/>
          </a:p>
        </p:txBody>
      </p:sp>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Programming data on computer monitor">
            <a:extLst>
              <a:ext uri="{FF2B5EF4-FFF2-40B4-BE49-F238E27FC236}">
                <a16:creationId xmlns:a16="http://schemas.microsoft.com/office/drawing/2014/main" id="{9B46D237-DB52-4202-B669-B98150352370}"/>
              </a:ext>
            </a:extLst>
          </p:cNvPr>
          <p:cNvPicPr>
            <a:picLocks noChangeAspect="1"/>
          </p:cNvPicPr>
          <p:nvPr/>
        </p:nvPicPr>
        <p:blipFill rotWithShape="1">
          <a:blip r:embed="rId5"/>
          <a:srcRect l="33774" r="23831" b="1"/>
          <a:stretch/>
        </p:blipFill>
        <p:spPr>
          <a:xfrm>
            <a:off x="8115300" y="-12515"/>
            <a:ext cx="4076700" cy="6418631"/>
          </a:xfrm>
          <a:prstGeom prst="rect">
            <a:avLst/>
          </a:prstGeom>
        </p:spPr>
      </p:pic>
      <p:pic>
        <p:nvPicPr>
          <p:cNvPr id="10" name="Audio 9">
            <a:hlinkClick r:id="" action="ppaction://media"/>
            <a:extLst>
              <a:ext uri="{FF2B5EF4-FFF2-40B4-BE49-F238E27FC236}">
                <a16:creationId xmlns:a16="http://schemas.microsoft.com/office/drawing/2014/main" id="{00B0ED39-764A-2244-8723-5D21DC47C45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69434037"/>
      </p:ext>
    </p:extLst>
  </p:cSld>
  <p:clrMapOvr>
    <a:masterClrMapping/>
  </p:clrMapOvr>
  <mc:AlternateContent xmlns:mc="http://schemas.openxmlformats.org/markup-compatibility/2006">
    <mc:Choice xmlns:p14="http://schemas.microsoft.com/office/powerpoint/2010/main" Requires="p14">
      <p:transition spd="slow" p14:dur="2000" advTm="26249"/>
    </mc:Choice>
    <mc:Fallback>
      <p:transition spd="slow" advTm="262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FC86F-10FB-6547-9499-1C1ED3151459}"/>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3F0A2410-63B7-7F4D-AFD1-BEA2584E286B}"/>
              </a:ext>
            </a:extLst>
          </p:cNvPr>
          <p:cNvSpPr>
            <a:spLocks noGrp="1"/>
          </p:cNvSpPr>
          <p:nvPr>
            <p:ph idx="1"/>
          </p:nvPr>
        </p:nvSpPr>
        <p:spPr>
          <a:xfrm>
            <a:off x="1471732" y="2103120"/>
            <a:ext cx="10241280" cy="3959352"/>
          </a:xfrm>
        </p:spPr>
        <p:txBody>
          <a:bodyPr>
            <a:normAutofit fontScale="62500" lnSpcReduction="20000"/>
          </a:bodyPr>
          <a:lstStyle/>
          <a:p>
            <a:r>
              <a:rPr lang="en-US" dirty="0">
                <a:hlinkClick r:id="rId3"/>
              </a:rPr>
              <a:t>https://www.garyfox.co/airbnb-business-model/</a:t>
            </a:r>
            <a:endParaRPr lang="en-US" dirty="0"/>
          </a:p>
          <a:p>
            <a:r>
              <a:rPr lang="en-GB" dirty="0"/>
              <a:t>Giachetti, C. and Lanzolla, G., 2016. Product Technology Imitation Over the Product Diffusion Cycle: Which Companies and Product Innovations do Competitors Imitate More Quickly?. </a:t>
            </a:r>
            <a:r>
              <a:rPr lang="en-GB" i="1" dirty="0"/>
              <a:t>Long Range Planning</a:t>
            </a:r>
            <a:r>
              <a:rPr lang="en-GB" dirty="0"/>
              <a:t>, 49(2), pp.250-264.</a:t>
            </a:r>
          </a:p>
          <a:p>
            <a:r>
              <a:rPr lang="en-US" dirty="0"/>
              <a:t>https://www.researchgate.net/profile/Makhmoor-Bashir/publication/306193997_Airbnb_disruptive_business_model_innovation_Assessing_the_impact_on_hotel_industry/links/5b06460ca6fdcc8c2522ac1e/Airbnb-disruptive-business-model-innovation-Assessing-the-impact-on-hotel-industry.pdf</a:t>
            </a:r>
          </a:p>
          <a:p>
            <a:r>
              <a:rPr lang="en-GB" dirty="0"/>
              <a:t>Hedman, J. and Kalling, T., 2003. The business model concept: theoretical underpinnings and empirical illustrations. </a:t>
            </a:r>
            <a:r>
              <a:rPr lang="en-GB" i="1" dirty="0"/>
              <a:t>European Journal of Information Systems</a:t>
            </a:r>
            <a:r>
              <a:rPr lang="en-GB" dirty="0"/>
              <a:t>, 12(1), pp.49-59.</a:t>
            </a:r>
          </a:p>
          <a:p>
            <a:r>
              <a:rPr lang="en-US" dirty="0"/>
              <a:t>https://www.investopedia.com/terms/c/collaborative-consumption.asp</a:t>
            </a:r>
          </a:p>
          <a:p>
            <a:r>
              <a:rPr lang="en-US" dirty="0"/>
              <a:t>Peer to peer accommodation networks sarah dolnicar 2018</a:t>
            </a:r>
          </a:p>
          <a:p>
            <a:r>
              <a:rPr lang="en-US" dirty="0">
                <a:hlinkClick r:id="rId4"/>
              </a:rPr>
              <a:t>https://bmtoolbox.net/stories/airbnb/</a:t>
            </a:r>
            <a:endParaRPr lang="en-US" dirty="0"/>
          </a:p>
          <a:p>
            <a:endParaRPr lang="en-US" dirty="0"/>
          </a:p>
        </p:txBody>
      </p:sp>
    </p:spTree>
    <p:extLst>
      <p:ext uri="{BB962C8B-B14F-4D97-AF65-F5344CB8AC3E}">
        <p14:creationId xmlns:p14="http://schemas.microsoft.com/office/powerpoint/2010/main" val="16499255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8CE3577-A202-9141-A663-BC566368DD58}"/>
              </a:ext>
            </a:extLst>
          </p:cNvPr>
          <p:cNvSpPr>
            <a:spLocks noGrp="1"/>
          </p:cNvSpPr>
          <p:nvPr>
            <p:ph type="title"/>
          </p:nvPr>
        </p:nvSpPr>
        <p:spPr>
          <a:xfrm>
            <a:off x="387927" y="1028701"/>
            <a:ext cx="3248863" cy="3020785"/>
          </a:xfrm>
        </p:spPr>
        <p:txBody>
          <a:bodyPr>
            <a:normAutofit/>
          </a:bodyPr>
          <a:lstStyle/>
          <a:p>
            <a:pPr algn="r"/>
            <a:endParaRPr lang="en-US" sz="3200" dirty="0">
              <a:solidFill>
                <a:schemeClr val="bg1"/>
              </a:solidFill>
            </a:endParaRPr>
          </a:p>
        </p:txBody>
      </p:sp>
      <p:sp>
        <p:nvSpPr>
          <p:cNvPr id="3" name="Content Placeholder 2">
            <a:extLst>
              <a:ext uri="{FF2B5EF4-FFF2-40B4-BE49-F238E27FC236}">
                <a16:creationId xmlns:a16="http://schemas.microsoft.com/office/drawing/2014/main" id="{D5778F68-7C33-1349-A141-3AA24B753123}"/>
              </a:ext>
            </a:extLst>
          </p:cNvPr>
          <p:cNvSpPr>
            <a:spLocks noGrp="1"/>
          </p:cNvSpPr>
          <p:nvPr>
            <p:ph idx="1"/>
          </p:nvPr>
        </p:nvSpPr>
        <p:spPr>
          <a:xfrm>
            <a:off x="4220105" y="268357"/>
            <a:ext cx="6625618" cy="5572361"/>
          </a:xfrm>
        </p:spPr>
        <p:txBody>
          <a:bodyPr>
            <a:normAutofit fontScale="55000" lnSpcReduction="20000"/>
          </a:bodyPr>
          <a:lstStyle/>
          <a:p>
            <a:r>
              <a:rPr lang="en-GB" dirty="0"/>
              <a:t>Bieger and Reinhold (2011: 26) Bieger, T. and Reinhold, S. (2011) Das werbasierte Geschäftsmodell - Ein aktualisierter Strukturierungsansatz, in T. Bieger, D.Z. Knyphausen- Aufsess and C. Krys (Eds.), </a:t>
            </a:r>
            <a:r>
              <a:rPr lang="en-GB" i="1" dirty="0"/>
              <a:t>Innovative Geschäftsmodelle</a:t>
            </a:r>
            <a:r>
              <a:rPr lang="en-GB" dirty="0"/>
              <a:t>, Berlin: Springer, 13–70. </a:t>
            </a:r>
          </a:p>
          <a:p>
            <a:r>
              <a:rPr lang="en-GB" dirty="0"/>
              <a:t>asadesus-Masanell, R. and Ricart, J.E. (2010) From strategy to business </a:t>
            </a:r>
          </a:p>
          <a:p>
            <a:r>
              <a:rPr lang="en-GB" dirty="0"/>
              <a:t>models and onto tactics, </a:t>
            </a:r>
            <a:r>
              <a:rPr lang="en-GB" i="1" dirty="0"/>
              <a:t>Long Range Planning</a:t>
            </a:r>
            <a:r>
              <a:rPr lang="en-GB" dirty="0"/>
              <a:t>, </a:t>
            </a:r>
            <a:r>
              <a:rPr lang="en-GB" b="1" dirty="0"/>
              <a:t>43 </a:t>
            </a:r>
            <a:r>
              <a:rPr lang="en-GB" dirty="0"/>
              <a:t>(2/3), 195–215.</a:t>
            </a:r>
          </a:p>
          <a:p>
            <a:r>
              <a:rPr lang="en-GB" dirty="0"/>
              <a:t>Oskam, I., Bossink, B. and de Man, A., 2020. Valuing Value in Innovation Ecosystems: How Cross-Sector Actors Overcome Tensions in Collaborative Sustainable Business Model Development. </a:t>
            </a:r>
            <a:r>
              <a:rPr lang="en-GB" i="1" dirty="0"/>
              <a:t>Business &amp; Society</a:t>
            </a:r>
            <a:r>
              <a:rPr lang="en-GB" dirty="0"/>
              <a:t>, p.000765032090714.</a:t>
            </a:r>
          </a:p>
          <a:p>
            <a:r>
              <a:rPr lang="en-GB" dirty="0"/>
              <a:t>Rumble, R. and Mangematin, V. (2015) Business model implementation: The antecedents of multi-sidedness, </a:t>
            </a:r>
            <a:r>
              <a:rPr lang="en-GB" i="1" dirty="0"/>
              <a:t>Advances in Strategic Management</a:t>
            </a:r>
            <a:r>
              <a:rPr lang="en-GB" dirty="0"/>
              <a:t>, </a:t>
            </a:r>
            <a:r>
              <a:rPr lang="en-GB" b="1" dirty="0"/>
              <a:t>33</a:t>
            </a:r>
            <a:r>
              <a:rPr lang="en-GB" dirty="0"/>
              <a:t>, 97–131. </a:t>
            </a:r>
            <a:endParaRPr lang="en-GB" sz="1800" dirty="0"/>
          </a:p>
          <a:p>
            <a:r>
              <a:rPr lang="en-GB" dirty="0"/>
              <a:t>Rochet, J.-C. and Tirole, J. (2003) Platform competition in two-sided markets, </a:t>
            </a:r>
            <a:endParaRPr lang="en-GB" sz="1800" dirty="0"/>
          </a:p>
          <a:p>
            <a:r>
              <a:rPr lang="en-GB" i="1" dirty="0"/>
              <a:t>Journal of the European Economic Association</a:t>
            </a:r>
            <a:r>
              <a:rPr lang="en-GB" dirty="0"/>
              <a:t>, </a:t>
            </a:r>
            <a:r>
              <a:rPr lang="en-GB" b="1" dirty="0"/>
              <a:t>1 </a:t>
            </a:r>
            <a:r>
              <a:rPr lang="en-GB" dirty="0"/>
              <a:t>(4), 990–1029. </a:t>
            </a:r>
          </a:p>
          <a:p>
            <a:r>
              <a:rPr lang="en-GB" dirty="0"/>
              <a:t>Products, P. and resources, F., 2021. </a:t>
            </a:r>
            <a:r>
              <a:rPr lang="en-GB" i="1" dirty="0"/>
              <a:t>Airbnb Business Model Canvas - Innovation Tactics -</a:t>
            </a:r>
            <a:r>
              <a:rPr lang="en-GB" dirty="0"/>
              <a:t>. [online] Innovation Tactics. Available at: &lt;https://innovationtactics.com/business-model-canvas-airbnb/&gt; [Accessed 1 March 2021].</a:t>
            </a:r>
          </a:p>
          <a:p>
            <a:r>
              <a:rPr lang="en-GB" dirty="0"/>
              <a:t>Black, S., Gardner, D., Pierce, J. and Steers, R., 2021. </a:t>
            </a:r>
            <a:r>
              <a:rPr lang="en-GB" i="1" dirty="0"/>
              <a:t>Business Model Canvas</a:t>
            </a:r>
            <a:r>
              <a:rPr lang="en-GB" dirty="0"/>
              <a:t>. [online] Opentextbc.ca. Available at: &lt;https://opentextbc.ca/organizationalbehavioropenstax/chapter/business-model-canvas/&gt; [Accessed 1 March 2021].</a:t>
            </a:r>
          </a:p>
          <a:p>
            <a:r>
              <a:rPr lang="en-GB" sz="1800" dirty="0"/>
              <a:t>2021 Airbnb Statistics: usage, a.,2021</a:t>
            </a:r>
          </a:p>
        </p:txBody>
      </p:sp>
    </p:spTree>
    <p:extLst>
      <p:ext uri="{BB962C8B-B14F-4D97-AF65-F5344CB8AC3E}">
        <p14:creationId xmlns:p14="http://schemas.microsoft.com/office/powerpoint/2010/main" val="41611260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ACD75-5623-4F44-8406-1E627DF161FB}"/>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2E9FB197-F2F1-AF49-93AC-68B18EF78001}"/>
              </a:ext>
            </a:extLst>
          </p:cNvPr>
          <p:cNvSpPr>
            <a:spLocks noGrp="1"/>
          </p:cNvSpPr>
          <p:nvPr>
            <p:ph idx="1"/>
          </p:nvPr>
        </p:nvSpPr>
        <p:spPr>
          <a:xfrm>
            <a:off x="584082" y="429768"/>
            <a:ext cx="11033760" cy="5632704"/>
          </a:xfrm>
        </p:spPr>
        <p:txBody>
          <a:bodyPr>
            <a:normAutofit fontScale="70000" lnSpcReduction="20000"/>
          </a:bodyPr>
          <a:lstStyle/>
          <a:p>
            <a:r>
              <a:rPr lang="en-GB" b="1" dirty="0"/>
              <a:t> </a:t>
            </a:r>
            <a:r>
              <a:rPr lang="en-GB" dirty="0"/>
              <a:t>2021 Airbnb Statistics: Usage, a., 2021. </a:t>
            </a:r>
            <a:r>
              <a:rPr lang="en-GB" i="1" dirty="0"/>
              <a:t>2021 Airbnb Statistics: Usage, Demographics, and Revenue Growth | Stratos Jet Charters, Inc.</a:t>
            </a:r>
            <a:r>
              <a:rPr lang="en-GB" dirty="0"/>
              <a:t>. [online] Stratos Jet Charters, Inc. Available at: &lt;https://www.stratosjets.com/blog/airbnb-statistics/&gt; [Accessed 2 March 2021].</a:t>
            </a:r>
          </a:p>
          <a:p>
            <a:r>
              <a:rPr lang="en-GB" dirty="0"/>
              <a:t>iPropertyManagement.com. 2021. </a:t>
            </a:r>
            <a:r>
              <a:rPr lang="en-GB" i="1" dirty="0"/>
              <a:t>Airbnb Statistics [2021]: User &amp; Market Growth Data</a:t>
            </a:r>
            <a:r>
              <a:rPr lang="en-GB" dirty="0"/>
              <a:t>. [online] Available at: &lt;https://ipropertymanagement.com/research/airbnb-statistics&gt; [Accessed 2 March 2021]. (Airbnb Statistics [2021]: User &amp; Market Growth Data, 2021)</a:t>
            </a:r>
          </a:p>
          <a:p>
            <a:r>
              <a:rPr lang="en-GB" dirty="0"/>
              <a:t>Gatautis, R., 2017. The Rise of the Platforms: Business Model Innovation Perspectives. </a:t>
            </a:r>
            <a:r>
              <a:rPr lang="en-GB" i="1" dirty="0"/>
              <a:t>Engineering Economics</a:t>
            </a:r>
            <a:r>
              <a:rPr lang="en-GB" dirty="0"/>
              <a:t>, 28(5).</a:t>
            </a:r>
          </a:p>
          <a:p>
            <a:r>
              <a:rPr lang="en-GB" dirty="0"/>
              <a:t>Chalmers, T., Price, L.L., Schau, H.J., 2013. When differences unite: resource dependence in heterogeneous consumption communities. Journal of Consumer Research 39 (5), 1010–1033. </a:t>
            </a:r>
          </a:p>
          <a:p>
            <a:r>
              <a:rPr lang="en-GB" b="1" dirty="0"/>
              <a:t> </a:t>
            </a:r>
            <a:r>
              <a:rPr lang="en-GB" dirty="0"/>
              <a:t>Nwaorgu, B., 2018. What is Collaborative Consumption? Platforms and Participation of people in Collaborative Consumption – Impact of the New Technologies. </a:t>
            </a:r>
            <a:r>
              <a:rPr lang="en-GB" i="1" dirty="0"/>
              <a:t>International Journal of Innovation, Management and Technology</a:t>
            </a:r>
            <a:r>
              <a:rPr lang="en-GB" dirty="0"/>
              <a:t>, pp.240-245.</a:t>
            </a:r>
          </a:p>
          <a:p>
            <a:r>
              <a:rPr lang="en-GB" dirty="0"/>
              <a:t>Dredge, D. and Gyimóthy, S. (2015) The collaborative economy and tourism: Critical perspectives, questionable claims and silenced voices, </a:t>
            </a:r>
            <a:r>
              <a:rPr lang="en-GB" i="1" dirty="0"/>
              <a:t>Tourism Recreation Research</a:t>
            </a:r>
            <a:r>
              <a:rPr lang="en-GB" dirty="0"/>
              <a:t>, </a:t>
            </a:r>
            <a:r>
              <a:rPr lang="en-GB" b="1" dirty="0"/>
              <a:t>40 </a:t>
            </a:r>
            <a:r>
              <a:rPr lang="en-GB" dirty="0"/>
              <a:t>(3), 286–302. </a:t>
            </a:r>
          </a:p>
          <a:p>
            <a:r>
              <a:rPr lang="en-GB" dirty="0" err="1"/>
              <a:t>Loehman</a:t>
            </a:r>
            <a:r>
              <a:rPr lang="en-GB" dirty="0"/>
              <a:t>, E., Kiser, R. and </a:t>
            </a:r>
            <a:r>
              <a:rPr lang="en-GB" dirty="0" err="1"/>
              <a:t>Rassenti</a:t>
            </a:r>
            <a:r>
              <a:rPr lang="en-GB" dirty="0"/>
              <a:t>, S., 2013. Cost Share Adjustment Processes for Cooperative Group Decisions About Shared Goods: A Design Approach. </a:t>
            </a:r>
            <a:r>
              <a:rPr lang="en-GB" i="1" dirty="0"/>
              <a:t>Group Decision and Negotiation</a:t>
            </a:r>
            <a:r>
              <a:rPr lang="en-GB" dirty="0"/>
              <a:t>, 23(5), pp.1085-1126.</a:t>
            </a:r>
          </a:p>
          <a:p>
            <a:r>
              <a:rPr lang="en-GB" dirty="0" err="1"/>
              <a:t>Jenko</a:t>
            </a:r>
            <a:r>
              <a:rPr lang="en-GB" dirty="0"/>
              <a:t>, P. (2015) Airbnb v </a:t>
            </a:r>
            <a:r>
              <a:rPr lang="en-GB" dirty="0" err="1"/>
              <a:t>Sloveniji</a:t>
            </a:r>
            <a:r>
              <a:rPr lang="en-GB" dirty="0"/>
              <a:t>: do </a:t>
            </a:r>
            <a:r>
              <a:rPr lang="en-GB" dirty="0" err="1"/>
              <a:t>konca</a:t>
            </a:r>
            <a:r>
              <a:rPr lang="en-GB" dirty="0"/>
              <a:t> </a:t>
            </a:r>
            <a:r>
              <a:rPr lang="en-GB" dirty="0" err="1"/>
              <a:t>leta</a:t>
            </a:r>
            <a:r>
              <a:rPr lang="en-GB" dirty="0"/>
              <a:t> </a:t>
            </a:r>
            <a:r>
              <a:rPr lang="en-GB" dirty="0" err="1"/>
              <a:t>načrt</a:t>
            </a:r>
            <a:r>
              <a:rPr lang="en-GB" dirty="0"/>
              <a:t>, </a:t>
            </a:r>
            <a:r>
              <a:rPr lang="en-GB" dirty="0" err="1"/>
              <a:t>kako</a:t>
            </a:r>
            <a:r>
              <a:rPr lang="en-GB" dirty="0"/>
              <a:t> </a:t>
            </a:r>
            <a:r>
              <a:rPr lang="en-GB" dirty="0" err="1"/>
              <a:t>ustrezno</a:t>
            </a:r>
            <a:r>
              <a:rPr lang="en-GB" dirty="0"/>
              <a:t> </a:t>
            </a:r>
            <a:r>
              <a:rPr lang="en-GB" dirty="0" err="1"/>
              <a:t>urediti</a:t>
            </a:r>
            <a:r>
              <a:rPr lang="en-GB" dirty="0"/>
              <a:t> </a:t>
            </a:r>
            <a:r>
              <a:rPr lang="en-GB" dirty="0" err="1"/>
              <a:t>zakonodajo</a:t>
            </a:r>
            <a:r>
              <a:rPr lang="en-GB" dirty="0"/>
              <a:t>, retrieved on July 13, 2017 from https://</a:t>
            </a:r>
            <a:r>
              <a:rPr lang="en-GB" dirty="0" err="1"/>
              <a:t>dnevnik.si</a:t>
            </a:r>
            <a:r>
              <a:rPr lang="en-GB" dirty="0"/>
              <a:t>/1042721068. </a:t>
            </a:r>
          </a:p>
          <a:p>
            <a:endParaRPr lang="en-US" dirty="0"/>
          </a:p>
        </p:txBody>
      </p:sp>
    </p:spTree>
    <p:extLst>
      <p:ext uri="{BB962C8B-B14F-4D97-AF65-F5344CB8AC3E}">
        <p14:creationId xmlns:p14="http://schemas.microsoft.com/office/powerpoint/2010/main" val="28555896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DF8C6-E414-D440-ADD4-80039B0588AC}"/>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1E7DE4A4-5F91-1944-A17F-873AFBC35A5C}"/>
              </a:ext>
            </a:extLst>
          </p:cNvPr>
          <p:cNvSpPr>
            <a:spLocks noGrp="1"/>
          </p:cNvSpPr>
          <p:nvPr>
            <p:ph idx="1"/>
          </p:nvPr>
        </p:nvSpPr>
        <p:spPr>
          <a:xfrm>
            <a:off x="579120" y="552893"/>
            <a:ext cx="11033760" cy="5518723"/>
          </a:xfrm>
        </p:spPr>
        <p:txBody>
          <a:bodyPr>
            <a:normAutofit fontScale="92500" lnSpcReduction="10000"/>
          </a:bodyPr>
          <a:lstStyle/>
          <a:p>
            <a:r>
              <a:rPr lang="en-GB" sz="2200" dirty="0" err="1"/>
              <a:t>Vocabulary.com</a:t>
            </a:r>
            <a:r>
              <a:rPr lang="en-GB" sz="2200" dirty="0"/>
              <a:t>. 2021. </a:t>
            </a:r>
            <a:r>
              <a:rPr lang="en-GB" sz="2200" i="1" dirty="0"/>
              <a:t>perspective - Dictionary Definition</a:t>
            </a:r>
            <a:r>
              <a:rPr lang="en-GB" sz="2200" dirty="0"/>
              <a:t>. [online] Available at: &lt;https://</a:t>
            </a:r>
            <a:r>
              <a:rPr lang="en-GB" sz="2200" dirty="0" err="1"/>
              <a:t>www.vocabulary.com</a:t>
            </a:r>
            <a:r>
              <a:rPr lang="en-GB" sz="2200" dirty="0"/>
              <a:t>/dictionary/perspective&gt; [Accessed 6 March 2021].</a:t>
            </a:r>
          </a:p>
          <a:p>
            <a:r>
              <a:rPr lang="en-GB" sz="2200" dirty="0" err="1"/>
              <a:t>Ahlluwalia</a:t>
            </a:r>
            <a:r>
              <a:rPr lang="en-GB" sz="2200" dirty="0"/>
              <a:t>, S. and Singh, S., 2020. Consumers’ Demographics as Predictors of Their Perception of Online Advertising: Are They Still Relevant in the E-Landscape?. </a:t>
            </a:r>
            <a:r>
              <a:rPr lang="en-GB" sz="2200" i="1" dirty="0"/>
              <a:t>Global Business Review</a:t>
            </a:r>
            <a:r>
              <a:rPr lang="en-GB" sz="2200" dirty="0"/>
              <a:t>, p.097215091989742.</a:t>
            </a:r>
          </a:p>
          <a:p>
            <a:r>
              <a:rPr lang="en-GB" sz="2200" dirty="0" err="1"/>
              <a:t>vJames</a:t>
            </a:r>
            <a:r>
              <a:rPr lang="en-GB" sz="2200" dirty="0"/>
              <a:t> Cook University. 2021. </a:t>
            </a:r>
            <a:r>
              <a:rPr lang="en-GB" sz="2200" i="1" dirty="0"/>
              <a:t>The need for global perspective in today’s business landscape</a:t>
            </a:r>
            <a:r>
              <a:rPr lang="en-GB" sz="2200" dirty="0"/>
              <a:t>. [online] Available at: &lt;https://</a:t>
            </a:r>
            <a:r>
              <a:rPr lang="en-GB" sz="2200" dirty="0" err="1"/>
              <a:t>online.jcu.edu.au</a:t>
            </a:r>
            <a:r>
              <a:rPr lang="en-GB" sz="2200" dirty="0"/>
              <a:t>/blog/global-perspective-in-todays-business-landscape&gt; [Accessed 6 March 2021].</a:t>
            </a:r>
          </a:p>
          <a:p>
            <a:r>
              <a:rPr lang="en-GB" sz="2200" dirty="0"/>
              <a:t>Unified-</a:t>
            </a:r>
            <a:r>
              <a:rPr lang="en-GB" sz="2200" dirty="0" err="1"/>
              <a:t>am.com</a:t>
            </a:r>
            <a:r>
              <a:rPr lang="en-GB" sz="2200" dirty="0"/>
              <a:t>. 2021. </a:t>
            </a:r>
            <a:r>
              <a:rPr lang="en-GB" sz="2200" i="1" dirty="0"/>
              <a:t>Guideline: Business Perspective</a:t>
            </a:r>
            <a:r>
              <a:rPr lang="en-GB" sz="2200" dirty="0"/>
              <a:t>. [online] Available at: &lt;http://</a:t>
            </a:r>
            <a:r>
              <a:rPr lang="en-GB" sz="2200" dirty="0" err="1"/>
              <a:t>www.unified-am.com</a:t>
            </a:r>
            <a:r>
              <a:rPr lang="en-GB" sz="2200" dirty="0"/>
              <a:t>/UAM/UAM/</a:t>
            </a:r>
            <a:r>
              <a:rPr lang="en-GB" sz="2200" dirty="0" err="1"/>
              <a:t>guidances</a:t>
            </a:r>
            <a:r>
              <a:rPr lang="en-GB" sz="2200" dirty="0"/>
              <a:t>/guidelines/uam_business_pers_CBC3D67D.html&gt; [Accessed 6 March 2021].</a:t>
            </a:r>
          </a:p>
          <a:p>
            <a:r>
              <a:rPr lang="en-GB" sz="2200" dirty="0"/>
              <a:t>https://</a:t>
            </a:r>
            <a:r>
              <a:rPr lang="en-GB" sz="2200" dirty="0" err="1"/>
              <a:t>services.amazon.in</a:t>
            </a:r>
            <a:r>
              <a:rPr lang="en-GB" sz="2200" dirty="0"/>
              <a:t>/. 2021. </a:t>
            </a:r>
            <a:r>
              <a:rPr lang="en-GB" sz="2200" i="1" dirty="0"/>
              <a:t>9 Major Advantages of Ecommerce to Businesses in 2020 | Seller Blog</a:t>
            </a:r>
            <a:r>
              <a:rPr lang="en-GB" sz="2200" dirty="0"/>
              <a:t>. [online] Available at: &lt;https://</a:t>
            </a:r>
            <a:r>
              <a:rPr lang="en-GB" sz="2200" dirty="0" err="1"/>
              <a:t>services.amazon.in</a:t>
            </a:r>
            <a:r>
              <a:rPr lang="en-GB" sz="2200" dirty="0"/>
              <a:t>/seller-blog/advantages-of-</a:t>
            </a:r>
            <a:r>
              <a:rPr lang="en-GB" sz="2200" dirty="0" err="1"/>
              <a:t>ecommerce.html</a:t>
            </a:r>
            <a:r>
              <a:rPr lang="en-GB" sz="2200" dirty="0"/>
              <a:t>&gt; [Accessed 7 March 2021].</a:t>
            </a:r>
          </a:p>
          <a:p>
            <a:r>
              <a:rPr lang="en-GB" sz="2200" dirty="0"/>
              <a:t>Airbnb. 2021. [online] Available at: &lt;https://</a:t>
            </a:r>
            <a:r>
              <a:rPr lang="en-GB" sz="2200" dirty="0" err="1"/>
              <a:t>www.airbnb.co.uk</a:t>
            </a:r>
            <a:r>
              <a:rPr lang="en-GB" sz="2200" dirty="0"/>
              <a:t>/trust&gt; [Accessed 7 March 2021].</a:t>
            </a:r>
          </a:p>
          <a:p>
            <a:endParaRPr lang="en-GB" sz="2000" dirty="0"/>
          </a:p>
          <a:p>
            <a:endParaRPr lang="en-GB" sz="2000" dirty="0"/>
          </a:p>
          <a:p>
            <a:endParaRPr lang="en-GB" dirty="0"/>
          </a:p>
          <a:p>
            <a:endParaRPr lang="en-US" dirty="0"/>
          </a:p>
        </p:txBody>
      </p:sp>
    </p:spTree>
    <p:extLst>
      <p:ext uri="{BB962C8B-B14F-4D97-AF65-F5344CB8AC3E}">
        <p14:creationId xmlns:p14="http://schemas.microsoft.com/office/powerpoint/2010/main" val="8173230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01382-23EA-9349-BEA6-5B8D39007592}"/>
              </a:ext>
            </a:extLst>
          </p:cNvPr>
          <p:cNvSpPr>
            <a:spLocks noGrp="1"/>
          </p:cNvSpPr>
          <p:nvPr>
            <p:ph type="title"/>
          </p:nvPr>
        </p:nvSpPr>
        <p:spPr>
          <a:xfrm>
            <a:off x="704539" y="187256"/>
            <a:ext cx="10422160" cy="1048262"/>
          </a:xfrm>
        </p:spPr>
        <p:txBody>
          <a:bodyPr>
            <a:normAutofit fontScale="90000"/>
          </a:bodyPr>
          <a:lstStyle/>
          <a:p>
            <a:r>
              <a:rPr lang="en-US" dirty="0"/>
              <a:t>Appendices</a:t>
            </a:r>
            <a:br>
              <a:rPr lang="en-US" dirty="0"/>
            </a:br>
            <a:endParaRPr lang="en-US" dirty="0"/>
          </a:p>
        </p:txBody>
      </p:sp>
      <p:pic>
        <p:nvPicPr>
          <p:cNvPr id="5" name="Content Placeholder 4" descr="Diagram&#10;&#10;Description automatically generated">
            <a:extLst>
              <a:ext uri="{FF2B5EF4-FFF2-40B4-BE49-F238E27FC236}">
                <a16:creationId xmlns:a16="http://schemas.microsoft.com/office/drawing/2014/main" id="{0EECA96C-6A46-2747-BB98-57E7C7D67A2A}"/>
              </a:ext>
            </a:extLst>
          </p:cNvPr>
          <p:cNvPicPr>
            <a:picLocks noGrp="1" noChangeAspect="1"/>
          </p:cNvPicPr>
          <p:nvPr>
            <p:ph idx="1"/>
          </p:nvPr>
        </p:nvPicPr>
        <p:blipFill>
          <a:blip r:embed="rId2"/>
          <a:stretch>
            <a:fillRect/>
          </a:stretch>
        </p:blipFill>
        <p:spPr>
          <a:xfrm>
            <a:off x="1322384" y="1828149"/>
            <a:ext cx="6741757" cy="3959225"/>
          </a:xfrm>
        </p:spPr>
      </p:pic>
    </p:spTree>
    <p:extLst>
      <p:ext uri="{BB962C8B-B14F-4D97-AF65-F5344CB8AC3E}">
        <p14:creationId xmlns:p14="http://schemas.microsoft.com/office/powerpoint/2010/main" val="471202629"/>
      </p:ext>
    </p:extLst>
  </p:cSld>
  <p:clrMapOvr>
    <a:masterClrMapping/>
  </p:clrMapOvr>
</p:sld>
</file>

<file path=ppt/theme/theme1.xml><?xml version="1.0" encoding="utf-8"?>
<a:theme xmlns:a="http://schemas.openxmlformats.org/drawingml/2006/main" name="GradientRiseVTI">
  <a:themeElements>
    <a:clrScheme name="AnalogousFromRegularSeedLeftStep">
      <a:dk1>
        <a:srgbClr val="000000"/>
      </a:dk1>
      <a:lt1>
        <a:srgbClr val="FFFFFF"/>
      </a:lt1>
      <a:dk2>
        <a:srgbClr val="301D1B"/>
      </a:dk2>
      <a:lt2>
        <a:srgbClr val="F0F1F3"/>
      </a:lt2>
      <a:accent1>
        <a:srgbClr val="C39D4D"/>
      </a:accent1>
      <a:accent2>
        <a:srgbClr val="B1593B"/>
      </a:accent2>
      <a:accent3>
        <a:srgbClr val="C34D5F"/>
      </a:accent3>
      <a:accent4>
        <a:srgbClr val="B13B7F"/>
      </a:accent4>
      <a:accent5>
        <a:srgbClr val="C34DC2"/>
      </a:accent5>
      <a:accent6>
        <a:srgbClr val="813BB1"/>
      </a:accent6>
      <a:hlink>
        <a:srgbClr val="426BC0"/>
      </a:hlink>
      <a:folHlink>
        <a:srgbClr val="7F7F7F"/>
      </a:folHlink>
    </a:clrScheme>
    <a:fontScheme name="Avenir">
      <a:majorFont>
        <a:latin typeface="Tw Cen MT"/>
        <a:ea typeface=""/>
        <a:cs typeface=""/>
      </a:majorFont>
      <a:minorFont>
        <a:latin typeface="Tw Cen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{CAF85601-B34F-AE47-8D06-225AE8CCF6D6}tf10001123</Template>
  <TotalTime>2365</TotalTime>
  <Words>4165</Words>
  <Application>Microsoft Macintosh PowerPoint</Application>
  <PresentationFormat>Widescreen</PresentationFormat>
  <Paragraphs>194</Paragraphs>
  <Slides>16</Slides>
  <Notes>14</Notes>
  <HiddenSlides>0</HiddenSlides>
  <MMClips>11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Tw Cen MT</vt:lpstr>
      <vt:lpstr>GradientRiseVTI</vt:lpstr>
      <vt:lpstr>digital business   Airbnb</vt:lpstr>
      <vt:lpstr>Airbnb – an introduction </vt:lpstr>
      <vt:lpstr>Airbnb business model</vt:lpstr>
      <vt:lpstr>Business model canvas</vt:lpstr>
      <vt:lpstr>Value proposition </vt:lpstr>
      <vt:lpstr>collaborative consumption </vt:lpstr>
      <vt:lpstr>regulations</vt:lpstr>
      <vt:lpstr>Sharing economy </vt:lpstr>
      <vt:lpstr>ecommerce</vt:lpstr>
      <vt:lpstr>perspectives</vt:lpstr>
      <vt:lpstr>Digital disruptive</vt:lpstr>
      <vt:lpstr>References </vt:lpstr>
      <vt:lpstr>PowerPoint Presentation</vt:lpstr>
      <vt:lpstr>PowerPoint Presentation</vt:lpstr>
      <vt:lpstr>PowerPoint Presentation</vt:lpstr>
      <vt:lpstr>Appendices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Barker (1708025)</dc:creator>
  <cp:lastModifiedBy>Alison Barker (1708025)</cp:lastModifiedBy>
  <cp:revision>2</cp:revision>
  <dcterms:created xsi:type="dcterms:W3CDTF">2021-02-22T10:34:53Z</dcterms:created>
  <dcterms:modified xsi:type="dcterms:W3CDTF">2021-03-07T12:36:52Z</dcterms:modified>
</cp:coreProperties>
</file>