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15128" y="1788454"/>
            <a:ext cx="8361229" cy="2098226"/>
          </a:xfrm>
        </p:spPr>
        <p:txBody>
          <a:bodyPr anchor="b">
            <a:noAutofit/>
          </a:bodyPr>
          <a:lstStyle>
            <a:lvl1pPr algn="ct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79906" y="3956279"/>
            <a:ext cx="6831673" cy="1086237"/>
          </a:xfrm>
        </p:spPr>
        <p:txBody>
          <a:bodyPr>
            <a:normAutofit/>
          </a:bodyPr>
          <a:lstStyle>
            <a:lvl1pPr marL="0" indent="0"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3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52858" y="6453386"/>
            <a:ext cx="1607944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12/8/2023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054" y="6453386"/>
            <a:ext cx="7023377" cy="404614"/>
          </a:xfrm>
        </p:spPr>
        <p:txBody>
          <a:bodyPr/>
          <a:lstStyle>
            <a:lvl1pPr algn="ctr">
              <a:defRPr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grpSp>
        <p:nvGrpSpPr>
          <p:cNvPr id="7" name="Group 6"/>
          <p:cNvGrpSpPr/>
          <p:nvPr/>
        </p:nvGrpSpPr>
        <p:grpSpPr>
          <a:xfrm>
            <a:off x="752858" y="744469"/>
            <a:ext cx="10674117" cy="5349671"/>
            <a:chOff x="752858" y="744469"/>
            <a:chExt cx="10674117" cy="5349671"/>
          </a:xfrm>
        </p:grpSpPr>
        <p:sp>
          <p:nvSpPr>
            <p:cNvPr id="11" name="Freeform 6"/>
            <p:cNvSpPr/>
            <p:nvPr/>
          </p:nvSpPr>
          <p:spPr bwMode="auto">
            <a:xfrm>
              <a:off x="8151962" y="1685652"/>
              <a:ext cx="3275013" cy="4408488"/>
            </a:xfrm>
            <a:custGeom>
              <a:avLst/>
              <a:gdLst/>
              <a:ahLst/>
              <a:cxnLst/>
              <a:rect l="l" t="t" r="r" b="b"/>
              <a:pathLst>
                <a:path w="10000" h="10000">
                  <a:moveTo>
                    <a:pt x="8761" y="0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lnTo>
                    <a:pt x="0" y="9126"/>
                  </a:lnTo>
                  <a:lnTo>
                    <a:pt x="8761" y="9127"/>
                  </a:lnTo>
                  <a:lnTo>
                    <a:pt x="8761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4" name="Freeform 6"/>
            <p:cNvSpPr/>
            <p:nvPr/>
          </p:nvSpPr>
          <p:spPr bwMode="auto">
            <a:xfrm flipH="1" flipV="1">
              <a:off x="752858" y="744469"/>
              <a:ext cx="3275668" cy="4408488"/>
            </a:xfrm>
            <a:custGeom>
              <a:avLst/>
              <a:gdLst/>
              <a:ahLst/>
              <a:cxnLst/>
              <a:rect l="l" t="t" r="r" b="b"/>
              <a:pathLst>
                <a:path w="10002" h="10000">
                  <a:moveTo>
                    <a:pt x="8763" y="0"/>
                  </a:moveTo>
                  <a:lnTo>
                    <a:pt x="10002" y="0"/>
                  </a:lnTo>
                  <a:lnTo>
                    <a:pt x="10002" y="10000"/>
                  </a:lnTo>
                  <a:lnTo>
                    <a:pt x="2" y="10000"/>
                  </a:lnTo>
                  <a:cubicBezTo>
                    <a:pt x="-2" y="9698"/>
                    <a:pt x="4" y="9427"/>
                    <a:pt x="0" y="9125"/>
                  </a:cubicBezTo>
                  <a:lnTo>
                    <a:pt x="8763" y="9128"/>
                  </a:lnTo>
                  <a:lnTo>
                    <a:pt x="8763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12/8/2023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025" y="1301360"/>
            <a:ext cx="9612971" cy="2852737"/>
          </a:xfrm>
        </p:spPr>
        <p:txBody>
          <a:bodyPr anchor="b">
            <a:normAutofit/>
          </a:bodyPr>
          <a:lstStyle>
            <a:lvl1pPr algn="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5025" y="4216328"/>
            <a:ext cx="9612971" cy="1143324"/>
          </a:xfrm>
        </p:spPr>
        <p:txBody>
          <a:bodyPr/>
          <a:lstStyle>
            <a:lvl1pPr marL="0" indent="0"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8908" y="6453386"/>
            <a:ext cx="1622409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12/8/2023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312" y="6453386"/>
            <a:ext cx="7023377" cy="404614"/>
          </a:xfrm>
        </p:spPr>
        <p:txBody>
          <a:bodyPr/>
          <a:lstStyle>
            <a:lvl1pPr algn="ctr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7" name="Freeform 6" title="Crop Mark"/>
          <p:cNvSpPr/>
          <p:nvPr/>
        </p:nvSpPr>
        <p:spPr bwMode="auto">
          <a:xfrm>
            <a:off x="8151962" y="1685652"/>
            <a:ext cx="3275013" cy="4408488"/>
          </a:xfrm>
          <a:custGeom>
            <a:avLst/>
            <a:gdLst/>
            <a:ahLst/>
            <a:cxnLst/>
            <a:rect l="0" t="0" r="r" b="b"/>
            <a:pathLst>
              <a:path w="4125" h="5554">
                <a:moveTo>
                  <a:pt x="3614" y="0"/>
                </a:moveTo>
                <a:lnTo>
                  <a:pt x="4125" y="0"/>
                </a:lnTo>
                <a:lnTo>
                  <a:pt x="4125" y="5554"/>
                </a:lnTo>
                <a:lnTo>
                  <a:pt x="0" y="5554"/>
                </a:lnTo>
                <a:lnTo>
                  <a:pt x="0" y="5074"/>
                </a:lnTo>
                <a:lnTo>
                  <a:pt x="3614" y="5074"/>
                </a:lnTo>
                <a:lnTo>
                  <a:pt x="3614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71600" y="2285999"/>
            <a:ext cx="4447786" cy="3581401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25403" y="2285999"/>
            <a:ext cx="4447786" cy="3581401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12/8/2023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71600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5014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25014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12/8/2023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12/8/2023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12/8/2023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Autofit/>
          </a:bodyPr>
          <a:lstStyle>
            <a:lvl1pPr>
              <a:lnSpc>
                <a:spcPct val="84000"/>
              </a:lnSpc>
              <a:defRPr sz="4800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56020" y="685801"/>
            <a:ext cx="5212080" cy="517525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6344"/>
            <a:ext cx="3855720" cy="3011056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12/8/2023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rmAutofit/>
          </a:bodyPr>
          <a:lstStyle>
            <a:lvl1pPr>
              <a:lnSpc>
                <a:spcPct val="84000"/>
              </a:lnSpc>
              <a:defRPr sz="48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532120" y="0"/>
            <a:ext cx="6659880" cy="6857999"/>
          </a:xfrm>
        </p:spPr>
        <p:txBody>
          <a:bodyPr anchor="t"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5968"/>
            <a:ext cx="3855720" cy="3011432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12/8/2023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2295525"/>
            <a:ext cx="9601200" cy="35718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12/8/2023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596561" y="624156"/>
            <a:ext cx="1565766" cy="524324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624156"/>
            <a:ext cx="8179641" cy="524324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12/8/2023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286000"/>
            <a:ext cx="9601200" cy="3581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390650" y="6453386"/>
            <a:ext cx="120457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12/8/2023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93564" y="6453386"/>
            <a:ext cx="6280830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472736" y="6453386"/>
            <a:ext cx="159629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 title="Side bar"/>
          <p:cNvSpPr/>
          <p:nvPr/>
        </p:nvSpPr>
        <p:spPr>
          <a:xfrm>
            <a:off x="478095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89000"/>
        </a:lnSpc>
        <a:spcBef>
          <a:spcPct val="0"/>
        </a:spcBef>
        <a:buNone/>
        <a:defRPr sz="4400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84048" indent="-384048" algn="l" defTabSz="914400" rtl="0" eaLnBrk="1" latinLnBrk="0" hangingPunct="1">
        <a:lnSpc>
          <a:spcPct val="94000"/>
        </a:lnSpc>
        <a:spcBef>
          <a:spcPts val="1000"/>
        </a:spcBef>
        <a:spcAft>
          <a:spcPts val="200"/>
        </a:spcAft>
        <a:buFont typeface="Franklin Gothic Book" panose="020B0503020102020204" pitchFamily="34" charset="0"/>
        <a:buChar char="■"/>
        <a:defRPr sz="2000" kern="1200" baseline="0">
          <a:solidFill>
            <a:schemeClr val="tx2"/>
          </a:solidFill>
          <a:latin typeface="+mn-lt"/>
          <a:ea typeface="+mn-ea"/>
          <a:cs typeface="+mn-cs"/>
        </a:defRPr>
      </a:lvl1pPr>
      <a:lvl2pPr marL="914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2000" i="1" kern="1200" baseline="0">
          <a:solidFill>
            <a:schemeClr val="tx2"/>
          </a:solidFill>
          <a:latin typeface="+mn-lt"/>
          <a:ea typeface="+mn-ea"/>
          <a:cs typeface="+mn-cs"/>
        </a:defRPr>
      </a:lvl2pPr>
      <a:lvl3pPr marL="1371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3pPr>
      <a:lvl4pPr marL="1828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800" i="1" kern="1200" baseline="0">
          <a:solidFill>
            <a:schemeClr val="tx2"/>
          </a:solidFill>
          <a:latin typeface="+mn-lt"/>
          <a:ea typeface="+mn-ea"/>
          <a:cs typeface="+mn-cs"/>
        </a:defRPr>
      </a:lvl4pPr>
      <a:lvl5pPr marL="22860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27432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600" i="1" kern="1200" baseline="0">
          <a:solidFill>
            <a:schemeClr val="tx2"/>
          </a:solidFill>
          <a:latin typeface="+mn-lt"/>
          <a:ea typeface="+mn-ea"/>
          <a:cs typeface="+mn-cs"/>
        </a:defRPr>
      </a:lvl6pPr>
      <a:lvl7pPr marL="3200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3657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400" i="1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4114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3" orient="horz" pos="1368">
          <p15:clr>
            <a:srgbClr val="F26B43"/>
          </p15:clr>
        </p15:guide>
        <p15:guide id="4" orient="horz" pos="1440">
          <p15:clr>
            <a:srgbClr val="F26B43"/>
          </p15:clr>
        </p15:guide>
        <p15:guide id="6" orient="horz" pos="3696">
          <p15:clr>
            <a:srgbClr val="F26B43"/>
          </p15:clr>
        </p15:guide>
        <p15:guide id="7" orient="horz" pos="432">
          <p15:clr>
            <a:srgbClr val="F26B43"/>
          </p15:clr>
        </p15:guide>
        <p15:guide id="8" orient="horz" pos="1512">
          <p15:clr>
            <a:srgbClr val="F26B43"/>
          </p15:clr>
        </p15:guide>
        <p15:guide id="9" pos="6912">
          <p15:clr>
            <a:srgbClr val="F26B43"/>
          </p15:clr>
        </p15:guide>
        <p15:guide id="10" pos="936">
          <p15:clr>
            <a:srgbClr val="F26B43"/>
          </p15:clr>
        </p15:guide>
        <p15:guide id="11" pos="864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readwrite.com/10-advantages-disadvantages-of-digital-marketing-2023/" TargetMode="External"/><Relationship Id="rId2" Type="http://schemas.openxmlformats.org/officeDocument/2006/relationships/hyperlink" Target="https://designstallion.com/blog/benefits-of-digital-marketing/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webfx.com/social-media/learn/social-media-marketing-advantages-and-disadvantages/" TargetMode="External"/><Relationship Id="rId4" Type="http://schemas.openxmlformats.org/officeDocument/2006/relationships/hyperlink" Target="https://roiminds.com/social-media-advantages-and-disadvantage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E239FD-93F4-EB2A-4030-66038DE3D32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z="6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Digital Marketing at TESCO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8719505-B55B-30D6-04B1-6C7E4001D22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Luciana Stafi: 2130653</a:t>
            </a:r>
          </a:p>
          <a:p>
            <a:r>
              <a:rPr lang="en-US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Submission Date: 08 December 2023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7BFFBF36-412F-32FD-0740-FBF8B72B639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52327" y="3956279"/>
            <a:ext cx="2872520" cy="1790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31137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110B1C-3A08-1861-C417-2E1F35E5AF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Digital Marketing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219EEB-1643-3609-72BF-EC1489874A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71600" y="2324637"/>
            <a:ext cx="9601200" cy="3581400"/>
          </a:xfrm>
        </p:spPr>
        <p:txBody>
          <a:bodyPr/>
          <a:lstStyle/>
          <a:p>
            <a:pPr marL="0" indent="0" algn="ctr">
              <a:buNone/>
            </a:pPr>
            <a:r>
              <a:rPr lang="en-GB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"Achieving marketing objectives through applying digital media, data and technology“.</a:t>
            </a:r>
          </a:p>
          <a:p>
            <a:pPr marL="0" indent="0" algn="ctr">
              <a:buNone/>
            </a:pPr>
            <a:endParaRPr lang="en-GB" dirty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n-GB" dirty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n-GB" dirty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n-GB" dirty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n-GB" dirty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n-GB" dirty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GB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(Chaffey, 2019)</a:t>
            </a: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18FB526-89DF-C905-1A2B-130E70E2C7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24732" y="2690446"/>
            <a:ext cx="4775803" cy="34817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8879323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1C680E-AB40-D13A-7749-6827F97694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Digital Marketing and Social Media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E30ADB-C7B5-8DF4-54AA-1B37B6DA046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dirty="0">
                <a:latin typeface="Calibri" panose="020F0502020204030204" pitchFamily="34" charset="0"/>
                <a:cs typeface="Calibri" panose="020F0502020204030204" pitchFamily="34" charset="0"/>
              </a:rPr>
              <a:t>Digital Marketing </a:t>
            </a:r>
          </a:p>
          <a:p>
            <a:pPr marL="0" indent="0">
              <a:buNone/>
            </a:pP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Benefit: “To reach businesses globally” </a:t>
            </a:r>
            <a:r>
              <a:rPr lang="en-US" dirty="0"/>
              <a:t>(Design Stallion, 2023).</a:t>
            </a:r>
            <a:endParaRPr 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Disadvantage: “</a:t>
            </a:r>
            <a:r>
              <a:rPr lang="en-US" dirty="0">
                <a:latin typeface="Calibri" panose="020F0502020204030204" pitchFamily="34" charset="0"/>
                <a:cs typeface="Times New Roman" panose="02020603050405020304" pitchFamily="18" charset="0"/>
              </a:rPr>
              <a:t>T</a:t>
            </a:r>
            <a:r>
              <a:rPr lang="en-US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he intense competition in the digital space” </a:t>
            </a:r>
          </a:p>
          <a:p>
            <a:pPr marL="0" indent="0">
              <a:buNone/>
            </a:pPr>
            <a:r>
              <a:rPr lang="en-GB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ReadWrite</a:t>
            </a:r>
            <a:r>
              <a:rPr lang="en-GB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2023</a:t>
            </a:r>
            <a:r>
              <a:rPr lang="en-US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). </a:t>
            </a:r>
            <a:endParaRPr 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en-US" b="1" dirty="0">
                <a:latin typeface="Calibri" panose="020F0502020204030204" pitchFamily="34" charset="0"/>
                <a:cs typeface="Calibri" panose="020F0502020204030204" pitchFamily="34" charset="0"/>
              </a:rPr>
              <a:t>Social Media </a:t>
            </a:r>
          </a:p>
          <a:p>
            <a:pPr marL="0" indent="0">
              <a:buNone/>
            </a:pP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Benefit:</a:t>
            </a:r>
            <a:r>
              <a:rPr lang="en-US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“</a:t>
            </a:r>
            <a: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</a:t>
            </a:r>
            <a:r>
              <a:rPr lang="en-US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bility to foster global connectivity” </a:t>
            </a:r>
            <a:r>
              <a:rPr lang="en-US" dirty="0"/>
              <a:t>(ROI Minds, 2023).</a:t>
            </a:r>
            <a:endParaRPr 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Disadvantage: “N</a:t>
            </a:r>
            <a:r>
              <a:rPr lang="en-US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egative feedback” (WebFX, 2023)​​.</a:t>
            </a:r>
            <a:endParaRPr 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938850E-9670-6692-3D4F-74AB8A9B9A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83091" y="3760632"/>
            <a:ext cx="3142005" cy="24115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E855E74-03F4-AB61-87AF-15A54B1359A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83091" y="1564829"/>
            <a:ext cx="3176956" cy="219580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8623356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8DE0CB-88C4-7E0A-0558-78EB5A5FA5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Overview Digital Marketing and TESCO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1978724-55ED-A5CD-BB3B-8407D11CB8C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2522" y="2329336"/>
            <a:ext cx="4779678" cy="3487214"/>
          </a:xfrm>
          <a:prstGeom prst="rect">
            <a:avLst/>
          </a:prstGeom>
        </p:spPr>
      </p:pic>
      <p:pic>
        <p:nvPicPr>
          <p:cNvPr id="10" name="Content Placeholder 9">
            <a:extLst>
              <a:ext uri="{FF2B5EF4-FFF2-40B4-BE49-F238E27FC236}">
                <a16:creationId xmlns:a16="http://schemas.microsoft.com/office/drawing/2014/main" id="{1B7358D0-8149-2ADA-A1A2-75B899D8DEB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6284891" y="2329336"/>
            <a:ext cx="5061396" cy="34872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4639697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AEDCED-F349-50DB-5079-C14506C973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References List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86DA13-A2B2-3971-E42F-89DF8BBF29B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342900" marR="0" lvl="0" indent="-34290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"/>
            </a:pPr>
            <a:r>
              <a:rPr lang="en-US" sz="19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Chaffey, D. (2019) </a:t>
            </a:r>
            <a:r>
              <a:rPr lang="en-US" sz="1900" i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Digital Marketing: Strategy, implementation and practice</a:t>
            </a:r>
            <a:r>
              <a:rPr lang="en-US" sz="19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7th ed. Harlow i pozostałe: Pearson Education Limited. </a:t>
            </a:r>
          </a:p>
          <a:p>
            <a:pPr marL="342900" marR="0" lvl="0" indent="-342900">
              <a:buFont typeface="Symbol" panose="05050102010706020507" pitchFamily="18" charset="2"/>
              <a:buChar char=""/>
            </a:pPr>
            <a:r>
              <a:rPr lang="en-US" sz="1900" b="0" i="0" dirty="0">
                <a:solidFill>
                  <a:schemeClr val="tx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Design Stallion. (2023). </a:t>
            </a:r>
            <a:r>
              <a:rPr lang="en-US" sz="1900" b="0" i="1" dirty="0">
                <a:solidFill>
                  <a:schemeClr val="tx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11 Benefits of Digital Marketing For Business in 2023</a:t>
            </a:r>
            <a:r>
              <a:rPr lang="en-US" sz="1900" b="0" i="0" dirty="0">
                <a:solidFill>
                  <a:schemeClr val="tx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. [online] Available at: </a:t>
            </a:r>
            <a:r>
              <a:rPr lang="en-US" sz="1900" b="0" i="0" u="none" strike="noStrike" dirty="0">
                <a:solidFill>
                  <a:schemeClr val="tx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https://designstallion.com/blog/benefits-of-digital-marketing/</a:t>
            </a:r>
            <a:r>
              <a:rPr lang="en-US" sz="1900" b="0" i="0" dirty="0">
                <a:solidFill>
                  <a:schemeClr val="tx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[Accessed 4 Dec 2023].</a:t>
            </a:r>
          </a:p>
          <a:p>
            <a:pPr marL="342900" marR="0" lvl="0" indent="-342900">
              <a:buFont typeface="Symbol" panose="05050102010706020507" pitchFamily="18" charset="2"/>
              <a:buChar char=""/>
            </a:pPr>
            <a:r>
              <a:rPr lang="en-US" sz="1700" b="0" i="0" dirty="0">
                <a:solidFill>
                  <a:schemeClr val="tx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ReadWrite. (2023). </a:t>
            </a:r>
            <a:r>
              <a:rPr lang="en-US" sz="1700" b="0" i="1" dirty="0">
                <a:solidFill>
                  <a:schemeClr val="tx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10 Advantages &amp; Disadvantages of Digital Marketing</a:t>
            </a:r>
            <a:r>
              <a:rPr lang="en-US" sz="1700" b="0" i="0" dirty="0">
                <a:solidFill>
                  <a:schemeClr val="tx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. [online] Available at: </a:t>
            </a:r>
            <a:r>
              <a:rPr lang="en-US" sz="1700" b="0" i="0" u="none" strike="noStrike" dirty="0">
                <a:solidFill>
                  <a:schemeClr val="tx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https://readwrite.com/10-advantages-disadvantages-of-digital-marketing-2023/</a:t>
            </a:r>
            <a:r>
              <a:rPr lang="en-US" sz="1700" b="0" i="0" dirty="0">
                <a:solidFill>
                  <a:schemeClr val="tx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[Accessed 4 Dec 2023].</a:t>
            </a:r>
          </a:p>
          <a:p>
            <a:pPr marL="342900" marR="0" lvl="0" indent="-342900">
              <a:buFont typeface="Symbol" panose="05050102010706020507" pitchFamily="18" charset="2"/>
              <a:buChar char=""/>
            </a:pP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ROI Minds. (2023). </a:t>
            </a:r>
            <a:r>
              <a:rPr kumimoji="0" lang="en-US" sz="19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Top Social Media Advantages and Disadvantages of 2023</a:t>
            </a: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. [online] Available at: </a:t>
            </a: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https://roiminds.com/social-media-advantages-and-disadvantages/</a:t>
            </a: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[Accessed 3 Dec 2023].</a:t>
            </a:r>
            <a:endParaRPr kumimoji="0" lang="en-US" sz="1900" b="0" i="0" u="none" strike="noStrike" kern="1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342900" marR="0" lvl="0" indent="-34290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19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WebFX. (2023). </a:t>
            </a:r>
            <a:r>
              <a:rPr lang="en-US" sz="1900" i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Top 14 Advantages and Disadvantages of Social Media in 2023</a:t>
            </a:r>
            <a:r>
              <a:rPr lang="en-US" sz="19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[online] Available at: </a:t>
            </a:r>
            <a:r>
              <a:rPr lang="en-US" sz="1900" u="sng" kern="1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https://www.webfx.com/social-media/learn/social-media-marketing-advantages-and-disadvantages/</a:t>
            </a:r>
            <a:r>
              <a:rPr lang="en-US" sz="1900" kern="1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9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[Accessed 4 Dec 2023].</a:t>
            </a:r>
          </a:p>
          <a:p>
            <a:endParaRPr lang="en-US" dirty="0"/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BD2C37C7-7D68-B411-27E6-5E6DA543F4A9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solidFill>
            <a:srgbClr val="34354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198375" rIns="0" bIns="198375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0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Söhne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0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Söhne"/>
              </a:rPr>
              <a:t>ROI Minds. (2023). </a:t>
            </a:r>
            <a:r>
              <a:rPr kumimoji="0" lang="en-US" altLang="en-US" sz="1000" b="0" i="1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Söhne"/>
              </a:rPr>
              <a:t>Top Social Media Advantages and Disadvantages of 2023</a:t>
            </a:r>
            <a:r>
              <a:rPr kumimoji="0" lang="en-US" altLang="en-US" sz="10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Söhne"/>
              </a:rPr>
              <a:t>. [online] Available at: </a:t>
            </a:r>
            <a:r>
              <a:rPr kumimoji="0" lang="en-US" altLang="en-US" sz="10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Söhne"/>
                <a:hlinkClick r:id="rId4"/>
              </a:rPr>
              <a:t>https://roiminds.com/social-media-advantages-and-disadvantages/</a:t>
            </a:r>
            <a:r>
              <a:rPr kumimoji="0" lang="en-US" altLang="en-US" sz="10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Söhne"/>
              </a:rPr>
              <a:t> [Accessed 4 Dec 2023].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en-US" altLang="en-US" sz="10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Söhne"/>
              </a:rPr>
            </a:b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3662828"/>
      </p:ext>
    </p:extLst>
  </p:cSld>
  <p:clrMapOvr>
    <a:masterClrMapping/>
  </p:clrMapOvr>
</p:sld>
</file>

<file path=ppt/theme/theme1.xml><?xml version="1.0" encoding="utf-8"?>
<a:theme xmlns:a="http://schemas.openxmlformats.org/drawingml/2006/main" name="Crop">
  <a:themeElements>
    <a:clrScheme name="Crop">
      <a:dk1>
        <a:sysClr val="windowText" lastClr="000000"/>
      </a:dk1>
      <a:lt1>
        <a:sysClr val="window" lastClr="FFFFFF"/>
      </a:lt1>
      <a:dk2>
        <a:srgbClr val="191B0E"/>
      </a:dk2>
      <a:lt2>
        <a:srgbClr val="EFEDE3"/>
      </a:lt2>
      <a:accent1>
        <a:srgbClr val="8C8D86"/>
      </a:accent1>
      <a:accent2>
        <a:srgbClr val="E6C069"/>
      </a:accent2>
      <a:accent3>
        <a:srgbClr val="897B61"/>
      </a:accent3>
      <a:accent4>
        <a:srgbClr val="8DAB8E"/>
      </a:accent4>
      <a:accent5>
        <a:srgbClr val="77A2BB"/>
      </a:accent5>
      <a:accent6>
        <a:srgbClr val="E28394"/>
      </a:accent6>
      <a:hlink>
        <a:srgbClr val="77A2BB"/>
      </a:hlink>
      <a:folHlink>
        <a:srgbClr val="957A99"/>
      </a:folHlink>
    </a:clrScheme>
    <a:fontScheme name="Crop">
      <a:maj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rop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34925" cap="flat" cmpd="sng" algn="in">
          <a:solidFill>
            <a:schemeClr val="phClr"/>
          </a:solidFill>
          <a:prstDash val="solid"/>
        </a:ln>
        <a:ln w="1905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rop" id="{EC9488ED-E761-4D60-9AC4-764D1FE2C171}" vid="{CE19780C-D67D-4C13-9DE9-A52BC3BA51B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{30A65568-656A-4211-953D-7F55BDDA1298}tf10001105</Template>
  <TotalTime>1975</TotalTime>
  <Words>319</Words>
  <Application>Microsoft Office PowerPoint</Application>
  <PresentationFormat>Widescreen</PresentationFormat>
  <Paragraphs>31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Franklin Gothic Book</vt:lpstr>
      <vt:lpstr>Söhne</vt:lpstr>
      <vt:lpstr>Symbol</vt:lpstr>
      <vt:lpstr>Crop</vt:lpstr>
      <vt:lpstr>Digital Marketing at TESCO </vt:lpstr>
      <vt:lpstr>Digital Marketing</vt:lpstr>
      <vt:lpstr>Digital Marketing and Social Media </vt:lpstr>
      <vt:lpstr>Overview Digital Marketing and TESCO</vt:lpstr>
      <vt:lpstr>References List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Digital Marketing at TESCO </dc:title>
  <dc:creator>Andrei Stafi</dc:creator>
  <cp:lastModifiedBy>Andrei Stafi</cp:lastModifiedBy>
  <cp:revision>5</cp:revision>
  <dcterms:created xsi:type="dcterms:W3CDTF">2023-11-27T11:41:21Z</dcterms:created>
  <dcterms:modified xsi:type="dcterms:W3CDTF">2023-12-08T14:52:21Z</dcterms:modified>
</cp:coreProperties>
</file>