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2" r:id="rId3"/>
    <p:sldId id="257" r:id="rId4"/>
    <p:sldId id="261" r:id="rId5"/>
    <p:sldId id="258" r:id="rId6"/>
    <p:sldId id="265" r:id="rId7"/>
    <p:sldId id="259" r:id="rId8"/>
    <p:sldId id="264" r:id="rId9"/>
    <p:sldId id="263" r:id="rId10"/>
    <p:sldId id="26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7B55B7-AF50-75D8-F9FE-81C41986FA0D}" v="33" dt="2022-10-19T13:20:12.562"/>
    <p1510:client id="{1ACB05F8-1265-962E-7235-24874AE53221}" v="23" dt="2022-10-24T09:34:07.837"/>
    <p1510:client id="{1D9035FA-03BC-4282-B14D-8CB5612CAB4F}" v="416" dt="2022-10-03T11:53:55.970"/>
    <p1510:client id="{302DA6C8-D663-418A-A061-29E41379E132}" v="291" dt="2022-10-17T12:28:36.699"/>
    <p1510:client id="{4CC7206C-172E-95C0-040A-248D696E4C25}" v="23" dt="2022-10-19T21:15:16.222"/>
    <p1510:client id="{4FFEFD07-FDFF-9C90-F3B2-BD295B0A0227}" v="9" dt="2022-10-24T10:06:19.122"/>
    <p1510:client id="{53A54726-76CD-7D80-754D-80DF3260CCC7}" v="3" dt="2022-10-10T09:59:48.853"/>
    <p1510:client id="{566372E4-BA73-3415-7B32-F768F0999901}" v="877" dt="2022-10-23T20:43:49.517"/>
    <p1510:client id="{ABAFCCBB-73B0-3D6B-ED67-0F382381F265}" v="1" dt="2022-10-24T09:05:21.168"/>
    <p1510:client id="{C8B67836-6B87-C4D3-5948-C71B7F03395C}" v="772" dt="2022-10-17T17:33:26.810"/>
    <p1510:client id="{FADCE858-9FFD-4898-B71F-9D2C56429B17}" v="246" dt="2022-10-17T11:55:51.199"/>
    <p1510:client id="{FFEA3527-F459-6BA9-BD99-9396BABB01A9}" v="3" dt="2022-10-24T09:55:09.2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in Webster (2208269)" userId="S::2208269@student.uwtsd.ac.uk::cd07f46d-1980-4376-8707-b3d6b4450ba8" providerId="AD" clId="Web-{4FFEFD07-FDFF-9C90-F3B2-BD295B0A0227}"/>
    <pc:docChg chg="modSld">
      <pc:chgData name="Colin Webster (2208269)" userId="S::2208269@student.uwtsd.ac.uk::cd07f46d-1980-4376-8707-b3d6b4450ba8" providerId="AD" clId="Web-{4FFEFD07-FDFF-9C90-F3B2-BD295B0A0227}" dt="2022-10-24T10:06:19.122" v="6" actId="20577"/>
      <pc:docMkLst>
        <pc:docMk/>
      </pc:docMkLst>
      <pc:sldChg chg="modSp">
        <pc:chgData name="Colin Webster (2208269)" userId="S::2208269@student.uwtsd.ac.uk::cd07f46d-1980-4376-8707-b3d6b4450ba8" providerId="AD" clId="Web-{4FFEFD07-FDFF-9C90-F3B2-BD295B0A0227}" dt="2022-10-24T10:06:19.122" v="6" actId="20577"/>
        <pc:sldMkLst>
          <pc:docMk/>
          <pc:sldMk cId="109857222" sldId="256"/>
        </pc:sldMkLst>
        <pc:spChg chg="mod">
          <ac:chgData name="Colin Webster (2208269)" userId="S::2208269@student.uwtsd.ac.uk::cd07f46d-1980-4376-8707-b3d6b4450ba8" providerId="AD" clId="Web-{4FFEFD07-FDFF-9C90-F3B2-BD295B0A0227}" dt="2022-10-24T10:06:19.122" v="6" actId="20577"/>
          <ac:spMkLst>
            <pc:docMk/>
            <pc:sldMk cId="109857222" sldId="256"/>
            <ac:spMk id="2" creationId="{00000000-0000-0000-0000-000000000000}"/>
          </ac:spMkLst>
        </pc:spChg>
        <pc:spChg chg="mod">
          <ac:chgData name="Colin Webster (2208269)" userId="S::2208269@student.uwtsd.ac.uk::cd07f46d-1980-4376-8707-b3d6b4450ba8" providerId="AD" clId="Web-{4FFEFD07-FDFF-9C90-F3B2-BD295B0A0227}" dt="2022-10-24T10:06:12.981" v="5" actId="20577"/>
          <ac:spMkLst>
            <pc:docMk/>
            <pc:sldMk cId="109857222" sldId="256"/>
            <ac:spMk id="4" creationId="{C9EB173E-15D7-FCDE-A55A-6043C88A0A71}"/>
          </ac:spMkLst>
        </pc:spChg>
      </pc:sldChg>
      <pc:sldChg chg="modSp">
        <pc:chgData name="Colin Webster (2208269)" userId="S::2208269@student.uwtsd.ac.uk::cd07f46d-1980-4376-8707-b3d6b4450ba8" providerId="AD" clId="Web-{4FFEFD07-FDFF-9C90-F3B2-BD295B0A0227}" dt="2022-10-24T10:05:57.715" v="4" actId="20577"/>
        <pc:sldMkLst>
          <pc:docMk/>
          <pc:sldMk cId="1724677682" sldId="260"/>
        </pc:sldMkLst>
        <pc:spChg chg="mod">
          <ac:chgData name="Colin Webster (2208269)" userId="S::2208269@student.uwtsd.ac.uk::cd07f46d-1980-4376-8707-b3d6b4450ba8" providerId="AD" clId="Web-{4FFEFD07-FDFF-9C90-F3B2-BD295B0A0227}" dt="2022-10-24T10:05:57.715" v="4" actId="20577"/>
          <ac:spMkLst>
            <pc:docMk/>
            <pc:sldMk cId="1724677682" sldId="260"/>
            <ac:spMk id="71" creationId="{DC7ABF08-4727-D2C5-C3E5-D5F8FFA3138C}"/>
          </ac:spMkLst>
        </pc:spChg>
      </pc:sldChg>
      <pc:sldChg chg="modSp">
        <pc:chgData name="Colin Webster (2208269)" userId="S::2208269@student.uwtsd.ac.uk::cd07f46d-1980-4376-8707-b3d6b4450ba8" providerId="AD" clId="Web-{4FFEFD07-FDFF-9C90-F3B2-BD295B0A0227}" dt="2022-10-24T10:04:54.181" v="0" actId="20577"/>
        <pc:sldMkLst>
          <pc:docMk/>
          <pc:sldMk cId="2052257931" sldId="261"/>
        </pc:sldMkLst>
        <pc:spChg chg="mod">
          <ac:chgData name="Colin Webster (2208269)" userId="S::2208269@student.uwtsd.ac.uk::cd07f46d-1980-4376-8707-b3d6b4450ba8" providerId="AD" clId="Web-{4FFEFD07-FDFF-9C90-F3B2-BD295B0A0227}" dt="2022-10-24T10:04:54.181" v="0" actId="20577"/>
          <ac:spMkLst>
            <pc:docMk/>
            <pc:sldMk cId="2052257931" sldId="261"/>
            <ac:spMk id="3" creationId="{225A60FB-CB8E-AA95-3D05-44B4AFE74C59}"/>
          </ac:spMkLst>
        </pc:spChg>
      </pc:sldChg>
      <pc:sldChg chg="modSp">
        <pc:chgData name="Colin Webster (2208269)" userId="S::2208269@student.uwtsd.ac.uk::cd07f46d-1980-4376-8707-b3d6b4450ba8" providerId="AD" clId="Web-{4FFEFD07-FDFF-9C90-F3B2-BD295B0A0227}" dt="2022-10-24T10:05:26.245" v="2" actId="20577"/>
        <pc:sldMkLst>
          <pc:docMk/>
          <pc:sldMk cId="1139467020" sldId="265"/>
        </pc:sldMkLst>
        <pc:spChg chg="mod">
          <ac:chgData name="Colin Webster (2208269)" userId="S::2208269@student.uwtsd.ac.uk::cd07f46d-1980-4376-8707-b3d6b4450ba8" providerId="AD" clId="Web-{4FFEFD07-FDFF-9C90-F3B2-BD295B0A0227}" dt="2022-10-24T10:05:17.322" v="1" actId="20577"/>
          <ac:spMkLst>
            <pc:docMk/>
            <pc:sldMk cId="1139467020" sldId="265"/>
            <ac:spMk id="2" creationId="{E2407A2A-70F9-B0EF-46FB-68D49D648955}"/>
          </ac:spMkLst>
        </pc:spChg>
        <pc:spChg chg="mod">
          <ac:chgData name="Colin Webster (2208269)" userId="S::2208269@student.uwtsd.ac.uk::cd07f46d-1980-4376-8707-b3d6b4450ba8" providerId="AD" clId="Web-{4FFEFD07-FDFF-9C90-F3B2-BD295B0A0227}" dt="2022-10-24T10:05:26.245" v="2" actId="20577"/>
          <ac:spMkLst>
            <pc:docMk/>
            <pc:sldMk cId="1139467020" sldId="265"/>
            <ac:spMk id="3" creationId="{4F972A6A-1CE5-DE15-EA58-5A5BDC1E730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link.springer.com/article/10.1007/s10639-021-10589-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36953" y="392666"/>
            <a:ext cx="8599714" cy="1128012"/>
          </a:xfrm>
        </p:spPr>
        <p:txBody>
          <a:bodyPr>
            <a:normAutofit/>
          </a:bodyPr>
          <a:lstStyle/>
          <a:p>
            <a:r>
              <a:rPr lang="en-US" sz="3200" dirty="0">
                <a:latin typeface="Arial Nova"/>
                <a:cs typeface="Calibri Light"/>
              </a:rPr>
              <a:t>How do students use technology to collaborate at UWTSD?</a:t>
            </a:r>
          </a:p>
        </p:txBody>
      </p:sp>
      <p:sp>
        <p:nvSpPr>
          <p:cNvPr id="4" name="TextBox 3">
            <a:extLst>
              <a:ext uri="{FF2B5EF4-FFF2-40B4-BE49-F238E27FC236}">
                <a16:creationId xmlns:a16="http://schemas.microsoft.com/office/drawing/2014/main" id="{C9EB173E-15D7-FCDE-A55A-6043C88A0A71}"/>
              </a:ext>
            </a:extLst>
          </p:cNvPr>
          <p:cNvSpPr txBox="1"/>
          <p:nvPr/>
        </p:nvSpPr>
        <p:spPr>
          <a:xfrm>
            <a:off x="193524" y="5430760"/>
            <a:ext cx="608390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Nova"/>
                <a:cs typeface="Calibri"/>
              </a:rPr>
              <a:t>Unique Glenn-</a:t>
            </a:r>
            <a:r>
              <a:rPr lang="en-US" dirty="0" err="1">
                <a:latin typeface="Arial Nova"/>
                <a:cs typeface="Calibri"/>
              </a:rPr>
              <a:t>Krubally</a:t>
            </a:r>
            <a:r>
              <a:rPr lang="en-US" dirty="0">
                <a:latin typeface="Arial Nova"/>
                <a:cs typeface="Calibri"/>
              </a:rPr>
              <a:t> 2020292</a:t>
            </a:r>
          </a:p>
          <a:p>
            <a:r>
              <a:rPr lang="en-US" dirty="0">
                <a:latin typeface="Arial Nova"/>
                <a:cs typeface="Calibri"/>
              </a:rPr>
              <a:t>Alicia Blake 2208796</a:t>
            </a:r>
          </a:p>
          <a:p>
            <a:r>
              <a:rPr lang="en-US" dirty="0">
                <a:latin typeface="Arial Nova"/>
                <a:cs typeface="Calibri"/>
              </a:rPr>
              <a:t>Tania Shaw –2025711</a:t>
            </a:r>
          </a:p>
          <a:p>
            <a:r>
              <a:rPr lang="en-US" dirty="0">
                <a:latin typeface="Arial Nova"/>
                <a:cs typeface="Calibri"/>
              </a:rPr>
              <a:t>Colin Webster -2208269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40">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1D1CAF-9F81-232A-92C5-3A70CAA8E95B}"/>
              </a:ext>
            </a:extLst>
          </p:cNvPr>
          <p:cNvSpPr>
            <a:spLocks noGrp="1"/>
          </p:cNvSpPr>
          <p:nvPr>
            <p:ph type="title"/>
          </p:nvPr>
        </p:nvSpPr>
        <p:spPr>
          <a:xfrm>
            <a:off x="411480" y="987552"/>
            <a:ext cx="4485861" cy="1088136"/>
          </a:xfrm>
        </p:spPr>
        <p:txBody>
          <a:bodyPr anchor="b">
            <a:normAutofit/>
          </a:bodyPr>
          <a:lstStyle/>
          <a:p>
            <a:r>
              <a:rPr lang="en-GB" sz="3400" b="1">
                <a:latin typeface="Arial Nova"/>
                <a:cs typeface="Calibri Light"/>
              </a:rPr>
              <a:t>Introduction</a:t>
            </a:r>
            <a:endParaRPr lang="en-US" sz="3400" b="1">
              <a:latin typeface="Arial Nova"/>
              <a:cs typeface="Calibri Light"/>
            </a:endParaRPr>
          </a:p>
        </p:txBody>
      </p:sp>
      <p:sp>
        <p:nvSpPr>
          <p:cNvPr id="57" name="Rectangle 42">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8" name="Rectangle 44">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11B1F77-75F3-7BCB-D327-502DF286C2B8}"/>
              </a:ext>
            </a:extLst>
          </p:cNvPr>
          <p:cNvSpPr>
            <a:spLocks noGrp="1"/>
          </p:cNvSpPr>
          <p:nvPr>
            <p:ph idx="1"/>
          </p:nvPr>
        </p:nvSpPr>
        <p:spPr>
          <a:xfrm>
            <a:off x="411479" y="2688336"/>
            <a:ext cx="4498848" cy="3584448"/>
          </a:xfrm>
        </p:spPr>
        <p:txBody>
          <a:bodyPr vert="horz" lIns="91440" tIns="45720" rIns="91440" bIns="45720" rtlCol="0" anchor="t">
            <a:normAutofit/>
          </a:bodyPr>
          <a:lstStyle/>
          <a:p>
            <a:pPr marL="0" indent="0">
              <a:buNone/>
            </a:pPr>
            <a:r>
              <a:rPr lang="en-GB" sz="1400">
                <a:latin typeface="Arial Nova"/>
                <a:cs typeface="Calibri"/>
              </a:rPr>
              <a:t>Hello good morning, this is a presentation created by </a:t>
            </a:r>
          </a:p>
          <a:p>
            <a:pPr marL="0" indent="0">
              <a:buNone/>
            </a:pPr>
            <a:endParaRPr lang="en-US" sz="1400">
              <a:latin typeface="Arial Nova"/>
            </a:endParaRPr>
          </a:p>
          <a:p>
            <a:pPr marL="0" indent="0">
              <a:buNone/>
            </a:pPr>
            <a:r>
              <a:rPr lang="en-US" sz="1400">
                <a:latin typeface="Arial Nova"/>
                <a:cs typeface="Calibri"/>
              </a:rPr>
              <a:t>* Alicia </a:t>
            </a:r>
          </a:p>
          <a:p>
            <a:pPr marL="0" indent="0">
              <a:buNone/>
            </a:pPr>
            <a:r>
              <a:rPr lang="en-US" sz="1400">
                <a:latin typeface="Arial Nova"/>
                <a:cs typeface="Calibri"/>
              </a:rPr>
              <a:t>* Unique</a:t>
            </a:r>
          </a:p>
          <a:p>
            <a:pPr marL="0" indent="0">
              <a:buNone/>
            </a:pPr>
            <a:r>
              <a:rPr lang="en-US" sz="1400">
                <a:latin typeface="Arial Nova"/>
                <a:cs typeface="Calibri"/>
              </a:rPr>
              <a:t>* Colin</a:t>
            </a:r>
          </a:p>
          <a:p>
            <a:pPr marL="0" indent="0">
              <a:buNone/>
            </a:pPr>
            <a:r>
              <a:rPr lang="en-US" sz="1400">
                <a:latin typeface="Arial Nova"/>
                <a:cs typeface="Calibri"/>
              </a:rPr>
              <a:t>* Tania</a:t>
            </a:r>
          </a:p>
          <a:p>
            <a:pPr marL="0" indent="0">
              <a:buNone/>
            </a:pPr>
            <a:endParaRPr lang="en-US" sz="1400">
              <a:latin typeface="Arial Nova"/>
              <a:cs typeface="Calibri"/>
            </a:endParaRPr>
          </a:p>
          <a:p>
            <a:pPr marL="0" indent="0">
              <a:buNone/>
            </a:pPr>
            <a:endParaRPr lang="en-US" sz="1400">
              <a:latin typeface="Arial Nova"/>
              <a:cs typeface="Calibri"/>
            </a:endParaRPr>
          </a:p>
          <a:p>
            <a:pPr marL="0" indent="0">
              <a:buNone/>
            </a:pPr>
            <a:endParaRPr lang="en-US" sz="1400">
              <a:latin typeface="Arial Nova"/>
              <a:cs typeface="Calibri"/>
            </a:endParaRPr>
          </a:p>
          <a:p>
            <a:pPr marL="0" indent="0">
              <a:buNone/>
            </a:pPr>
            <a:r>
              <a:rPr lang="en-US" sz="1400">
                <a:latin typeface="Arial Nova"/>
                <a:cs typeface="Calibri"/>
              </a:rPr>
              <a:t>The reason for this Presentation is to find out if students in UWTSD are confident using technology.</a:t>
            </a:r>
            <a:endParaRPr lang="en-US" sz="1400">
              <a:cs typeface="Calibri"/>
            </a:endParaRPr>
          </a:p>
          <a:p>
            <a:pPr marL="0" indent="0">
              <a:buNone/>
            </a:pPr>
            <a:endParaRPr lang="en-US" sz="1400">
              <a:latin typeface="Arial Nova"/>
              <a:cs typeface="Calibri"/>
            </a:endParaRPr>
          </a:p>
          <a:p>
            <a:pPr marL="0" indent="0">
              <a:buNone/>
            </a:pPr>
            <a:endParaRPr lang="en-GB" sz="1400">
              <a:cs typeface="Calibri"/>
            </a:endParaRPr>
          </a:p>
        </p:txBody>
      </p:sp>
      <p:pic>
        <p:nvPicPr>
          <p:cNvPr id="5" name="Picture 5" descr="Two women looking at tablet laughing">
            <a:extLst>
              <a:ext uri="{FF2B5EF4-FFF2-40B4-BE49-F238E27FC236}">
                <a16:creationId xmlns:a16="http://schemas.microsoft.com/office/drawing/2014/main" id="{FF07E067-DAEF-FC05-64BA-2B88711D2023}"/>
              </a:ext>
            </a:extLst>
          </p:cNvPr>
          <p:cNvPicPr>
            <a:picLocks noChangeAspect="1"/>
          </p:cNvPicPr>
          <p:nvPr/>
        </p:nvPicPr>
        <p:blipFill rotWithShape="1">
          <a:blip r:embed="rId2"/>
          <a:srcRect l="11954" r="21042"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187391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Young woman in coffee shop">
            <a:extLst>
              <a:ext uri="{FF2B5EF4-FFF2-40B4-BE49-F238E27FC236}">
                <a16:creationId xmlns:a16="http://schemas.microsoft.com/office/drawing/2014/main" id="{7EF82D4B-3081-C007-C1BD-DCFC18C9D316}"/>
              </a:ext>
            </a:extLst>
          </p:cNvPr>
          <p:cNvPicPr>
            <a:picLocks noChangeAspect="1"/>
          </p:cNvPicPr>
          <p:nvPr/>
        </p:nvPicPr>
        <p:blipFill rotWithShape="1">
          <a:blip r:embed="rId2"/>
          <a:srcRect l="27250" r="5001" b="1"/>
          <a:stretch/>
        </p:blipFill>
        <p:spPr>
          <a:xfrm>
            <a:off x="496759" y="796605"/>
            <a:ext cx="5400087" cy="5261542"/>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9"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30"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EC4FF27-D49A-1C0F-6548-84AE574026AE}"/>
              </a:ext>
            </a:extLst>
          </p:cNvPr>
          <p:cNvSpPr>
            <a:spLocks noGrp="1"/>
          </p:cNvSpPr>
          <p:nvPr>
            <p:ph idx="1"/>
          </p:nvPr>
        </p:nvSpPr>
        <p:spPr>
          <a:xfrm>
            <a:off x="6657715" y="559676"/>
            <a:ext cx="4195673" cy="5332919"/>
          </a:xfrm>
        </p:spPr>
        <p:txBody>
          <a:bodyPr vert="horz" lIns="91440" tIns="45720" rIns="91440" bIns="45720" rtlCol="0" anchor="t">
            <a:normAutofit/>
          </a:bodyPr>
          <a:lstStyle/>
          <a:p>
            <a:endParaRPr lang="en-US" sz="1200">
              <a:solidFill>
                <a:schemeClr val="tx1">
                  <a:alpha val="80000"/>
                </a:schemeClr>
              </a:solidFill>
              <a:cs typeface="Calibri"/>
            </a:endParaRPr>
          </a:p>
          <a:p>
            <a:pPr marL="0" indent="0" algn="ctr">
              <a:buNone/>
            </a:pPr>
            <a:r>
              <a:rPr lang="en-US" sz="1800" b="1" u="sng">
                <a:solidFill>
                  <a:schemeClr val="tx1">
                    <a:alpha val="80000"/>
                  </a:schemeClr>
                </a:solidFill>
                <a:ea typeface="+mn-lt"/>
                <a:cs typeface="+mn-lt"/>
              </a:rPr>
              <a:t>Are students confident using technology to collaborate?</a:t>
            </a:r>
            <a:endParaRPr lang="en-US" sz="1800">
              <a:solidFill>
                <a:schemeClr val="tx1">
                  <a:alpha val="80000"/>
                </a:schemeClr>
              </a:solidFill>
              <a:cs typeface="Calibri"/>
            </a:endParaRPr>
          </a:p>
          <a:p>
            <a:endParaRPr lang="en-US" sz="1200">
              <a:solidFill>
                <a:schemeClr val="tx1">
                  <a:alpha val="80000"/>
                </a:schemeClr>
              </a:solidFill>
              <a:cs typeface="Calibri"/>
            </a:endParaRPr>
          </a:p>
          <a:p>
            <a:r>
              <a:rPr lang="en-US" sz="1800">
                <a:solidFill>
                  <a:schemeClr val="tx1">
                    <a:alpha val="80000"/>
                  </a:schemeClr>
                </a:solidFill>
                <a:cs typeface="Calibri"/>
              </a:rPr>
              <a:t>Microsoft Teams </a:t>
            </a:r>
          </a:p>
          <a:p>
            <a:r>
              <a:rPr lang="en-US" sz="1800" err="1">
                <a:solidFill>
                  <a:schemeClr val="tx1">
                    <a:alpha val="80000"/>
                  </a:schemeClr>
                </a:solidFill>
                <a:cs typeface="Calibri"/>
              </a:rPr>
              <a:t>Whatsapp</a:t>
            </a:r>
            <a:endParaRPr lang="en-US" sz="1800">
              <a:solidFill>
                <a:schemeClr val="tx1">
                  <a:alpha val="80000"/>
                </a:schemeClr>
              </a:solidFill>
              <a:cs typeface="Calibri"/>
            </a:endParaRPr>
          </a:p>
          <a:p>
            <a:r>
              <a:rPr lang="en-US" sz="1800">
                <a:solidFill>
                  <a:schemeClr val="tx1">
                    <a:alpha val="80000"/>
                  </a:schemeClr>
                </a:solidFill>
                <a:cs typeface="Calibri"/>
              </a:rPr>
              <a:t>One Drive</a:t>
            </a:r>
          </a:p>
          <a:p>
            <a:r>
              <a:rPr lang="en-US" sz="1800">
                <a:solidFill>
                  <a:schemeClr val="tx1">
                    <a:alpha val="80000"/>
                  </a:schemeClr>
                </a:solidFill>
                <a:cs typeface="Calibri"/>
              </a:rPr>
              <a:t>Student email</a:t>
            </a:r>
          </a:p>
          <a:p>
            <a:r>
              <a:rPr lang="en-US" sz="1800">
                <a:solidFill>
                  <a:schemeClr val="tx1">
                    <a:alpha val="80000"/>
                  </a:schemeClr>
                </a:solidFill>
                <a:cs typeface="Calibri"/>
              </a:rPr>
              <a:t>Online Library</a:t>
            </a:r>
          </a:p>
          <a:p>
            <a:r>
              <a:rPr lang="en-US" sz="1800">
                <a:solidFill>
                  <a:schemeClr val="tx1">
                    <a:alpha val="80000"/>
                  </a:schemeClr>
                </a:solidFill>
                <a:cs typeface="Calibri"/>
              </a:rPr>
              <a:t>Google Scholar/Search</a:t>
            </a:r>
          </a:p>
          <a:p>
            <a:pPr marL="0" indent="0">
              <a:buNone/>
            </a:pPr>
            <a:r>
              <a:rPr lang="en-US" sz="1800">
                <a:solidFill>
                  <a:schemeClr val="tx1">
                    <a:alpha val="80000"/>
                  </a:schemeClr>
                </a:solidFill>
                <a:cs typeface="Calibri"/>
              </a:rPr>
              <a:t>Mature students, </a:t>
            </a:r>
            <a:r>
              <a:rPr lang="en-US" sz="1800">
                <a:solidFill>
                  <a:schemeClr val="tx1">
                    <a:alpha val="80000"/>
                  </a:schemeClr>
                </a:solidFill>
                <a:latin typeface="Arial Nova"/>
                <a:cs typeface="Calibri"/>
              </a:rPr>
              <a:t>returning</a:t>
            </a:r>
            <a:r>
              <a:rPr lang="en-US" sz="1800">
                <a:solidFill>
                  <a:schemeClr val="tx1">
                    <a:alpha val="80000"/>
                  </a:schemeClr>
                </a:solidFill>
                <a:cs typeface="Calibri"/>
              </a:rPr>
              <a:t> to study, some students have basic computer knowledge, </a:t>
            </a:r>
          </a:p>
          <a:p>
            <a:pPr marL="0" indent="0">
              <a:buNone/>
            </a:pPr>
            <a:endParaRPr lang="en-US" sz="2000">
              <a:solidFill>
                <a:srgbClr val="000000">
                  <a:alpha val="80000"/>
                </a:srgbClr>
              </a:solidFill>
              <a:cs typeface="Calibri"/>
            </a:endParaRPr>
          </a:p>
          <a:p>
            <a:pPr marL="0" indent="0">
              <a:buNone/>
            </a:pPr>
            <a:endParaRPr lang="en-US" sz="2000" b="1" u="sng">
              <a:solidFill>
                <a:srgbClr val="000000">
                  <a:alpha val="80000"/>
                </a:srgbClr>
              </a:solidFill>
              <a:cs typeface="Calibri"/>
            </a:endParaRPr>
          </a:p>
        </p:txBody>
      </p:sp>
      <p:sp>
        <p:nvSpPr>
          <p:cNvPr id="31"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32"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1095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D94D8-3AC3-20C1-D052-7456CE60A8A2}"/>
              </a:ext>
            </a:extLst>
          </p:cNvPr>
          <p:cNvSpPr>
            <a:spLocks noGrp="1"/>
          </p:cNvSpPr>
          <p:nvPr>
            <p:ph type="title"/>
          </p:nvPr>
        </p:nvSpPr>
        <p:spPr>
          <a:xfrm>
            <a:off x="751390" y="152923"/>
            <a:ext cx="10515600" cy="1325563"/>
          </a:xfrm>
        </p:spPr>
        <p:txBody>
          <a:bodyPr/>
          <a:lstStyle/>
          <a:p>
            <a:r>
              <a:rPr lang="en-GB" b="1" u="sng">
                <a:latin typeface="Arial Nova"/>
                <a:cs typeface="Calibri Light"/>
              </a:rPr>
              <a:t>Proposed Method</a:t>
            </a:r>
          </a:p>
        </p:txBody>
      </p:sp>
      <p:sp>
        <p:nvSpPr>
          <p:cNvPr id="3" name="Content Placeholder 2">
            <a:extLst>
              <a:ext uri="{FF2B5EF4-FFF2-40B4-BE49-F238E27FC236}">
                <a16:creationId xmlns:a16="http://schemas.microsoft.com/office/drawing/2014/main" id="{225A60FB-CB8E-AA95-3D05-44B4AFE74C59}"/>
              </a:ext>
            </a:extLst>
          </p:cNvPr>
          <p:cNvSpPr>
            <a:spLocks noGrp="1"/>
          </p:cNvSpPr>
          <p:nvPr>
            <p:ph idx="1"/>
          </p:nvPr>
        </p:nvSpPr>
        <p:spPr/>
        <p:txBody>
          <a:bodyPr vert="horz" lIns="91440" tIns="45720" rIns="91440" bIns="45720" rtlCol="0" anchor="t">
            <a:noAutofit/>
          </a:bodyPr>
          <a:lstStyle/>
          <a:p>
            <a:r>
              <a:rPr lang="en-GB" sz="2400" dirty="0">
                <a:latin typeface="Arial Nova"/>
                <a:cs typeface="Calibri"/>
              </a:rPr>
              <a:t>This is what we will be doing:</a:t>
            </a:r>
          </a:p>
          <a:p>
            <a:endParaRPr lang="en-GB" sz="2400" dirty="0">
              <a:latin typeface="Arial Nova"/>
              <a:cs typeface="Calibri"/>
            </a:endParaRPr>
          </a:p>
          <a:p>
            <a:pPr marL="514350" indent="-514350" algn="ctr">
              <a:buAutoNum type="arabicPeriod"/>
            </a:pPr>
            <a:r>
              <a:rPr lang="en-GB" sz="2400" dirty="0">
                <a:latin typeface="Arial Nova"/>
                <a:cs typeface="Calibri"/>
              </a:rPr>
              <a:t>Research to find out what the students at UWTSD are most comfortable using.</a:t>
            </a:r>
          </a:p>
          <a:p>
            <a:pPr marL="514350" indent="-514350" algn="ctr">
              <a:buAutoNum type="arabicPeriod"/>
            </a:pPr>
            <a:r>
              <a:rPr lang="en-GB" sz="2400" dirty="0">
                <a:latin typeface="Arial Nova"/>
                <a:cs typeface="Calibri"/>
              </a:rPr>
              <a:t>Creating a questionnaire for students to complete at UWTSD we will create a QR code where students can scan it, to gain access to the questionnaire where will receive the correct information for our research.</a:t>
            </a:r>
          </a:p>
          <a:p>
            <a:pPr marL="514350" indent="-514350" algn="ctr">
              <a:buAutoNum type="arabicPeriod"/>
            </a:pPr>
            <a:r>
              <a:rPr lang="en-GB" sz="2400" dirty="0">
                <a:latin typeface="Arial Nova"/>
                <a:cs typeface="Calibri"/>
              </a:rPr>
              <a:t>From the data we receive we will collaborate a graph showing the percentage of students at UWTSD who are comfortable using technology. </a:t>
            </a:r>
          </a:p>
          <a:p>
            <a:pPr marL="514350" indent="-514350" algn="ctr">
              <a:buAutoNum type="arabicPeriod"/>
            </a:pPr>
            <a:r>
              <a:rPr lang="en-GB" sz="2400" dirty="0">
                <a:latin typeface="Arial Nova"/>
                <a:cs typeface="Calibri"/>
              </a:rPr>
              <a:t>Using the data found we will also be able to see what platforms are most popular.</a:t>
            </a:r>
          </a:p>
        </p:txBody>
      </p:sp>
    </p:spTree>
    <p:extLst>
      <p:ext uri="{BB962C8B-B14F-4D97-AF65-F5344CB8AC3E}">
        <p14:creationId xmlns:p14="http://schemas.microsoft.com/office/powerpoint/2010/main" val="2052257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652F8-8F73-C96F-3B8D-71176A2B500C}"/>
              </a:ext>
            </a:extLst>
          </p:cNvPr>
          <p:cNvSpPr>
            <a:spLocks noGrp="1"/>
          </p:cNvSpPr>
          <p:nvPr>
            <p:ph type="title"/>
          </p:nvPr>
        </p:nvSpPr>
        <p:spPr>
          <a:xfrm>
            <a:off x="838200" y="365125"/>
            <a:ext cx="10515600" cy="954590"/>
          </a:xfrm>
        </p:spPr>
        <p:txBody>
          <a:bodyPr>
            <a:normAutofit/>
          </a:bodyPr>
          <a:lstStyle/>
          <a:p>
            <a:pPr algn="ctr"/>
            <a:r>
              <a:rPr lang="en-US" sz="4000" b="1" u="sng">
                <a:latin typeface="Arial Nova"/>
                <a:cs typeface="Calibri Light"/>
              </a:rPr>
              <a:t>Ethical Consideration</a:t>
            </a:r>
          </a:p>
        </p:txBody>
      </p:sp>
      <p:sp>
        <p:nvSpPr>
          <p:cNvPr id="3" name="Content Placeholder 2">
            <a:extLst>
              <a:ext uri="{FF2B5EF4-FFF2-40B4-BE49-F238E27FC236}">
                <a16:creationId xmlns:a16="http://schemas.microsoft.com/office/drawing/2014/main" id="{66B66E4E-830D-2B11-E2E4-4678120FC374}"/>
              </a:ext>
            </a:extLst>
          </p:cNvPr>
          <p:cNvSpPr>
            <a:spLocks noGrp="1"/>
          </p:cNvSpPr>
          <p:nvPr>
            <p:ph idx="1"/>
          </p:nvPr>
        </p:nvSpPr>
        <p:spPr>
          <a:xfrm>
            <a:off x="838200" y="1324309"/>
            <a:ext cx="10515600" cy="4852654"/>
          </a:xfrm>
        </p:spPr>
        <p:txBody>
          <a:bodyPr vert="horz" lIns="91440" tIns="45720" rIns="91440" bIns="45720" rtlCol="0" anchor="t">
            <a:normAutofit/>
          </a:bodyPr>
          <a:lstStyle/>
          <a:p>
            <a:pPr marL="0" indent="0">
              <a:buNone/>
            </a:pPr>
            <a:r>
              <a:rPr lang="en-US" sz="2400">
                <a:latin typeface="Arial Nova"/>
                <a:cs typeface="Calibri"/>
              </a:rPr>
              <a:t>What are ethical considerations?</a:t>
            </a:r>
            <a:endParaRPr lang="en-US" sz="2400">
              <a:latin typeface="Arial Nova"/>
            </a:endParaRPr>
          </a:p>
          <a:p>
            <a:pPr marL="0" indent="0">
              <a:buNone/>
            </a:pPr>
            <a:r>
              <a:rPr lang="en-US" sz="2400">
                <a:latin typeface="Arial Nova"/>
                <a:cs typeface="Calibri"/>
              </a:rPr>
              <a:t>Ethical considerations are the morals of an individual when gathering </a:t>
            </a:r>
            <a:r>
              <a:rPr lang="en-US" sz="2400" err="1">
                <a:latin typeface="Arial Nova"/>
                <a:cs typeface="Calibri"/>
              </a:rPr>
              <a:t>quantitive</a:t>
            </a:r>
            <a:r>
              <a:rPr lang="en-US" sz="2400">
                <a:latin typeface="Arial Nova"/>
                <a:cs typeface="Calibri"/>
              </a:rPr>
              <a:t>/qualitative information. </a:t>
            </a:r>
          </a:p>
          <a:p>
            <a:pPr algn="ctr"/>
            <a:r>
              <a:rPr lang="en-US" sz="2400">
                <a:latin typeface="Arial Nova"/>
                <a:cs typeface="Calibri"/>
              </a:rPr>
              <a:t>Respect</a:t>
            </a:r>
          </a:p>
          <a:p>
            <a:pPr algn="ctr"/>
            <a:r>
              <a:rPr lang="en-US" sz="2400">
                <a:latin typeface="Arial Nova"/>
                <a:cs typeface="Calibri"/>
              </a:rPr>
              <a:t>Honesty</a:t>
            </a:r>
          </a:p>
          <a:p>
            <a:pPr algn="ctr"/>
            <a:r>
              <a:rPr lang="en-US" sz="2400">
                <a:latin typeface="Arial Nova"/>
                <a:cs typeface="Calibri"/>
              </a:rPr>
              <a:t>Fairness</a:t>
            </a:r>
          </a:p>
          <a:p>
            <a:pPr algn="ctr"/>
            <a:r>
              <a:rPr lang="en-US" sz="2400">
                <a:latin typeface="Arial Nova"/>
                <a:cs typeface="Calibri"/>
              </a:rPr>
              <a:t>Care</a:t>
            </a:r>
          </a:p>
          <a:p>
            <a:endParaRPr lang="en-US" sz="2400">
              <a:latin typeface="Arial Nova"/>
              <a:cs typeface="Calibri"/>
            </a:endParaRPr>
          </a:p>
          <a:p>
            <a:endParaRPr lang="en-US">
              <a:latin typeface="Arial Nova"/>
              <a:cs typeface="Calibri"/>
            </a:endParaRPr>
          </a:p>
        </p:txBody>
      </p:sp>
    </p:spTree>
    <p:extLst>
      <p:ext uri="{BB962C8B-B14F-4D97-AF65-F5344CB8AC3E}">
        <p14:creationId xmlns:p14="http://schemas.microsoft.com/office/powerpoint/2010/main" val="3403780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07A2A-70F9-B0EF-46FB-68D49D648955}"/>
              </a:ext>
            </a:extLst>
          </p:cNvPr>
          <p:cNvSpPr>
            <a:spLocks noGrp="1"/>
          </p:cNvSpPr>
          <p:nvPr>
            <p:ph type="title"/>
          </p:nvPr>
        </p:nvSpPr>
        <p:spPr>
          <a:xfrm>
            <a:off x="572493" y="238539"/>
            <a:ext cx="11018520" cy="1434415"/>
          </a:xfrm>
        </p:spPr>
        <p:txBody>
          <a:bodyPr anchor="b">
            <a:normAutofit/>
          </a:bodyPr>
          <a:lstStyle/>
          <a:p>
            <a:r>
              <a:rPr lang="en-US" sz="4600" dirty="0">
                <a:latin typeface="Arial Nova"/>
                <a:cs typeface="Calibri Light"/>
              </a:rPr>
              <a:t>How will we ensure that the data we collect is analyzed in an ethical way?</a:t>
            </a:r>
            <a:endParaRPr lang="en-US" sz="4600" dirty="0">
              <a:latin typeface="Arial Nova"/>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972A6A-1CE5-DE15-EA58-5A5BDC1E7304}"/>
              </a:ext>
            </a:extLst>
          </p:cNvPr>
          <p:cNvSpPr>
            <a:spLocks noGrp="1"/>
          </p:cNvSpPr>
          <p:nvPr>
            <p:ph idx="1"/>
          </p:nvPr>
        </p:nvSpPr>
        <p:spPr>
          <a:xfrm>
            <a:off x="572493" y="2071316"/>
            <a:ext cx="6713552" cy="4119172"/>
          </a:xfrm>
        </p:spPr>
        <p:txBody>
          <a:bodyPr vert="horz" lIns="91440" tIns="45720" rIns="91440" bIns="45720" rtlCol="0" anchor="t">
            <a:noAutofit/>
          </a:bodyPr>
          <a:lstStyle/>
          <a:p>
            <a:pPr marL="0" indent="0">
              <a:buNone/>
            </a:pPr>
            <a:r>
              <a:rPr lang="en-US" sz="1600" dirty="0">
                <a:latin typeface="Arial Nova"/>
                <a:cs typeface="Calibri"/>
              </a:rPr>
              <a:t>While we are collecting the data we need for our research we will not fabricate or </a:t>
            </a:r>
            <a:r>
              <a:rPr lang="en-US" sz="1600" dirty="0" err="1">
                <a:latin typeface="Arial Nova"/>
                <a:cs typeface="Calibri"/>
              </a:rPr>
              <a:t>decieve</a:t>
            </a:r>
            <a:r>
              <a:rPr lang="en-US" sz="1600" dirty="0">
                <a:latin typeface="Arial Nova"/>
                <a:cs typeface="Calibri"/>
              </a:rPr>
              <a:t> the individuals we are collecting from.</a:t>
            </a:r>
          </a:p>
          <a:p>
            <a:pPr marL="0" indent="0">
              <a:buNone/>
            </a:pPr>
            <a:r>
              <a:rPr lang="en-US" sz="1600" dirty="0">
                <a:latin typeface="Arial Nova"/>
                <a:cs typeface="Calibri"/>
              </a:rPr>
              <a:t>We will briefly introduce our </a:t>
            </a:r>
            <a:r>
              <a:rPr lang="en-US" sz="1600" dirty="0" err="1">
                <a:latin typeface="Arial Nova"/>
                <a:cs typeface="Calibri"/>
              </a:rPr>
              <a:t>chosed</a:t>
            </a:r>
            <a:r>
              <a:rPr lang="en-US" sz="1600" dirty="0">
                <a:latin typeface="Arial Nova"/>
                <a:cs typeface="Calibri"/>
              </a:rPr>
              <a:t> research so they have an understanding and gaining their consent in order to complete it.</a:t>
            </a:r>
          </a:p>
          <a:p>
            <a:pPr marL="0" indent="0">
              <a:buNone/>
            </a:pPr>
            <a:r>
              <a:rPr lang="en-US" sz="1600" dirty="0">
                <a:latin typeface="Arial Nova"/>
                <a:cs typeface="Calibri"/>
              </a:rPr>
              <a:t>'</a:t>
            </a:r>
            <a:r>
              <a:rPr lang="en-US" sz="1600" dirty="0">
                <a:latin typeface="Arial Nova"/>
                <a:ea typeface="+mn-lt"/>
                <a:cs typeface="+mn-lt"/>
              </a:rPr>
              <a:t>Informed consent is one of the founding principles of research ethics. Its intent is that human participants can enter research freely (voluntarily) with full information about what it means for them to take part, and that they give consent </a:t>
            </a:r>
            <a:r>
              <a:rPr lang="en-US" sz="1600" b="1" dirty="0">
                <a:latin typeface="Arial Nova"/>
                <a:ea typeface="+mn-lt"/>
                <a:cs typeface="+mn-lt"/>
              </a:rPr>
              <a:t>before</a:t>
            </a:r>
            <a:r>
              <a:rPr lang="en-US" sz="1600" dirty="0">
                <a:latin typeface="Arial Nova"/>
                <a:ea typeface="+mn-lt"/>
                <a:cs typeface="+mn-lt"/>
              </a:rPr>
              <a:t> they enter the research.' (Research Support, Dec 2021)</a:t>
            </a:r>
            <a:endParaRPr lang="en-US" sz="1600" dirty="0">
              <a:latin typeface="Arial Nova"/>
            </a:endParaRPr>
          </a:p>
          <a:p>
            <a:pPr marL="0" indent="0">
              <a:buNone/>
            </a:pPr>
            <a:r>
              <a:rPr lang="en-US" sz="1600" dirty="0">
                <a:latin typeface="Arial Nova"/>
                <a:cs typeface="Calibri"/>
              </a:rPr>
              <a:t>We are able to ensure our researchers that the data we collect will </a:t>
            </a:r>
            <a:endParaRPr lang="en-US" sz="1600" dirty="0">
              <a:latin typeface="Arial Nova"/>
            </a:endParaRPr>
          </a:p>
          <a:p>
            <a:pPr marL="514350" indent="-514350">
              <a:buAutoNum type="arabicPeriod"/>
            </a:pPr>
            <a:r>
              <a:rPr lang="en-US" sz="1600" dirty="0">
                <a:latin typeface="Arial Nova"/>
                <a:cs typeface="Calibri"/>
              </a:rPr>
              <a:t>Remain anonymous as we are using a QR system where they will not need to input any personal information</a:t>
            </a:r>
          </a:p>
          <a:p>
            <a:pPr marL="514350" indent="-514350">
              <a:buAutoNum type="arabicPeriod"/>
            </a:pPr>
            <a:r>
              <a:rPr lang="en-US" sz="1600" dirty="0">
                <a:latin typeface="Arial Nova"/>
                <a:cs typeface="Calibri"/>
              </a:rPr>
              <a:t>We will be able to immediately see </a:t>
            </a:r>
            <a:r>
              <a:rPr lang="en-US" sz="1600" dirty="0" err="1">
                <a:latin typeface="Arial Nova"/>
                <a:cs typeface="Calibri"/>
              </a:rPr>
              <a:t>respones</a:t>
            </a:r>
            <a:r>
              <a:rPr lang="en-US" sz="1600" dirty="0">
                <a:latin typeface="Arial Nova"/>
                <a:cs typeface="Calibri"/>
              </a:rPr>
              <a:t> and be able to generate a chart to see what choices are most popular</a:t>
            </a:r>
          </a:p>
          <a:p>
            <a:pPr marL="0" indent="0">
              <a:buNone/>
            </a:pPr>
            <a:endParaRPr lang="en-US" sz="2000" dirty="0">
              <a:latin typeface="Arial Nova"/>
              <a:cs typeface="Calibri"/>
            </a:endParaRPr>
          </a:p>
          <a:p>
            <a:pPr marL="514350" indent="-514350">
              <a:buAutoNum type="arabicPeriod"/>
            </a:pPr>
            <a:endParaRPr lang="en-US" sz="2000">
              <a:cs typeface="Calibri"/>
            </a:endParaRPr>
          </a:p>
          <a:p>
            <a:pPr marL="514350" indent="-514350">
              <a:buAutoNum type="arabicPeriod"/>
            </a:pPr>
            <a:endParaRPr lang="en-US" sz="2000">
              <a:cs typeface="Calibri"/>
            </a:endParaRPr>
          </a:p>
          <a:p>
            <a:endParaRPr lang="en-US" sz="2000">
              <a:cs typeface="Calibri"/>
            </a:endParaRPr>
          </a:p>
        </p:txBody>
      </p:sp>
      <p:pic>
        <p:nvPicPr>
          <p:cNvPr id="4" name="Picture 4" descr="Diagram&#10;&#10;Description automatically generated">
            <a:extLst>
              <a:ext uri="{FF2B5EF4-FFF2-40B4-BE49-F238E27FC236}">
                <a16:creationId xmlns:a16="http://schemas.microsoft.com/office/drawing/2014/main" id="{C9013F4A-BEAA-24CC-103A-B89BF09FC81A}"/>
              </a:ext>
            </a:extLst>
          </p:cNvPr>
          <p:cNvPicPr>
            <a:picLocks noChangeAspect="1"/>
          </p:cNvPicPr>
          <p:nvPr/>
        </p:nvPicPr>
        <p:blipFill rotWithShape="1">
          <a:blip r:embed="rId2"/>
          <a:srcRect l="12098" r="16469"/>
          <a:stretch/>
        </p:blipFill>
        <p:spPr>
          <a:xfrm>
            <a:off x="8404527" y="2071890"/>
            <a:ext cx="3190109" cy="3356599"/>
          </a:xfrm>
          <a:prstGeom prst="rect">
            <a:avLst/>
          </a:prstGeom>
        </p:spPr>
      </p:pic>
      <p:sp>
        <p:nvSpPr>
          <p:cNvPr id="5" name="TextBox 4">
            <a:extLst>
              <a:ext uri="{FF2B5EF4-FFF2-40B4-BE49-F238E27FC236}">
                <a16:creationId xmlns:a16="http://schemas.microsoft.com/office/drawing/2014/main" id="{43F01134-D856-0178-1831-6415AD8614A0}"/>
              </a:ext>
            </a:extLst>
          </p:cNvPr>
          <p:cNvSpPr txBox="1"/>
          <p:nvPr/>
        </p:nvSpPr>
        <p:spPr>
          <a:xfrm>
            <a:off x="8531086" y="5604564"/>
            <a:ext cx="28989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Image: www.niehs.nih.gov</a:t>
            </a:r>
            <a:endParaRPr lang="en-US"/>
          </a:p>
        </p:txBody>
      </p:sp>
    </p:spTree>
    <p:extLst>
      <p:ext uri="{BB962C8B-B14F-4D97-AF65-F5344CB8AC3E}">
        <p14:creationId xmlns:p14="http://schemas.microsoft.com/office/powerpoint/2010/main" val="1139467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5" name="Rectangle 102">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9047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Freeform: Shape 104">
            <a:extLst>
              <a:ext uri="{FF2B5EF4-FFF2-40B4-BE49-F238E27FC236}">
                <a16:creationId xmlns:a16="http://schemas.microsoft.com/office/drawing/2014/main" id="{9B38642C-62C4-4E31-A5D3-BB1DD8CA3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663583" cy="6858478"/>
          </a:xfrm>
          <a:custGeom>
            <a:avLst/>
            <a:gdLst>
              <a:gd name="connsiteX0" fmla="*/ 0 w 8663583"/>
              <a:gd name="connsiteY0" fmla="*/ 0 h 6858478"/>
              <a:gd name="connsiteX1" fmla="*/ 480486 w 8663583"/>
              <a:gd name="connsiteY1" fmla="*/ 0 h 6858478"/>
              <a:gd name="connsiteX2" fmla="*/ 4415403 w 8663583"/>
              <a:gd name="connsiteY2" fmla="*/ 0 h 6858478"/>
              <a:gd name="connsiteX3" fmla="*/ 5481631 w 8663583"/>
              <a:gd name="connsiteY3" fmla="*/ 0 h 6858478"/>
              <a:gd name="connsiteX4" fmla="*/ 5487208 w 8663583"/>
              <a:gd name="connsiteY4" fmla="*/ 0 h 6858478"/>
              <a:gd name="connsiteX5" fmla="*/ 8663583 w 8663583"/>
              <a:gd name="connsiteY5" fmla="*/ 6858478 h 6858478"/>
              <a:gd name="connsiteX6" fmla="*/ 1239028 w 8663583"/>
              <a:gd name="connsiteY6" fmla="*/ 6858478 h 6858478"/>
              <a:gd name="connsiteX7" fmla="*/ 1239288 w 8663583"/>
              <a:gd name="connsiteY7" fmla="*/ 6857916 h 6858478"/>
              <a:gd name="connsiteX8" fmla="*/ 480486 w 8663583"/>
              <a:gd name="connsiteY8" fmla="*/ 6857916 h 6858478"/>
              <a:gd name="connsiteX9" fmla="*/ 480486 w 8663583"/>
              <a:gd name="connsiteY9" fmla="*/ 6858000 h 6858478"/>
              <a:gd name="connsiteX10" fmla="*/ 0 w 8663583"/>
              <a:gd name="connsiteY10"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63583" h="6858478">
                <a:moveTo>
                  <a:pt x="0" y="0"/>
                </a:moveTo>
                <a:lnTo>
                  <a:pt x="480486" y="0"/>
                </a:lnTo>
                <a:lnTo>
                  <a:pt x="4415403" y="0"/>
                </a:lnTo>
                <a:lnTo>
                  <a:pt x="5481631" y="0"/>
                </a:lnTo>
                <a:lnTo>
                  <a:pt x="5487208" y="0"/>
                </a:lnTo>
                <a:lnTo>
                  <a:pt x="8663583" y="6858478"/>
                </a:lnTo>
                <a:lnTo>
                  <a:pt x="1239028" y="6858478"/>
                </a:lnTo>
                <a:lnTo>
                  <a:pt x="1239288" y="6857916"/>
                </a:lnTo>
                <a:lnTo>
                  <a:pt x="480486" y="6857916"/>
                </a:lnTo>
                <a:lnTo>
                  <a:pt x="480486"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7" name="Freeform: Shape 106">
            <a:extLst>
              <a:ext uri="{FF2B5EF4-FFF2-40B4-BE49-F238E27FC236}">
                <a16:creationId xmlns:a16="http://schemas.microsoft.com/office/drawing/2014/main" id="{A9F66240-8C38-4069-A5C9-2D3FCD97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234957" cy="6858478"/>
          </a:xfrm>
          <a:custGeom>
            <a:avLst/>
            <a:gdLst>
              <a:gd name="connsiteX0" fmla="*/ 156905 w 8234957"/>
              <a:gd name="connsiteY0" fmla="*/ 0 h 6858478"/>
              <a:gd name="connsiteX1" fmla="*/ 3986777 w 8234957"/>
              <a:gd name="connsiteY1" fmla="*/ 0 h 6858478"/>
              <a:gd name="connsiteX2" fmla="*/ 5053005 w 8234957"/>
              <a:gd name="connsiteY2" fmla="*/ 0 h 6858478"/>
              <a:gd name="connsiteX3" fmla="*/ 5058582 w 8234957"/>
              <a:gd name="connsiteY3" fmla="*/ 0 h 6858478"/>
              <a:gd name="connsiteX4" fmla="*/ 8234957 w 8234957"/>
              <a:gd name="connsiteY4" fmla="*/ 6858478 h 6858478"/>
              <a:gd name="connsiteX5" fmla="*/ 810402 w 8234957"/>
              <a:gd name="connsiteY5" fmla="*/ 6858478 h 6858478"/>
              <a:gd name="connsiteX6" fmla="*/ 810662 w 8234957"/>
              <a:gd name="connsiteY6" fmla="*/ 6857916 h 6858478"/>
              <a:gd name="connsiteX7" fmla="*/ 156905 w 8234957"/>
              <a:gd name="connsiteY7" fmla="*/ 6857916 h 6858478"/>
              <a:gd name="connsiteX8" fmla="*/ 156905 w 8234957"/>
              <a:gd name="connsiteY8" fmla="*/ 6858478 h 6858478"/>
              <a:gd name="connsiteX9" fmla="*/ 0 w 8234957"/>
              <a:gd name="connsiteY9" fmla="*/ 6858478 h 6858478"/>
              <a:gd name="connsiteX10" fmla="*/ 0 w 8234957"/>
              <a:gd name="connsiteY10" fmla="*/ 479 h 6858478"/>
              <a:gd name="connsiteX11" fmla="*/ 156905 w 8234957"/>
              <a:gd name="connsiteY11" fmla="*/ 479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34957" h="6858478">
                <a:moveTo>
                  <a:pt x="156905" y="0"/>
                </a:moveTo>
                <a:lnTo>
                  <a:pt x="3986777" y="0"/>
                </a:lnTo>
                <a:lnTo>
                  <a:pt x="5053005" y="0"/>
                </a:lnTo>
                <a:lnTo>
                  <a:pt x="5058582" y="0"/>
                </a:lnTo>
                <a:lnTo>
                  <a:pt x="8234957" y="6858478"/>
                </a:lnTo>
                <a:lnTo>
                  <a:pt x="810402" y="6858478"/>
                </a:lnTo>
                <a:lnTo>
                  <a:pt x="810662" y="6857916"/>
                </a:lnTo>
                <a:lnTo>
                  <a:pt x="156905" y="6857916"/>
                </a:lnTo>
                <a:lnTo>
                  <a:pt x="156905" y="6858478"/>
                </a:lnTo>
                <a:lnTo>
                  <a:pt x="0" y="6858478"/>
                </a:lnTo>
                <a:lnTo>
                  <a:pt x="0" y="479"/>
                </a:lnTo>
                <a:lnTo>
                  <a:pt x="15690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C2EC02-B703-B586-8129-76CBAFBD7462}"/>
              </a:ext>
            </a:extLst>
          </p:cNvPr>
          <p:cNvSpPr>
            <a:spLocks noGrp="1"/>
          </p:cNvSpPr>
          <p:nvPr>
            <p:ph type="title"/>
          </p:nvPr>
        </p:nvSpPr>
        <p:spPr>
          <a:xfrm>
            <a:off x="804672" y="365125"/>
            <a:ext cx="4378881" cy="1325563"/>
          </a:xfrm>
        </p:spPr>
        <p:txBody>
          <a:bodyPr>
            <a:normAutofit/>
          </a:bodyPr>
          <a:lstStyle/>
          <a:p>
            <a:r>
              <a:rPr lang="en-US">
                <a:latin typeface="Arial Nova"/>
                <a:cs typeface="Calibri Light"/>
              </a:rPr>
              <a:t>Hypothesis</a:t>
            </a:r>
          </a:p>
        </p:txBody>
      </p:sp>
      <p:sp>
        <p:nvSpPr>
          <p:cNvPr id="118" name="Content Placeholder 2">
            <a:extLst>
              <a:ext uri="{FF2B5EF4-FFF2-40B4-BE49-F238E27FC236}">
                <a16:creationId xmlns:a16="http://schemas.microsoft.com/office/drawing/2014/main" id="{EB6FAAD4-A9D7-772E-78FE-6E2047733F1F}"/>
              </a:ext>
            </a:extLst>
          </p:cNvPr>
          <p:cNvSpPr>
            <a:spLocks noGrp="1"/>
          </p:cNvSpPr>
          <p:nvPr>
            <p:ph idx="1"/>
          </p:nvPr>
        </p:nvSpPr>
        <p:spPr>
          <a:xfrm>
            <a:off x="804672" y="2020824"/>
            <a:ext cx="5076090" cy="4151376"/>
          </a:xfrm>
        </p:spPr>
        <p:txBody>
          <a:bodyPr vert="horz" lIns="91440" tIns="45720" rIns="91440" bIns="45720" rtlCol="0" anchor="t">
            <a:normAutofit lnSpcReduction="10000"/>
          </a:bodyPr>
          <a:lstStyle/>
          <a:p>
            <a:endParaRPr lang="en-US" sz="1700"/>
          </a:p>
          <a:p>
            <a:pPr marL="0" indent="0">
              <a:buNone/>
            </a:pPr>
            <a:r>
              <a:rPr lang="en-US" sz="1700">
                <a:latin typeface="Arial Nova"/>
                <a:cs typeface="Calibri"/>
              </a:rPr>
              <a:t>* From are group research we believe that most of the students at UWTSD can use technology.</a:t>
            </a:r>
          </a:p>
          <a:p>
            <a:pPr marL="0" indent="0">
              <a:buNone/>
            </a:pPr>
            <a:r>
              <a:rPr lang="en-US" sz="1700">
                <a:latin typeface="Arial Nova"/>
                <a:cs typeface="Calibri"/>
              </a:rPr>
              <a:t>* we believe my results will show around 80% of the students at UWTSD use technology confidently to collaborate .</a:t>
            </a:r>
          </a:p>
          <a:p>
            <a:pPr marL="0" indent="0">
              <a:buNone/>
            </a:pPr>
            <a:r>
              <a:rPr lang="en-US" sz="1700">
                <a:latin typeface="Arial Nova"/>
                <a:cs typeface="Calibri"/>
              </a:rPr>
              <a:t>With a minority who finds technology hard to use.</a:t>
            </a:r>
          </a:p>
          <a:p>
            <a:pPr marL="0" indent="0">
              <a:buNone/>
            </a:pPr>
            <a:r>
              <a:rPr lang="en-US" sz="1700">
                <a:latin typeface="Arial Nova"/>
                <a:cs typeface="Calibri"/>
              </a:rPr>
              <a:t>* We think that it will be hard to progress without the use of Technology</a:t>
            </a:r>
          </a:p>
          <a:p>
            <a:pPr marL="0" indent="0">
              <a:buNone/>
            </a:pPr>
            <a:r>
              <a:rPr lang="en-US" sz="1700">
                <a:latin typeface="Arial Nova"/>
                <a:cs typeface="Calibri"/>
              </a:rPr>
              <a:t>* Survey will show good reflection on our results.</a:t>
            </a:r>
          </a:p>
          <a:p>
            <a:pPr marL="0" indent="0">
              <a:buNone/>
            </a:pPr>
            <a:r>
              <a:rPr lang="en-US" sz="1700">
                <a:latin typeface="Arial Nova"/>
                <a:cs typeface="Calibri"/>
              </a:rPr>
              <a:t>*</a:t>
            </a:r>
            <a:r>
              <a:rPr lang="en-US" sz="1700">
                <a:latin typeface="Arial Nova"/>
                <a:ea typeface="+mn-lt"/>
                <a:cs typeface="+mn-lt"/>
              </a:rPr>
              <a:t> The questionnaire is viewed as a primary research tool for researchers to gather data from a target audience. </a:t>
            </a:r>
            <a:endParaRPr lang="en-US" sz="1700">
              <a:latin typeface="Arial Nova"/>
              <a:cs typeface="Calibri"/>
            </a:endParaRPr>
          </a:p>
          <a:p>
            <a:pPr marL="0" indent="0">
              <a:buNone/>
            </a:pPr>
            <a:r>
              <a:rPr lang="en-US" sz="1700">
                <a:latin typeface="Arial Nova"/>
                <a:ea typeface="+mn-lt"/>
                <a:cs typeface="+mn-lt"/>
              </a:rPr>
              <a:t>" by </a:t>
            </a:r>
            <a:r>
              <a:rPr lang="en-US" sz="1700" u="sng">
                <a:latin typeface="Arial Nova"/>
                <a:ea typeface="+mn-lt"/>
                <a:cs typeface="+mn-lt"/>
              </a:rPr>
              <a:t> </a:t>
            </a:r>
            <a:r>
              <a:rPr lang="en-US" sz="1700" u="sng" err="1">
                <a:latin typeface="Arial Nova"/>
                <a:ea typeface="+mn-lt"/>
                <a:cs typeface="+mn-lt"/>
              </a:rPr>
              <a:t>Cleave,p</a:t>
            </a:r>
            <a:r>
              <a:rPr lang="en-US" sz="1700" u="sng">
                <a:latin typeface="Arial Nova"/>
                <a:ea typeface="+mn-lt"/>
                <a:cs typeface="+mn-lt"/>
              </a:rPr>
              <a:t> -2021.</a:t>
            </a:r>
            <a:endParaRPr lang="en-US" sz="1700">
              <a:latin typeface="Arial Nova"/>
              <a:cs typeface="Calibri"/>
            </a:endParaRPr>
          </a:p>
          <a:p>
            <a:pPr marL="0" indent="0">
              <a:buNone/>
            </a:pPr>
            <a:endParaRPr lang="en-US" sz="1700">
              <a:latin typeface="Arial Nova"/>
              <a:cs typeface="Calibri"/>
            </a:endParaRPr>
          </a:p>
          <a:p>
            <a:pPr marL="0" indent="0">
              <a:buNone/>
            </a:pPr>
            <a:endParaRPr lang="en-US" sz="1700">
              <a:cs typeface="Calibri"/>
            </a:endParaRPr>
          </a:p>
        </p:txBody>
      </p:sp>
      <p:pic>
        <p:nvPicPr>
          <p:cNvPr id="4" name="Picture 4" descr="Chart, pie chart&#10;&#10;Description automatically generated">
            <a:extLst>
              <a:ext uri="{FF2B5EF4-FFF2-40B4-BE49-F238E27FC236}">
                <a16:creationId xmlns:a16="http://schemas.microsoft.com/office/drawing/2014/main" id="{B5974B76-249A-CB13-5B53-E9EF0CD8600B}"/>
              </a:ext>
            </a:extLst>
          </p:cNvPr>
          <p:cNvPicPr>
            <a:picLocks noChangeAspect="1"/>
          </p:cNvPicPr>
          <p:nvPr/>
        </p:nvPicPr>
        <p:blipFill rotWithShape="1">
          <a:blip r:embed="rId2"/>
          <a:srcRect l="13731" r="13676" b="2"/>
          <a:stretch/>
        </p:blipFill>
        <p:spPr>
          <a:xfrm>
            <a:off x="7657720" y="300860"/>
            <a:ext cx="4221537" cy="2820389"/>
          </a:xfrm>
          <a:prstGeom prst="rect">
            <a:avLst/>
          </a:prstGeom>
        </p:spPr>
      </p:pic>
      <p:pic>
        <p:nvPicPr>
          <p:cNvPr id="7" name="Picture 7" descr="Young woman thinking">
            <a:extLst>
              <a:ext uri="{FF2B5EF4-FFF2-40B4-BE49-F238E27FC236}">
                <a16:creationId xmlns:a16="http://schemas.microsoft.com/office/drawing/2014/main" id="{01B1452A-35DE-386E-B43F-78B97F5DB8BD}"/>
              </a:ext>
            </a:extLst>
          </p:cNvPr>
          <p:cNvPicPr>
            <a:picLocks noChangeAspect="1"/>
          </p:cNvPicPr>
          <p:nvPr/>
        </p:nvPicPr>
        <p:blipFill rotWithShape="1">
          <a:blip r:embed="rId3"/>
          <a:srcRect l="15625" r="17625" b="1"/>
          <a:stretch/>
        </p:blipFill>
        <p:spPr>
          <a:xfrm>
            <a:off x="9465217" y="3429000"/>
            <a:ext cx="2414040" cy="2414016"/>
          </a:xfrm>
          <a:prstGeom prst="rect">
            <a:avLst/>
          </a:prstGeom>
        </p:spPr>
      </p:pic>
    </p:spTree>
    <p:extLst>
      <p:ext uri="{BB962C8B-B14F-4D97-AF65-F5344CB8AC3E}">
        <p14:creationId xmlns:p14="http://schemas.microsoft.com/office/powerpoint/2010/main" val="3745000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bar chart&#10;&#10;Description automatically generated">
            <a:extLst>
              <a:ext uri="{FF2B5EF4-FFF2-40B4-BE49-F238E27FC236}">
                <a16:creationId xmlns:a16="http://schemas.microsoft.com/office/drawing/2014/main" id="{B58C9830-FB2C-C4B8-02AA-9FEE2FC6F6F4}"/>
              </a:ext>
            </a:extLst>
          </p:cNvPr>
          <p:cNvPicPr>
            <a:picLocks noGrp="1" noChangeAspect="1"/>
          </p:cNvPicPr>
          <p:nvPr>
            <p:ph idx="1"/>
          </p:nvPr>
        </p:nvPicPr>
        <p:blipFill>
          <a:blip r:embed="rId2"/>
          <a:stretch>
            <a:fillRect/>
          </a:stretch>
        </p:blipFill>
        <p:spPr>
          <a:xfrm>
            <a:off x="643467" y="716364"/>
            <a:ext cx="10905066" cy="5425271"/>
          </a:xfrm>
          <a:prstGeom prst="rect">
            <a:avLst/>
          </a:prstGeom>
          <a:ln>
            <a:noFill/>
          </a:ln>
        </p:spPr>
      </p:pic>
      <p:sp>
        <p:nvSpPr>
          <p:cNvPr id="60"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4086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61D31-6A5A-54AB-470B-929774EAB8F6}"/>
              </a:ext>
            </a:extLst>
          </p:cNvPr>
          <p:cNvSpPr>
            <a:spLocks noGrp="1"/>
          </p:cNvSpPr>
          <p:nvPr>
            <p:ph type="title"/>
          </p:nvPr>
        </p:nvSpPr>
        <p:spPr>
          <a:xfrm>
            <a:off x="589560" y="856180"/>
            <a:ext cx="4560584" cy="1128068"/>
          </a:xfrm>
        </p:spPr>
        <p:txBody>
          <a:bodyPr anchor="ctr">
            <a:normAutofit/>
          </a:bodyPr>
          <a:lstStyle/>
          <a:p>
            <a:r>
              <a:rPr lang="en-US" sz="3200" b="1" u="sng">
                <a:latin typeface="Arial Nova"/>
                <a:cs typeface="Calibri Light"/>
              </a:rPr>
              <a:t>QR Questionnaire Link</a:t>
            </a:r>
            <a:endParaRPr lang="en-US" sz="3200" b="1" u="sng">
              <a:latin typeface="Arial Nova"/>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69FCA185-A403-80A9-19D1-1163D00E0BAB}"/>
              </a:ext>
            </a:extLst>
          </p:cNvPr>
          <p:cNvSpPr>
            <a:spLocks noGrp="1"/>
          </p:cNvSpPr>
          <p:nvPr>
            <p:ph idx="1"/>
          </p:nvPr>
        </p:nvSpPr>
        <p:spPr>
          <a:xfrm>
            <a:off x="590719" y="2330505"/>
            <a:ext cx="4559425" cy="3979585"/>
          </a:xfrm>
        </p:spPr>
        <p:txBody>
          <a:bodyPr anchor="ctr">
            <a:normAutofit/>
          </a:bodyPr>
          <a:lstStyle/>
          <a:p>
            <a:pPr marL="0" indent="0" algn="ctr">
              <a:buNone/>
            </a:pPr>
            <a:r>
              <a:rPr lang="en-US" sz="2000">
                <a:latin typeface="Arial Nova"/>
                <a:cs typeface="Calibri"/>
              </a:rPr>
              <a:t>We have created a QR code link so students will be able to scan it from their mobile devices via camera, they will be able to gain direct access to the questionnaire and fill out the form.</a:t>
            </a:r>
            <a:endParaRPr lang="en-US">
              <a:latin typeface="Arial Nova"/>
            </a:endParaRP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Qr code&#10;&#10;Description automatically generated">
            <a:extLst>
              <a:ext uri="{FF2B5EF4-FFF2-40B4-BE49-F238E27FC236}">
                <a16:creationId xmlns:a16="http://schemas.microsoft.com/office/drawing/2014/main" id="{A3B54E5D-6697-9794-2E7A-10771D8D3613}"/>
              </a:ext>
            </a:extLst>
          </p:cNvPr>
          <p:cNvPicPr>
            <a:picLocks noChangeAspect="1"/>
          </p:cNvPicPr>
          <p:nvPr/>
        </p:nvPicPr>
        <p:blipFill rotWithShape="1">
          <a:blip r:embed="rId2"/>
          <a:srcRect t="1740" r="4" b="1325"/>
          <a:stretch/>
        </p:blipFill>
        <p:spPr>
          <a:xfrm>
            <a:off x="5977788" y="799352"/>
            <a:ext cx="5425410" cy="5259296"/>
          </a:xfrm>
          <a:prstGeom prst="rect">
            <a:avLst/>
          </a:prstGeom>
        </p:spPr>
      </p:pic>
    </p:spTree>
    <p:extLst>
      <p:ext uri="{BB962C8B-B14F-4D97-AF65-F5344CB8AC3E}">
        <p14:creationId xmlns:p14="http://schemas.microsoft.com/office/powerpoint/2010/main" val="1825656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7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A057EC-5ADA-3A3B-A113-5847E2073A4F}"/>
              </a:ext>
            </a:extLst>
          </p:cNvPr>
          <p:cNvSpPr>
            <a:spLocks noGrp="1"/>
          </p:cNvSpPr>
          <p:nvPr>
            <p:ph type="title"/>
          </p:nvPr>
        </p:nvSpPr>
        <p:spPr>
          <a:xfrm>
            <a:off x="572493" y="238539"/>
            <a:ext cx="11018520" cy="1434415"/>
          </a:xfrm>
        </p:spPr>
        <p:txBody>
          <a:bodyPr anchor="b">
            <a:normAutofit/>
          </a:bodyPr>
          <a:lstStyle/>
          <a:p>
            <a:r>
              <a:rPr lang="en-US" sz="5400">
                <a:cs typeface="Calibri Light"/>
              </a:rPr>
              <a:t>Reference List</a:t>
            </a:r>
            <a:endParaRPr lang="en-US" sz="5400"/>
          </a:p>
        </p:txBody>
      </p:sp>
      <p:sp>
        <p:nvSpPr>
          <p:cNvPr id="8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Content Placeholder 7">
            <a:extLst>
              <a:ext uri="{FF2B5EF4-FFF2-40B4-BE49-F238E27FC236}">
                <a16:creationId xmlns:a16="http://schemas.microsoft.com/office/drawing/2014/main" id="{DC7ABF08-4727-D2C5-C3E5-D5F8FFA3138C}"/>
              </a:ext>
            </a:extLst>
          </p:cNvPr>
          <p:cNvSpPr>
            <a:spLocks noGrp="1"/>
          </p:cNvSpPr>
          <p:nvPr>
            <p:ph idx="1"/>
          </p:nvPr>
        </p:nvSpPr>
        <p:spPr>
          <a:xfrm>
            <a:off x="572493" y="2071316"/>
            <a:ext cx="6713552" cy="4119172"/>
          </a:xfrm>
        </p:spPr>
        <p:txBody>
          <a:bodyPr vert="horz" lIns="91440" tIns="45720" rIns="91440" bIns="45720" rtlCol="0" anchor="t">
            <a:normAutofit/>
          </a:bodyPr>
          <a:lstStyle/>
          <a:p>
            <a:pPr marL="457200" lvl="1" indent="0">
              <a:buNone/>
            </a:pPr>
            <a:r>
              <a:rPr lang="en-US" sz="1600" dirty="0">
                <a:latin typeface="Arial Nova"/>
                <a:ea typeface="+mn-lt"/>
                <a:cs typeface="+mn-lt"/>
                <a:hlinkClick r:id="rId2"/>
              </a:rPr>
              <a:t>https://link.springer.com/article/10.1007/s10639-021-10589-x</a:t>
            </a:r>
            <a:endParaRPr lang="en-US" sz="1600" dirty="0">
              <a:latin typeface="Arial Nova"/>
              <a:ea typeface="+mn-lt"/>
              <a:cs typeface="+mn-lt"/>
            </a:endParaRPr>
          </a:p>
          <a:p>
            <a:pPr marL="457200" lvl="1" indent="0">
              <a:buNone/>
            </a:pPr>
            <a:endParaRPr lang="en-US" sz="1600">
              <a:latin typeface="Arial Nova"/>
              <a:cs typeface="Calibri"/>
            </a:endParaRPr>
          </a:p>
          <a:p>
            <a:pPr lvl="1">
              <a:buNone/>
            </a:pPr>
            <a:r>
              <a:rPr lang="en-US" sz="1600" dirty="0">
                <a:latin typeface="Arial Nova"/>
                <a:ea typeface="+mn-lt"/>
                <a:cs typeface="+mn-lt"/>
              </a:rPr>
              <a:t>Cleave, P. (2021) </a:t>
            </a:r>
            <a:r>
              <a:rPr lang="en-US" sz="1600" i="1" dirty="0">
                <a:latin typeface="Arial Nova"/>
              </a:rPr>
              <a:t>Advantages Of Questionnaires In Online Research</a:t>
            </a:r>
            <a:r>
              <a:rPr lang="en-US" sz="1600" dirty="0">
                <a:latin typeface="Arial Nova"/>
                <a:ea typeface="+mn-lt"/>
                <a:cs typeface="+mn-lt"/>
              </a:rPr>
              <a:t>. Available at: https://www.smartsurvey.co.uk/blog/advantages-of-questionnaires-in-online-research (Accessed: 17 October 2022).</a:t>
            </a:r>
          </a:p>
          <a:p>
            <a:pPr lvl="1">
              <a:buNone/>
            </a:pPr>
            <a:endParaRPr lang="en-US" sz="1600" dirty="0">
              <a:latin typeface="Arial Nova"/>
              <a:cs typeface="Calibri"/>
            </a:endParaRPr>
          </a:p>
          <a:p>
            <a:pPr lvl="1">
              <a:buNone/>
            </a:pPr>
            <a:r>
              <a:rPr lang="en-US" sz="1600" dirty="0">
                <a:latin typeface="Arial Nova"/>
                <a:cs typeface="Calibri"/>
              </a:rPr>
              <a:t>Informed consent | Research Support Thursday 2nd </a:t>
            </a:r>
            <a:r>
              <a:rPr lang="en-US" sz="1600" dirty="0" err="1">
                <a:latin typeface="Arial Nova"/>
                <a:cs typeface="Calibri"/>
              </a:rPr>
              <a:t>december</a:t>
            </a:r>
            <a:r>
              <a:rPr lang="en-US" sz="1600" dirty="0">
                <a:latin typeface="Arial Nova"/>
                <a:cs typeface="Calibri"/>
              </a:rPr>
              <a:t> 2021 (www.ox.ac.uk/governance/resorces/ethics/consent) (Accessed: 22/10/2022)</a:t>
            </a:r>
            <a:endParaRPr lang="en-US" dirty="0">
              <a:latin typeface="Arial Nova"/>
            </a:endParaRPr>
          </a:p>
          <a:p>
            <a:pPr lvl="1">
              <a:buNone/>
            </a:pPr>
            <a:endParaRPr lang="en-US" sz="1600" b="1" u="sng" dirty="0">
              <a:latin typeface="Arial Nova"/>
              <a:cs typeface="Calibri"/>
            </a:endParaRPr>
          </a:p>
          <a:p>
            <a:pPr lvl="1">
              <a:buNone/>
            </a:pPr>
            <a:r>
              <a:rPr lang="en-US" sz="1600" b="1" u="sng" dirty="0">
                <a:latin typeface="Arial Nova"/>
                <a:cs typeface="Calibri"/>
              </a:rPr>
              <a:t>Images</a:t>
            </a:r>
            <a:endParaRPr lang="en-US" dirty="0">
              <a:latin typeface="Arial Nova"/>
            </a:endParaRPr>
          </a:p>
          <a:p>
            <a:pPr lvl="1">
              <a:buNone/>
            </a:pPr>
            <a:r>
              <a:rPr lang="en-US" sz="1600" dirty="0">
                <a:latin typeface="Arial Nova"/>
                <a:ea typeface="+mn-lt"/>
                <a:cs typeface="+mn-lt"/>
              </a:rPr>
              <a:t>What Is Ethics in Research &amp; Why Is It Important? - by David B. Resnik, J.D., Ph.D. (nih.gov) (Accessed: 22 October 2022)</a:t>
            </a:r>
          </a:p>
          <a:p>
            <a:pPr lvl="1">
              <a:buNone/>
            </a:pPr>
            <a:endParaRPr lang="en-US" sz="1600" dirty="0">
              <a:latin typeface="Arial Nova"/>
              <a:cs typeface="Calibri"/>
            </a:endParaRPr>
          </a:p>
        </p:txBody>
      </p:sp>
      <p:pic>
        <p:nvPicPr>
          <p:cNvPr id="4" name="Picture 4" descr="Woman studying in library">
            <a:extLst>
              <a:ext uri="{FF2B5EF4-FFF2-40B4-BE49-F238E27FC236}">
                <a16:creationId xmlns:a16="http://schemas.microsoft.com/office/drawing/2014/main" id="{329FF14A-1DF3-9906-BF30-6CCFBFFDEA64}"/>
              </a:ext>
            </a:extLst>
          </p:cNvPr>
          <p:cNvPicPr>
            <a:picLocks noChangeAspect="1"/>
          </p:cNvPicPr>
          <p:nvPr/>
        </p:nvPicPr>
        <p:blipFill rotWithShape="1">
          <a:blip r:embed="rId3"/>
          <a:srcRect l="21515" r="14270" b="2"/>
          <a:stretch/>
        </p:blipFill>
        <p:spPr>
          <a:xfrm>
            <a:off x="7675658" y="2093976"/>
            <a:ext cx="3941064" cy="4096512"/>
          </a:xfrm>
          <a:prstGeom prst="rect">
            <a:avLst/>
          </a:prstGeom>
        </p:spPr>
      </p:pic>
    </p:spTree>
    <p:extLst>
      <p:ext uri="{BB962C8B-B14F-4D97-AF65-F5344CB8AC3E}">
        <p14:creationId xmlns:p14="http://schemas.microsoft.com/office/powerpoint/2010/main" val="17246776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How do students use technology to collaborate at UWTSD?</vt:lpstr>
      <vt:lpstr>Introduction</vt:lpstr>
      <vt:lpstr>PowerPoint Presentation</vt:lpstr>
      <vt:lpstr>Proposed Method</vt:lpstr>
      <vt:lpstr>Ethical Consideration</vt:lpstr>
      <vt:lpstr>How will we ensure that the data we collect is analyzed in an ethical way?</vt:lpstr>
      <vt:lpstr>Hypothesis</vt:lpstr>
      <vt:lpstr>PowerPoint Presentation</vt:lpstr>
      <vt:lpstr>QR Questionnaire Link</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cp:revision>
  <dcterms:created xsi:type="dcterms:W3CDTF">2022-10-03T11:05:58Z</dcterms:created>
  <dcterms:modified xsi:type="dcterms:W3CDTF">2022-10-24T10:06:26Z</dcterms:modified>
</cp:coreProperties>
</file>