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22.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0"/>
  </p:notesMasterIdLst>
  <p:sldIdLst>
    <p:sldId id="256" r:id="rId2"/>
    <p:sldId id="284"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Lst>
  <p:sldSz cx="12192000" cy="6858000"/>
  <p:notesSz cx="7315200" cy="96012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75292" autoAdjust="0"/>
  </p:normalViewPr>
  <p:slideViewPr>
    <p:cSldViewPr snapToGrid="0">
      <p:cViewPr>
        <p:scale>
          <a:sx n="64" d="100"/>
          <a:sy n="64" d="100"/>
        </p:scale>
        <p:origin x="1426"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8" Type="http://schemas.openxmlformats.org/officeDocument/2006/relationships/slide" Target="slides/slide7.xml"/></Relationships>
</file>

<file path=ppt/diagrams/_rels/data1.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s>
</file>

<file path=ppt/diagrams/_rels/data3.xml.rels><?xml version="1.0" encoding="UTF-8" standalone="yes"?>
<Relationships xmlns="http://schemas.openxmlformats.org/package/2006/relationships"><Relationship Id="rId8" Type="http://schemas.openxmlformats.org/officeDocument/2006/relationships/image" Target="../media/image28.svg"/><Relationship Id="rId3" Type="http://schemas.openxmlformats.org/officeDocument/2006/relationships/image" Target="../media/image23.png"/><Relationship Id="rId7" Type="http://schemas.openxmlformats.org/officeDocument/2006/relationships/image" Target="../media/image27.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5.png"/><Relationship Id="rId4" Type="http://schemas.openxmlformats.org/officeDocument/2006/relationships/image" Target="../media/image24.svg"/></Relationships>
</file>

<file path=ppt/diagrams/_rels/data4.xml.rels><?xml version="1.0" encoding="UTF-8" standalone="yes"?>
<Relationships xmlns="http://schemas.openxmlformats.org/package/2006/relationships"><Relationship Id="rId8" Type="http://schemas.openxmlformats.org/officeDocument/2006/relationships/image" Target="../media/image34.svg"/><Relationship Id="rId3" Type="http://schemas.openxmlformats.org/officeDocument/2006/relationships/image" Target="../media/image29.png"/><Relationship Id="rId7" Type="http://schemas.openxmlformats.org/officeDocument/2006/relationships/image" Target="../media/image33.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32.svg"/><Relationship Id="rId5" Type="http://schemas.openxmlformats.org/officeDocument/2006/relationships/image" Target="../media/image31.png"/><Relationship Id="rId10" Type="http://schemas.openxmlformats.org/officeDocument/2006/relationships/image" Target="../media/image36.svg"/><Relationship Id="rId4" Type="http://schemas.openxmlformats.org/officeDocument/2006/relationships/image" Target="../media/image30.svg"/><Relationship Id="rId9" Type="http://schemas.openxmlformats.org/officeDocument/2006/relationships/image" Target="../media/image35.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s>
</file>

<file path=ppt/diagrams/_rels/drawing3.xml.rels><?xml version="1.0" encoding="UTF-8" standalone="yes"?>
<Relationships xmlns="http://schemas.openxmlformats.org/package/2006/relationships"><Relationship Id="rId8" Type="http://schemas.openxmlformats.org/officeDocument/2006/relationships/image" Target="../media/image28.svg"/><Relationship Id="rId3" Type="http://schemas.openxmlformats.org/officeDocument/2006/relationships/image" Target="../media/image23.png"/><Relationship Id="rId7" Type="http://schemas.openxmlformats.org/officeDocument/2006/relationships/image" Target="../media/image27.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5.png"/><Relationship Id="rId4" Type="http://schemas.openxmlformats.org/officeDocument/2006/relationships/image" Target="../media/image24.svg"/></Relationships>
</file>

<file path=ppt/diagrams/_rels/drawing4.xml.rels><?xml version="1.0" encoding="UTF-8" standalone="yes"?>
<Relationships xmlns="http://schemas.openxmlformats.org/package/2006/relationships"><Relationship Id="rId8" Type="http://schemas.openxmlformats.org/officeDocument/2006/relationships/image" Target="../media/image34.svg"/><Relationship Id="rId3" Type="http://schemas.openxmlformats.org/officeDocument/2006/relationships/image" Target="../media/image29.png"/><Relationship Id="rId7" Type="http://schemas.openxmlformats.org/officeDocument/2006/relationships/image" Target="../media/image33.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32.svg"/><Relationship Id="rId5" Type="http://schemas.openxmlformats.org/officeDocument/2006/relationships/image" Target="../media/image31.png"/><Relationship Id="rId10" Type="http://schemas.openxmlformats.org/officeDocument/2006/relationships/image" Target="../media/image36.svg"/><Relationship Id="rId4" Type="http://schemas.openxmlformats.org/officeDocument/2006/relationships/image" Target="../media/image30.svg"/><Relationship Id="rId9" Type="http://schemas.openxmlformats.org/officeDocument/2006/relationships/image" Target="../media/image35.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0B7455B-5A0B-4BC5-9523-EE5F0C9A85AD}"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757D62EC-878F-4CF2-B660-10814FCDF4E0}">
      <dgm:prSet/>
      <dgm:spPr/>
      <dgm:t>
        <a:bodyPr/>
        <a:lstStyle/>
        <a:p>
          <a:r>
            <a:rPr lang="en-IN"/>
            <a:t>Pay equity differences across regions</a:t>
          </a:r>
          <a:endParaRPr lang="en-US"/>
        </a:p>
      </dgm:t>
    </dgm:pt>
    <dgm:pt modelId="{46599FCB-CD17-41CF-987F-068716D36E7D}" type="parTrans" cxnId="{4260152B-7090-4B33-98F3-52B8A74A45FC}">
      <dgm:prSet/>
      <dgm:spPr/>
      <dgm:t>
        <a:bodyPr/>
        <a:lstStyle/>
        <a:p>
          <a:endParaRPr lang="en-US"/>
        </a:p>
      </dgm:t>
    </dgm:pt>
    <dgm:pt modelId="{3152CB4B-E337-4A9B-A1B4-A523F6785A0C}" type="sibTrans" cxnId="{4260152B-7090-4B33-98F3-52B8A74A45FC}">
      <dgm:prSet/>
      <dgm:spPr/>
      <dgm:t>
        <a:bodyPr/>
        <a:lstStyle/>
        <a:p>
          <a:endParaRPr lang="en-US"/>
        </a:p>
      </dgm:t>
    </dgm:pt>
    <dgm:pt modelId="{BCF98AF4-F8F2-4198-A3D9-82077238F817}">
      <dgm:prSet/>
      <dgm:spPr/>
      <dgm:t>
        <a:bodyPr/>
        <a:lstStyle/>
        <a:p>
          <a:r>
            <a:rPr lang="en-IN"/>
            <a:t>Rising inflation pressures (</a:t>
          </a:r>
          <a:r>
            <a:rPr lang="en-GB"/>
            <a:t>Adra</a:t>
          </a:r>
          <a:r>
            <a:rPr lang="en-IN"/>
            <a:t>, 2022)</a:t>
          </a:r>
          <a:endParaRPr lang="en-US"/>
        </a:p>
      </dgm:t>
    </dgm:pt>
    <dgm:pt modelId="{001BE32C-BA78-44B2-A005-5CBC0EEB1C2C}" type="parTrans" cxnId="{438D4E29-DE6D-45B9-84E4-14A470D35103}">
      <dgm:prSet/>
      <dgm:spPr/>
      <dgm:t>
        <a:bodyPr/>
        <a:lstStyle/>
        <a:p>
          <a:endParaRPr lang="en-US"/>
        </a:p>
      </dgm:t>
    </dgm:pt>
    <dgm:pt modelId="{966C94C9-A83E-4394-A9B6-19197C37397A}" type="sibTrans" cxnId="{438D4E29-DE6D-45B9-84E4-14A470D35103}">
      <dgm:prSet/>
      <dgm:spPr/>
      <dgm:t>
        <a:bodyPr/>
        <a:lstStyle/>
        <a:p>
          <a:endParaRPr lang="en-US"/>
        </a:p>
      </dgm:t>
    </dgm:pt>
    <dgm:pt modelId="{5411F487-C459-41A1-A035-BF576D982C81}">
      <dgm:prSet/>
      <dgm:spPr/>
      <dgm:t>
        <a:bodyPr/>
        <a:lstStyle/>
        <a:p>
          <a:r>
            <a:rPr lang="en-IN"/>
            <a:t>Competition for skilled labour</a:t>
          </a:r>
          <a:endParaRPr lang="en-US"/>
        </a:p>
      </dgm:t>
    </dgm:pt>
    <dgm:pt modelId="{E4FEFBB5-6888-439B-9C24-C43C748D138C}" type="parTrans" cxnId="{6168D533-DF3B-4FD5-928C-49FED661508E}">
      <dgm:prSet/>
      <dgm:spPr/>
      <dgm:t>
        <a:bodyPr/>
        <a:lstStyle/>
        <a:p>
          <a:endParaRPr lang="en-US"/>
        </a:p>
      </dgm:t>
    </dgm:pt>
    <dgm:pt modelId="{22053159-ADD7-42DF-AB5C-6C8ED704A850}" type="sibTrans" cxnId="{6168D533-DF3B-4FD5-928C-49FED661508E}">
      <dgm:prSet/>
      <dgm:spPr/>
      <dgm:t>
        <a:bodyPr/>
        <a:lstStyle/>
        <a:p>
          <a:endParaRPr lang="en-US"/>
        </a:p>
      </dgm:t>
    </dgm:pt>
    <dgm:pt modelId="{16738F1F-0A0E-41E2-89DC-56262F66674F}">
      <dgm:prSet/>
      <dgm:spPr/>
      <dgm:t>
        <a:bodyPr/>
        <a:lstStyle/>
        <a:p>
          <a:r>
            <a:rPr lang="en-IN"/>
            <a:t>High employee expectations</a:t>
          </a:r>
          <a:endParaRPr lang="en-US"/>
        </a:p>
      </dgm:t>
    </dgm:pt>
    <dgm:pt modelId="{2210A48A-1CB6-4892-884F-EA7B17831205}" type="parTrans" cxnId="{2BD07719-7AF9-4C1B-A162-EC3678784FE4}">
      <dgm:prSet/>
      <dgm:spPr/>
      <dgm:t>
        <a:bodyPr/>
        <a:lstStyle/>
        <a:p>
          <a:endParaRPr lang="en-US"/>
        </a:p>
      </dgm:t>
    </dgm:pt>
    <dgm:pt modelId="{E7C6336D-B48D-4218-BB60-719FA22745AD}" type="sibTrans" cxnId="{2BD07719-7AF9-4C1B-A162-EC3678784FE4}">
      <dgm:prSet/>
      <dgm:spPr/>
      <dgm:t>
        <a:bodyPr/>
        <a:lstStyle/>
        <a:p>
          <a:endParaRPr lang="en-US"/>
        </a:p>
      </dgm:t>
    </dgm:pt>
    <dgm:pt modelId="{9FD89ABA-0CEE-441F-8BCB-3E3F27204237}">
      <dgm:prSet/>
      <dgm:spPr/>
      <dgm:t>
        <a:bodyPr/>
        <a:lstStyle/>
        <a:p>
          <a:r>
            <a:rPr lang="en-IN"/>
            <a:t>Maintaining fairness and transparency</a:t>
          </a:r>
          <a:endParaRPr lang="en-US"/>
        </a:p>
      </dgm:t>
    </dgm:pt>
    <dgm:pt modelId="{44A2CCF8-34CF-46F4-9711-2EC26FC016BE}" type="parTrans" cxnId="{61C6826C-5BA3-4C49-B2E2-CD7563C40581}">
      <dgm:prSet/>
      <dgm:spPr/>
      <dgm:t>
        <a:bodyPr/>
        <a:lstStyle/>
        <a:p>
          <a:endParaRPr lang="en-US"/>
        </a:p>
      </dgm:t>
    </dgm:pt>
    <dgm:pt modelId="{CCD80CAB-685C-4EE0-816F-33DFA49C825B}" type="sibTrans" cxnId="{61C6826C-5BA3-4C49-B2E2-CD7563C40581}">
      <dgm:prSet/>
      <dgm:spPr/>
      <dgm:t>
        <a:bodyPr/>
        <a:lstStyle/>
        <a:p>
          <a:endParaRPr lang="en-US"/>
        </a:p>
      </dgm:t>
    </dgm:pt>
    <dgm:pt modelId="{E61869CD-1753-4A63-8CC8-8581C5FC2FB1}" type="pres">
      <dgm:prSet presAssocID="{F0B7455B-5A0B-4BC5-9523-EE5F0C9A85AD}" presName="root" presStyleCnt="0">
        <dgm:presLayoutVars>
          <dgm:dir/>
          <dgm:resizeHandles val="exact"/>
        </dgm:presLayoutVars>
      </dgm:prSet>
      <dgm:spPr/>
    </dgm:pt>
    <dgm:pt modelId="{2DB526FC-AEE1-453B-9AB7-DDC30A4CB9E8}" type="pres">
      <dgm:prSet presAssocID="{757D62EC-878F-4CF2-B660-10814FCDF4E0}" presName="compNode" presStyleCnt="0"/>
      <dgm:spPr/>
    </dgm:pt>
    <dgm:pt modelId="{98B70F16-F682-4B98-B9BC-2A85DE7D7BF5}" type="pres">
      <dgm:prSet presAssocID="{757D62EC-878F-4CF2-B660-10814FCDF4E0}" presName="bgRect" presStyleLbl="bgShp" presStyleIdx="0" presStyleCnt="5"/>
      <dgm:spPr/>
    </dgm:pt>
    <dgm:pt modelId="{C9789915-4ED8-49AD-B9CB-03C0D77E5BFB}" type="pres">
      <dgm:prSet presAssocID="{757D62EC-878F-4CF2-B660-10814FCDF4E0}"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oney"/>
        </a:ext>
      </dgm:extLst>
    </dgm:pt>
    <dgm:pt modelId="{B08D271C-BC9F-49B7-ABEC-B6AF99E7DC5C}" type="pres">
      <dgm:prSet presAssocID="{757D62EC-878F-4CF2-B660-10814FCDF4E0}" presName="spaceRect" presStyleCnt="0"/>
      <dgm:spPr/>
    </dgm:pt>
    <dgm:pt modelId="{87E37267-F88D-44C8-80B5-F54772C36138}" type="pres">
      <dgm:prSet presAssocID="{757D62EC-878F-4CF2-B660-10814FCDF4E0}" presName="parTx" presStyleLbl="revTx" presStyleIdx="0" presStyleCnt="5">
        <dgm:presLayoutVars>
          <dgm:chMax val="0"/>
          <dgm:chPref val="0"/>
        </dgm:presLayoutVars>
      </dgm:prSet>
      <dgm:spPr/>
    </dgm:pt>
    <dgm:pt modelId="{8D8DDF35-E5EA-4B36-83F3-B2EFC01C0F04}" type="pres">
      <dgm:prSet presAssocID="{3152CB4B-E337-4A9B-A1B4-A523F6785A0C}" presName="sibTrans" presStyleCnt="0"/>
      <dgm:spPr/>
    </dgm:pt>
    <dgm:pt modelId="{CB02F485-6AD7-4FB8-8B97-7DF7B0E040F5}" type="pres">
      <dgm:prSet presAssocID="{BCF98AF4-F8F2-4198-A3D9-82077238F817}" presName="compNode" presStyleCnt="0"/>
      <dgm:spPr/>
    </dgm:pt>
    <dgm:pt modelId="{29E41AEC-44C6-4DDD-9E28-CF3062E0FC9E}" type="pres">
      <dgm:prSet presAssocID="{BCF98AF4-F8F2-4198-A3D9-82077238F817}" presName="bgRect" presStyleLbl="bgShp" presStyleIdx="1" presStyleCnt="5"/>
      <dgm:spPr/>
    </dgm:pt>
    <dgm:pt modelId="{32FF0F9C-F32E-4BE9-A749-0247591F0AB3}" type="pres">
      <dgm:prSet presAssocID="{BCF98AF4-F8F2-4198-A3D9-82077238F817}"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ar Graph with Downward Trend"/>
        </a:ext>
      </dgm:extLst>
    </dgm:pt>
    <dgm:pt modelId="{C0A1DF7F-A92F-4764-9DB3-0072AB5359B6}" type="pres">
      <dgm:prSet presAssocID="{BCF98AF4-F8F2-4198-A3D9-82077238F817}" presName="spaceRect" presStyleCnt="0"/>
      <dgm:spPr/>
    </dgm:pt>
    <dgm:pt modelId="{7918B841-B3DA-4923-8CC7-C11BA3DC5D99}" type="pres">
      <dgm:prSet presAssocID="{BCF98AF4-F8F2-4198-A3D9-82077238F817}" presName="parTx" presStyleLbl="revTx" presStyleIdx="1" presStyleCnt="5">
        <dgm:presLayoutVars>
          <dgm:chMax val="0"/>
          <dgm:chPref val="0"/>
        </dgm:presLayoutVars>
      </dgm:prSet>
      <dgm:spPr/>
    </dgm:pt>
    <dgm:pt modelId="{167E337D-C4D3-4C44-B786-2D64C6912449}" type="pres">
      <dgm:prSet presAssocID="{966C94C9-A83E-4394-A9B6-19197C37397A}" presName="sibTrans" presStyleCnt="0"/>
      <dgm:spPr/>
    </dgm:pt>
    <dgm:pt modelId="{46B96596-E530-4686-9053-0D811A12FD4B}" type="pres">
      <dgm:prSet presAssocID="{5411F487-C459-41A1-A035-BF576D982C81}" presName="compNode" presStyleCnt="0"/>
      <dgm:spPr/>
    </dgm:pt>
    <dgm:pt modelId="{6811C80A-6FEB-4688-807A-6AB1CAB27897}" type="pres">
      <dgm:prSet presAssocID="{5411F487-C459-41A1-A035-BF576D982C81}" presName="bgRect" presStyleLbl="bgShp" presStyleIdx="2" presStyleCnt="5"/>
      <dgm:spPr/>
    </dgm:pt>
    <dgm:pt modelId="{BE5C43B1-E634-4AB2-9BBB-B96F0D4B7105}" type="pres">
      <dgm:prSet presAssocID="{5411F487-C459-41A1-A035-BF576D982C81}"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ick"/>
        </a:ext>
      </dgm:extLst>
    </dgm:pt>
    <dgm:pt modelId="{9693A060-1ACE-499D-B871-26A8A2A228C9}" type="pres">
      <dgm:prSet presAssocID="{5411F487-C459-41A1-A035-BF576D982C81}" presName="spaceRect" presStyleCnt="0"/>
      <dgm:spPr/>
    </dgm:pt>
    <dgm:pt modelId="{493755B2-84D4-4BD6-9C7A-BAE769B2EE50}" type="pres">
      <dgm:prSet presAssocID="{5411F487-C459-41A1-A035-BF576D982C81}" presName="parTx" presStyleLbl="revTx" presStyleIdx="2" presStyleCnt="5">
        <dgm:presLayoutVars>
          <dgm:chMax val="0"/>
          <dgm:chPref val="0"/>
        </dgm:presLayoutVars>
      </dgm:prSet>
      <dgm:spPr/>
    </dgm:pt>
    <dgm:pt modelId="{295F966C-B42E-4D55-8183-0654B6FFDCBD}" type="pres">
      <dgm:prSet presAssocID="{22053159-ADD7-42DF-AB5C-6C8ED704A850}" presName="sibTrans" presStyleCnt="0"/>
      <dgm:spPr/>
    </dgm:pt>
    <dgm:pt modelId="{A848D6F3-610E-4852-87BB-600A775DF503}" type="pres">
      <dgm:prSet presAssocID="{16738F1F-0A0E-41E2-89DC-56262F66674F}" presName="compNode" presStyleCnt="0"/>
      <dgm:spPr/>
    </dgm:pt>
    <dgm:pt modelId="{DF8C7D60-BF7F-4E76-884C-87D3681E08B0}" type="pres">
      <dgm:prSet presAssocID="{16738F1F-0A0E-41E2-89DC-56262F66674F}" presName="bgRect" presStyleLbl="bgShp" presStyleIdx="3" presStyleCnt="5"/>
      <dgm:spPr/>
    </dgm:pt>
    <dgm:pt modelId="{018720CF-59DA-44B0-AE15-1BA290AB7D29}" type="pres">
      <dgm:prSet presAssocID="{16738F1F-0A0E-41E2-89DC-56262F66674F}"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Users"/>
        </a:ext>
      </dgm:extLst>
    </dgm:pt>
    <dgm:pt modelId="{F9A6EC09-4805-443E-85BD-07B5003BDED7}" type="pres">
      <dgm:prSet presAssocID="{16738F1F-0A0E-41E2-89DC-56262F66674F}" presName="spaceRect" presStyleCnt="0"/>
      <dgm:spPr/>
    </dgm:pt>
    <dgm:pt modelId="{0B0331B5-6F99-4C6C-B89B-E2C2739901BE}" type="pres">
      <dgm:prSet presAssocID="{16738F1F-0A0E-41E2-89DC-56262F66674F}" presName="parTx" presStyleLbl="revTx" presStyleIdx="3" presStyleCnt="5">
        <dgm:presLayoutVars>
          <dgm:chMax val="0"/>
          <dgm:chPref val="0"/>
        </dgm:presLayoutVars>
      </dgm:prSet>
      <dgm:spPr/>
    </dgm:pt>
    <dgm:pt modelId="{FD50FE2C-B6F2-47AB-A0AC-3ADA6E7B8A57}" type="pres">
      <dgm:prSet presAssocID="{E7C6336D-B48D-4218-BB60-719FA22745AD}" presName="sibTrans" presStyleCnt="0"/>
      <dgm:spPr/>
    </dgm:pt>
    <dgm:pt modelId="{775F4C34-2F44-4639-94AC-7A02BFD05D63}" type="pres">
      <dgm:prSet presAssocID="{9FD89ABA-0CEE-441F-8BCB-3E3F27204237}" presName="compNode" presStyleCnt="0"/>
      <dgm:spPr/>
    </dgm:pt>
    <dgm:pt modelId="{B8664B8C-FAF2-4204-828B-6F34D0228CA2}" type="pres">
      <dgm:prSet presAssocID="{9FD89ABA-0CEE-441F-8BCB-3E3F27204237}" presName="bgRect" presStyleLbl="bgShp" presStyleIdx="4" presStyleCnt="5"/>
      <dgm:spPr/>
    </dgm:pt>
    <dgm:pt modelId="{EF9448E1-349E-4536-BCE7-7E7E53A722D4}" type="pres">
      <dgm:prSet presAssocID="{9FD89ABA-0CEE-441F-8BCB-3E3F27204237}"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cales of Justice"/>
        </a:ext>
      </dgm:extLst>
    </dgm:pt>
    <dgm:pt modelId="{F109AC91-38F8-46C9-8B09-560A40EBB988}" type="pres">
      <dgm:prSet presAssocID="{9FD89ABA-0CEE-441F-8BCB-3E3F27204237}" presName="spaceRect" presStyleCnt="0"/>
      <dgm:spPr/>
    </dgm:pt>
    <dgm:pt modelId="{801C301C-8D36-409F-A743-BDC2147E2B87}" type="pres">
      <dgm:prSet presAssocID="{9FD89ABA-0CEE-441F-8BCB-3E3F27204237}" presName="parTx" presStyleLbl="revTx" presStyleIdx="4" presStyleCnt="5">
        <dgm:presLayoutVars>
          <dgm:chMax val="0"/>
          <dgm:chPref val="0"/>
        </dgm:presLayoutVars>
      </dgm:prSet>
      <dgm:spPr/>
    </dgm:pt>
  </dgm:ptLst>
  <dgm:cxnLst>
    <dgm:cxn modelId="{C36CB509-54B3-4C01-87DA-93E97FC9FB3E}" type="presOf" srcId="{16738F1F-0A0E-41E2-89DC-56262F66674F}" destId="{0B0331B5-6F99-4C6C-B89B-E2C2739901BE}" srcOrd="0" destOrd="0" presId="urn:microsoft.com/office/officeart/2018/2/layout/IconVerticalSolidList"/>
    <dgm:cxn modelId="{2BD07719-7AF9-4C1B-A162-EC3678784FE4}" srcId="{F0B7455B-5A0B-4BC5-9523-EE5F0C9A85AD}" destId="{16738F1F-0A0E-41E2-89DC-56262F66674F}" srcOrd="3" destOrd="0" parTransId="{2210A48A-1CB6-4892-884F-EA7B17831205}" sibTransId="{E7C6336D-B48D-4218-BB60-719FA22745AD}"/>
    <dgm:cxn modelId="{438D4E29-DE6D-45B9-84E4-14A470D35103}" srcId="{F0B7455B-5A0B-4BC5-9523-EE5F0C9A85AD}" destId="{BCF98AF4-F8F2-4198-A3D9-82077238F817}" srcOrd="1" destOrd="0" parTransId="{001BE32C-BA78-44B2-A005-5CBC0EEB1C2C}" sibTransId="{966C94C9-A83E-4394-A9B6-19197C37397A}"/>
    <dgm:cxn modelId="{4260152B-7090-4B33-98F3-52B8A74A45FC}" srcId="{F0B7455B-5A0B-4BC5-9523-EE5F0C9A85AD}" destId="{757D62EC-878F-4CF2-B660-10814FCDF4E0}" srcOrd="0" destOrd="0" parTransId="{46599FCB-CD17-41CF-987F-068716D36E7D}" sibTransId="{3152CB4B-E337-4A9B-A1B4-A523F6785A0C}"/>
    <dgm:cxn modelId="{6168D533-DF3B-4FD5-928C-49FED661508E}" srcId="{F0B7455B-5A0B-4BC5-9523-EE5F0C9A85AD}" destId="{5411F487-C459-41A1-A035-BF576D982C81}" srcOrd="2" destOrd="0" parTransId="{E4FEFBB5-6888-439B-9C24-C43C748D138C}" sibTransId="{22053159-ADD7-42DF-AB5C-6C8ED704A850}"/>
    <dgm:cxn modelId="{61C6826C-5BA3-4C49-B2E2-CD7563C40581}" srcId="{F0B7455B-5A0B-4BC5-9523-EE5F0C9A85AD}" destId="{9FD89ABA-0CEE-441F-8BCB-3E3F27204237}" srcOrd="4" destOrd="0" parTransId="{44A2CCF8-34CF-46F4-9711-2EC26FC016BE}" sibTransId="{CCD80CAB-685C-4EE0-816F-33DFA49C825B}"/>
    <dgm:cxn modelId="{9B4BB855-FFE6-441C-9900-487370734108}" type="presOf" srcId="{757D62EC-878F-4CF2-B660-10814FCDF4E0}" destId="{87E37267-F88D-44C8-80B5-F54772C36138}" srcOrd="0" destOrd="0" presId="urn:microsoft.com/office/officeart/2018/2/layout/IconVerticalSolidList"/>
    <dgm:cxn modelId="{B38D697D-1217-4B9A-921E-04B9A2D89CCC}" type="presOf" srcId="{F0B7455B-5A0B-4BC5-9523-EE5F0C9A85AD}" destId="{E61869CD-1753-4A63-8CC8-8581C5FC2FB1}" srcOrd="0" destOrd="0" presId="urn:microsoft.com/office/officeart/2018/2/layout/IconVerticalSolidList"/>
    <dgm:cxn modelId="{356ED7BA-A6D8-43E4-A52D-8052F354A3DA}" type="presOf" srcId="{5411F487-C459-41A1-A035-BF576D982C81}" destId="{493755B2-84D4-4BD6-9C7A-BAE769B2EE50}" srcOrd="0" destOrd="0" presId="urn:microsoft.com/office/officeart/2018/2/layout/IconVerticalSolidList"/>
    <dgm:cxn modelId="{C63C05E8-3345-477A-BCAE-4DA332E02DEF}" type="presOf" srcId="{9FD89ABA-0CEE-441F-8BCB-3E3F27204237}" destId="{801C301C-8D36-409F-A743-BDC2147E2B87}" srcOrd="0" destOrd="0" presId="urn:microsoft.com/office/officeart/2018/2/layout/IconVerticalSolidList"/>
    <dgm:cxn modelId="{7AA041FA-0F37-47F9-B6E9-8860FF0AD2DA}" type="presOf" srcId="{BCF98AF4-F8F2-4198-A3D9-82077238F817}" destId="{7918B841-B3DA-4923-8CC7-C11BA3DC5D99}" srcOrd="0" destOrd="0" presId="urn:microsoft.com/office/officeart/2018/2/layout/IconVerticalSolidList"/>
    <dgm:cxn modelId="{2A773488-5CA2-42C7-984C-B7781B0741DB}" type="presParOf" srcId="{E61869CD-1753-4A63-8CC8-8581C5FC2FB1}" destId="{2DB526FC-AEE1-453B-9AB7-DDC30A4CB9E8}" srcOrd="0" destOrd="0" presId="urn:microsoft.com/office/officeart/2018/2/layout/IconVerticalSolidList"/>
    <dgm:cxn modelId="{76E0F8B4-A61A-4E55-A9B3-B1999271D3C9}" type="presParOf" srcId="{2DB526FC-AEE1-453B-9AB7-DDC30A4CB9E8}" destId="{98B70F16-F682-4B98-B9BC-2A85DE7D7BF5}" srcOrd="0" destOrd="0" presId="urn:microsoft.com/office/officeart/2018/2/layout/IconVerticalSolidList"/>
    <dgm:cxn modelId="{E0BDDD61-5BC6-4238-A4B9-7181A770191D}" type="presParOf" srcId="{2DB526FC-AEE1-453B-9AB7-DDC30A4CB9E8}" destId="{C9789915-4ED8-49AD-B9CB-03C0D77E5BFB}" srcOrd="1" destOrd="0" presId="urn:microsoft.com/office/officeart/2018/2/layout/IconVerticalSolidList"/>
    <dgm:cxn modelId="{15F32D36-9077-40C8-88F8-92E0EBB9D1A4}" type="presParOf" srcId="{2DB526FC-AEE1-453B-9AB7-DDC30A4CB9E8}" destId="{B08D271C-BC9F-49B7-ABEC-B6AF99E7DC5C}" srcOrd="2" destOrd="0" presId="urn:microsoft.com/office/officeart/2018/2/layout/IconVerticalSolidList"/>
    <dgm:cxn modelId="{695D4F02-59F4-4ABA-BC22-448D167E77B4}" type="presParOf" srcId="{2DB526FC-AEE1-453B-9AB7-DDC30A4CB9E8}" destId="{87E37267-F88D-44C8-80B5-F54772C36138}" srcOrd="3" destOrd="0" presId="urn:microsoft.com/office/officeart/2018/2/layout/IconVerticalSolidList"/>
    <dgm:cxn modelId="{76E8E06C-474A-4969-AFB1-BB4C5F41CD58}" type="presParOf" srcId="{E61869CD-1753-4A63-8CC8-8581C5FC2FB1}" destId="{8D8DDF35-E5EA-4B36-83F3-B2EFC01C0F04}" srcOrd="1" destOrd="0" presId="urn:microsoft.com/office/officeart/2018/2/layout/IconVerticalSolidList"/>
    <dgm:cxn modelId="{A91A0F0B-963B-49A6-8016-9045D1259CD1}" type="presParOf" srcId="{E61869CD-1753-4A63-8CC8-8581C5FC2FB1}" destId="{CB02F485-6AD7-4FB8-8B97-7DF7B0E040F5}" srcOrd="2" destOrd="0" presId="urn:microsoft.com/office/officeart/2018/2/layout/IconVerticalSolidList"/>
    <dgm:cxn modelId="{C3BF9180-2DEE-4C7F-A638-6EE96DB12A43}" type="presParOf" srcId="{CB02F485-6AD7-4FB8-8B97-7DF7B0E040F5}" destId="{29E41AEC-44C6-4DDD-9E28-CF3062E0FC9E}" srcOrd="0" destOrd="0" presId="urn:microsoft.com/office/officeart/2018/2/layout/IconVerticalSolidList"/>
    <dgm:cxn modelId="{7FD62CB1-4DDB-43CA-98F3-0CC96547A995}" type="presParOf" srcId="{CB02F485-6AD7-4FB8-8B97-7DF7B0E040F5}" destId="{32FF0F9C-F32E-4BE9-A749-0247591F0AB3}" srcOrd="1" destOrd="0" presId="urn:microsoft.com/office/officeart/2018/2/layout/IconVerticalSolidList"/>
    <dgm:cxn modelId="{8A024743-4C53-4E00-B4C9-C34579E8B1AE}" type="presParOf" srcId="{CB02F485-6AD7-4FB8-8B97-7DF7B0E040F5}" destId="{C0A1DF7F-A92F-4764-9DB3-0072AB5359B6}" srcOrd="2" destOrd="0" presId="urn:microsoft.com/office/officeart/2018/2/layout/IconVerticalSolidList"/>
    <dgm:cxn modelId="{B52E008A-07A1-4DC3-93C0-C12A8D5BE789}" type="presParOf" srcId="{CB02F485-6AD7-4FB8-8B97-7DF7B0E040F5}" destId="{7918B841-B3DA-4923-8CC7-C11BA3DC5D99}" srcOrd="3" destOrd="0" presId="urn:microsoft.com/office/officeart/2018/2/layout/IconVerticalSolidList"/>
    <dgm:cxn modelId="{8392280E-D9A9-4D41-9A6D-8D27B889A128}" type="presParOf" srcId="{E61869CD-1753-4A63-8CC8-8581C5FC2FB1}" destId="{167E337D-C4D3-4C44-B786-2D64C6912449}" srcOrd="3" destOrd="0" presId="urn:microsoft.com/office/officeart/2018/2/layout/IconVerticalSolidList"/>
    <dgm:cxn modelId="{681FC4BD-1374-4D2C-81EC-C9606F1B8047}" type="presParOf" srcId="{E61869CD-1753-4A63-8CC8-8581C5FC2FB1}" destId="{46B96596-E530-4686-9053-0D811A12FD4B}" srcOrd="4" destOrd="0" presId="urn:microsoft.com/office/officeart/2018/2/layout/IconVerticalSolidList"/>
    <dgm:cxn modelId="{A5DCF866-3CF5-4034-AD0C-3FBC484675C5}" type="presParOf" srcId="{46B96596-E530-4686-9053-0D811A12FD4B}" destId="{6811C80A-6FEB-4688-807A-6AB1CAB27897}" srcOrd="0" destOrd="0" presId="urn:microsoft.com/office/officeart/2018/2/layout/IconVerticalSolidList"/>
    <dgm:cxn modelId="{1B0F558A-C919-48AD-BF15-2C63021FC9F2}" type="presParOf" srcId="{46B96596-E530-4686-9053-0D811A12FD4B}" destId="{BE5C43B1-E634-4AB2-9BBB-B96F0D4B7105}" srcOrd="1" destOrd="0" presId="urn:microsoft.com/office/officeart/2018/2/layout/IconVerticalSolidList"/>
    <dgm:cxn modelId="{623143F6-F393-4469-872B-4B6CD7D26583}" type="presParOf" srcId="{46B96596-E530-4686-9053-0D811A12FD4B}" destId="{9693A060-1ACE-499D-B871-26A8A2A228C9}" srcOrd="2" destOrd="0" presId="urn:microsoft.com/office/officeart/2018/2/layout/IconVerticalSolidList"/>
    <dgm:cxn modelId="{EF0C4D54-5D54-4AB6-A128-5B2D6855FD9B}" type="presParOf" srcId="{46B96596-E530-4686-9053-0D811A12FD4B}" destId="{493755B2-84D4-4BD6-9C7A-BAE769B2EE50}" srcOrd="3" destOrd="0" presId="urn:microsoft.com/office/officeart/2018/2/layout/IconVerticalSolidList"/>
    <dgm:cxn modelId="{59D31168-7632-4BDA-8C06-F29F8B57163B}" type="presParOf" srcId="{E61869CD-1753-4A63-8CC8-8581C5FC2FB1}" destId="{295F966C-B42E-4D55-8183-0654B6FFDCBD}" srcOrd="5" destOrd="0" presId="urn:microsoft.com/office/officeart/2018/2/layout/IconVerticalSolidList"/>
    <dgm:cxn modelId="{5BB1A2FF-B688-4A26-B00A-9DE262FF828C}" type="presParOf" srcId="{E61869CD-1753-4A63-8CC8-8581C5FC2FB1}" destId="{A848D6F3-610E-4852-87BB-600A775DF503}" srcOrd="6" destOrd="0" presId="urn:microsoft.com/office/officeart/2018/2/layout/IconVerticalSolidList"/>
    <dgm:cxn modelId="{EE2A1121-045C-4919-8D46-E8403FAC2D95}" type="presParOf" srcId="{A848D6F3-610E-4852-87BB-600A775DF503}" destId="{DF8C7D60-BF7F-4E76-884C-87D3681E08B0}" srcOrd="0" destOrd="0" presId="urn:microsoft.com/office/officeart/2018/2/layout/IconVerticalSolidList"/>
    <dgm:cxn modelId="{D15C0941-E442-4DF0-8A81-40C6932C1069}" type="presParOf" srcId="{A848D6F3-610E-4852-87BB-600A775DF503}" destId="{018720CF-59DA-44B0-AE15-1BA290AB7D29}" srcOrd="1" destOrd="0" presId="urn:microsoft.com/office/officeart/2018/2/layout/IconVerticalSolidList"/>
    <dgm:cxn modelId="{8F3BB102-BE4F-40D5-91AD-D4D31FB4323D}" type="presParOf" srcId="{A848D6F3-610E-4852-87BB-600A775DF503}" destId="{F9A6EC09-4805-443E-85BD-07B5003BDED7}" srcOrd="2" destOrd="0" presId="urn:microsoft.com/office/officeart/2018/2/layout/IconVerticalSolidList"/>
    <dgm:cxn modelId="{953310EB-E735-4BF2-B894-005DC4422F1A}" type="presParOf" srcId="{A848D6F3-610E-4852-87BB-600A775DF503}" destId="{0B0331B5-6F99-4C6C-B89B-E2C2739901BE}" srcOrd="3" destOrd="0" presId="urn:microsoft.com/office/officeart/2018/2/layout/IconVerticalSolidList"/>
    <dgm:cxn modelId="{5D70CCB7-160F-4E13-B60A-8F1BFA0865CF}" type="presParOf" srcId="{E61869CD-1753-4A63-8CC8-8581C5FC2FB1}" destId="{FD50FE2C-B6F2-47AB-A0AC-3ADA6E7B8A57}" srcOrd="7" destOrd="0" presId="urn:microsoft.com/office/officeart/2018/2/layout/IconVerticalSolidList"/>
    <dgm:cxn modelId="{B4A0A842-3495-4D59-BC52-F41E1EFDC88D}" type="presParOf" srcId="{E61869CD-1753-4A63-8CC8-8581C5FC2FB1}" destId="{775F4C34-2F44-4639-94AC-7A02BFD05D63}" srcOrd="8" destOrd="0" presId="urn:microsoft.com/office/officeart/2018/2/layout/IconVerticalSolidList"/>
    <dgm:cxn modelId="{7D55E818-6C71-432B-957E-1C8EE82DF216}" type="presParOf" srcId="{775F4C34-2F44-4639-94AC-7A02BFD05D63}" destId="{B8664B8C-FAF2-4204-828B-6F34D0228CA2}" srcOrd="0" destOrd="0" presId="urn:microsoft.com/office/officeart/2018/2/layout/IconVerticalSolidList"/>
    <dgm:cxn modelId="{BE177F73-5EB7-4E3D-8DB9-386C4F1FA216}" type="presParOf" srcId="{775F4C34-2F44-4639-94AC-7A02BFD05D63}" destId="{EF9448E1-349E-4536-BCE7-7E7E53A722D4}" srcOrd="1" destOrd="0" presId="urn:microsoft.com/office/officeart/2018/2/layout/IconVerticalSolidList"/>
    <dgm:cxn modelId="{0BFC5766-680D-408A-B293-2BECB303F9B8}" type="presParOf" srcId="{775F4C34-2F44-4639-94AC-7A02BFD05D63}" destId="{F109AC91-38F8-46C9-8B09-560A40EBB988}" srcOrd="2" destOrd="0" presId="urn:microsoft.com/office/officeart/2018/2/layout/IconVerticalSolidList"/>
    <dgm:cxn modelId="{8501E5E1-6688-4708-BBE7-95B1E3681BDA}" type="presParOf" srcId="{775F4C34-2F44-4639-94AC-7A02BFD05D63}" destId="{801C301C-8D36-409F-A743-BDC2147E2B87}"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FEA1BBD-6F92-4469-88C4-19E39ECC2372}"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6E1FDC46-D813-4577-98B5-47F037BA2D71}">
      <dgm:prSet/>
      <dgm:spPr/>
      <dgm:t>
        <a:bodyPr/>
        <a:lstStyle/>
        <a:p>
          <a:r>
            <a:rPr lang="en-IN"/>
            <a:t>Supports food safety and quality standards (</a:t>
          </a:r>
          <a:r>
            <a:rPr lang="en-GB"/>
            <a:t>Lima</a:t>
          </a:r>
          <a:r>
            <a:rPr lang="en-IN"/>
            <a:t>, et al., 2025)</a:t>
          </a:r>
          <a:endParaRPr lang="en-US"/>
        </a:p>
      </dgm:t>
    </dgm:pt>
    <dgm:pt modelId="{C62A2C44-ADF6-4954-BFCB-4A3AE432EC8D}" type="parTrans" cxnId="{15C585F7-AE1A-4C36-A330-CCB0EC8E6520}">
      <dgm:prSet/>
      <dgm:spPr/>
      <dgm:t>
        <a:bodyPr/>
        <a:lstStyle/>
        <a:p>
          <a:endParaRPr lang="en-US"/>
        </a:p>
      </dgm:t>
    </dgm:pt>
    <dgm:pt modelId="{A569EB10-ACD2-4845-A6B5-483A9C9870D6}" type="sibTrans" cxnId="{15C585F7-AE1A-4C36-A330-CCB0EC8E6520}">
      <dgm:prSet/>
      <dgm:spPr/>
      <dgm:t>
        <a:bodyPr/>
        <a:lstStyle/>
        <a:p>
          <a:endParaRPr lang="en-US"/>
        </a:p>
      </dgm:t>
    </dgm:pt>
    <dgm:pt modelId="{5F754C25-8948-4198-BF68-47EE051EBBE4}">
      <dgm:prSet/>
      <dgm:spPr/>
      <dgm:t>
        <a:bodyPr/>
        <a:lstStyle/>
        <a:p>
          <a:r>
            <a:rPr lang="en-IN"/>
            <a:t>Prepares employees for automation and new technology</a:t>
          </a:r>
          <a:endParaRPr lang="en-US"/>
        </a:p>
      </dgm:t>
    </dgm:pt>
    <dgm:pt modelId="{7EC9E723-E530-438F-BCAE-3C108A2DC1D8}" type="parTrans" cxnId="{40866FDC-8EBA-417C-81CF-A50E5D6255D8}">
      <dgm:prSet/>
      <dgm:spPr/>
      <dgm:t>
        <a:bodyPr/>
        <a:lstStyle/>
        <a:p>
          <a:endParaRPr lang="en-US"/>
        </a:p>
      </dgm:t>
    </dgm:pt>
    <dgm:pt modelId="{359BFB29-6383-420C-BD8D-FFA9FB10F211}" type="sibTrans" cxnId="{40866FDC-8EBA-417C-81CF-A50E5D6255D8}">
      <dgm:prSet/>
      <dgm:spPr/>
      <dgm:t>
        <a:bodyPr/>
        <a:lstStyle/>
        <a:p>
          <a:endParaRPr lang="en-US"/>
        </a:p>
      </dgm:t>
    </dgm:pt>
    <dgm:pt modelId="{5D994C51-D5C0-45D7-A803-16DB47ED9BF6}">
      <dgm:prSet/>
      <dgm:spPr/>
      <dgm:t>
        <a:bodyPr/>
        <a:lstStyle/>
        <a:p>
          <a:r>
            <a:rPr lang="en-IN"/>
            <a:t>Builds internal leadership pipeline</a:t>
          </a:r>
          <a:endParaRPr lang="en-US"/>
        </a:p>
      </dgm:t>
    </dgm:pt>
    <dgm:pt modelId="{6D28C533-25C6-438E-AB6A-E619F3A4B352}" type="parTrans" cxnId="{06A5730D-04CD-4CDB-9524-9BD0E0A21A9C}">
      <dgm:prSet/>
      <dgm:spPr/>
      <dgm:t>
        <a:bodyPr/>
        <a:lstStyle/>
        <a:p>
          <a:endParaRPr lang="en-US"/>
        </a:p>
      </dgm:t>
    </dgm:pt>
    <dgm:pt modelId="{D6089EE4-5E0D-4725-91EF-B60E00F05A15}" type="sibTrans" cxnId="{06A5730D-04CD-4CDB-9524-9BD0E0A21A9C}">
      <dgm:prSet/>
      <dgm:spPr/>
      <dgm:t>
        <a:bodyPr/>
        <a:lstStyle/>
        <a:p>
          <a:endParaRPr lang="en-US"/>
        </a:p>
      </dgm:t>
    </dgm:pt>
    <dgm:pt modelId="{5AFBB93D-0CFC-49CA-A26E-14A7C7E633C0}">
      <dgm:prSet/>
      <dgm:spPr/>
      <dgm:t>
        <a:bodyPr/>
        <a:lstStyle/>
        <a:p>
          <a:r>
            <a:rPr lang="en-IN"/>
            <a:t>Improves operational efficiency</a:t>
          </a:r>
          <a:endParaRPr lang="en-US"/>
        </a:p>
      </dgm:t>
    </dgm:pt>
    <dgm:pt modelId="{F52725B9-E2BE-4CF3-B5EF-D1D9ED704F0E}" type="parTrans" cxnId="{0D750CB4-57C7-448C-B758-D97480F23322}">
      <dgm:prSet/>
      <dgm:spPr/>
      <dgm:t>
        <a:bodyPr/>
        <a:lstStyle/>
        <a:p>
          <a:endParaRPr lang="en-US"/>
        </a:p>
      </dgm:t>
    </dgm:pt>
    <dgm:pt modelId="{E424E28E-0883-4BFA-B8D8-A5F96D15D6A0}" type="sibTrans" cxnId="{0D750CB4-57C7-448C-B758-D97480F23322}">
      <dgm:prSet/>
      <dgm:spPr/>
      <dgm:t>
        <a:bodyPr/>
        <a:lstStyle/>
        <a:p>
          <a:endParaRPr lang="en-US"/>
        </a:p>
      </dgm:t>
    </dgm:pt>
    <dgm:pt modelId="{5DA833EF-6462-4CD1-BD9C-F6F507D7C20F}">
      <dgm:prSet/>
      <dgm:spPr/>
      <dgm:t>
        <a:bodyPr/>
        <a:lstStyle/>
        <a:p>
          <a:r>
            <a:rPr lang="en-IN"/>
            <a:t>Enhances workforce capability</a:t>
          </a:r>
          <a:endParaRPr lang="en-US"/>
        </a:p>
      </dgm:t>
    </dgm:pt>
    <dgm:pt modelId="{98363D33-D739-404E-82A5-370017A5E352}" type="parTrans" cxnId="{3715A747-9500-4AC9-801C-48F0AB425626}">
      <dgm:prSet/>
      <dgm:spPr/>
      <dgm:t>
        <a:bodyPr/>
        <a:lstStyle/>
        <a:p>
          <a:endParaRPr lang="en-US"/>
        </a:p>
      </dgm:t>
    </dgm:pt>
    <dgm:pt modelId="{6BBAC1B0-9C2D-437D-B7F4-2A19CCBCCB0B}" type="sibTrans" cxnId="{3715A747-9500-4AC9-801C-48F0AB425626}">
      <dgm:prSet/>
      <dgm:spPr/>
      <dgm:t>
        <a:bodyPr/>
        <a:lstStyle/>
        <a:p>
          <a:endParaRPr lang="en-US"/>
        </a:p>
      </dgm:t>
    </dgm:pt>
    <dgm:pt modelId="{D9D9FD96-DC6C-4EA4-90EF-FABA7B43721E}" type="pres">
      <dgm:prSet presAssocID="{EFEA1BBD-6F92-4469-88C4-19E39ECC2372}" presName="linear" presStyleCnt="0">
        <dgm:presLayoutVars>
          <dgm:animLvl val="lvl"/>
          <dgm:resizeHandles val="exact"/>
        </dgm:presLayoutVars>
      </dgm:prSet>
      <dgm:spPr/>
    </dgm:pt>
    <dgm:pt modelId="{E9075816-68D6-40EE-B6B4-EAF79702FDDF}" type="pres">
      <dgm:prSet presAssocID="{6E1FDC46-D813-4577-98B5-47F037BA2D71}" presName="parentText" presStyleLbl="node1" presStyleIdx="0" presStyleCnt="5">
        <dgm:presLayoutVars>
          <dgm:chMax val="0"/>
          <dgm:bulletEnabled val="1"/>
        </dgm:presLayoutVars>
      </dgm:prSet>
      <dgm:spPr/>
    </dgm:pt>
    <dgm:pt modelId="{6549CFBD-5F4E-469B-93D9-27E3D33E3A2E}" type="pres">
      <dgm:prSet presAssocID="{A569EB10-ACD2-4845-A6B5-483A9C9870D6}" presName="spacer" presStyleCnt="0"/>
      <dgm:spPr/>
    </dgm:pt>
    <dgm:pt modelId="{A5772926-9985-42B2-AA70-F7A3F88D81A9}" type="pres">
      <dgm:prSet presAssocID="{5F754C25-8948-4198-BF68-47EE051EBBE4}" presName="parentText" presStyleLbl="node1" presStyleIdx="1" presStyleCnt="5">
        <dgm:presLayoutVars>
          <dgm:chMax val="0"/>
          <dgm:bulletEnabled val="1"/>
        </dgm:presLayoutVars>
      </dgm:prSet>
      <dgm:spPr/>
    </dgm:pt>
    <dgm:pt modelId="{E656896C-6C82-44DC-B126-FC2CFFF939F0}" type="pres">
      <dgm:prSet presAssocID="{359BFB29-6383-420C-BD8D-FFA9FB10F211}" presName="spacer" presStyleCnt="0"/>
      <dgm:spPr/>
    </dgm:pt>
    <dgm:pt modelId="{B9094973-6495-4693-B640-FC5C148B7227}" type="pres">
      <dgm:prSet presAssocID="{5D994C51-D5C0-45D7-A803-16DB47ED9BF6}" presName="parentText" presStyleLbl="node1" presStyleIdx="2" presStyleCnt="5">
        <dgm:presLayoutVars>
          <dgm:chMax val="0"/>
          <dgm:bulletEnabled val="1"/>
        </dgm:presLayoutVars>
      </dgm:prSet>
      <dgm:spPr/>
    </dgm:pt>
    <dgm:pt modelId="{F1D33E8C-D895-451C-98C3-506B0B89E9DA}" type="pres">
      <dgm:prSet presAssocID="{D6089EE4-5E0D-4725-91EF-B60E00F05A15}" presName="spacer" presStyleCnt="0"/>
      <dgm:spPr/>
    </dgm:pt>
    <dgm:pt modelId="{4A5EBAE4-6110-443F-9FEA-A96189BC4F31}" type="pres">
      <dgm:prSet presAssocID="{5AFBB93D-0CFC-49CA-A26E-14A7C7E633C0}" presName="parentText" presStyleLbl="node1" presStyleIdx="3" presStyleCnt="5">
        <dgm:presLayoutVars>
          <dgm:chMax val="0"/>
          <dgm:bulletEnabled val="1"/>
        </dgm:presLayoutVars>
      </dgm:prSet>
      <dgm:spPr/>
    </dgm:pt>
    <dgm:pt modelId="{B44368DE-411F-4C45-8057-01757C52072F}" type="pres">
      <dgm:prSet presAssocID="{E424E28E-0883-4BFA-B8D8-A5F96D15D6A0}" presName="spacer" presStyleCnt="0"/>
      <dgm:spPr/>
    </dgm:pt>
    <dgm:pt modelId="{465A6E22-2684-416A-A948-397F4977121B}" type="pres">
      <dgm:prSet presAssocID="{5DA833EF-6462-4CD1-BD9C-F6F507D7C20F}" presName="parentText" presStyleLbl="node1" presStyleIdx="4" presStyleCnt="5">
        <dgm:presLayoutVars>
          <dgm:chMax val="0"/>
          <dgm:bulletEnabled val="1"/>
        </dgm:presLayoutVars>
      </dgm:prSet>
      <dgm:spPr/>
    </dgm:pt>
  </dgm:ptLst>
  <dgm:cxnLst>
    <dgm:cxn modelId="{A6778409-12F9-44CE-BE4F-09D712C322A1}" type="presOf" srcId="{5DA833EF-6462-4CD1-BD9C-F6F507D7C20F}" destId="{465A6E22-2684-416A-A948-397F4977121B}" srcOrd="0" destOrd="0" presId="urn:microsoft.com/office/officeart/2005/8/layout/vList2"/>
    <dgm:cxn modelId="{06A5730D-04CD-4CDB-9524-9BD0E0A21A9C}" srcId="{EFEA1BBD-6F92-4469-88C4-19E39ECC2372}" destId="{5D994C51-D5C0-45D7-A803-16DB47ED9BF6}" srcOrd="2" destOrd="0" parTransId="{6D28C533-25C6-438E-AB6A-E619F3A4B352}" sibTransId="{D6089EE4-5E0D-4725-91EF-B60E00F05A15}"/>
    <dgm:cxn modelId="{1C961A14-AA61-4302-9605-4B1CA5E81083}" type="presOf" srcId="{6E1FDC46-D813-4577-98B5-47F037BA2D71}" destId="{E9075816-68D6-40EE-B6B4-EAF79702FDDF}" srcOrd="0" destOrd="0" presId="urn:microsoft.com/office/officeart/2005/8/layout/vList2"/>
    <dgm:cxn modelId="{5EAAD32C-93A5-49FC-803D-F7B8BE6D7B8E}" type="presOf" srcId="{5AFBB93D-0CFC-49CA-A26E-14A7C7E633C0}" destId="{4A5EBAE4-6110-443F-9FEA-A96189BC4F31}" srcOrd="0" destOrd="0" presId="urn:microsoft.com/office/officeart/2005/8/layout/vList2"/>
    <dgm:cxn modelId="{3715A747-9500-4AC9-801C-48F0AB425626}" srcId="{EFEA1BBD-6F92-4469-88C4-19E39ECC2372}" destId="{5DA833EF-6462-4CD1-BD9C-F6F507D7C20F}" srcOrd="4" destOrd="0" parTransId="{98363D33-D739-404E-82A5-370017A5E352}" sibTransId="{6BBAC1B0-9C2D-437D-B7F4-2A19CCBCCB0B}"/>
    <dgm:cxn modelId="{ACD79896-F077-480C-A477-F7A01CAE728A}" type="presOf" srcId="{5D994C51-D5C0-45D7-A803-16DB47ED9BF6}" destId="{B9094973-6495-4693-B640-FC5C148B7227}" srcOrd="0" destOrd="0" presId="urn:microsoft.com/office/officeart/2005/8/layout/vList2"/>
    <dgm:cxn modelId="{59E338A5-C940-4E66-B6AA-6BCC93FF8159}" type="presOf" srcId="{5F754C25-8948-4198-BF68-47EE051EBBE4}" destId="{A5772926-9985-42B2-AA70-F7A3F88D81A9}" srcOrd="0" destOrd="0" presId="urn:microsoft.com/office/officeart/2005/8/layout/vList2"/>
    <dgm:cxn modelId="{0D750CB4-57C7-448C-B758-D97480F23322}" srcId="{EFEA1BBD-6F92-4469-88C4-19E39ECC2372}" destId="{5AFBB93D-0CFC-49CA-A26E-14A7C7E633C0}" srcOrd="3" destOrd="0" parTransId="{F52725B9-E2BE-4CF3-B5EF-D1D9ED704F0E}" sibTransId="{E424E28E-0883-4BFA-B8D8-A5F96D15D6A0}"/>
    <dgm:cxn modelId="{EC8B55D4-AA74-4773-BE13-C3EB6DCADC03}" type="presOf" srcId="{EFEA1BBD-6F92-4469-88C4-19E39ECC2372}" destId="{D9D9FD96-DC6C-4EA4-90EF-FABA7B43721E}" srcOrd="0" destOrd="0" presId="urn:microsoft.com/office/officeart/2005/8/layout/vList2"/>
    <dgm:cxn modelId="{40866FDC-8EBA-417C-81CF-A50E5D6255D8}" srcId="{EFEA1BBD-6F92-4469-88C4-19E39ECC2372}" destId="{5F754C25-8948-4198-BF68-47EE051EBBE4}" srcOrd="1" destOrd="0" parTransId="{7EC9E723-E530-438F-BCAE-3C108A2DC1D8}" sibTransId="{359BFB29-6383-420C-BD8D-FFA9FB10F211}"/>
    <dgm:cxn modelId="{15C585F7-AE1A-4C36-A330-CCB0EC8E6520}" srcId="{EFEA1BBD-6F92-4469-88C4-19E39ECC2372}" destId="{6E1FDC46-D813-4577-98B5-47F037BA2D71}" srcOrd="0" destOrd="0" parTransId="{C62A2C44-ADF6-4954-BFCB-4A3AE432EC8D}" sibTransId="{A569EB10-ACD2-4845-A6B5-483A9C9870D6}"/>
    <dgm:cxn modelId="{B98AEE09-AA08-4DF7-B44E-A965D13DD62C}" type="presParOf" srcId="{D9D9FD96-DC6C-4EA4-90EF-FABA7B43721E}" destId="{E9075816-68D6-40EE-B6B4-EAF79702FDDF}" srcOrd="0" destOrd="0" presId="urn:microsoft.com/office/officeart/2005/8/layout/vList2"/>
    <dgm:cxn modelId="{E83AD067-23E6-4A39-BB05-8A4BDAD3FE34}" type="presParOf" srcId="{D9D9FD96-DC6C-4EA4-90EF-FABA7B43721E}" destId="{6549CFBD-5F4E-469B-93D9-27E3D33E3A2E}" srcOrd="1" destOrd="0" presId="urn:microsoft.com/office/officeart/2005/8/layout/vList2"/>
    <dgm:cxn modelId="{73975A75-8869-46B4-8299-B1A6C47C69FB}" type="presParOf" srcId="{D9D9FD96-DC6C-4EA4-90EF-FABA7B43721E}" destId="{A5772926-9985-42B2-AA70-F7A3F88D81A9}" srcOrd="2" destOrd="0" presId="urn:microsoft.com/office/officeart/2005/8/layout/vList2"/>
    <dgm:cxn modelId="{900E2FCC-CC24-42D1-A184-D4951681B0C9}" type="presParOf" srcId="{D9D9FD96-DC6C-4EA4-90EF-FABA7B43721E}" destId="{E656896C-6C82-44DC-B126-FC2CFFF939F0}" srcOrd="3" destOrd="0" presId="urn:microsoft.com/office/officeart/2005/8/layout/vList2"/>
    <dgm:cxn modelId="{3DA49336-5ADF-4A85-A7C0-AF902FE3EB1E}" type="presParOf" srcId="{D9D9FD96-DC6C-4EA4-90EF-FABA7B43721E}" destId="{B9094973-6495-4693-B640-FC5C148B7227}" srcOrd="4" destOrd="0" presId="urn:microsoft.com/office/officeart/2005/8/layout/vList2"/>
    <dgm:cxn modelId="{5B5D2AE3-77D8-4CF9-BD31-4C0A6A19E260}" type="presParOf" srcId="{D9D9FD96-DC6C-4EA4-90EF-FABA7B43721E}" destId="{F1D33E8C-D895-451C-98C3-506B0B89E9DA}" srcOrd="5" destOrd="0" presId="urn:microsoft.com/office/officeart/2005/8/layout/vList2"/>
    <dgm:cxn modelId="{A24F76DB-EC6B-42E1-ABB9-96CFFE725D4C}" type="presParOf" srcId="{D9D9FD96-DC6C-4EA4-90EF-FABA7B43721E}" destId="{4A5EBAE4-6110-443F-9FEA-A96189BC4F31}" srcOrd="6" destOrd="0" presId="urn:microsoft.com/office/officeart/2005/8/layout/vList2"/>
    <dgm:cxn modelId="{197613DD-F7C3-496B-B119-DE02F747ED74}" type="presParOf" srcId="{D9D9FD96-DC6C-4EA4-90EF-FABA7B43721E}" destId="{B44368DE-411F-4C45-8057-01757C52072F}" srcOrd="7" destOrd="0" presId="urn:microsoft.com/office/officeart/2005/8/layout/vList2"/>
    <dgm:cxn modelId="{194BF815-B41D-4927-86C2-09932C6E2308}" type="presParOf" srcId="{D9D9FD96-DC6C-4EA4-90EF-FABA7B43721E}" destId="{465A6E22-2684-416A-A948-397F4977121B}"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5B2CCD8-6B08-41FE-BB3C-E7759EB208C9}" type="doc">
      <dgm:prSet loTypeId="urn:microsoft.com/office/officeart/2018/2/layout/IconCircleList" loCatId="icon" qsTypeId="urn:microsoft.com/office/officeart/2005/8/quickstyle/simple1" qsCatId="simple" csTypeId="urn:microsoft.com/office/officeart/2018/5/colors/Iconchunking_neutralbg_accent1_2" csCatId="accent1" phldr="1"/>
      <dgm:spPr/>
      <dgm:t>
        <a:bodyPr/>
        <a:lstStyle/>
        <a:p>
          <a:endParaRPr lang="en-US"/>
        </a:p>
      </dgm:t>
    </dgm:pt>
    <dgm:pt modelId="{F05523DA-22E5-4B5E-8B36-12CBD192AB10}">
      <dgm:prSet/>
      <dgm:spPr/>
      <dgm:t>
        <a:bodyPr/>
        <a:lstStyle/>
        <a:p>
          <a:r>
            <a:rPr lang="en-IN"/>
            <a:t>Annual and mid-year performance reviews (Comparably, 2025)</a:t>
          </a:r>
          <a:endParaRPr lang="en-US"/>
        </a:p>
      </dgm:t>
    </dgm:pt>
    <dgm:pt modelId="{4E3376F8-222F-4F48-959C-6F4AC698E904}" type="parTrans" cxnId="{E42E20DB-6C1F-4A42-851F-2BC79565D981}">
      <dgm:prSet/>
      <dgm:spPr/>
      <dgm:t>
        <a:bodyPr/>
        <a:lstStyle/>
        <a:p>
          <a:endParaRPr lang="en-US"/>
        </a:p>
      </dgm:t>
    </dgm:pt>
    <dgm:pt modelId="{74AE876E-D13D-4D54-AA78-5C4BFCF53A7B}" type="sibTrans" cxnId="{E42E20DB-6C1F-4A42-851F-2BC79565D981}">
      <dgm:prSet/>
      <dgm:spPr/>
      <dgm:t>
        <a:bodyPr/>
        <a:lstStyle/>
        <a:p>
          <a:endParaRPr lang="en-US"/>
        </a:p>
      </dgm:t>
    </dgm:pt>
    <dgm:pt modelId="{C9965D46-19CF-4502-8832-9FED327B68BA}">
      <dgm:prSet/>
      <dgm:spPr/>
      <dgm:t>
        <a:bodyPr/>
        <a:lstStyle/>
        <a:p>
          <a:r>
            <a:rPr lang="en-IN"/>
            <a:t>KPI and target-based assessments</a:t>
          </a:r>
          <a:endParaRPr lang="en-US"/>
        </a:p>
      </dgm:t>
    </dgm:pt>
    <dgm:pt modelId="{51272E5B-FC11-4024-8FE7-FB0878CCE59E}" type="parTrans" cxnId="{EF2EDB2C-EBDD-4F72-BF86-12E17BA0576C}">
      <dgm:prSet/>
      <dgm:spPr/>
      <dgm:t>
        <a:bodyPr/>
        <a:lstStyle/>
        <a:p>
          <a:endParaRPr lang="en-US"/>
        </a:p>
      </dgm:t>
    </dgm:pt>
    <dgm:pt modelId="{F6008202-219B-4E56-8896-2F41D926F766}" type="sibTrans" cxnId="{EF2EDB2C-EBDD-4F72-BF86-12E17BA0576C}">
      <dgm:prSet/>
      <dgm:spPr/>
      <dgm:t>
        <a:bodyPr/>
        <a:lstStyle/>
        <a:p>
          <a:endParaRPr lang="en-US"/>
        </a:p>
      </dgm:t>
    </dgm:pt>
    <dgm:pt modelId="{0F51BE32-8813-4145-83CB-9783B776FB19}">
      <dgm:prSet/>
      <dgm:spPr/>
      <dgm:t>
        <a:bodyPr/>
        <a:lstStyle/>
        <a:p>
          <a:r>
            <a:rPr lang="en-IN"/>
            <a:t>Competency and behaviour evaluations</a:t>
          </a:r>
          <a:endParaRPr lang="en-US"/>
        </a:p>
      </dgm:t>
    </dgm:pt>
    <dgm:pt modelId="{78D04B7E-982A-4C35-9FD4-A09C7367FC56}" type="parTrans" cxnId="{B3C88166-56A0-4403-A240-5231E8C5E3B0}">
      <dgm:prSet/>
      <dgm:spPr/>
      <dgm:t>
        <a:bodyPr/>
        <a:lstStyle/>
        <a:p>
          <a:endParaRPr lang="en-US"/>
        </a:p>
      </dgm:t>
    </dgm:pt>
    <dgm:pt modelId="{98ECF43B-0FEB-42C7-9BAD-40C4C133C9FC}" type="sibTrans" cxnId="{B3C88166-56A0-4403-A240-5231E8C5E3B0}">
      <dgm:prSet/>
      <dgm:spPr/>
      <dgm:t>
        <a:bodyPr/>
        <a:lstStyle/>
        <a:p>
          <a:endParaRPr lang="en-US"/>
        </a:p>
      </dgm:t>
    </dgm:pt>
    <dgm:pt modelId="{60985DC1-E217-4FB0-88E0-B847425F93A0}">
      <dgm:prSet/>
      <dgm:spPr/>
      <dgm:t>
        <a:bodyPr/>
        <a:lstStyle/>
        <a:p>
          <a:r>
            <a:rPr lang="en-IN"/>
            <a:t>Regular supervisor feedback</a:t>
          </a:r>
          <a:endParaRPr lang="en-US"/>
        </a:p>
      </dgm:t>
    </dgm:pt>
    <dgm:pt modelId="{E048AB64-C660-42A7-8977-2728EDDFED06}" type="parTrans" cxnId="{664EB8D8-1FEA-4D50-A064-8DD68213F8B5}">
      <dgm:prSet/>
      <dgm:spPr/>
      <dgm:t>
        <a:bodyPr/>
        <a:lstStyle/>
        <a:p>
          <a:endParaRPr lang="en-US"/>
        </a:p>
      </dgm:t>
    </dgm:pt>
    <dgm:pt modelId="{81142F36-D865-49AF-90F1-A91B869D36CC}" type="sibTrans" cxnId="{664EB8D8-1FEA-4D50-A064-8DD68213F8B5}">
      <dgm:prSet/>
      <dgm:spPr/>
      <dgm:t>
        <a:bodyPr/>
        <a:lstStyle/>
        <a:p>
          <a:endParaRPr lang="en-US"/>
        </a:p>
      </dgm:t>
    </dgm:pt>
    <dgm:pt modelId="{0B6271BB-64BF-4A78-99C5-ED3DAA4BFBAE}" type="pres">
      <dgm:prSet presAssocID="{35B2CCD8-6B08-41FE-BB3C-E7759EB208C9}" presName="root" presStyleCnt="0">
        <dgm:presLayoutVars>
          <dgm:dir/>
          <dgm:resizeHandles val="exact"/>
        </dgm:presLayoutVars>
      </dgm:prSet>
      <dgm:spPr/>
    </dgm:pt>
    <dgm:pt modelId="{3CCD1CBC-ADDA-4C1C-B2EE-E944E64999F1}" type="pres">
      <dgm:prSet presAssocID="{35B2CCD8-6B08-41FE-BB3C-E7759EB208C9}" presName="container" presStyleCnt="0">
        <dgm:presLayoutVars>
          <dgm:dir/>
          <dgm:resizeHandles val="exact"/>
        </dgm:presLayoutVars>
      </dgm:prSet>
      <dgm:spPr/>
    </dgm:pt>
    <dgm:pt modelId="{9A545639-C278-4295-8FC2-2CB8C82B4B9D}" type="pres">
      <dgm:prSet presAssocID="{F05523DA-22E5-4B5E-8B36-12CBD192AB10}" presName="compNode" presStyleCnt="0"/>
      <dgm:spPr/>
    </dgm:pt>
    <dgm:pt modelId="{BFF81DB3-FCB4-4DC6-A5A3-A9B3DE2AED50}" type="pres">
      <dgm:prSet presAssocID="{F05523DA-22E5-4B5E-8B36-12CBD192AB10}" presName="iconBgRect" presStyleLbl="bgShp" presStyleIdx="0" presStyleCnt="4"/>
      <dgm:spPr/>
    </dgm:pt>
    <dgm:pt modelId="{508723FF-E5C8-4287-8E88-13422F369B09}" type="pres">
      <dgm:prSet presAssocID="{F05523DA-22E5-4B5E-8B36-12CBD192AB10}"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humbs Up Sign"/>
        </a:ext>
      </dgm:extLst>
    </dgm:pt>
    <dgm:pt modelId="{2870F8F9-B61C-49ED-8E51-90F58B808F27}" type="pres">
      <dgm:prSet presAssocID="{F05523DA-22E5-4B5E-8B36-12CBD192AB10}" presName="spaceRect" presStyleCnt="0"/>
      <dgm:spPr/>
    </dgm:pt>
    <dgm:pt modelId="{55312570-B7B7-4D98-8CAF-4EFE7E6AF68E}" type="pres">
      <dgm:prSet presAssocID="{F05523DA-22E5-4B5E-8B36-12CBD192AB10}" presName="textRect" presStyleLbl="revTx" presStyleIdx="0" presStyleCnt="4">
        <dgm:presLayoutVars>
          <dgm:chMax val="1"/>
          <dgm:chPref val="1"/>
        </dgm:presLayoutVars>
      </dgm:prSet>
      <dgm:spPr/>
    </dgm:pt>
    <dgm:pt modelId="{D4849A03-90E8-4913-BA43-ACAC630DDDE8}" type="pres">
      <dgm:prSet presAssocID="{74AE876E-D13D-4D54-AA78-5C4BFCF53A7B}" presName="sibTrans" presStyleLbl="sibTrans2D1" presStyleIdx="0" presStyleCnt="0"/>
      <dgm:spPr/>
    </dgm:pt>
    <dgm:pt modelId="{4725839A-D072-4732-9EE8-B2D739128F34}" type="pres">
      <dgm:prSet presAssocID="{C9965D46-19CF-4502-8832-9FED327B68BA}" presName="compNode" presStyleCnt="0"/>
      <dgm:spPr/>
    </dgm:pt>
    <dgm:pt modelId="{D9BFE4A6-494F-484D-8464-2A830AD7312B}" type="pres">
      <dgm:prSet presAssocID="{C9965D46-19CF-4502-8832-9FED327B68BA}" presName="iconBgRect" presStyleLbl="bgShp" presStyleIdx="1" presStyleCnt="4"/>
      <dgm:spPr/>
    </dgm:pt>
    <dgm:pt modelId="{ACBD7ED7-66DF-4A86-9CEB-0A363DE93184}" type="pres">
      <dgm:prSet presAssocID="{C9965D46-19CF-4502-8832-9FED327B68BA}"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llseye"/>
        </a:ext>
      </dgm:extLst>
    </dgm:pt>
    <dgm:pt modelId="{5025F421-F154-430A-8802-EA4227CF6CE6}" type="pres">
      <dgm:prSet presAssocID="{C9965D46-19CF-4502-8832-9FED327B68BA}" presName="spaceRect" presStyleCnt="0"/>
      <dgm:spPr/>
    </dgm:pt>
    <dgm:pt modelId="{F15E5A82-96EC-4DE0-B8D8-8387A0D0CE52}" type="pres">
      <dgm:prSet presAssocID="{C9965D46-19CF-4502-8832-9FED327B68BA}" presName="textRect" presStyleLbl="revTx" presStyleIdx="1" presStyleCnt="4">
        <dgm:presLayoutVars>
          <dgm:chMax val="1"/>
          <dgm:chPref val="1"/>
        </dgm:presLayoutVars>
      </dgm:prSet>
      <dgm:spPr/>
    </dgm:pt>
    <dgm:pt modelId="{63E2A487-79E7-4F5B-A51F-F5F1366C4630}" type="pres">
      <dgm:prSet presAssocID="{F6008202-219B-4E56-8896-2F41D926F766}" presName="sibTrans" presStyleLbl="sibTrans2D1" presStyleIdx="0" presStyleCnt="0"/>
      <dgm:spPr/>
    </dgm:pt>
    <dgm:pt modelId="{7C396AD4-DBC1-421B-AF5C-DB268966B7CD}" type="pres">
      <dgm:prSet presAssocID="{0F51BE32-8813-4145-83CB-9783B776FB19}" presName="compNode" presStyleCnt="0"/>
      <dgm:spPr/>
    </dgm:pt>
    <dgm:pt modelId="{22B9299D-A75E-4B7B-9334-C03ECB31BC12}" type="pres">
      <dgm:prSet presAssocID="{0F51BE32-8813-4145-83CB-9783B776FB19}" presName="iconBgRect" presStyleLbl="bgShp" presStyleIdx="2" presStyleCnt="4"/>
      <dgm:spPr/>
    </dgm:pt>
    <dgm:pt modelId="{1BF1764D-4801-4142-86CE-2362B16B7C0A}" type="pres">
      <dgm:prSet presAssocID="{0F51BE32-8813-4145-83CB-9783B776FB19}"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ick"/>
        </a:ext>
      </dgm:extLst>
    </dgm:pt>
    <dgm:pt modelId="{6DAF0D74-51AD-4942-AE1E-272B38F0BA10}" type="pres">
      <dgm:prSet presAssocID="{0F51BE32-8813-4145-83CB-9783B776FB19}" presName="spaceRect" presStyleCnt="0"/>
      <dgm:spPr/>
    </dgm:pt>
    <dgm:pt modelId="{3E6BF364-E3B6-4769-9AFA-C150243731CF}" type="pres">
      <dgm:prSet presAssocID="{0F51BE32-8813-4145-83CB-9783B776FB19}" presName="textRect" presStyleLbl="revTx" presStyleIdx="2" presStyleCnt="4">
        <dgm:presLayoutVars>
          <dgm:chMax val="1"/>
          <dgm:chPref val="1"/>
        </dgm:presLayoutVars>
      </dgm:prSet>
      <dgm:spPr/>
    </dgm:pt>
    <dgm:pt modelId="{288FFDDF-70FC-465C-9CE2-A8364F5D3C8C}" type="pres">
      <dgm:prSet presAssocID="{98ECF43B-0FEB-42C7-9BAD-40C4C133C9FC}" presName="sibTrans" presStyleLbl="sibTrans2D1" presStyleIdx="0" presStyleCnt="0"/>
      <dgm:spPr/>
    </dgm:pt>
    <dgm:pt modelId="{DCB33712-A60F-489C-BE52-6B8FCE6F92B1}" type="pres">
      <dgm:prSet presAssocID="{60985DC1-E217-4FB0-88E0-B847425F93A0}" presName="compNode" presStyleCnt="0"/>
      <dgm:spPr/>
    </dgm:pt>
    <dgm:pt modelId="{D8F2EF02-E67C-4896-BB8D-E1C45124FA0B}" type="pres">
      <dgm:prSet presAssocID="{60985DC1-E217-4FB0-88E0-B847425F93A0}" presName="iconBgRect" presStyleLbl="bgShp" presStyleIdx="3" presStyleCnt="4"/>
      <dgm:spPr/>
    </dgm:pt>
    <dgm:pt modelId="{C0569C5E-9DA5-46AC-8282-E6CA2DF189FC}" type="pres">
      <dgm:prSet presAssocID="{60985DC1-E217-4FB0-88E0-B847425F93A0}"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at"/>
        </a:ext>
      </dgm:extLst>
    </dgm:pt>
    <dgm:pt modelId="{D601A4E3-74D6-4B3B-8D9D-30CCCB4974D5}" type="pres">
      <dgm:prSet presAssocID="{60985DC1-E217-4FB0-88E0-B847425F93A0}" presName="spaceRect" presStyleCnt="0"/>
      <dgm:spPr/>
    </dgm:pt>
    <dgm:pt modelId="{3416E728-557E-4B5F-9229-4171A0A37DFF}" type="pres">
      <dgm:prSet presAssocID="{60985DC1-E217-4FB0-88E0-B847425F93A0}" presName="textRect" presStyleLbl="revTx" presStyleIdx="3" presStyleCnt="4">
        <dgm:presLayoutVars>
          <dgm:chMax val="1"/>
          <dgm:chPref val="1"/>
        </dgm:presLayoutVars>
      </dgm:prSet>
      <dgm:spPr/>
    </dgm:pt>
  </dgm:ptLst>
  <dgm:cxnLst>
    <dgm:cxn modelId="{1F6DCC16-7D0F-421D-826F-3940F0767B0C}" type="presOf" srcId="{98ECF43B-0FEB-42C7-9BAD-40C4C133C9FC}" destId="{288FFDDF-70FC-465C-9CE2-A8364F5D3C8C}" srcOrd="0" destOrd="0" presId="urn:microsoft.com/office/officeart/2018/2/layout/IconCircleList"/>
    <dgm:cxn modelId="{0A8DBF1A-F3F7-40BD-BACF-6030EC36C93F}" type="presOf" srcId="{C9965D46-19CF-4502-8832-9FED327B68BA}" destId="{F15E5A82-96EC-4DE0-B8D8-8387A0D0CE52}" srcOrd="0" destOrd="0" presId="urn:microsoft.com/office/officeart/2018/2/layout/IconCircleList"/>
    <dgm:cxn modelId="{EF2EDB2C-EBDD-4F72-BF86-12E17BA0576C}" srcId="{35B2CCD8-6B08-41FE-BB3C-E7759EB208C9}" destId="{C9965D46-19CF-4502-8832-9FED327B68BA}" srcOrd="1" destOrd="0" parTransId="{51272E5B-FC11-4024-8FE7-FB0878CCE59E}" sibTransId="{F6008202-219B-4E56-8896-2F41D926F766}"/>
    <dgm:cxn modelId="{3B2EEC3E-9AA0-4701-BC20-8F1899439773}" type="presOf" srcId="{F6008202-219B-4E56-8896-2F41D926F766}" destId="{63E2A487-79E7-4F5B-A51F-F5F1366C4630}" srcOrd="0" destOrd="0" presId="urn:microsoft.com/office/officeart/2018/2/layout/IconCircleList"/>
    <dgm:cxn modelId="{B3C88166-56A0-4403-A240-5231E8C5E3B0}" srcId="{35B2CCD8-6B08-41FE-BB3C-E7759EB208C9}" destId="{0F51BE32-8813-4145-83CB-9783B776FB19}" srcOrd="2" destOrd="0" parTransId="{78D04B7E-982A-4C35-9FD4-A09C7367FC56}" sibTransId="{98ECF43B-0FEB-42C7-9BAD-40C4C133C9FC}"/>
    <dgm:cxn modelId="{22D77D75-E184-4B1A-8AD9-DB46995E92F1}" type="presOf" srcId="{F05523DA-22E5-4B5E-8B36-12CBD192AB10}" destId="{55312570-B7B7-4D98-8CAF-4EFE7E6AF68E}" srcOrd="0" destOrd="0" presId="urn:microsoft.com/office/officeart/2018/2/layout/IconCircleList"/>
    <dgm:cxn modelId="{1215B498-F13E-4FD1-9176-441C162CDED9}" type="presOf" srcId="{0F51BE32-8813-4145-83CB-9783B776FB19}" destId="{3E6BF364-E3B6-4769-9AFA-C150243731CF}" srcOrd="0" destOrd="0" presId="urn:microsoft.com/office/officeart/2018/2/layout/IconCircleList"/>
    <dgm:cxn modelId="{E0375FB6-02A1-45A5-B55E-9855338119CE}" type="presOf" srcId="{74AE876E-D13D-4D54-AA78-5C4BFCF53A7B}" destId="{D4849A03-90E8-4913-BA43-ACAC630DDDE8}" srcOrd="0" destOrd="0" presId="urn:microsoft.com/office/officeart/2018/2/layout/IconCircleList"/>
    <dgm:cxn modelId="{664EB8D8-1FEA-4D50-A064-8DD68213F8B5}" srcId="{35B2CCD8-6B08-41FE-BB3C-E7759EB208C9}" destId="{60985DC1-E217-4FB0-88E0-B847425F93A0}" srcOrd="3" destOrd="0" parTransId="{E048AB64-C660-42A7-8977-2728EDDFED06}" sibTransId="{81142F36-D865-49AF-90F1-A91B869D36CC}"/>
    <dgm:cxn modelId="{E42E20DB-6C1F-4A42-851F-2BC79565D981}" srcId="{35B2CCD8-6B08-41FE-BB3C-E7759EB208C9}" destId="{F05523DA-22E5-4B5E-8B36-12CBD192AB10}" srcOrd="0" destOrd="0" parTransId="{4E3376F8-222F-4F48-959C-6F4AC698E904}" sibTransId="{74AE876E-D13D-4D54-AA78-5C4BFCF53A7B}"/>
    <dgm:cxn modelId="{9531DCEB-0125-42F1-B7E2-1FEA95142D60}" type="presOf" srcId="{60985DC1-E217-4FB0-88E0-B847425F93A0}" destId="{3416E728-557E-4B5F-9229-4171A0A37DFF}" srcOrd="0" destOrd="0" presId="urn:microsoft.com/office/officeart/2018/2/layout/IconCircleList"/>
    <dgm:cxn modelId="{75B8D4FD-0AB1-4EF6-BE86-49C39BED0859}" type="presOf" srcId="{35B2CCD8-6B08-41FE-BB3C-E7759EB208C9}" destId="{0B6271BB-64BF-4A78-99C5-ED3DAA4BFBAE}" srcOrd="0" destOrd="0" presId="urn:microsoft.com/office/officeart/2018/2/layout/IconCircleList"/>
    <dgm:cxn modelId="{902B93A8-53B6-4787-8093-28DF2789FB68}" type="presParOf" srcId="{0B6271BB-64BF-4A78-99C5-ED3DAA4BFBAE}" destId="{3CCD1CBC-ADDA-4C1C-B2EE-E944E64999F1}" srcOrd="0" destOrd="0" presId="urn:microsoft.com/office/officeart/2018/2/layout/IconCircleList"/>
    <dgm:cxn modelId="{B1C8D278-9A12-48A2-BF01-7FA626E98352}" type="presParOf" srcId="{3CCD1CBC-ADDA-4C1C-B2EE-E944E64999F1}" destId="{9A545639-C278-4295-8FC2-2CB8C82B4B9D}" srcOrd="0" destOrd="0" presId="urn:microsoft.com/office/officeart/2018/2/layout/IconCircleList"/>
    <dgm:cxn modelId="{EE994E77-2E26-41E9-9FF0-CE0512B6D1E7}" type="presParOf" srcId="{9A545639-C278-4295-8FC2-2CB8C82B4B9D}" destId="{BFF81DB3-FCB4-4DC6-A5A3-A9B3DE2AED50}" srcOrd="0" destOrd="0" presId="urn:microsoft.com/office/officeart/2018/2/layout/IconCircleList"/>
    <dgm:cxn modelId="{EB1DFB23-AD58-4333-B9DC-4DD5FB232A9C}" type="presParOf" srcId="{9A545639-C278-4295-8FC2-2CB8C82B4B9D}" destId="{508723FF-E5C8-4287-8E88-13422F369B09}" srcOrd="1" destOrd="0" presId="urn:microsoft.com/office/officeart/2018/2/layout/IconCircleList"/>
    <dgm:cxn modelId="{A4CE4A32-DA7A-4397-9F15-1F1E300F513B}" type="presParOf" srcId="{9A545639-C278-4295-8FC2-2CB8C82B4B9D}" destId="{2870F8F9-B61C-49ED-8E51-90F58B808F27}" srcOrd="2" destOrd="0" presId="urn:microsoft.com/office/officeart/2018/2/layout/IconCircleList"/>
    <dgm:cxn modelId="{BE46A0D0-0F0C-41E0-81EB-5CC0D085311B}" type="presParOf" srcId="{9A545639-C278-4295-8FC2-2CB8C82B4B9D}" destId="{55312570-B7B7-4D98-8CAF-4EFE7E6AF68E}" srcOrd="3" destOrd="0" presId="urn:microsoft.com/office/officeart/2018/2/layout/IconCircleList"/>
    <dgm:cxn modelId="{FC8B970E-B560-4127-8654-2C869A60F648}" type="presParOf" srcId="{3CCD1CBC-ADDA-4C1C-B2EE-E944E64999F1}" destId="{D4849A03-90E8-4913-BA43-ACAC630DDDE8}" srcOrd="1" destOrd="0" presId="urn:microsoft.com/office/officeart/2018/2/layout/IconCircleList"/>
    <dgm:cxn modelId="{278DAB35-A6D2-4D91-B7E4-75F46845CA67}" type="presParOf" srcId="{3CCD1CBC-ADDA-4C1C-B2EE-E944E64999F1}" destId="{4725839A-D072-4732-9EE8-B2D739128F34}" srcOrd="2" destOrd="0" presId="urn:microsoft.com/office/officeart/2018/2/layout/IconCircleList"/>
    <dgm:cxn modelId="{37118302-1477-4D5C-A427-E055E1EB5477}" type="presParOf" srcId="{4725839A-D072-4732-9EE8-B2D739128F34}" destId="{D9BFE4A6-494F-484D-8464-2A830AD7312B}" srcOrd="0" destOrd="0" presId="urn:microsoft.com/office/officeart/2018/2/layout/IconCircleList"/>
    <dgm:cxn modelId="{73757AC6-9145-4509-B2D8-22FBDFCABFA2}" type="presParOf" srcId="{4725839A-D072-4732-9EE8-B2D739128F34}" destId="{ACBD7ED7-66DF-4A86-9CEB-0A363DE93184}" srcOrd="1" destOrd="0" presId="urn:microsoft.com/office/officeart/2018/2/layout/IconCircleList"/>
    <dgm:cxn modelId="{078B361E-A1CD-4C68-8667-8DB0F406D72B}" type="presParOf" srcId="{4725839A-D072-4732-9EE8-B2D739128F34}" destId="{5025F421-F154-430A-8802-EA4227CF6CE6}" srcOrd="2" destOrd="0" presId="urn:microsoft.com/office/officeart/2018/2/layout/IconCircleList"/>
    <dgm:cxn modelId="{8CCD98A0-7D8E-41D6-A3DD-D095266F611E}" type="presParOf" srcId="{4725839A-D072-4732-9EE8-B2D739128F34}" destId="{F15E5A82-96EC-4DE0-B8D8-8387A0D0CE52}" srcOrd="3" destOrd="0" presId="urn:microsoft.com/office/officeart/2018/2/layout/IconCircleList"/>
    <dgm:cxn modelId="{583F2519-F1FF-485C-BEAF-4F85BD2C8AEA}" type="presParOf" srcId="{3CCD1CBC-ADDA-4C1C-B2EE-E944E64999F1}" destId="{63E2A487-79E7-4F5B-A51F-F5F1366C4630}" srcOrd="3" destOrd="0" presId="urn:microsoft.com/office/officeart/2018/2/layout/IconCircleList"/>
    <dgm:cxn modelId="{75173CB0-33F3-4FF8-B164-1B5533D85E48}" type="presParOf" srcId="{3CCD1CBC-ADDA-4C1C-B2EE-E944E64999F1}" destId="{7C396AD4-DBC1-421B-AF5C-DB268966B7CD}" srcOrd="4" destOrd="0" presId="urn:microsoft.com/office/officeart/2018/2/layout/IconCircleList"/>
    <dgm:cxn modelId="{DEE62F9C-1AEB-472D-A8E7-6DF8C16B9FEB}" type="presParOf" srcId="{7C396AD4-DBC1-421B-AF5C-DB268966B7CD}" destId="{22B9299D-A75E-4B7B-9334-C03ECB31BC12}" srcOrd="0" destOrd="0" presId="urn:microsoft.com/office/officeart/2018/2/layout/IconCircleList"/>
    <dgm:cxn modelId="{4FB55D94-CBCE-47DE-ADB9-AD560DA819F5}" type="presParOf" srcId="{7C396AD4-DBC1-421B-AF5C-DB268966B7CD}" destId="{1BF1764D-4801-4142-86CE-2362B16B7C0A}" srcOrd="1" destOrd="0" presId="urn:microsoft.com/office/officeart/2018/2/layout/IconCircleList"/>
    <dgm:cxn modelId="{E91F6E6A-A597-437E-ACF3-F111E05EC01F}" type="presParOf" srcId="{7C396AD4-DBC1-421B-AF5C-DB268966B7CD}" destId="{6DAF0D74-51AD-4942-AE1E-272B38F0BA10}" srcOrd="2" destOrd="0" presId="urn:microsoft.com/office/officeart/2018/2/layout/IconCircleList"/>
    <dgm:cxn modelId="{1FAE805B-87BC-4A7E-BE37-ADD4F7DD02C1}" type="presParOf" srcId="{7C396AD4-DBC1-421B-AF5C-DB268966B7CD}" destId="{3E6BF364-E3B6-4769-9AFA-C150243731CF}" srcOrd="3" destOrd="0" presId="urn:microsoft.com/office/officeart/2018/2/layout/IconCircleList"/>
    <dgm:cxn modelId="{DAFDFF0F-C72A-49AE-9955-F8ABB935FBCA}" type="presParOf" srcId="{3CCD1CBC-ADDA-4C1C-B2EE-E944E64999F1}" destId="{288FFDDF-70FC-465C-9CE2-A8364F5D3C8C}" srcOrd="5" destOrd="0" presId="urn:microsoft.com/office/officeart/2018/2/layout/IconCircleList"/>
    <dgm:cxn modelId="{50A76CB1-744B-4791-8234-4BD4A55F540C}" type="presParOf" srcId="{3CCD1CBC-ADDA-4C1C-B2EE-E944E64999F1}" destId="{DCB33712-A60F-489C-BE52-6B8FCE6F92B1}" srcOrd="6" destOrd="0" presId="urn:microsoft.com/office/officeart/2018/2/layout/IconCircleList"/>
    <dgm:cxn modelId="{B3EABB96-0B8F-411C-8908-505E7999F319}" type="presParOf" srcId="{DCB33712-A60F-489C-BE52-6B8FCE6F92B1}" destId="{D8F2EF02-E67C-4896-BB8D-E1C45124FA0B}" srcOrd="0" destOrd="0" presId="urn:microsoft.com/office/officeart/2018/2/layout/IconCircleList"/>
    <dgm:cxn modelId="{0F3FB8B3-6D86-4AC5-A5D2-47EF1A43C64C}" type="presParOf" srcId="{DCB33712-A60F-489C-BE52-6B8FCE6F92B1}" destId="{C0569C5E-9DA5-46AC-8282-E6CA2DF189FC}" srcOrd="1" destOrd="0" presId="urn:microsoft.com/office/officeart/2018/2/layout/IconCircleList"/>
    <dgm:cxn modelId="{AFF25E02-45E6-464A-902C-4D8BF11C9836}" type="presParOf" srcId="{DCB33712-A60F-489C-BE52-6B8FCE6F92B1}" destId="{D601A4E3-74D6-4B3B-8D9D-30CCCB4974D5}" srcOrd="2" destOrd="0" presId="urn:microsoft.com/office/officeart/2018/2/layout/IconCircleList"/>
    <dgm:cxn modelId="{AD6A9D1D-25A1-4767-A34E-BF84999447F3}" type="presParOf" srcId="{DCB33712-A60F-489C-BE52-6B8FCE6F92B1}" destId="{3416E728-557E-4B5F-9229-4171A0A37DFF}"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89DE5CA-5415-43CB-BB41-7CFFA7C0DF82}" type="doc">
      <dgm:prSet loTypeId="urn:microsoft.com/office/officeart/2018/2/layout/IconCircleList" loCatId="icon" qsTypeId="urn:microsoft.com/office/officeart/2005/8/quickstyle/simple1" qsCatId="simple" csTypeId="urn:microsoft.com/office/officeart/2018/5/colors/Iconchunking_neutralbg_accent1_2" csCatId="accent1" phldr="1"/>
      <dgm:spPr/>
      <dgm:t>
        <a:bodyPr/>
        <a:lstStyle/>
        <a:p>
          <a:endParaRPr lang="en-US"/>
        </a:p>
      </dgm:t>
    </dgm:pt>
    <dgm:pt modelId="{420B599F-8ED7-4B37-AB57-D4BF0064B155}">
      <dgm:prSet/>
      <dgm:spPr/>
      <dgm:t>
        <a:bodyPr/>
        <a:lstStyle/>
        <a:p>
          <a:r>
            <a:rPr lang="en-IN"/>
            <a:t>Set clear goals with employees</a:t>
          </a:r>
          <a:endParaRPr lang="en-US"/>
        </a:p>
      </dgm:t>
    </dgm:pt>
    <dgm:pt modelId="{F15E5C77-CCBB-4F88-886C-147A6AB45B50}" type="parTrans" cxnId="{40063340-65D1-4C9D-956E-3447EA37A1FF}">
      <dgm:prSet/>
      <dgm:spPr/>
      <dgm:t>
        <a:bodyPr/>
        <a:lstStyle/>
        <a:p>
          <a:endParaRPr lang="en-US"/>
        </a:p>
      </dgm:t>
    </dgm:pt>
    <dgm:pt modelId="{CA4A5AD3-AAC3-404D-8CF0-6EFC750842F5}" type="sibTrans" cxnId="{40063340-65D1-4C9D-956E-3447EA37A1FF}">
      <dgm:prSet/>
      <dgm:spPr/>
      <dgm:t>
        <a:bodyPr/>
        <a:lstStyle/>
        <a:p>
          <a:endParaRPr lang="en-US"/>
        </a:p>
      </dgm:t>
    </dgm:pt>
    <dgm:pt modelId="{E9C7A0D5-6E47-4BC6-A432-1BBEB4894685}">
      <dgm:prSet/>
      <dgm:spPr/>
      <dgm:t>
        <a:bodyPr/>
        <a:lstStyle/>
        <a:p>
          <a:r>
            <a:rPr lang="en-IN"/>
            <a:t>Monitor daily performance</a:t>
          </a:r>
          <a:endParaRPr lang="en-US"/>
        </a:p>
      </dgm:t>
    </dgm:pt>
    <dgm:pt modelId="{4408709F-6026-465D-9E25-601FD3EEF44F}" type="parTrans" cxnId="{CB9D65D8-544E-4A48-82CD-58A8C7E2AD3A}">
      <dgm:prSet/>
      <dgm:spPr/>
      <dgm:t>
        <a:bodyPr/>
        <a:lstStyle/>
        <a:p>
          <a:endParaRPr lang="en-US"/>
        </a:p>
      </dgm:t>
    </dgm:pt>
    <dgm:pt modelId="{01B8D7B8-F5ED-4752-8F90-B9854C3C6108}" type="sibTrans" cxnId="{CB9D65D8-544E-4A48-82CD-58A8C7E2AD3A}">
      <dgm:prSet/>
      <dgm:spPr/>
      <dgm:t>
        <a:bodyPr/>
        <a:lstStyle/>
        <a:p>
          <a:endParaRPr lang="en-US"/>
        </a:p>
      </dgm:t>
    </dgm:pt>
    <dgm:pt modelId="{89CC5F1A-B8D4-42AA-9B9E-A8F84AD03B5E}">
      <dgm:prSet/>
      <dgm:spPr/>
      <dgm:t>
        <a:bodyPr/>
        <a:lstStyle/>
        <a:p>
          <a:r>
            <a:rPr lang="en-IN"/>
            <a:t>Provide timely feedback (</a:t>
          </a:r>
          <a:r>
            <a:rPr lang="en-GB"/>
            <a:t>Kim and Kehoe</a:t>
          </a:r>
          <a:r>
            <a:rPr lang="en-IN"/>
            <a:t>, 2022)</a:t>
          </a:r>
          <a:endParaRPr lang="en-US"/>
        </a:p>
      </dgm:t>
    </dgm:pt>
    <dgm:pt modelId="{7D37CD16-6189-428A-BF5C-B1BEAEA647AA}" type="parTrans" cxnId="{79D5C77A-EF42-4BD5-86D7-891E13F0C7F6}">
      <dgm:prSet/>
      <dgm:spPr/>
      <dgm:t>
        <a:bodyPr/>
        <a:lstStyle/>
        <a:p>
          <a:endParaRPr lang="en-US"/>
        </a:p>
      </dgm:t>
    </dgm:pt>
    <dgm:pt modelId="{DDF63EE8-D4AD-4363-A879-363588DF1E3F}" type="sibTrans" cxnId="{79D5C77A-EF42-4BD5-86D7-891E13F0C7F6}">
      <dgm:prSet/>
      <dgm:spPr/>
      <dgm:t>
        <a:bodyPr/>
        <a:lstStyle/>
        <a:p>
          <a:endParaRPr lang="en-US"/>
        </a:p>
      </dgm:t>
    </dgm:pt>
    <dgm:pt modelId="{F20FAA8D-E4A7-4055-952A-D128F8634ACB}">
      <dgm:prSet/>
      <dgm:spPr/>
      <dgm:t>
        <a:bodyPr/>
        <a:lstStyle/>
        <a:p>
          <a:r>
            <a:rPr lang="en-IN"/>
            <a:t>Conduct fair evaluation discussions</a:t>
          </a:r>
          <a:endParaRPr lang="en-US"/>
        </a:p>
      </dgm:t>
    </dgm:pt>
    <dgm:pt modelId="{D5AD92D9-E2B0-4B20-BCA7-91148EF6A00B}" type="parTrans" cxnId="{636785DB-7324-4B4F-9604-267759EC092A}">
      <dgm:prSet/>
      <dgm:spPr/>
      <dgm:t>
        <a:bodyPr/>
        <a:lstStyle/>
        <a:p>
          <a:endParaRPr lang="en-US"/>
        </a:p>
      </dgm:t>
    </dgm:pt>
    <dgm:pt modelId="{0530D2A1-183F-4699-9D66-C5BC57783358}" type="sibTrans" cxnId="{636785DB-7324-4B4F-9604-267759EC092A}">
      <dgm:prSet/>
      <dgm:spPr/>
      <dgm:t>
        <a:bodyPr/>
        <a:lstStyle/>
        <a:p>
          <a:endParaRPr lang="en-US"/>
        </a:p>
      </dgm:t>
    </dgm:pt>
    <dgm:pt modelId="{6FEE978B-D842-4DE0-9A18-C1D283A51608}">
      <dgm:prSet/>
      <dgm:spPr/>
      <dgm:t>
        <a:bodyPr/>
        <a:lstStyle/>
        <a:p>
          <a:r>
            <a:rPr lang="en-IN"/>
            <a:t>Support coaching and development needs</a:t>
          </a:r>
          <a:endParaRPr lang="en-US"/>
        </a:p>
      </dgm:t>
    </dgm:pt>
    <dgm:pt modelId="{F79406D2-97A7-4A92-ADC5-8F8CA144E38A}" type="parTrans" cxnId="{66DA93AD-DBBD-441D-8A30-67192781E6BD}">
      <dgm:prSet/>
      <dgm:spPr/>
      <dgm:t>
        <a:bodyPr/>
        <a:lstStyle/>
        <a:p>
          <a:endParaRPr lang="en-US"/>
        </a:p>
      </dgm:t>
    </dgm:pt>
    <dgm:pt modelId="{82EB2670-03A7-47A0-BF6A-D299318A8775}" type="sibTrans" cxnId="{66DA93AD-DBBD-441D-8A30-67192781E6BD}">
      <dgm:prSet/>
      <dgm:spPr/>
      <dgm:t>
        <a:bodyPr/>
        <a:lstStyle/>
        <a:p>
          <a:endParaRPr lang="en-US"/>
        </a:p>
      </dgm:t>
    </dgm:pt>
    <dgm:pt modelId="{C4DFAE57-EFAF-4BC4-AA49-483A70862977}" type="pres">
      <dgm:prSet presAssocID="{989DE5CA-5415-43CB-BB41-7CFFA7C0DF82}" presName="root" presStyleCnt="0">
        <dgm:presLayoutVars>
          <dgm:dir/>
          <dgm:resizeHandles val="exact"/>
        </dgm:presLayoutVars>
      </dgm:prSet>
      <dgm:spPr/>
    </dgm:pt>
    <dgm:pt modelId="{74088AE0-A754-453B-9D45-EBC6271C9233}" type="pres">
      <dgm:prSet presAssocID="{989DE5CA-5415-43CB-BB41-7CFFA7C0DF82}" presName="container" presStyleCnt="0">
        <dgm:presLayoutVars>
          <dgm:dir/>
          <dgm:resizeHandles val="exact"/>
        </dgm:presLayoutVars>
      </dgm:prSet>
      <dgm:spPr/>
    </dgm:pt>
    <dgm:pt modelId="{45C97E56-C570-4C29-8482-50C29FD0B53A}" type="pres">
      <dgm:prSet presAssocID="{420B599F-8ED7-4B37-AB57-D4BF0064B155}" presName="compNode" presStyleCnt="0"/>
      <dgm:spPr/>
    </dgm:pt>
    <dgm:pt modelId="{34583E3D-DA42-48CB-81D0-E13A37B3B613}" type="pres">
      <dgm:prSet presAssocID="{420B599F-8ED7-4B37-AB57-D4BF0064B155}" presName="iconBgRect" presStyleLbl="bgShp" presStyleIdx="0" presStyleCnt="5"/>
      <dgm:spPr/>
    </dgm:pt>
    <dgm:pt modelId="{023F2D0C-3A0E-4B05-BCB9-7746740BC13E}" type="pres">
      <dgm:prSet presAssocID="{420B599F-8ED7-4B37-AB57-D4BF0064B155}"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llseye"/>
        </a:ext>
      </dgm:extLst>
    </dgm:pt>
    <dgm:pt modelId="{39DE3181-F887-4995-B891-A32A0BB7D74F}" type="pres">
      <dgm:prSet presAssocID="{420B599F-8ED7-4B37-AB57-D4BF0064B155}" presName="spaceRect" presStyleCnt="0"/>
      <dgm:spPr/>
    </dgm:pt>
    <dgm:pt modelId="{13BD4D4B-B623-4A81-B51F-B575FD3C152B}" type="pres">
      <dgm:prSet presAssocID="{420B599F-8ED7-4B37-AB57-D4BF0064B155}" presName="textRect" presStyleLbl="revTx" presStyleIdx="0" presStyleCnt="5">
        <dgm:presLayoutVars>
          <dgm:chMax val="1"/>
          <dgm:chPref val="1"/>
        </dgm:presLayoutVars>
      </dgm:prSet>
      <dgm:spPr/>
    </dgm:pt>
    <dgm:pt modelId="{BE8F9FDB-CF52-4C4B-91E5-A15ABA6B5788}" type="pres">
      <dgm:prSet presAssocID="{CA4A5AD3-AAC3-404D-8CF0-6EFC750842F5}" presName="sibTrans" presStyleLbl="sibTrans2D1" presStyleIdx="0" presStyleCnt="0"/>
      <dgm:spPr/>
    </dgm:pt>
    <dgm:pt modelId="{7A23FBE0-6FDA-4BF3-B434-F96307CA13F8}" type="pres">
      <dgm:prSet presAssocID="{E9C7A0D5-6E47-4BC6-A432-1BBEB4894685}" presName="compNode" presStyleCnt="0"/>
      <dgm:spPr/>
    </dgm:pt>
    <dgm:pt modelId="{8BF3BB65-2F52-4438-B5BD-3D2618B2C9A9}" type="pres">
      <dgm:prSet presAssocID="{E9C7A0D5-6E47-4BC6-A432-1BBEB4894685}" presName="iconBgRect" presStyleLbl="bgShp" presStyleIdx="1" presStyleCnt="5"/>
      <dgm:spPr/>
    </dgm:pt>
    <dgm:pt modelId="{36308AE9-7548-42B6-9759-B0D5BB64E51F}" type="pres">
      <dgm:prSet presAssocID="{E9C7A0D5-6E47-4BC6-A432-1BBEB4894685}"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auge"/>
        </a:ext>
      </dgm:extLst>
    </dgm:pt>
    <dgm:pt modelId="{2CAEFDD5-2450-4A8D-A31C-C2DA1D5AD488}" type="pres">
      <dgm:prSet presAssocID="{E9C7A0D5-6E47-4BC6-A432-1BBEB4894685}" presName="spaceRect" presStyleCnt="0"/>
      <dgm:spPr/>
    </dgm:pt>
    <dgm:pt modelId="{F835A172-6D79-4E62-9DF4-6195EC0D6CAE}" type="pres">
      <dgm:prSet presAssocID="{E9C7A0D5-6E47-4BC6-A432-1BBEB4894685}" presName="textRect" presStyleLbl="revTx" presStyleIdx="1" presStyleCnt="5">
        <dgm:presLayoutVars>
          <dgm:chMax val="1"/>
          <dgm:chPref val="1"/>
        </dgm:presLayoutVars>
      </dgm:prSet>
      <dgm:spPr/>
    </dgm:pt>
    <dgm:pt modelId="{959F5691-6C03-483C-AF91-513C5A94CB36}" type="pres">
      <dgm:prSet presAssocID="{01B8D7B8-F5ED-4752-8F90-B9854C3C6108}" presName="sibTrans" presStyleLbl="sibTrans2D1" presStyleIdx="0" presStyleCnt="0"/>
      <dgm:spPr/>
    </dgm:pt>
    <dgm:pt modelId="{6362933D-C363-4816-B554-E2BED7A71CEB}" type="pres">
      <dgm:prSet presAssocID="{89CC5F1A-B8D4-42AA-9B9E-A8F84AD03B5E}" presName="compNode" presStyleCnt="0"/>
      <dgm:spPr/>
    </dgm:pt>
    <dgm:pt modelId="{CF0780B9-85DB-4D0D-94A7-E081A5AEDC67}" type="pres">
      <dgm:prSet presAssocID="{89CC5F1A-B8D4-42AA-9B9E-A8F84AD03B5E}" presName="iconBgRect" presStyleLbl="bgShp" presStyleIdx="2" presStyleCnt="5"/>
      <dgm:spPr/>
    </dgm:pt>
    <dgm:pt modelId="{489F33D0-7FBD-4751-AB07-428A97380B91}" type="pres">
      <dgm:prSet presAssocID="{89CC5F1A-B8D4-42AA-9B9E-A8F84AD03B5E}"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aptain"/>
        </a:ext>
      </dgm:extLst>
    </dgm:pt>
    <dgm:pt modelId="{F021B535-19E3-455E-86C3-6513C43B59AB}" type="pres">
      <dgm:prSet presAssocID="{89CC5F1A-B8D4-42AA-9B9E-A8F84AD03B5E}" presName="spaceRect" presStyleCnt="0"/>
      <dgm:spPr/>
    </dgm:pt>
    <dgm:pt modelId="{EB6F596A-B771-405C-B4B9-0305BE394AA9}" type="pres">
      <dgm:prSet presAssocID="{89CC5F1A-B8D4-42AA-9B9E-A8F84AD03B5E}" presName="textRect" presStyleLbl="revTx" presStyleIdx="2" presStyleCnt="5">
        <dgm:presLayoutVars>
          <dgm:chMax val="1"/>
          <dgm:chPref val="1"/>
        </dgm:presLayoutVars>
      </dgm:prSet>
      <dgm:spPr/>
    </dgm:pt>
    <dgm:pt modelId="{3F742CF2-756E-4896-B843-4D15A175ED1F}" type="pres">
      <dgm:prSet presAssocID="{DDF63EE8-D4AD-4363-A879-363588DF1E3F}" presName="sibTrans" presStyleLbl="sibTrans2D1" presStyleIdx="0" presStyleCnt="0"/>
      <dgm:spPr/>
    </dgm:pt>
    <dgm:pt modelId="{BD3DEC66-FD6D-451A-96ED-39D5AC25DEB2}" type="pres">
      <dgm:prSet presAssocID="{F20FAA8D-E4A7-4055-952A-D128F8634ACB}" presName="compNode" presStyleCnt="0"/>
      <dgm:spPr/>
    </dgm:pt>
    <dgm:pt modelId="{5E908EC1-9FF5-4BD0-865E-C730983C3C22}" type="pres">
      <dgm:prSet presAssocID="{F20FAA8D-E4A7-4055-952A-D128F8634ACB}" presName="iconBgRect" presStyleLbl="bgShp" presStyleIdx="3" presStyleCnt="5"/>
      <dgm:spPr/>
    </dgm:pt>
    <dgm:pt modelId="{BE8EAF97-EAF5-42AA-97C5-2BBB549D2C4E}" type="pres">
      <dgm:prSet presAssocID="{F20FAA8D-E4A7-4055-952A-D128F8634ACB}"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cales of Justice"/>
        </a:ext>
      </dgm:extLst>
    </dgm:pt>
    <dgm:pt modelId="{51CCE499-5AE9-4458-BD2A-4E389DF678F9}" type="pres">
      <dgm:prSet presAssocID="{F20FAA8D-E4A7-4055-952A-D128F8634ACB}" presName="spaceRect" presStyleCnt="0"/>
      <dgm:spPr/>
    </dgm:pt>
    <dgm:pt modelId="{50909A4D-7667-431E-9A77-6EBBD12C0329}" type="pres">
      <dgm:prSet presAssocID="{F20FAA8D-E4A7-4055-952A-D128F8634ACB}" presName="textRect" presStyleLbl="revTx" presStyleIdx="3" presStyleCnt="5">
        <dgm:presLayoutVars>
          <dgm:chMax val="1"/>
          <dgm:chPref val="1"/>
        </dgm:presLayoutVars>
      </dgm:prSet>
      <dgm:spPr/>
    </dgm:pt>
    <dgm:pt modelId="{741BCC4F-F024-4D05-A977-145AEE0B1C77}" type="pres">
      <dgm:prSet presAssocID="{0530D2A1-183F-4699-9D66-C5BC57783358}" presName="sibTrans" presStyleLbl="sibTrans2D1" presStyleIdx="0" presStyleCnt="0"/>
      <dgm:spPr/>
    </dgm:pt>
    <dgm:pt modelId="{F7BDF2F7-8BFE-4A6D-954F-45845AC14CD5}" type="pres">
      <dgm:prSet presAssocID="{6FEE978B-D842-4DE0-9A18-C1D283A51608}" presName="compNode" presStyleCnt="0"/>
      <dgm:spPr/>
    </dgm:pt>
    <dgm:pt modelId="{9ED353B4-E9C5-457C-8C22-BC067DA93789}" type="pres">
      <dgm:prSet presAssocID="{6FEE978B-D842-4DE0-9A18-C1D283A51608}" presName="iconBgRect" presStyleLbl="bgShp" presStyleIdx="4" presStyleCnt="5"/>
      <dgm:spPr/>
    </dgm:pt>
    <dgm:pt modelId="{3DDB7718-0B82-44ED-858C-5AAC3FAE5F68}" type="pres">
      <dgm:prSet presAssocID="{6FEE978B-D842-4DE0-9A18-C1D283A51608}"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Handshake"/>
        </a:ext>
      </dgm:extLst>
    </dgm:pt>
    <dgm:pt modelId="{F6BFC954-250B-41FC-9444-CE2A521773CD}" type="pres">
      <dgm:prSet presAssocID="{6FEE978B-D842-4DE0-9A18-C1D283A51608}" presName="spaceRect" presStyleCnt="0"/>
      <dgm:spPr/>
    </dgm:pt>
    <dgm:pt modelId="{CBD420C8-19A8-493A-B7F9-878AF66B9B1C}" type="pres">
      <dgm:prSet presAssocID="{6FEE978B-D842-4DE0-9A18-C1D283A51608}" presName="textRect" presStyleLbl="revTx" presStyleIdx="4" presStyleCnt="5">
        <dgm:presLayoutVars>
          <dgm:chMax val="1"/>
          <dgm:chPref val="1"/>
        </dgm:presLayoutVars>
      </dgm:prSet>
      <dgm:spPr/>
    </dgm:pt>
  </dgm:ptLst>
  <dgm:cxnLst>
    <dgm:cxn modelId="{D60F2009-57BE-49FB-B380-F8CB87D11CB2}" type="presOf" srcId="{DDF63EE8-D4AD-4363-A879-363588DF1E3F}" destId="{3F742CF2-756E-4896-B843-4D15A175ED1F}" srcOrd="0" destOrd="0" presId="urn:microsoft.com/office/officeart/2018/2/layout/IconCircleList"/>
    <dgm:cxn modelId="{C829353C-F352-4A95-B604-DA5A56EE7D9B}" type="presOf" srcId="{CA4A5AD3-AAC3-404D-8CF0-6EFC750842F5}" destId="{BE8F9FDB-CF52-4C4B-91E5-A15ABA6B5788}" srcOrd="0" destOrd="0" presId="urn:microsoft.com/office/officeart/2018/2/layout/IconCircleList"/>
    <dgm:cxn modelId="{40063340-65D1-4C9D-956E-3447EA37A1FF}" srcId="{989DE5CA-5415-43CB-BB41-7CFFA7C0DF82}" destId="{420B599F-8ED7-4B37-AB57-D4BF0064B155}" srcOrd="0" destOrd="0" parTransId="{F15E5C77-CCBB-4F88-886C-147A6AB45B50}" sibTransId="{CA4A5AD3-AAC3-404D-8CF0-6EFC750842F5}"/>
    <dgm:cxn modelId="{A8DC6645-B830-4091-829A-EF20CFA1D4B5}" type="presOf" srcId="{0530D2A1-183F-4699-9D66-C5BC57783358}" destId="{741BCC4F-F024-4D05-A977-145AEE0B1C77}" srcOrd="0" destOrd="0" presId="urn:microsoft.com/office/officeart/2018/2/layout/IconCircleList"/>
    <dgm:cxn modelId="{EBFA8156-7FBD-40CA-A41E-964F35F4C0EF}" type="presOf" srcId="{E9C7A0D5-6E47-4BC6-A432-1BBEB4894685}" destId="{F835A172-6D79-4E62-9DF4-6195EC0D6CAE}" srcOrd="0" destOrd="0" presId="urn:microsoft.com/office/officeart/2018/2/layout/IconCircleList"/>
    <dgm:cxn modelId="{77B42377-ED80-43BA-8349-F87390470572}" type="presOf" srcId="{6FEE978B-D842-4DE0-9A18-C1D283A51608}" destId="{CBD420C8-19A8-493A-B7F9-878AF66B9B1C}" srcOrd="0" destOrd="0" presId="urn:microsoft.com/office/officeart/2018/2/layout/IconCircleList"/>
    <dgm:cxn modelId="{79D5C77A-EF42-4BD5-86D7-891E13F0C7F6}" srcId="{989DE5CA-5415-43CB-BB41-7CFFA7C0DF82}" destId="{89CC5F1A-B8D4-42AA-9B9E-A8F84AD03B5E}" srcOrd="2" destOrd="0" parTransId="{7D37CD16-6189-428A-BF5C-B1BEAEA647AA}" sibTransId="{DDF63EE8-D4AD-4363-A879-363588DF1E3F}"/>
    <dgm:cxn modelId="{E6238E7F-B976-4026-B0B2-0969C13EE689}" type="presOf" srcId="{989DE5CA-5415-43CB-BB41-7CFFA7C0DF82}" destId="{C4DFAE57-EFAF-4BC4-AA49-483A70862977}" srcOrd="0" destOrd="0" presId="urn:microsoft.com/office/officeart/2018/2/layout/IconCircleList"/>
    <dgm:cxn modelId="{F84DCF7F-1551-44D0-A29C-EA53FA0C42AA}" type="presOf" srcId="{01B8D7B8-F5ED-4752-8F90-B9854C3C6108}" destId="{959F5691-6C03-483C-AF91-513C5A94CB36}" srcOrd="0" destOrd="0" presId="urn:microsoft.com/office/officeart/2018/2/layout/IconCircleList"/>
    <dgm:cxn modelId="{66DA93AD-DBBD-441D-8A30-67192781E6BD}" srcId="{989DE5CA-5415-43CB-BB41-7CFFA7C0DF82}" destId="{6FEE978B-D842-4DE0-9A18-C1D283A51608}" srcOrd="4" destOrd="0" parTransId="{F79406D2-97A7-4A92-ADC5-8F8CA144E38A}" sibTransId="{82EB2670-03A7-47A0-BF6A-D299318A8775}"/>
    <dgm:cxn modelId="{991442CD-04DD-4C0D-80F7-2F5F893E33ED}" type="presOf" srcId="{F20FAA8D-E4A7-4055-952A-D128F8634ACB}" destId="{50909A4D-7667-431E-9A77-6EBBD12C0329}" srcOrd="0" destOrd="0" presId="urn:microsoft.com/office/officeart/2018/2/layout/IconCircleList"/>
    <dgm:cxn modelId="{CB9D65D8-544E-4A48-82CD-58A8C7E2AD3A}" srcId="{989DE5CA-5415-43CB-BB41-7CFFA7C0DF82}" destId="{E9C7A0D5-6E47-4BC6-A432-1BBEB4894685}" srcOrd="1" destOrd="0" parTransId="{4408709F-6026-465D-9E25-601FD3EEF44F}" sibTransId="{01B8D7B8-F5ED-4752-8F90-B9854C3C6108}"/>
    <dgm:cxn modelId="{C51A4CD8-8CCE-40DB-B9B9-060EC5927935}" type="presOf" srcId="{420B599F-8ED7-4B37-AB57-D4BF0064B155}" destId="{13BD4D4B-B623-4A81-B51F-B575FD3C152B}" srcOrd="0" destOrd="0" presId="urn:microsoft.com/office/officeart/2018/2/layout/IconCircleList"/>
    <dgm:cxn modelId="{636785DB-7324-4B4F-9604-267759EC092A}" srcId="{989DE5CA-5415-43CB-BB41-7CFFA7C0DF82}" destId="{F20FAA8D-E4A7-4055-952A-D128F8634ACB}" srcOrd="3" destOrd="0" parTransId="{D5AD92D9-E2B0-4B20-BCA7-91148EF6A00B}" sibTransId="{0530D2A1-183F-4699-9D66-C5BC57783358}"/>
    <dgm:cxn modelId="{91F59FF2-CFD9-42F9-BE82-61B13120CAC8}" type="presOf" srcId="{89CC5F1A-B8D4-42AA-9B9E-A8F84AD03B5E}" destId="{EB6F596A-B771-405C-B4B9-0305BE394AA9}" srcOrd="0" destOrd="0" presId="urn:microsoft.com/office/officeart/2018/2/layout/IconCircleList"/>
    <dgm:cxn modelId="{D0EE449A-5550-49BB-9EBC-8385A88F1DB3}" type="presParOf" srcId="{C4DFAE57-EFAF-4BC4-AA49-483A70862977}" destId="{74088AE0-A754-453B-9D45-EBC6271C9233}" srcOrd="0" destOrd="0" presId="urn:microsoft.com/office/officeart/2018/2/layout/IconCircleList"/>
    <dgm:cxn modelId="{41CFBA5E-F66A-4213-8F03-2EB32DF29EA5}" type="presParOf" srcId="{74088AE0-A754-453B-9D45-EBC6271C9233}" destId="{45C97E56-C570-4C29-8482-50C29FD0B53A}" srcOrd="0" destOrd="0" presId="urn:microsoft.com/office/officeart/2018/2/layout/IconCircleList"/>
    <dgm:cxn modelId="{8E9CBABD-1F48-4C04-BF27-2D67033FC6C6}" type="presParOf" srcId="{45C97E56-C570-4C29-8482-50C29FD0B53A}" destId="{34583E3D-DA42-48CB-81D0-E13A37B3B613}" srcOrd="0" destOrd="0" presId="urn:microsoft.com/office/officeart/2018/2/layout/IconCircleList"/>
    <dgm:cxn modelId="{63A6B131-B304-44E6-A6BA-A026748F6C16}" type="presParOf" srcId="{45C97E56-C570-4C29-8482-50C29FD0B53A}" destId="{023F2D0C-3A0E-4B05-BCB9-7746740BC13E}" srcOrd="1" destOrd="0" presId="urn:microsoft.com/office/officeart/2018/2/layout/IconCircleList"/>
    <dgm:cxn modelId="{6B2CCB5D-7CAF-493A-9575-02F14665D51C}" type="presParOf" srcId="{45C97E56-C570-4C29-8482-50C29FD0B53A}" destId="{39DE3181-F887-4995-B891-A32A0BB7D74F}" srcOrd="2" destOrd="0" presId="urn:microsoft.com/office/officeart/2018/2/layout/IconCircleList"/>
    <dgm:cxn modelId="{ED6D8040-BB90-446F-88D2-595EC799B3B3}" type="presParOf" srcId="{45C97E56-C570-4C29-8482-50C29FD0B53A}" destId="{13BD4D4B-B623-4A81-B51F-B575FD3C152B}" srcOrd="3" destOrd="0" presId="urn:microsoft.com/office/officeart/2018/2/layout/IconCircleList"/>
    <dgm:cxn modelId="{1DC39A50-64FA-4DC6-B072-C20CE29AEEDA}" type="presParOf" srcId="{74088AE0-A754-453B-9D45-EBC6271C9233}" destId="{BE8F9FDB-CF52-4C4B-91E5-A15ABA6B5788}" srcOrd="1" destOrd="0" presId="urn:microsoft.com/office/officeart/2018/2/layout/IconCircleList"/>
    <dgm:cxn modelId="{532740DE-FC54-4946-8808-2437F46B5FFD}" type="presParOf" srcId="{74088AE0-A754-453B-9D45-EBC6271C9233}" destId="{7A23FBE0-6FDA-4BF3-B434-F96307CA13F8}" srcOrd="2" destOrd="0" presId="urn:microsoft.com/office/officeart/2018/2/layout/IconCircleList"/>
    <dgm:cxn modelId="{614D02B4-DABB-47DE-850E-DBCA6F6C1D8E}" type="presParOf" srcId="{7A23FBE0-6FDA-4BF3-B434-F96307CA13F8}" destId="{8BF3BB65-2F52-4438-B5BD-3D2618B2C9A9}" srcOrd="0" destOrd="0" presId="urn:microsoft.com/office/officeart/2018/2/layout/IconCircleList"/>
    <dgm:cxn modelId="{7103EEB4-B1DF-46CA-A674-B4F6BE7432F1}" type="presParOf" srcId="{7A23FBE0-6FDA-4BF3-B434-F96307CA13F8}" destId="{36308AE9-7548-42B6-9759-B0D5BB64E51F}" srcOrd="1" destOrd="0" presId="urn:microsoft.com/office/officeart/2018/2/layout/IconCircleList"/>
    <dgm:cxn modelId="{DE36879F-FB20-4964-B1BE-7F6C24F7158D}" type="presParOf" srcId="{7A23FBE0-6FDA-4BF3-B434-F96307CA13F8}" destId="{2CAEFDD5-2450-4A8D-A31C-C2DA1D5AD488}" srcOrd="2" destOrd="0" presId="urn:microsoft.com/office/officeart/2018/2/layout/IconCircleList"/>
    <dgm:cxn modelId="{8B0A8298-C179-4F57-8D20-B2D0FDF354DB}" type="presParOf" srcId="{7A23FBE0-6FDA-4BF3-B434-F96307CA13F8}" destId="{F835A172-6D79-4E62-9DF4-6195EC0D6CAE}" srcOrd="3" destOrd="0" presId="urn:microsoft.com/office/officeart/2018/2/layout/IconCircleList"/>
    <dgm:cxn modelId="{8298726A-1BA3-4B96-87E1-ADF2BFDD4D01}" type="presParOf" srcId="{74088AE0-A754-453B-9D45-EBC6271C9233}" destId="{959F5691-6C03-483C-AF91-513C5A94CB36}" srcOrd="3" destOrd="0" presId="urn:microsoft.com/office/officeart/2018/2/layout/IconCircleList"/>
    <dgm:cxn modelId="{FCC5076F-705D-490D-859C-333F099B5EB0}" type="presParOf" srcId="{74088AE0-A754-453B-9D45-EBC6271C9233}" destId="{6362933D-C363-4816-B554-E2BED7A71CEB}" srcOrd="4" destOrd="0" presId="urn:microsoft.com/office/officeart/2018/2/layout/IconCircleList"/>
    <dgm:cxn modelId="{C501F497-A6B8-4AB0-B1FB-9AD9FFB7A680}" type="presParOf" srcId="{6362933D-C363-4816-B554-E2BED7A71CEB}" destId="{CF0780B9-85DB-4D0D-94A7-E081A5AEDC67}" srcOrd="0" destOrd="0" presId="urn:microsoft.com/office/officeart/2018/2/layout/IconCircleList"/>
    <dgm:cxn modelId="{C2B40221-8A4C-452E-AE1D-1A4936ABBBBD}" type="presParOf" srcId="{6362933D-C363-4816-B554-E2BED7A71CEB}" destId="{489F33D0-7FBD-4751-AB07-428A97380B91}" srcOrd="1" destOrd="0" presId="urn:microsoft.com/office/officeart/2018/2/layout/IconCircleList"/>
    <dgm:cxn modelId="{28F969A1-1E8A-4B25-9DEA-67C647C61D09}" type="presParOf" srcId="{6362933D-C363-4816-B554-E2BED7A71CEB}" destId="{F021B535-19E3-455E-86C3-6513C43B59AB}" srcOrd="2" destOrd="0" presId="urn:microsoft.com/office/officeart/2018/2/layout/IconCircleList"/>
    <dgm:cxn modelId="{29AF07AC-5833-42C8-8658-8D57A8716738}" type="presParOf" srcId="{6362933D-C363-4816-B554-E2BED7A71CEB}" destId="{EB6F596A-B771-405C-B4B9-0305BE394AA9}" srcOrd="3" destOrd="0" presId="urn:microsoft.com/office/officeart/2018/2/layout/IconCircleList"/>
    <dgm:cxn modelId="{219BBEA5-54B6-40ED-8434-B5995194E8B3}" type="presParOf" srcId="{74088AE0-A754-453B-9D45-EBC6271C9233}" destId="{3F742CF2-756E-4896-B843-4D15A175ED1F}" srcOrd="5" destOrd="0" presId="urn:microsoft.com/office/officeart/2018/2/layout/IconCircleList"/>
    <dgm:cxn modelId="{CF5119DC-68C6-486B-AFD0-367D8A784AD4}" type="presParOf" srcId="{74088AE0-A754-453B-9D45-EBC6271C9233}" destId="{BD3DEC66-FD6D-451A-96ED-39D5AC25DEB2}" srcOrd="6" destOrd="0" presId="urn:microsoft.com/office/officeart/2018/2/layout/IconCircleList"/>
    <dgm:cxn modelId="{1AD8100B-A6CE-4511-9392-44DE7D3F301F}" type="presParOf" srcId="{BD3DEC66-FD6D-451A-96ED-39D5AC25DEB2}" destId="{5E908EC1-9FF5-4BD0-865E-C730983C3C22}" srcOrd="0" destOrd="0" presId="urn:microsoft.com/office/officeart/2018/2/layout/IconCircleList"/>
    <dgm:cxn modelId="{8B55953E-E1E2-4D6B-8474-BC2A62B5CC34}" type="presParOf" srcId="{BD3DEC66-FD6D-451A-96ED-39D5AC25DEB2}" destId="{BE8EAF97-EAF5-42AA-97C5-2BBB549D2C4E}" srcOrd="1" destOrd="0" presId="urn:microsoft.com/office/officeart/2018/2/layout/IconCircleList"/>
    <dgm:cxn modelId="{ECE72BC5-0586-4FCA-A34D-4B150ED28A4D}" type="presParOf" srcId="{BD3DEC66-FD6D-451A-96ED-39D5AC25DEB2}" destId="{51CCE499-5AE9-4458-BD2A-4E389DF678F9}" srcOrd="2" destOrd="0" presId="urn:microsoft.com/office/officeart/2018/2/layout/IconCircleList"/>
    <dgm:cxn modelId="{4CEFDA56-546F-4A63-B7BD-FDAA0E99B9F7}" type="presParOf" srcId="{BD3DEC66-FD6D-451A-96ED-39D5AC25DEB2}" destId="{50909A4D-7667-431E-9A77-6EBBD12C0329}" srcOrd="3" destOrd="0" presId="urn:microsoft.com/office/officeart/2018/2/layout/IconCircleList"/>
    <dgm:cxn modelId="{6AD0BB87-56FC-4AFB-B92F-95AC4FAAB6CC}" type="presParOf" srcId="{74088AE0-A754-453B-9D45-EBC6271C9233}" destId="{741BCC4F-F024-4D05-A977-145AEE0B1C77}" srcOrd="7" destOrd="0" presId="urn:microsoft.com/office/officeart/2018/2/layout/IconCircleList"/>
    <dgm:cxn modelId="{E3D32D03-3E33-445A-B228-2F8BC10A7BEA}" type="presParOf" srcId="{74088AE0-A754-453B-9D45-EBC6271C9233}" destId="{F7BDF2F7-8BFE-4A6D-954F-45845AC14CD5}" srcOrd="8" destOrd="0" presId="urn:microsoft.com/office/officeart/2018/2/layout/IconCircleList"/>
    <dgm:cxn modelId="{942AD3FE-85DD-4DCD-BBA3-A5E6DC49EB54}" type="presParOf" srcId="{F7BDF2F7-8BFE-4A6D-954F-45845AC14CD5}" destId="{9ED353B4-E9C5-457C-8C22-BC067DA93789}" srcOrd="0" destOrd="0" presId="urn:microsoft.com/office/officeart/2018/2/layout/IconCircleList"/>
    <dgm:cxn modelId="{2D6E0232-897F-44B6-BAFE-9A6DBE01C649}" type="presParOf" srcId="{F7BDF2F7-8BFE-4A6D-954F-45845AC14CD5}" destId="{3DDB7718-0B82-44ED-858C-5AAC3FAE5F68}" srcOrd="1" destOrd="0" presId="urn:microsoft.com/office/officeart/2018/2/layout/IconCircleList"/>
    <dgm:cxn modelId="{C2978842-DA78-4958-BD5B-EF2D23B51EB1}" type="presParOf" srcId="{F7BDF2F7-8BFE-4A6D-954F-45845AC14CD5}" destId="{F6BFC954-250B-41FC-9444-CE2A521773CD}" srcOrd="2" destOrd="0" presId="urn:microsoft.com/office/officeart/2018/2/layout/IconCircleList"/>
    <dgm:cxn modelId="{E4215B7F-6E6E-487B-A22C-719BD4FB498C}" type="presParOf" srcId="{F7BDF2F7-8BFE-4A6D-954F-45845AC14CD5}" destId="{CBD420C8-19A8-493A-B7F9-878AF66B9B1C}"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22B10DF-D043-48B0-A6B1-201F94922144}" type="doc">
      <dgm:prSet loTypeId="urn:microsoft.com/office/officeart/2005/8/layout/matrix3" loCatId="matrix" qsTypeId="urn:microsoft.com/office/officeart/2005/8/quickstyle/simple1" qsCatId="simple" csTypeId="urn:microsoft.com/office/officeart/2005/8/colors/colorful2" csCatId="colorful"/>
      <dgm:spPr/>
      <dgm:t>
        <a:bodyPr/>
        <a:lstStyle/>
        <a:p>
          <a:endParaRPr lang="en-US"/>
        </a:p>
      </dgm:t>
    </dgm:pt>
    <dgm:pt modelId="{F072254E-C2D2-4577-822E-FFFEAE6703AF}">
      <dgm:prSet/>
      <dgm:spPr/>
      <dgm:t>
        <a:bodyPr/>
        <a:lstStyle/>
        <a:p>
          <a:r>
            <a:rPr lang="en-IN"/>
            <a:t>Overreliance on annual reviews</a:t>
          </a:r>
          <a:endParaRPr lang="en-US"/>
        </a:p>
      </dgm:t>
    </dgm:pt>
    <dgm:pt modelId="{A66D3EC9-1490-4139-8E5B-7E980FACA2DF}" type="parTrans" cxnId="{2255ACB8-0E2E-4838-A436-E54BD90828F2}">
      <dgm:prSet/>
      <dgm:spPr/>
      <dgm:t>
        <a:bodyPr/>
        <a:lstStyle/>
        <a:p>
          <a:endParaRPr lang="en-US"/>
        </a:p>
      </dgm:t>
    </dgm:pt>
    <dgm:pt modelId="{A365D98E-D4EF-44DB-BC36-4BCFF29B90C0}" type="sibTrans" cxnId="{2255ACB8-0E2E-4838-A436-E54BD90828F2}">
      <dgm:prSet/>
      <dgm:spPr/>
      <dgm:t>
        <a:bodyPr/>
        <a:lstStyle/>
        <a:p>
          <a:endParaRPr lang="en-US"/>
        </a:p>
      </dgm:t>
    </dgm:pt>
    <dgm:pt modelId="{A4CF0C65-7E5C-4866-83CF-B59512722271}">
      <dgm:prSet/>
      <dgm:spPr/>
      <dgm:t>
        <a:bodyPr/>
        <a:lstStyle/>
        <a:p>
          <a:r>
            <a:rPr lang="en-IN"/>
            <a:t>Limited real-time performance feedback</a:t>
          </a:r>
          <a:endParaRPr lang="en-US"/>
        </a:p>
      </dgm:t>
    </dgm:pt>
    <dgm:pt modelId="{4688C654-A95B-4EAE-8C87-6451481EFA8E}" type="parTrans" cxnId="{E96E53E6-6A57-4D55-A151-FEDF1F9FC135}">
      <dgm:prSet/>
      <dgm:spPr/>
      <dgm:t>
        <a:bodyPr/>
        <a:lstStyle/>
        <a:p>
          <a:endParaRPr lang="en-US"/>
        </a:p>
      </dgm:t>
    </dgm:pt>
    <dgm:pt modelId="{CFD5383E-2E67-47D3-859C-D5A05B07EB43}" type="sibTrans" cxnId="{E96E53E6-6A57-4D55-A151-FEDF1F9FC135}">
      <dgm:prSet/>
      <dgm:spPr/>
      <dgm:t>
        <a:bodyPr/>
        <a:lstStyle/>
        <a:p>
          <a:endParaRPr lang="en-US"/>
        </a:p>
      </dgm:t>
    </dgm:pt>
    <dgm:pt modelId="{403C1B05-B81C-4737-9C66-F60424B3EB1D}">
      <dgm:prSet/>
      <dgm:spPr/>
      <dgm:t>
        <a:bodyPr/>
        <a:lstStyle/>
        <a:p>
          <a:r>
            <a:rPr lang="en-IN"/>
            <a:t>Inconsistent global evaluation practices (</a:t>
          </a:r>
          <a:r>
            <a:rPr lang="en-GB"/>
            <a:t>Bristol-Alagbariya</a:t>
          </a:r>
          <a:r>
            <a:rPr lang="en-IN"/>
            <a:t>, et al., 2022)</a:t>
          </a:r>
          <a:endParaRPr lang="en-US"/>
        </a:p>
      </dgm:t>
    </dgm:pt>
    <dgm:pt modelId="{BFE8546B-6233-4352-9A71-96858878C879}" type="parTrans" cxnId="{3562D5AB-A3CA-4EBB-B7BC-9B8CCE3D53C5}">
      <dgm:prSet/>
      <dgm:spPr/>
      <dgm:t>
        <a:bodyPr/>
        <a:lstStyle/>
        <a:p>
          <a:endParaRPr lang="en-US"/>
        </a:p>
      </dgm:t>
    </dgm:pt>
    <dgm:pt modelId="{8268ADA4-0E61-4097-BFB4-935F3D7D0440}" type="sibTrans" cxnId="{3562D5AB-A3CA-4EBB-B7BC-9B8CCE3D53C5}">
      <dgm:prSet/>
      <dgm:spPr/>
      <dgm:t>
        <a:bodyPr/>
        <a:lstStyle/>
        <a:p>
          <a:endParaRPr lang="en-US"/>
        </a:p>
      </dgm:t>
    </dgm:pt>
    <dgm:pt modelId="{7CA9E8C0-6AB6-4CC3-8853-020718F2A64B}">
      <dgm:prSet/>
      <dgm:spPr/>
      <dgm:t>
        <a:bodyPr/>
        <a:lstStyle/>
        <a:p>
          <a:r>
            <a:rPr lang="en-IN"/>
            <a:t>Difficulty measuring behavioural performance</a:t>
          </a:r>
          <a:endParaRPr lang="en-US"/>
        </a:p>
      </dgm:t>
    </dgm:pt>
    <dgm:pt modelId="{A3D2F58D-C299-425A-A0D3-D67E11AD6886}" type="parTrans" cxnId="{58A1F7C4-9D86-4A29-8FAE-61F2E0430326}">
      <dgm:prSet/>
      <dgm:spPr/>
      <dgm:t>
        <a:bodyPr/>
        <a:lstStyle/>
        <a:p>
          <a:endParaRPr lang="en-US"/>
        </a:p>
      </dgm:t>
    </dgm:pt>
    <dgm:pt modelId="{3A42ED89-3989-4B48-B4D5-4D589569C7B4}" type="sibTrans" cxnId="{58A1F7C4-9D86-4A29-8FAE-61F2E0430326}">
      <dgm:prSet/>
      <dgm:spPr/>
      <dgm:t>
        <a:bodyPr/>
        <a:lstStyle/>
        <a:p>
          <a:endParaRPr lang="en-US"/>
        </a:p>
      </dgm:t>
    </dgm:pt>
    <dgm:pt modelId="{AFDD9398-4D97-4DD8-B34A-CC0FF9A262FA}" type="pres">
      <dgm:prSet presAssocID="{622B10DF-D043-48B0-A6B1-201F94922144}" presName="matrix" presStyleCnt="0">
        <dgm:presLayoutVars>
          <dgm:chMax val="1"/>
          <dgm:dir/>
          <dgm:resizeHandles val="exact"/>
        </dgm:presLayoutVars>
      </dgm:prSet>
      <dgm:spPr/>
    </dgm:pt>
    <dgm:pt modelId="{DB26EC5C-1300-4A99-8D1D-5547727402AD}" type="pres">
      <dgm:prSet presAssocID="{622B10DF-D043-48B0-A6B1-201F94922144}" presName="diamond" presStyleLbl="bgShp" presStyleIdx="0" presStyleCnt="1"/>
      <dgm:spPr/>
    </dgm:pt>
    <dgm:pt modelId="{6222EDC6-D648-444D-AEBC-A85C8FBB33B1}" type="pres">
      <dgm:prSet presAssocID="{622B10DF-D043-48B0-A6B1-201F94922144}" presName="quad1" presStyleLbl="node1" presStyleIdx="0" presStyleCnt="4">
        <dgm:presLayoutVars>
          <dgm:chMax val="0"/>
          <dgm:chPref val="0"/>
          <dgm:bulletEnabled val="1"/>
        </dgm:presLayoutVars>
      </dgm:prSet>
      <dgm:spPr/>
    </dgm:pt>
    <dgm:pt modelId="{352F6D51-3D19-4BC4-9403-0FC5447D313B}" type="pres">
      <dgm:prSet presAssocID="{622B10DF-D043-48B0-A6B1-201F94922144}" presName="quad2" presStyleLbl="node1" presStyleIdx="1" presStyleCnt="4">
        <dgm:presLayoutVars>
          <dgm:chMax val="0"/>
          <dgm:chPref val="0"/>
          <dgm:bulletEnabled val="1"/>
        </dgm:presLayoutVars>
      </dgm:prSet>
      <dgm:spPr/>
    </dgm:pt>
    <dgm:pt modelId="{BA5B8F86-009A-4CFD-AEC9-1CBC72136368}" type="pres">
      <dgm:prSet presAssocID="{622B10DF-D043-48B0-A6B1-201F94922144}" presName="quad3" presStyleLbl="node1" presStyleIdx="2" presStyleCnt="4">
        <dgm:presLayoutVars>
          <dgm:chMax val="0"/>
          <dgm:chPref val="0"/>
          <dgm:bulletEnabled val="1"/>
        </dgm:presLayoutVars>
      </dgm:prSet>
      <dgm:spPr/>
    </dgm:pt>
    <dgm:pt modelId="{C0A271AB-C4E4-43FF-8A6A-CC83F2BCECCC}" type="pres">
      <dgm:prSet presAssocID="{622B10DF-D043-48B0-A6B1-201F94922144}" presName="quad4" presStyleLbl="node1" presStyleIdx="3" presStyleCnt="4">
        <dgm:presLayoutVars>
          <dgm:chMax val="0"/>
          <dgm:chPref val="0"/>
          <dgm:bulletEnabled val="1"/>
        </dgm:presLayoutVars>
      </dgm:prSet>
      <dgm:spPr/>
    </dgm:pt>
  </dgm:ptLst>
  <dgm:cxnLst>
    <dgm:cxn modelId="{67CD895E-A953-4745-A57E-2CD9C94D16E6}" type="presOf" srcId="{A4CF0C65-7E5C-4866-83CF-B59512722271}" destId="{352F6D51-3D19-4BC4-9403-0FC5447D313B}" srcOrd="0" destOrd="0" presId="urn:microsoft.com/office/officeart/2005/8/layout/matrix3"/>
    <dgm:cxn modelId="{8CD5608B-6F0C-44EF-9873-B3ABB5F61E80}" type="presOf" srcId="{7CA9E8C0-6AB6-4CC3-8853-020718F2A64B}" destId="{C0A271AB-C4E4-43FF-8A6A-CC83F2BCECCC}" srcOrd="0" destOrd="0" presId="urn:microsoft.com/office/officeart/2005/8/layout/matrix3"/>
    <dgm:cxn modelId="{B6DC218D-E023-44EF-B58B-780A9D8FC3CC}" type="presOf" srcId="{622B10DF-D043-48B0-A6B1-201F94922144}" destId="{AFDD9398-4D97-4DD8-B34A-CC0FF9A262FA}" srcOrd="0" destOrd="0" presId="urn:microsoft.com/office/officeart/2005/8/layout/matrix3"/>
    <dgm:cxn modelId="{C2801692-F1BE-493F-9909-460BB3DF121A}" type="presOf" srcId="{403C1B05-B81C-4737-9C66-F60424B3EB1D}" destId="{BA5B8F86-009A-4CFD-AEC9-1CBC72136368}" srcOrd="0" destOrd="0" presId="urn:microsoft.com/office/officeart/2005/8/layout/matrix3"/>
    <dgm:cxn modelId="{8E1F8FA5-D15D-4086-AA62-8F65524EE92A}" type="presOf" srcId="{F072254E-C2D2-4577-822E-FFFEAE6703AF}" destId="{6222EDC6-D648-444D-AEBC-A85C8FBB33B1}" srcOrd="0" destOrd="0" presId="urn:microsoft.com/office/officeart/2005/8/layout/matrix3"/>
    <dgm:cxn modelId="{3562D5AB-A3CA-4EBB-B7BC-9B8CCE3D53C5}" srcId="{622B10DF-D043-48B0-A6B1-201F94922144}" destId="{403C1B05-B81C-4737-9C66-F60424B3EB1D}" srcOrd="2" destOrd="0" parTransId="{BFE8546B-6233-4352-9A71-96858878C879}" sibTransId="{8268ADA4-0E61-4097-BFB4-935F3D7D0440}"/>
    <dgm:cxn modelId="{2255ACB8-0E2E-4838-A436-E54BD90828F2}" srcId="{622B10DF-D043-48B0-A6B1-201F94922144}" destId="{F072254E-C2D2-4577-822E-FFFEAE6703AF}" srcOrd="0" destOrd="0" parTransId="{A66D3EC9-1490-4139-8E5B-7E980FACA2DF}" sibTransId="{A365D98E-D4EF-44DB-BC36-4BCFF29B90C0}"/>
    <dgm:cxn modelId="{58A1F7C4-9D86-4A29-8FAE-61F2E0430326}" srcId="{622B10DF-D043-48B0-A6B1-201F94922144}" destId="{7CA9E8C0-6AB6-4CC3-8853-020718F2A64B}" srcOrd="3" destOrd="0" parTransId="{A3D2F58D-C299-425A-A0D3-D67E11AD6886}" sibTransId="{3A42ED89-3989-4B48-B4D5-4D589569C7B4}"/>
    <dgm:cxn modelId="{E96E53E6-6A57-4D55-A151-FEDF1F9FC135}" srcId="{622B10DF-D043-48B0-A6B1-201F94922144}" destId="{A4CF0C65-7E5C-4866-83CF-B59512722271}" srcOrd="1" destOrd="0" parTransId="{4688C654-A95B-4EAE-8C87-6451481EFA8E}" sibTransId="{CFD5383E-2E67-47D3-859C-D5A05B07EB43}"/>
    <dgm:cxn modelId="{E1E8B397-C19B-4DAF-8004-4A611AE773EC}" type="presParOf" srcId="{AFDD9398-4D97-4DD8-B34A-CC0FF9A262FA}" destId="{DB26EC5C-1300-4A99-8D1D-5547727402AD}" srcOrd="0" destOrd="0" presId="urn:microsoft.com/office/officeart/2005/8/layout/matrix3"/>
    <dgm:cxn modelId="{0E9226A6-0910-474A-900A-4AF376A7C4E9}" type="presParOf" srcId="{AFDD9398-4D97-4DD8-B34A-CC0FF9A262FA}" destId="{6222EDC6-D648-444D-AEBC-A85C8FBB33B1}" srcOrd="1" destOrd="0" presId="urn:microsoft.com/office/officeart/2005/8/layout/matrix3"/>
    <dgm:cxn modelId="{9817CBA8-4843-420C-A04B-6136992F3E17}" type="presParOf" srcId="{AFDD9398-4D97-4DD8-B34A-CC0FF9A262FA}" destId="{352F6D51-3D19-4BC4-9403-0FC5447D313B}" srcOrd="2" destOrd="0" presId="urn:microsoft.com/office/officeart/2005/8/layout/matrix3"/>
    <dgm:cxn modelId="{8BB78AD3-8FA3-41F9-99A4-6B0F8C774C82}" type="presParOf" srcId="{AFDD9398-4D97-4DD8-B34A-CC0FF9A262FA}" destId="{BA5B8F86-009A-4CFD-AEC9-1CBC72136368}" srcOrd="3" destOrd="0" presId="urn:microsoft.com/office/officeart/2005/8/layout/matrix3"/>
    <dgm:cxn modelId="{18BC372A-D8CF-41FE-AC4A-0FD287FAB36F}" type="presParOf" srcId="{AFDD9398-4D97-4DD8-B34A-CC0FF9A262FA}" destId="{C0A271AB-C4E4-43FF-8A6A-CC83F2BCECCC}"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C89AF3B-E2AA-411B-981C-CAD260A429C5}" type="doc">
      <dgm:prSet loTypeId="urn:microsoft.com/office/officeart/2016/7/layout/BasicLinearProcessNumbered" loCatId="process" qsTypeId="urn:microsoft.com/office/officeart/2005/8/quickstyle/simple1" qsCatId="simple" csTypeId="urn:microsoft.com/office/officeart/2005/8/colors/colorful2" csCatId="colorful"/>
      <dgm:spPr/>
      <dgm:t>
        <a:bodyPr/>
        <a:lstStyle/>
        <a:p>
          <a:endParaRPr lang="en-US"/>
        </a:p>
      </dgm:t>
    </dgm:pt>
    <dgm:pt modelId="{A0970709-53CB-4736-B2DB-9CB2C22CEC50}">
      <dgm:prSet/>
      <dgm:spPr/>
      <dgm:t>
        <a:bodyPr/>
        <a:lstStyle/>
        <a:p>
          <a:r>
            <a:rPr lang="en-IN"/>
            <a:t>Promote inclusive team culture</a:t>
          </a:r>
          <a:endParaRPr lang="en-US"/>
        </a:p>
      </dgm:t>
    </dgm:pt>
    <dgm:pt modelId="{B75387AC-A560-4E32-BCDE-93C9E16DF7DC}" type="parTrans" cxnId="{5C142F48-CEC0-4AF2-A457-DA98114F1653}">
      <dgm:prSet/>
      <dgm:spPr/>
      <dgm:t>
        <a:bodyPr/>
        <a:lstStyle/>
        <a:p>
          <a:endParaRPr lang="en-US"/>
        </a:p>
      </dgm:t>
    </dgm:pt>
    <dgm:pt modelId="{A61F5E64-D7A9-40B4-AA32-FD22A1AB225F}" type="sibTrans" cxnId="{5C142F48-CEC0-4AF2-A457-DA98114F1653}">
      <dgm:prSet phldrT="1" phldr="0"/>
      <dgm:spPr/>
      <dgm:t>
        <a:bodyPr/>
        <a:lstStyle/>
        <a:p>
          <a:r>
            <a:rPr lang="en-US"/>
            <a:t>1</a:t>
          </a:r>
        </a:p>
      </dgm:t>
    </dgm:pt>
    <dgm:pt modelId="{8FB19C5F-5D64-42EE-A801-6767C5E59B7E}">
      <dgm:prSet/>
      <dgm:spPr/>
      <dgm:t>
        <a:bodyPr/>
        <a:lstStyle/>
        <a:p>
          <a:r>
            <a:rPr lang="en-IN"/>
            <a:t>Address discriminatory behaviours</a:t>
          </a:r>
          <a:endParaRPr lang="en-US"/>
        </a:p>
      </dgm:t>
    </dgm:pt>
    <dgm:pt modelId="{B6B544C6-3B02-498D-8435-6129116C436D}" type="parTrans" cxnId="{66415990-E207-4A28-9A69-62985E2F3292}">
      <dgm:prSet/>
      <dgm:spPr/>
      <dgm:t>
        <a:bodyPr/>
        <a:lstStyle/>
        <a:p>
          <a:endParaRPr lang="en-US"/>
        </a:p>
      </dgm:t>
    </dgm:pt>
    <dgm:pt modelId="{736E281E-EE5D-4293-81FA-EE0327516963}" type="sibTrans" cxnId="{66415990-E207-4A28-9A69-62985E2F3292}">
      <dgm:prSet phldrT="2" phldr="0"/>
      <dgm:spPr/>
      <dgm:t>
        <a:bodyPr/>
        <a:lstStyle/>
        <a:p>
          <a:r>
            <a:rPr lang="en-US"/>
            <a:t>2</a:t>
          </a:r>
        </a:p>
      </dgm:t>
    </dgm:pt>
    <dgm:pt modelId="{F9FEDC12-27A8-4415-986D-0A095A4A4ED9}">
      <dgm:prSet/>
      <dgm:spPr/>
      <dgm:t>
        <a:bodyPr/>
        <a:lstStyle/>
        <a:p>
          <a:r>
            <a:rPr lang="en-IN"/>
            <a:t>Support fair recruitment decisions (</a:t>
          </a:r>
          <a:r>
            <a:rPr lang="en-GB"/>
            <a:t>Köchling and Wehner</a:t>
          </a:r>
          <a:r>
            <a:rPr lang="en-IN"/>
            <a:t>, 2020)</a:t>
          </a:r>
          <a:endParaRPr lang="en-US"/>
        </a:p>
      </dgm:t>
    </dgm:pt>
    <dgm:pt modelId="{8E055796-00D6-48B7-B210-9C1ACC049B67}" type="parTrans" cxnId="{EE111F1A-544F-47AA-BFC5-9CA1D6C7C864}">
      <dgm:prSet/>
      <dgm:spPr/>
      <dgm:t>
        <a:bodyPr/>
        <a:lstStyle/>
        <a:p>
          <a:endParaRPr lang="en-US"/>
        </a:p>
      </dgm:t>
    </dgm:pt>
    <dgm:pt modelId="{95C4824A-CD04-4327-91E4-5F70E5BD5459}" type="sibTrans" cxnId="{EE111F1A-544F-47AA-BFC5-9CA1D6C7C864}">
      <dgm:prSet phldrT="3" phldr="0"/>
      <dgm:spPr/>
      <dgm:t>
        <a:bodyPr/>
        <a:lstStyle/>
        <a:p>
          <a:r>
            <a:rPr lang="en-US"/>
            <a:t>3</a:t>
          </a:r>
        </a:p>
      </dgm:t>
    </dgm:pt>
    <dgm:pt modelId="{92154D46-5425-421D-B301-DFE9751245E3}">
      <dgm:prSet/>
      <dgm:spPr/>
      <dgm:t>
        <a:bodyPr/>
        <a:lstStyle/>
        <a:p>
          <a:r>
            <a:rPr lang="en-IN"/>
            <a:t>Encourage open communication</a:t>
          </a:r>
          <a:endParaRPr lang="en-US"/>
        </a:p>
      </dgm:t>
    </dgm:pt>
    <dgm:pt modelId="{9DEE3072-3B20-45A0-BCAA-F86F439CE618}" type="parTrans" cxnId="{75431BE6-B407-448E-874A-2A8AC1D75BAE}">
      <dgm:prSet/>
      <dgm:spPr/>
      <dgm:t>
        <a:bodyPr/>
        <a:lstStyle/>
        <a:p>
          <a:endParaRPr lang="en-US"/>
        </a:p>
      </dgm:t>
    </dgm:pt>
    <dgm:pt modelId="{0500497F-6DAF-407B-B17F-54862803DE9B}" type="sibTrans" cxnId="{75431BE6-B407-448E-874A-2A8AC1D75BAE}">
      <dgm:prSet phldrT="4" phldr="0"/>
      <dgm:spPr/>
      <dgm:t>
        <a:bodyPr/>
        <a:lstStyle/>
        <a:p>
          <a:r>
            <a:rPr lang="en-US"/>
            <a:t>4</a:t>
          </a:r>
        </a:p>
      </dgm:t>
    </dgm:pt>
    <dgm:pt modelId="{E1F09A68-3643-41A7-A196-2A5AF56EC3E2}">
      <dgm:prSet/>
      <dgm:spPr/>
      <dgm:t>
        <a:bodyPr/>
        <a:lstStyle/>
        <a:p>
          <a:r>
            <a:rPr lang="en-IN"/>
            <a:t>Handle concerns with sensitivity</a:t>
          </a:r>
          <a:endParaRPr lang="en-US"/>
        </a:p>
      </dgm:t>
    </dgm:pt>
    <dgm:pt modelId="{5567F1D2-629F-4E59-8432-8FD68FD993EA}" type="parTrans" cxnId="{C80B6B8A-1C1F-4F47-89E7-D46CE63D955D}">
      <dgm:prSet/>
      <dgm:spPr/>
      <dgm:t>
        <a:bodyPr/>
        <a:lstStyle/>
        <a:p>
          <a:endParaRPr lang="en-US"/>
        </a:p>
      </dgm:t>
    </dgm:pt>
    <dgm:pt modelId="{A98A3E0C-C511-4760-8196-628E47F4CA92}" type="sibTrans" cxnId="{C80B6B8A-1C1F-4F47-89E7-D46CE63D955D}">
      <dgm:prSet phldrT="5" phldr="0"/>
      <dgm:spPr/>
      <dgm:t>
        <a:bodyPr/>
        <a:lstStyle/>
        <a:p>
          <a:r>
            <a:rPr lang="en-US"/>
            <a:t>5</a:t>
          </a:r>
        </a:p>
      </dgm:t>
    </dgm:pt>
    <dgm:pt modelId="{5A701825-17F5-428B-ABBD-4658553EDCF6}" type="pres">
      <dgm:prSet presAssocID="{4C89AF3B-E2AA-411B-981C-CAD260A429C5}" presName="Name0" presStyleCnt="0">
        <dgm:presLayoutVars>
          <dgm:animLvl val="lvl"/>
          <dgm:resizeHandles val="exact"/>
        </dgm:presLayoutVars>
      </dgm:prSet>
      <dgm:spPr/>
    </dgm:pt>
    <dgm:pt modelId="{6E8ECD53-1A9C-4507-8F78-C05AF5A47700}" type="pres">
      <dgm:prSet presAssocID="{A0970709-53CB-4736-B2DB-9CB2C22CEC50}" presName="compositeNode" presStyleCnt="0">
        <dgm:presLayoutVars>
          <dgm:bulletEnabled val="1"/>
        </dgm:presLayoutVars>
      </dgm:prSet>
      <dgm:spPr/>
    </dgm:pt>
    <dgm:pt modelId="{EE36E7DE-6C1F-4192-A1AE-972424F81D45}" type="pres">
      <dgm:prSet presAssocID="{A0970709-53CB-4736-B2DB-9CB2C22CEC50}" presName="bgRect" presStyleLbl="bgAccFollowNode1" presStyleIdx="0" presStyleCnt="5"/>
      <dgm:spPr/>
    </dgm:pt>
    <dgm:pt modelId="{6B7BA19C-64DE-4E0F-8F6E-16653A769DC5}" type="pres">
      <dgm:prSet presAssocID="{A61F5E64-D7A9-40B4-AA32-FD22A1AB225F}" presName="sibTransNodeCircle" presStyleLbl="alignNode1" presStyleIdx="0" presStyleCnt="10">
        <dgm:presLayoutVars>
          <dgm:chMax val="0"/>
          <dgm:bulletEnabled/>
        </dgm:presLayoutVars>
      </dgm:prSet>
      <dgm:spPr/>
    </dgm:pt>
    <dgm:pt modelId="{D2099CA9-0C59-4108-BAAF-8459C44CA415}" type="pres">
      <dgm:prSet presAssocID="{A0970709-53CB-4736-B2DB-9CB2C22CEC50}" presName="bottomLine" presStyleLbl="alignNode1" presStyleIdx="1" presStyleCnt="10">
        <dgm:presLayoutVars/>
      </dgm:prSet>
      <dgm:spPr/>
    </dgm:pt>
    <dgm:pt modelId="{DCA5CA6B-2484-41C3-B19F-84E5C69EDC2F}" type="pres">
      <dgm:prSet presAssocID="{A0970709-53CB-4736-B2DB-9CB2C22CEC50}" presName="nodeText" presStyleLbl="bgAccFollowNode1" presStyleIdx="0" presStyleCnt="5">
        <dgm:presLayoutVars>
          <dgm:bulletEnabled val="1"/>
        </dgm:presLayoutVars>
      </dgm:prSet>
      <dgm:spPr/>
    </dgm:pt>
    <dgm:pt modelId="{DA93E1F3-5E65-4294-B7C9-86AF815813CF}" type="pres">
      <dgm:prSet presAssocID="{A61F5E64-D7A9-40B4-AA32-FD22A1AB225F}" presName="sibTrans" presStyleCnt="0"/>
      <dgm:spPr/>
    </dgm:pt>
    <dgm:pt modelId="{09E17859-9CB6-4896-A2B0-F675B733A199}" type="pres">
      <dgm:prSet presAssocID="{8FB19C5F-5D64-42EE-A801-6767C5E59B7E}" presName="compositeNode" presStyleCnt="0">
        <dgm:presLayoutVars>
          <dgm:bulletEnabled val="1"/>
        </dgm:presLayoutVars>
      </dgm:prSet>
      <dgm:spPr/>
    </dgm:pt>
    <dgm:pt modelId="{F257D0BC-4F15-479A-8652-81EF4A7C7FDC}" type="pres">
      <dgm:prSet presAssocID="{8FB19C5F-5D64-42EE-A801-6767C5E59B7E}" presName="bgRect" presStyleLbl="bgAccFollowNode1" presStyleIdx="1" presStyleCnt="5"/>
      <dgm:spPr/>
    </dgm:pt>
    <dgm:pt modelId="{BB8B84DB-E293-4946-9502-F2963E409551}" type="pres">
      <dgm:prSet presAssocID="{736E281E-EE5D-4293-81FA-EE0327516963}" presName="sibTransNodeCircle" presStyleLbl="alignNode1" presStyleIdx="2" presStyleCnt="10">
        <dgm:presLayoutVars>
          <dgm:chMax val="0"/>
          <dgm:bulletEnabled/>
        </dgm:presLayoutVars>
      </dgm:prSet>
      <dgm:spPr/>
    </dgm:pt>
    <dgm:pt modelId="{133860F6-69EB-4F9B-97A3-52C617059386}" type="pres">
      <dgm:prSet presAssocID="{8FB19C5F-5D64-42EE-A801-6767C5E59B7E}" presName="bottomLine" presStyleLbl="alignNode1" presStyleIdx="3" presStyleCnt="10">
        <dgm:presLayoutVars/>
      </dgm:prSet>
      <dgm:spPr/>
    </dgm:pt>
    <dgm:pt modelId="{441C7300-467C-4A02-AC4C-DA1FCD1B2F66}" type="pres">
      <dgm:prSet presAssocID="{8FB19C5F-5D64-42EE-A801-6767C5E59B7E}" presName="nodeText" presStyleLbl="bgAccFollowNode1" presStyleIdx="1" presStyleCnt="5">
        <dgm:presLayoutVars>
          <dgm:bulletEnabled val="1"/>
        </dgm:presLayoutVars>
      </dgm:prSet>
      <dgm:spPr/>
    </dgm:pt>
    <dgm:pt modelId="{F408E614-A928-4CB1-91F3-274511CFC66E}" type="pres">
      <dgm:prSet presAssocID="{736E281E-EE5D-4293-81FA-EE0327516963}" presName="sibTrans" presStyleCnt="0"/>
      <dgm:spPr/>
    </dgm:pt>
    <dgm:pt modelId="{336623CB-764A-4498-BAFA-E648E8D53F6D}" type="pres">
      <dgm:prSet presAssocID="{F9FEDC12-27A8-4415-986D-0A095A4A4ED9}" presName="compositeNode" presStyleCnt="0">
        <dgm:presLayoutVars>
          <dgm:bulletEnabled val="1"/>
        </dgm:presLayoutVars>
      </dgm:prSet>
      <dgm:spPr/>
    </dgm:pt>
    <dgm:pt modelId="{7AAAA6BC-3722-498F-B0C3-5B551F7A015A}" type="pres">
      <dgm:prSet presAssocID="{F9FEDC12-27A8-4415-986D-0A095A4A4ED9}" presName="bgRect" presStyleLbl="bgAccFollowNode1" presStyleIdx="2" presStyleCnt="5"/>
      <dgm:spPr/>
    </dgm:pt>
    <dgm:pt modelId="{27EE241E-A5F3-4767-8421-254DD848A91F}" type="pres">
      <dgm:prSet presAssocID="{95C4824A-CD04-4327-91E4-5F70E5BD5459}" presName="sibTransNodeCircle" presStyleLbl="alignNode1" presStyleIdx="4" presStyleCnt="10">
        <dgm:presLayoutVars>
          <dgm:chMax val="0"/>
          <dgm:bulletEnabled/>
        </dgm:presLayoutVars>
      </dgm:prSet>
      <dgm:spPr/>
    </dgm:pt>
    <dgm:pt modelId="{5CA60F62-70BE-4E4E-A873-01B2DF05333F}" type="pres">
      <dgm:prSet presAssocID="{F9FEDC12-27A8-4415-986D-0A095A4A4ED9}" presName="bottomLine" presStyleLbl="alignNode1" presStyleIdx="5" presStyleCnt="10">
        <dgm:presLayoutVars/>
      </dgm:prSet>
      <dgm:spPr/>
    </dgm:pt>
    <dgm:pt modelId="{97DB5564-1E48-4BCC-B7A1-8F945CFE805B}" type="pres">
      <dgm:prSet presAssocID="{F9FEDC12-27A8-4415-986D-0A095A4A4ED9}" presName="nodeText" presStyleLbl="bgAccFollowNode1" presStyleIdx="2" presStyleCnt="5">
        <dgm:presLayoutVars>
          <dgm:bulletEnabled val="1"/>
        </dgm:presLayoutVars>
      </dgm:prSet>
      <dgm:spPr/>
    </dgm:pt>
    <dgm:pt modelId="{A98C4EF0-ACCF-4C3E-872E-A5010EC9F3F8}" type="pres">
      <dgm:prSet presAssocID="{95C4824A-CD04-4327-91E4-5F70E5BD5459}" presName="sibTrans" presStyleCnt="0"/>
      <dgm:spPr/>
    </dgm:pt>
    <dgm:pt modelId="{0B3BC0A6-97D9-4E44-A5A5-0044A00F50F7}" type="pres">
      <dgm:prSet presAssocID="{92154D46-5425-421D-B301-DFE9751245E3}" presName="compositeNode" presStyleCnt="0">
        <dgm:presLayoutVars>
          <dgm:bulletEnabled val="1"/>
        </dgm:presLayoutVars>
      </dgm:prSet>
      <dgm:spPr/>
    </dgm:pt>
    <dgm:pt modelId="{1177FD97-C643-4896-A29A-425B99B3F94D}" type="pres">
      <dgm:prSet presAssocID="{92154D46-5425-421D-B301-DFE9751245E3}" presName="bgRect" presStyleLbl="bgAccFollowNode1" presStyleIdx="3" presStyleCnt="5"/>
      <dgm:spPr/>
    </dgm:pt>
    <dgm:pt modelId="{95FB6E34-663F-4C2D-8930-4B5437B69BEC}" type="pres">
      <dgm:prSet presAssocID="{0500497F-6DAF-407B-B17F-54862803DE9B}" presName="sibTransNodeCircle" presStyleLbl="alignNode1" presStyleIdx="6" presStyleCnt="10">
        <dgm:presLayoutVars>
          <dgm:chMax val="0"/>
          <dgm:bulletEnabled/>
        </dgm:presLayoutVars>
      </dgm:prSet>
      <dgm:spPr/>
    </dgm:pt>
    <dgm:pt modelId="{B12A8421-5C51-4923-9CB4-3AEBFB8DEFA2}" type="pres">
      <dgm:prSet presAssocID="{92154D46-5425-421D-B301-DFE9751245E3}" presName="bottomLine" presStyleLbl="alignNode1" presStyleIdx="7" presStyleCnt="10">
        <dgm:presLayoutVars/>
      </dgm:prSet>
      <dgm:spPr/>
    </dgm:pt>
    <dgm:pt modelId="{F6FA593D-4951-48DB-892F-F20B5F0A8601}" type="pres">
      <dgm:prSet presAssocID="{92154D46-5425-421D-B301-DFE9751245E3}" presName="nodeText" presStyleLbl="bgAccFollowNode1" presStyleIdx="3" presStyleCnt="5">
        <dgm:presLayoutVars>
          <dgm:bulletEnabled val="1"/>
        </dgm:presLayoutVars>
      </dgm:prSet>
      <dgm:spPr/>
    </dgm:pt>
    <dgm:pt modelId="{5AA00B15-A96D-4C2C-9AB4-4165392DA84D}" type="pres">
      <dgm:prSet presAssocID="{0500497F-6DAF-407B-B17F-54862803DE9B}" presName="sibTrans" presStyleCnt="0"/>
      <dgm:spPr/>
    </dgm:pt>
    <dgm:pt modelId="{F5B91129-FCB6-4C8C-AA44-E3AEDA767BAF}" type="pres">
      <dgm:prSet presAssocID="{E1F09A68-3643-41A7-A196-2A5AF56EC3E2}" presName="compositeNode" presStyleCnt="0">
        <dgm:presLayoutVars>
          <dgm:bulletEnabled val="1"/>
        </dgm:presLayoutVars>
      </dgm:prSet>
      <dgm:spPr/>
    </dgm:pt>
    <dgm:pt modelId="{0A4DF6E0-EBD7-4D76-B3FE-A580B1B6634F}" type="pres">
      <dgm:prSet presAssocID="{E1F09A68-3643-41A7-A196-2A5AF56EC3E2}" presName="bgRect" presStyleLbl="bgAccFollowNode1" presStyleIdx="4" presStyleCnt="5"/>
      <dgm:spPr/>
    </dgm:pt>
    <dgm:pt modelId="{B4C146CC-373F-4C04-81D8-769089B49CD7}" type="pres">
      <dgm:prSet presAssocID="{A98A3E0C-C511-4760-8196-628E47F4CA92}" presName="sibTransNodeCircle" presStyleLbl="alignNode1" presStyleIdx="8" presStyleCnt="10">
        <dgm:presLayoutVars>
          <dgm:chMax val="0"/>
          <dgm:bulletEnabled/>
        </dgm:presLayoutVars>
      </dgm:prSet>
      <dgm:spPr/>
    </dgm:pt>
    <dgm:pt modelId="{7E3FEE52-5FEC-41C1-BA92-0B896A2ABB7F}" type="pres">
      <dgm:prSet presAssocID="{E1F09A68-3643-41A7-A196-2A5AF56EC3E2}" presName="bottomLine" presStyleLbl="alignNode1" presStyleIdx="9" presStyleCnt="10">
        <dgm:presLayoutVars/>
      </dgm:prSet>
      <dgm:spPr/>
    </dgm:pt>
    <dgm:pt modelId="{2AD23106-7920-4C4F-BCED-AEAF379A2A71}" type="pres">
      <dgm:prSet presAssocID="{E1F09A68-3643-41A7-A196-2A5AF56EC3E2}" presName="nodeText" presStyleLbl="bgAccFollowNode1" presStyleIdx="4" presStyleCnt="5">
        <dgm:presLayoutVars>
          <dgm:bulletEnabled val="1"/>
        </dgm:presLayoutVars>
      </dgm:prSet>
      <dgm:spPr/>
    </dgm:pt>
  </dgm:ptLst>
  <dgm:cxnLst>
    <dgm:cxn modelId="{1D7BC90B-5FBA-4628-8831-3BAF31C08514}" type="presOf" srcId="{A0970709-53CB-4736-B2DB-9CB2C22CEC50}" destId="{EE36E7DE-6C1F-4192-A1AE-972424F81D45}" srcOrd="0" destOrd="0" presId="urn:microsoft.com/office/officeart/2016/7/layout/BasicLinearProcessNumbered"/>
    <dgm:cxn modelId="{9BEA7F15-E691-4028-B60E-08644273F8FB}" type="presOf" srcId="{F9FEDC12-27A8-4415-986D-0A095A4A4ED9}" destId="{7AAAA6BC-3722-498F-B0C3-5B551F7A015A}" srcOrd="0" destOrd="0" presId="urn:microsoft.com/office/officeart/2016/7/layout/BasicLinearProcessNumbered"/>
    <dgm:cxn modelId="{EE111F1A-544F-47AA-BFC5-9CA1D6C7C864}" srcId="{4C89AF3B-E2AA-411B-981C-CAD260A429C5}" destId="{F9FEDC12-27A8-4415-986D-0A095A4A4ED9}" srcOrd="2" destOrd="0" parTransId="{8E055796-00D6-48B7-B210-9C1ACC049B67}" sibTransId="{95C4824A-CD04-4327-91E4-5F70E5BD5459}"/>
    <dgm:cxn modelId="{E4D4D12A-311B-4DE6-9CC9-6A8848B964DF}" type="presOf" srcId="{0500497F-6DAF-407B-B17F-54862803DE9B}" destId="{95FB6E34-663F-4C2D-8930-4B5437B69BEC}" srcOrd="0" destOrd="0" presId="urn:microsoft.com/office/officeart/2016/7/layout/BasicLinearProcessNumbered"/>
    <dgm:cxn modelId="{15405D2E-80E1-4944-BBC2-C5D361545799}" type="presOf" srcId="{E1F09A68-3643-41A7-A196-2A5AF56EC3E2}" destId="{0A4DF6E0-EBD7-4D76-B3FE-A580B1B6634F}" srcOrd="0" destOrd="0" presId="urn:microsoft.com/office/officeart/2016/7/layout/BasicLinearProcessNumbered"/>
    <dgm:cxn modelId="{E708705C-1F4D-4017-AB1A-3D7310B17424}" type="presOf" srcId="{A0970709-53CB-4736-B2DB-9CB2C22CEC50}" destId="{DCA5CA6B-2484-41C3-B19F-84E5C69EDC2F}" srcOrd="1" destOrd="0" presId="urn:microsoft.com/office/officeart/2016/7/layout/BasicLinearProcessNumbered"/>
    <dgm:cxn modelId="{BFD9C341-C958-495D-8BCA-F10054A0EFAC}" type="presOf" srcId="{A98A3E0C-C511-4760-8196-628E47F4CA92}" destId="{B4C146CC-373F-4C04-81D8-769089B49CD7}" srcOrd="0" destOrd="0" presId="urn:microsoft.com/office/officeart/2016/7/layout/BasicLinearProcessNumbered"/>
    <dgm:cxn modelId="{C679B763-FB52-418E-B6BE-B72E579D7B0B}" type="presOf" srcId="{A61F5E64-D7A9-40B4-AA32-FD22A1AB225F}" destId="{6B7BA19C-64DE-4E0F-8F6E-16653A769DC5}" srcOrd="0" destOrd="0" presId="urn:microsoft.com/office/officeart/2016/7/layout/BasicLinearProcessNumbered"/>
    <dgm:cxn modelId="{5C142F48-CEC0-4AF2-A457-DA98114F1653}" srcId="{4C89AF3B-E2AA-411B-981C-CAD260A429C5}" destId="{A0970709-53CB-4736-B2DB-9CB2C22CEC50}" srcOrd="0" destOrd="0" parTransId="{B75387AC-A560-4E32-BCDE-93C9E16DF7DC}" sibTransId="{A61F5E64-D7A9-40B4-AA32-FD22A1AB225F}"/>
    <dgm:cxn modelId="{E9303985-FF07-4464-99DD-D3857400988B}" type="presOf" srcId="{F9FEDC12-27A8-4415-986D-0A095A4A4ED9}" destId="{97DB5564-1E48-4BCC-B7A1-8F945CFE805B}" srcOrd="1" destOrd="0" presId="urn:microsoft.com/office/officeart/2016/7/layout/BasicLinearProcessNumbered"/>
    <dgm:cxn modelId="{C80B6B8A-1C1F-4F47-89E7-D46CE63D955D}" srcId="{4C89AF3B-E2AA-411B-981C-CAD260A429C5}" destId="{E1F09A68-3643-41A7-A196-2A5AF56EC3E2}" srcOrd="4" destOrd="0" parTransId="{5567F1D2-629F-4E59-8432-8FD68FD993EA}" sibTransId="{A98A3E0C-C511-4760-8196-628E47F4CA92}"/>
    <dgm:cxn modelId="{66415990-E207-4A28-9A69-62985E2F3292}" srcId="{4C89AF3B-E2AA-411B-981C-CAD260A429C5}" destId="{8FB19C5F-5D64-42EE-A801-6767C5E59B7E}" srcOrd="1" destOrd="0" parTransId="{B6B544C6-3B02-498D-8435-6129116C436D}" sibTransId="{736E281E-EE5D-4293-81FA-EE0327516963}"/>
    <dgm:cxn modelId="{4F203792-7D30-4F04-A467-9E6D7E2D28CD}" type="presOf" srcId="{92154D46-5425-421D-B301-DFE9751245E3}" destId="{F6FA593D-4951-48DB-892F-F20B5F0A8601}" srcOrd="1" destOrd="0" presId="urn:microsoft.com/office/officeart/2016/7/layout/BasicLinearProcessNumbered"/>
    <dgm:cxn modelId="{C1455BCB-2F94-4B7F-BE28-724FB22CA399}" type="presOf" srcId="{95C4824A-CD04-4327-91E4-5F70E5BD5459}" destId="{27EE241E-A5F3-4767-8421-254DD848A91F}" srcOrd="0" destOrd="0" presId="urn:microsoft.com/office/officeart/2016/7/layout/BasicLinearProcessNumbered"/>
    <dgm:cxn modelId="{A89F53CB-77D0-4209-8704-A430CF8BF87F}" type="presOf" srcId="{8FB19C5F-5D64-42EE-A801-6767C5E59B7E}" destId="{F257D0BC-4F15-479A-8652-81EF4A7C7FDC}" srcOrd="0" destOrd="0" presId="urn:microsoft.com/office/officeart/2016/7/layout/BasicLinearProcessNumbered"/>
    <dgm:cxn modelId="{0F5FEBCB-CE2F-4E5E-B343-E4A291403B18}" type="presOf" srcId="{736E281E-EE5D-4293-81FA-EE0327516963}" destId="{BB8B84DB-E293-4946-9502-F2963E409551}" srcOrd="0" destOrd="0" presId="urn:microsoft.com/office/officeart/2016/7/layout/BasicLinearProcessNumbered"/>
    <dgm:cxn modelId="{3087C8D9-121F-49AF-B96F-880CFD4DA0FD}" type="presOf" srcId="{4C89AF3B-E2AA-411B-981C-CAD260A429C5}" destId="{5A701825-17F5-428B-ABBD-4658553EDCF6}" srcOrd="0" destOrd="0" presId="urn:microsoft.com/office/officeart/2016/7/layout/BasicLinearProcessNumbered"/>
    <dgm:cxn modelId="{A7626CDE-58EC-4D3C-ACD8-8B5DE16C3700}" type="presOf" srcId="{E1F09A68-3643-41A7-A196-2A5AF56EC3E2}" destId="{2AD23106-7920-4C4F-BCED-AEAF379A2A71}" srcOrd="1" destOrd="0" presId="urn:microsoft.com/office/officeart/2016/7/layout/BasicLinearProcessNumbered"/>
    <dgm:cxn modelId="{FCB817E4-ECBF-40E3-B7BA-FC92A8A22494}" type="presOf" srcId="{92154D46-5425-421D-B301-DFE9751245E3}" destId="{1177FD97-C643-4896-A29A-425B99B3F94D}" srcOrd="0" destOrd="0" presId="urn:microsoft.com/office/officeart/2016/7/layout/BasicLinearProcessNumbered"/>
    <dgm:cxn modelId="{75431BE6-B407-448E-874A-2A8AC1D75BAE}" srcId="{4C89AF3B-E2AA-411B-981C-CAD260A429C5}" destId="{92154D46-5425-421D-B301-DFE9751245E3}" srcOrd="3" destOrd="0" parTransId="{9DEE3072-3B20-45A0-BCAA-F86F439CE618}" sibTransId="{0500497F-6DAF-407B-B17F-54862803DE9B}"/>
    <dgm:cxn modelId="{909731FA-04B4-4535-93DE-ED3CE49BFC9D}" type="presOf" srcId="{8FB19C5F-5D64-42EE-A801-6767C5E59B7E}" destId="{441C7300-467C-4A02-AC4C-DA1FCD1B2F66}" srcOrd="1" destOrd="0" presId="urn:microsoft.com/office/officeart/2016/7/layout/BasicLinearProcessNumbered"/>
    <dgm:cxn modelId="{701FB0B7-75E6-40D4-85C7-FBF8B8EF633D}" type="presParOf" srcId="{5A701825-17F5-428B-ABBD-4658553EDCF6}" destId="{6E8ECD53-1A9C-4507-8F78-C05AF5A47700}" srcOrd="0" destOrd="0" presId="urn:microsoft.com/office/officeart/2016/7/layout/BasicLinearProcessNumbered"/>
    <dgm:cxn modelId="{B2A074E2-5347-4FBE-8878-B5F17DAF85F2}" type="presParOf" srcId="{6E8ECD53-1A9C-4507-8F78-C05AF5A47700}" destId="{EE36E7DE-6C1F-4192-A1AE-972424F81D45}" srcOrd="0" destOrd="0" presId="urn:microsoft.com/office/officeart/2016/7/layout/BasicLinearProcessNumbered"/>
    <dgm:cxn modelId="{23C060B4-1C3B-4A97-BD53-B4C20CAE8A64}" type="presParOf" srcId="{6E8ECD53-1A9C-4507-8F78-C05AF5A47700}" destId="{6B7BA19C-64DE-4E0F-8F6E-16653A769DC5}" srcOrd="1" destOrd="0" presId="urn:microsoft.com/office/officeart/2016/7/layout/BasicLinearProcessNumbered"/>
    <dgm:cxn modelId="{788B1C2B-92E6-4FC2-BA5F-868A8DB2BE86}" type="presParOf" srcId="{6E8ECD53-1A9C-4507-8F78-C05AF5A47700}" destId="{D2099CA9-0C59-4108-BAAF-8459C44CA415}" srcOrd="2" destOrd="0" presId="urn:microsoft.com/office/officeart/2016/7/layout/BasicLinearProcessNumbered"/>
    <dgm:cxn modelId="{02A2308E-6736-4790-A522-DAF13BF26642}" type="presParOf" srcId="{6E8ECD53-1A9C-4507-8F78-C05AF5A47700}" destId="{DCA5CA6B-2484-41C3-B19F-84E5C69EDC2F}" srcOrd="3" destOrd="0" presId="urn:microsoft.com/office/officeart/2016/7/layout/BasicLinearProcessNumbered"/>
    <dgm:cxn modelId="{E7AA6F84-CFE6-46F1-B5D9-C5598E2AA193}" type="presParOf" srcId="{5A701825-17F5-428B-ABBD-4658553EDCF6}" destId="{DA93E1F3-5E65-4294-B7C9-86AF815813CF}" srcOrd="1" destOrd="0" presId="urn:microsoft.com/office/officeart/2016/7/layout/BasicLinearProcessNumbered"/>
    <dgm:cxn modelId="{1C76E745-5031-4082-8AA8-142362BE366D}" type="presParOf" srcId="{5A701825-17F5-428B-ABBD-4658553EDCF6}" destId="{09E17859-9CB6-4896-A2B0-F675B733A199}" srcOrd="2" destOrd="0" presId="urn:microsoft.com/office/officeart/2016/7/layout/BasicLinearProcessNumbered"/>
    <dgm:cxn modelId="{93891F3B-F41D-4AED-A0C6-741FCB78C139}" type="presParOf" srcId="{09E17859-9CB6-4896-A2B0-F675B733A199}" destId="{F257D0BC-4F15-479A-8652-81EF4A7C7FDC}" srcOrd="0" destOrd="0" presId="urn:microsoft.com/office/officeart/2016/7/layout/BasicLinearProcessNumbered"/>
    <dgm:cxn modelId="{C26C69C4-3993-4B3D-9B19-3D508A693234}" type="presParOf" srcId="{09E17859-9CB6-4896-A2B0-F675B733A199}" destId="{BB8B84DB-E293-4946-9502-F2963E409551}" srcOrd="1" destOrd="0" presId="urn:microsoft.com/office/officeart/2016/7/layout/BasicLinearProcessNumbered"/>
    <dgm:cxn modelId="{085903F4-2BA5-418F-97B0-DFD0E901A504}" type="presParOf" srcId="{09E17859-9CB6-4896-A2B0-F675B733A199}" destId="{133860F6-69EB-4F9B-97A3-52C617059386}" srcOrd="2" destOrd="0" presId="urn:microsoft.com/office/officeart/2016/7/layout/BasicLinearProcessNumbered"/>
    <dgm:cxn modelId="{F8396BE7-AF2E-4197-9A7F-070EE428EE01}" type="presParOf" srcId="{09E17859-9CB6-4896-A2B0-F675B733A199}" destId="{441C7300-467C-4A02-AC4C-DA1FCD1B2F66}" srcOrd="3" destOrd="0" presId="urn:microsoft.com/office/officeart/2016/7/layout/BasicLinearProcessNumbered"/>
    <dgm:cxn modelId="{5B822F5A-6A9F-4AAA-A177-B694B4E074F7}" type="presParOf" srcId="{5A701825-17F5-428B-ABBD-4658553EDCF6}" destId="{F408E614-A928-4CB1-91F3-274511CFC66E}" srcOrd="3" destOrd="0" presId="urn:microsoft.com/office/officeart/2016/7/layout/BasicLinearProcessNumbered"/>
    <dgm:cxn modelId="{69B333CE-07E0-499B-A729-FEF80C7A984D}" type="presParOf" srcId="{5A701825-17F5-428B-ABBD-4658553EDCF6}" destId="{336623CB-764A-4498-BAFA-E648E8D53F6D}" srcOrd="4" destOrd="0" presId="urn:microsoft.com/office/officeart/2016/7/layout/BasicLinearProcessNumbered"/>
    <dgm:cxn modelId="{AF516BF0-162A-419E-BC41-07AD26E97834}" type="presParOf" srcId="{336623CB-764A-4498-BAFA-E648E8D53F6D}" destId="{7AAAA6BC-3722-498F-B0C3-5B551F7A015A}" srcOrd="0" destOrd="0" presId="urn:microsoft.com/office/officeart/2016/7/layout/BasicLinearProcessNumbered"/>
    <dgm:cxn modelId="{B6ADF8E0-B35B-428C-BC0C-2D406D07EF6F}" type="presParOf" srcId="{336623CB-764A-4498-BAFA-E648E8D53F6D}" destId="{27EE241E-A5F3-4767-8421-254DD848A91F}" srcOrd="1" destOrd="0" presId="urn:microsoft.com/office/officeart/2016/7/layout/BasicLinearProcessNumbered"/>
    <dgm:cxn modelId="{7A75A0FB-EF97-4362-A020-9DD22618C670}" type="presParOf" srcId="{336623CB-764A-4498-BAFA-E648E8D53F6D}" destId="{5CA60F62-70BE-4E4E-A873-01B2DF05333F}" srcOrd="2" destOrd="0" presId="urn:microsoft.com/office/officeart/2016/7/layout/BasicLinearProcessNumbered"/>
    <dgm:cxn modelId="{30413D23-E4FC-4022-81D8-79C76D34AC6D}" type="presParOf" srcId="{336623CB-764A-4498-BAFA-E648E8D53F6D}" destId="{97DB5564-1E48-4BCC-B7A1-8F945CFE805B}" srcOrd="3" destOrd="0" presId="urn:microsoft.com/office/officeart/2016/7/layout/BasicLinearProcessNumbered"/>
    <dgm:cxn modelId="{211416D6-EA6A-464F-8973-9004734B2045}" type="presParOf" srcId="{5A701825-17F5-428B-ABBD-4658553EDCF6}" destId="{A98C4EF0-ACCF-4C3E-872E-A5010EC9F3F8}" srcOrd="5" destOrd="0" presId="urn:microsoft.com/office/officeart/2016/7/layout/BasicLinearProcessNumbered"/>
    <dgm:cxn modelId="{CD473EA5-A30A-429C-ACFF-E36FCC77EEE1}" type="presParOf" srcId="{5A701825-17F5-428B-ABBD-4658553EDCF6}" destId="{0B3BC0A6-97D9-4E44-A5A5-0044A00F50F7}" srcOrd="6" destOrd="0" presId="urn:microsoft.com/office/officeart/2016/7/layout/BasicLinearProcessNumbered"/>
    <dgm:cxn modelId="{1030760A-4E59-4F86-A85E-827D4E49BE37}" type="presParOf" srcId="{0B3BC0A6-97D9-4E44-A5A5-0044A00F50F7}" destId="{1177FD97-C643-4896-A29A-425B99B3F94D}" srcOrd="0" destOrd="0" presId="urn:microsoft.com/office/officeart/2016/7/layout/BasicLinearProcessNumbered"/>
    <dgm:cxn modelId="{DAAF42B8-1EBD-4D4B-A932-870D918CB2C9}" type="presParOf" srcId="{0B3BC0A6-97D9-4E44-A5A5-0044A00F50F7}" destId="{95FB6E34-663F-4C2D-8930-4B5437B69BEC}" srcOrd="1" destOrd="0" presId="urn:microsoft.com/office/officeart/2016/7/layout/BasicLinearProcessNumbered"/>
    <dgm:cxn modelId="{484E4E19-6C2A-4ED6-9D34-953C4E751CF7}" type="presParOf" srcId="{0B3BC0A6-97D9-4E44-A5A5-0044A00F50F7}" destId="{B12A8421-5C51-4923-9CB4-3AEBFB8DEFA2}" srcOrd="2" destOrd="0" presId="urn:microsoft.com/office/officeart/2016/7/layout/BasicLinearProcessNumbered"/>
    <dgm:cxn modelId="{3FCFFBCB-13B8-4B85-B76B-751BA3735165}" type="presParOf" srcId="{0B3BC0A6-97D9-4E44-A5A5-0044A00F50F7}" destId="{F6FA593D-4951-48DB-892F-F20B5F0A8601}" srcOrd="3" destOrd="0" presId="urn:microsoft.com/office/officeart/2016/7/layout/BasicLinearProcessNumbered"/>
    <dgm:cxn modelId="{B7CF0738-5E90-43EF-A521-E9E81DE6E121}" type="presParOf" srcId="{5A701825-17F5-428B-ABBD-4658553EDCF6}" destId="{5AA00B15-A96D-4C2C-9AB4-4165392DA84D}" srcOrd="7" destOrd="0" presId="urn:microsoft.com/office/officeart/2016/7/layout/BasicLinearProcessNumbered"/>
    <dgm:cxn modelId="{91D54E8F-BB67-40AE-ABA8-FC3B51B4AFC9}" type="presParOf" srcId="{5A701825-17F5-428B-ABBD-4658553EDCF6}" destId="{F5B91129-FCB6-4C8C-AA44-E3AEDA767BAF}" srcOrd="8" destOrd="0" presId="urn:microsoft.com/office/officeart/2016/7/layout/BasicLinearProcessNumbered"/>
    <dgm:cxn modelId="{E4A2032B-B5EC-4F69-9C37-122E51AC8743}" type="presParOf" srcId="{F5B91129-FCB6-4C8C-AA44-E3AEDA767BAF}" destId="{0A4DF6E0-EBD7-4D76-B3FE-A580B1B6634F}" srcOrd="0" destOrd="0" presId="urn:microsoft.com/office/officeart/2016/7/layout/BasicLinearProcessNumbered"/>
    <dgm:cxn modelId="{0B65FB0A-CEE1-4F06-95DE-8721EC85CFA2}" type="presParOf" srcId="{F5B91129-FCB6-4C8C-AA44-E3AEDA767BAF}" destId="{B4C146CC-373F-4C04-81D8-769089B49CD7}" srcOrd="1" destOrd="0" presId="urn:microsoft.com/office/officeart/2016/7/layout/BasicLinearProcessNumbered"/>
    <dgm:cxn modelId="{CBF56C5C-7278-4BDD-B9C0-5F80DF601AD8}" type="presParOf" srcId="{F5B91129-FCB6-4C8C-AA44-E3AEDA767BAF}" destId="{7E3FEE52-5FEC-41C1-BA92-0B896A2ABB7F}" srcOrd="2" destOrd="0" presId="urn:microsoft.com/office/officeart/2016/7/layout/BasicLinearProcessNumbered"/>
    <dgm:cxn modelId="{E5617878-0BAC-4C90-A9A0-79B0EDA847D8}" type="presParOf" srcId="{F5B91129-FCB6-4C8C-AA44-E3AEDA767BAF}" destId="{2AD23106-7920-4C4F-BCED-AEAF379A2A71}" srcOrd="3" destOrd="0" presId="urn:microsoft.com/office/officeart/2016/7/layout/BasicLinearProcessNumbered"/>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EFBBE3F0-19FB-4D96-AB95-BB39CD3920D2}" type="doc">
      <dgm:prSet loTypeId="urn:microsoft.com/office/officeart/2005/8/layout/matrix3" loCatId="matrix" qsTypeId="urn:microsoft.com/office/officeart/2005/8/quickstyle/simple1" qsCatId="simple" csTypeId="urn:microsoft.com/office/officeart/2005/8/colors/colorful5" csCatId="colorful"/>
      <dgm:spPr/>
      <dgm:t>
        <a:bodyPr/>
        <a:lstStyle/>
        <a:p>
          <a:endParaRPr lang="en-US"/>
        </a:p>
      </dgm:t>
    </dgm:pt>
    <dgm:pt modelId="{30A583E6-7922-4B76-AE5E-EF08CF6B9AE4}">
      <dgm:prSet/>
      <dgm:spPr/>
      <dgm:t>
        <a:bodyPr/>
        <a:lstStyle/>
        <a:p>
          <a:r>
            <a:rPr lang="en-IN"/>
            <a:t>Supports employer brand and reputation</a:t>
          </a:r>
          <a:endParaRPr lang="en-US"/>
        </a:p>
      </dgm:t>
    </dgm:pt>
    <dgm:pt modelId="{3BF17946-41BF-4E33-9A81-135EC3FF43DF}" type="parTrans" cxnId="{EA6F0C77-3F5D-4CD8-ADBD-54C2C43BB0C1}">
      <dgm:prSet/>
      <dgm:spPr/>
      <dgm:t>
        <a:bodyPr/>
        <a:lstStyle/>
        <a:p>
          <a:endParaRPr lang="en-US"/>
        </a:p>
      </dgm:t>
    </dgm:pt>
    <dgm:pt modelId="{D9B00508-CB2C-4DE2-8265-E7EEAE468BA9}" type="sibTrans" cxnId="{EA6F0C77-3F5D-4CD8-ADBD-54C2C43BB0C1}">
      <dgm:prSet/>
      <dgm:spPr/>
      <dgm:t>
        <a:bodyPr/>
        <a:lstStyle/>
        <a:p>
          <a:endParaRPr lang="en-US"/>
        </a:p>
      </dgm:t>
    </dgm:pt>
    <dgm:pt modelId="{1F2BC856-E770-4448-AECB-D8990D664711}">
      <dgm:prSet/>
      <dgm:spPr/>
      <dgm:t>
        <a:bodyPr/>
        <a:lstStyle/>
        <a:p>
          <a:r>
            <a:rPr lang="en-IN"/>
            <a:t>Encourages innovation in diverse teams (</a:t>
          </a:r>
          <a:r>
            <a:rPr lang="en-GB"/>
            <a:t>Jones</a:t>
          </a:r>
          <a:r>
            <a:rPr lang="en-IN"/>
            <a:t>, et al., 2020)</a:t>
          </a:r>
          <a:endParaRPr lang="en-US"/>
        </a:p>
      </dgm:t>
    </dgm:pt>
    <dgm:pt modelId="{ED60929F-37A3-46CA-8554-65D0230EF203}" type="parTrans" cxnId="{75FD6421-FDB9-46AD-AD90-10EFDED2B6E3}">
      <dgm:prSet/>
      <dgm:spPr/>
      <dgm:t>
        <a:bodyPr/>
        <a:lstStyle/>
        <a:p>
          <a:endParaRPr lang="en-US"/>
        </a:p>
      </dgm:t>
    </dgm:pt>
    <dgm:pt modelId="{7D409578-6526-4F52-86B9-32B92C0F5001}" type="sibTrans" cxnId="{75FD6421-FDB9-46AD-AD90-10EFDED2B6E3}">
      <dgm:prSet/>
      <dgm:spPr/>
      <dgm:t>
        <a:bodyPr/>
        <a:lstStyle/>
        <a:p>
          <a:endParaRPr lang="en-US"/>
        </a:p>
      </dgm:t>
    </dgm:pt>
    <dgm:pt modelId="{81844ACF-ACF5-45F1-95DF-459120575F10}">
      <dgm:prSet/>
      <dgm:spPr/>
      <dgm:t>
        <a:bodyPr/>
        <a:lstStyle/>
        <a:p>
          <a:r>
            <a:rPr lang="en-IN"/>
            <a:t>Aligns with ESG and sustainability commitments</a:t>
          </a:r>
          <a:endParaRPr lang="en-US"/>
        </a:p>
      </dgm:t>
    </dgm:pt>
    <dgm:pt modelId="{96BD4800-2BF1-4655-8274-D5235E38DCBE}" type="parTrans" cxnId="{F3297FA3-2148-4ADE-A963-8790D20F7B10}">
      <dgm:prSet/>
      <dgm:spPr/>
      <dgm:t>
        <a:bodyPr/>
        <a:lstStyle/>
        <a:p>
          <a:endParaRPr lang="en-US"/>
        </a:p>
      </dgm:t>
    </dgm:pt>
    <dgm:pt modelId="{BE7AFD80-5951-425C-BDDA-A8CB6706CD3A}" type="sibTrans" cxnId="{F3297FA3-2148-4ADE-A963-8790D20F7B10}">
      <dgm:prSet/>
      <dgm:spPr/>
      <dgm:t>
        <a:bodyPr/>
        <a:lstStyle/>
        <a:p>
          <a:endParaRPr lang="en-US"/>
        </a:p>
      </dgm:t>
    </dgm:pt>
    <dgm:pt modelId="{4D11E3DF-1C54-45A6-9C5D-B59DEE4C60F4}">
      <dgm:prSet/>
      <dgm:spPr/>
      <dgm:t>
        <a:bodyPr/>
        <a:lstStyle/>
        <a:p>
          <a:r>
            <a:rPr lang="en-IN"/>
            <a:t>Helps build stronger global teams</a:t>
          </a:r>
          <a:endParaRPr lang="en-US"/>
        </a:p>
      </dgm:t>
    </dgm:pt>
    <dgm:pt modelId="{954141DD-9775-4461-99A2-43051D62D3EB}" type="parTrans" cxnId="{066F4B77-3D86-44C6-BB24-E22CEAB850D4}">
      <dgm:prSet/>
      <dgm:spPr/>
      <dgm:t>
        <a:bodyPr/>
        <a:lstStyle/>
        <a:p>
          <a:endParaRPr lang="en-US"/>
        </a:p>
      </dgm:t>
    </dgm:pt>
    <dgm:pt modelId="{8F1B9B15-6AD8-4BB7-8223-4BD420EC6918}" type="sibTrans" cxnId="{066F4B77-3D86-44C6-BB24-E22CEAB850D4}">
      <dgm:prSet/>
      <dgm:spPr/>
      <dgm:t>
        <a:bodyPr/>
        <a:lstStyle/>
        <a:p>
          <a:endParaRPr lang="en-US"/>
        </a:p>
      </dgm:t>
    </dgm:pt>
    <dgm:pt modelId="{582EE1F2-06D5-40D6-B3F3-14731ECFE622}" type="pres">
      <dgm:prSet presAssocID="{EFBBE3F0-19FB-4D96-AB95-BB39CD3920D2}" presName="matrix" presStyleCnt="0">
        <dgm:presLayoutVars>
          <dgm:chMax val="1"/>
          <dgm:dir/>
          <dgm:resizeHandles val="exact"/>
        </dgm:presLayoutVars>
      </dgm:prSet>
      <dgm:spPr/>
    </dgm:pt>
    <dgm:pt modelId="{ED12F1B2-2F07-401E-937B-9626762F3B7A}" type="pres">
      <dgm:prSet presAssocID="{EFBBE3F0-19FB-4D96-AB95-BB39CD3920D2}" presName="diamond" presStyleLbl="bgShp" presStyleIdx="0" presStyleCnt="1"/>
      <dgm:spPr/>
    </dgm:pt>
    <dgm:pt modelId="{5E1C95FC-21EA-4894-937F-C876CF4AB535}" type="pres">
      <dgm:prSet presAssocID="{EFBBE3F0-19FB-4D96-AB95-BB39CD3920D2}" presName="quad1" presStyleLbl="node1" presStyleIdx="0" presStyleCnt="4">
        <dgm:presLayoutVars>
          <dgm:chMax val="0"/>
          <dgm:chPref val="0"/>
          <dgm:bulletEnabled val="1"/>
        </dgm:presLayoutVars>
      </dgm:prSet>
      <dgm:spPr/>
    </dgm:pt>
    <dgm:pt modelId="{66C578BA-C9C0-4506-BC22-370859792CC1}" type="pres">
      <dgm:prSet presAssocID="{EFBBE3F0-19FB-4D96-AB95-BB39CD3920D2}" presName="quad2" presStyleLbl="node1" presStyleIdx="1" presStyleCnt="4">
        <dgm:presLayoutVars>
          <dgm:chMax val="0"/>
          <dgm:chPref val="0"/>
          <dgm:bulletEnabled val="1"/>
        </dgm:presLayoutVars>
      </dgm:prSet>
      <dgm:spPr/>
    </dgm:pt>
    <dgm:pt modelId="{593D74DF-989C-4302-A9C0-595AFC484DC4}" type="pres">
      <dgm:prSet presAssocID="{EFBBE3F0-19FB-4D96-AB95-BB39CD3920D2}" presName="quad3" presStyleLbl="node1" presStyleIdx="2" presStyleCnt="4">
        <dgm:presLayoutVars>
          <dgm:chMax val="0"/>
          <dgm:chPref val="0"/>
          <dgm:bulletEnabled val="1"/>
        </dgm:presLayoutVars>
      </dgm:prSet>
      <dgm:spPr/>
    </dgm:pt>
    <dgm:pt modelId="{E9E423BE-79BD-4ADD-B930-01CC71D610A7}" type="pres">
      <dgm:prSet presAssocID="{EFBBE3F0-19FB-4D96-AB95-BB39CD3920D2}" presName="quad4" presStyleLbl="node1" presStyleIdx="3" presStyleCnt="4">
        <dgm:presLayoutVars>
          <dgm:chMax val="0"/>
          <dgm:chPref val="0"/>
          <dgm:bulletEnabled val="1"/>
        </dgm:presLayoutVars>
      </dgm:prSet>
      <dgm:spPr/>
    </dgm:pt>
  </dgm:ptLst>
  <dgm:cxnLst>
    <dgm:cxn modelId="{75FD6421-FDB9-46AD-AD90-10EFDED2B6E3}" srcId="{EFBBE3F0-19FB-4D96-AB95-BB39CD3920D2}" destId="{1F2BC856-E770-4448-AECB-D8990D664711}" srcOrd="1" destOrd="0" parTransId="{ED60929F-37A3-46CA-8554-65D0230EF203}" sibTransId="{7D409578-6526-4F52-86B9-32B92C0F5001}"/>
    <dgm:cxn modelId="{5E0EC12A-0B55-4FB2-B8B4-A3B2651D628F}" type="presOf" srcId="{EFBBE3F0-19FB-4D96-AB95-BB39CD3920D2}" destId="{582EE1F2-06D5-40D6-B3F3-14731ECFE622}" srcOrd="0" destOrd="0" presId="urn:microsoft.com/office/officeart/2005/8/layout/matrix3"/>
    <dgm:cxn modelId="{D6A8B539-8269-4A98-AC22-EDCA179C4611}" type="presOf" srcId="{81844ACF-ACF5-45F1-95DF-459120575F10}" destId="{593D74DF-989C-4302-A9C0-595AFC484DC4}" srcOrd="0" destOrd="0" presId="urn:microsoft.com/office/officeart/2005/8/layout/matrix3"/>
    <dgm:cxn modelId="{EA6F0C77-3F5D-4CD8-ADBD-54C2C43BB0C1}" srcId="{EFBBE3F0-19FB-4D96-AB95-BB39CD3920D2}" destId="{30A583E6-7922-4B76-AE5E-EF08CF6B9AE4}" srcOrd="0" destOrd="0" parTransId="{3BF17946-41BF-4E33-9A81-135EC3FF43DF}" sibTransId="{D9B00508-CB2C-4DE2-8265-E7EEAE468BA9}"/>
    <dgm:cxn modelId="{066F4B77-3D86-44C6-BB24-E22CEAB850D4}" srcId="{EFBBE3F0-19FB-4D96-AB95-BB39CD3920D2}" destId="{4D11E3DF-1C54-45A6-9C5D-B59DEE4C60F4}" srcOrd="3" destOrd="0" parTransId="{954141DD-9775-4461-99A2-43051D62D3EB}" sibTransId="{8F1B9B15-6AD8-4BB7-8223-4BD420EC6918}"/>
    <dgm:cxn modelId="{05BD799A-2AFE-41FF-818A-D0C77940CF57}" type="presOf" srcId="{1F2BC856-E770-4448-AECB-D8990D664711}" destId="{66C578BA-C9C0-4506-BC22-370859792CC1}" srcOrd="0" destOrd="0" presId="urn:microsoft.com/office/officeart/2005/8/layout/matrix3"/>
    <dgm:cxn modelId="{F3297FA3-2148-4ADE-A963-8790D20F7B10}" srcId="{EFBBE3F0-19FB-4D96-AB95-BB39CD3920D2}" destId="{81844ACF-ACF5-45F1-95DF-459120575F10}" srcOrd="2" destOrd="0" parTransId="{96BD4800-2BF1-4655-8274-D5235E38DCBE}" sibTransId="{BE7AFD80-5951-425C-BDDA-A8CB6706CD3A}"/>
    <dgm:cxn modelId="{91B9F3E2-265F-4405-95AE-EEDFAC29D5CD}" type="presOf" srcId="{30A583E6-7922-4B76-AE5E-EF08CF6B9AE4}" destId="{5E1C95FC-21EA-4894-937F-C876CF4AB535}" srcOrd="0" destOrd="0" presId="urn:microsoft.com/office/officeart/2005/8/layout/matrix3"/>
    <dgm:cxn modelId="{7BBAF9F3-4C65-4427-BEE5-4FDC73D02D12}" type="presOf" srcId="{4D11E3DF-1C54-45A6-9C5D-B59DEE4C60F4}" destId="{E9E423BE-79BD-4ADD-B930-01CC71D610A7}" srcOrd="0" destOrd="0" presId="urn:microsoft.com/office/officeart/2005/8/layout/matrix3"/>
    <dgm:cxn modelId="{DA9C3E44-E29D-42E2-A661-3D9AA677E4E7}" type="presParOf" srcId="{582EE1F2-06D5-40D6-B3F3-14731ECFE622}" destId="{ED12F1B2-2F07-401E-937B-9626762F3B7A}" srcOrd="0" destOrd="0" presId="urn:microsoft.com/office/officeart/2005/8/layout/matrix3"/>
    <dgm:cxn modelId="{146DBB2C-4EE8-4BF2-ADC1-EFEB11FED469}" type="presParOf" srcId="{582EE1F2-06D5-40D6-B3F3-14731ECFE622}" destId="{5E1C95FC-21EA-4894-937F-C876CF4AB535}" srcOrd="1" destOrd="0" presId="urn:microsoft.com/office/officeart/2005/8/layout/matrix3"/>
    <dgm:cxn modelId="{71B989AF-CE23-4872-A01B-4912DD36264F}" type="presParOf" srcId="{582EE1F2-06D5-40D6-B3F3-14731ECFE622}" destId="{66C578BA-C9C0-4506-BC22-370859792CC1}" srcOrd="2" destOrd="0" presId="urn:microsoft.com/office/officeart/2005/8/layout/matrix3"/>
    <dgm:cxn modelId="{27475BB5-B583-4F4C-9A12-C26109D76C34}" type="presParOf" srcId="{582EE1F2-06D5-40D6-B3F3-14731ECFE622}" destId="{593D74DF-989C-4302-A9C0-595AFC484DC4}" srcOrd="3" destOrd="0" presId="urn:microsoft.com/office/officeart/2005/8/layout/matrix3"/>
    <dgm:cxn modelId="{C4375BA9-88D4-4F5D-9A64-F3533626CE22}" type="presParOf" srcId="{582EE1F2-06D5-40D6-B3F3-14731ECFE622}" destId="{E9E423BE-79BD-4ADD-B930-01CC71D610A7}"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93AD4536-CEEE-4803-9DA2-EC5A2F1A984F}" type="doc">
      <dgm:prSet loTypeId="urn:microsoft.com/office/officeart/2005/8/layout/matrix3" loCatId="matrix" qsTypeId="urn:microsoft.com/office/officeart/2005/8/quickstyle/simple1" qsCatId="simple" csTypeId="urn:microsoft.com/office/officeart/2005/8/colors/colorful2" csCatId="colorful"/>
      <dgm:spPr/>
      <dgm:t>
        <a:bodyPr/>
        <a:lstStyle/>
        <a:p>
          <a:endParaRPr lang="en-US"/>
        </a:p>
      </dgm:t>
    </dgm:pt>
    <dgm:pt modelId="{EF9CB3A7-E1C0-4264-8EB6-636ED9D8FE7F}">
      <dgm:prSet/>
      <dgm:spPr/>
      <dgm:t>
        <a:bodyPr/>
        <a:lstStyle/>
        <a:p>
          <a:r>
            <a:rPr lang="en-IN"/>
            <a:t>All HR practices support a skilled and motivated workforce.</a:t>
          </a:r>
          <a:endParaRPr lang="en-US"/>
        </a:p>
      </dgm:t>
    </dgm:pt>
    <dgm:pt modelId="{3E000EA3-39C3-4F25-B8E1-3996A9DC7ADB}" type="parTrans" cxnId="{119C0B89-A758-48F2-B8EA-D34AB5452F70}">
      <dgm:prSet/>
      <dgm:spPr/>
      <dgm:t>
        <a:bodyPr/>
        <a:lstStyle/>
        <a:p>
          <a:endParaRPr lang="en-US"/>
        </a:p>
      </dgm:t>
    </dgm:pt>
    <dgm:pt modelId="{728A5829-0172-49F3-8920-C304CFCDBD23}" type="sibTrans" cxnId="{119C0B89-A758-48F2-B8EA-D34AB5452F70}">
      <dgm:prSet/>
      <dgm:spPr/>
      <dgm:t>
        <a:bodyPr/>
        <a:lstStyle/>
        <a:p>
          <a:endParaRPr lang="en-US"/>
        </a:p>
      </dgm:t>
    </dgm:pt>
    <dgm:pt modelId="{20F3A36F-67F2-450D-A77A-2E878EE041F9}">
      <dgm:prSet/>
      <dgm:spPr/>
      <dgm:t>
        <a:bodyPr/>
        <a:lstStyle/>
        <a:p>
          <a:r>
            <a:rPr lang="en-IN"/>
            <a:t>Reward, training, performance and DEI work together.</a:t>
          </a:r>
          <a:endParaRPr lang="en-US"/>
        </a:p>
      </dgm:t>
    </dgm:pt>
    <dgm:pt modelId="{BC54D992-7FFE-48F6-BD96-4D8F0BAF2880}" type="parTrans" cxnId="{57763BA8-E3F1-4CE5-8380-A423D51CF5F4}">
      <dgm:prSet/>
      <dgm:spPr/>
      <dgm:t>
        <a:bodyPr/>
        <a:lstStyle/>
        <a:p>
          <a:endParaRPr lang="en-US"/>
        </a:p>
      </dgm:t>
    </dgm:pt>
    <dgm:pt modelId="{D0CAD118-C6BB-4A94-B915-811B3AE16C8B}" type="sibTrans" cxnId="{57763BA8-E3F1-4CE5-8380-A423D51CF5F4}">
      <dgm:prSet/>
      <dgm:spPr/>
      <dgm:t>
        <a:bodyPr/>
        <a:lstStyle/>
        <a:p>
          <a:endParaRPr lang="en-US"/>
        </a:p>
      </dgm:t>
    </dgm:pt>
    <dgm:pt modelId="{6292D17B-D638-4927-BC68-B45BE74BF8CA}">
      <dgm:prSet/>
      <dgm:spPr/>
      <dgm:t>
        <a:bodyPr/>
        <a:lstStyle/>
        <a:p>
          <a:r>
            <a:rPr lang="en-IN"/>
            <a:t>Strengthen productivity, fairness and employee engagement.</a:t>
          </a:r>
          <a:endParaRPr lang="en-US"/>
        </a:p>
      </dgm:t>
    </dgm:pt>
    <dgm:pt modelId="{88C5248F-4578-428A-A8E1-A38F2A446FCF}" type="parTrans" cxnId="{6F0C0526-0E2E-402F-A89A-D404C5E2E80F}">
      <dgm:prSet/>
      <dgm:spPr/>
      <dgm:t>
        <a:bodyPr/>
        <a:lstStyle/>
        <a:p>
          <a:endParaRPr lang="en-US"/>
        </a:p>
      </dgm:t>
    </dgm:pt>
    <dgm:pt modelId="{B6754E0E-7599-4843-AE11-C2DE9BC6097E}" type="sibTrans" cxnId="{6F0C0526-0E2E-402F-A89A-D404C5E2E80F}">
      <dgm:prSet/>
      <dgm:spPr/>
      <dgm:t>
        <a:bodyPr/>
        <a:lstStyle/>
        <a:p>
          <a:endParaRPr lang="en-US"/>
        </a:p>
      </dgm:t>
    </dgm:pt>
    <dgm:pt modelId="{79A6BA9D-D737-4D80-A8BE-C98E67D9FDA1}">
      <dgm:prSet/>
      <dgm:spPr/>
      <dgm:t>
        <a:bodyPr/>
        <a:lstStyle/>
        <a:p>
          <a:r>
            <a:rPr lang="en-IN"/>
            <a:t>Help McCain achieve long-term global success.</a:t>
          </a:r>
          <a:endParaRPr lang="en-US"/>
        </a:p>
      </dgm:t>
    </dgm:pt>
    <dgm:pt modelId="{BC519A85-7585-4F22-A6D4-9408DDE3C861}" type="parTrans" cxnId="{4885AF0C-EE0A-4DFE-88F2-C6E8B1B946AC}">
      <dgm:prSet/>
      <dgm:spPr/>
      <dgm:t>
        <a:bodyPr/>
        <a:lstStyle/>
        <a:p>
          <a:endParaRPr lang="en-US"/>
        </a:p>
      </dgm:t>
    </dgm:pt>
    <dgm:pt modelId="{92184B71-ACD3-4084-8510-19D229FA071E}" type="sibTrans" cxnId="{4885AF0C-EE0A-4DFE-88F2-C6E8B1B946AC}">
      <dgm:prSet/>
      <dgm:spPr/>
      <dgm:t>
        <a:bodyPr/>
        <a:lstStyle/>
        <a:p>
          <a:endParaRPr lang="en-US"/>
        </a:p>
      </dgm:t>
    </dgm:pt>
    <dgm:pt modelId="{3C68D0F2-C4C6-44FA-A4F7-B696236E6557}" type="pres">
      <dgm:prSet presAssocID="{93AD4536-CEEE-4803-9DA2-EC5A2F1A984F}" presName="matrix" presStyleCnt="0">
        <dgm:presLayoutVars>
          <dgm:chMax val="1"/>
          <dgm:dir/>
          <dgm:resizeHandles val="exact"/>
        </dgm:presLayoutVars>
      </dgm:prSet>
      <dgm:spPr/>
    </dgm:pt>
    <dgm:pt modelId="{20DF0F4F-3410-445E-B24D-5EDFD40B3339}" type="pres">
      <dgm:prSet presAssocID="{93AD4536-CEEE-4803-9DA2-EC5A2F1A984F}" presName="diamond" presStyleLbl="bgShp" presStyleIdx="0" presStyleCnt="1"/>
      <dgm:spPr/>
    </dgm:pt>
    <dgm:pt modelId="{5CF87607-20AD-46E5-AE59-14743DC140B8}" type="pres">
      <dgm:prSet presAssocID="{93AD4536-CEEE-4803-9DA2-EC5A2F1A984F}" presName="quad1" presStyleLbl="node1" presStyleIdx="0" presStyleCnt="4">
        <dgm:presLayoutVars>
          <dgm:chMax val="0"/>
          <dgm:chPref val="0"/>
          <dgm:bulletEnabled val="1"/>
        </dgm:presLayoutVars>
      </dgm:prSet>
      <dgm:spPr/>
    </dgm:pt>
    <dgm:pt modelId="{A2277B29-C638-48FD-A007-67BAF81BA258}" type="pres">
      <dgm:prSet presAssocID="{93AD4536-CEEE-4803-9DA2-EC5A2F1A984F}" presName="quad2" presStyleLbl="node1" presStyleIdx="1" presStyleCnt="4">
        <dgm:presLayoutVars>
          <dgm:chMax val="0"/>
          <dgm:chPref val="0"/>
          <dgm:bulletEnabled val="1"/>
        </dgm:presLayoutVars>
      </dgm:prSet>
      <dgm:spPr/>
    </dgm:pt>
    <dgm:pt modelId="{AB292FFF-5994-482D-8512-E6B46F45686F}" type="pres">
      <dgm:prSet presAssocID="{93AD4536-CEEE-4803-9DA2-EC5A2F1A984F}" presName="quad3" presStyleLbl="node1" presStyleIdx="2" presStyleCnt="4">
        <dgm:presLayoutVars>
          <dgm:chMax val="0"/>
          <dgm:chPref val="0"/>
          <dgm:bulletEnabled val="1"/>
        </dgm:presLayoutVars>
      </dgm:prSet>
      <dgm:spPr/>
    </dgm:pt>
    <dgm:pt modelId="{25FEF890-4AD5-4FF0-883D-489108BB6D7A}" type="pres">
      <dgm:prSet presAssocID="{93AD4536-CEEE-4803-9DA2-EC5A2F1A984F}" presName="quad4" presStyleLbl="node1" presStyleIdx="3" presStyleCnt="4">
        <dgm:presLayoutVars>
          <dgm:chMax val="0"/>
          <dgm:chPref val="0"/>
          <dgm:bulletEnabled val="1"/>
        </dgm:presLayoutVars>
      </dgm:prSet>
      <dgm:spPr/>
    </dgm:pt>
  </dgm:ptLst>
  <dgm:cxnLst>
    <dgm:cxn modelId="{4885AF0C-EE0A-4DFE-88F2-C6E8B1B946AC}" srcId="{93AD4536-CEEE-4803-9DA2-EC5A2F1A984F}" destId="{79A6BA9D-D737-4D80-A8BE-C98E67D9FDA1}" srcOrd="3" destOrd="0" parTransId="{BC519A85-7585-4F22-A6D4-9408DDE3C861}" sibTransId="{92184B71-ACD3-4084-8510-19D229FA071E}"/>
    <dgm:cxn modelId="{E9E15712-40E3-4CBC-9DF0-8AD25C6ADFF3}" type="presOf" srcId="{EF9CB3A7-E1C0-4264-8EB6-636ED9D8FE7F}" destId="{5CF87607-20AD-46E5-AE59-14743DC140B8}" srcOrd="0" destOrd="0" presId="urn:microsoft.com/office/officeart/2005/8/layout/matrix3"/>
    <dgm:cxn modelId="{6F0C0526-0E2E-402F-A89A-D404C5E2E80F}" srcId="{93AD4536-CEEE-4803-9DA2-EC5A2F1A984F}" destId="{6292D17B-D638-4927-BC68-B45BE74BF8CA}" srcOrd="2" destOrd="0" parTransId="{88C5248F-4578-428A-A8E1-A38F2A446FCF}" sibTransId="{B6754E0E-7599-4843-AE11-C2DE9BC6097E}"/>
    <dgm:cxn modelId="{6C7AC770-2019-48A2-8BEB-302420321D4D}" type="presOf" srcId="{93AD4536-CEEE-4803-9DA2-EC5A2F1A984F}" destId="{3C68D0F2-C4C6-44FA-A4F7-B696236E6557}" srcOrd="0" destOrd="0" presId="urn:microsoft.com/office/officeart/2005/8/layout/matrix3"/>
    <dgm:cxn modelId="{119C0B89-A758-48F2-B8EA-D34AB5452F70}" srcId="{93AD4536-CEEE-4803-9DA2-EC5A2F1A984F}" destId="{EF9CB3A7-E1C0-4264-8EB6-636ED9D8FE7F}" srcOrd="0" destOrd="0" parTransId="{3E000EA3-39C3-4F25-B8E1-3996A9DC7ADB}" sibTransId="{728A5829-0172-49F3-8920-C304CFCDBD23}"/>
    <dgm:cxn modelId="{F0B2C899-9972-4D90-99FF-6164E5112469}" type="presOf" srcId="{79A6BA9D-D737-4D80-A8BE-C98E67D9FDA1}" destId="{25FEF890-4AD5-4FF0-883D-489108BB6D7A}" srcOrd="0" destOrd="0" presId="urn:microsoft.com/office/officeart/2005/8/layout/matrix3"/>
    <dgm:cxn modelId="{57763BA8-E3F1-4CE5-8380-A423D51CF5F4}" srcId="{93AD4536-CEEE-4803-9DA2-EC5A2F1A984F}" destId="{20F3A36F-67F2-450D-A77A-2E878EE041F9}" srcOrd="1" destOrd="0" parTransId="{BC54D992-7FFE-48F6-BD96-4D8F0BAF2880}" sibTransId="{D0CAD118-C6BB-4A94-B915-811B3AE16C8B}"/>
    <dgm:cxn modelId="{6EC0E9F3-86FA-489E-81DB-8D72520DCB2F}" type="presOf" srcId="{6292D17B-D638-4927-BC68-B45BE74BF8CA}" destId="{AB292FFF-5994-482D-8512-E6B46F45686F}" srcOrd="0" destOrd="0" presId="urn:microsoft.com/office/officeart/2005/8/layout/matrix3"/>
    <dgm:cxn modelId="{F2067BF6-5A93-4578-AF71-7DBCE3F8F0FC}" type="presOf" srcId="{20F3A36F-67F2-450D-A77A-2E878EE041F9}" destId="{A2277B29-C638-48FD-A007-67BAF81BA258}" srcOrd="0" destOrd="0" presId="urn:microsoft.com/office/officeart/2005/8/layout/matrix3"/>
    <dgm:cxn modelId="{C3D2C29D-1CA7-4D22-96E8-33E4944E3C07}" type="presParOf" srcId="{3C68D0F2-C4C6-44FA-A4F7-B696236E6557}" destId="{20DF0F4F-3410-445E-B24D-5EDFD40B3339}" srcOrd="0" destOrd="0" presId="urn:microsoft.com/office/officeart/2005/8/layout/matrix3"/>
    <dgm:cxn modelId="{88805C65-458A-44FE-9217-37D19E15237C}" type="presParOf" srcId="{3C68D0F2-C4C6-44FA-A4F7-B696236E6557}" destId="{5CF87607-20AD-46E5-AE59-14743DC140B8}" srcOrd="1" destOrd="0" presId="urn:microsoft.com/office/officeart/2005/8/layout/matrix3"/>
    <dgm:cxn modelId="{BA527B77-55F5-492B-B4A4-7DD0864F07BC}" type="presParOf" srcId="{3C68D0F2-C4C6-44FA-A4F7-B696236E6557}" destId="{A2277B29-C638-48FD-A007-67BAF81BA258}" srcOrd="2" destOrd="0" presId="urn:microsoft.com/office/officeart/2005/8/layout/matrix3"/>
    <dgm:cxn modelId="{0BE1B034-87CE-4BB5-9515-403CA0AF4DAB}" type="presParOf" srcId="{3C68D0F2-C4C6-44FA-A4F7-B696236E6557}" destId="{AB292FFF-5994-482D-8512-E6B46F45686F}" srcOrd="3" destOrd="0" presId="urn:microsoft.com/office/officeart/2005/8/layout/matrix3"/>
    <dgm:cxn modelId="{AA64F1FE-A325-424D-BAB8-6A47D37DF895}" type="presParOf" srcId="{3C68D0F2-C4C6-44FA-A4F7-B696236E6557}" destId="{25FEF890-4AD5-4FF0-883D-489108BB6D7A}"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B70F16-F682-4B98-B9BC-2A85DE7D7BF5}">
      <dsp:nvSpPr>
        <dsp:cNvPr id="0" name=""/>
        <dsp:cNvSpPr/>
      </dsp:nvSpPr>
      <dsp:spPr>
        <a:xfrm>
          <a:off x="0" y="4307"/>
          <a:ext cx="6364224" cy="91753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9789915-4ED8-49AD-B9CB-03C0D77E5BFB}">
      <dsp:nvSpPr>
        <dsp:cNvPr id="0" name=""/>
        <dsp:cNvSpPr/>
      </dsp:nvSpPr>
      <dsp:spPr>
        <a:xfrm>
          <a:off x="277554" y="210753"/>
          <a:ext cx="504644" cy="50464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7E37267-F88D-44C8-80B5-F54772C36138}">
      <dsp:nvSpPr>
        <dsp:cNvPr id="0" name=""/>
        <dsp:cNvSpPr/>
      </dsp:nvSpPr>
      <dsp:spPr>
        <a:xfrm>
          <a:off x="1059754" y="4307"/>
          <a:ext cx="5304469" cy="9175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106" tIns="97106" rIns="97106" bIns="97106" numCol="1" spcCol="1270" anchor="ctr" anchorCtr="0">
          <a:noAutofit/>
        </a:bodyPr>
        <a:lstStyle/>
        <a:p>
          <a:pPr marL="0" lvl="0" indent="0" algn="l" defTabSz="844550">
            <a:lnSpc>
              <a:spcPct val="90000"/>
            </a:lnSpc>
            <a:spcBef>
              <a:spcPct val="0"/>
            </a:spcBef>
            <a:spcAft>
              <a:spcPct val="35000"/>
            </a:spcAft>
            <a:buNone/>
          </a:pPr>
          <a:r>
            <a:rPr lang="en-IN" sz="1900" kern="1200"/>
            <a:t>Pay equity differences across regions</a:t>
          </a:r>
          <a:endParaRPr lang="en-US" sz="1900" kern="1200"/>
        </a:p>
      </dsp:txBody>
      <dsp:txXfrm>
        <a:off x="1059754" y="4307"/>
        <a:ext cx="5304469" cy="917536"/>
      </dsp:txXfrm>
    </dsp:sp>
    <dsp:sp modelId="{29E41AEC-44C6-4DDD-9E28-CF3062E0FC9E}">
      <dsp:nvSpPr>
        <dsp:cNvPr id="0" name=""/>
        <dsp:cNvSpPr/>
      </dsp:nvSpPr>
      <dsp:spPr>
        <a:xfrm>
          <a:off x="0" y="1151227"/>
          <a:ext cx="6364224" cy="91753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2FF0F9C-F32E-4BE9-A749-0247591F0AB3}">
      <dsp:nvSpPr>
        <dsp:cNvPr id="0" name=""/>
        <dsp:cNvSpPr/>
      </dsp:nvSpPr>
      <dsp:spPr>
        <a:xfrm>
          <a:off x="277554" y="1357673"/>
          <a:ext cx="504644" cy="50464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918B841-B3DA-4923-8CC7-C11BA3DC5D99}">
      <dsp:nvSpPr>
        <dsp:cNvPr id="0" name=""/>
        <dsp:cNvSpPr/>
      </dsp:nvSpPr>
      <dsp:spPr>
        <a:xfrm>
          <a:off x="1059754" y="1151227"/>
          <a:ext cx="5304469" cy="9175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106" tIns="97106" rIns="97106" bIns="97106" numCol="1" spcCol="1270" anchor="ctr" anchorCtr="0">
          <a:noAutofit/>
        </a:bodyPr>
        <a:lstStyle/>
        <a:p>
          <a:pPr marL="0" lvl="0" indent="0" algn="l" defTabSz="844550">
            <a:lnSpc>
              <a:spcPct val="90000"/>
            </a:lnSpc>
            <a:spcBef>
              <a:spcPct val="0"/>
            </a:spcBef>
            <a:spcAft>
              <a:spcPct val="35000"/>
            </a:spcAft>
            <a:buNone/>
          </a:pPr>
          <a:r>
            <a:rPr lang="en-IN" sz="1900" kern="1200"/>
            <a:t>Rising inflation pressures (</a:t>
          </a:r>
          <a:r>
            <a:rPr lang="en-GB" sz="1900" kern="1200"/>
            <a:t>Adra</a:t>
          </a:r>
          <a:r>
            <a:rPr lang="en-IN" sz="1900" kern="1200"/>
            <a:t>, 2022)</a:t>
          </a:r>
          <a:endParaRPr lang="en-US" sz="1900" kern="1200"/>
        </a:p>
      </dsp:txBody>
      <dsp:txXfrm>
        <a:off x="1059754" y="1151227"/>
        <a:ext cx="5304469" cy="917536"/>
      </dsp:txXfrm>
    </dsp:sp>
    <dsp:sp modelId="{6811C80A-6FEB-4688-807A-6AB1CAB27897}">
      <dsp:nvSpPr>
        <dsp:cNvPr id="0" name=""/>
        <dsp:cNvSpPr/>
      </dsp:nvSpPr>
      <dsp:spPr>
        <a:xfrm>
          <a:off x="0" y="2298147"/>
          <a:ext cx="6364224" cy="91753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E5C43B1-E634-4AB2-9BBB-B96F0D4B7105}">
      <dsp:nvSpPr>
        <dsp:cNvPr id="0" name=""/>
        <dsp:cNvSpPr/>
      </dsp:nvSpPr>
      <dsp:spPr>
        <a:xfrm>
          <a:off x="277554" y="2504593"/>
          <a:ext cx="504644" cy="50464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93755B2-84D4-4BD6-9C7A-BAE769B2EE50}">
      <dsp:nvSpPr>
        <dsp:cNvPr id="0" name=""/>
        <dsp:cNvSpPr/>
      </dsp:nvSpPr>
      <dsp:spPr>
        <a:xfrm>
          <a:off x="1059754" y="2298147"/>
          <a:ext cx="5304469" cy="9175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106" tIns="97106" rIns="97106" bIns="97106" numCol="1" spcCol="1270" anchor="ctr" anchorCtr="0">
          <a:noAutofit/>
        </a:bodyPr>
        <a:lstStyle/>
        <a:p>
          <a:pPr marL="0" lvl="0" indent="0" algn="l" defTabSz="844550">
            <a:lnSpc>
              <a:spcPct val="90000"/>
            </a:lnSpc>
            <a:spcBef>
              <a:spcPct val="0"/>
            </a:spcBef>
            <a:spcAft>
              <a:spcPct val="35000"/>
            </a:spcAft>
            <a:buNone/>
          </a:pPr>
          <a:r>
            <a:rPr lang="en-IN" sz="1900" kern="1200"/>
            <a:t>Competition for skilled labour</a:t>
          </a:r>
          <a:endParaRPr lang="en-US" sz="1900" kern="1200"/>
        </a:p>
      </dsp:txBody>
      <dsp:txXfrm>
        <a:off x="1059754" y="2298147"/>
        <a:ext cx="5304469" cy="917536"/>
      </dsp:txXfrm>
    </dsp:sp>
    <dsp:sp modelId="{DF8C7D60-BF7F-4E76-884C-87D3681E08B0}">
      <dsp:nvSpPr>
        <dsp:cNvPr id="0" name=""/>
        <dsp:cNvSpPr/>
      </dsp:nvSpPr>
      <dsp:spPr>
        <a:xfrm>
          <a:off x="0" y="3445068"/>
          <a:ext cx="6364224" cy="91753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18720CF-59DA-44B0-AE15-1BA290AB7D29}">
      <dsp:nvSpPr>
        <dsp:cNvPr id="0" name=""/>
        <dsp:cNvSpPr/>
      </dsp:nvSpPr>
      <dsp:spPr>
        <a:xfrm>
          <a:off x="277554" y="3651513"/>
          <a:ext cx="504644" cy="50464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B0331B5-6F99-4C6C-B89B-E2C2739901BE}">
      <dsp:nvSpPr>
        <dsp:cNvPr id="0" name=""/>
        <dsp:cNvSpPr/>
      </dsp:nvSpPr>
      <dsp:spPr>
        <a:xfrm>
          <a:off x="1059754" y="3445068"/>
          <a:ext cx="5304469" cy="9175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106" tIns="97106" rIns="97106" bIns="97106" numCol="1" spcCol="1270" anchor="ctr" anchorCtr="0">
          <a:noAutofit/>
        </a:bodyPr>
        <a:lstStyle/>
        <a:p>
          <a:pPr marL="0" lvl="0" indent="0" algn="l" defTabSz="844550">
            <a:lnSpc>
              <a:spcPct val="90000"/>
            </a:lnSpc>
            <a:spcBef>
              <a:spcPct val="0"/>
            </a:spcBef>
            <a:spcAft>
              <a:spcPct val="35000"/>
            </a:spcAft>
            <a:buNone/>
          </a:pPr>
          <a:r>
            <a:rPr lang="en-IN" sz="1900" kern="1200"/>
            <a:t>High employee expectations</a:t>
          </a:r>
          <a:endParaRPr lang="en-US" sz="1900" kern="1200"/>
        </a:p>
      </dsp:txBody>
      <dsp:txXfrm>
        <a:off x="1059754" y="3445068"/>
        <a:ext cx="5304469" cy="917536"/>
      </dsp:txXfrm>
    </dsp:sp>
    <dsp:sp modelId="{B8664B8C-FAF2-4204-828B-6F34D0228CA2}">
      <dsp:nvSpPr>
        <dsp:cNvPr id="0" name=""/>
        <dsp:cNvSpPr/>
      </dsp:nvSpPr>
      <dsp:spPr>
        <a:xfrm>
          <a:off x="0" y="4591988"/>
          <a:ext cx="6364224" cy="91753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F9448E1-349E-4536-BCE7-7E7E53A722D4}">
      <dsp:nvSpPr>
        <dsp:cNvPr id="0" name=""/>
        <dsp:cNvSpPr/>
      </dsp:nvSpPr>
      <dsp:spPr>
        <a:xfrm>
          <a:off x="277554" y="4798433"/>
          <a:ext cx="504644" cy="50464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01C301C-8D36-409F-A743-BDC2147E2B87}">
      <dsp:nvSpPr>
        <dsp:cNvPr id="0" name=""/>
        <dsp:cNvSpPr/>
      </dsp:nvSpPr>
      <dsp:spPr>
        <a:xfrm>
          <a:off x="1059754" y="4591988"/>
          <a:ext cx="5304469" cy="9175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106" tIns="97106" rIns="97106" bIns="97106" numCol="1" spcCol="1270" anchor="ctr" anchorCtr="0">
          <a:noAutofit/>
        </a:bodyPr>
        <a:lstStyle/>
        <a:p>
          <a:pPr marL="0" lvl="0" indent="0" algn="l" defTabSz="844550">
            <a:lnSpc>
              <a:spcPct val="90000"/>
            </a:lnSpc>
            <a:spcBef>
              <a:spcPct val="0"/>
            </a:spcBef>
            <a:spcAft>
              <a:spcPct val="35000"/>
            </a:spcAft>
            <a:buNone/>
          </a:pPr>
          <a:r>
            <a:rPr lang="en-IN" sz="1900" kern="1200"/>
            <a:t>Maintaining fairness and transparency</a:t>
          </a:r>
          <a:endParaRPr lang="en-US" sz="1900" kern="1200"/>
        </a:p>
      </dsp:txBody>
      <dsp:txXfrm>
        <a:off x="1059754" y="4591988"/>
        <a:ext cx="5304469" cy="91753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075816-68D6-40EE-B6B4-EAF79702FDDF}">
      <dsp:nvSpPr>
        <dsp:cNvPr id="0" name=""/>
        <dsp:cNvSpPr/>
      </dsp:nvSpPr>
      <dsp:spPr>
        <a:xfrm>
          <a:off x="0" y="34822"/>
          <a:ext cx="5918184" cy="926639"/>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IN" sz="2400" kern="1200"/>
            <a:t>Supports food safety and quality standards (</a:t>
          </a:r>
          <a:r>
            <a:rPr lang="en-GB" sz="2400" kern="1200"/>
            <a:t>Lima</a:t>
          </a:r>
          <a:r>
            <a:rPr lang="en-IN" sz="2400" kern="1200"/>
            <a:t>, et al., 2025)</a:t>
          </a:r>
          <a:endParaRPr lang="en-US" sz="2400" kern="1200"/>
        </a:p>
      </dsp:txBody>
      <dsp:txXfrm>
        <a:off x="45235" y="80057"/>
        <a:ext cx="5827714" cy="836169"/>
      </dsp:txXfrm>
    </dsp:sp>
    <dsp:sp modelId="{A5772926-9985-42B2-AA70-F7A3F88D81A9}">
      <dsp:nvSpPr>
        <dsp:cNvPr id="0" name=""/>
        <dsp:cNvSpPr/>
      </dsp:nvSpPr>
      <dsp:spPr>
        <a:xfrm>
          <a:off x="0" y="1030582"/>
          <a:ext cx="5918184" cy="926639"/>
        </a:xfrm>
        <a:prstGeom prst="roundRect">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IN" sz="2400" kern="1200"/>
            <a:t>Prepares employees for automation and new technology</a:t>
          </a:r>
          <a:endParaRPr lang="en-US" sz="2400" kern="1200"/>
        </a:p>
      </dsp:txBody>
      <dsp:txXfrm>
        <a:off x="45235" y="1075817"/>
        <a:ext cx="5827714" cy="836169"/>
      </dsp:txXfrm>
    </dsp:sp>
    <dsp:sp modelId="{B9094973-6495-4693-B640-FC5C148B7227}">
      <dsp:nvSpPr>
        <dsp:cNvPr id="0" name=""/>
        <dsp:cNvSpPr/>
      </dsp:nvSpPr>
      <dsp:spPr>
        <a:xfrm>
          <a:off x="0" y="2026342"/>
          <a:ext cx="5918184" cy="926639"/>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IN" sz="2400" kern="1200"/>
            <a:t>Builds internal leadership pipeline</a:t>
          </a:r>
          <a:endParaRPr lang="en-US" sz="2400" kern="1200"/>
        </a:p>
      </dsp:txBody>
      <dsp:txXfrm>
        <a:off x="45235" y="2071577"/>
        <a:ext cx="5827714" cy="836169"/>
      </dsp:txXfrm>
    </dsp:sp>
    <dsp:sp modelId="{4A5EBAE4-6110-443F-9FEA-A96189BC4F31}">
      <dsp:nvSpPr>
        <dsp:cNvPr id="0" name=""/>
        <dsp:cNvSpPr/>
      </dsp:nvSpPr>
      <dsp:spPr>
        <a:xfrm>
          <a:off x="0" y="3022101"/>
          <a:ext cx="5918184" cy="926639"/>
        </a:xfrm>
        <a:prstGeom prst="roundRect">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IN" sz="2400" kern="1200"/>
            <a:t>Improves operational efficiency</a:t>
          </a:r>
          <a:endParaRPr lang="en-US" sz="2400" kern="1200"/>
        </a:p>
      </dsp:txBody>
      <dsp:txXfrm>
        <a:off x="45235" y="3067336"/>
        <a:ext cx="5827714" cy="836169"/>
      </dsp:txXfrm>
    </dsp:sp>
    <dsp:sp modelId="{465A6E22-2684-416A-A948-397F4977121B}">
      <dsp:nvSpPr>
        <dsp:cNvPr id="0" name=""/>
        <dsp:cNvSpPr/>
      </dsp:nvSpPr>
      <dsp:spPr>
        <a:xfrm>
          <a:off x="0" y="4017861"/>
          <a:ext cx="5918184" cy="926639"/>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IN" sz="2400" kern="1200"/>
            <a:t>Enhances workforce capability</a:t>
          </a:r>
          <a:endParaRPr lang="en-US" sz="2400" kern="1200"/>
        </a:p>
      </dsp:txBody>
      <dsp:txXfrm>
        <a:off x="45235" y="4063096"/>
        <a:ext cx="5827714" cy="83616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F81DB3-FCB4-4DC6-A5A3-A9B3DE2AED50}">
      <dsp:nvSpPr>
        <dsp:cNvPr id="0" name=""/>
        <dsp:cNvSpPr/>
      </dsp:nvSpPr>
      <dsp:spPr>
        <a:xfrm>
          <a:off x="189082" y="8195"/>
          <a:ext cx="1323913" cy="1323913"/>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08723FF-E5C8-4287-8E88-13422F369B09}">
      <dsp:nvSpPr>
        <dsp:cNvPr id="0" name=""/>
        <dsp:cNvSpPr/>
      </dsp:nvSpPr>
      <dsp:spPr>
        <a:xfrm>
          <a:off x="467104" y="286217"/>
          <a:ext cx="767869" cy="76786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5312570-B7B7-4D98-8CAF-4EFE7E6AF68E}">
      <dsp:nvSpPr>
        <dsp:cNvPr id="0" name=""/>
        <dsp:cNvSpPr/>
      </dsp:nvSpPr>
      <dsp:spPr>
        <a:xfrm>
          <a:off x="1796691" y="8195"/>
          <a:ext cx="3120653" cy="13239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IN" sz="2400" kern="1200"/>
            <a:t>Annual and mid-year performance reviews (Comparably, 2025)</a:t>
          </a:r>
          <a:endParaRPr lang="en-US" sz="2400" kern="1200"/>
        </a:p>
      </dsp:txBody>
      <dsp:txXfrm>
        <a:off x="1796691" y="8195"/>
        <a:ext cx="3120653" cy="1323913"/>
      </dsp:txXfrm>
    </dsp:sp>
    <dsp:sp modelId="{D9BFE4A6-494F-484D-8464-2A830AD7312B}">
      <dsp:nvSpPr>
        <dsp:cNvPr id="0" name=""/>
        <dsp:cNvSpPr/>
      </dsp:nvSpPr>
      <dsp:spPr>
        <a:xfrm>
          <a:off x="5461095" y="8195"/>
          <a:ext cx="1323913" cy="1323913"/>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CBD7ED7-66DF-4A86-9CEB-0A363DE93184}">
      <dsp:nvSpPr>
        <dsp:cNvPr id="0" name=""/>
        <dsp:cNvSpPr/>
      </dsp:nvSpPr>
      <dsp:spPr>
        <a:xfrm>
          <a:off x="5739116" y="286217"/>
          <a:ext cx="767869" cy="76786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15E5A82-96EC-4DE0-B8D8-8387A0D0CE52}">
      <dsp:nvSpPr>
        <dsp:cNvPr id="0" name=""/>
        <dsp:cNvSpPr/>
      </dsp:nvSpPr>
      <dsp:spPr>
        <a:xfrm>
          <a:off x="7068704" y="8195"/>
          <a:ext cx="3120653" cy="13239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IN" sz="2400" kern="1200"/>
            <a:t>KPI and target-based assessments</a:t>
          </a:r>
          <a:endParaRPr lang="en-US" sz="2400" kern="1200"/>
        </a:p>
      </dsp:txBody>
      <dsp:txXfrm>
        <a:off x="7068704" y="8195"/>
        <a:ext cx="3120653" cy="1323913"/>
      </dsp:txXfrm>
    </dsp:sp>
    <dsp:sp modelId="{22B9299D-A75E-4B7B-9334-C03ECB31BC12}">
      <dsp:nvSpPr>
        <dsp:cNvPr id="0" name=""/>
        <dsp:cNvSpPr/>
      </dsp:nvSpPr>
      <dsp:spPr>
        <a:xfrm>
          <a:off x="189082" y="1877792"/>
          <a:ext cx="1323913" cy="1323913"/>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BF1764D-4801-4142-86CE-2362B16B7C0A}">
      <dsp:nvSpPr>
        <dsp:cNvPr id="0" name=""/>
        <dsp:cNvSpPr/>
      </dsp:nvSpPr>
      <dsp:spPr>
        <a:xfrm>
          <a:off x="467104" y="2155814"/>
          <a:ext cx="767869" cy="76786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E6BF364-E3B6-4769-9AFA-C150243731CF}">
      <dsp:nvSpPr>
        <dsp:cNvPr id="0" name=""/>
        <dsp:cNvSpPr/>
      </dsp:nvSpPr>
      <dsp:spPr>
        <a:xfrm>
          <a:off x="1796691" y="1877792"/>
          <a:ext cx="3120653" cy="13239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IN" sz="2400" kern="1200"/>
            <a:t>Competency and behaviour evaluations</a:t>
          </a:r>
          <a:endParaRPr lang="en-US" sz="2400" kern="1200"/>
        </a:p>
      </dsp:txBody>
      <dsp:txXfrm>
        <a:off x="1796691" y="1877792"/>
        <a:ext cx="3120653" cy="1323913"/>
      </dsp:txXfrm>
    </dsp:sp>
    <dsp:sp modelId="{D8F2EF02-E67C-4896-BB8D-E1C45124FA0B}">
      <dsp:nvSpPr>
        <dsp:cNvPr id="0" name=""/>
        <dsp:cNvSpPr/>
      </dsp:nvSpPr>
      <dsp:spPr>
        <a:xfrm>
          <a:off x="5461095" y="1877792"/>
          <a:ext cx="1323913" cy="1323913"/>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0569C5E-9DA5-46AC-8282-E6CA2DF189FC}">
      <dsp:nvSpPr>
        <dsp:cNvPr id="0" name=""/>
        <dsp:cNvSpPr/>
      </dsp:nvSpPr>
      <dsp:spPr>
        <a:xfrm>
          <a:off x="5739116" y="2155814"/>
          <a:ext cx="767869" cy="76786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416E728-557E-4B5F-9229-4171A0A37DFF}">
      <dsp:nvSpPr>
        <dsp:cNvPr id="0" name=""/>
        <dsp:cNvSpPr/>
      </dsp:nvSpPr>
      <dsp:spPr>
        <a:xfrm>
          <a:off x="7068704" y="1877792"/>
          <a:ext cx="3120653" cy="13239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IN" sz="2400" kern="1200"/>
            <a:t>Regular supervisor feedback</a:t>
          </a:r>
          <a:endParaRPr lang="en-US" sz="2400" kern="1200"/>
        </a:p>
      </dsp:txBody>
      <dsp:txXfrm>
        <a:off x="7068704" y="1877792"/>
        <a:ext cx="3120653" cy="132391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583E3D-DA42-48CB-81D0-E13A37B3B613}">
      <dsp:nvSpPr>
        <dsp:cNvPr id="0" name=""/>
        <dsp:cNvSpPr/>
      </dsp:nvSpPr>
      <dsp:spPr>
        <a:xfrm>
          <a:off x="41722" y="439663"/>
          <a:ext cx="892445" cy="89244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23F2D0C-3A0E-4B05-BCB9-7746740BC13E}">
      <dsp:nvSpPr>
        <dsp:cNvPr id="0" name=""/>
        <dsp:cNvSpPr/>
      </dsp:nvSpPr>
      <dsp:spPr>
        <a:xfrm>
          <a:off x="229135" y="627077"/>
          <a:ext cx="517618" cy="51761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3BD4D4B-B623-4A81-B51F-B575FD3C152B}">
      <dsp:nvSpPr>
        <dsp:cNvPr id="0" name=""/>
        <dsp:cNvSpPr/>
      </dsp:nvSpPr>
      <dsp:spPr>
        <a:xfrm>
          <a:off x="1125406" y="439663"/>
          <a:ext cx="2103621" cy="8924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77900">
            <a:lnSpc>
              <a:spcPct val="90000"/>
            </a:lnSpc>
            <a:spcBef>
              <a:spcPct val="0"/>
            </a:spcBef>
            <a:spcAft>
              <a:spcPct val="35000"/>
            </a:spcAft>
            <a:buNone/>
          </a:pPr>
          <a:r>
            <a:rPr lang="en-IN" sz="2200" kern="1200"/>
            <a:t>Set clear goals with employees</a:t>
          </a:r>
          <a:endParaRPr lang="en-US" sz="2200" kern="1200"/>
        </a:p>
      </dsp:txBody>
      <dsp:txXfrm>
        <a:off x="1125406" y="439663"/>
        <a:ext cx="2103621" cy="892445"/>
      </dsp:txXfrm>
    </dsp:sp>
    <dsp:sp modelId="{8BF3BB65-2F52-4438-B5BD-3D2618B2C9A9}">
      <dsp:nvSpPr>
        <dsp:cNvPr id="0" name=""/>
        <dsp:cNvSpPr/>
      </dsp:nvSpPr>
      <dsp:spPr>
        <a:xfrm>
          <a:off x="3595567" y="439663"/>
          <a:ext cx="892445" cy="89244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6308AE9-7548-42B6-9759-B0D5BB64E51F}">
      <dsp:nvSpPr>
        <dsp:cNvPr id="0" name=""/>
        <dsp:cNvSpPr/>
      </dsp:nvSpPr>
      <dsp:spPr>
        <a:xfrm>
          <a:off x="3782981" y="627077"/>
          <a:ext cx="517618" cy="51761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835A172-6D79-4E62-9DF4-6195EC0D6CAE}">
      <dsp:nvSpPr>
        <dsp:cNvPr id="0" name=""/>
        <dsp:cNvSpPr/>
      </dsp:nvSpPr>
      <dsp:spPr>
        <a:xfrm>
          <a:off x="4679251" y="439663"/>
          <a:ext cx="2103621" cy="8924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77900">
            <a:lnSpc>
              <a:spcPct val="90000"/>
            </a:lnSpc>
            <a:spcBef>
              <a:spcPct val="0"/>
            </a:spcBef>
            <a:spcAft>
              <a:spcPct val="35000"/>
            </a:spcAft>
            <a:buNone/>
          </a:pPr>
          <a:r>
            <a:rPr lang="en-IN" sz="2200" kern="1200"/>
            <a:t>Monitor daily performance</a:t>
          </a:r>
          <a:endParaRPr lang="en-US" sz="2200" kern="1200"/>
        </a:p>
      </dsp:txBody>
      <dsp:txXfrm>
        <a:off x="4679251" y="439663"/>
        <a:ext cx="2103621" cy="892445"/>
      </dsp:txXfrm>
    </dsp:sp>
    <dsp:sp modelId="{CF0780B9-85DB-4D0D-94A7-E081A5AEDC67}">
      <dsp:nvSpPr>
        <dsp:cNvPr id="0" name=""/>
        <dsp:cNvSpPr/>
      </dsp:nvSpPr>
      <dsp:spPr>
        <a:xfrm>
          <a:off x="7149412" y="439663"/>
          <a:ext cx="892445" cy="89244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89F33D0-7FBD-4751-AB07-428A97380B91}">
      <dsp:nvSpPr>
        <dsp:cNvPr id="0" name=""/>
        <dsp:cNvSpPr/>
      </dsp:nvSpPr>
      <dsp:spPr>
        <a:xfrm>
          <a:off x="7336826" y="627077"/>
          <a:ext cx="517618" cy="51761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B6F596A-B771-405C-B4B9-0305BE394AA9}">
      <dsp:nvSpPr>
        <dsp:cNvPr id="0" name=""/>
        <dsp:cNvSpPr/>
      </dsp:nvSpPr>
      <dsp:spPr>
        <a:xfrm>
          <a:off x="8233096" y="439663"/>
          <a:ext cx="2103621" cy="8924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77900">
            <a:lnSpc>
              <a:spcPct val="90000"/>
            </a:lnSpc>
            <a:spcBef>
              <a:spcPct val="0"/>
            </a:spcBef>
            <a:spcAft>
              <a:spcPct val="35000"/>
            </a:spcAft>
            <a:buNone/>
          </a:pPr>
          <a:r>
            <a:rPr lang="en-IN" sz="2200" kern="1200"/>
            <a:t>Provide timely feedback (</a:t>
          </a:r>
          <a:r>
            <a:rPr lang="en-GB" sz="2200" kern="1200"/>
            <a:t>Kim and Kehoe</a:t>
          </a:r>
          <a:r>
            <a:rPr lang="en-IN" sz="2200" kern="1200"/>
            <a:t>, 2022)</a:t>
          </a:r>
          <a:endParaRPr lang="en-US" sz="2200" kern="1200"/>
        </a:p>
      </dsp:txBody>
      <dsp:txXfrm>
        <a:off x="8233096" y="439663"/>
        <a:ext cx="2103621" cy="892445"/>
      </dsp:txXfrm>
    </dsp:sp>
    <dsp:sp modelId="{5E908EC1-9FF5-4BD0-865E-C730983C3C22}">
      <dsp:nvSpPr>
        <dsp:cNvPr id="0" name=""/>
        <dsp:cNvSpPr/>
      </dsp:nvSpPr>
      <dsp:spPr>
        <a:xfrm>
          <a:off x="41722" y="1877792"/>
          <a:ext cx="892445" cy="89244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E8EAF97-EAF5-42AA-97C5-2BBB549D2C4E}">
      <dsp:nvSpPr>
        <dsp:cNvPr id="0" name=""/>
        <dsp:cNvSpPr/>
      </dsp:nvSpPr>
      <dsp:spPr>
        <a:xfrm>
          <a:off x="229135" y="2065206"/>
          <a:ext cx="517618" cy="51761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0909A4D-7667-431E-9A77-6EBBD12C0329}">
      <dsp:nvSpPr>
        <dsp:cNvPr id="0" name=""/>
        <dsp:cNvSpPr/>
      </dsp:nvSpPr>
      <dsp:spPr>
        <a:xfrm>
          <a:off x="1125406" y="1877792"/>
          <a:ext cx="2103621" cy="8924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77900">
            <a:lnSpc>
              <a:spcPct val="90000"/>
            </a:lnSpc>
            <a:spcBef>
              <a:spcPct val="0"/>
            </a:spcBef>
            <a:spcAft>
              <a:spcPct val="35000"/>
            </a:spcAft>
            <a:buNone/>
          </a:pPr>
          <a:r>
            <a:rPr lang="en-IN" sz="2200" kern="1200"/>
            <a:t>Conduct fair evaluation discussions</a:t>
          </a:r>
          <a:endParaRPr lang="en-US" sz="2200" kern="1200"/>
        </a:p>
      </dsp:txBody>
      <dsp:txXfrm>
        <a:off x="1125406" y="1877792"/>
        <a:ext cx="2103621" cy="892445"/>
      </dsp:txXfrm>
    </dsp:sp>
    <dsp:sp modelId="{9ED353B4-E9C5-457C-8C22-BC067DA93789}">
      <dsp:nvSpPr>
        <dsp:cNvPr id="0" name=""/>
        <dsp:cNvSpPr/>
      </dsp:nvSpPr>
      <dsp:spPr>
        <a:xfrm>
          <a:off x="3595567" y="1877792"/>
          <a:ext cx="892445" cy="89244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DDB7718-0B82-44ED-858C-5AAC3FAE5F68}">
      <dsp:nvSpPr>
        <dsp:cNvPr id="0" name=""/>
        <dsp:cNvSpPr/>
      </dsp:nvSpPr>
      <dsp:spPr>
        <a:xfrm>
          <a:off x="3782981" y="2065206"/>
          <a:ext cx="517618" cy="51761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BD420C8-19A8-493A-B7F9-878AF66B9B1C}">
      <dsp:nvSpPr>
        <dsp:cNvPr id="0" name=""/>
        <dsp:cNvSpPr/>
      </dsp:nvSpPr>
      <dsp:spPr>
        <a:xfrm>
          <a:off x="4679251" y="1877792"/>
          <a:ext cx="2103621" cy="8924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77900">
            <a:lnSpc>
              <a:spcPct val="90000"/>
            </a:lnSpc>
            <a:spcBef>
              <a:spcPct val="0"/>
            </a:spcBef>
            <a:spcAft>
              <a:spcPct val="35000"/>
            </a:spcAft>
            <a:buNone/>
          </a:pPr>
          <a:r>
            <a:rPr lang="en-IN" sz="2200" kern="1200"/>
            <a:t>Support coaching and development needs</a:t>
          </a:r>
          <a:endParaRPr lang="en-US" sz="2200" kern="1200"/>
        </a:p>
      </dsp:txBody>
      <dsp:txXfrm>
        <a:off x="4679251" y="1877792"/>
        <a:ext cx="2103621" cy="89244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26EC5C-1300-4A99-8D1D-5547727402AD}">
      <dsp:nvSpPr>
        <dsp:cNvPr id="0" name=""/>
        <dsp:cNvSpPr/>
      </dsp:nvSpPr>
      <dsp:spPr>
        <a:xfrm>
          <a:off x="380489" y="0"/>
          <a:ext cx="5530735" cy="5530735"/>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222EDC6-D648-444D-AEBC-A85C8FBB33B1}">
      <dsp:nvSpPr>
        <dsp:cNvPr id="0" name=""/>
        <dsp:cNvSpPr/>
      </dsp:nvSpPr>
      <dsp:spPr>
        <a:xfrm>
          <a:off x="905909" y="525419"/>
          <a:ext cx="2156986" cy="2156986"/>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IN" sz="2000" kern="1200"/>
            <a:t>Overreliance on annual reviews</a:t>
          </a:r>
          <a:endParaRPr lang="en-US" sz="2000" kern="1200"/>
        </a:p>
      </dsp:txBody>
      <dsp:txXfrm>
        <a:off x="1011204" y="630714"/>
        <a:ext cx="1946396" cy="1946396"/>
      </dsp:txXfrm>
    </dsp:sp>
    <dsp:sp modelId="{352F6D51-3D19-4BC4-9403-0FC5447D313B}">
      <dsp:nvSpPr>
        <dsp:cNvPr id="0" name=""/>
        <dsp:cNvSpPr/>
      </dsp:nvSpPr>
      <dsp:spPr>
        <a:xfrm>
          <a:off x="3228818" y="525419"/>
          <a:ext cx="2156986" cy="2156986"/>
        </a:xfrm>
        <a:prstGeom prst="round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IN" sz="2000" kern="1200"/>
            <a:t>Limited real-time performance feedback</a:t>
          </a:r>
          <a:endParaRPr lang="en-US" sz="2000" kern="1200"/>
        </a:p>
      </dsp:txBody>
      <dsp:txXfrm>
        <a:off x="3334113" y="630714"/>
        <a:ext cx="1946396" cy="1946396"/>
      </dsp:txXfrm>
    </dsp:sp>
    <dsp:sp modelId="{BA5B8F86-009A-4CFD-AEC9-1CBC72136368}">
      <dsp:nvSpPr>
        <dsp:cNvPr id="0" name=""/>
        <dsp:cNvSpPr/>
      </dsp:nvSpPr>
      <dsp:spPr>
        <a:xfrm>
          <a:off x="905909" y="2848328"/>
          <a:ext cx="2156986" cy="2156986"/>
        </a:xfrm>
        <a:prstGeom prst="round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IN" sz="2000" kern="1200"/>
            <a:t>Inconsistent global evaluation practices (</a:t>
          </a:r>
          <a:r>
            <a:rPr lang="en-GB" sz="2000" kern="1200"/>
            <a:t>Bristol-Alagbariya</a:t>
          </a:r>
          <a:r>
            <a:rPr lang="en-IN" sz="2000" kern="1200"/>
            <a:t>, et al., 2022)</a:t>
          </a:r>
          <a:endParaRPr lang="en-US" sz="2000" kern="1200"/>
        </a:p>
      </dsp:txBody>
      <dsp:txXfrm>
        <a:off x="1011204" y="2953623"/>
        <a:ext cx="1946396" cy="1946396"/>
      </dsp:txXfrm>
    </dsp:sp>
    <dsp:sp modelId="{C0A271AB-C4E4-43FF-8A6A-CC83F2BCECCC}">
      <dsp:nvSpPr>
        <dsp:cNvPr id="0" name=""/>
        <dsp:cNvSpPr/>
      </dsp:nvSpPr>
      <dsp:spPr>
        <a:xfrm>
          <a:off x="3228818" y="2848328"/>
          <a:ext cx="2156986" cy="2156986"/>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IN" sz="2000" kern="1200"/>
            <a:t>Difficulty measuring behavioural performance</a:t>
          </a:r>
          <a:endParaRPr lang="en-US" sz="2000" kern="1200"/>
        </a:p>
      </dsp:txBody>
      <dsp:txXfrm>
        <a:off x="3334113" y="2953623"/>
        <a:ext cx="1946396" cy="194639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36E7DE-6C1F-4192-A1AE-972424F81D45}">
      <dsp:nvSpPr>
        <dsp:cNvPr id="0" name=""/>
        <dsp:cNvSpPr/>
      </dsp:nvSpPr>
      <dsp:spPr>
        <a:xfrm>
          <a:off x="3594" y="813467"/>
          <a:ext cx="1946002" cy="2724403"/>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1718" tIns="330200" rIns="151718" bIns="330200" numCol="1" spcCol="1270" anchor="t" anchorCtr="0">
          <a:noAutofit/>
        </a:bodyPr>
        <a:lstStyle/>
        <a:p>
          <a:pPr marL="0" lvl="0" indent="0" algn="l" defTabSz="711200">
            <a:lnSpc>
              <a:spcPct val="90000"/>
            </a:lnSpc>
            <a:spcBef>
              <a:spcPct val="0"/>
            </a:spcBef>
            <a:spcAft>
              <a:spcPct val="35000"/>
            </a:spcAft>
            <a:buNone/>
          </a:pPr>
          <a:r>
            <a:rPr lang="en-IN" sz="1600" kern="1200"/>
            <a:t>Promote inclusive team culture</a:t>
          </a:r>
          <a:endParaRPr lang="en-US" sz="1600" kern="1200"/>
        </a:p>
      </dsp:txBody>
      <dsp:txXfrm>
        <a:off x="3594" y="1848740"/>
        <a:ext cx="1946002" cy="1634641"/>
      </dsp:txXfrm>
    </dsp:sp>
    <dsp:sp modelId="{6B7BA19C-64DE-4E0F-8F6E-16653A769DC5}">
      <dsp:nvSpPr>
        <dsp:cNvPr id="0" name=""/>
        <dsp:cNvSpPr/>
      </dsp:nvSpPr>
      <dsp:spPr>
        <a:xfrm>
          <a:off x="567934" y="1085907"/>
          <a:ext cx="817320" cy="817320"/>
        </a:xfrm>
        <a:prstGeom prst="ellips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722" tIns="12700" rIns="63722" bIns="12700" numCol="1" spcCol="1270" anchor="ctr" anchorCtr="0">
          <a:noAutofit/>
        </a:bodyPr>
        <a:lstStyle/>
        <a:p>
          <a:pPr marL="0" lvl="0" indent="0" algn="ctr" defTabSz="1866900">
            <a:lnSpc>
              <a:spcPct val="90000"/>
            </a:lnSpc>
            <a:spcBef>
              <a:spcPct val="0"/>
            </a:spcBef>
            <a:spcAft>
              <a:spcPct val="35000"/>
            </a:spcAft>
            <a:buNone/>
          </a:pPr>
          <a:r>
            <a:rPr lang="en-US" sz="4200" kern="1200"/>
            <a:t>1</a:t>
          </a:r>
        </a:p>
      </dsp:txBody>
      <dsp:txXfrm>
        <a:off x="687628" y="1205601"/>
        <a:ext cx="577932" cy="577932"/>
      </dsp:txXfrm>
    </dsp:sp>
    <dsp:sp modelId="{D2099CA9-0C59-4108-BAAF-8459C44CA415}">
      <dsp:nvSpPr>
        <dsp:cNvPr id="0" name=""/>
        <dsp:cNvSpPr/>
      </dsp:nvSpPr>
      <dsp:spPr>
        <a:xfrm>
          <a:off x="3594" y="3537798"/>
          <a:ext cx="1946002" cy="72"/>
        </a:xfrm>
        <a:prstGeom prst="rect">
          <a:avLst/>
        </a:prstGeom>
        <a:solidFill>
          <a:schemeClr val="accent2">
            <a:hueOff val="-161707"/>
            <a:satOff val="-9325"/>
            <a:lumOff val="959"/>
            <a:alphaOff val="0"/>
          </a:schemeClr>
        </a:solidFill>
        <a:ln w="12700" cap="flat" cmpd="sng" algn="ctr">
          <a:solidFill>
            <a:schemeClr val="accent2">
              <a:hueOff val="-161707"/>
              <a:satOff val="-9325"/>
              <a:lumOff val="95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257D0BC-4F15-479A-8652-81EF4A7C7FDC}">
      <dsp:nvSpPr>
        <dsp:cNvPr id="0" name=""/>
        <dsp:cNvSpPr/>
      </dsp:nvSpPr>
      <dsp:spPr>
        <a:xfrm>
          <a:off x="2144196" y="813467"/>
          <a:ext cx="1946002" cy="2724403"/>
        </a:xfrm>
        <a:prstGeom prst="rect">
          <a:avLst/>
        </a:prstGeom>
        <a:solidFill>
          <a:schemeClr val="accent2">
            <a:tint val="40000"/>
            <a:alpha val="90000"/>
            <a:hueOff val="-212306"/>
            <a:satOff val="-18836"/>
            <a:lumOff val="-192"/>
            <a:alphaOff val="0"/>
          </a:schemeClr>
        </a:solidFill>
        <a:ln w="12700" cap="flat" cmpd="sng" algn="ctr">
          <a:solidFill>
            <a:schemeClr val="accent2">
              <a:tint val="40000"/>
              <a:alpha val="90000"/>
              <a:hueOff val="-212306"/>
              <a:satOff val="-18836"/>
              <a:lumOff val="-19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1718" tIns="330200" rIns="151718" bIns="330200" numCol="1" spcCol="1270" anchor="t" anchorCtr="0">
          <a:noAutofit/>
        </a:bodyPr>
        <a:lstStyle/>
        <a:p>
          <a:pPr marL="0" lvl="0" indent="0" algn="l" defTabSz="711200">
            <a:lnSpc>
              <a:spcPct val="90000"/>
            </a:lnSpc>
            <a:spcBef>
              <a:spcPct val="0"/>
            </a:spcBef>
            <a:spcAft>
              <a:spcPct val="35000"/>
            </a:spcAft>
            <a:buNone/>
          </a:pPr>
          <a:r>
            <a:rPr lang="en-IN" sz="1600" kern="1200"/>
            <a:t>Address discriminatory behaviours</a:t>
          </a:r>
          <a:endParaRPr lang="en-US" sz="1600" kern="1200"/>
        </a:p>
      </dsp:txBody>
      <dsp:txXfrm>
        <a:off x="2144196" y="1848740"/>
        <a:ext cx="1946002" cy="1634641"/>
      </dsp:txXfrm>
    </dsp:sp>
    <dsp:sp modelId="{BB8B84DB-E293-4946-9502-F2963E409551}">
      <dsp:nvSpPr>
        <dsp:cNvPr id="0" name=""/>
        <dsp:cNvSpPr/>
      </dsp:nvSpPr>
      <dsp:spPr>
        <a:xfrm>
          <a:off x="2708537" y="1085907"/>
          <a:ext cx="817320" cy="817320"/>
        </a:xfrm>
        <a:prstGeom prst="ellipse">
          <a:avLst/>
        </a:prstGeom>
        <a:solidFill>
          <a:schemeClr val="accent2">
            <a:hueOff val="-323414"/>
            <a:satOff val="-18651"/>
            <a:lumOff val="1917"/>
            <a:alphaOff val="0"/>
          </a:schemeClr>
        </a:solidFill>
        <a:ln w="12700" cap="flat" cmpd="sng" algn="ctr">
          <a:solidFill>
            <a:schemeClr val="accent2">
              <a:hueOff val="-323414"/>
              <a:satOff val="-18651"/>
              <a:lumOff val="191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722" tIns="12700" rIns="63722" bIns="12700" numCol="1" spcCol="1270" anchor="ctr" anchorCtr="0">
          <a:noAutofit/>
        </a:bodyPr>
        <a:lstStyle/>
        <a:p>
          <a:pPr marL="0" lvl="0" indent="0" algn="ctr" defTabSz="1866900">
            <a:lnSpc>
              <a:spcPct val="90000"/>
            </a:lnSpc>
            <a:spcBef>
              <a:spcPct val="0"/>
            </a:spcBef>
            <a:spcAft>
              <a:spcPct val="35000"/>
            </a:spcAft>
            <a:buNone/>
          </a:pPr>
          <a:r>
            <a:rPr lang="en-US" sz="4200" kern="1200"/>
            <a:t>2</a:t>
          </a:r>
        </a:p>
      </dsp:txBody>
      <dsp:txXfrm>
        <a:off x="2828231" y="1205601"/>
        <a:ext cx="577932" cy="577932"/>
      </dsp:txXfrm>
    </dsp:sp>
    <dsp:sp modelId="{133860F6-69EB-4F9B-97A3-52C617059386}">
      <dsp:nvSpPr>
        <dsp:cNvPr id="0" name=""/>
        <dsp:cNvSpPr/>
      </dsp:nvSpPr>
      <dsp:spPr>
        <a:xfrm>
          <a:off x="2144196" y="3537798"/>
          <a:ext cx="1946002" cy="72"/>
        </a:xfrm>
        <a:prstGeom prst="rect">
          <a:avLst/>
        </a:prstGeom>
        <a:solidFill>
          <a:schemeClr val="accent2">
            <a:hueOff val="-485121"/>
            <a:satOff val="-27976"/>
            <a:lumOff val="2876"/>
            <a:alphaOff val="0"/>
          </a:schemeClr>
        </a:solidFill>
        <a:ln w="12700" cap="flat" cmpd="sng" algn="ctr">
          <a:solidFill>
            <a:schemeClr val="accent2">
              <a:hueOff val="-485121"/>
              <a:satOff val="-27976"/>
              <a:lumOff val="28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AAAA6BC-3722-498F-B0C3-5B551F7A015A}">
      <dsp:nvSpPr>
        <dsp:cNvPr id="0" name=""/>
        <dsp:cNvSpPr/>
      </dsp:nvSpPr>
      <dsp:spPr>
        <a:xfrm>
          <a:off x="4284798" y="813467"/>
          <a:ext cx="1946002" cy="2724403"/>
        </a:xfrm>
        <a:prstGeom prst="rect">
          <a:avLst/>
        </a:prstGeom>
        <a:solidFill>
          <a:schemeClr val="accent2">
            <a:tint val="40000"/>
            <a:alpha val="90000"/>
            <a:hueOff val="-424613"/>
            <a:satOff val="-37673"/>
            <a:lumOff val="-385"/>
            <a:alphaOff val="0"/>
          </a:schemeClr>
        </a:solidFill>
        <a:ln w="12700" cap="flat" cmpd="sng" algn="ctr">
          <a:solidFill>
            <a:schemeClr val="accent2">
              <a:tint val="40000"/>
              <a:alpha val="90000"/>
              <a:hueOff val="-424613"/>
              <a:satOff val="-37673"/>
              <a:lumOff val="-38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1718" tIns="330200" rIns="151718" bIns="330200" numCol="1" spcCol="1270" anchor="t" anchorCtr="0">
          <a:noAutofit/>
        </a:bodyPr>
        <a:lstStyle/>
        <a:p>
          <a:pPr marL="0" lvl="0" indent="0" algn="l" defTabSz="711200">
            <a:lnSpc>
              <a:spcPct val="90000"/>
            </a:lnSpc>
            <a:spcBef>
              <a:spcPct val="0"/>
            </a:spcBef>
            <a:spcAft>
              <a:spcPct val="35000"/>
            </a:spcAft>
            <a:buNone/>
          </a:pPr>
          <a:r>
            <a:rPr lang="en-IN" sz="1600" kern="1200"/>
            <a:t>Support fair recruitment decisions (</a:t>
          </a:r>
          <a:r>
            <a:rPr lang="en-GB" sz="1600" kern="1200"/>
            <a:t>Köchling and Wehner</a:t>
          </a:r>
          <a:r>
            <a:rPr lang="en-IN" sz="1600" kern="1200"/>
            <a:t>, 2020)</a:t>
          </a:r>
          <a:endParaRPr lang="en-US" sz="1600" kern="1200"/>
        </a:p>
      </dsp:txBody>
      <dsp:txXfrm>
        <a:off x="4284798" y="1848740"/>
        <a:ext cx="1946002" cy="1634641"/>
      </dsp:txXfrm>
    </dsp:sp>
    <dsp:sp modelId="{27EE241E-A5F3-4767-8421-254DD848A91F}">
      <dsp:nvSpPr>
        <dsp:cNvPr id="0" name=""/>
        <dsp:cNvSpPr/>
      </dsp:nvSpPr>
      <dsp:spPr>
        <a:xfrm>
          <a:off x="4849139" y="1085907"/>
          <a:ext cx="817320" cy="817320"/>
        </a:xfrm>
        <a:prstGeom prst="ellipse">
          <a:avLst/>
        </a:prstGeom>
        <a:solidFill>
          <a:schemeClr val="accent2">
            <a:hueOff val="-646828"/>
            <a:satOff val="-37301"/>
            <a:lumOff val="3835"/>
            <a:alphaOff val="0"/>
          </a:schemeClr>
        </a:solidFill>
        <a:ln w="12700" cap="flat" cmpd="sng" algn="ctr">
          <a:solidFill>
            <a:schemeClr val="accent2">
              <a:hueOff val="-646828"/>
              <a:satOff val="-37301"/>
              <a:lumOff val="383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722" tIns="12700" rIns="63722" bIns="12700" numCol="1" spcCol="1270" anchor="ctr" anchorCtr="0">
          <a:noAutofit/>
        </a:bodyPr>
        <a:lstStyle/>
        <a:p>
          <a:pPr marL="0" lvl="0" indent="0" algn="ctr" defTabSz="1866900">
            <a:lnSpc>
              <a:spcPct val="90000"/>
            </a:lnSpc>
            <a:spcBef>
              <a:spcPct val="0"/>
            </a:spcBef>
            <a:spcAft>
              <a:spcPct val="35000"/>
            </a:spcAft>
            <a:buNone/>
          </a:pPr>
          <a:r>
            <a:rPr lang="en-US" sz="4200" kern="1200"/>
            <a:t>3</a:t>
          </a:r>
        </a:p>
      </dsp:txBody>
      <dsp:txXfrm>
        <a:off x="4968833" y="1205601"/>
        <a:ext cx="577932" cy="577932"/>
      </dsp:txXfrm>
    </dsp:sp>
    <dsp:sp modelId="{5CA60F62-70BE-4E4E-A873-01B2DF05333F}">
      <dsp:nvSpPr>
        <dsp:cNvPr id="0" name=""/>
        <dsp:cNvSpPr/>
      </dsp:nvSpPr>
      <dsp:spPr>
        <a:xfrm>
          <a:off x="4284798" y="3537798"/>
          <a:ext cx="1946002" cy="72"/>
        </a:xfrm>
        <a:prstGeom prst="rect">
          <a:avLst/>
        </a:prstGeom>
        <a:solidFill>
          <a:schemeClr val="accent2">
            <a:hueOff val="-808535"/>
            <a:satOff val="-46627"/>
            <a:lumOff val="4793"/>
            <a:alphaOff val="0"/>
          </a:schemeClr>
        </a:solidFill>
        <a:ln w="12700" cap="flat" cmpd="sng" algn="ctr">
          <a:solidFill>
            <a:schemeClr val="accent2">
              <a:hueOff val="-808535"/>
              <a:satOff val="-46627"/>
              <a:lumOff val="479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177FD97-C643-4896-A29A-425B99B3F94D}">
      <dsp:nvSpPr>
        <dsp:cNvPr id="0" name=""/>
        <dsp:cNvSpPr/>
      </dsp:nvSpPr>
      <dsp:spPr>
        <a:xfrm>
          <a:off x="6425401" y="813467"/>
          <a:ext cx="1946002" cy="2724403"/>
        </a:xfrm>
        <a:prstGeom prst="rect">
          <a:avLst/>
        </a:prstGeom>
        <a:solidFill>
          <a:schemeClr val="accent2">
            <a:tint val="40000"/>
            <a:alpha val="90000"/>
            <a:hueOff val="-636919"/>
            <a:satOff val="-56510"/>
            <a:lumOff val="-577"/>
            <a:alphaOff val="0"/>
          </a:schemeClr>
        </a:solidFill>
        <a:ln w="12700" cap="flat" cmpd="sng" algn="ctr">
          <a:solidFill>
            <a:schemeClr val="accent2">
              <a:tint val="40000"/>
              <a:alpha val="90000"/>
              <a:hueOff val="-636919"/>
              <a:satOff val="-56510"/>
              <a:lumOff val="-577"/>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1718" tIns="330200" rIns="151718" bIns="330200" numCol="1" spcCol="1270" anchor="t" anchorCtr="0">
          <a:noAutofit/>
        </a:bodyPr>
        <a:lstStyle/>
        <a:p>
          <a:pPr marL="0" lvl="0" indent="0" algn="l" defTabSz="711200">
            <a:lnSpc>
              <a:spcPct val="90000"/>
            </a:lnSpc>
            <a:spcBef>
              <a:spcPct val="0"/>
            </a:spcBef>
            <a:spcAft>
              <a:spcPct val="35000"/>
            </a:spcAft>
            <a:buNone/>
          </a:pPr>
          <a:r>
            <a:rPr lang="en-IN" sz="1600" kern="1200"/>
            <a:t>Encourage open communication</a:t>
          </a:r>
          <a:endParaRPr lang="en-US" sz="1600" kern="1200"/>
        </a:p>
      </dsp:txBody>
      <dsp:txXfrm>
        <a:off x="6425401" y="1848740"/>
        <a:ext cx="1946002" cy="1634641"/>
      </dsp:txXfrm>
    </dsp:sp>
    <dsp:sp modelId="{95FB6E34-663F-4C2D-8930-4B5437B69BEC}">
      <dsp:nvSpPr>
        <dsp:cNvPr id="0" name=""/>
        <dsp:cNvSpPr/>
      </dsp:nvSpPr>
      <dsp:spPr>
        <a:xfrm>
          <a:off x="6989741" y="1085907"/>
          <a:ext cx="817320" cy="817320"/>
        </a:xfrm>
        <a:prstGeom prst="ellipse">
          <a:avLst/>
        </a:prstGeom>
        <a:solidFill>
          <a:schemeClr val="accent2">
            <a:hueOff val="-970242"/>
            <a:satOff val="-55952"/>
            <a:lumOff val="5752"/>
            <a:alphaOff val="0"/>
          </a:schemeClr>
        </a:solidFill>
        <a:ln w="12700" cap="flat" cmpd="sng" algn="ctr">
          <a:solidFill>
            <a:schemeClr val="accent2">
              <a:hueOff val="-970242"/>
              <a:satOff val="-55952"/>
              <a:lumOff val="575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722" tIns="12700" rIns="63722" bIns="12700" numCol="1" spcCol="1270" anchor="ctr" anchorCtr="0">
          <a:noAutofit/>
        </a:bodyPr>
        <a:lstStyle/>
        <a:p>
          <a:pPr marL="0" lvl="0" indent="0" algn="ctr" defTabSz="1866900">
            <a:lnSpc>
              <a:spcPct val="90000"/>
            </a:lnSpc>
            <a:spcBef>
              <a:spcPct val="0"/>
            </a:spcBef>
            <a:spcAft>
              <a:spcPct val="35000"/>
            </a:spcAft>
            <a:buNone/>
          </a:pPr>
          <a:r>
            <a:rPr lang="en-US" sz="4200" kern="1200"/>
            <a:t>4</a:t>
          </a:r>
        </a:p>
      </dsp:txBody>
      <dsp:txXfrm>
        <a:off x="7109435" y="1205601"/>
        <a:ext cx="577932" cy="577932"/>
      </dsp:txXfrm>
    </dsp:sp>
    <dsp:sp modelId="{B12A8421-5C51-4923-9CB4-3AEBFB8DEFA2}">
      <dsp:nvSpPr>
        <dsp:cNvPr id="0" name=""/>
        <dsp:cNvSpPr/>
      </dsp:nvSpPr>
      <dsp:spPr>
        <a:xfrm>
          <a:off x="6425401" y="3537798"/>
          <a:ext cx="1946002" cy="72"/>
        </a:xfrm>
        <a:prstGeom prst="rect">
          <a:avLst/>
        </a:prstGeom>
        <a:solidFill>
          <a:schemeClr val="accent2">
            <a:hueOff val="-1131949"/>
            <a:satOff val="-65277"/>
            <a:lumOff val="6711"/>
            <a:alphaOff val="0"/>
          </a:schemeClr>
        </a:solidFill>
        <a:ln w="12700" cap="flat" cmpd="sng" algn="ctr">
          <a:solidFill>
            <a:schemeClr val="accent2">
              <a:hueOff val="-1131949"/>
              <a:satOff val="-65277"/>
              <a:lumOff val="671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A4DF6E0-EBD7-4D76-B3FE-A580B1B6634F}">
      <dsp:nvSpPr>
        <dsp:cNvPr id="0" name=""/>
        <dsp:cNvSpPr/>
      </dsp:nvSpPr>
      <dsp:spPr>
        <a:xfrm>
          <a:off x="8566003" y="813467"/>
          <a:ext cx="1946002" cy="2724403"/>
        </a:xfrm>
        <a:prstGeom prst="rect">
          <a:avLst/>
        </a:prstGeom>
        <a:solidFill>
          <a:schemeClr val="accent2">
            <a:tint val="40000"/>
            <a:alpha val="90000"/>
            <a:hueOff val="-849226"/>
            <a:satOff val="-75346"/>
            <a:lumOff val="-769"/>
            <a:alphaOff val="0"/>
          </a:schemeClr>
        </a:solidFill>
        <a:ln w="12700" cap="flat" cmpd="sng" algn="ctr">
          <a:solidFill>
            <a:schemeClr val="accent2">
              <a:tint val="40000"/>
              <a:alpha val="90000"/>
              <a:hueOff val="-849226"/>
              <a:satOff val="-75346"/>
              <a:lumOff val="-7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1718" tIns="330200" rIns="151718" bIns="330200" numCol="1" spcCol="1270" anchor="t" anchorCtr="0">
          <a:noAutofit/>
        </a:bodyPr>
        <a:lstStyle/>
        <a:p>
          <a:pPr marL="0" lvl="0" indent="0" algn="l" defTabSz="711200">
            <a:lnSpc>
              <a:spcPct val="90000"/>
            </a:lnSpc>
            <a:spcBef>
              <a:spcPct val="0"/>
            </a:spcBef>
            <a:spcAft>
              <a:spcPct val="35000"/>
            </a:spcAft>
            <a:buNone/>
          </a:pPr>
          <a:r>
            <a:rPr lang="en-IN" sz="1600" kern="1200"/>
            <a:t>Handle concerns with sensitivity</a:t>
          </a:r>
          <a:endParaRPr lang="en-US" sz="1600" kern="1200"/>
        </a:p>
      </dsp:txBody>
      <dsp:txXfrm>
        <a:off x="8566003" y="1848740"/>
        <a:ext cx="1946002" cy="1634641"/>
      </dsp:txXfrm>
    </dsp:sp>
    <dsp:sp modelId="{B4C146CC-373F-4C04-81D8-769089B49CD7}">
      <dsp:nvSpPr>
        <dsp:cNvPr id="0" name=""/>
        <dsp:cNvSpPr/>
      </dsp:nvSpPr>
      <dsp:spPr>
        <a:xfrm>
          <a:off x="9130344" y="1085907"/>
          <a:ext cx="817320" cy="817320"/>
        </a:xfrm>
        <a:prstGeom prst="ellipse">
          <a:avLst/>
        </a:prstGeom>
        <a:solidFill>
          <a:schemeClr val="accent2">
            <a:hueOff val="-1293656"/>
            <a:satOff val="-74603"/>
            <a:lumOff val="7669"/>
            <a:alphaOff val="0"/>
          </a:schemeClr>
        </a:solidFill>
        <a:ln w="12700" cap="flat" cmpd="sng" algn="ctr">
          <a:solidFill>
            <a:schemeClr val="accent2">
              <a:hueOff val="-1293656"/>
              <a:satOff val="-74603"/>
              <a:lumOff val="766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722" tIns="12700" rIns="63722" bIns="12700" numCol="1" spcCol="1270" anchor="ctr" anchorCtr="0">
          <a:noAutofit/>
        </a:bodyPr>
        <a:lstStyle/>
        <a:p>
          <a:pPr marL="0" lvl="0" indent="0" algn="ctr" defTabSz="1866900">
            <a:lnSpc>
              <a:spcPct val="90000"/>
            </a:lnSpc>
            <a:spcBef>
              <a:spcPct val="0"/>
            </a:spcBef>
            <a:spcAft>
              <a:spcPct val="35000"/>
            </a:spcAft>
            <a:buNone/>
          </a:pPr>
          <a:r>
            <a:rPr lang="en-US" sz="4200" kern="1200"/>
            <a:t>5</a:t>
          </a:r>
        </a:p>
      </dsp:txBody>
      <dsp:txXfrm>
        <a:off x="9250038" y="1205601"/>
        <a:ext cx="577932" cy="577932"/>
      </dsp:txXfrm>
    </dsp:sp>
    <dsp:sp modelId="{7E3FEE52-5FEC-41C1-BA92-0B896A2ABB7F}">
      <dsp:nvSpPr>
        <dsp:cNvPr id="0" name=""/>
        <dsp:cNvSpPr/>
      </dsp:nvSpPr>
      <dsp:spPr>
        <a:xfrm>
          <a:off x="8566003" y="3537798"/>
          <a:ext cx="1946002" cy="72"/>
        </a:xfrm>
        <a:prstGeom prst="rect">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12F1B2-2F07-401E-937B-9626762F3B7A}">
      <dsp:nvSpPr>
        <dsp:cNvPr id="0" name=""/>
        <dsp:cNvSpPr/>
      </dsp:nvSpPr>
      <dsp:spPr>
        <a:xfrm>
          <a:off x="380489" y="0"/>
          <a:ext cx="5530735" cy="5530735"/>
        </a:xfrm>
        <a:prstGeom prst="diamond">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E1C95FC-21EA-4894-937F-C876CF4AB535}">
      <dsp:nvSpPr>
        <dsp:cNvPr id="0" name=""/>
        <dsp:cNvSpPr/>
      </dsp:nvSpPr>
      <dsp:spPr>
        <a:xfrm>
          <a:off x="905909" y="525419"/>
          <a:ext cx="2156986" cy="2156986"/>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IN" sz="2500" kern="1200"/>
            <a:t>Supports employer brand and reputation</a:t>
          </a:r>
          <a:endParaRPr lang="en-US" sz="2500" kern="1200"/>
        </a:p>
      </dsp:txBody>
      <dsp:txXfrm>
        <a:off x="1011204" y="630714"/>
        <a:ext cx="1946396" cy="1946396"/>
      </dsp:txXfrm>
    </dsp:sp>
    <dsp:sp modelId="{66C578BA-C9C0-4506-BC22-370859792CC1}">
      <dsp:nvSpPr>
        <dsp:cNvPr id="0" name=""/>
        <dsp:cNvSpPr/>
      </dsp:nvSpPr>
      <dsp:spPr>
        <a:xfrm>
          <a:off x="3228818" y="525419"/>
          <a:ext cx="2156986" cy="2156986"/>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IN" sz="2500" kern="1200"/>
            <a:t>Encourages innovation in diverse teams (</a:t>
          </a:r>
          <a:r>
            <a:rPr lang="en-GB" sz="2500" kern="1200"/>
            <a:t>Jones</a:t>
          </a:r>
          <a:r>
            <a:rPr lang="en-IN" sz="2500" kern="1200"/>
            <a:t>, et al., 2020)</a:t>
          </a:r>
          <a:endParaRPr lang="en-US" sz="2500" kern="1200"/>
        </a:p>
      </dsp:txBody>
      <dsp:txXfrm>
        <a:off x="3334113" y="630714"/>
        <a:ext cx="1946396" cy="1946396"/>
      </dsp:txXfrm>
    </dsp:sp>
    <dsp:sp modelId="{593D74DF-989C-4302-A9C0-595AFC484DC4}">
      <dsp:nvSpPr>
        <dsp:cNvPr id="0" name=""/>
        <dsp:cNvSpPr/>
      </dsp:nvSpPr>
      <dsp:spPr>
        <a:xfrm>
          <a:off x="905909" y="2848328"/>
          <a:ext cx="2156986" cy="2156986"/>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IN" sz="2500" kern="1200"/>
            <a:t>Aligns with ESG and sustainability commitments</a:t>
          </a:r>
          <a:endParaRPr lang="en-US" sz="2500" kern="1200"/>
        </a:p>
      </dsp:txBody>
      <dsp:txXfrm>
        <a:off x="1011204" y="2953623"/>
        <a:ext cx="1946396" cy="1946396"/>
      </dsp:txXfrm>
    </dsp:sp>
    <dsp:sp modelId="{E9E423BE-79BD-4ADD-B930-01CC71D610A7}">
      <dsp:nvSpPr>
        <dsp:cNvPr id="0" name=""/>
        <dsp:cNvSpPr/>
      </dsp:nvSpPr>
      <dsp:spPr>
        <a:xfrm>
          <a:off x="3228818" y="2848328"/>
          <a:ext cx="2156986" cy="2156986"/>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IN" sz="2500" kern="1200"/>
            <a:t>Helps build stronger global teams</a:t>
          </a:r>
          <a:endParaRPr lang="en-US" sz="2500" kern="1200"/>
        </a:p>
      </dsp:txBody>
      <dsp:txXfrm>
        <a:off x="3334113" y="2953623"/>
        <a:ext cx="1946396" cy="1946396"/>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DF0F4F-3410-445E-B24D-5EDFD40B3339}">
      <dsp:nvSpPr>
        <dsp:cNvPr id="0" name=""/>
        <dsp:cNvSpPr/>
      </dsp:nvSpPr>
      <dsp:spPr>
        <a:xfrm>
          <a:off x="371445" y="0"/>
          <a:ext cx="5560839" cy="5560839"/>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F87607-20AD-46E5-AE59-14743DC140B8}">
      <dsp:nvSpPr>
        <dsp:cNvPr id="0" name=""/>
        <dsp:cNvSpPr/>
      </dsp:nvSpPr>
      <dsp:spPr>
        <a:xfrm>
          <a:off x="899724" y="528279"/>
          <a:ext cx="2168727" cy="2168727"/>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IN" sz="2200" kern="1200"/>
            <a:t>All HR practices support a skilled and motivated workforce.</a:t>
          </a:r>
          <a:endParaRPr lang="en-US" sz="2200" kern="1200"/>
        </a:p>
      </dsp:txBody>
      <dsp:txXfrm>
        <a:off x="1005593" y="634148"/>
        <a:ext cx="1956989" cy="1956989"/>
      </dsp:txXfrm>
    </dsp:sp>
    <dsp:sp modelId="{A2277B29-C638-48FD-A007-67BAF81BA258}">
      <dsp:nvSpPr>
        <dsp:cNvPr id="0" name=""/>
        <dsp:cNvSpPr/>
      </dsp:nvSpPr>
      <dsp:spPr>
        <a:xfrm>
          <a:off x="3235277" y="528279"/>
          <a:ext cx="2168727" cy="2168727"/>
        </a:xfrm>
        <a:prstGeom prst="round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IN" sz="2200" kern="1200"/>
            <a:t>Reward, training, performance and DEI work together.</a:t>
          </a:r>
          <a:endParaRPr lang="en-US" sz="2200" kern="1200"/>
        </a:p>
      </dsp:txBody>
      <dsp:txXfrm>
        <a:off x="3341146" y="634148"/>
        <a:ext cx="1956989" cy="1956989"/>
      </dsp:txXfrm>
    </dsp:sp>
    <dsp:sp modelId="{AB292FFF-5994-482D-8512-E6B46F45686F}">
      <dsp:nvSpPr>
        <dsp:cNvPr id="0" name=""/>
        <dsp:cNvSpPr/>
      </dsp:nvSpPr>
      <dsp:spPr>
        <a:xfrm>
          <a:off x="899724" y="2863832"/>
          <a:ext cx="2168727" cy="2168727"/>
        </a:xfrm>
        <a:prstGeom prst="round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IN" sz="2200" kern="1200"/>
            <a:t>Strengthen productivity, fairness and employee engagement.</a:t>
          </a:r>
          <a:endParaRPr lang="en-US" sz="2200" kern="1200"/>
        </a:p>
      </dsp:txBody>
      <dsp:txXfrm>
        <a:off x="1005593" y="2969701"/>
        <a:ext cx="1956989" cy="1956989"/>
      </dsp:txXfrm>
    </dsp:sp>
    <dsp:sp modelId="{25FEF890-4AD5-4FF0-883D-489108BB6D7A}">
      <dsp:nvSpPr>
        <dsp:cNvPr id="0" name=""/>
        <dsp:cNvSpPr/>
      </dsp:nvSpPr>
      <dsp:spPr>
        <a:xfrm>
          <a:off x="3235277" y="2863832"/>
          <a:ext cx="2168727" cy="2168727"/>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IN" sz="2200" kern="1200"/>
            <a:t>Help McCain achieve long-term global success.</a:t>
          </a:r>
          <a:endParaRPr lang="en-US" sz="2200" kern="1200"/>
        </a:p>
      </dsp:txBody>
      <dsp:txXfrm>
        <a:off x="3341146" y="2969701"/>
        <a:ext cx="1956989" cy="1956989"/>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6.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7.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8.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169920" cy="481727"/>
          </a:xfrm>
          <a:prstGeom prst="rect">
            <a:avLst/>
          </a:prstGeom>
        </p:spPr>
        <p:txBody>
          <a:bodyPr vert="horz" lIns="96661" tIns="48331" rIns="96661" bIns="48331" rtlCol="0"/>
          <a:lstStyle>
            <a:lvl1pPr algn="l">
              <a:defRPr sz="1300"/>
            </a:lvl1pPr>
          </a:lstStyle>
          <a:p>
            <a:endParaRPr lang="en-IN"/>
          </a:p>
        </p:txBody>
      </p:sp>
      <p:sp>
        <p:nvSpPr>
          <p:cNvPr id="3" name="Date Placeholder 2"/>
          <p:cNvSpPr>
            <a:spLocks noGrp="1"/>
          </p:cNvSpPr>
          <p:nvPr>
            <p:ph type="dt" idx="1"/>
          </p:nvPr>
        </p:nvSpPr>
        <p:spPr>
          <a:xfrm>
            <a:off x="4143587" y="0"/>
            <a:ext cx="3169920" cy="481727"/>
          </a:xfrm>
          <a:prstGeom prst="rect">
            <a:avLst/>
          </a:prstGeom>
        </p:spPr>
        <p:txBody>
          <a:bodyPr vert="horz" lIns="96661" tIns="48331" rIns="96661" bIns="48331" rtlCol="0"/>
          <a:lstStyle>
            <a:lvl1pPr algn="r">
              <a:defRPr sz="1300"/>
            </a:lvl1pPr>
          </a:lstStyle>
          <a:p>
            <a:fld id="{A6211257-5DE5-484B-83E9-D9199E50F8EE}" type="datetimeFigureOut">
              <a:rPr lang="en-IN" smtClean="0"/>
              <a:t>30-11-2025</a:t>
            </a:fld>
            <a:endParaRPr lang="en-IN"/>
          </a:p>
        </p:txBody>
      </p:sp>
      <p:sp>
        <p:nvSpPr>
          <p:cNvPr id="4" name="Slide Image Placeholder 3"/>
          <p:cNvSpPr>
            <a:spLocks noGrp="1" noRot="1" noChangeAspect="1"/>
          </p:cNvSpPr>
          <p:nvPr>
            <p:ph type="sldImg" idx="2"/>
          </p:nvPr>
        </p:nvSpPr>
        <p:spPr>
          <a:xfrm>
            <a:off x="777875" y="1200150"/>
            <a:ext cx="5759450" cy="3240088"/>
          </a:xfrm>
          <a:prstGeom prst="rect">
            <a:avLst/>
          </a:prstGeom>
          <a:noFill/>
          <a:ln w="12700">
            <a:solidFill>
              <a:prstClr val="black"/>
            </a:solidFill>
          </a:ln>
        </p:spPr>
        <p:txBody>
          <a:bodyPr vert="horz" lIns="96661" tIns="48331" rIns="96661" bIns="48331" rtlCol="0" anchor="ctr"/>
          <a:lstStyle/>
          <a:p>
            <a:endParaRPr lang="en-IN"/>
          </a:p>
        </p:txBody>
      </p:sp>
      <p:sp>
        <p:nvSpPr>
          <p:cNvPr id="5" name="Notes Placeholder 4"/>
          <p:cNvSpPr>
            <a:spLocks noGrp="1"/>
          </p:cNvSpPr>
          <p:nvPr>
            <p:ph type="body" sz="quarter" idx="3"/>
          </p:nvPr>
        </p:nvSpPr>
        <p:spPr>
          <a:xfrm>
            <a:off x="731520" y="4620577"/>
            <a:ext cx="5852160" cy="3780473"/>
          </a:xfrm>
          <a:prstGeom prst="rect">
            <a:avLst/>
          </a:prstGeom>
        </p:spPr>
        <p:txBody>
          <a:bodyPr vert="horz" lIns="96661" tIns="48331" rIns="96661" bIns="48331"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9119474"/>
            <a:ext cx="3169920" cy="481726"/>
          </a:xfrm>
          <a:prstGeom prst="rect">
            <a:avLst/>
          </a:prstGeom>
        </p:spPr>
        <p:txBody>
          <a:bodyPr vert="horz" lIns="96661" tIns="48331" rIns="96661" bIns="48331" rtlCol="0" anchor="b"/>
          <a:lstStyle>
            <a:lvl1pPr algn="l">
              <a:defRPr sz="1300"/>
            </a:lvl1pPr>
          </a:lstStyle>
          <a:p>
            <a:endParaRPr lang="en-IN"/>
          </a:p>
        </p:txBody>
      </p:sp>
      <p:sp>
        <p:nvSpPr>
          <p:cNvPr id="7" name="Slide Number Placeholder 6"/>
          <p:cNvSpPr>
            <a:spLocks noGrp="1"/>
          </p:cNvSpPr>
          <p:nvPr>
            <p:ph type="sldNum" sz="quarter" idx="5"/>
          </p:nvPr>
        </p:nvSpPr>
        <p:spPr>
          <a:xfrm>
            <a:off x="4143587" y="9119474"/>
            <a:ext cx="3169920" cy="481726"/>
          </a:xfrm>
          <a:prstGeom prst="rect">
            <a:avLst/>
          </a:prstGeom>
        </p:spPr>
        <p:txBody>
          <a:bodyPr vert="horz" lIns="96661" tIns="48331" rIns="96661" bIns="48331" rtlCol="0" anchor="b"/>
          <a:lstStyle>
            <a:lvl1pPr algn="r">
              <a:defRPr sz="1300"/>
            </a:lvl1pPr>
          </a:lstStyle>
          <a:p>
            <a:fld id="{35C150F3-B41B-40E9-A486-08B113EFA6DD}" type="slidenum">
              <a:rPr lang="en-IN" smtClean="0"/>
              <a:t>‹#›</a:t>
            </a:fld>
            <a:endParaRPr lang="en-IN"/>
          </a:p>
        </p:txBody>
      </p:sp>
    </p:spTree>
    <p:extLst>
      <p:ext uri="{BB962C8B-B14F-4D97-AF65-F5344CB8AC3E}">
        <p14:creationId xmlns:p14="http://schemas.microsoft.com/office/powerpoint/2010/main" val="19963371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66612">
              <a:defRPr/>
            </a:pPr>
            <a:r>
              <a:rPr lang="en-IN" sz="1300" dirty="0"/>
              <a:t>Reward and remuneration are all the financial and non-financial gains that employees are given in exchange for their work. To understand this, the Total Reward Model is applied which consists of pay, benefits, development and recognition. This model is applicable to McCain since the company integrates salaries, bonuses and recognition programmes to encourage employees, facilitate performance and retain workers in its manufacturing business in the world. </a:t>
            </a:r>
          </a:p>
          <a:p>
            <a:endParaRPr lang="en-IN" dirty="0"/>
          </a:p>
        </p:txBody>
      </p:sp>
      <p:sp>
        <p:nvSpPr>
          <p:cNvPr id="4" name="Slide Number Placeholder 3"/>
          <p:cNvSpPr>
            <a:spLocks noGrp="1"/>
          </p:cNvSpPr>
          <p:nvPr>
            <p:ph type="sldNum" sz="quarter" idx="5"/>
          </p:nvPr>
        </p:nvSpPr>
        <p:spPr/>
        <p:txBody>
          <a:bodyPr/>
          <a:lstStyle/>
          <a:p>
            <a:fld id="{35C150F3-B41B-40E9-A486-08B113EFA6DD}" type="slidenum">
              <a:rPr lang="en-IN" smtClean="0"/>
              <a:t>3</a:t>
            </a:fld>
            <a:endParaRPr lang="en-IN"/>
          </a:p>
        </p:txBody>
      </p:sp>
    </p:spTree>
    <p:extLst>
      <p:ext uri="{BB962C8B-B14F-4D97-AF65-F5344CB8AC3E}">
        <p14:creationId xmlns:p14="http://schemas.microsoft.com/office/powerpoint/2010/main" val="18372515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66612">
              <a:defRPr/>
            </a:pPr>
            <a:r>
              <a:rPr lang="en-IN" sz="1300" dirty="0"/>
              <a:t>McCain provides its workforce with a number of reward policies. The firm offers attractive remuneration to its staff to encourage hiring in a competitive production industry. Performance bonuses are used to reward good performance at the individual and plant levels. Perks such as health and well-being programmes take care of employees. Non-financial acknowledgement serves to keep morale high. These reward components are meant to facilitate equity, enhance engagement and increase productivity among the international locations.</a:t>
            </a:r>
          </a:p>
          <a:p>
            <a:endParaRPr lang="en-IN" dirty="0"/>
          </a:p>
        </p:txBody>
      </p:sp>
      <p:sp>
        <p:nvSpPr>
          <p:cNvPr id="4" name="Slide Number Placeholder 3"/>
          <p:cNvSpPr>
            <a:spLocks noGrp="1"/>
          </p:cNvSpPr>
          <p:nvPr>
            <p:ph type="sldNum" sz="quarter" idx="5"/>
          </p:nvPr>
        </p:nvSpPr>
        <p:spPr/>
        <p:txBody>
          <a:bodyPr/>
          <a:lstStyle/>
          <a:p>
            <a:fld id="{35C150F3-B41B-40E9-A486-08B113EFA6DD}" type="slidenum">
              <a:rPr lang="en-IN" smtClean="0"/>
              <a:t>4</a:t>
            </a:fld>
            <a:endParaRPr lang="en-IN"/>
          </a:p>
        </p:txBody>
      </p:sp>
    </p:spTree>
    <p:extLst>
      <p:ext uri="{BB962C8B-B14F-4D97-AF65-F5344CB8AC3E}">
        <p14:creationId xmlns:p14="http://schemas.microsoft.com/office/powerpoint/2010/main" val="21904239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66612">
              <a:defRPr/>
            </a:pPr>
            <a:r>
              <a:rPr lang="en-IN" sz="1300" dirty="0"/>
              <a:t>Effective reward implementation depends on line managers. They interpret the decisions on salary and bonus and this makes employees understand how it is done. Managers also observe performance on a daily basis, making them important in the process of equitable rewards. They also make routine recognition which enhances motivation. Their behaviour also directly affects the perception of employees on fairness and trust in the reward system. Unified management behaviour is encouraged throughout the operations of McCain in the whole world.</a:t>
            </a:r>
          </a:p>
          <a:p>
            <a:endParaRPr lang="en-IN" dirty="0"/>
          </a:p>
        </p:txBody>
      </p:sp>
      <p:sp>
        <p:nvSpPr>
          <p:cNvPr id="4" name="Slide Number Placeholder 3"/>
          <p:cNvSpPr>
            <a:spLocks noGrp="1"/>
          </p:cNvSpPr>
          <p:nvPr>
            <p:ph type="sldNum" sz="quarter" idx="5"/>
          </p:nvPr>
        </p:nvSpPr>
        <p:spPr/>
        <p:txBody>
          <a:bodyPr/>
          <a:lstStyle/>
          <a:p>
            <a:fld id="{35C150F3-B41B-40E9-A486-08B113EFA6DD}" type="slidenum">
              <a:rPr lang="en-IN" smtClean="0"/>
              <a:t>5</a:t>
            </a:fld>
            <a:endParaRPr lang="en-IN"/>
          </a:p>
        </p:txBody>
      </p:sp>
    </p:spTree>
    <p:extLst>
      <p:ext uri="{BB962C8B-B14F-4D97-AF65-F5344CB8AC3E}">
        <p14:creationId xmlns:p14="http://schemas.microsoft.com/office/powerpoint/2010/main" val="42062998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66612">
              <a:defRPr/>
            </a:pPr>
            <a:r>
              <a:rPr lang="en-IN" sz="1300" dirty="0"/>
              <a:t>The reward practices of McCain are aligned with its strategic objectives. Salaries and good bonuses are used to retain skilled workers in a manufacturing role. Performance rewards motivate employees to attain quality and safety standards. Incentives not only based on monetary gains enhance appreciation and team culture. These reward factors can contribute to the attainment of a high level of productivity and employee commitment. The reward strategies lead to the operational and organisational success of McCain in the long term.</a:t>
            </a:r>
          </a:p>
          <a:p>
            <a:endParaRPr lang="en-IN" dirty="0"/>
          </a:p>
        </p:txBody>
      </p:sp>
      <p:sp>
        <p:nvSpPr>
          <p:cNvPr id="4" name="Slide Number Placeholder 3"/>
          <p:cNvSpPr>
            <a:spLocks noGrp="1"/>
          </p:cNvSpPr>
          <p:nvPr>
            <p:ph type="sldNum" sz="quarter" idx="5"/>
          </p:nvPr>
        </p:nvSpPr>
        <p:spPr/>
        <p:txBody>
          <a:bodyPr/>
          <a:lstStyle/>
          <a:p>
            <a:fld id="{35C150F3-B41B-40E9-A486-08B113EFA6DD}" type="slidenum">
              <a:rPr lang="en-IN" smtClean="0"/>
              <a:t>6</a:t>
            </a:fld>
            <a:endParaRPr lang="en-IN"/>
          </a:p>
        </p:txBody>
      </p:sp>
    </p:spTree>
    <p:extLst>
      <p:ext uri="{BB962C8B-B14F-4D97-AF65-F5344CB8AC3E}">
        <p14:creationId xmlns:p14="http://schemas.microsoft.com/office/powerpoint/2010/main" val="23793777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66612">
              <a:defRPr/>
            </a:pPr>
            <a:r>
              <a:rPr lang="en-IN" sz="1300" dirty="0"/>
              <a:t>McCain is facing a number of challenges with rewards. Equity across the globe is challenging as remuneration differs between nations. Inflation puts pressure on paying higher wages and keeping expenses down. In the manufacturing industries, there is a competition to win over skilled labour, particularly in technical jobs. There is an increasing demand by employees to have clear and equitable reward systems. These problems need to be addressed to build trust, increase retention and stay competitive within global labour markets.</a:t>
            </a:r>
          </a:p>
          <a:p>
            <a:endParaRPr lang="en-IN" dirty="0"/>
          </a:p>
        </p:txBody>
      </p:sp>
      <p:sp>
        <p:nvSpPr>
          <p:cNvPr id="4" name="Slide Number Placeholder 3"/>
          <p:cNvSpPr>
            <a:spLocks noGrp="1"/>
          </p:cNvSpPr>
          <p:nvPr>
            <p:ph type="sldNum" sz="quarter" idx="5"/>
          </p:nvPr>
        </p:nvSpPr>
        <p:spPr/>
        <p:txBody>
          <a:bodyPr/>
          <a:lstStyle/>
          <a:p>
            <a:fld id="{35C150F3-B41B-40E9-A486-08B113EFA6DD}" type="slidenum">
              <a:rPr lang="en-IN" smtClean="0"/>
              <a:t>7</a:t>
            </a:fld>
            <a:endParaRPr lang="en-IN"/>
          </a:p>
        </p:txBody>
      </p:sp>
    </p:spTree>
    <p:extLst>
      <p:ext uri="{BB962C8B-B14F-4D97-AF65-F5344CB8AC3E}">
        <p14:creationId xmlns:p14="http://schemas.microsoft.com/office/powerpoint/2010/main" val="186790652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66612">
              <a:defRPr/>
            </a:pPr>
            <a:r>
              <a:rPr lang="en-IN" sz="1300" dirty="0"/>
              <a:t>In order to maximise the effectiveness of rewards, McCain can express pay structures in a more transparent and trustworthy manner. Motivation can be increased by the expansion of the recognition programmes. HR analytics can be utilised to remove pay disparities and enhance equity. Competitiveness in talent acquisition will be maintained through frequent benchmarking of remuneration at McCain. The development of uniform reward practices in all regions will help bring uniformity and eliminate unfairness in the global workforce.</a:t>
            </a:r>
          </a:p>
          <a:p>
            <a:endParaRPr lang="en-IN" dirty="0"/>
          </a:p>
        </p:txBody>
      </p:sp>
      <p:sp>
        <p:nvSpPr>
          <p:cNvPr id="4" name="Slide Number Placeholder 3"/>
          <p:cNvSpPr>
            <a:spLocks noGrp="1"/>
          </p:cNvSpPr>
          <p:nvPr>
            <p:ph type="sldNum" sz="quarter" idx="5"/>
          </p:nvPr>
        </p:nvSpPr>
        <p:spPr/>
        <p:txBody>
          <a:bodyPr/>
          <a:lstStyle/>
          <a:p>
            <a:fld id="{35C150F3-B41B-40E9-A486-08B113EFA6DD}" type="slidenum">
              <a:rPr lang="en-IN" smtClean="0"/>
              <a:t>8</a:t>
            </a:fld>
            <a:endParaRPr lang="en-IN"/>
          </a:p>
        </p:txBody>
      </p:sp>
    </p:spTree>
    <p:extLst>
      <p:ext uri="{BB962C8B-B14F-4D97-AF65-F5344CB8AC3E}">
        <p14:creationId xmlns:p14="http://schemas.microsoft.com/office/powerpoint/2010/main" val="345184846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66612">
              <a:defRPr/>
            </a:pPr>
            <a:r>
              <a:rPr lang="en-IN" sz="1300" dirty="0"/>
              <a:t>Training and development are the activities that enhance the skills of the employees and help the organisation to grow. Human Capital Theory states that workers are important assets and the more an organisation invests in them, the more productive and successful they become. This theory aligns with McCain since the company relies on qualified employees in terms of the production of safe food and effective operations. Training assists in enhancing employee competency, minimising errors and supporting the long-term effects of McCain on the global performance.</a:t>
            </a:r>
          </a:p>
          <a:p>
            <a:endParaRPr lang="en-IN" dirty="0"/>
          </a:p>
        </p:txBody>
      </p:sp>
      <p:sp>
        <p:nvSpPr>
          <p:cNvPr id="4" name="Slide Number Placeholder 3"/>
          <p:cNvSpPr>
            <a:spLocks noGrp="1"/>
          </p:cNvSpPr>
          <p:nvPr>
            <p:ph type="sldNum" sz="quarter" idx="5"/>
          </p:nvPr>
        </p:nvSpPr>
        <p:spPr/>
        <p:txBody>
          <a:bodyPr/>
          <a:lstStyle/>
          <a:p>
            <a:fld id="{35C150F3-B41B-40E9-A486-08B113EFA6DD}" type="slidenum">
              <a:rPr lang="en-IN" smtClean="0"/>
              <a:t>9</a:t>
            </a:fld>
            <a:endParaRPr lang="en-IN"/>
          </a:p>
        </p:txBody>
      </p:sp>
    </p:spTree>
    <p:extLst>
      <p:ext uri="{BB962C8B-B14F-4D97-AF65-F5344CB8AC3E}">
        <p14:creationId xmlns:p14="http://schemas.microsoft.com/office/powerpoint/2010/main" val="398362738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66612">
              <a:defRPr/>
            </a:pPr>
            <a:r>
              <a:rPr lang="en-IN" sz="1300" dirty="0"/>
              <a:t>McCain has some training practices that support its workforce. The level of safety training is necessary because of the machinery and food-processing requirements. Workers are also given technical training in order to enhance the handling and production of equipment. The future managers are developed through leadership programmes. The e-learning modules facilitate flexible training. The competency frameworks also allow McCain to make sure that its employees acquire the skills that are required to perform effective and safe business worldwide.</a:t>
            </a:r>
          </a:p>
          <a:p>
            <a:endParaRPr lang="en-IN" dirty="0"/>
          </a:p>
        </p:txBody>
      </p:sp>
      <p:sp>
        <p:nvSpPr>
          <p:cNvPr id="4" name="Slide Number Placeholder 3"/>
          <p:cNvSpPr>
            <a:spLocks noGrp="1"/>
          </p:cNvSpPr>
          <p:nvPr>
            <p:ph type="sldNum" sz="quarter" idx="5"/>
          </p:nvPr>
        </p:nvSpPr>
        <p:spPr/>
        <p:txBody>
          <a:bodyPr/>
          <a:lstStyle/>
          <a:p>
            <a:fld id="{35C150F3-B41B-40E9-A486-08B113EFA6DD}" type="slidenum">
              <a:rPr lang="en-IN" smtClean="0"/>
              <a:t>10</a:t>
            </a:fld>
            <a:endParaRPr lang="en-IN"/>
          </a:p>
        </p:txBody>
      </p:sp>
    </p:spTree>
    <p:extLst>
      <p:ext uri="{BB962C8B-B14F-4D97-AF65-F5344CB8AC3E}">
        <p14:creationId xmlns:p14="http://schemas.microsoft.com/office/powerpoint/2010/main" val="187751743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66612">
              <a:defRPr/>
            </a:pPr>
            <a:r>
              <a:rPr lang="en-IN" sz="1300" dirty="0"/>
              <a:t>At McCain, line managers are very important in training. They determine the skills employees require in their positions and prescribe the relevant training. The managers also guide the team members in their daily activities and make sure that they get the necessary training. They offer feedback to enable the employees to perform better. Their participation promotes lifelong learning and provides training to be effectively used in the workplace.</a:t>
            </a:r>
          </a:p>
          <a:p>
            <a:endParaRPr lang="en-IN" dirty="0"/>
          </a:p>
        </p:txBody>
      </p:sp>
      <p:sp>
        <p:nvSpPr>
          <p:cNvPr id="4" name="Slide Number Placeholder 3"/>
          <p:cNvSpPr>
            <a:spLocks noGrp="1"/>
          </p:cNvSpPr>
          <p:nvPr>
            <p:ph type="sldNum" sz="quarter" idx="5"/>
          </p:nvPr>
        </p:nvSpPr>
        <p:spPr/>
        <p:txBody>
          <a:bodyPr/>
          <a:lstStyle/>
          <a:p>
            <a:fld id="{35C150F3-B41B-40E9-A486-08B113EFA6DD}" type="slidenum">
              <a:rPr lang="en-IN" smtClean="0"/>
              <a:t>11</a:t>
            </a:fld>
            <a:endParaRPr lang="en-IN"/>
          </a:p>
        </p:txBody>
      </p:sp>
    </p:spTree>
    <p:extLst>
      <p:ext uri="{BB962C8B-B14F-4D97-AF65-F5344CB8AC3E}">
        <p14:creationId xmlns:p14="http://schemas.microsoft.com/office/powerpoint/2010/main" val="223362003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66612">
              <a:defRPr/>
            </a:pPr>
            <a:r>
              <a:rPr lang="en-IN" sz="1300" dirty="0"/>
              <a:t>McCain has strategic objectives that are supported by training and development. Well-trained staff ensure that the food safety and quality standards are high and this is essential in food production. As McCain is moving more towards technology and automation, employees are being trained to work with new systems. Leadership development contributes to growth in the long run. Skilled employees are more efficient and they assist the firm in meeting its production targets and ensure that the firm has an adequate, skilled and flexible workforce to work in all its global branches. </a:t>
            </a:r>
          </a:p>
          <a:p>
            <a:endParaRPr lang="en-IN" dirty="0"/>
          </a:p>
        </p:txBody>
      </p:sp>
      <p:sp>
        <p:nvSpPr>
          <p:cNvPr id="4" name="Slide Number Placeholder 3"/>
          <p:cNvSpPr>
            <a:spLocks noGrp="1"/>
          </p:cNvSpPr>
          <p:nvPr>
            <p:ph type="sldNum" sz="quarter" idx="5"/>
          </p:nvPr>
        </p:nvSpPr>
        <p:spPr/>
        <p:txBody>
          <a:bodyPr/>
          <a:lstStyle/>
          <a:p>
            <a:fld id="{35C150F3-B41B-40E9-A486-08B113EFA6DD}" type="slidenum">
              <a:rPr lang="en-IN" smtClean="0"/>
              <a:t>12</a:t>
            </a:fld>
            <a:endParaRPr lang="en-IN"/>
          </a:p>
        </p:txBody>
      </p:sp>
    </p:spTree>
    <p:extLst>
      <p:ext uri="{BB962C8B-B14F-4D97-AF65-F5344CB8AC3E}">
        <p14:creationId xmlns:p14="http://schemas.microsoft.com/office/powerpoint/2010/main" val="252036975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66612">
              <a:defRPr/>
            </a:pPr>
            <a:r>
              <a:rPr lang="en-IN" sz="1300" dirty="0"/>
              <a:t>McCain has a number of training issues such as technical manufacturing has skills shortages. Various countries may have different training quality because of the varied resources. Employees sometimes find it hard to attend extensive training due to shift patterns. New technology or a change of processes may be opposed by some workers. The long-term effect of training on performance and productivity is also difficult to measure.</a:t>
            </a:r>
          </a:p>
          <a:p>
            <a:endParaRPr lang="en-IN" dirty="0"/>
          </a:p>
        </p:txBody>
      </p:sp>
      <p:sp>
        <p:nvSpPr>
          <p:cNvPr id="4" name="Slide Number Placeholder 3"/>
          <p:cNvSpPr>
            <a:spLocks noGrp="1"/>
          </p:cNvSpPr>
          <p:nvPr>
            <p:ph type="sldNum" sz="quarter" idx="5"/>
          </p:nvPr>
        </p:nvSpPr>
        <p:spPr/>
        <p:txBody>
          <a:bodyPr/>
          <a:lstStyle/>
          <a:p>
            <a:fld id="{35C150F3-B41B-40E9-A486-08B113EFA6DD}" type="slidenum">
              <a:rPr lang="en-IN" smtClean="0"/>
              <a:t>13</a:t>
            </a:fld>
            <a:endParaRPr lang="en-IN"/>
          </a:p>
        </p:txBody>
      </p:sp>
    </p:spTree>
    <p:extLst>
      <p:ext uri="{BB962C8B-B14F-4D97-AF65-F5344CB8AC3E}">
        <p14:creationId xmlns:p14="http://schemas.microsoft.com/office/powerpoint/2010/main" val="214485470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66612">
              <a:defRPr/>
            </a:pPr>
            <a:r>
              <a:rPr lang="en-IN" sz="1300" dirty="0"/>
              <a:t>Training can be intensified by McCain through the introduction of a global learning management system to organise and monitor the training activities. Microlearning modules are brief and adaptable lessons to be provided to the shift workers. Worldwide consistency can be achieved through the standardisation of training. Training that is digitally based and simulation-based such as virtual safety exercises, can enhance the effectiveness of learning. </a:t>
            </a:r>
          </a:p>
          <a:p>
            <a:endParaRPr lang="en-IN" dirty="0"/>
          </a:p>
        </p:txBody>
      </p:sp>
      <p:sp>
        <p:nvSpPr>
          <p:cNvPr id="4" name="Slide Number Placeholder 3"/>
          <p:cNvSpPr>
            <a:spLocks noGrp="1"/>
          </p:cNvSpPr>
          <p:nvPr>
            <p:ph type="sldNum" sz="quarter" idx="5"/>
          </p:nvPr>
        </p:nvSpPr>
        <p:spPr/>
        <p:txBody>
          <a:bodyPr/>
          <a:lstStyle/>
          <a:p>
            <a:fld id="{35C150F3-B41B-40E9-A486-08B113EFA6DD}" type="slidenum">
              <a:rPr lang="en-IN" smtClean="0"/>
              <a:t>14</a:t>
            </a:fld>
            <a:endParaRPr lang="en-IN"/>
          </a:p>
        </p:txBody>
      </p:sp>
    </p:spTree>
    <p:extLst>
      <p:ext uri="{BB962C8B-B14F-4D97-AF65-F5344CB8AC3E}">
        <p14:creationId xmlns:p14="http://schemas.microsoft.com/office/powerpoint/2010/main" val="127914736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66612">
              <a:defRPr/>
            </a:pPr>
            <a:r>
              <a:rPr lang="en-IN" sz="1300" dirty="0"/>
              <a:t>Performance management is the process of setting expectations, tracking work and enhancing performance. According to Goal-Setting Theory, performance increases under specific and challenging goals. This applies to McCain since it uses definite production targets, safety goals and quality standards when producing its goods. Goal setting also enables the employees to know what is required of them, remain focused and play a positive role in organisational performance.</a:t>
            </a:r>
          </a:p>
          <a:p>
            <a:endParaRPr lang="en-IN" dirty="0"/>
          </a:p>
        </p:txBody>
      </p:sp>
      <p:sp>
        <p:nvSpPr>
          <p:cNvPr id="4" name="Slide Number Placeholder 3"/>
          <p:cNvSpPr>
            <a:spLocks noGrp="1"/>
          </p:cNvSpPr>
          <p:nvPr>
            <p:ph type="sldNum" sz="quarter" idx="5"/>
          </p:nvPr>
        </p:nvSpPr>
        <p:spPr/>
        <p:txBody>
          <a:bodyPr/>
          <a:lstStyle/>
          <a:p>
            <a:fld id="{35C150F3-B41B-40E9-A486-08B113EFA6DD}" type="slidenum">
              <a:rPr lang="en-IN" smtClean="0"/>
              <a:t>15</a:t>
            </a:fld>
            <a:endParaRPr lang="en-IN"/>
          </a:p>
        </p:txBody>
      </p:sp>
    </p:spTree>
    <p:extLst>
      <p:ext uri="{BB962C8B-B14F-4D97-AF65-F5344CB8AC3E}">
        <p14:creationId xmlns:p14="http://schemas.microsoft.com/office/powerpoint/2010/main" val="417892018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66612">
              <a:defRPr/>
            </a:pPr>
            <a:r>
              <a:rPr lang="en-IN" sz="1300" dirty="0"/>
              <a:t>Various performance management methods are being applied by McCain. The employees participate in the yearly and bi-annual reviews and they are evaluated on transparent KPIs that are associated with production, safety and quality. There are also competencies such as teamwork and communication which are assessed. Managers provide frequent feedback to enable employees to grow. These practices will assist in ensuring a uniform performance in the global locations. </a:t>
            </a:r>
          </a:p>
          <a:p>
            <a:endParaRPr lang="en-IN" dirty="0"/>
          </a:p>
        </p:txBody>
      </p:sp>
      <p:sp>
        <p:nvSpPr>
          <p:cNvPr id="4" name="Slide Number Placeholder 3"/>
          <p:cNvSpPr>
            <a:spLocks noGrp="1"/>
          </p:cNvSpPr>
          <p:nvPr>
            <p:ph type="sldNum" sz="quarter" idx="5"/>
          </p:nvPr>
        </p:nvSpPr>
        <p:spPr/>
        <p:txBody>
          <a:bodyPr/>
          <a:lstStyle/>
          <a:p>
            <a:fld id="{35C150F3-B41B-40E9-A486-08B113EFA6DD}" type="slidenum">
              <a:rPr lang="en-IN" smtClean="0"/>
              <a:t>16</a:t>
            </a:fld>
            <a:endParaRPr lang="en-IN"/>
          </a:p>
        </p:txBody>
      </p:sp>
    </p:spTree>
    <p:extLst>
      <p:ext uri="{BB962C8B-B14F-4D97-AF65-F5344CB8AC3E}">
        <p14:creationId xmlns:p14="http://schemas.microsoft.com/office/powerpoint/2010/main" val="237360146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66612">
              <a:defRPr/>
            </a:pPr>
            <a:r>
              <a:rPr lang="en-IN" sz="1300" dirty="0"/>
              <a:t>At McCain, the performance is centrally managed by line managers. They collaborate with the employees to establish objectives that align with the working needs. The managers monitor day-to-day work and this enables them to give fast and precise feedback. They facilitate performance review meetings and make sure that there are fair evaluations. Managers also discover the needs of the development and train employees to enhance performance. Their contribution affects motivation and productivity at work. </a:t>
            </a:r>
          </a:p>
          <a:p>
            <a:endParaRPr lang="en-IN" dirty="0"/>
          </a:p>
        </p:txBody>
      </p:sp>
      <p:sp>
        <p:nvSpPr>
          <p:cNvPr id="4" name="Slide Number Placeholder 3"/>
          <p:cNvSpPr>
            <a:spLocks noGrp="1"/>
          </p:cNvSpPr>
          <p:nvPr>
            <p:ph type="sldNum" sz="quarter" idx="5"/>
          </p:nvPr>
        </p:nvSpPr>
        <p:spPr/>
        <p:txBody>
          <a:bodyPr/>
          <a:lstStyle/>
          <a:p>
            <a:fld id="{35C150F3-B41B-40E9-A486-08B113EFA6DD}" type="slidenum">
              <a:rPr lang="en-IN" smtClean="0"/>
              <a:t>17</a:t>
            </a:fld>
            <a:endParaRPr lang="en-IN"/>
          </a:p>
        </p:txBody>
      </p:sp>
    </p:spTree>
    <p:extLst>
      <p:ext uri="{BB962C8B-B14F-4D97-AF65-F5344CB8AC3E}">
        <p14:creationId xmlns:p14="http://schemas.microsoft.com/office/powerpoint/2010/main" val="93183096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66612">
              <a:defRPr/>
            </a:pPr>
            <a:r>
              <a:rPr lang="en-IN" sz="1300" dirty="0"/>
              <a:t>The performance management helps in sustaining the overall strategy of McCain. Smart objectives and frequent evaluations enhance productivity and efficiency in operation. High-performance standards assist in ensuring food safety and the quality of the product. High-potential employees who will lead the organisation are also identified by the system. This is done through regular monitoring to develop a culture of accountability among the teams to achieve global production targets. Proper performance management enhances the day-to-day functions as well as long-term organisational success.</a:t>
            </a:r>
          </a:p>
          <a:p>
            <a:endParaRPr lang="en-IN" dirty="0"/>
          </a:p>
        </p:txBody>
      </p:sp>
      <p:sp>
        <p:nvSpPr>
          <p:cNvPr id="4" name="Slide Number Placeholder 3"/>
          <p:cNvSpPr>
            <a:spLocks noGrp="1"/>
          </p:cNvSpPr>
          <p:nvPr>
            <p:ph type="sldNum" sz="quarter" idx="5"/>
          </p:nvPr>
        </p:nvSpPr>
        <p:spPr/>
        <p:txBody>
          <a:bodyPr/>
          <a:lstStyle/>
          <a:p>
            <a:fld id="{35C150F3-B41B-40E9-A486-08B113EFA6DD}" type="slidenum">
              <a:rPr lang="en-IN" smtClean="0"/>
              <a:t>18</a:t>
            </a:fld>
            <a:endParaRPr lang="en-IN"/>
          </a:p>
        </p:txBody>
      </p:sp>
    </p:spTree>
    <p:extLst>
      <p:ext uri="{BB962C8B-B14F-4D97-AF65-F5344CB8AC3E}">
        <p14:creationId xmlns:p14="http://schemas.microsoft.com/office/powerpoint/2010/main" val="200835842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66612">
              <a:defRPr/>
            </a:pPr>
            <a:r>
              <a:rPr lang="en-IN" sz="1300" dirty="0"/>
              <a:t>McCain has a number of performance management issues such as annual reviews that might not give sufficient feedback regularly. There is a lack of real-time performance data in certain plants and the performance standards may be inconsistently applied in different countries. Measures of teamwork or communication are also not easy. To solve these challenges, it is essential to make sure that there is fairness and a better quality of performance. </a:t>
            </a:r>
          </a:p>
          <a:p>
            <a:endParaRPr lang="en-IN" dirty="0"/>
          </a:p>
        </p:txBody>
      </p:sp>
      <p:sp>
        <p:nvSpPr>
          <p:cNvPr id="4" name="Slide Number Placeholder 3"/>
          <p:cNvSpPr>
            <a:spLocks noGrp="1"/>
          </p:cNvSpPr>
          <p:nvPr>
            <p:ph type="sldNum" sz="quarter" idx="5"/>
          </p:nvPr>
        </p:nvSpPr>
        <p:spPr/>
        <p:txBody>
          <a:bodyPr/>
          <a:lstStyle/>
          <a:p>
            <a:fld id="{35C150F3-B41B-40E9-A486-08B113EFA6DD}" type="slidenum">
              <a:rPr lang="en-IN" smtClean="0"/>
              <a:t>19</a:t>
            </a:fld>
            <a:endParaRPr lang="en-IN"/>
          </a:p>
        </p:txBody>
      </p:sp>
    </p:spTree>
    <p:extLst>
      <p:ext uri="{BB962C8B-B14F-4D97-AF65-F5344CB8AC3E}">
        <p14:creationId xmlns:p14="http://schemas.microsoft.com/office/powerpoint/2010/main" val="286548355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66612">
              <a:defRPr/>
            </a:pPr>
            <a:r>
              <a:rPr lang="en-IN" sz="1300" dirty="0"/>
              <a:t>As part of enhancing performance management, McCain can embrace a continuous feedback strategy as opposed to utilising annual reviews as the primary strategy. HR technology can be providing performance data in real time and the unification of the processes between countries will enhance fairness. Enhancement of coaching and development will enable the employees to be knowledgeable of expectations and enhance performance to support the operational and organisational objectives.</a:t>
            </a:r>
          </a:p>
          <a:p>
            <a:endParaRPr lang="en-IN" dirty="0"/>
          </a:p>
        </p:txBody>
      </p:sp>
      <p:sp>
        <p:nvSpPr>
          <p:cNvPr id="4" name="Slide Number Placeholder 3"/>
          <p:cNvSpPr>
            <a:spLocks noGrp="1"/>
          </p:cNvSpPr>
          <p:nvPr>
            <p:ph type="sldNum" sz="quarter" idx="5"/>
          </p:nvPr>
        </p:nvSpPr>
        <p:spPr/>
        <p:txBody>
          <a:bodyPr/>
          <a:lstStyle/>
          <a:p>
            <a:fld id="{35C150F3-B41B-40E9-A486-08B113EFA6DD}" type="slidenum">
              <a:rPr lang="en-IN" smtClean="0"/>
              <a:t>20</a:t>
            </a:fld>
            <a:endParaRPr lang="en-IN"/>
          </a:p>
        </p:txBody>
      </p:sp>
    </p:spTree>
    <p:extLst>
      <p:ext uri="{BB962C8B-B14F-4D97-AF65-F5344CB8AC3E}">
        <p14:creationId xmlns:p14="http://schemas.microsoft.com/office/powerpoint/2010/main" val="98634605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66612">
              <a:defRPr/>
            </a:pPr>
            <a:r>
              <a:rPr lang="en-IN" sz="1300" dirty="0"/>
              <a:t>DEI can be described as the development of a workplace that values, treats all employees with dignity and respect. Social Identity Theory is a theory explaining how individuals create groups according to identity that may create bias or exclusion. This theory applies to McCain as the firm has a varied workforce all around the globe. Inclusivity and understanding of identity and bias enable McCain to achieve a more inclusive team and minimise unfair treatment in other regions. </a:t>
            </a:r>
          </a:p>
          <a:p>
            <a:endParaRPr lang="en-IN" dirty="0"/>
          </a:p>
        </p:txBody>
      </p:sp>
      <p:sp>
        <p:nvSpPr>
          <p:cNvPr id="4" name="Slide Number Placeholder 3"/>
          <p:cNvSpPr>
            <a:spLocks noGrp="1"/>
          </p:cNvSpPr>
          <p:nvPr>
            <p:ph type="sldNum" sz="quarter" idx="5"/>
          </p:nvPr>
        </p:nvSpPr>
        <p:spPr/>
        <p:txBody>
          <a:bodyPr/>
          <a:lstStyle/>
          <a:p>
            <a:fld id="{35C150F3-B41B-40E9-A486-08B113EFA6DD}" type="slidenum">
              <a:rPr lang="en-IN" smtClean="0"/>
              <a:t>21</a:t>
            </a:fld>
            <a:endParaRPr lang="en-IN"/>
          </a:p>
        </p:txBody>
      </p:sp>
    </p:spTree>
    <p:extLst>
      <p:ext uri="{BB962C8B-B14F-4D97-AF65-F5344CB8AC3E}">
        <p14:creationId xmlns:p14="http://schemas.microsoft.com/office/powerpoint/2010/main" val="210431292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66612">
              <a:defRPr/>
            </a:pPr>
            <a:r>
              <a:rPr lang="en-IN" sz="1300" dirty="0"/>
              <a:t>McCain possesses a number of policies in DEI to promote fairness. The company has anti-discrimination policies and encourages equal employment. The gender equity programmes promote additional representation in various positions and the recruitment seeks to bring in different talents. The practices assist in establishing a respectful workplace and enhancing employee engagement in international locations. </a:t>
            </a:r>
          </a:p>
          <a:p>
            <a:endParaRPr lang="en-IN" dirty="0"/>
          </a:p>
        </p:txBody>
      </p:sp>
      <p:sp>
        <p:nvSpPr>
          <p:cNvPr id="4" name="Slide Number Placeholder 3"/>
          <p:cNvSpPr>
            <a:spLocks noGrp="1"/>
          </p:cNvSpPr>
          <p:nvPr>
            <p:ph type="sldNum" sz="quarter" idx="5"/>
          </p:nvPr>
        </p:nvSpPr>
        <p:spPr/>
        <p:txBody>
          <a:bodyPr/>
          <a:lstStyle/>
          <a:p>
            <a:fld id="{35C150F3-B41B-40E9-A486-08B113EFA6DD}" type="slidenum">
              <a:rPr lang="en-IN" smtClean="0"/>
              <a:t>22</a:t>
            </a:fld>
            <a:endParaRPr lang="en-IN"/>
          </a:p>
        </p:txBody>
      </p:sp>
    </p:spTree>
    <p:extLst>
      <p:ext uri="{BB962C8B-B14F-4D97-AF65-F5344CB8AC3E}">
        <p14:creationId xmlns:p14="http://schemas.microsoft.com/office/powerpoint/2010/main" val="331904211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66612">
              <a:defRPr/>
            </a:pPr>
            <a:r>
              <a:rPr lang="en-IN" sz="1300" dirty="0"/>
              <a:t>DEI at McCain is strongly affected by the line managers. They should demonstrate inclusive behaviour and make everyone on the team feel respected. Managers should be able to identify and avoid biased behaviours and they also promote fair hiring and promotions. Through promoting open communication, managers enable employees to be comfortable with communicating. Addressing matters with sensitivity creates trust and enhances inclusion in multicultural teams across the globe.</a:t>
            </a:r>
          </a:p>
          <a:p>
            <a:endParaRPr lang="en-IN" dirty="0"/>
          </a:p>
        </p:txBody>
      </p:sp>
      <p:sp>
        <p:nvSpPr>
          <p:cNvPr id="4" name="Slide Number Placeholder 3"/>
          <p:cNvSpPr>
            <a:spLocks noGrp="1"/>
          </p:cNvSpPr>
          <p:nvPr>
            <p:ph type="sldNum" sz="quarter" idx="5"/>
          </p:nvPr>
        </p:nvSpPr>
        <p:spPr/>
        <p:txBody>
          <a:bodyPr/>
          <a:lstStyle/>
          <a:p>
            <a:fld id="{35C150F3-B41B-40E9-A486-08B113EFA6DD}" type="slidenum">
              <a:rPr lang="en-IN" smtClean="0"/>
              <a:t>23</a:t>
            </a:fld>
            <a:endParaRPr lang="en-IN"/>
          </a:p>
        </p:txBody>
      </p:sp>
    </p:spTree>
    <p:extLst>
      <p:ext uri="{BB962C8B-B14F-4D97-AF65-F5344CB8AC3E}">
        <p14:creationId xmlns:p14="http://schemas.microsoft.com/office/powerpoint/2010/main" val="155689126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66612">
              <a:defRPr/>
            </a:pPr>
            <a:r>
              <a:rPr lang="en-IN" sz="1300" dirty="0"/>
              <a:t>DEI is largely connected with the strategic objectives of McCain. A multicultural and open culture not only improves the image of the company but also brings talent. Innovation and improved problem-solving are supported in different views. DEI also supports the sustainability and social responsibility of McCain. These results combine to support McCain in the long-term performance in international markets. </a:t>
            </a:r>
          </a:p>
          <a:p>
            <a:endParaRPr lang="en-IN" dirty="0"/>
          </a:p>
        </p:txBody>
      </p:sp>
      <p:sp>
        <p:nvSpPr>
          <p:cNvPr id="4" name="Slide Number Placeholder 3"/>
          <p:cNvSpPr>
            <a:spLocks noGrp="1"/>
          </p:cNvSpPr>
          <p:nvPr>
            <p:ph type="sldNum" sz="quarter" idx="5"/>
          </p:nvPr>
        </p:nvSpPr>
        <p:spPr/>
        <p:txBody>
          <a:bodyPr/>
          <a:lstStyle/>
          <a:p>
            <a:fld id="{35C150F3-B41B-40E9-A486-08B113EFA6DD}" type="slidenum">
              <a:rPr lang="en-IN" smtClean="0"/>
              <a:t>24</a:t>
            </a:fld>
            <a:endParaRPr lang="en-IN"/>
          </a:p>
        </p:txBody>
      </p:sp>
    </p:spTree>
    <p:extLst>
      <p:ext uri="{BB962C8B-B14F-4D97-AF65-F5344CB8AC3E}">
        <p14:creationId xmlns:p14="http://schemas.microsoft.com/office/powerpoint/2010/main" val="237539411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66612">
              <a:defRPr/>
            </a:pPr>
            <a:r>
              <a:rPr lang="en-IN" sz="1300" dirty="0"/>
              <a:t>McCain has a number of DEI challenges. Most technical and leadership positions are less represented by women and global teams may experience communication and inclusion issues as a result of cultural differences. Unconscious bias also affects the recruitment and promotion decisions and it is also not easy to measure the level of inclusion of employees. These are some of the issues that should be addressed to have a more diverse and inclusive workforce.</a:t>
            </a:r>
          </a:p>
          <a:p>
            <a:endParaRPr lang="en-IN" dirty="0"/>
          </a:p>
        </p:txBody>
      </p:sp>
      <p:sp>
        <p:nvSpPr>
          <p:cNvPr id="4" name="Slide Number Placeholder 3"/>
          <p:cNvSpPr>
            <a:spLocks noGrp="1"/>
          </p:cNvSpPr>
          <p:nvPr>
            <p:ph type="sldNum" sz="quarter" idx="5"/>
          </p:nvPr>
        </p:nvSpPr>
        <p:spPr/>
        <p:txBody>
          <a:bodyPr/>
          <a:lstStyle/>
          <a:p>
            <a:fld id="{35C150F3-B41B-40E9-A486-08B113EFA6DD}" type="slidenum">
              <a:rPr lang="en-IN" smtClean="0"/>
              <a:t>25</a:t>
            </a:fld>
            <a:endParaRPr lang="en-IN"/>
          </a:p>
        </p:txBody>
      </p:sp>
    </p:spTree>
    <p:extLst>
      <p:ext uri="{BB962C8B-B14F-4D97-AF65-F5344CB8AC3E}">
        <p14:creationId xmlns:p14="http://schemas.microsoft.com/office/powerpoint/2010/main" val="332995739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66612">
              <a:defRPr/>
            </a:pPr>
            <a:r>
              <a:rPr lang="en-IN" sz="1300" dirty="0"/>
              <a:t>McCain can enhance DEI by enhancing inclusive hiring by expanding the applicant pool and decreasing bias. Educating the managers about implicit bias and inclusive leadership will enhance interactions within the daily team activities. Establishing DEI goals will hold employees accountable and show improvement. Analytics and diversity and inclusion data tracking will assist McCain in evaluating the progress and in noticing the main obstacles.</a:t>
            </a:r>
          </a:p>
          <a:p>
            <a:endParaRPr lang="en-IN" dirty="0"/>
          </a:p>
        </p:txBody>
      </p:sp>
      <p:sp>
        <p:nvSpPr>
          <p:cNvPr id="4" name="Slide Number Placeholder 3"/>
          <p:cNvSpPr>
            <a:spLocks noGrp="1"/>
          </p:cNvSpPr>
          <p:nvPr>
            <p:ph type="sldNum" sz="quarter" idx="5"/>
          </p:nvPr>
        </p:nvSpPr>
        <p:spPr/>
        <p:txBody>
          <a:bodyPr/>
          <a:lstStyle/>
          <a:p>
            <a:fld id="{35C150F3-B41B-40E9-A486-08B113EFA6DD}" type="slidenum">
              <a:rPr lang="en-IN" smtClean="0"/>
              <a:t>26</a:t>
            </a:fld>
            <a:endParaRPr lang="en-IN"/>
          </a:p>
        </p:txBody>
      </p:sp>
    </p:spTree>
    <p:extLst>
      <p:ext uri="{BB962C8B-B14F-4D97-AF65-F5344CB8AC3E}">
        <p14:creationId xmlns:p14="http://schemas.microsoft.com/office/powerpoint/2010/main" val="21375967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66612">
              <a:defRPr/>
            </a:pPr>
            <a:r>
              <a:rPr lang="en-IN" sz="1300" dirty="0"/>
              <a:t>In conclusion, each of the four HR areas is interrelated and they all contribute to the overall strategy of McCain. Reward systems encourage employees and training enhances skills and makes the staff ready to meet the future requirements. Accountability and continuous improvement are guaranteed by performance management and DEI allows equity, dignity and creativity. Collectively, these practices enable McCain to develop a strong, motivated and inclusive workforce which facilitates productivity, quality and sustained success in its international business.</a:t>
            </a:r>
          </a:p>
          <a:p>
            <a:endParaRPr lang="en-IN" dirty="0"/>
          </a:p>
        </p:txBody>
      </p:sp>
      <p:sp>
        <p:nvSpPr>
          <p:cNvPr id="4" name="Slide Number Placeholder 3"/>
          <p:cNvSpPr>
            <a:spLocks noGrp="1"/>
          </p:cNvSpPr>
          <p:nvPr>
            <p:ph type="sldNum" sz="quarter" idx="5"/>
          </p:nvPr>
        </p:nvSpPr>
        <p:spPr/>
        <p:txBody>
          <a:bodyPr/>
          <a:lstStyle/>
          <a:p>
            <a:fld id="{35C150F3-B41B-40E9-A486-08B113EFA6DD}" type="slidenum">
              <a:rPr lang="en-IN" smtClean="0"/>
              <a:t>27</a:t>
            </a:fld>
            <a:endParaRPr lang="en-IN"/>
          </a:p>
        </p:txBody>
      </p:sp>
    </p:spTree>
    <p:extLst>
      <p:ext uri="{BB962C8B-B14F-4D97-AF65-F5344CB8AC3E}">
        <p14:creationId xmlns:p14="http://schemas.microsoft.com/office/powerpoint/2010/main" val="14973829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2D0619-FDDA-EC55-FCC6-883720756CE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4B3197FB-7867-E6E8-6B53-92356603090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1438956D-EDE8-36CB-DB4C-645420653BAE}"/>
              </a:ext>
            </a:extLst>
          </p:cNvPr>
          <p:cNvSpPr>
            <a:spLocks noGrp="1"/>
          </p:cNvSpPr>
          <p:nvPr>
            <p:ph type="dt" sz="half" idx="10"/>
          </p:nvPr>
        </p:nvSpPr>
        <p:spPr/>
        <p:txBody>
          <a:bodyPr/>
          <a:lstStyle/>
          <a:p>
            <a:fld id="{EF2C45F6-CBA7-491E-BFDC-D4C9C9C7C0BD}" type="datetimeFigureOut">
              <a:rPr lang="en-IN" smtClean="0"/>
              <a:t>30-11-2025</a:t>
            </a:fld>
            <a:endParaRPr lang="en-IN"/>
          </a:p>
        </p:txBody>
      </p:sp>
      <p:sp>
        <p:nvSpPr>
          <p:cNvPr id="5" name="Footer Placeholder 4">
            <a:extLst>
              <a:ext uri="{FF2B5EF4-FFF2-40B4-BE49-F238E27FC236}">
                <a16:creationId xmlns:a16="http://schemas.microsoft.com/office/drawing/2014/main" id="{357A4562-D39C-09D4-8942-3032A090C32C}"/>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D21C8619-5668-8729-8803-DBBFFD237A34}"/>
              </a:ext>
            </a:extLst>
          </p:cNvPr>
          <p:cNvSpPr>
            <a:spLocks noGrp="1"/>
          </p:cNvSpPr>
          <p:nvPr>
            <p:ph type="sldNum" sz="quarter" idx="12"/>
          </p:nvPr>
        </p:nvSpPr>
        <p:spPr/>
        <p:txBody>
          <a:bodyPr/>
          <a:lstStyle/>
          <a:p>
            <a:fld id="{6E7709E8-6B78-4452-8BD7-6A778C0E9D27}" type="slidenum">
              <a:rPr lang="en-IN" smtClean="0"/>
              <a:t>‹#›</a:t>
            </a:fld>
            <a:endParaRPr lang="en-IN"/>
          </a:p>
        </p:txBody>
      </p:sp>
    </p:spTree>
    <p:extLst>
      <p:ext uri="{BB962C8B-B14F-4D97-AF65-F5344CB8AC3E}">
        <p14:creationId xmlns:p14="http://schemas.microsoft.com/office/powerpoint/2010/main" val="12713377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2F8BE-0D4B-4F04-1E72-0D21ACAAD381}"/>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E95AD225-24F3-005E-2EC0-CE6E88E9B72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A101BE9C-31A9-BE86-34B8-4C09B20BD597}"/>
              </a:ext>
            </a:extLst>
          </p:cNvPr>
          <p:cNvSpPr>
            <a:spLocks noGrp="1"/>
          </p:cNvSpPr>
          <p:nvPr>
            <p:ph type="dt" sz="half" idx="10"/>
          </p:nvPr>
        </p:nvSpPr>
        <p:spPr/>
        <p:txBody>
          <a:bodyPr/>
          <a:lstStyle/>
          <a:p>
            <a:fld id="{EF2C45F6-CBA7-491E-BFDC-D4C9C9C7C0BD}" type="datetimeFigureOut">
              <a:rPr lang="en-IN" smtClean="0"/>
              <a:t>30-11-2025</a:t>
            </a:fld>
            <a:endParaRPr lang="en-IN"/>
          </a:p>
        </p:txBody>
      </p:sp>
      <p:sp>
        <p:nvSpPr>
          <p:cNvPr id="5" name="Footer Placeholder 4">
            <a:extLst>
              <a:ext uri="{FF2B5EF4-FFF2-40B4-BE49-F238E27FC236}">
                <a16:creationId xmlns:a16="http://schemas.microsoft.com/office/drawing/2014/main" id="{B16EB4C1-18E5-0A8B-2B5F-1F47012241B1}"/>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7E7D7C7E-5B99-7FC6-171A-358EF9ECF3A8}"/>
              </a:ext>
            </a:extLst>
          </p:cNvPr>
          <p:cNvSpPr>
            <a:spLocks noGrp="1"/>
          </p:cNvSpPr>
          <p:nvPr>
            <p:ph type="sldNum" sz="quarter" idx="12"/>
          </p:nvPr>
        </p:nvSpPr>
        <p:spPr/>
        <p:txBody>
          <a:bodyPr/>
          <a:lstStyle/>
          <a:p>
            <a:fld id="{6E7709E8-6B78-4452-8BD7-6A778C0E9D27}" type="slidenum">
              <a:rPr lang="en-IN" smtClean="0"/>
              <a:t>‹#›</a:t>
            </a:fld>
            <a:endParaRPr lang="en-IN"/>
          </a:p>
        </p:txBody>
      </p:sp>
    </p:spTree>
    <p:extLst>
      <p:ext uri="{BB962C8B-B14F-4D97-AF65-F5344CB8AC3E}">
        <p14:creationId xmlns:p14="http://schemas.microsoft.com/office/powerpoint/2010/main" val="4657644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B7661B-5298-5E5D-BC0E-744E3C02161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A3B988D8-38F2-C8D1-C221-EC9C3D4473F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EA3CA57-DBB7-4500-959C-2099A2B50ACD}"/>
              </a:ext>
            </a:extLst>
          </p:cNvPr>
          <p:cNvSpPr>
            <a:spLocks noGrp="1"/>
          </p:cNvSpPr>
          <p:nvPr>
            <p:ph type="dt" sz="half" idx="10"/>
          </p:nvPr>
        </p:nvSpPr>
        <p:spPr/>
        <p:txBody>
          <a:bodyPr/>
          <a:lstStyle/>
          <a:p>
            <a:fld id="{EF2C45F6-CBA7-491E-BFDC-D4C9C9C7C0BD}" type="datetimeFigureOut">
              <a:rPr lang="en-IN" smtClean="0"/>
              <a:t>30-11-2025</a:t>
            </a:fld>
            <a:endParaRPr lang="en-IN"/>
          </a:p>
        </p:txBody>
      </p:sp>
      <p:sp>
        <p:nvSpPr>
          <p:cNvPr id="5" name="Footer Placeholder 4">
            <a:extLst>
              <a:ext uri="{FF2B5EF4-FFF2-40B4-BE49-F238E27FC236}">
                <a16:creationId xmlns:a16="http://schemas.microsoft.com/office/drawing/2014/main" id="{BA584304-8558-79B7-B7DA-8262DF949DC9}"/>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4F7AD4A0-5989-5FA1-B566-2FCC60013158}"/>
              </a:ext>
            </a:extLst>
          </p:cNvPr>
          <p:cNvSpPr>
            <a:spLocks noGrp="1"/>
          </p:cNvSpPr>
          <p:nvPr>
            <p:ph type="sldNum" sz="quarter" idx="12"/>
          </p:nvPr>
        </p:nvSpPr>
        <p:spPr/>
        <p:txBody>
          <a:bodyPr/>
          <a:lstStyle/>
          <a:p>
            <a:fld id="{6E7709E8-6B78-4452-8BD7-6A778C0E9D27}" type="slidenum">
              <a:rPr lang="en-IN" smtClean="0"/>
              <a:t>‹#›</a:t>
            </a:fld>
            <a:endParaRPr lang="en-IN"/>
          </a:p>
        </p:txBody>
      </p:sp>
    </p:spTree>
    <p:extLst>
      <p:ext uri="{BB962C8B-B14F-4D97-AF65-F5344CB8AC3E}">
        <p14:creationId xmlns:p14="http://schemas.microsoft.com/office/powerpoint/2010/main" val="27631757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3856EF-1C80-C212-355F-BB4B4441DE32}"/>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3E88E5A4-F201-7CF6-899C-ABF54FEA9DB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F1803EFF-7C5E-8447-B37F-BF72FABF500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0847B1BF-4F3B-4FC7-F820-A14EE1CADF55}"/>
              </a:ext>
            </a:extLst>
          </p:cNvPr>
          <p:cNvSpPr>
            <a:spLocks noGrp="1"/>
          </p:cNvSpPr>
          <p:nvPr>
            <p:ph type="dt" sz="half" idx="10"/>
          </p:nvPr>
        </p:nvSpPr>
        <p:spPr/>
        <p:txBody>
          <a:bodyPr/>
          <a:lstStyle/>
          <a:p>
            <a:fld id="{EF2C45F6-CBA7-491E-BFDC-D4C9C9C7C0BD}" type="datetimeFigureOut">
              <a:rPr lang="en-IN" smtClean="0"/>
              <a:t>30-11-2025</a:t>
            </a:fld>
            <a:endParaRPr lang="en-IN"/>
          </a:p>
        </p:txBody>
      </p:sp>
      <p:sp>
        <p:nvSpPr>
          <p:cNvPr id="6" name="Footer Placeholder 5">
            <a:extLst>
              <a:ext uri="{FF2B5EF4-FFF2-40B4-BE49-F238E27FC236}">
                <a16:creationId xmlns:a16="http://schemas.microsoft.com/office/drawing/2014/main" id="{94A61E92-2ACC-5261-93A5-5A04880356D5}"/>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69152DB5-4DB8-1C18-6027-BF3D2C13BBB3}"/>
              </a:ext>
            </a:extLst>
          </p:cNvPr>
          <p:cNvSpPr>
            <a:spLocks noGrp="1"/>
          </p:cNvSpPr>
          <p:nvPr>
            <p:ph type="sldNum" sz="quarter" idx="12"/>
          </p:nvPr>
        </p:nvSpPr>
        <p:spPr/>
        <p:txBody>
          <a:bodyPr/>
          <a:lstStyle/>
          <a:p>
            <a:fld id="{6E7709E8-6B78-4452-8BD7-6A778C0E9D27}" type="slidenum">
              <a:rPr lang="en-IN" smtClean="0"/>
              <a:t>‹#›</a:t>
            </a:fld>
            <a:endParaRPr lang="en-IN"/>
          </a:p>
        </p:txBody>
      </p:sp>
    </p:spTree>
    <p:extLst>
      <p:ext uri="{BB962C8B-B14F-4D97-AF65-F5344CB8AC3E}">
        <p14:creationId xmlns:p14="http://schemas.microsoft.com/office/powerpoint/2010/main" val="19973317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A30CE6-958E-D38E-4760-721A3B1BA4C8}"/>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CF7A8A61-6F87-5FE2-A4F1-E8262D5DECF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199318-8191-8245-D0E3-83D3E5967C9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978DE412-8F0A-AC10-DFF0-4AE0F47567E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CD4CF4B-3E43-9CF0-8960-6C063BE5B6C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A34ECFCD-6EFF-989B-B1C6-9D8AEC8C50CB}"/>
              </a:ext>
            </a:extLst>
          </p:cNvPr>
          <p:cNvSpPr>
            <a:spLocks noGrp="1"/>
          </p:cNvSpPr>
          <p:nvPr>
            <p:ph type="dt" sz="half" idx="10"/>
          </p:nvPr>
        </p:nvSpPr>
        <p:spPr/>
        <p:txBody>
          <a:bodyPr/>
          <a:lstStyle/>
          <a:p>
            <a:fld id="{EF2C45F6-CBA7-491E-BFDC-D4C9C9C7C0BD}" type="datetimeFigureOut">
              <a:rPr lang="en-IN" smtClean="0"/>
              <a:t>30-11-2025</a:t>
            </a:fld>
            <a:endParaRPr lang="en-IN"/>
          </a:p>
        </p:txBody>
      </p:sp>
      <p:sp>
        <p:nvSpPr>
          <p:cNvPr id="8" name="Footer Placeholder 7">
            <a:extLst>
              <a:ext uri="{FF2B5EF4-FFF2-40B4-BE49-F238E27FC236}">
                <a16:creationId xmlns:a16="http://schemas.microsoft.com/office/drawing/2014/main" id="{A15AC843-C6FB-A8C9-E717-5661503941A9}"/>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3C22A48F-BF47-3458-0286-41E1E729FC12}"/>
              </a:ext>
            </a:extLst>
          </p:cNvPr>
          <p:cNvSpPr>
            <a:spLocks noGrp="1"/>
          </p:cNvSpPr>
          <p:nvPr>
            <p:ph type="sldNum" sz="quarter" idx="12"/>
          </p:nvPr>
        </p:nvSpPr>
        <p:spPr/>
        <p:txBody>
          <a:bodyPr/>
          <a:lstStyle/>
          <a:p>
            <a:fld id="{6E7709E8-6B78-4452-8BD7-6A778C0E9D27}" type="slidenum">
              <a:rPr lang="en-IN" smtClean="0"/>
              <a:t>‹#›</a:t>
            </a:fld>
            <a:endParaRPr lang="en-IN"/>
          </a:p>
        </p:txBody>
      </p:sp>
    </p:spTree>
    <p:extLst>
      <p:ext uri="{BB962C8B-B14F-4D97-AF65-F5344CB8AC3E}">
        <p14:creationId xmlns:p14="http://schemas.microsoft.com/office/powerpoint/2010/main" val="8577390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7B583C-D98C-9BA1-92AD-2F70F4DED57B}"/>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8CC7356A-27DA-4CD2-1F40-3082F87E7F7E}"/>
              </a:ext>
            </a:extLst>
          </p:cNvPr>
          <p:cNvSpPr>
            <a:spLocks noGrp="1"/>
          </p:cNvSpPr>
          <p:nvPr>
            <p:ph type="dt" sz="half" idx="10"/>
          </p:nvPr>
        </p:nvSpPr>
        <p:spPr/>
        <p:txBody>
          <a:bodyPr/>
          <a:lstStyle/>
          <a:p>
            <a:fld id="{EF2C45F6-CBA7-491E-BFDC-D4C9C9C7C0BD}" type="datetimeFigureOut">
              <a:rPr lang="en-IN" smtClean="0"/>
              <a:t>30-11-2025</a:t>
            </a:fld>
            <a:endParaRPr lang="en-IN"/>
          </a:p>
        </p:txBody>
      </p:sp>
      <p:sp>
        <p:nvSpPr>
          <p:cNvPr id="4" name="Footer Placeholder 3">
            <a:extLst>
              <a:ext uri="{FF2B5EF4-FFF2-40B4-BE49-F238E27FC236}">
                <a16:creationId xmlns:a16="http://schemas.microsoft.com/office/drawing/2014/main" id="{A0E6D3FD-AD69-4B2E-55EA-97C20B78B5A5}"/>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070C252D-393A-42B8-FA5F-CE6365B771BD}"/>
              </a:ext>
            </a:extLst>
          </p:cNvPr>
          <p:cNvSpPr>
            <a:spLocks noGrp="1"/>
          </p:cNvSpPr>
          <p:nvPr>
            <p:ph type="sldNum" sz="quarter" idx="12"/>
          </p:nvPr>
        </p:nvSpPr>
        <p:spPr/>
        <p:txBody>
          <a:bodyPr/>
          <a:lstStyle/>
          <a:p>
            <a:fld id="{6E7709E8-6B78-4452-8BD7-6A778C0E9D27}" type="slidenum">
              <a:rPr lang="en-IN" smtClean="0"/>
              <a:t>‹#›</a:t>
            </a:fld>
            <a:endParaRPr lang="en-IN"/>
          </a:p>
        </p:txBody>
      </p:sp>
    </p:spTree>
    <p:extLst>
      <p:ext uri="{BB962C8B-B14F-4D97-AF65-F5344CB8AC3E}">
        <p14:creationId xmlns:p14="http://schemas.microsoft.com/office/powerpoint/2010/main" val="11389192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D1AEC4F-695B-682F-F6C6-FE6006FC7C80}"/>
              </a:ext>
            </a:extLst>
          </p:cNvPr>
          <p:cNvSpPr>
            <a:spLocks noGrp="1"/>
          </p:cNvSpPr>
          <p:nvPr>
            <p:ph type="dt" sz="half" idx="10"/>
          </p:nvPr>
        </p:nvSpPr>
        <p:spPr/>
        <p:txBody>
          <a:bodyPr/>
          <a:lstStyle/>
          <a:p>
            <a:fld id="{EF2C45F6-CBA7-491E-BFDC-D4C9C9C7C0BD}" type="datetimeFigureOut">
              <a:rPr lang="en-IN" smtClean="0"/>
              <a:t>30-11-2025</a:t>
            </a:fld>
            <a:endParaRPr lang="en-IN"/>
          </a:p>
        </p:txBody>
      </p:sp>
      <p:sp>
        <p:nvSpPr>
          <p:cNvPr id="3" name="Footer Placeholder 2">
            <a:extLst>
              <a:ext uri="{FF2B5EF4-FFF2-40B4-BE49-F238E27FC236}">
                <a16:creationId xmlns:a16="http://schemas.microsoft.com/office/drawing/2014/main" id="{DFE8BAFC-14E9-AC4E-7455-A2A32018C163}"/>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CF9F21E8-1B51-1169-EB4D-83ACC0D6BDAB}"/>
              </a:ext>
            </a:extLst>
          </p:cNvPr>
          <p:cNvSpPr>
            <a:spLocks noGrp="1"/>
          </p:cNvSpPr>
          <p:nvPr>
            <p:ph type="sldNum" sz="quarter" idx="12"/>
          </p:nvPr>
        </p:nvSpPr>
        <p:spPr/>
        <p:txBody>
          <a:bodyPr/>
          <a:lstStyle/>
          <a:p>
            <a:fld id="{6E7709E8-6B78-4452-8BD7-6A778C0E9D27}" type="slidenum">
              <a:rPr lang="en-IN" smtClean="0"/>
              <a:t>‹#›</a:t>
            </a:fld>
            <a:endParaRPr lang="en-IN"/>
          </a:p>
        </p:txBody>
      </p:sp>
    </p:spTree>
    <p:extLst>
      <p:ext uri="{BB962C8B-B14F-4D97-AF65-F5344CB8AC3E}">
        <p14:creationId xmlns:p14="http://schemas.microsoft.com/office/powerpoint/2010/main" val="38809483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4C14A9-F90C-F3D3-1E6F-1D9B39EF690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C675CF6D-C00E-8451-600C-7997B28DA47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1286B203-DC20-44F7-4DB3-D52FF345829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DA03341-97C7-7F8A-2F51-E54E9CA20194}"/>
              </a:ext>
            </a:extLst>
          </p:cNvPr>
          <p:cNvSpPr>
            <a:spLocks noGrp="1"/>
          </p:cNvSpPr>
          <p:nvPr>
            <p:ph type="dt" sz="half" idx="10"/>
          </p:nvPr>
        </p:nvSpPr>
        <p:spPr/>
        <p:txBody>
          <a:bodyPr/>
          <a:lstStyle/>
          <a:p>
            <a:fld id="{EF2C45F6-CBA7-491E-BFDC-D4C9C9C7C0BD}" type="datetimeFigureOut">
              <a:rPr lang="en-IN" smtClean="0"/>
              <a:t>30-11-2025</a:t>
            </a:fld>
            <a:endParaRPr lang="en-IN"/>
          </a:p>
        </p:txBody>
      </p:sp>
      <p:sp>
        <p:nvSpPr>
          <p:cNvPr id="6" name="Footer Placeholder 5">
            <a:extLst>
              <a:ext uri="{FF2B5EF4-FFF2-40B4-BE49-F238E27FC236}">
                <a16:creationId xmlns:a16="http://schemas.microsoft.com/office/drawing/2014/main" id="{80275203-009B-AD88-61F4-128C328CEAF6}"/>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720575B0-55B9-03AD-B1A1-4DE3E924F70C}"/>
              </a:ext>
            </a:extLst>
          </p:cNvPr>
          <p:cNvSpPr>
            <a:spLocks noGrp="1"/>
          </p:cNvSpPr>
          <p:nvPr>
            <p:ph type="sldNum" sz="quarter" idx="12"/>
          </p:nvPr>
        </p:nvSpPr>
        <p:spPr/>
        <p:txBody>
          <a:bodyPr/>
          <a:lstStyle/>
          <a:p>
            <a:fld id="{6E7709E8-6B78-4452-8BD7-6A778C0E9D27}" type="slidenum">
              <a:rPr lang="en-IN" smtClean="0"/>
              <a:t>‹#›</a:t>
            </a:fld>
            <a:endParaRPr lang="en-IN"/>
          </a:p>
        </p:txBody>
      </p:sp>
    </p:spTree>
    <p:extLst>
      <p:ext uri="{BB962C8B-B14F-4D97-AF65-F5344CB8AC3E}">
        <p14:creationId xmlns:p14="http://schemas.microsoft.com/office/powerpoint/2010/main" val="23167958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F28E7C-0DD4-48BA-C5F8-66DD7F6FC58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266D106E-BF4D-1373-7251-8EB06006E7B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5C6870F3-E78C-19D0-AA0B-68C6C65E8DF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9BC3175-686F-7A96-8032-599FE8199C7A}"/>
              </a:ext>
            </a:extLst>
          </p:cNvPr>
          <p:cNvSpPr>
            <a:spLocks noGrp="1"/>
          </p:cNvSpPr>
          <p:nvPr>
            <p:ph type="dt" sz="half" idx="10"/>
          </p:nvPr>
        </p:nvSpPr>
        <p:spPr/>
        <p:txBody>
          <a:bodyPr/>
          <a:lstStyle/>
          <a:p>
            <a:fld id="{EF2C45F6-CBA7-491E-BFDC-D4C9C9C7C0BD}" type="datetimeFigureOut">
              <a:rPr lang="en-IN" smtClean="0"/>
              <a:t>30-11-2025</a:t>
            </a:fld>
            <a:endParaRPr lang="en-IN"/>
          </a:p>
        </p:txBody>
      </p:sp>
      <p:sp>
        <p:nvSpPr>
          <p:cNvPr id="6" name="Footer Placeholder 5">
            <a:extLst>
              <a:ext uri="{FF2B5EF4-FFF2-40B4-BE49-F238E27FC236}">
                <a16:creationId xmlns:a16="http://schemas.microsoft.com/office/drawing/2014/main" id="{A36AE341-0661-C061-A43F-73678AC9527E}"/>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51779D02-7CC7-3C5C-4339-33A398D016D9}"/>
              </a:ext>
            </a:extLst>
          </p:cNvPr>
          <p:cNvSpPr>
            <a:spLocks noGrp="1"/>
          </p:cNvSpPr>
          <p:nvPr>
            <p:ph type="sldNum" sz="quarter" idx="12"/>
          </p:nvPr>
        </p:nvSpPr>
        <p:spPr/>
        <p:txBody>
          <a:bodyPr/>
          <a:lstStyle/>
          <a:p>
            <a:fld id="{6E7709E8-6B78-4452-8BD7-6A778C0E9D27}" type="slidenum">
              <a:rPr lang="en-IN" smtClean="0"/>
              <a:t>‹#›</a:t>
            </a:fld>
            <a:endParaRPr lang="en-IN"/>
          </a:p>
        </p:txBody>
      </p:sp>
    </p:spTree>
    <p:extLst>
      <p:ext uri="{BB962C8B-B14F-4D97-AF65-F5344CB8AC3E}">
        <p14:creationId xmlns:p14="http://schemas.microsoft.com/office/powerpoint/2010/main" val="26775873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360D1E-CB07-9A09-C641-816194CE02CD}"/>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62B9D6CE-9813-7AE5-10F6-82FF7C9695F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0D383518-020C-83F9-9670-F5E33857C778}"/>
              </a:ext>
            </a:extLst>
          </p:cNvPr>
          <p:cNvSpPr>
            <a:spLocks noGrp="1"/>
          </p:cNvSpPr>
          <p:nvPr>
            <p:ph type="dt" sz="half" idx="10"/>
          </p:nvPr>
        </p:nvSpPr>
        <p:spPr/>
        <p:txBody>
          <a:bodyPr/>
          <a:lstStyle/>
          <a:p>
            <a:fld id="{EF2C45F6-CBA7-491E-BFDC-D4C9C9C7C0BD}" type="datetimeFigureOut">
              <a:rPr lang="en-IN" smtClean="0"/>
              <a:t>30-11-2025</a:t>
            </a:fld>
            <a:endParaRPr lang="en-IN"/>
          </a:p>
        </p:txBody>
      </p:sp>
      <p:sp>
        <p:nvSpPr>
          <p:cNvPr id="5" name="Footer Placeholder 4">
            <a:extLst>
              <a:ext uri="{FF2B5EF4-FFF2-40B4-BE49-F238E27FC236}">
                <a16:creationId xmlns:a16="http://schemas.microsoft.com/office/drawing/2014/main" id="{4887C747-A220-61CA-2CA0-F34AE61B6D01}"/>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0AB390FE-5BAD-8DD5-F2B9-E6E5008602E1}"/>
              </a:ext>
            </a:extLst>
          </p:cNvPr>
          <p:cNvSpPr>
            <a:spLocks noGrp="1"/>
          </p:cNvSpPr>
          <p:nvPr>
            <p:ph type="sldNum" sz="quarter" idx="12"/>
          </p:nvPr>
        </p:nvSpPr>
        <p:spPr/>
        <p:txBody>
          <a:bodyPr/>
          <a:lstStyle/>
          <a:p>
            <a:fld id="{6E7709E8-6B78-4452-8BD7-6A778C0E9D27}" type="slidenum">
              <a:rPr lang="en-IN" smtClean="0"/>
              <a:t>‹#›</a:t>
            </a:fld>
            <a:endParaRPr lang="en-IN"/>
          </a:p>
        </p:txBody>
      </p:sp>
    </p:spTree>
    <p:extLst>
      <p:ext uri="{BB962C8B-B14F-4D97-AF65-F5344CB8AC3E}">
        <p14:creationId xmlns:p14="http://schemas.microsoft.com/office/powerpoint/2010/main" val="30448909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D51F1CD-7008-CFBA-90BD-2A6CCEE6EAB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DF3AF7BA-ED8A-B760-C292-DC352F234EB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2304E79C-035E-A14D-F2C1-3E45B19100F1}"/>
              </a:ext>
            </a:extLst>
          </p:cNvPr>
          <p:cNvSpPr>
            <a:spLocks noGrp="1"/>
          </p:cNvSpPr>
          <p:nvPr>
            <p:ph type="dt" sz="half" idx="10"/>
          </p:nvPr>
        </p:nvSpPr>
        <p:spPr/>
        <p:txBody>
          <a:bodyPr/>
          <a:lstStyle/>
          <a:p>
            <a:fld id="{EF2C45F6-CBA7-491E-BFDC-D4C9C9C7C0BD}" type="datetimeFigureOut">
              <a:rPr lang="en-IN" smtClean="0"/>
              <a:t>30-11-2025</a:t>
            </a:fld>
            <a:endParaRPr lang="en-IN"/>
          </a:p>
        </p:txBody>
      </p:sp>
      <p:sp>
        <p:nvSpPr>
          <p:cNvPr id="5" name="Footer Placeholder 4">
            <a:extLst>
              <a:ext uri="{FF2B5EF4-FFF2-40B4-BE49-F238E27FC236}">
                <a16:creationId xmlns:a16="http://schemas.microsoft.com/office/drawing/2014/main" id="{31BC86BD-B74F-B28E-9683-DC6D127A171C}"/>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920C9B9D-CD29-59F4-9471-FD2E3D253EF8}"/>
              </a:ext>
            </a:extLst>
          </p:cNvPr>
          <p:cNvSpPr>
            <a:spLocks noGrp="1"/>
          </p:cNvSpPr>
          <p:nvPr>
            <p:ph type="sldNum" sz="quarter" idx="12"/>
          </p:nvPr>
        </p:nvSpPr>
        <p:spPr/>
        <p:txBody>
          <a:bodyPr/>
          <a:lstStyle/>
          <a:p>
            <a:fld id="{6E7709E8-6B78-4452-8BD7-6A778C0E9D27}" type="slidenum">
              <a:rPr lang="en-IN" smtClean="0"/>
              <a:t>‹#›</a:t>
            </a:fld>
            <a:endParaRPr lang="en-IN"/>
          </a:p>
        </p:txBody>
      </p:sp>
    </p:spTree>
    <p:extLst>
      <p:ext uri="{BB962C8B-B14F-4D97-AF65-F5344CB8AC3E}">
        <p14:creationId xmlns:p14="http://schemas.microsoft.com/office/powerpoint/2010/main" val="8941049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18C17A4-C728-2224-20FE-FFB293FE50D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C4D71F92-4C4B-97BF-763C-E43BA8753C5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FCE7C213-2B0C-DCA3-97FE-BEBD93B9ED5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F2C45F6-CBA7-491E-BFDC-D4C9C9C7C0BD}" type="datetimeFigureOut">
              <a:rPr lang="en-IN" smtClean="0"/>
              <a:t>30-11-2025</a:t>
            </a:fld>
            <a:endParaRPr lang="en-IN"/>
          </a:p>
        </p:txBody>
      </p:sp>
      <p:sp>
        <p:nvSpPr>
          <p:cNvPr id="5" name="Footer Placeholder 4">
            <a:extLst>
              <a:ext uri="{FF2B5EF4-FFF2-40B4-BE49-F238E27FC236}">
                <a16:creationId xmlns:a16="http://schemas.microsoft.com/office/drawing/2014/main" id="{052227BC-C137-5493-F9D6-B6148674C48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a:extLst>
              <a:ext uri="{FF2B5EF4-FFF2-40B4-BE49-F238E27FC236}">
                <a16:creationId xmlns:a16="http://schemas.microsoft.com/office/drawing/2014/main" id="{20F933C8-F4FA-5CD4-9A1B-DAD8E3ACF0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E7709E8-6B78-4452-8BD7-6A778C0E9D27}" type="slidenum">
              <a:rPr lang="en-IN" smtClean="0"/>
              <a:t>‹#›</a:t>
            </a:fld>
            <a:endParaRPr lang="en-IN"/>
          </a:p>
        </p:txBody>
      </p:sp>
    </p:spTree>
    <p:extLst>
      <p:ext uri="{BB962C8B-B14F-4D97-AF65-F5344CB8AC3E}">
        <p14:creationId xmlns:p14="http://schemas.microsoft.com/office/powerpoint/2010/main" val="17883329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0.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41.jpeg"/><Relationship Id="rId7" Type="http://schemas.openxmlformats.org/officeDocument/2006/relationships/diagramColors" Target="../diagrams/colors6.xml"/><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25.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28.xml.rels><?xml version="1.0" encoding="UTF-8" standalone="yes"?>
<Relationships xmlns="http://schemas.openxmlformats.org/package/2006/relationships"><Relationship Id="rId3" Type="http://schemas.openxmlformats.org/officeDocument/2006/relationships/hyperlink" Target="https://www.comparably.com/companies/mccain-foods" TargetMode="External"/><Relationship Id="rId2" Type="http://schemas.openxmlformats.org/officeDocument/2006/relationships/hyperlink" Target="https://careers.mccain.com/us/en/your-life"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80E5FECD-C9FF-49B3-B1FD-6B2D855C4A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8529B05D-1C53-2E8E-A8AD-A505AE67C66B}"/>
              </a:ext>
            </a:extLst>
          </p:cNvPr>
          <p:cNvSpPr>
            <a:spLocks noGrp="1"/>
          </p:cNvSpPr>
          <p:nvPr>
            <p:ph type="ctrTitle"/>
          </p:nvPr>
        </p:nvSpPr>
        <p:spPr>
          <a:xfrm>
            <a:off x="874815" y="798703"/>
            <a:ext cx="5221185" cy="3072015"/>
          </a:xfrm>
        </p:spPr>
        <p:txBody>
          <a:bodyPr anchor="b">
            <a:normAutofit fontScale="90000"/>
          </a:bodyPr>
          <a:lstStyle/>
          <a:p>
            <a:r>
              <a:rPr lang="en-IN" sz="4200" b="1" i="1" dirty="0">
                <a:solidFill>
                  <a:srgbClr val="FFFFFF"/>
                </a:solidFill>
              </a:rPr>
              <a:t>LCMB7023</a:t>
            </a:r>
            <a:br>
              <a:rPr lang="en-IN" sz="4200" b="1" i="1" dirty="0">
                <a:solidFill>
                  <a:srgbClr val="FFFFFF"/>
                </a:solidFill>
              </a:rPr>
            </a:br>
            <a:r>
              <a:rPr lang="en-IN" sz="4200" b="1" i="1" dirty="0">
                <a:solidFill>
                  <a:srgbClr val="FFFFFF"/>
                </a:solidFill>
              </a:rPr>
              <a:t>Human Capital Management</a:t>
            </a:r>
            <a:br>
              <a:rPr lang="en-IN" sz="4200" b="1" i="1" dirty="0">
                <a:solidFill>
                  <a:srgbClr val="FFFFFF"/>
                </a:solidFill>
              </a:rPr>
            </a:br>
            <a:r>
              <a:rPr lang="en-IN" sz="4200" b="1" i="1" dirty="0">
                <a:solidFill>
                  <a:srgbClr val="FFFFFF"/>
                </a:solidFill>
              </a:rPr>
              <a:t>Case of McCain Foods</a:t>
            </a:r>
            <a:br>
              <a:rPr lang="en-IN" sz="4200" b="1" i="1" dirty="0">
                <a:solidFill>
                  <a:srgbClr val="FFFFFF"/>
                </a:solidFill>
              </a:rPr>
            </a:br>
            <a:endParaRPr lang="en-IN" sz="4200" b="1" i="1" dirty="0">
              <a:solidFill>
                <a:srgbClr val="FFFFFF"/>
              </a:solidFill>
            </a:endParaRPr>
          </a:p>
        </p:txBody>
      </p:sp>
      <p:sp>
        <p:nvSpPr>
          <p:cNvPr id="3" name="Subtitle 2">
            <a:extLst>
              <a:ext uri="{FF2B5EF4-FFF2-40B4-BE49-F238E27FC236}">
                <a16:creationId xmlns:a16="http://schemas.microsoft.com/office/drawing/2014/main" id="{67B90E41-E81A-7B68-598C-74ACAB7D1C46}"/>
              </a:ext>
            </a:extLst>
          </p:cNvPr>
          <p:cNvSpPr>
            <a:spLocks noGrp="1"/>
          </p:cNvSpPr>
          <p:nvPr>
            <p:ph type="subTitle" idx="1"/>
          </p:nvPr>
        </p:nvSpPr>
        <p:spPr>
          <a:xfrm>
            <a:off x="870148" y="3962791"/>
            <a:ext cx="5335851" cy="2664219"/>
          </a:xfrm>
        </p:spPr>
        <p:txBody>
          <a:bodyPr anchor="t">
            <a:normAutofit fontScale="85000" lnSpcReduction="20000"/>
          </a:bodyPr>
          <a:lstStyle/>
          <a:p>
            <a:r>
              <a:rPr lang="en-IN" b="1" dirty="0">
                <a:solidFill>
                  <a:srgbClr val="FFFFFF"/>
                </a:solidFill>
              </a:rPr>
              <a:t>Lecture Name – Gladius Kulothungan</a:t>
            </a:r>
          </a:p>
          <a:p>
            <a:r>
              <a:rPr lang="en-IN" b="1" dirty="0">
                <a:solidFill>
                  <a:srgbClr val="FFFFFF"/>
                </a:solidFill>
              </a:rPr>
              <a:t>Group Members: Four</a:t>
            </a:r>
          </a:p>
          <a:p>
            <a:br>
              <a:rPr lang="en-IN" b="1" dirty="0">
                <a:solidFill>
                  <a:srgbClr val="FFFFFF"/>
                </a:solidFill>
              </a:rPr>
            </a:br>
            <a:r>
              <a:rPr lang="en-IN" b="1" dirty="0">
                <a:solidFill>
                  <a:srgbClr val="FFFFFF"/>
                </a:solidFill>
              </a:rPr>
              <a:t>Group Member’s Name&amp; ID:</a:t>
            </a:r>
          </a:p>
          <a:p>
            <a:r>
              <a:rPr lang="en-IN" b="1" dirty="0">
                <a:solidFill>
                  <a:srgbClr val="FFFFFF"/>
                </a:solidFill>
              </a:rPr>
              <a:t>Taranjot </a:t>
            </a:r>
            <a:r>
              <a:rPr lang="en-IN" b="1" dirty="0" err="1">
                <a:solidFill>
                  <a:srgbClr val="FFFFFF"/>
                </a:solidFill>
              </a:rPr>
              <a:t>Randev</a:t>
            </a:r>
            <a:r>
              <a:rPr lang="en-IN" b="1" dirty="0">
                <a:solidFill>
                  <a:srgbClr val="FFFFFF"/>
                </a:solidFill>
              </a:rPr>
              <a:t> -2436053(Leader)</a:t>
            </a:r>
          </a:p>
          <a:p>
            <a:r>
              <a:rPr lang="en-IN" b="1" dirty="0">
                <a:solidFill>
                  <a:srgbClr val="FFFFFF"/>
                </a:solidFill>
              </a:rPr>
              <a:t>Kush Jani -2504341</a:t>
            </a:r>
          </a:p>
          <a:p>
            <a:r>
              <a:rPr lang="en-IN" b="1" dirty="0" err="1">
                <a:solidFill>
                  <a:srgbClr val="FFFFFF"/>
                </a:solidFill>
              </a:rPr>
              <a:t>Aayushy</a:t>
            </a:r>
            <a:r>
              <a:rPr lang="en-IN" b="1" dirty="0">
                <a:solidFill>
                  <a:srgbClr val="FFFFFF"/>
                </a:solidFill>
              </a:rPr>
              <a:t> Pradipkumar Patel -2503361</a:t>
            </a:r>
          </a:p>
          <a:p>
            <a:r>
              <a:rPr lang="en-IN" b="1" dirty="0">
                <a:solidFill>
                  <a:srgbClr val="FFFFFF"/>
                </a:solidFill>
              </a:rPr>
              <a:t>Sanjana </a:t>
            </a:r>
            <a:r>
              <a:rPr lang="en-IN" b="1" dirty="0" err="1">
                <a:solidFill>
                  <a:srgbClr val="FFFFFF"/>
                </a:solidFill>
              </a:rPr>
              <a:t>Bipinkumar</a:t>
            </a:r>
            <a:r>
              <a:rPr lang="en-IN" b="1" dirty="0">
                <a:solidFill>
                  <a:srgbClr val="FFFFFF"/>
                </a:solidFill>
              </a:rPr>
              <a:t> Kalani -2422384</a:t>
            </a:r>
          </a:p>
          <a:p>
            <a:endParaRPr lang="en-IN" b="1" dirty="0">
              <a:solidFill>
                <a:srgbClr val="FFFFFF"/>
              </a:solidFill>
            </a:endParaRPr>
          </a:p>
          <a:p>
            <a:endParaRPr lang="en-IN" dirty="0">
              <a:solidFill>
                <a:srgbClr val="FFFFFF"/>
              </a:solidFill>
            </a:endParaRPr>
          </a:p>
        </p:txBody>
      </p:sp>
      <p:sp>
        <p:nvSpPr>
          <p:cNvPr id="1033" name="Freeform: Shape 1032">
            <a:extLst>
              <a:ext uri="{FF2B5EF4-FFF2-40B4-BE49-F238E27FC236}">
                <a16:creationId xmlns:a16="http://schemas.microsoft.com/office/drawing/2014/main" id="{F5569EEC-E12F-4856-B407-02B2813A4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04059" y="0"/>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4"/>
          </a:solidFill>
          <a:ln w="9525" cap="flat">
            <a:noFill/>
            <a:prstDash val="solid"/>
            <a:miter/>
          </a:ln>
        </p:spPr>
        <p:txBody>
          <a:bodyPr rtlCol="0" anchor="ctr"/>
          <a:lstStyle/>
          <a:p>
            <a:endParaRPr lang="en-US"/>
          </a:p>
        </p:txBody>
      </p:sp>
      <p:sp>
        <p:nvSpPr>
          <p:cNvPr id="1035" name="Freeform: Shape 1034">
            <a:extLst>
              <a:ext uri="{FF2B5EF4-FFF2-40B4-BE49-F238E27FC236}">
                <a16:creationId xmlns:a16="http://schemas.microsoft.com/office/drawing/2014/main" id="{CF860788-3A6A-45A3-B3F1-06F159665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67336" y="1"/>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026" name="Picture 2" descr="McCain Foods - Wikipedia">
            <a:extLst>
              <a:ext uri="{FF2B5EF4-FFF2-40B4-BE49-F238E27FC236}">
                <a16:creationId xmlns:a16="http://schemas.microsoft.com/office/drawing/2014/main" id="{574B9CB1-7CBF-4E60-C4F9-9996D38A7DD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651243" y="1905417"/>
            <a:ext cx="4939504" cy="2664219"/>
          </a:xfrm>
          <a:custGeom>
            <a:avLst/>
            <a:gdLst/>
            <a:ahLst/>
            <a:cxnLst/>
            <a:rect l="l" t="t" r="r" b="b"/>
            <a:pathLst>
              <a:path w="4579832" h="5347063">
                <a:moveTo>
                  <a:pt x="106985" y="0"/>
                </a:moveTo>
                <a:lnTo>
                  <a:pt x="4472847" y="0"/>
                </a:lnTo>
                <a:cubicBezTo>
                  <a:pt x="4531933" y="0"/>
                  <a:pt x="4579832" y="47899"/>
                  <a:pt x="4579832" y="106985"/>
                </a:cubicBezTo>
                <a:lnTo>
                  <a:pt x="4579832" y="5240078"/>
                </a:lnTo>
                <a:cubicBezTo>
                  <a:pt x="4579832" y="5299164"/>
                  <a:pt x="4531933" y="5347063"/>
                  <a:pt x="4472847" y="5347063"/>
                </a:cubicBezTo>
                <a:lnTo>
                  <a:pt x="106985" y="5347063"/>
                </a:lnTo>
                <a:cubicBezTo>
                  <a:pt x="47899" y="5347063"/>
                  <a:pt x="0" y="5299164"/>
                  <a:pt x="0" y="5240078"/>
                </a:cubicBezTo>
                <a:lnTo>
                  <a:pt x="0" y="106985"/>
                </a:lnTo>
                <a:cubicBezTo>
                  <a:pt x="0" y="47899"/>
                  <a:pt x="47899" y="0"/>
                  <a:pt x="106985" y="0"/>
                </a:cubicBezTo>
                <a:close/>
              </a:path>
            </a:pathLst>
          </a:custGeom>
          <a:noFill/>
          <a:extLst>
            <a:ext uri="{909E8E84-426E-40DD-AFC4-6F175D3DCCD1}">
              <a14:hiddenFill xmlns:a14="http://schemas.microsoft.com/office/drawing/2010/main">
                <a:solidFill>
                  <a:srgbClr val="FFFFFF"/>
                </a:solidFill>
              </a14:hiddenFill>
            </a:ext>
          </a:extLst>
        </p:spPr>
      </p:pic>
      <p:sp>
        <p:nvSpPr>
          <p:cNvPr id="1037" name="Freeform: Shape 1036">
            <a:extLst>
              <a:ext uri="{FF2B5EF4-FFF2-40B4-BE49-F238E27FC236}">
                <a16:creationId xmlns:a16="http://schemas.microsoft.com/office/drawing/2014/main" id="{DF1E3393-B852-4883-B778-ED35251129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32259" y="2916245"/>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39" name="Freeform: Shape 1038">
            <a:extLst>
              <a:ext uri="{FF2B5EF4-FFF2-40B4-BE49-F238E27FC236}">
                <a16:creationId xmlns:a16="http://schemas.microsoft.com/office/drawing/2014/main" id="{39853D09-4205-4CC7-83EB-288E886AC9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48440" y="5717906"/>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1041" name="Freeform: Shape 1040">
            <a:extLst>
              <a:ext uri="{FF2B5EF4-FFF2-40B4-BE49-F238E27FC236}">
                <a16:creationId xmlns:a16="http://schemas.microsoft.com/office/drawing/2014/main" id="{0D040B79-3E73-4A31-840D-D6B9C9FDFC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47511" y="6258756"/>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043" name="Freeform: Shape 1042">
            <a:extLst>
              <a:ext uri="{FF2B5EF4-FFF2-40B4-BE49-F238E27FC236}">
                <a16:creationId xmlns:a16="http://schemas.microsoft.com/office/drawing/2014/main" id="{156C6AE5-3F8B-42AC-9EA4-1B686A11E9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43820" y="5835650"/>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4"/>
          </a:solidFill>
          <a:ln w="9525" cap="flat">
            <a:noFill/>
            <a:prstDash val="solid"/>
            <a:miter/>
          </a:ln>
        </p:spPr>
        <p:txBody>
          <a:bodyPr rtlCol="0" anchor="ctr"/>
          <a:lstStyle/>
          <a:p>
            <a:endParaRPr lang="en-US"/>
          </a:p>
        </p:txBody>
      </p:sp>
    </p:spTree>
    <p:extLst>
      <p:ext uri="{BB962C8B-B14F-4D97-AF65-F5344CB8AC3E}">
        <p14:creationId xmlns:p14="http://schemas.microsoft.com/office/powerpoint/2010/main" val="3168339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9052F8-83F7-6712-973D-C7475052DB6B}"/>
              </a:ext>
            </a:extLst>
          </p:cNvPr>
          <p:cNvSpPr>
            <a:spLocks noGrp="1"/>
          </p:cNvSpPr>
          <p:nvPr>
            <p:ph type="title"/>
          </p:nvPr>
        </p:nvSpPr>
        <p:spPr>
          <a:xfrm>
            <a:off x="135467" y="365125"/>
            <a:ext cx="11909777" cy="1325563"/>
          </a:xfrm>
          <a:ln>
            <a:solidFill>
              <a:schemeClr val="tx2"/>
            </a:solidFill>
          </a:ln>
          <a:effectLst>
            <a:innerShdw blurRad="114300">
              <a:prstClr val="black"/>
            </a:innerShdw>
          </a:effectLst>
        </p:spPr>
        <p:style>
          <a:lnRef idx="3">
            <a:schemeClr val="lt1"/>
          </a:lnRef>
          <a:fillRef idx="1">
            <a:schemeClr val="accent2"/>
          </a:fillRef>
          <a:effectRef idx="1">
            <a:schemeClr val="accent2"/>
          </a:effectRef>
          <a:fontRef idx="minor">
            <a:schemeClr val="lt1"/>
          </a:fontRef>
        </p:style>
        <p:txBody>
          <a:bodyPr>
            <a:normAutofit/>
            <a:scene3d>
              <a:camera prst="orthographicFront"/>
              <a:lightRig rig="threePt" dir="t"/>
            </a:scene3d>
            <a:sp3d extrusionH="57150">
              <a:bevelT w="38100" h="38100"/>
            </a:sp3d>
          </a:bodyPr>
          <a:lstStyle/>
          <a:p>
            <a:pPr algn="ctr"/>
            <a:r>
              <a:rPr lang="en-US" sz="6600" b="1" dirty="0">
                <a:effectLst>
                  <a:glow rad="101600">
                    <a:schemeClr val="accent5">
                      <a:satMod val="175000"/>
                      <a:alpha val="40000"/>
                    </a:schemeClr>
                  </a:glow>
                  <a:outerShdw blurRad="50800" dist="38100" dir="5400000" algn="t" rotWithShape="0">
                    <a:prstClr val="black">
                      <a:alpha val="40000"/>
                    </a:prstClr>
                  </a:outerShdw>
                </a:effectLst>
              </a:rPr>
              <a:t>Topics</a:t>
            </a:r>
          </a:p>
        </p:txBody>
      </p:sp>
      <p:sp>
        <p:nvSpPr>
          <p:cNvPr id="3" name="Content Placeholder 2">
            <a:extLst>
              <a:ext uri="{FF2B5EF4-FFF2-40B4-BE49-F238E27FC236}">
                <a16:creationId xmlns:a16="http://schemas.microsoft.com/office/drawing/2014/main" id="{6F47DC9F-1399-23F7-00EA-2C59EA461182}"/>
              </a:ext>
            </a:extLst>
          </p:cNvPr>
          <p:cNvSpPr>
            <a:spLocks noGrp="1"/>
          </p:cNvSpPr>
          <p:nvPr>
            <p:ph idx="1"/>
          </p:nvPr>
        </p:nvSpPr>
        <p:spPr>
          <a:xfrm>
            <a:off x="135467" y="1825625"/>
            <a:ext cx="11909777" cy="4667250"/>
          </a:xfrm>
          <a:ln/>
        </p:spPr>
        <p:style>
          <a:lnRef idx="2">
            <a:schemeClr val="accent1">
              <a:shade val="15000"/>
            </a:schemeClr>
          </a:lnRef>
          <a:fillRef idx="1">
            <a:schemeClr val="accent1"/>
          </a:fillRef>
          <a:effectRef idx="0">
            <a:schemeClr val="accent1"/>
          </a:effectRef>
          <a:fontRef idx="minor">
            <a:schemeClr val="lt1"/>
          </a:fontRef>
        </p:style>
        <p:txBody>
          <a:bodyPr/>
          <a:lstStyle/>
          <a:p>
            <a:pPr marL="0" indent="0">
              <a:buNone/>
            </a:pPr>
            <a:r>
              <a:rPr lang="en-US" b="1" dirty="0">
                <a:ln>
                  <a:solidFill>
                    <a:schemeClr val="bg1"/>
                  </a:solidFill>
                </a:ln>
              </a:rPr>
              <a:t>1-Reward and remuneration</a:t>
            </a:r>
          </a:p>
          <a:p>
            <a:pPr marL="0" indent="0">
              <a:buNone/>
            </a:pPr>
            <a:r>
              <a:rPr lang="en-US" b="1" dirty="0">
                <a:ln>
                  <a:solidFill>
                    <a:schemeClr val="bg1"/>
                  </a:solidFill>
                </a:ln>
              </a:rPr>
              <a:t>2- Training and development</a:t>
            </a:r>
          </a:p>
          <a:p>
            <a:pPr marL="0" indent="0">
              <a:buNone/>
            </a:pPr>
            <a:r>
              <a:rPr lang="en-US" b="1" dirty="0">
                <a:ln>
                  <a:solidFill>
                    <a:schemeClr val="bg1"/>
                  </a:solidFill>
                </a:ln>
              </a:rPr>
              <a:t>3- </a:t>
            </a:r>
            <a:r>
              <a:rPr lang="en-US" b="1" dirty="0" err="1">
                <a:ln>
                  <a:solidFill>
                    <a:schemeClr val="bg1"/>
                  </a:solidFill>
                </a:ln>
              </a:rPr>
              <a:t>Perfomance</a:t>
            </a:r>
            <a:r>
              <a:rPr lang="en-US" b="1" dirty="0">
                <a:ln>
                  <a:solidFill>
                    <a:schemeClr val="bg1"/>
                  </a:solidFill>
                </a:ln>
              </a:rPr>
              <a:t> management</a:t>
            </a:r>
          </a:p>
          <a:p>
            <a:pPr marL="0" indent="0">
              <a:buNone/>
            </a:pPr>
            <a:r>
              <a:rPr lang="en-US" b="1" dirty="0">
                <a:ln>
                  <a:solidFill>
                    <a:schemeClr val="bg1"/>
                  </a:solidFill>
                </a:ln>
              </a:rPr>
              <a:t>4- Diversity , equity and inclusion (DEI)</a:t>
            </a:r>
          </a:p>
          <a:p>
            <a:pPr marL="0" indent="0">
              <a:buNone/>
            </a:pPr>
            <a:r>
              <a:rPr lang="en-US" b="1" dirty="0">
                <a:ln>
                  <a:solidFill>
                    <a:schemeClr val="bg1"/>
                  </a:solidFill>
                </a:ln>
              </a:rPr>
              <a:t>                                                                </a:t>
            </a:r>
            <a:r>
              <a:rPr lang="en-US" b="1" u="sng" dirty="0">
                <a:ln>
                  <a:solidFill>
                    <a:schemeClr val="bg1"/>
                  </a:solidFill>
                </a:ln>
              </a:rPr>
              <a:t>Presented by -</a:t>
            </a:r>
          </a:p>
          <a:p>
            <a:pPr marL="0" indent="0">
              <a:buNone/>
            </a:pPr>
            <a:r>
              <a:rPr lang="en-US" b="1" dirty="0">
                <a:ln>
                  <a:solidFill>
                    <a:schemeClr val="bg1"/>
                  </a:solidFill>
                </a:ln>
              </a:rPr>
              <a:t>                                                                1- Kush Jani(2504341)</a:t>
            </a:r>
          </a:p>
          <a:p>
            <a:pPr marL="0" indent="0">
              <a:buNone/>
            </a:pPr>
            <a:r>
              <a:rPr lang="en-US" b="1" dirty="0">
                <a:ln>
                  <a:solidFill>
                    <a:schemeClr val="bg1"/>
                  </a:solidFill>
                </a:ln>
              </a:rPr>
              <a:t>                                                                2-Aayushy Patel(2503361)</a:t>
            </a:r>
          </a:p>
          <a:p>
            <a:pPr marL="0" indent="0">
              <a:buNone/>
            </a:pPr>
            <a:r>
              <a:rPr lang="en-US" b="1" dirty="0">
                <a:ln>
                  <a:solidFill>
                    <a:schemeClr val="bg1"/>
                  </a:solidFill>
                </a:ln>
              </a:rPr>
              <a:t>                                                                3- Sanjana Kalani(2422384)</a:t>
            </a:r>
          </a:p>
          <a:p>
            <a:pPr marL="0" indent="0">
              <a:buNone/>
            </a:pPr>
            <a:r>
              <a:rPr lang="en-US" b="1" dirty="0">
                <a:ln>
                  <a:solidFill>
                    <a:schemeClr val="bg1"/>
                  </a:solidFill>
                </a:ln>
              </a:rPr>
              <a:t>                                                                4- Taranjot </a:t>
            </a:r>
            <a:r>
              <a:rPr lang="en-US" b="1" dirty="0" err="1">
                <a:ln>
                  <a:solidFill>
                    <a:schemeClr val="bg1"/>
                  </a:solidFill>
                </a:ln>
              </a:rPr>
              <a:t>Randev</a:t>
            </a:r>
            <a:r>
              <a:rPr lang="en-US" b="1" dirty="0">
                <a:ln>
                  <a:solidFill>
                    <a:schemeClr val="bg1"/>
                  </a:solidFill>
                </a:ln>
              </a:rPr>
              <a:t>(2436053)</a:t>
            </a:r>
          </a:p>
        </p:txBody>
      </p:sp>
      <p:pic>
        <p:nvPicPr>
          <p:cNvPr id="9" name="Picture 8">
            <a:extLst>
              <a:ext uri="{FF2B5EF4-FFF2-40B4-BE49-F238E27FC236}">
                <a16:creationId xmlns:a16="http://schemas.microsoft.com/office/drawing/2014/main" id="{BD1F4ADC-3E73-8E92-0D73-2605E9E566D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32590" y="3950208"/>
            <a:ext cx="4632960" cy="2336292"/>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26467340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513FFD-B8EE-99DF-ACBA-1F6195ED2613}"/>
              </a:ext>
            </a:extLst>
          </p:cNvPr>
          <p:cNvSpPr>
            <a:spLocks noGrp="1"/>
          </p:cNvSpPr>
          <p:nvPr>
            <p:ph type="title"/>
          </p:nvPr>
        </p:nvSpPr>
        <p:spPr>
          <a:xfrm>
            <a:off x="589560" y="288757"/>
            <a:ext cx="4560584" cy="1829243"/>
          </a:xfrm>
        </p:spPr>
        <p:txBody>
          <a:bodyPr vert="horz" lIns="91440" tIns="45720" rIns="91440" bIns="45720" rtlCol="0" anchor="ctr">
            <a:normAutofit fontScale="90000"/>
          </a:bodyPr>
          <a:lstStyle/>
          <a:p>
            <a:br>
              <a:rPr lang="en-US" sz="3700" b="1" dirty="0"/>
            </a:br>
            <a:r>
              <a:rPr lang="en-US" sz="3600" b="1" i="1" u="sng" dirty="0"/>
              <a:t>Kush Jani– 2504341</a:t>
            </a:r>
            <a:br>
              <a:rPr lang="en-US" sz="3600" b="1" i="1" u="sng" dirty="0"/>
            </a:br>
            <a:br>
              <a:rPr lang="en-US" sz="4000" b="1" i="1" u="sng" dirty="0"/>
            </a:br>
            <a:r>
              <a:rPr lang="en-US" sz="3700" b="1" dirty="0"/>
              <a:t>Reward and Remuneration</a:t>
            </a:r>
            <a:br>
              <a:rPr lang="en-US" sz="3700" b="1" dirty="0"/>
            </a:br>
            <a:endParaRPr lang="en-US" sz="3700" dirty="0"/>
          </a:p>
        </p:txBody>
      </p:sp>
      <p:grpSp>
        <p:nvGrpSpPr>
          <p:cNvPr id="13" name="Group 12">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4" name="Rectangle 13">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071E394-B59C-2F16-81A5-4DD201F0E283}"/>
              </a:ext>
            </a:extLst>
          </p:cNvPr>
          <p:cNvSpPr>
            <a:spLocks noGrp="1"/>
          </p:cNvSpPr>
          <p:nvPr>
            <p:ph sz="half" idx="1"/>
          </p:nvPr>
        </p:nvSpPr>
        <p:spPr>
          <a:xfrm>
            <a:off x="590719" y="2330505"/>
            <a:ext cx="4559425" cy="3979585"/>
          </a:xfrm>
        </p:spPr>
        <p:txBody>
          <a:bodyPr vert="horz" lIns="91440" tIns="45720" rIns="91440" bIns="45720" rtlCol="0" anchor="ctr">
            <a:normAutofit/>
          </a:bodyPr>
          <a:lstStyle/>
          <a:p>
            <a:pPr lvl="0"/>
            <a:r>
              <a:rPr lang="en-US" sz="2000" dirty="0"/>
              <a:t>Reward and remuneration involve financial and non-financial benefits given to employees (Abubakar, et al., 2020).</a:t>
            </a:r>
          </a:p>
          <a:p>
            <a:pPr lvl="0"/>
            <a:r>
              <a:rPr lang="en-US" sz="2000" dirty="0"/>
              <a:t>The Total Reward Model explains a holistic approach to rewards.</a:t>
            </a:r>
          </a:p>
          <a:p>
            <a:pPr lvl="0"/>
            <a:r>
              <a:rPr lang="en-US" sz="2000" dirty="0"/>
              <a:t>Helps assess how McCain motivates and retains staff.</a:t>
            </a:r>
          </a:p>
          <a:p>
            <a:endParaRPr lang="en-US" sz="2000" dirty="0"/>
          </a:p>
        </p:txBody>
      </p:sp>
      <p:sp>
        <p:nvSpPr>
          <p:cNvPr id="19" name="Rectangle 18">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a:extLst>
              <a:ext uri="{FF2B5EF4-FFF2-40B4-BE49-F238E27FC236}">
                <a16:creationId xmlns:a16="http://schemas.microsoft.com/office/drawing/2014/main" id="{54FBEE44-741C-0B92-1410-376219B9EB8B}"/>
              </a:ext>
            </a:extLst>
          </p:cNvPr>
          <p:cNvPicPr>
            <a:picLocks noGrp="1" noChangeAspect="1"/>
          </p:cNvPicPr>
          <p:nvPr>
            <p:ph sz="half" idx="2"/>
          </p:nvPr>
        </p:nvPicPr>
        <p:blipFill>
          <a:blip r:embed="rId3"/>
          <a:srcRect l="2773" r="-3" b="-3"/>
          <a:stretch>
            <a:fillRect/>
          </a:stretch>
        </p:blipFill>
        <p:spPr>
          <a:xfrm>
            <a:off x="5977788" y="799352"/>
            <a:ext cx="5425410" cy="5259296"/>
          </a:xfrm>
          <a:prstGeom prst="rect">
            <a:avLst/>
          </a:prstGeom>
        </p:spPr>
      </p:pic>
    </p:spTree>
    <p:extLst>
      <p:ext uri="{BB962C8B-B14F-4D97-AF65-F5344CB8AC3E}">
        <p14:creationId xmlns:p14="http://schemas.microsoft.com/office/powerpoint/2010/main" val="19274694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6AA6B6-0FB2-AF7B-E825-72C509CCF231}"/>
              </a:ext>
            </a:extLst>
          </p:cNvPr>
          <p:cNvSpPr>
            <a:spLocks noGrp="1"/>
          </p:cNvSpPr>
          <p:nvPr>
            <p:ph type="title"/>
          </p:nvPr>
        </p:nvSpPr>
        <p:spPr>
          <a:xfrm>
            <a:off x="793662" y="386930"/>
            <a:ext cx="10066122" cy="1298448"/>
          </a:xfrm>
        </p:spPr>
        <p:txBody>
          <a:bodyPr vert="horz" lIns="91440" tIns="45720" rIns="91440" bIns="45720" rtlCol="0" anchor="b">
            <a:normAutofit/>
          </a:bodyPr>
          <a:lstStyle/>
          <a:p>
            <a:r>
              <a:rPr lang="en-US" sz="4800" b="1" kern="1200">
                <a:solidFill>
                  <a:schemeClr val="tx1"/>
                </a:solidFill>
                <a:latin typeface="+mj-lt"/>
                <a:ea typeface="+mj-ea"/>
                <a:cs typeface="+mj-cs"/>
              </a:rPr>
              <a:t>Current Reward Policies at McCain</a:t>
            </a:r>
            <a:endParaRPr lang="en-US" sz="4800" kern="1200">
              <a:solidFill>
                <a:schemeClr val="tx1"/>
              </a:solidFill>
              <a:latin typeface="+mj-lt"/>
              <a:ea typeface="+mj-ea"/>
              <a:cs typeface="+mj-cs"/>
            </a:endParaRPr>
          </a:p>
        </p:txBody>
      </p:sp>
      <p:sp>
        <p:nvSpPr>
          <p:cNvPr id="13" name="Rectangle 12">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0B59C89-0C6F-9465-8626-9681773DDF77}"/>
              </a:ext>
            </a:extLst>
          </p:cNvPr>
          <p:cNvSpPr>
            <a:spLocks noGrp="1"/>
          </p:cNvSpPr>
          <p:nvPr>
            <p:ph sz="half" idx="1"/>
          </p:nvPr>
        </p:nvSpPr>
        <p:spPr>
          <a:xfrm>
            <a:off x="793661" y="2599509"/>
            <a:ext cx="4530898" cy="3639450"/>
          </a:xfrm>
        </p:spPr>
        <p:txBody>
          <a:bodyPr vert="horz" lIns="91440" tIns="45720" rIns="91440" bIns="45720" rtlCol="0" anchor="ctr">
            <a:normAutofit/>
          </a:bodyPr>
          <a:lstStyle/>
          <a:p>
            <a:pPr lvl="0"/>
            <a:r>
              <a:rPr lang="en-US" sz="2000"/>
              <a:t>Competitive base pay</a:t>
            </a:r>
          </a:p>
          <a:p>
            <a:pPr lvl="0"/>
            <a:r>
              <a:rPr lang="en-US" sz="2000"/>
              <a:t>Performance-linked bonuses</a:t>
            </a:r>
          </a:p>
          <a:p>
            <a:pPr lvl="0"/>
            <a:r>
              <a:rPr lang="en-US" sz="2000"/>
              <a:t>Employee benefits and wellbeing support (Careers at McCain Foods, 2025)</a:t>
            </a:r>
          </a:p>
          <a:p>
            <a:pPr lvl="0"/>
            <a:r>
              <a:rPr lang="en-US" sz="2000"/>
              <a:t>Non-financial recognition programmes</a:t>
            </a:r>
          </a:p>
          <a:p>
            <a:pPr lvl="0"/>
            <a:r>
              <a:rPr lang="en-US" sz="2000"/>
              <a:t>Focus on fairness and engagement</a:t>
            </a:r>
          </a:p>
          <a:p>
            <a:endParaRPr lang="en-US" sz="2000"/>
          </a:p>
        </p:txBody>
      </p:sp>
      <p:pic>
        <p:nvPicPr>
          <p:cNvPr id="6" name="Content Placeholder 5">
            <a:extLst>
              <a:ext uri="{FF2B5EF4-FFF2-40B4-BE49-F238E27FC236}">
                <a16:creationId xmlns:a16="http://schemas.microsoft.com/office/drawing/2014/main" id="{C8936D68-06FC-9275-BFED-CE60E88799B8}"/>
              </a:ext>
            </a:extLst>
          </p:cNvPr>
          <p:cNvPicPr>
            <a:picLocks noGrp="1" noChangeAspect="1"/>
          </p:cNvPicPr>
          <p:nvPr>
            <p:ph sz="half" idx="2"/>
          </p:nvPr>
        </p:nvPicPr>
        <p:blipFill>
          <a:blip r:embed="rId3"/>
          <a:stretch>
            <a:fillRect/>
          </a:stretch>
        </p:blipFill>
        <p:spPr>
          <a:xfrm>
            <a:off x="5911532" y="3131062"/>
            <a:ext cx="5150277" cy="2420630"/>
          </a:xfrm>
          <a:prstGeom prst="rect">
            <a:avLst/>
          </a:prstGeom>
        </p:spPr>
      </p:pic>
      <p:sp>
        <p:nvSpPr>
          <p:cNvPr id="17" name="Rectangle 16">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464131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9486BA-E4BD-D216-BBAA-BCB42EF009F0}"/>
              </a:ext>
            </a:extLst>
          </p:cNvPr>
          <p:cNvSpPr>
            <a:spLocks noGrp="1"/>
          </p:cNvSpPr>
          <p:nvPr>
            <p:ph type="title"/>
          </p:nvPr>
        </p:nvSpPr>
        <p:spPr>
          <a:xfrm>
            <a:off x="1043631" y="809898"/>
            <a:ext cx="9942716" cy="1554480"/>
          </a:xfrm>
        </p:spPr>
        <p:txBody>
          <a:bodyPr anchor="ctr">
            <a:normAutofit/>
          </a:bodyPr>
          <a:lstStyle/>
          <a:p>
            <a:r>
              <a:rPr lang="en-IN" sz="4800" b="1"/>
              <a:t>Role of Line Managers</a:t>
            </a:r>
            <a:endParaRPr lang="en-IN" sz="4800"/>
          </a:p>
        </p:txBody>
      </p:sp>
      <p:sp>
        <p:nvSpPr>
          <p:cNvPr id="3" name="Content Placeholder 2">
            <a:extLst>
              <a:ext uri="{FF2B5EF4-FFF2-40B4-BE49-F238E27FC236}">
                <a16:creationId xmlns:a16="http://schemas.microsoft.com/office/drawing/2014/main" id="{C053857D-80F9-DCDD-3304-DB3018E61A39}"/>
              </a:ext>
            </a:extLst>
          </p:cNvPr>
          <p:cNvSpPr>
            <a:spLocks noGrp="1"/>
          </p:cNvSpPr>
          <p:nvPr>
            <p:ph idx="1"/>
          </p:nvPr>
        </p:nvSpPr>
        <p:spPr>
          <a:xfrm>
            <a:off x="1045028" y="3017522"/>
            <a:ext cx="9941319" cy="3124658"/>
          </a:xfrm>
        </p:spPr>
        <p:txBody>
          <a:bodyPr anchor="ctr">
            <a:normAutofit/>
          </a:bodyPr>
          <a:lstStyle/>
          <a:p>
            <a:pPr lvl="0"/>
            <a:r>
              <a:rPr lang="en-IN" sz="2400"/>
              <a:t>Communicate pay and reward decisions (</a:t>
            </a:r>
            <a:r>
              <a:rPr lang="en-GB" sz="2400"/>
              <a:t>McMullen and Dahle</a:t>
            </a:r>
            <a:r>
              <a:rPr lang="en-IN" sz="2400"/>
              <a:t>, 2024)</a:t>
            </a:r>
          </a:p>
          <a:p>
            <a:pPr lvl="0"/>
            <a:r>
              <a:rPr lang="en-IN" sz="2400"/>
              <a:t>Monitor employee performance</a:t>
            </a:r>
          </a:p>
          <a:p>
            <a:pPr lvl="0"/>
            <a:r>
              <a:rPr lang="en-IN" sz="2400"/>
              <a:t>Provide regular recognition</a:t>
            </a:r>
          </a:p>
          <a:p>
            <a:pPr lvl="0"/>
            <a:r>
              <a:rPr lang="en-IN" sz="2400"/>
              <a:t>Apply reward policies fairly</a:t>
            </a:r>
          </a:p>
          <a:p>
            <a:r>
              <a:rPr lang="en-IN" sz="2400"/>
              <a:t>Support team motivation</a:t>
            </a: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10137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603AEB-6258-F896-C13E-708F7802E347}"/>
              </a:ext>
            </a:extLst>
          </p:cNvPr>
          <p:cNvSpPr>
            <a:spLocks noGrp="1"/>
          </p:cNvSpPr>
          <p:nvPr>
            <p:ph type="title"/>
          </p:nvPr>
        </p:nvSpPr>
        <p:spPr>
          <a:xfrm>
            <a:off x="808638" y="386930"/>
            <a:ext cx="9236700" cy="1188950"/>
          </a:xfrm>
        </p:spPr>
        <p:txBody>
          <a:bodyPr anchor="b">
            <a:normAutofit/>
          </a:bodyPr>
          <a:lstStyle/>
          <a:p>
            <a:r>
              <a:rPr lang="en-IN" sz="5400" b="1"/>
              <a:t>Strategic Alignment</a:t>
            </a:r>
            <a:endParaRPr lang="en-IN" sz="5400"/>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2A21BA4-0523-251B-3F10-7D8F5F84F22D}"/>
              </a:ext>
            </a:extLst>
          </p:cNvPr>
          <p:cNvSpPr>
            <a:spLocks noGrp="1"/>
          </p:cNvSpPr>
          <p:nvPr>
            <p:ph idx="1"/>
          </p:nvPr>
        </p:nvSpPr>
        <p:spPr>
          <a:xfrm>
            <a:off x="793660" y="2599509"/>
            <a:ext cx="10143668" cy="3435531"/>
          </a:xfrm>
        </p:spPr>
        <p:txBody>
          <a:bodyPr anchor="ctr">
            <a:normAutofit/>
          </a:bodyPr>
          <a:lstStyle/>
          <a:p>
            <a:pPr lvl="0"/>
            <a:r>
              <a:rPr lang="en-IN" sz="2400"/>
              <a:t>Supports employee retention</a:t>
            </a:r>
          </a:p>
          <a:p>
            <a:pPr lvl="0"/>
            <a:r>
              <a:rPr lang="en-IN" sz="2400"/>
              <a:t>Encourages high performance (</a:t>
            </a:r>
            <a:r>
              <a:rPr lang="en-GB" sz="2400"/>
              <a:t>Imran</a:t>
            </a:r>
            <a:r>
              <a:rPr lang="en-IN" sz="2400"/>
              <a:t>, et al., 2025)</a:t>
            </a:r>
          </a:p>
          <a:p>
            <a:pPr lvl="0"/>
            <a:r>
              <a:rPr lang="en-IN" sz="2400"/>
              <a:t>Reinforces people-first culture</a:t>
            </a:r>
          </a:p>
          <a:p>
            <a:pPr lvl="0"/>
            <a:r>
              <a:rPr lang="en-IN" sz="2400"/>
              <a:t>Helps maintain productivity</a:t>
            </a:r>
          </a:p>
          <a:p>
            <a:pPr lvl="0"/>
            <a:r>
              <a:rPr lang="en-IN" sz="2400"/>
              <a:t>Aligns rewards with operational goals</a:t>
            </a:r>
          </a:p>
          <a:p>
            <a:endParaRPr lang="en-IN" sz="2400"/>
          </a:p>
        </p:txBody>
      </p:sp>
    </p:spTree>
    <p:extLst>
      <p:ext uri="{BB962C8B-B14F-4D97-AF65-F5344CB8AC3E}">
        <p14:creationId xmlns:p14="http://schemas.microsoft.com/office/powerpoint/2010/main" val="39191983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Freeform: Shape 21">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4" name="Freeform: Shape 23">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BCE6F63-55E7-6046-51A4-A2B6F5A660B7}"/>
              </a:ext>
            </a:extLst>
          </p:cNvPr>
          <p:cNvSpPr>
            <a:spLocks noGrp="1"/>
          </p:cNvSpPr>
          <p:nvPr>
            <p:ph type="title"/>
          </p:nvPr>
        </p:nvSpPr>
        <p:spPr>
          <a:xfrm>
            <a:off x="621792" y="1161288"/>
            <a:ext cx="3602736" cy="4526280"/>
          </a:xfrm>
        </p:spPr>
        <p:txBody>
          <a:bodyPr>
            <a:normAutofit/>
          </a:bodyPr>
          <a:lstStyle/>
          <a:p>
            <a:r>
              <a:rPr lang="en-IN" sz="4000" b="1"/>
              <a:t>Key Challenges</a:t>
            </a:r>
            <a:endParaRPr lang="en-IN" sz="4000"/>
          </a:p>
        </p:txBody>
      </p:sp>
      <p:sp>
        <p:nvSpPr>
          <p:cNvPr id="26" name="Rectangle 25">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16" name="Content Placeholder 2">
            <a:extLst>
              <a:ext uri="{FF2B5EF4-FFF2-40B4-BE49-F238E27FC236}">
                <a16:creationId xmlns:a16="http://schemas.microsoft.com/office/drawing/2014/main" id="{7C61D4BD-D0FE-F9C6-2FDC-E826687FBD26}"/>
              </a:ext>
            </a:extLst>
          </p:cNvPr>
          <p:cNvGraphicFramePr>
            <a:graphicFrameLocks noGrp="1"/>
          </p:cNvGraphicFramePr>
          <p:nvPr>
            <p:ph idx="1"/>
            <p:extLst>
              <p:ext uri="{D42A27DB-BD31-4B8C-83A1-F6EECF244321}">
                <p14:modId xmlns:p14="http://schemas.microsoft.com/office/powerpoint/2010/main" val="2137479111"/>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041259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E0B461-C63F-01AC-F3D0-3CC608D50EE6}"/>
              </a:ext>
            </a:extLst>
          </p:cNvPr>
          <p:cNvSpPr>
            <a:spLocks noGrp="1"/>
          </p:cNvSpPr>
          <p:nvPr>
            <p:ph type="title"/>
          </p:nvPr>
        </p:nvSpPr>
        <p:spPr>
          <a:xfrm>
            <a:off x="645064" y="525982"/>
            <a:ext cx="4282983" cy="1200361"/>
          </a:xfrm>
        </p:spPr>
        <p:txBody>
          <a:bodyPr vert="horz" lIns="91440" tIns="45720" rIns="91440" bIns="45720" rtlCol="0" anchor="b">
            <a:normAutofit/>
          </a:bodyPr>
          <a:lstStyle/>
          <a:p>
            <a:r>
              <a:rPr lang="en-US" sz="3600" b="1" kern="1200">
                <a:solidFill>
                  <a:schemeClr val="tx1"/>
                </a:solidFill>
                <a:latin typeface="+mj-lt"/>
                <a:ea typeface="+mj-ea"/>
                <a:cs typeface="+mj-cs"/>
              </a:rPr>
              <a:t>Recommendations</a:t>
            </a:r>
            <a:endParaRPr lang="en-US" sz="3600" kern="1200">
              <a:solidFill>
                <a:schemeClr val="tx1"/>
              </a:solidFill>
              <a:latin typeface="+mj-lt"/>
              <a:ea typeface="+mj-ea"/>
              <a:cs typeface="+mj-cs"/>
            </a:endParaRPr>
          </a:p>
        </p:txBody>
      </p:sp>
      <p:sp>
        <p:nvSpPr>
          <p:cNvPr id="13" name="Rectangle 12">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8A1F1F9-A661-7314-1714-8D8F874CDCF4}"/>
              </a:ext>
            </a:extLst>
          </p:cNvPr>
          <p:cNvSpPr>
            <a:spLocks noGrp="1"/>
          </p:cNvSpPr>
          <p:nvPr>
            <p:ph sz="half" idx="1"/>
          </p:nvPr>
        </p:nvSpPr>
        <p:spPr>
          <a:xfrm>
            <a:off x="645066" y="2031101"/>
            <a:ext cx="4282984" cy="3511943"/>
          </a:xfrm>
        </p:spPr>
        <p:txBody>
          <a:bodyPr vert="horz" lIns="91440" tIns="45720" rIns="91440" bIns="45720" rtlCol="0" anchor="ctr">
            <a:normAutofit/>
          </a:bodyPr>
          <a:lstStyle/>
          <a:p>
            <a:pPr lvl="0"/>
            <a:r>
              <a:rPr lang="en-US" sz="1800"/>
              <a:t>Improve pay transparency</a:t>
            </a:r>
          </a:p>
          <a:p>
            <a:pPr lvl="0"/>
            <a:r>
              <a:rPr lang="en-US" sz="1800"/>
              <a:t>Strengthen recognition initiatives (Ramya and Vanithamani, 2023)</a:t>
            </a:r>
          </a:p>
          <a:p>
            <a:pPr lvl="0"/>
            <a:r>
              <a:rPr lang="en-US" sz="1800"/>
              <a:t>Use analytics for pay reviews</a:t>
            </a:r>
          </a:p>
          <a:p>
            <a:pPr lvl="0"/>
            <a:r>
              <a:rPr lang="en-US" sz="1800"/>
              <a:t>Benchmark salaries regularly</a:t>
            </a:r>
          </a:p>
          <a:p>
            <a:pPr lvl="0"/>
            <a:r>
              <a:rPr lang="en-US" sz="1800"/>
              <a:t>Ensure fairness across regions</a:t>
            </a:r>
          </a:p>
          <a:p>
            <a:endParaRPr lang="en-US" sz="1800"/>
          </a:p>
        </p:txBody>
      </p:sp>
      <p:sp>
        <p:nvSpPr>
          <p:cNvPr id="15" name="Rectangle 14">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a:extLst>
              <a:ext uri="{FF2B5EF4-FFF2-40B4-BE49-F238E27FC236}">
                <a16:creationId xmlns:a16="http://schemas.microsoft.com/office/drawing/2014/main" id="{BC418AAE-436E-486D-0E77-52040FF2E8AB}"/>
              </a:ext>
            </a:extLst>
          </p:cNvPr>
          <p:cNvPicPr>
            <a:picLocks noGrp="1" noChangeAspect="1"/>
          </p:cNvPicPr>
          <p:nvPr>
            <p:ph sz="half" idx="2"/>
          </p:nvPr>
        </p:nvPicPr>
        <p:blipFill>
          <a:blip r:embed="rId3"/>
          <a:stretch>
            <a:fillRect/>
          </a:stretch>
        </p:blipFill>
        <p:spPr>
          <a:xfrm>
            <a:off x="5987738" y="1513080"/>
            <a:ext cx="5628018" cy="3598969"/>
          </a:xfrm>
          <a:prstGeom prst="rect">
            <a:avLst/>
          </a:prstGeom>
        </p:spPr>
      </p:pic>
    </p:spTree>
    <p:extLst>
      <p:ext uri="{BB962C8B-B14F-4D97-AF65-F5344CB8AC3E}">
        <p14:creationId xmlns:p14="http://schemas.microsoft.com/office/powerpoint/2010/main" val="35222851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A724DBA-D2D9-471E-8ED7-2015DDD950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6C82CE-6A45-5DD0-818F-4EDAB4564F0B}"/>
              </a:ext>
            </a:extLst>
          </p:cNvPr>
          <p:cNvSpPr>
            <a:spLocks noGrp="1"/>
          </p:cNvSpPr>
          <p:nvPr>
            <p:ph type="title"/>
          </p:nvPr>
        </p:nvSpPr>
        <p:spPr>
          <a:xfrm>
            <a:off x="6805442" y="124968"/>
            <a:ext cx="5076324" cy="1601375"/>
          </a:xfrm>
        </p:spPr>
        <p:txBody>
          <a:bodyPr vert="horz" lIns="91440" tIns="45720" rIns="91440" bIns="45720" rtlCol="0" anchor="b">
            <a:normAutofit fontScale="90000"/>
          </a:bodyPr>
          <a:lstStyle/>
          <a:p>
            <a:r>
              <a:rPr lang="en-US" sz="3600" b="1" i="1" u="sng" kern="1200" dirty="0" err="1">
                <a:solidFill>
                  <a:schemeClr val="tx1"/>
                </a:solidFill>
                <a:latin typeface="+mj-lt"/>
                <a:ea typeface="+mj-ea"/>
                <a:cs typeface="+mj-cs"/>
              </a:rPr>
              <a:t>Aayushy</a:t>
            </a:r>
            <a:r>
              <a:rPr lang="en-US" sz="3600" b="1" i="1" u="sng" kern="1200" dirty="0">
                <a:solidFill>
                  <a:schemeClr val="tx1"/>
                </a:solidFill>
                <a:latin typeface="+mj-lt"/>
                <a:ea typeface="+mj-ea"/>
                <a:cs typeface="+mj-cs"/>
              </a:rPr>
              <a:t> Patel-2503361</a:t>
            </a:r>
            <a:br>
              <a:rPr lang="en-US" sz="3600" b="1" i="1" u="sng" kern="1200" dirty="0">
                <a:solidFill>
                  <a:schemeClr val="tx1"/>
                </a:solidFill>
                <a:latin typeface="+mj-lt"/>
                <a:ea typeface="+mj-ea"/>
                <a:cs typeface="+mj-cs"/>
              </a:rPr>
            </a:br>
            <a:br>
              <a:rPr lang="en-US" sz="3600" b="1" kern="1200" dirty="0">
                <a:solidFill>
                  <a:schemeClr val="tx1"/>
                </a:solidFill>
                <a:latin typeface="+mj-lt"/>
                <a:ea typeface="+mj-ea"/>
                <a:cs typeface="+mj-cs"/>
              </a:rPr>
            </a:br>
            <a:r>
              <a:rPr lang="en-US" sz="3600" b="1" kern="1200" dirty="0">
                <a:solidFill>
                  <a:schemeClr val="tx1"/>
                </a:solidFill>
                <a:latin typeface="+mj-lt"/>
                <a:ea typeface="+mj-ea"/>
                <a:cs typeface="+mj-cs"/>
              </a:rPr>
              <a:t>Training and Development</a:t>
            </a:r>
            <a:endParaRPr lang="en-US" sz="3600" kern="1200" dirty="0">
              <a:solidFill>
                <a:schemeClr val="tx1"/>
              </a:solidFill>
              <a:latin typeface="+mj-lt"/>
              <a:ea typeface="+mj-ea"/>
              <a:cs typeface="+mj-cs"/>
            </a:endParaRPr>
          </a:p>
        </p:txBody>
      </p:sp>
      <p:sp>
        <p:nvSpPr>
          <p:cNvPr id="13" name="Rectangle 12">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4641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0234"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a:extLst>
              <a:ext uri="{FF2B5EF4-FFF2-40B4-BE49-F238E27FC236}">
                <a16:creationId xmlns:a16="http://schemas.microsoft.com/office/drawing/2014/main" id="{E2879BE5-4EBC-966E-1ADA-33B6154D487A}"/>
              </a:ext>
            </a:extLst>
          </p:cNvPr>
          <p:cNvPicPr>
            <a:picLocks noGrp="1" noChangeAspect="1"/>
          </p:cNvPicPr>
          <p:nvPr>
            <p:ph sz="half" idx="2"/>
          </p:nvPr>
        </p:nvPicPr>
        <p:blipFill>
          <a:blip r:embed="rId3"/>
          <a:stretch>
            <a:fillRect/>
          </a:stretch>
        </p:blipFill>
        <p:spPr>
          <a:xfrm>
            <a:off x="576244" y="1638230"/>
            <a:ext cx="5628018" cy="3348669"/>
          </a:xfrm>
          <a:prstGeom prst="rect">
            <a:avLst/>
          </a:prstGeom>
        </p:spPr>
      </p:pic>
      <p:sp>
        <p:nvSpPr>
          <p:cNvPr id="17" name="Rectangle 16">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277786"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1C23337-C9FE-C8D4-DE47-FD01597F9288}"/>
              </a:ext>
            </a:extLst>
          </p:cNvPr>
          <p:cNvSpPr>
            <a:spLocks noGrp="1"/>
          </p:cNvSpPr>
          <p:nvPr>
            <p:ph sz="half" idx="1"/>
          </p:nvPr>
        </p:nvSpPr>
        <p:spPr>
          <a:xfrm>
            <a:off x="7239012" y="2031101"/>
            <a:ext cx="4282984" cy="3511943"/>
          </a:xfrm>
        </p:spPr>
        <p:txBody>
          <a:bodyPr vert="horz" lIns="91440" tIns="45720" rIns="91440" bIns="45720" rtlCol="0" anchor="ctr">
            <a:normAutofit/>
          </a:bodyPr>
          <a:lstStyle/>
          <a:p>
            <a:pPr lvl="0"/>
            <a:r>
              <a:rPr lang="en-US" sz="1800" dirty="0"/>
              <a:t>Training and development improve employee knowledge and skills (Bulińska-</a:t>
            </a:r>
            <a:r>
              <a:rPr lang="en-US" sz="1800" dirty="0" err="1"/>
              <a:t>Stangrecka</a:t>
            </a:r>
            <a:r>
              <a:rPr lang="en-US" sz="1800" dirty="0"/>
              <a:t> and </a:t>
            </a:r>
            <a:r>
              <a:rPr lang="en-US" sz="1800" dirty="0" err="1"/>
              <a:t>Bagieńska</a:t>
            </a:r>
            <a:r>
              <a:rPr lang="en-US" sz="1800" dirty="0"/>
              <a:t>, 2021).</a:t>
            </a:r>
          </a:p>
          <a:p>
            <a:pPr lvl="0"/>
            <a:r>
              <a:rPr lang="en-US" sz="1800" dirty="0"/>
              <a:t>Human Capital Theory views employees as valuable assets.</a:t>
            </a:r>
          </a:p>
          <a:p>
            <a:pPr lvl="0"/>
            <a:r>
              <a:rPr lang="en-US" sz="1800" dirty="0"/>
              <a:t>Investing in skills increases productivity and long-term </a:t>
            </a:r>
            <a:r>
              <a:rPr lang="en-US" sz="1800" dirty="0" err="1"/>
              <a:t>organisational</a:t>
            </a:r>
            <a:r>
              <a:rPr lang="en-US" sz="1800" dirty="0"/>
              <a:t> performance at McCain.</a:t>
            </a:r>
          </a:p>
          <a:p>
            <a:endParaRPr lang="en-US" sz="1800" dirty="0"/>
          </a:p>
        </p:txBody>
      </p:sp>
      <p:sp>
        <p:nvSpPr>
          <p:cNvPr id="19" name="Rectangle 18">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677179"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721428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FB60E8C-7224-44A4-87A0-46A1711DD2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08E3F23-228B-0715-44D2-985D079D4D7F}"/>
              </a:ext>
            </a:extLst>
          </p:cNvPr>
          <p:cNvSpPr>
            <a:spLocks noGrp="1"/>
          </p:cNvSpPr>
          <p:nvPr>
            <p:ph type="title"/>
          </p:nvPr>
        </p:nvSpPr>
        <p:spPr>
          <a:xfrm>
            <a:off x="795528" y="386930"/>
            <a:ext cx="10141799" cy="1300554"/>
          </a:xfrm>
        </p:spPr>
        <p:txBody>
          <a:bodyPr vert="horz" lIns="91440" tIns="45720" rIns="91440" bIns="45720" rtlCol="0" anchor="b">
            <a:normAutofit/>
          </a:bodyPr>
          <a:lstStyle/>
          <a:p>
            <a:r>
              <a:rPr lang="en-US" sz="4800" b="1" kern="1200">
                <a:solidFill>
                  <a:schemeClr val="tx1"/>
                </a:solidFill>
                <a:latin typeface="+mj-lt"/>
                <a:ea typeface="+mj-ea"/>
                <a:cs typeface="+mj-cs"/>
              </a:rPr>
              <a:t>Current T&amp;D Practices at McCain</a:t>
            </a:r>
            <a:endParaRPr lang="en-US" sz="4800" kern="1200">
              <a:solidFill>
                <a:schemeClr val="tx1"/>
              </a:solidFill>
              <a:latin typeface="+mj-lt"/>
              <a:ea typeface="+mj-ea"/>
              <a:cs typeface="+mj-cs"/>
            </a:endParaRPr>
          </a:p>
        </p:txBody>
      </p:sp>
      <p:sp>
        <p:nvSpPr>
          <p:cNvPr id="13" name="Rectangle 12">
            <a:extLst>
              <a:ext uri="{FF2B5EF4-FFF2-40B4-BE49-F238E27FC236}">
                <a16:creationId xmlns:a16="http://schemas.microsoft.com/office/drawing/2014/main" id="{5DA32751-37A2-45C0-BE94-63D375E270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a:extLst>
              <a:ext uri="{FF2B5EF4-FFF2-40B4-BE49-F238E27FC236}">
                <a16:creationId xmlns:a16="http://schemas.microsoft.com/office/drawing/2014/main" id="{09F7572F-266A-A756-2EBF-BD19C7D4B4FB}"/>
              </a:ext>
            </a:extLst>
          </p:cNvPr>
          <p:cNvPicPr>
            <a:picLocks noGrp="1" noChangeAspect="1"/>
          </p:cNvPicPr>
          <p:nvPr>
            <p:ph sz="half" idx="2"/>
          </p:nvPr>
        </p:nvPicPr>
        <p:blipFill>
          <a:blip r:embed="rId3"/>
          <a:stretch>
            <a:fillRect/>
          </a:stretch>
        </p:blipFill>
        <p:spPr>
          <a:xfrm>
            <a:off x="635295" y="2956573"/>
            <a:ext cx="5150277" cy="2850528"/>
          </a:xfrm>
          <a:prstGeom prst="rect">
            <a:avLst/>
          </a:prstGeom>
        </p:spPr>
      </p:pic>
      <p:sp>
        <p:nvSpPr>
          <p:cNvPr id="3" name="Content Placeholder 2">
            <a:extLst>
              <a:ext uri="{FF2B5EF4-FFF2-40B4-BE49-F238E27FC236}">
                <a16:creationId xmlns:a16="http://schemas.microsoft.com/office/drawing/2014/main" id="{D5529E78-23E5-721D-72BE-76FC783AE1B6}"/>
              </a:ext>
            </a:extLst>
          </p:cNvPr>
          <p:cNvSpPr>
            <a:spLocks noGrp="1"/>
          </p:cNvSpPr>
          <p:nvPr>
            <p:ph sz="half" idx="1"/>
          </p:nvPr>
        </p:nvSpPr>
        <p:spPr>
          <a:xfrm>
            <a:off x="6406429" y="2599509"/>
            <a:ext cx="4530898" cy="3639450"/>
          </a:xfrm>
        </p:spPr>
        <p:txBody>
          <a:bodyPr vert="horz" lIns="91440" tIns="45720" rIns="91440" bIns="45720" rtlCol="0" anchor="ctr">
            <a:normAutofit/>
          </a:bodyPr>
          <a:lstStyle/>
          <a:p>
            <a:pPr lvl="0"/>
            <a:r>
              <a:rPr lang="en-US" sz="2000"/>
              <a:t>Safety and compliance training</a:t>
            </a:r>
          </a:p>
          <a:p>
            <a:pPr lvl="0"/>
            <a:r>
              <a:rPr lang="en-US" sz="2000"/>
              <a:t>Technical skills and machine operation training</a:t>
            </a:r>
          </a:p>
          <a:p>
            <a:pPr lvl="0"/>
            <a:r>
              <a:rPr lang="en-US" sz="2000"/>
              <a:t>Leadership development programmes (Gilbert, 2020)</a:t>
            </a:r>
          </a:p>
          <a:p>
            <a:pPr lvl="0"/>
            <a:r>
              <a:rPr lang="en-US" sz="2000"/>
              <a:t>E-learning and blended learning options</a:t>
            </a:r>
          </a:p>
          <a:p>
            <a:pPr lvl="0"/>
            <a:r>
              <a:rPr lang="en-US" sz="2000"/>
              <a:t>Competency-based development approach</a:t>
            </a:r>
          </a:p>
          <a:p>
            <a:endParaRPr lang="en-US" sz="2000"/>
          </a:p>
        </p:txBody>
      </p:sp>
      <p:sp>
        <p:nvSpPr>
          <p:cNvPr id="17" name="Rectangle 16">
            <a:extLst>
              <a:ext uri="{FF2B5EF4-FFF2-40B4-BE49-F238E27FC236}">
                <a16:creationId xmlns:a16="http://schemas.microsoft.com/office/drawing/2014/main" id="{5A55FBCD-CD42-40F5-8A1B-3203F9CAEE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952767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B392A0-0615-43BB-2C22-91E9ED19AD82}"/>
              </a:ext>
            </a:extLst>
          </p:cNvPr>
          <p:cNvSpPr>
            <a:spLocks noGrp="1"/>
          </p:cNvSpPr>
          <p:nvPr>
            <p:ph type="title"/>
          </p:nvPr>
        </p:nvSpPr>
        <p:spPr>
          <a:xfrm>
            <a:off x="645065" y="1463040"/>
            <a:ext cx="3796306" cy="2690949"/>
          </a:xfrm>
        </p:spPr>
        <p:txBody>
          <a:bodyPr anchor="t">
            <a:normAutofit/>
          </a:bodyPr>
          <a:lstStyle/>
          <a:p>
            <a:r>
              <a:rPr lang="en-IN" sz="4800" b="1"/>
              <a:t>Role of Line Managers</a:t>
            </a:r>
            <a:endParaRPr lang="en-IN" sz="4800"/>
          </a:p>
        </p:txBody>
      </p:sp>
      <p:grpSp>
        <p:nvGrpSpPr>
          <p:cNvPr id="10"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25" name="Rectangle 24">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6" name="Straight Connector 25">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27" name="Rectangle 26">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1D889DE-9CC8-9AAD-5933-1FA4CA11E0F3}"/>
              </a:ext>
            </a:extLst>
          </p:cNvPr>
          <p:cNvSpPr>
            <a:spLocks noGrp="1"/>
          </p:cNvSpPr>
          <p:nvPr>
            <p:ph idx="1"/>
          </p:nvPr>
        </p:nvSpPr>
        <p:spPr>
          <a:xfrm>
            <a:off x="5656218" y="1463039"/>
            <a:ext cx="5542387" cy="4300447"/>
          </a:xfrm>
        </p:spPr>
        <p:txBody>
          <a:bodyPr anchor="t">
            <a:normAutofit/>
          </a:bodyPr>
          <a:lstStyle/>
          <a:p>
            <a:pPr lvl="0"/>
            <a:r>
              <a:rPr lang="en-IN" sz="2200" dirty="0"/>
              <a:t>Identify employee skill gaps</a:t>
            </a:r>
          </a:p>
          <a:p>
            <a:pPr lvl="0"/>
            <a:r>
              <a:rPr lang="en-IN" sz="2200" dirty="0"/>
              <a:t>Support coaching and on-the-job learning (</a:t>
            </a:r>
            <a:r>
              <a:rPr lang="en-GB" sz="2200" dirty="0"/>
              <a:t>Lyons and Bandura</a:t>
            </a:r>
            <a:r>
              <a:rPr lang="en-IN" sz="2200" dirty="0"/>
              <a:t>, 2020)</a:t>
            </a:r>
          </a:p>
          <a:p>
            <a:pPr lvl="0"/>
            <a:r>
              <a:rPr lang="en-IN" sz="2200" dirty="0"/>
              <a:t>Monitor training completion</a:t>
            </a:r>
          </a:p>
          <a:p>
            <a:pPr lvl="0"/>
            <a:r>
              <a:rPr lang="en-IN" sz="2200" dirty="0"/>
              <a:t>Provide feedback and guidance</a:t>
            </a:r>
          </a:p>
          <a:p>
            <a:pPr lvl="0"/>
            <a:r>
              <a:rPr lang="en-IN" sz="2200" dirty="0"/>
              <a:t>Encourage continuous improvement</a:t>
            </a:r>
          </a:p>
        </p:txBody>
      </p:sp>
    </p:spTree>
    <p:extLst>
      <p:ext uri="{BB962C8B-B14F-4D97-AF65-F5344CB8AC3E}">
        <p14:creationId xmlns:p14="http://schemas.microsoft.com/office/powerpoint/2010/main" val="12353649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1F6BF70-C7D1-4AF9-8DB4-BEEB8A9C35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3BBA935-DB7A-2FFA-0780-64E2D61153AA}"/>
              </a:ext>
            </a:extLst>
          </p:cNvPr>
          <p:cNvSpPr>
            <a:spLocks noGrp="1"/>
          </p:cNvSpPr>
          <p:nvPr>
            <p:ph type="title"/>
          </p:nvPr>
        </p:nvSpPr>
        <p:spPr>
          <a:xfrm>
            <a:off x="645065" y="1097280"/>
            <a:ext cx="3796306" cy="4666207"/>
          </a:xfrm>
        </p:spPr>
        <p:txBody>
          <a:bodyPr anchor="ctr">
            <a:normAutofit/>
          </a:bodyPr>
          <a:lstStyle/>
          <a:p>
            <a:r>
              <a:rPr lang="en-IN" sz="4800" b="1"/>
              <a:t>Strategic Alignment</a:t>
            </a:r>
            <a:endParaRPr lang="en-IN" sz="4800"/>
          </a:p>
        </p:txBody>
      </p:sp>
      <p:grpSp>
        <p:nvGrpSpPr>
          <p:cNvPr id="11" name="Group 10">
            <a:extLst>
              <a:ext uri="{FF2B5EF4-FFF2-40B4-BE49-F238E27FC236}">
                <a16:creationId xmlns:a16="http://schemas.microsoft.com/office/drawing/2014/main" id="{0C66A8B6-1F6E-4FCC-93B9-B9986B6FD1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576" y="5945955"/>
            <a:ext cx="12109423" cy="525780"/>
            <a:chOff x="82576" y="5945955"/>
            <a:chExt cx="12109423" cy="525780"/>
          </a:xfrm>
        </p:grpSpPr>
        <p:sp>
          <p:nvSpPr>
            <p:cNvPr id="12" name="Rectangle 11">
              <a:extLst>
                <a:ext uri="{FF2B5EF4-FFF2-40B4-BE49-F238E27FC236}">
                  <a16:creationId xmlns:a16="http://schemas.microsoft.com/office/drawing/2014/main" id="{CAF7C4FD-65AD-4BBE-886A-D2E923F94C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03361" y="6131892"/>
              <a:ext cx="524256"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1BA8278B-6DF7-481F-B1FA-FFE7D6C3C7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5998176" y="277912"/>
              <a:ext cx="524256" cy="1186339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80273C2E-372D-0DE2-16D2-0DDAC974BAC1}"/>
              </a:ext>
            </a:extLst>
          </p:cNvPr>
          <p:cNvGraphicFramePr>
            <a:graphicFrameLocks noGrp="1"/>
          </p:cNvGraphicFramePr>
          <p:nvPr>
            <p:ph idx="1"/>
            <p:extLst>
              <p:ext uri="{D42A27DB-BD31-4B8C-83A1-F6EECF244321}">
                <p14:modId xmlns:p14="http://schemas.microsoft.com/office/powerpoint/2010/main" val="1604370355"/>
              </p:ext>
            </p:extLst>
          </p:nvPr>
        </p:nvGraphicFramePr>
        <p:xfrm>
          <a:off x="5431536" y="1014153"/>
          <a:ext cx="5918184" cy="49793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5211069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A724DBA-D2D9-471E-8ED7-2015DDD950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52C11B-E2FE-5346-23BD-8D622E023D26}"/>
              </a:ext>
            </a:extLst>
          </p:cNvPr>
          <p:cNvSpPr>
            <a:spLocks noGrp="1"/>
          </p:cNvSpPr>
          <p:nvPr>
            <p:ph type="title"/>
          </p:nvPr>
        </p:nvSpPr>
        <p:spPr>
          <a:xfrm>
            <a:off x="7239014" y="525982"/>
            <a:ext cx="4282983" cy="1200361"/>
          </a:xfrm>
        </p:spPr>
        <p:txBody>
          <a:bodyPr vert="horz" lIns="91440" tIns="45720" rIns="91440" bIns="45720" rtlCol="0" anchor="b">
            <a:normAutofit/>
          </a:bodyPr>
          <a:lstStyle/>
          <a:p>
            <a:r>
              <a:rPr lang="en-US" sz="3600" b="1" kern="1200">
                <a:solidFill>
                  <a:schemeClr val="tx1"/>
                </a:solidFill>
                <a:latin typeface="+mj-lt"/>
                <a:ea typeface="+mj-ea"/>
                <a:cs typeface="+mj-cs"/>
              </a:rPr>
              <a:t>Key Challenges</a:t>
            </a:r>
            <a:endParaRPr lang="en-US" sz="3600" kern="1200">
              <a:solidFill>
                <a:schemeClr val="tx1"/>
              </a:solidFill>
              <a:latin typeface="+mj-lt"/>
              <a:ea typeface="+mj-ea"/>
              <a:cs typeface="+mj-cs"/>
            </a:endParaRPr>
          </a:p>
        </p:txBody>
      </p:sp>
      <p:sp>
        <p:nvSpPr>
          <p:cNvPr id="13" name="Rectangle 12">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4641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0234"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a:extLst>
              <a:ext uri="{FF2B5EF4-FFF2-40B4-BE49-F238E27FC236}">
                <a16:creationId xmlns:a16="http://schemas.microsoft.com/office/drawing/2014/main" id="{C75B3BC6-DDFA-119E-4D23-2789BBF25532}"/>
              </a:ext>
            </a:extLst>
          </p:cNvPr>
          <p:cNvPicPr>
            <a:picLocks noGrp="1" noChangeAspect="1"/>
          </p:cNvPicPr>
          <p:nvPr>
            <p:ph sz="half" idx="2"/>
          </p:nvPr>
        </p:nvPicPr>
        <p:blipFill>
          <a:blip r:embed="rId3"/>
          <a:stretch>
            <a:fillRect/>
          </a:stretch>
        </p:blipFill>
        <p:spPr>
          <a:xfrm>
            <a:off x="576244" y="1989981"/>
            <a:ext cx="5628018" cy="2645168"/>
          </a:xfrm>
          <a:prstGeom prst="rect">
            <a:avLst/>
          </a:prstGeom>
        </p:spPr>
      </p:pic>
      <p:sp>
        <p:nvSpPr>
          <p:cNvPr id="17" name="Rectangle 16">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277786"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9928FDF-0E48-1894-803A-611A6BABD51C}"/>
              </a:ext>
            </a:extLst>
          </p:cNvPr>
          <p:cNvSpPr>
            <a:spLocks noGrp="1"/>
          </p:cNvSpPr>
          <p:nvPr>
            <p:ph sz="half" idx="1"/>
          </p:nvPr>
        </p:nvSpPr>
        <p:spPr>
          <a:xfrm>
            <a:off x="7239012" y="2031101"/>
            <a:ext cx="4282984" cy="3511943"/>
          </a:xfrm>
        </p:spPr>
        <p:txBody>
          <a:bodyPr vert="horz" lIns="91440" tIns="45720" rIns="91440" bIns="45720" rtlCol="0" anchor="ctr">
            <a:normAutofit/>
          </a:bodyPr>
          <a:lstStyle/>
          <a:p>
            <a:pPr lvl="0"/>
            <a:r>
              <a:rPr lang="en-US" sz="1800"/>
              <a:t>Skills shortages in manufacturing</a:t>
            </a:r>
          </a:p>
          <a:p>
            <a:pPr lvl="0"/>
            <a:r>
              <a:rPr lang="en-US" sz="1800"/>
              <a:t>Inconsistent training across regions (Ferreira, et al., 2025)</a:t>
            </a:r>
          </a:p>
          <a:p>
            <a:pPr lvl="0"/>
            <a:r>
              <a:rPr lang="en-US" sz="1800"/>
              <a:t>Limited time for training on shifts </a:t>
            </a:r>
          </a:p>
          <a:p>
            <a:pPr lvl="0"/>
            <a:r>
              <a:rPr lang="en-US" sz="1800"/>
              <a:t>Resistance to new technology</a:t>
            </a:r>
          </a:p>
          <a:p>
            <a:pPr lvl="0"/>
            <a:r>
              <a:rPr lang="en-US" sz="1800"/>
              <a:t>Difficulty measuring training impact</a:t>
            </a:r>
          </a:p>
          <a:p>
            <a:endParaRPr lang="en-US" sz="1800"/>
          </a:p>
        </p:txBody>
      </p:sp>
      <p:sp>
        <p:nvSpPr>
          <p:cNvPr id="19" name="Rectangle 18">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677179"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686544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8D31E1B-0407-4223-9642-0B642CBF57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062849"/>
            <a:ext cx="731521" cy="673460"/>
            <a:chOff x="3940602" y="308034"/>
            <a:chExt cx="2116791" cy="3428999"/>
          </a:xfrm>
          <a:solidFill>
            <a:schemeClr val="accent4"/>
          </a:solidFill>
        </p:grpSpPr>
        <p:sp>
          <p:nvSpPr>
            <p:cNvPr id="14" name="Rectangle 13">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8" name="Rectangle 17">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656150"/>
            <a:ext cx="5672667" cy="14315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98C122-C7CD-569D-D474-D7B28B6FAB90}"/>
              </a:ext>
            </a:extLst>
          </p:cNvPr>
          <p:cNvSpPr>
            <a:spLocks noGrp="1"/>
          </p:cNvSpPr>
          <p:nvPr>
            <p:ph type="title"/>
          </p:nvPr>
        </p:nvSpPr>
        <p:spPr>
          <a:xfrm>
            <a:off x="1043631" y="873940"/>
            <a:ext cx="5052369" cy="1035781"/>
          </a:xfrm>
        </p:spPr>
        <p:txBody>
          <a:bodyPr vert="horz" lIns="91440" tIns="45720" rIns="91440" bIns="45720" rtlCol="0" anchor="ctr">
            <a:normAutofit/>
          </a:bodyPr>
          <a:lstStyle/>
          <a:p>
            <a:r>
              <a:rPr lang="en-US" sz="3600" b="1" kern="1200">
                <a:solidFill>
                  <a:schemeClr val="tx1"/>
                </a:solidFill>
                <a:latin typeface="+mj-lt"/>
                <a:ea typeface="+mj-ea"/>
                <a:cs typeface="+mj-cs"/>
              </a:rPr>
              <a:t>Recommendations</a:t>
            </a:r>
            <a:endParaRPr lang="en-US" sz="3600" kern="1200">
              <a:solidFill>
                <a:schemeClr val="tx1"/>
              </a:solidFill>
              <a:latin typeface="+mj-lt"/>
              <a:ea typeface="+mj-ea"/>
              <a:cs typeface="+mj-cs"/>
            </a:endParaRPr>
          </a:p>
        </p:txBody>
      </p:sp>
      <p:sp>
        <p:nvSpPr>
          <p:cNvPr id="3" name="Content Placeholder 2">
            <a:extLst>
              <a:ext uri="{FF2B5EF4-FFF2-40B4-BE49-F238E27FC236}">
                <a16:creationId xmlns:a16="http://schemas.microsoft.com/office/drawing/2014/main" id="{487B4EEF-8678-369F-F28A-1147CD70AE4E}"/>
              </a:ext>
            </a:extLst>
          </p:cNvPr>
          <p:cNvSpPr>
            <a:spLocks noGrp="1"/>
          </p:cNvSpPr>
          <p:nvPr>
            <p:ph sz="half" idx="1"/>
          </p:nvPr>
        </p:nvSpPr>
        <p:spPr>
          <a:xfrm>
            <a:off x="1045029" y="2524721"/>
            <a:ext cx="4991629" cy="3677123"/>
          </a:xfrm>
        </p:spPr>
        <p:txBody>
          <a:bodyPr vert="horz" lIns="91440" tIns="45720" rIns="91440" bIns="45720" rtlCol="0" anchor="ctr">
            <a:normAutofit/>
          </a:bodyPr>
          <a:lstStyle/>
          <a:p>
            <a:pPr lvl="0"/>
            <a:r>
              <a:rPr lang="en-US" sz="1800"/>
              <a:t>Introduce a global learning management system</a:t>
            </a:r>
          </a:p>
          <a:p>
            <a:pPr lvl="0"/>
            <a:r>
              <a:rPr lang="en-US" sz="1800"/>
              <a:t>Use short, flexible microlearning modules (Kannan, 2024)</a:t>
            </a:r>
          </a:p>
          <a:p>
            <a:pPr lvl="0"/>
            <a:r>
              <a:rPr lang="en-US" sz="1800"/>
              <a:t>Standardise training across regions</a:t>
            </a:r>
          </a:p>
          <a:p>
            <a:pPr lvl="0"/>
            <a:r>
              <a:rPr lang="en-US" sz="1800"/>
              <a:t>Increase digital and simulation-based training</a:t>
            </a:r>
          </a:p>
          <a:p>
            <a:endParaRPr lang="en-US" sz="1800"/>
          </a:p>
        </p:txBody>
      </p:sp>
      <p:sp>
        <p:nvSpPr>
          <p:cNvPr id="20" name="Rectangle 19">
            <a:extLst>
              <a:ext uri="{FF2B5EF4-FFF2-40B4-BE49-F238E27FC236}">
                <a16:creationId xmlns:a16="http://schemas.microsoft.com/office/drawing/2014/main" id="{70E96339-907C-46C3-99AC-31179B6F0E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16299" y="608401"/>
            <a:ext cx="4637502" cy="5593443"/>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a:extLst>
              <a:ext uri="{FF2B5EF4-FFF2-40B4-BE49-F238E27FC236}">
                <a16:creationId xmlns:a16="http://schemas.microsoft.com/office/drawing/2014/main" id="{B21E053C-FD24-9E84-07F9-DA523ABC123E}"/>
              </a:ext>
            </a:extLst>
          </p:cNvPr>
          <p:cNvPicPr>
            <a:picLocks noGrp="1" noChangeAspect="1"/>
          </p:cNvPicPr>
          <p:nvPr>
            <p:ph sz="half" idx="2"/>
          </p:nvPr>
        </p:nvPicPr>
        <p:blipFill>
          <a:blip r:embed="rId3"/>
          <a:stretch>
            <a:fillRect/>
          </a:stretch>
        </p:blipFill>
        <p:spPr>
          <a:xfrm>
            <a:off x="6930493" y="2229120"/>
            <a:ext cx="4223252" cy="2460044"/>
          </a:xfrm>
          <a:prstGeom prst="rect">
            <a:avLst/>
          </a:prstGeom>
        </p:spPr>
      </p:pic>
      <p:cxnSp>
        <p:nvCxnSpPr>
          <p:cNvPr id="22" name="Straight Connector 21">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92240"/>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2194410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1FA33D-3269-8CA2-56BD-E977BE626D36}"/>
              </a:ext>
            </a:extLst>
          </p:cNvPr>
          <p:cNvSpPr>
            <a:spLocks noGrp="1"/>
          </p:cNvSpPr>
          <p:nvPr>
            <p:ph type="title"/>
          </p:nvPr>
        </p:nvSpPr>
        <p:spPr>
          <a:xfrm>
            <a:off x="793662" y="386930"/>
            <a:ext cx="10066122" cy="1298448"/>
          </a:xfrm>
        </p:spPr>
        <p:txBody>
          <a:bodyPr vert="horz" lIns="91440" tIns="45720" rIns="91440" bIns="45720" rtlCol="0" anchor="b">
            <a:normAutofit/>
          </a:bodyPr>
          <a:lstStyle/>
          <a:p>
            <a:r>
              <a:rPr lang="en-US" sz="3200" b="1" i="1" u="sng" kern="1200" dirty="0">
                <a:solidFill>
                  <a:schemeClr val="tx1"/>
                </a:solidFill>
                <a:latin typeface="+mj-lt"/>
                <a:ea typeface="+mj-ea"/>
                <a:cs typeface="+mj-cs"/>
              </a:rPr>
              <a:t>Sanjana Kalani - 2422384</a:t>
            </a:r>
            <a:br>
              <a:rPr lang="en-US" sz="4800" b="1" kern="1200" dirty="0">
                <a:solidFill>
                  <a:schemeClr val="tx1"/>
                </a:solidFill>
                <a:latin typeface="+mj-lt"/>
                <a:ea typeface="+mj-ea"/>
                <a:cs typeface="+mj-cs"/>
              </a:rPr>
            </a:br>
            <a:r>
              <a:rPr lang="en-US" sz="4800" b="1" kern="1200" dirty="0">
                <a:solidFill>
                  <a:schemeClr val="tx1"/>
                </a:solidFill>
                <a:latin typeface="+mj-lt"/>
                <a:ea typeface="+mj-ea"/>
                <a:cs typeface="+mj-cs"/>
              </a:rPr>
              <a:t>Performance Management</a:t>
            </a:r>
            <a:endParaRPr lang="en-US" sz="4800" kern="1200" dirty="0">
              <a:solidFill>
                <a:schemeClr val="tx1"/>
              </a:solidFill>
              <a:latin typeface="+mj-lt"/>
              <a:ea typeface="+mj-ea"/>
              <a:cs typeface="+mj-cs"/>
            </a:endParaRPr>
          </a:p>
        </p:txBody>
      </p:sp>
      <p:sp>
        <p:nvSpPr>
          <p:cNvPr id="13" name="Rectangle 12">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61C3DCC-4E9F-DCFF-2F50-436FBAC4B263}"/>
              </a:ext>
            </a:extLst>
          </p:cNvPr>
          <p:cNvSpPr>
            <a:spLocks noGrp="1"/>
          </p:cNvSpPr>
          <p:nvPr>
            <p:ph sz="half" idx="1"/>
          </p:nvPr>
        </p:nvSpPr>
        <p:spPr>
          <a:xfrm>
            <a:off x="793661" y="2599509"/>
            <a:ext cx="4530898" cy="3639450"/>
          </a:xfrm>
        </p:spPr>
        <p:txBody>
          <a:bodyPr vert="horz" lIns="91440" tIns="45720" rIns="91440" bIns="45720" rtlCol="0" anchor="ctr">
            <a:normAutofit/>
          </a:bodyPr>
          <a:lstStyle/>
          <a:p>
            <a:pPr lvl="0"/>
            <a:r>
              <a:rPr lang="en-US" sz="2000"/>
              <a:t>Performance management monitors and guides employee performance (Awan, et al., 2020).</a:t>
            </a:r>
          </a:p>
          <a:p>
            <a:pPr lvl="0"/>
            <a:r>
              <a:rPr lang="en-US" sz="2000"/>
              <a:t>Goal-Setting Theory explains how clear goals improve results.</a:t>
            </a:r>
          </a:p>
          <a:p>
            <a:pPr lvl="0"/>
            <a:r>
              <a:rPr lang="en-US" sz="2000"/>
              <a:t>Helps understand McCain’s use of targets and performance expectations.</a:t>
            </a:r>
          </a:p>
          <a:p>
            <a:endParaRPr lang="en-US" sz="2000"/>
          </a:p>
        </p:txBody>
      </p:sp>
      <p:pic>
        <p:nvPicPr>
          <p:cNvPr id="6" name="Content Placeholder 5">
            <a:extLst>
              <a:ext uri="{FF2B5EF4-FFF2-40B4-BE49-F238E27FC236}">
                <a16:creationId xmlns:a16="http://schemas.microsoft.com/office/drawing/2014/main" id="{96F9558B-F70A-AF26-06B7-CAEB4C56D1C5}"/>
              </a:ext>
            </a:extLst>
          </p:cNvPr>
          <p:cNvPicPr>
            <a:picLocks noGrp="1" noChangeAspect="1"/>
          </p:cNvPicPr>
          <p:nvPr>
            <p:ph sz="half" idx="2"/>
          </p:nvPr>
        </p:nvPicPr>
        <p:blipFill>
          <a:blip r:embed="rId3"/>
          <a:stretch>
            <a:fillRect/>
          </a:stretch>
        </p:blipFill>
        <p:spPr>
          <a:xfrm>
            <a:off x="5911532" y="2918613"/>
            <a:ext cx="5150277" cy="2845528"/>
          </a:xfrm>
          <a:prstGeom prst="rect">
            <a:avLst/>
          </a:prstGeom>
        </p:spPr>
      </p:pic>
      <p:sp>
        <p:nvSpPr>
          <p:cNvPr id="17" name="Rectangle 16">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3567425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7173CE-1BC4-8019-1232-F568F3C03A18}"/>
              </a:ext>
            </a:extLst>
          </p:cNvPr>
          <p:cNvSpPr>
            <a:spLocks noGrp="1"/>
          </p:cNvSpPr>
          <p:nvPr>
            <p:ph type="title"/>
          </p:nvPr>
        </p:nvSpPr>
        <p:spPr>
          <a:xfrm>
            <a:off x="1043631" y="809898"/>
            <a:ext cx="10173010" cy="1554480"/>
          </a:xfrm>
        </p:spPr>
        <p:txBody>
          <a:bodyPr anchor="ctr">
            <a:normAutofit/>
          </a:bodyPr>
          <a:lstStyle/>
          <a:p>
            <a:r>
              <a:rPr lang="en-IN" sz="4800" b="1"/>
              <a:t>Current Performance Practices at McCain</a:t>
            </a:r>
            <a:endParaRPr lang="en-IN" sz="4800"/>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57966B29-3E70-7A0D-F04D-863C7AC21C84}"/>
              </a:ext>
            </a:extLst>
          </p:cNvPr>
          <p:cNvGraphicFramePr>
            <a:graphicFrameLocks noGrp="1"/>
          </p:cNvGraphicFramePr>
          <p:nvPr>
            <p:ph idx="1"/>
            <p:extLst>
              <p:ext uri="{D42A27DB-BD31-4B8C-83A1-F6EECF244321}">
                <p14:modId xmlns:p14="http://schemas.microsoft.com/office/powerpoint/2010/main" val="4091058984"/>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8923152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BF0EBE-0029-F6CA-ACE4-E944A825289B}"/>
              </a:ext>
            </a:extLst>
          </p:cNvPr>
          <p:cNvSpPr>
            <a:spLocks noGrp="1"/>
          </p:cNvSpPr>
          <p:nvPr>
            <p:ph type="title"/>
          </p:nvPr>
        </p:nvSpPr>
        <p:spPr>
          <a:xfrm>
            <a:off x="1043631" y="809898"/>
            <a:ext cx="10173010" cy="1554480"/>
          </a:xfrm>
        </p:spPr>
        <p:txBody>
          <a:bodyPr anchor="ctr">
            <a:normAutofit/>
          </a:bodyPr>
          <a:lstStyle/>
          <a:p>
            <a:r>
              <a:rPr lang="en-IN" sz="4800" b="1"/>
              <a:t>Role of Line Managers</a:t>
            </a:r>
            <a:endParaRPr lang="en-IN" sz="4800"/>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14242D22-BF68-D2AF-B0E0-000F3FE655D0}"/>
              </a:ext>
            </a:extLst>
          </p:cNvPr>
          <p:cNvGraphicFramePr>
            <a:graphicFrameLocks noGrp="1"/>
          </p:cNvGraphicFramePr>
          <p:nvPr>
            <p:ph idx="1"/>
            <p:extLst>
              <p:ext uri="{D42A27DB-BD31-4B8C-83A1-F6EECF244321}">
                <p14:modId xmlns:p14="http://schemas.microsoft.com/office/powerpoint/2010/main" val="1440352975"/>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5343083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FB60E8C-7224-44A4-87A0-46A1711DD2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D151F9-0E4F-798D-AEAB-230B5F0E0675}"/>
              </a:ext>
            </a:extLst>
          </p:cNvPr>
          <p:cNvSpPr>
            <a:spLocks noGrp="1"/>
          </p:cNvSpPr>
          <p:nvPr>
            <p:ph type="title"/>
          </p:nvPr>
        </p:nvSpPr>
        <p:spPr>
          <a:xfrm>
            <a:off x="795528" y="386930"/>
            <a:ext cx="10141799" cy="1300554"/>
          </a:xfrm>
        </p:spPr>
        <p:txBody>
          <a:bodyPr vert="horz" lIns="91440" tIns="45720" rIns="91440" bIns="45720" rtlCol="0" anchor="b">
            <a:normAutofit/>
          </a:bodyPr>
          <a:lstStyle/>
          <a:p>
            <a:r>
              <a:rPr lang="en-US" sz="4800" b="1" kern="1200">
                <a:solidFill>
                  <a:schemeClr val="tx1"/>
                </a:solidFill>
                <a:latin typeface="+mj-lt"/>
                <a:ea typeface="+mj-ea"/>
                <a:cs typeface="+mj-cs"/>
              </a:rPr>
              <a:t>Strategic Alignment</a:t>
            </a:r>
            <a:endParaRPr lang="en-US" sz="4800" kern="1200">
              <a:solidFill>
                <a:schemeClr val="tx1"/>
              </a:solidFill>
              <a:latin typeface="+mj-lt"/>
              <a:ea typeface="+mj-ea"/>
              <a:cs typeface="+mj-cs"/>
            </a:endParaRPr>
          </a:p>
        </p:txBody>
      </p:sp>
      <p:sp>
        <p:nvSpPr>
          <p:cNvPr id="13" name="Rectangle 12">
            <a:extLst>
              <a:ext uri="{FF2B5EF4-FFF2-40B4-BE49-F238E27FC236}">
                <a16:creationId xmlns:a16="http://schemas.microsoft.com/office/drawing/2014/main" id="{5DA32751-37A2-45C0-BE94-63D375E270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a:extLst>
              <a:ext uri="{FF2B5EF4-FFF2-40B4-BE49-F238E27FC236}">
                <a16:creationId xmlns:a16="http://schemas.microsoft.com/office/drawing/2014/main" id="{8CBF1331-9069-611E-6CE1-96CEC4EEC298}"/>
              </a:ext>
            </a:extLst>
          </p:cNvPr>
          <p:cNvPicPr>
            <a:picLocks noGrp="1" noChangeAspect="1"/>
          </p:cNvPicPr>
          <p:nvPr>
            <p:ph sz="half" idx="2"/>
          </p:nvPr>
        </p:nvPicPr>
        <p:blipFill>
          <a:blip r:embed="rId3"/>
          <a:stretch>
            <a:fillRect/>
          </a:stretch>
        </p:blipFill>
        <p:spPr>
          <a:xfrm>
            <a:off x="635295" y="2599509"/>
            <a:ext cx="5150277" cy="3366038"/>
          </a:xfrm>
          <a:prstGeom prst="rect">
            <a:avLst/>
          </a:prstGeom>
        </p:spPr>
      </p:pic>
      <p:sp>
        <p:nvSpPr>
          <p:cNvPr id="3" name="Content Placeholder 2">
            <a:extLst>
              <a:ext uri="{FF2B5EF4-FFF2-40B4-BE49-F238E27FC236}">
                <a16:creationId xmlns:a16="http://schemas.microsoft.com/office/drawing/2014/main" id="{B491CAFB-3EB4-FE2B-1CA9-16199C358337}"/>
              </a:ext>
            </a:extLst>
          </p:cNvPr>
          <p:cNvSpPr>
            <a:spLocks noGrp="1"/>
          </p:cNvSpPr>
          <p:nvPr>
            <p:ph sz="half" idx="1"/>
          </p:nvPr>
        </p:nvSpPr>
        <p:spPr>
          <a:xfrm>
            <a:off x="6406429" y="2599509"/>
            <a:ext cx="4530898" cy="3639450"/>
          </a:xfrm>
        </p:spPr>
        <p:txBody>
          <a:bodyPr vert="horz" lIns="91440" tIns="45720" rIns="91440" bIns="45720" rtlCol="0" anchor="ctr">
            <a:normAutofit/>
          </a:bodyPr>
          <a:lstStyle/>
          <a:p>
            <a:pPr lvl="0"/>
            <a:r>
              <a:rPr lang="en-US" sz="2000"/>
              <a:t>Supports productivity and efficiency</a:t>
            </a:r>
          </a:p>
          <a:p>
            <a:pPr lvl="0"/>
            <a:r>
              <a:rPr lang="en-US" sz="2000"/>
              <a:t>Ensures food safety and quality standards (Overbosch and Blanchard, 2023)</a:t>
            </a:r>
          </a:p>
          <a:p>
            <a:pPr lvl="0"/>
            <a:r>
              <a:rPr lang="en-US" sz="2000"/>
              <a:t>Develops talent for future roles</a:t>
            </a:r>
          </a:p>
          <a:p>
            <a:pPr lvl="0"/>
            <a:r>
              <a:rPr lang="en-US" sz="2000"/>
              <a:t>Reinforces accountability culture</a:t>
            </a:r>
          </a:p>
          <a:p>
            <a:pPr lvl="0"/>
            <a:r>
              <a:rPr lang="en-US" sz="2000"/>
              <a:t>Helps achieve operational targets</a:t>
            </a:r>
          </a:p>
          <a:p>
            <a:endParaRPr lang="en-US" sz="2000"/>
          </a:p>
        </p:txBody>
      </p:sp>
      <p:sp>
        <p:nvSpPr>
          <p:cNvPr id="17" name="Rectangle 16">
            <a:extLst>
              <a:ext uri="{FF2B5EF4-FFF2-40B4-BE49-F238E27FC236}">
                <a16:creationId xmlns:a16="http://schemas.microsoft.com/office/drawing/2014/main" id="{5A55FBCD-CD42-40F5-8A1B-3203F9CAEE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3847907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2" name="Title 1">
            <a:extLst>
              <a:ext uri="{FF2B5EF4-FFF2-40B4-BE49-F238E27FC236}">
                <a16:creationId xmlns:a16="http://schemas.microsoft.com/office/drawing/2014/main" id="{78383A2A-B30C-8DCA-B73B-CD6B2F6E39BF}"/>
              </a:ext>
            </a:extLst>
          </p:cNvPr>
          <p:cNvSpPr>
            <a:spLocks noGrp="1"/>
          </p:cNvSpPr>
          <p:nvPr>
            <p:ph type="title"/>
          </p:nvPr>
        </p:nvSpPr>
        <p:spPr>
          <a:xfrm>
            <a:off x="838200" y="643467"/>
            <a:ext cx="2951205" cy="5571066"/>
          </a:xfrm>
        </p:spPr>
        <p:txBody>
          <a:bodyPr>
            <a:normAutofit/>
          </a:bodyPr>
          <a:lstStyle/>
          <a:p>
            <a:r>
              <a:rPr lang="en-IN" b="1">
                <a:solidFill>
                  <a:srgbClr val="FFFFFF"/>
                </a:solidFill>
              </a:rPr>
              <a:t>Key Challenges</a:t>
            </a:r>
            <a:endParaRPr lang="en-IN">
              <a:solidFill>
                <a:srgbClr val="FFFFFF"/>
              </a:solidFill>
            </a:endParaRPr>
          </a:p>
        </p:txBody>
      </p:sp>
      <p:graphicFrame>
        <p:nvGraphicFramePr>
          <p:cNvPr id="5" name="Content Placeholder 2">
            <a:extLst>
              <a:ext uri="{FF2B5EF4-FFF2-40B4-BE49-F238E27FC236}">
                <a16:creationId xmlns:a16="http://schemas.microsoft.com/office/drawing/2014/main" id="{83327EFC-AEB9-3173-30DA-A6D0477DE668}"/>
              </a:ext>
            </a:extLst>
          </p:cNvPr>
          <p:cNvGraphicFramePr>
            <a:graphicFrameLocks noGrp="1"/>
          </p:cNvGraphicFramePr>
          <p:nvPr>
            <p:ph idx="1"/>
            <p:extLst>
              <p:ext uri="{D42A27DB-BD31-4B8C-83A1-F6EECF244321}">
                <p14:modId xmlns:p14="http://schemas.microsoft.com/office/powerpoint/2010/main" val="3286425503"/>
              </p:ext>
            </p:extLst>
          </p:nvPr>
        </p:nvGraphicFramePr>
        <p:xfrm>
          <a:off x="5207640" y="643466"/>
          <a:ext cx="6291714" cy="553073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490807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4F4D32-D60E-D2A1-36B7-DF18D4F9E207}"/>
              </a:ext>
            </a:extLst>
          </p:cNvPr>
          <p:cNvSpPr>
            <a:spLocks noGrp="1"/>
          </p:cNvSpPr>
          <p:nvPr>
            <p:ph type="title"/>
          </p:nvPr>
        </p:nvSpPr>
        <p:spPr>
          <a:xfrm>
            <a:off x="793662" y="386930"/>
            <a:ext cx="10066122" cy="1298448"/>
          </a:xfrm>
        </p:spPr>
        <p:txBody>
          <a:bodyPr vert="horz" lIns="91440" tIns="45720" rIns="91440" bIns="45720" rtlCol="0" anchor="b">
            <a:normAutofit/>
          </a:bodyPr>
          <a:lstStyle/>
          <a:p>
            <a:r>
              <a:rPr lang="en-US" sz="4800" b="1" kern="1200">
                <a:solidFill>
                  <a:schemeClr val="tx1"/>
                </a:solidFill>
                <a:latin typeface="+mj-lt"/>
                <a:ea typeface="+mj-ea"/>
                <a:cs typeface="+mj-cs"/>
              </a:rPr>
              <a:t>Recommendations</a:t>
            </a:r>
            <a:endParaRPr lang="en-US" sz="4800" kern="1200">
              <a:solidFill>
                <a:schemeClr val="tx1"/>
              </a:solidFill>
              <a:latin typeface="+mj-lt"/>
              <a:ea typeface="+mj-ea"/>
              <a:cs typeface="+mj-cs"/>
            </a:endParaRPr>
          </a:p>
        </p:txBody>
      </p:sp>
      <p:sp>
        <p:nvSpPr>
          <p:cNvPr id="13" name="Rectangle 12">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B8D280C-8B35-A702-AFB4-73FE78C467A8}"/>
              </a:ext>
            </a:extLst>
          </p:cNvPr>
          <p:cNvSpPr>
            <a:spLocks noGrp="1"/>
          </p:cNvSpPr>
          <p:nvPr>
            <p:ph sz="half" idx="1"/>
          </p:nvPr>
        </p:nvSpPr>
        <p:spPr>
          <a:xfrm>
            <a:off x="793661" y="2599509"/>
            <a:ext cx="4530898" cy="3639450"/>
          </a:xfrm>
        </p:spPr>
        <p:txBody>
          <a:bodyPr vert="horz" lIns="91440" tIns="45720" rIns="91440" bIns="45720" rtlCol="0" anchor="ctr">
            <a:normAutofit/>
          </a:bodyPr>
          <a:lstStyle/>
          <a:p>
            <a:pPr lvl="0"/>
            <a:r>
              <a:rPr lang="en-US" sz="2000"/>
              <a:t>Introduce continuous performance feedback (Idrus, 2025)</a:t>
            </a:r>
          </a:p>
          <a:p>
            <a:pPr lvl="0"/>
            <a:r>
              <a:rPr lang="en-US" sz="2000"/>
              <a:t>Use HR systems to track performance data</a:t>
            </a:r>
          </a:p>
          <a:p>
            <a:pPr lvl="0"/>
            <a:r>
              <a:rPr lang="en-US" sz="2000"/>
              <a:t>Standardise global performance processes</a:t>
            </a:r>
          </a:p>
          <a:p>
            <a:pPr lvl="0"/>
            <a:r>
              <a:rPr lang="en-US" sz="2000"/>
              <a:t>Strengthen coaching and development support</a:t>
            </a:r>
          </a:p>
          <a:p>
            <a:endParaRPr lang="en-US" sz="2000"/>
          </a:p>
        </p:txBody>
      </p:sp>
      <p:pic>
        <p:nvPicPr>
          <p:cNvPr id="6" name="Content Placeholder 5">
            <a:extLst>
              <a:ext uri="{FF2B5EF4-FFF2-40B4-BE49-F238E27FC236}">
                <a16:creationId xmlns:a16="http://schemas.microsoft.com/office/drawing/2014/main" id="{62F6AF27-D791-0CBE-149F-36B0118AABF1}"/>
              </a:ext>
            </a:extLst>
          </p:cNvPr>
          <p:cNvPicPr>
            <a:picLocks noGrp="1" noChangeAspect="1"/>
          </p:cNvPicPr>
          <p:nvPr>
            <p:ph sz="half" idx="2"/>
          </p:nvPr>
        </p:nvPicPr>
        <p:blipFill>
          <a:blip r:embed="rId3"/>
          <a:stretch>
            <a:fillRect/>
          </a:stretch>
        </p:blipFill>
        <p:spPr>
          <a:xfrm>
            <a:off x="5911532" y="3407889"/>
            <a:ext cx="5150277" cy="1866975"/>
          </a:xfrm>
          <a:prstGeom prst="rect">
            <a:avLst/>
          </a:prstGeom>
        </p:spPr>
      </p:pic>
      <p:sp>
        <p:nvSpPr>
          <p:cNvPr id="17" name="Rectangle 16">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17562064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FB60E8C-7224-44A4-87A0-46A1711DD2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EE5FFA-A7CF-FD8D-9AAE-316059ED02A9}"/>
              </a:ext>
            </a:extLst>
          </p:cNvPr>
          <p:cNvSpPr>
            <a:spLocks noGrp="1"/>
          </p:cNvSpPr>
          <p:nvPr>
            <p:ph type="title"/>
          </p:nvPr>
        </p:nvSpPr>
        <p:spPr>
          <a:xfrm>
            <a:off x="795528" y="386930"/>
            <a:ext cx="10141799" cy="1300554"/>
          </a:xfrm>
        </p:spPr>
        <p:txBody>
          <a:bodyPr vert="horz" lIns="91440" tIns="45720" rIns="91440" bIns="45720" rtlCol="0" anchor="b">
            <a:normAutofit/>
          </a:bodyPr>
          <a:lstStyle/>
          <a:p>
            <a:r>
              <a:rPr lang="en-US" sz="3600" b="1" i="1" u="sng" kern="1200" dirty="0">
                <a:solidFill>
                  <a:schemeClr val="tx1"/>
                </a:solidFill>
                <a:latin typeface="+mj-lt"/>
                <a:ea typeface="+mj-ea"/>
                <a:cs typeface="+mj-cs"/>
              </a:rPr>
              <a:t>Taranjot Randev-2436053</a:t>
            </a:r>
            <a:br>
              <a:rPr lang="en-US" sz="4800" b="1" kern="1200" dirty="0">
                <a:solidFill>
                  <a:schemeClr val="tx1"/>
                </a:solidFill>
                <a:latin typeface="+mj-lt"/>
                <a:ea typeface="+mj-ea"/>
                <a:cs typeface="+mj-cs"/>
              </a:rPr>
            </a:br>
            <a:r>
              <a:rPr lang="en-US" sz="4800" b="1" kern="1200" dirty="0">
                <a:solidFill>
                  <a:schemeClr val="tx1"/>
                </a:solidFill>
                <a:latin typeface="+mj-lt"/>
                <a:ea typeface="+mj-ea"/>
                <a:cs typeface="+mj-cs"/>
              </a:rPr>
              <a:t>Diversity, equity and inclusion (DEI)</a:t>
            </a:r>
            <a:endParaRPr lang="en-US" sz="4800" kern="1200" dirty="0">
              <a:solidFill>
                <a:schemeClr val="tx1"/>
              </a:solidFill>
              <a:latin typeface="+mj-lt"/>
              <a:ea typeface="+mj-ea"/>
              <a:cs typeface="+mj-cs"/>
            </a:endParaRPr>
          </a:p>
        </p:txBody>
      </p:sp>
      <p:sp>
        <p:nvSpPr>
          <p:cNvPr id="13" name="Rectangle 12">
            <a:extLst>
              <a:ext uri="{FF2B5EF4-FFF2-40B4-BE49-F238E27FC236}">
                <a16:creationId xmlns:a16="http://schemas.microsoft.com/office/drawing/2014/main" id="{5DA32751-37A2-45C0-BE94-63D375E270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a:extLst>
              <a:ext uri="{FF2B5EF4-FFF2-40B4-BE49-F238E27FC236}">
                <a16:creationId xmlns:a16="http://schemas.microsoft.com/office/drawing/2014/main" id="{8DFCB076-18F5-4B6F-90BC-740B44E3774F}"/>
              </a:ext>
            </a:extLst>
          </p:cNvPr>
          <p:cNvPicPr>
            <a:picLocks noGrp="1" noChangeAspect="1"/>
          </p:cNvPicPr>
          <p:nvPr>
            <p:ph sz="half" idx="2"/>
          </p:nvPr>
        </p:nvPicPr>
        <p:blipFill>
          <a:blip r:embed="rId3"/>
          <a:stretch>
            <a:fillRect/>
          </a:stretch>
        </p:blipFill>
        <p:spPr>
          <a:xfrm>
            <a:off x="635295" y="3023451"/>
            <a:ext cx="5150277" cy="2716771"/>
          </a:xfrm>
          <a:prstGeom prst="rect">
            <a:avLst/>
          </a:prstGeom>
        </p:spPr>
      </p:pic>
      <p:sp>
        <p:nvSpPr>
          <p:cNvPr id="3" name="Content Placeholder 2">
            <a:extLst>
              <a:ext uri="{FF2B5EF4-FFF2-40B4-BE49-F238E27FC236}">
                <a16:creationId xmlns:a16="http://schemas.microsoft.com/office/drawing/2014/main" id="{E8D392DC-EBB5-C73B-3AC4-AFBEF5B0D3C4}"/>
              </a:ext>
            </a:extLst>
          </p:cNvPr>
          <p:cNvSpPr>
            <a:spLocks noGrp="1"/>
          </p:cNvSpPr>
          <p:nvPr>
            <p:ph sz="half" idx="1"/>
          </p:nvPr>
        </p:nvSpPr>
        <p:spPr>
          <a:xfrm>
            <a:off x="6406429" y="2599509"/>
            <a:ext cx="4530898" cy="3639450"/>
          </a:xfrm>
        </p:spPr>
        <p:txBody>
          <a:bodyPr vert="horz" lIns="91440" tIns="45720" rIns="91440" bIns="45720" rtlCol="0" anchor="ctr">
            <a:normAutofit/>
          </a:bodyPr>
          <a:lstStyle/>
          <a:p>
            <a:pPr lvl="0"/>
            <a:r>
              <a:rPr lang="en-US" sz="2000"/>
              <a:t>DEI focuses on fair treatment, representation and inclusion (Adeyemi Abdulwasiu, 2024).</a:t>
            </a:r>
          </a:p>
          <a:p>
            <a:pPr lvl="0"/>
            <a:r>
              <a:rPr lang="en-US" sz="2000"/>
              <a:t>Social Identity Theory explains group belonging and bias.</a:t>
            </a:r>
          </a:p>
          <a:p>
            <a:pPr lvl="0"/>
            <a:r>
              <a:rPr lang="en-US" sz="2000"/>
              <a:t>Helps examine inclusion challenges and behaviours at McCain.</a:t>
            </a:r>
          </a:p>
          <a:p>
            <a:endParaRPr lang="en-US" sz="2000"/>
          </a:p>
        </p:txBody>
      </p:sp>
      <p:sp>
        <p:nvSpPr>
          <p:cNvPr id="17" name="Rectangle 16">
            <a:extLst>
              <a:ext uri="{FF2B5EF4-FFF2-40B4-BE49-F238E27FC236}">
                <a16:creationId xmlns:a16="http://schemas.microsoft.com/office/drawing/2014/main" id="{5A55FBCD-CD42-40F5-8A1B-3203F9CAEE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0267567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A724DBA-D2D9-471E-8ED7-2015DDD950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3DA7D2-A6B1-592F-FD07-AE5D5E15D728}"/>
              </a:ext>
            </a:extLst>
          </p:cNvPr>
          <p:cNvSpPr>
            <a:spLocks noGrp="1"/>
          </p:cNvSpPr>
          <p:nvPr>
            <p:ph type="title"/>
          </p:nvPr>
        </p:nvSpPr>
        <p:spPr>
          <a:xfrm>
            <a:off x="7239014" y="525982"/>
            <a:ext cx="4282983" cy="1200361"/>
          </a:xfrm>
        </p:spPr>
        <p:txBody>
          <a:bodyPr vert="horz" lIns="91440" tIns="45720" rIns="91440" bIns="45720" rtlCol="0" anchor="b">
            <a:normAutofit/>
          </a:bodyPr>
          <a:lstStyle/>
          <a:p>
            <a:r>
              <a:rPr lang="en-US" sz="3600" b="1" kern="1200">
                <a:solidFill>
                  <a:schemeClr val="tx1"/>
                </a:solidFill>
                <a:latin typeface="+mj-lt"/>
                <a:ea typeface="+mj-ea"/>
                <a:cs typeface="+mj-cs"/>
              </a:rPr>
              <a:t>Current DEI Practices at McCain</a:t>
            </a:r>
            <a:endParaRPr lang="en-US" sz="3600" kern="1200">
              <a:solidFill>
                <a:schemeClr val="tx1"/>
              </a:solidFill>
              <a:latin typeface="+mj-lt"/>
              <a:ea typeface="+mj-ea"/>
              <a:cs typeface="+mj-cs"/>
            </a:endParaRPr>
          </a:p>
        </p:txBody>
      </p:sp>
      <p:sp>
        <p:nvSpPr>
          <p:cNvPr id="13" name="Rectangle 12">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4641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0234"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a:extLst>
              <a:ext uri="{FF2B5EF4-FFF2-40B4-BE49-F238E27FC236}">
                <a16:creationId xmlns:a16="http://schemas.microsoft.com/office/drawing/2014/main" id="{027942C9-5A21-B36B-6C1F-F7F88124F0B3}"/>
              </a:ext>
            </a:extLst>
          </p:cNvPr>
          <p:cNvPicPr>
            <a:picLocks noGrp="1" noChangeAspect="1"/>
          </p:cNvPicPr>
          <p:nvPr>
            <p:ph sz="half" idx="2"/>
          </p:nvPr>
        </p:nvPicPr>
        <p:blipFill>
          <a:blip r:embed="rId3"/>
          <a:stretch>
            <a:fillRect/>
          </a:stretch>
        </p:blipFill>
        <p:spPr>
          <a:xfrm>
            <a:off x="576244" y="1743755"/>
            <a:ext cx="5628018" cy="3137619"/>
          </a:xfrm>
          <a:prstGeom prst="rect">
            <a:avLst/>
          </a:prstGeom>
        </p:spPr>
      </p:pic>
      <p:sp>
        <p:nvSpPr>
          <p:cNvPr id="17" name="Rectangle 16">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277786"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B71CC9C-1624-4DF3-E18C-AB94A4240B19}"/>
              </a:ext>
            </a:extLst>
          </p:cNvPr>
          <p:cNvSpPr>
            <a:spLocks noGrp="1"/>
          </p:cNvSpPr>
          <p:nvPr>
            <p:ph sz="half" idx="1"/>
          </p:nvPr>
        </p:nvSpPr>
        <p:spPr>
          <a:xfrm>
            <a:off x="7239012" y="2031101"/>
            <a:ext cx="4282984" cy="3511943"/>
          </a:xfrm>
        </p:spPr>
        <p:txBody>
          <a:bodyPr vert="horz" lIns="91440" tIns="45720" rIns="91440" bIns="45720" rtlCol="0" anchor="ctr">
            <a:normAutofit/>
          </a:bodyPr>
          <a:lstStyle/>
          <a:p>
            <a:pPr lvl="0"/>
            <a:r>
              <a:rPr lang="en-US" sz="1800"/>
              <a:t>Anti-discrimination and equal opportunity policies</a:t>
            </a:r>
          </a:p>
          <a:p>
            <a:pPr lvl="0"/>
            <a:r>
              <a:rPr lang="en-US" sz="1800"/>
              <a:t>Gender equity initiatives (Caliendo, 2021)</a:t>
            </a:r>
          </a:p>
          <a:p>
            <a:pPr lvl="0"/>
            <a:r>
              <a:rPr lang="en-US" sz="1800"/>
              <a:t>Diverse hiring and recruitment practices</a:t>
            </a:r>
          </a:p>
          <a:p>
            <a:r>
              <a:rPr lang="en-US" sz="1800"/>
              <a:t>Employee well-being and support efforts</a:t>
            </a:r>
          </a:p>
        </p:txBody>
      </p:sp>
      <p:sp>
        <p:nvSpPr>
          <p:cNvPr id="19" name="Rectangle 18">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677179"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3390741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719C0033-BA30-189D-54BA-2B406EADF1D1}"/>
              </a:ext>
            </a:extLst>
          </p:cNvPr>
          <p:cNvPicPr>
            <a:picLocks noChangeAspect="1"/>
          </p:cNvPicPr>
          <p:nvPr/>
        </p:nvPicPr>
        <p:blipFill>
          <a:blip r:embed="rId3">
            <a:duotone>
              <a:schemeClr val="bg2">
                <a:shade val="45000"/>
                <a:satMod val="135000"/>
              </a:schemeClr>
              <a:prstClr val="white"/>
            </a:duotone>
          </a:blip>
          <a:srcRect/>
          <a:stretch>
            <a:fillRect/>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581689-D545-864B-CA66-E0CB1ED952B0}"/>
              </a:ext>
            </a:extLst>
          </p:cNvPr>
          <p:cNvSpPr>
            <a:spLocks noGrp="1"/>
          </p:cNvSpPr>
          <p:nvPr>
            <p:ph type="title"/>
          </p:nvPr>
        </p:nvSpPr>
        <p:spPr>
          <a:xfrm>
            <a:off x="838200" y="365125"/>
            <a:ext cx="10515600" cy="1325563"/>
          </a:xfrm>
        </p:spPr>
        <p:txBody>
          <a:bodyPr>
            <a:normAutofit/>
          </a:bodyPr>
          <a:lstStyle/>
          <a:p>
            <a:r>
              <a:rPr lang="en-IN" b="1" dirty="0"/>
              <a:t>Role of Line Managers</a:t>
            </a:r>
            <a:endParaRPr lang="en-IN" dirty="0"/>
          </a:p>
        </p:txBody>
      </p:sp>
      <p:graphicFrame>
        <p:nvGraphicFramePr>
          <p:cNvPr id="5" name="Content Placeholder 2">
            <a:extLst>
              <a:ext uri="{FF2B5EF4-FFF2-40B4-BE49-F238E27FC236}">
                <a16:creationId xmlns:a16="http://schemas.microsoft.com/office/drawing/2014/main" id="{2A89449E-D841-E0C0-9B8A-EA0B9C65A0D9}"/>
              </a:ext>
            </a:extLst>
          </p:cNvPr>
          <p:cNvGraphicFramePr>
            <a:graphicFrameLocks noGrp="1"/>
          </p:cNvGraphicFramePr>
          <p:nvPr>
            <p:ph idx="1"/>
            <p:extLst>
              <p:ext uri="{D42A27DB-BD31-4B8C-83A1-F6EECF244321}">
                <p14:modId xmlns:p14="http://schemas.microsoft.com/office/powerpoint/2010/main" val="2059029523"/>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29266244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2" name="Title 1">
            <a:extLst>
              <a:ext uri="{FF2B5EF4-FFF2-40B4-BE49-F238E27FC236}">
                <a16:creationId xmlns:a16="http://schemas.microsoft.com/office/drawing/2014/main" id="{A8AB5595-2ED8-C3B1-9BCC-6BDB38B6A42B}"/>
              </a:ext>
            </a:extLst>
          </p:cNvPr>
          <p:cNvSpPr>
            <a:spLocks noGrp="1"/>
          </p:cNvSpPr>
          <p:nvPr>
            <p:ph type="title"/>
          </p:nvPr>
        </p:nvSpPr>
        <p:spPr>
          <a:xfrm>
            <a:off x="838200" y="643467"/>
            <a:ext cx="2951205" cy="5571066"/>
          </a:xfrm>
        </p:spPr>
        <p:txBody>
          <a:bodyPr>
            <a:normAutofit/>
          </a:bodyPr>
          <a:lstStyle/>
          <a:p>
            <a:r>
              <a:rPr lang="en-IN" b="1">
                <a:solidFill>
                  <a:srgbClr val="FFFFFF"/>
                </a:solidFill>
              </a:rPr>
              <a:t>Strategic Alignment</a:t>
            </a:r>
            <a:endParaRPr lang="en-IN">
              <a:solidFill>
                <a:srgbClr val="FFFFFF"/>
              </a:solidFill>
            </a:endParaRPr>
          </a:p>
        </p:txBody>
      </p:sp>
      <p:graphicFrame>
        <p:nvGraphicFramePr>
          <p:cNvPr id="5" name="Content Placeholder 2">
            <a:extLst>
              <a:ext uri="{FF2B5EF4-FFF2-40B4-BE49-F238E27FC236}">
                <a16:creationId xmlns:a16="http://schemas.microsoft.com/office/drawing/2014/main" id="{A5CD41F9-BC8F-7E0E-4CF7-7E0A2728C414}"/>
              </a:ext>
            </a:extLst>
          </p:cNvPr>
          <p:cNvGraphicFramePr>
            <a:graphicFrameLocks noGrp="1"/>
          </p:cNvGraphicFramePr>
          <p:nvPr>
            <p:ph idx="1"/>
            <p:extLst>
              <p:ext uri="{D42A27DB-BD31-4B8C-83A1-F6EECF244321}">
                <p14:modId xmlns:p14="http://schemas.microsoft.com/office/powerpoint/2010/main" val="1890178362"/>
              </p:ext>
            </p:extLst>
          </p:nvPr>
        </p:nvGraphicFramePr>
        <p:xfrm>
          <a:off x="5207640" y="643466"/>
          <a:ext cx="6291714" cy="553073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5470989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A724DBA-D2D9-471E-8ED7-2015DDD950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AF1F31-2A1B-1FB8-4C05-4ACF96112849}"/>
              </a:ext>
            </a:extLst>
          </p:cNvPr>
          <p:cNvSpPr>
            <a:spLocks noGrp="1"/>
          </p:cNvSpPr>
          <p:nvPr>
            <p:ph type="title"/>
          </p:nvPr>
        </p:nvSpPr>
        <p:spPr>
          <a:xfrm>
            <a:off x="7239014" y="525982"/>
            <a:ext cx="4282983" cy="1200361"/>
          </a:xfrm>
        </p:spPr>
        <p:txBody>
          <a:bodyPr vert="horz" lIns="91440" tIns="45720" rIns="91440" bIns="45720" rtlCol="0" anchor="b">
            <a:normAutofit/>
          </a:bodyPr>
          <a:lstStyle/>
          <a:p>
            <a:r>
              <a:rPr lang="en-US" sz="3600" b="1" kern="1200">
                <a:solidFill>
                  <a:schemeClr val="tx1"/>
                </a:solidFill>
                <a:latin typeface="+mj-lt"/>
                <a:ea typeface="+mj-ea"/>
                <a:cs typeface="+mj-cs"/>
              </a:rPr>
              <a:t>Key DEI Challenges</a:t>
            </a:r>
            <a:endParaRPr lang="en-US" sz="3600" kern="1200">
              <a:solidFill>
                <a:schemeClr val="tx1"/>
              </a:solidFill>
              <a:latin typeface="+mj-lt"/>
              <a:ea typeface="+mj-ea"/>
              <a:cs typeface="+mj-cs"/>
            </a:endParaRPr>
          </a:p>
        </p:txBody>
      </p:sp>
      <p:sp>
        <p:nvSpPr>
          <p:cNvPr id="13" name="Rectangle 12">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4641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0234"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a:extLst>
              <a:ext uri="{FF2B5EF4-FFF2-40B4-BE49-F238E27FC236}">
                <a16:creationId xmlns:a16="http://schemas.microsoft.com/office/drawing/2014/main" id="{8DCD49F5-4AC0-EDBE-073F-40B5379B21E7}"/>
              </a:ext>
            </a:extLst>
          </p:cNvPr>
          <p:cNvPicPr>
            <a:picLocks noGrp="1" noChangeAspect="1"/>
          </p:cNvPicPr>
          <p:nvPr>
            <p:ph sz="half" idx="2"/>
          </p:nvPr>
        </p:nvPicPr>
        <p:blipFill>
          <a:blip r:embed="rId3"/>
          <a:stretch>
            <a:fillRect/>
          </a:stretch>
        </p:blipFill>
        <p:spPr>
          <a:xfrm>
            <a:off x="576244" y="1152813"/>
            <a:ext cx="5628018" cy="4319503"/>
          </a:xfrm>
          <a:prstGeom prst="rect">
            <a:avLst/>
          </a:prstGeom>
        </p:spPr>
      </p:pic>
      <p:sp>
        <p:nvSpPr>
          <p:cNvPr id="17" name="Rectangle 16">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277786"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2CCA20B-E7EB-B51A-2434-790EFE60F5A9}"/>
              </a:ext>
            </a:extLst>
          </p:cNvPr>
          <p:cNvSpPr>
            <a:spLocks noGrp="1"/>
          </p:cNvSpPr>
          <p:nvPr>
            <p:ph sz="half" idx="1"/>
          </p:nvPr>
        </p:nvSpPr>
        <p:spPr>
          <a:xfrm>
            <a:off x="7239012" y="2031101"/>
            <a:ext cx="4282984" cy="3511943"/>
          </a:xfrm>
        </p:spPr>
        <p:txBody>
          <a:bodyPr vert="horz" lIns="91440" tIns="45720" rIns="91440" bIns="45720" rtlCol="0" anchor="ctr">
            <a:normAutofit/>
          </a:bodyPr>
          <a:lstStyle/>
          <a:p>
            <a:pPr lvl="0"/>
            <a:r>
              <a:rPr lang="en-US" sz="1800"/>
              <a:t>Gender imbalance in technical and leadership roles</a:t>
            </a:r>
          </a:p>
          <a:p>
            <a:pPr lvl="0"/>
            <a:r>
              <a:rPr lang="en-US" sz="1800"/>
              <a:t>Cultural differences across global teams (Brett, et al., 2020)</a:t>
            </a:r>
          </a:p>
          <a:p>
            <a:pPr lvl="0"/>
            <a:r>
              <a:rPr lang="en-US" sz="1800"/>
              <a:t>Unconscious bias in decisions</a:t>
            </a:r>
          </a:p>
          <a:p>
            <a:pPr lvl="0"/>
            <a:r>
              <a:rPr lang="en-US" sz="1800"/>
              <a:t>Difficulty measuring inclusion levels</a:t>
            </a:r>
          </a:p>
          <a:p>
            <a:endParaRPr lang="en-US" sz="1800"/>
          </a:p>
        </p:txBody>
      </p:sp>
      <p:sp>
        <p:nvSpPr>
          <p:cNvPr id="19" name="Rectangle 18">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677179"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41039652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8B6584-C877-5ECB-32D7-7059A8BEF261}"/>
              </a:ext>
            </a:extLst>
          </p:cNvPr>
          <p:cNvSpPr>
            <a:spLocks noGrp="1"/>
          </p:cNvSpPr>
          <p:nvPr>
            <p:ph type="title"/>
          </p:nvPr>
        </p:nvSpPr>
        <p:spPr>
          <a:xfrm>
            <a:off x="793662" y="386930"/>
            <a:ext cx="10066122" cy="1298448"/>
          </a:xfrm>
        </p:spPr>
        <p:txBody>
          <a:bodyPr vert="horz" lIns="91440" tIns="45720" rIns="91440" bIns="45720" rtlCol="0" anchor="b">
            <a:normAutofit/>
          </a:bodyPr>
          <a:lstStyle/>
          <a:p>
            <a:r>
              <a:rPr lang="en-US" sz="4800" b="1" kern="1200">
                <a:solidFill>
                  <a:schemeClr val="tx1"/>
                </a:solidFill>
                <a:latin typeface="+mj-lt"/>
                <a:ea typeface="+mj-ea"/>
                <a:cs typeface="+mj-cs"/>
              </a:rPr>
              <a:t>Recommendations</a:t>
            </a:r>
            <a:endParaRPr lang="en-US" sz="4800" kern="1200">
              <a:solidFill>
                <a:schemeClr val="tx1"/>
              </a:solidFill>
              <a:latin typeface="+mj-lt"/>
              <a:ea typeface="+mj-ea"/>
              <a:cs typeface="+mj-cs"/>
            </a:endParaRPr>
          </a:p>
        </p:txBody>
      </p:sp>
      <p:sp>
        <p:nvSpPr>
          <p:cNvPr id="13" name="Rectangle 12">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6116F45-476B-3CDE-EA3A-A4C0FA07011D}"/>
              </a:ext>
            </a:extLst>
          </p:cNvPr>
          <p:cNvSpPr>
            <a:spLocks noGrp="1"/>
          </p:cNvSpPr>
          <p:nvPr>
            <p:ph sz="half" idx="1"/>
          </p:nvPr>
        </p:nvSpPr>
        <p:spPr>
          <a:xfrm>
            <a:off x="793661" y="2599509"/>
            <a:ext cx="4530898" cy="3639450"/>
          </a:xfrm>
        </p:spPr>
        <p:txBody>
          <a:bodyPr vert="horz" lIns="91440" tIns="45720" rIns="91440" bIns="45720" rtlCol="0" anchor="ctr">
            <a:normAutofit/>
          </a:bodyPr>
          <a:lstStyle/>
          <a:p>
            <a:pPr lvl="0"/>
            <a:r>
              <a:rPr lang="en-US" sz="2000"/>
              <a:t>Strengthen inclusive recruitment practices (Okatta, et al., 2024)</a:t>
            </a:r>
          </a:p>
          <a:p>
            <a:pPr lvl="0"/>
            <a:r>
              <a:rPr lang="en-US" sz="2000"/>
              <a:t>Provide bias and inclusive leadership training</a:t>
            </a:r>
          </a:p>
          <a:p>
            <a:pPr lvl="0"/>
            <a:r>
              <a:rPr lang="en-US" sz="2000"/>
              <a:t>Set measurable DEI targets</a:t>
            </a:r>
          </a:p>
          <a:p>
            <a:pPr lvl="0"/>
            <a:r>
              <a:rPr lang="en-US" sz="2000"/>
              <a:t>Track inclusion data using analytics</a:t>
            </a:r>
          </a:p>
          <a:p>
            <a:endParaRPr lang="en-US" sz="2000"/>
          </a:p>
        </p:txBody>
      </p:sp>
      <p:pic>
        <p:nvPicPr>
          <p:cNvPr id="6" name="Content Placeholder 5">
            <a:extLst>
              <a:ext uri="{FF2B5EF4-FFF2-40B4-BE49-F238E27FC236}">
                <a16:creationId xmlns:a16="http://schemas.microsoft.com/office/drawing/2014/main" id="{A33447F5-E407-B6BA-DC9B-82750937F99A}"/>
              </a:ext>
            </a:extLst>
          </p:cNvPr>
          <p:cNvPicPr>
            <a:picLocks noGrp="1" noChangeAspect="1"/>
          </p:cNvPicPr>
          <p:nvPr>
            <p:ph sz="half" idx="2"/>
          </p:nvPr>
        </p:nvPicPr>
        <p:blipFill>
          <a:blip r:embed="rId3"/>
          <a:stretch>
            <a:fillRect/>
          </a:stretch>
        </p:blipFill>
        <p:spPr>
          <a:xfrm>
            <a:off x="5911532" y="2879986"/>
            <a:ext cx="5150277" cy="2922782"/>
          </a:xfrm>
          <a:prstGeom prst="rect">
            <a:avLst/>
          </a:prstGeom>
        </p:spPr>
      </p:pic>
      <p:sp>
        <p:nvSpPr>
          <p:cNvPr id="17" name="Rectangle 16">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53864903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45D489D-16E1-484D-867B-144368D74B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9A496F5-B01E-4BF8-9D1E-C4E53B6F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2257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Arc 12">
            <a:extLst>
              <a:ext uri="{FF2B5EF4-FFF2-40B4-BE49-F238E27FC236}">
                <a16:creationId xmlns:a16="http://schemas.microsoft.com/office/drawing/2014/main" id="{6E895C8D-1379-40B8-8B1B-B6F5AEAF0A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746107">
            <a:off x="2906963" y="1348064"/>
            <a:ext cx="2987899" cy="2987899"/>
          </a:xfrm>
          <a:prstGeom prst="arc">
            <a:avLst>
              <a:gd name="adj1" fmla="val 14612914"/>
              <a:gd name="adj2" fmla="val 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7950A68-5CC4-139C-C66D-B5821AC6111A}"/>
              </a:ext>
            </a:extLst>
          </p:cNvPr>
          <p:cNvSpPr>
            <a:spLocks noGrp="1"/>
          </p:cNvSpPr>
          <p:nvPr>
            <p:ph type="title"/>
          </p:nvPr>
        </p:nvSpPr>
        <p:spPr>
          <a:xfrm>
            <a:off x="838200" y="643467"/>
            <a:ext cx="2951205" cy="5571066"/>
          </a:xfrm>
        </p:spPr>
        <p:txBody>
          <a:bodyPr>
            <a:normAutofit/>
          </a:bodyPr>
          <a:lstStyle/>
          <a:p>
            <a:r>
              <a:rPr lang="en-IN" b="1">
                <a:solidFill>
                  <a:srgbClr val="FFFFFF"/>
                </a:solidFill>
              </a:rPr>
              <a:t>Overall Conclusion</a:t>
            </a:r>
            <a:endParaRPr lang="en-IN">
              <a:solidFill>
                <a:srgbClr val="FFFFFF"/>
              </a:solidFill>
            </a:endParaRPr>
          </a:p>
        </p:txBody>
      </p:sp>
      <p:graphicFrame>
        <p:nvGraphicFramePr>
          <p:cNvPr id="5" name="Content Placeholder 2">
            <a:extLst>
              <a:ext uri="{FF2B5EF4-FFF2-40B4-BE49-F238E27FC236}">
                <a16:creationId xmlns:a16="http://schemas.microsoft.com/office/drawing/2014/main" id="{34173746-B107-19D9-FD34-28F0F2EEA3DA}"/>
              </a:ext>
            </a:extLst>
          </p:cNvPr>
          <p:cNvGraphicFramePr>
            <a:graphicFrameLocks noGrp="1"/>
          </p:cNvGraphicFramePr>
          <p:nvPr>
            <p:ph idx="1"/>
            <p:extLst>
              <p:ext uri="{D42A27DB-BD31-4B8C-83A1-F6EECF244321}">
                <p14:modId xmlns:p14="http://schemas.microsoft.com/office/powerpoint/2010/main" val="3221282561"/>
              </p:ext>
            </p:extLst>
          </p:nvPr>
        </p:nvGraphicFramePr>
        <p:xfrm>
          <a:off x="5237018" y="653693"/>
          <a:ext cx="6303729" cy="556083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5165774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D0E190B-44F4-6D5B-33A0-6F651997814F}"/>
              </a:ext>
            </a:extLst>
          </p:cNvPr>
          <p:cNvSpPr>
            <a:spLocks noGrp="1"/>
          </p:cNvSpPr>
          <p:nvPr>
            <p:ph type="title"/>
          </p:nvPr>
        </p:nvSpPr>
        <p:spPr>
          <a:xfrm>
            <a:off x="838200" y="365125"/>
            <a:ext cx="10515600" cy="1325563"/>
          </a:xfrm>
        </p:spPr>
        <p:txBody>
          <a:bodyPr>
            <a:normAutofit/>
          </a:bodyPr>
          <a:lstStyle/>
          <a:p>
            <a:r>
              <a:rPr lang="en-IN"/>
              <a:t>References</a:t>
            </a:r>
          </a:p>
        </p:txBody>
      </p:sp>
      <p:sp>
        <p:nvSpPr>
          <p:cNvPr id="26" name="Arc 25">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E9797CD4-4CF3-167B-CB7D-411C1F501602}"/>
              </a:ext>
            </a:extLst>
          </p:cNvPr>
          <p:cNvSpPr>
            <a:spLocks noGrp="1"/>
          </p:cNvSpPr>
          <p:nvPr>
            <p:ph idx="1"/>
          </p:nvPr>
        </p:nvSpPr>
        <p:spPr>
          <a:xfrm>
            <a:off x="838200" y="1346886"/>
            <a:ext cx="10515600" cy="4995691"/>
          </a:xfrm>
        </p:spPr>
        <p:txBody>
          <a:bodyPr>
            <a:normAutofit fontScale="92500"/>
          </a:bodyPr>
          <a:lstStyle/>
          <a:p>
            <a:pPr>
              <a:spcBef>
                <a:spcPts val="0"/>
              </a:spcBef>
              <a:spcAft>
                <a:spcPts val="600"/>
              </a:spcAft>
            </a:pPr>
            <a:r>
              <a:rPr lang="en-GB" sz="900" dirty="0"/>
              <a:t>Abubakar, S., Esther, G.Y. and </a:t>
            </a:r>
            <a:r>
              <a:rPr lang="en-GB" sz="900" dirty="0" err="1"/>
              <a:t>Angonimi</a:t>
            </a:r>
            <a:r>
              <a:rPr lang="en-GB" sz="900" dirty="0"/>
              <a:t>, O</a:t>
            </a:r>
            <a:r>
              <a:rPr lang="en-IN" sz="900" dirty="0"/>
              <a:t>. (2020)</a:t>
            </a:r>
            <a:r>
              <a:rPr lang="en-GB" sz="900" dirty="0"/>
              <a:t> The effect of financial and non-financial incentives on staff performance. </a:t>
            </a:r>
            <a:r>
              <a:rPr lang="en-GB" sz="900" i="1" dirty="0"/>
              <a:t>Journal of business and management (IOSR-JBM)</a:t>
            </a:r>
            <a:r>
              <a:rPr lang="en-GB" sz="900" dirty="0"/>
              <a:t>, </a:t>
            </a:r>
            <a:r>
              <a:rPr lang="en-GB" sz="900" i="1" dirty="0"/>
              <a:t>22</a:t>
            </a:r>
            <a:r>
              <a:rPr lang="en-GB" sz="900" dirty="0"/>
              <a:t>(6), pp.26-32.</a:t>
            </a:r>
            <a:endParaRPr lang="en-IN" sz="900" dirty="0"/>
          </a:p>
          <a:p>
            <a:pPr>
              <a:spcBef>
                <a:spcPts val="0"/>
              </a:spcBef>
              <a:spcAft>
                <a:spcPts val="600"/>
              </a:spcAft>
            </a:pPr>
            <a:r>
              <a:rPr lang="en-GB" sz="900" dirty="0"/>
              <a:t>Adeyemi </a:t>
            </a:r>
            <a:r>
              <a:rPr lang="en-GB" sz="900" dirty="0" err="1"/>
              <a:t>Abdulwasiu</a:t>
            </a:r>
            <a:r>
              <a:rPr lang="en-GB" sz="900" dirty="0"/>
              <a:t>, A</a:t>
            </a:r>
            <a:r>
              <a:rPr lang="en-IN" sz="900" dirty="0"/>
              <a:t>. (2024)</a:t>
            </a:r>
            <a:r>
              <a:rPr lang="en-GB" sz="900" dirty="0"/>
              <a:t> Managing diversity, equity and inclusion (DEI) through human resources management to enhance organizational profitability. </a:t>
            </a:r>
            <a:r>
              <a:rPr lang="en-GB" sz="900" i="1" dirty="0" err="1"/>
              <a:t>Fuoye</a:t>
            </a:r>
            <a:r>
              <a:rPr lang="en-GB" sz="900" i="1" dirty="0"/>
              <a:t> Journal of Management Science</a:t>
            </a:r>
            <a:r>
              <a:rPr lang="en-GB" sz="900" dirty="0"/>
              <a:t>, </a:t>
            </a:r>
            <a:r>
              <a:rPr lang="en-GB" sz="900" i="1" dirty="0"/>
              <a:t>1</a:t>
            </a:r>
            <a:r>
              <a:rPr lang="en-GB" sz="900" dirty="0"/>
              <a:t>(1).</a:t>
            </a:r>
            <a:endParaRPr lang="en-IN" sz="900" dirty="0"/>
          </a:p>
          <a:p>
            <a:pPr>
              <a:spcBef>
                <a:spcPts val="0"/>
              </a:spcBef>
              <a:spcAft>
                <a:spcPts val="600"/>
              </a:spcAft>
            </a:pPr>
            <a:r>
              <a:rPr lang="en-GB" sz="900" dirty="0"/>
              <a:t>Adra, S</a:t>
            </a:r>
            <a:r>
              <a:rPr lang="en-IN" sz="900" dirty="0"/>
              <a:t>. (2022)</a:t>
            </a:r>
            <a:r>
              <a:rPr lang="en-GB" sz="900" dirty="0"/>
              <a:t> Monetary policy and anxious presidents: The effects of monetary shocks on presidential job approval. </a:t>
            </a:r>
            <a:r>
              <a:rPr lang="en-GB" sz="900" i="1" dirty="0"/>
              <a:t>Politics &amp; Policy</a:t>
            </a:r>
            <a:r>
              <a:rPr lang="en-GB" sz="900" dirty="0"/>
              <a:t>, </a:t>
            </a:r>
            <a:r>
              <a:rPr lang="en-GB" sz="900" i="1" dirty="0"/>
              <a:t>50</a:t>
            </a:r>
            <a:r>
              <a:rPr lang="en-GB" sz="900" dirty="0"/>
              <a:t>(2), pp.244-273.</a:t>
            </a:r>
            <a:endParaRPr lang="en-IN" sz="900" dirty="0"/>
          </a:p>
          <a:p>
            <a:pPr>
              <a:spcBef>
                <a:spcPts val="0"/>
              </a:spcBef>
              <a:spcAft>
                <a:spcPts val="600"/>
              </a:spcAft>
            </a:pPr>
            <a:r>
              <a:rPr lang="en-GB" sz="900" dirty="0"/>
              <a:t>Awan, S.H., Habib, N., Shoaib Akhtar, C. and Naveed, S</a:t>
            </a:r>
            <a:r>
              <a:rPr lang="en-IN" sz="900" dirty="0"/>
              <a:t>. (2020)</a:t>
            </a:r>
            <a:r>
              <a:rPr lang="en-GB" sz="900" dirty="0"/>
              <a:t> Effectiveness of performance management system for employee performance through engagement. </a:t>
            </a:r>
            <a:r>
              <a:rPr lang="en-GB" sz="900" i="1" dirty="0"/>
              <a:t>SAGE open</a:t>
            </a:r>
            <a:r>
              <a:rPr lang="en-GB" sz="900" dirty="0"/>
              <a:t>, </a:t>
            </a:r>
            <a:r>
              <a:rPr lang="en-GB" sz="900" i="1" dirty="0"/>
              <a:t>10</a:t>
            </a:r>
            <a:r>
              <a:rPr lang="en-GB" sz="900" dirty="0"/>
              <a:t>(4), p.2158244020969383.</a:t>
            </a:r>
            <a:endParaRPr lang="en-IN" sz="900" dirty="0"/>
          </a:p>
          <a:p>
            <a:pPr>
              <a:spcBef>
                <a:spcPts val="0"/>
              </a:spcBef>
              <a:spcAft>
                <a:spcPts val="600"/>
              </a:spcAft>
            </a:pPr>
            <a:r>
              <a:rPr lang="en-GB" sz="900" dirty="0"/>
              <a:t>Brett, J., Behfar, K. and Kern, M</a:t>
            </a:r>
            <a:r>
              <a:rPr lang="en-IN" sz="900" dirty="0"/>
              <a:t>. (2020)</a:t>
            </a:r>
            <a:r>
              <a:rPr lang="en-GB" sz="900" dirty="0"/>
              <a:t> Managing multicultural teams. In </a:t>
            </a:r>
            <a:r>
              <a:rPr lang="en-GB" sz="900" i="1" dirty="0"/>
              <a:t>Organizational collaboration</a:t>
            </a:r>
            <a:r>
              <a:rPr lang="en-GB" sz="900" dirty="0"/>
              <a:t> (pp. 155-164). Routledge.</a:t>
            </a:r>
            <a:endParaRPr lang="en-IN" sz="900" dirty="0"/>
          </a:p>
          <a:p>
            <a:pPr>
              <a:spcBef>
                <a:spcPts val="0"/>
              </a:spcBef>
              <a:spcAft>
                <a:spcPts val="600"/>
              </a:spcAft>
            </a:pPr>
            <a:r>
              <a:rPr lang="en-GB" sz="900" dirty="0"/>
              <a:t>Bristol-</a:t>
            </a:r>
            <a:r>
              <a:rPr lang="en-GB" sz="900" dirty="0" err="1"/>
              <a:t>Alagbariya</a:t>
            </a:r>
            <a:r>
              <a:rPr lang="en-GB" sz="900" dirty="0"/>
              <a:t>, B., </a:t>
            </a:r>
            <a:r>
              <a:rPr lang="en-GB" sz="900" dirty="0" err="1"/>
              <a:t>Ayanponle</a:t>
            </a:r>
            <a:r>
              <a:rPr lang="en-GB" sz="900" dirty="0"/>
              <a:t>, O.L. and </a:t>
            </a:r>
            <a:r>
              <a:rPr lang="en-GB" sz="900" dirty="0" err="1"/>
              <a:t>Ogedengbe</a:t>
            </a:r>
            <a:r>
              <a:rPr lang="en-GB" sz="900" dirty="0"/>
              <a:t>, D.E</a:t>
            </a:r>
            <a:r>
              <a:rPr lang="en-IN" sz="900" dirty="0"/>
              <a:t>. (2022)</a:t>
            </a:r>
            <a:r>
              <a:rPr lang="en-GB" sz="900" dirty="0"/>
              <a:t> Developing and implementing advanced performance management systems for enhanced organizational productivity. </a:t>
            </a:r>
            <a:r>
              <a:rPr lang="en-GB" sz="900" i="1" dirty="0"/>
              <a:t>World Journal of Advanced Science and Technology</a:t>
            </a:r>
            <a:r>
              <a:rPr lang="en-GB" sz="900" dirty="0"/>
              <a:t>, </a:t>
            </a:r>
            <a:r>
              <a:rPr lang="en-GB" sz="900" i="1" dirty="0"/>
              <a:t>2</a:t>
            </a:r>
            <a:r>
              <a:rPr lang="en-GB" sz="900" dirty="0"/>
              <a:t>(1), pp.39-46.</a:t>
            </a:r>
            <a:endParaRPr lang="en-IN" sz="900" dirty="0"/>
          </a:p>
          <a:p>
            <a:pPr>
              <a:spcBef>
                <a:spcPts val="0"/>
              </a:spcBef>
              <a:spcAft>
                <a:spcPts val="600"/>
              </a:spcAft>
            </a:pPr>
            <a:r>
              <a:rPr lang="en-GB" sz="900" dirty="0"/>
              <a:t>Bulińska-</a:t>
            </a:r>
            <a:r>
              <a:rPr lang="en-GB" sz="900" dirty="0" err="1"/>
              <a:t>Stangrecka</a:t>
            </a:r>
            <a:r>
              <a:rPr lang="en-GB" sz="900" dirty="0"/>
              <a:t>, H. and </a:t>
            </a:r>
            <a:r>
              <a:rPr lang="en-GB" sz="900" dirty="0" err="1"/>
              <a:t>Bagieńska</a:t>
            </a:r>
            <a:r>
              <a:rPr lang="en-GB" sz="900" dirty="0"/>
              <a:t>, A</a:t>
            </a:r>
            <a:r>
              <a:rPr lang="en-IN" sz="900" dirty="0"/>
              <a:t>. (2021)</a:t>
            </a:r>
            <a:r>
              <a:rPr lang="en-GB" sz="900" dirty="0"/>
              <a:t> The impact of employee training and development on tacit knowledge transfer and the mediating role of trust. </a:t>
            </a:r>
            <a:r>
              <a:rPr lang="en-GB" sz="900" i="1" dirty="0"/>
              <a:t>International Journal of Learning and Change</a:t>
            </a:r>
            <a:r>
              <a:rPr lang="en-GB" sz="900" dirty="0"/>
              <a:t>, </a:t>
            </a:r>
            <a:r>
              <a:rPr lang="en-GB" sz="900" i="1" dirty="0"/>
              <a:t>13</a:t>
            </a:r>
            <a:r>
              <a:rPr lang="en-GB" sz="900" dirty="0"/>
              <a:t>(4-5), pp.474-489.</a:t>
            </a:r>
            <a:endParaRPr lang="en-IN" sz="900" dirty="0"/>
          </a:p>
          <a:p>
            <a:pPr>
              <a:spcBef>
                <a:spcPts val="0"/>
              </a:spcBef>
              <a:spcAft>
                <a:spcPts val="600"/>
              </a:spcAft>
            </a:pPr>
            <a:r>
              <a:rPr lang="en-GB" sz="900" dirty="0"/>
              <a:t>Caliendo, S</a:t>
            </a:r>
            <a:r>
              <a:rPr lang="en-IN" sz="900" dirty="0"/>
              <a:t>. (2021)</a:t>
            </a:r>
            <a:r>
              <a:rPr lang="en-GB" sz="900" dirty="0"/>
              <a:t> </a:t>
            </a:r>
            <a:r>
              <a:rPr lang="en-GB" sz="900" i="1" dirty="0"/>
              <a:t>Inequality in America: Race, poverty, and fulfilling democracy's promise</a:t>
            </a:r>
            <a:r>
              <a:rPr lang="en-GB" sz="900" dirty="0"/>
              <a:t>. Routledge.</a:t>
            </a:r>
            <a:endParaRPr lang="en-IN" sz="900" dirty="0"/>
          </a:p>
          <a:p>
            <a:pPr>
              <a:spcBef>
                <a:spcPts val="0"/>
              </a:spcBef>
              <a:spcAft>
                <a:spcPts val="600"/>
              </a:spcAft>
            </a:pPr>
            <a:r>
              <a:rPr lang="en-IN" sz="900" dirty="0"/>
              <a:t>Careers at McCain Foods. (2025) Your life. [Online]. Available at: </a:t>
            </a:r>
            <a:r>
              <a:rPr lang="en-IN" sz="900" u="sng" dirty="0">
                <a:hlinkClick r:id="rId2"/>
              </a:rPr>
              <a:t>https://careers.mccain.com/us/en/your-life</a:t>
            </a:r>
            <a:r>
              <a:rPr lang="en-IN" sz="900" dirty="0"/>
              <a:t>. [Accessed on: 25 November 2025]. </a:t>
            </a:r>
          </a:p>
          <a:p>
            <a:pPr>
              <a:spcBef>
                <a:spcPts val="0"/>
              </a:spcBef>
              <a:spcAft>
                <a:spcPts val="600"/>
              </a:spcAft>
            </a:pPr>
            <a:r>
              <a:rPr lang="en-IN" sz="900" dirty="0"/>
              <a:t>Comparably. (2025) McCain Foods. [Online]. Available at: </a:t>
            </a:r>
            <a:r>
              <a:rPr lang="en-IN" sz="900" u="sng" dirty="0">
                <a:hlinkClick r:id="rId3"/>
              </a:rPr>
              <a:t>https://www.comparably.com/companies/mccain-foods</a:t>
            </a:r>
            <a:r>
              <a:rPr lang="en-IN" sz="900" dirty="0"/>
              <a:t>. [Accessed on: 25 November 2025]. </a:t>
            </a:r>
          </a:p>
          <a:p>
            <a:pPr>
              <a:spcBef>
                <a:spcPts val="0"/>
              </a:spcBef>
              <a:spcAft>
                <a:spcPts val="600"/>
              </a:spcAft>
            </a:pPr>
            <a:r>
              <a:rPr lang="en-GB" sz="900" dirty="0"/>
              <a:t>Ferreira, J.J., Dias, C., Veiga, P.M. and Zhang, J.Z</a:t>
            </a:r>
            <a:r>
              <a:rPr lang="en-IN" sz="900" dirty="0"/>
              <a:t>. (2025)</a:t>
            </a:r>
            <a:r>
              <a:rPr lang="en-GB" sz="900" dirty="0"/>
              <a:t> Is human resources management sustainable enough? Evidence from the food industry. </a:t>
            </a:r>
            <a:r>
              <a:rPr lang="en-GB" sz="900" i="1" dirty="0"/>
              <a:t>International Journal of Manpower</a:t>
            </a:r>
            <a:r>
              <a:rPr lang="en-GB" sz="900" dirty="0"/>
              <a:t>, </a:t>
            </a:r>
            <a:r>
              <a:rPr lang="en-GB" sz="900" i="1" dirty="0"/>
              <a:t>46</a:t>
            </a:r>
            <a:r>
              <a:rPr lang="en-GB" sz="900" dirty="0"/>
              <a:t>(4), pp.632-651.</a:t>
            </a:r>
            <a:endParaRPr lang="en-IN" sz="900" dirty="0"/>
          </a:p>
          <a:p>
            <a:pPr>
              <a:spcBef>
                <a:spcPts val="0"/>
              </a:spcBef>
              <a:spcAft>
                <a:spcPts val="600"/>
              </a:spcAft>
            </a:pPr>
            <a:r>
              <a:rPr lang="en-GB" sz="900" dirty="0"/>
              <a:t>Gilbert, A.K</a:t>
            </a:r>
            <a:r>
              <a:rPr lang="en-IN" sz="900" dirty="0"/>
              <a:t>. (2020)</a:t>
            </a:r>
            <a:r>
              <a:rPr lang="en-GB" sz="900" dirty="0"/>
              <a:t> </a:t>
            </a:r>
            <a:r>
              <a:rPr lang="en-GB" sz="900" i="1" dirty="0"/>
              <a:t>A Leader Born: The Life of Admiral John Sidney McCain, Pacific Carrier Commander</a:t>
            </a:r>
            <a:r>
              <a:rPr lang="en-GB" sz="900" dirty="0"/>
              <a:t>. Casemate.</a:t>
            </a:r>
            <a:endParaRPr lang="en-IN" sz="900" dirty="0"/>
          </a:p>
          <a:p>
            <a:pPr>
              <a:spcBef>
                <a:spcPts val="0"/>
              </a:spcBef>
              <a:spcAft>
                <a:spcPts val="600"/>
              </a:spcAft>
            </a:pPr>
            <a:r>
              <a:rPr lang="en-GB" sz="900" dirty="0" err="1"/>
              <a:t>Idrus</a:t>
            </a:r>
            <a:r>
              <a:rPr lang="en-GB" sz="900" dirty="0"/>
              <a:t>, S</a:t>
            </a:r>
            <a:r>
              <a:rPr lang="en-IN" sz="900" dirty="0"/>
              <a:t>. (2025)</a:t>
            </a:r>
            <a:r>
              <a:rPr lang="en-GB" sz="900" dirty="0"/>
              <a:t> Performance Management Reimagined: Moving Beyond Annual Reviews to Continuous Feedback. </a:t>
            </a:r>
            <a:r>
              <a:rPr lang="en-GB" sz="900" i="1" dirty="0"/>
              <a:t>The Journal of Academic Science</a:t>
            </a:r>
            <a:r>
              <a:rPr lang="en-GB" sz="900" dirty="0"/>
              <a:t>, </a:t>
            </a:r>
            <a:r>
              <a:rPr lang="en-GB" sz="900" i="1" dirty="0"/>
              <a:t>2</a:t>
            </a:r>
            <a:r>
              <a:rPr lang="en-GB" sz="900" dirty="0"/>
              <a:t>(1), pp.222-231.</a:t>
            </a:r>
            <a:endParaRPr lang="en-IN" sz="900" dirty="0"/>
          </a:p>
          <a:p>
            <a:pPr>
              <a:spcBef>
                <a:spcPts val="0"/>
              </a:spcBef>
              <a:spcAft>
                <a:spcPts val="600"/>
              </a:spcAft>
            </a:pPr>
            <a:r>
              <a:rPr lang="en-GB" sz="900" dirty="0"/>
              <a:t>Imran, U.D., Ghazwan, M.F. and Firmansyah, F</a:t>
            </a:r>
            <a:r>
              <a:rPr lang="en-IN" sz="900" dirty="0"/>
              <a:t>. (2025)</a:t>
            </a:r>
            <a:r>
              <a:rPr lang="en-GB" sz="900" dirty="0"/>
              <a:t> The effect of recognition and appreciation on employee motivation and performance. </a:t>
            </a:r>
            <a:r>
              <a:rPr lang="en-GB" sz="900" i="1" dirty="0"/>
              <a:t>Economics and Digital Business Review</a:t>
            </a:r>
            <a:r>
              <a:rPr lang="en-GB" sz="900" dirty="0"/>
              <a:t>, </a:t>
            </a:r>
            <a:r>
              <a:rPr lang="en-GB" sz="900" i="1" dirty="0"/>
              <a:t>6</a:t>
            </a:r>
            <a:r>
              <a:rPr lang="en-GB" sz="900" dirty="0"/>
              <a:t>(1), pp.1-18.</a:t>
            </a:r>
            <a:endParaRPr lang="en-IN" sz="900" dirty="0"/>
          </a:p>
          <a:p>
            <a:pPr>
              <a:spcBef>
                <a:spcPts val="0"/>
              </a:spcBef>
              <a:spcAft>
                <a:spcPts val="600"/>
              </a:spcAft>
            </a:pPr>
            <a:r>
              <a:rPr lang="en-GB" sz="900" dirty="0"/>
              <a:t>Jones, G., Chirino Chace, B. and Wright, J</a:t>
            </a:r>
            <a:r>
              <a:rPr lang="en-IN" sz="900" dirty="0"/>
              <a:t>. (2020)</a:t>
            </a:r>
            <a:r>
              <a:rPr lang="en-GB" sz="900" dirty="0"/>
              <a:t> Cultural diversity drives innovation: empowering teams for success. </a:t>
            </a:r>
            <a:r>
              <a:rPr lang="en-GB" sz="900" i="1" dirty="0"/>
              <a:t>international Journal of innovation science</a:t>
            </a:r>
            <a:r>
              <a:rPr lang="en-GB" sz="900" dirty="0"/>
              <a:t>, </a:t>
            </a:r>
            <a:r>
              <a:rPr lang="en-GB" sz="900" i="1" dirty="0"/>
              <a:t>12</a:t>
            </a:r>
            <a:r>
              <a:rPr lang="en-GB" sz="900" dirty="0"/>
              <a:t>(3), pp.323-343.</a:t>
            </a:r>
            <a:endParaRPr lang="en-IN" sz="900" dirty="0"/>
          </a:p>
          <a:p>
            <a:pPr>
              <a:spcBef>
                <a:spcPts val="0"/>
              </a:spcBef>
              <a:spcAft>
                <a:spcPts val="600"/>
              </a:spcAft>
            </a:pPr>
            <a:r>
              <a:rPr lang="en-GB" sz="900" dirty="0"/>
              <a:t>Kannan, N</a:t>
            </a:r>
            <a:r>
              <a:rPr lang="en-IN" sz="900" dirty="0"/>
              <a:t>. (2024)</a:t>
            </a:r>
            <a:r>
              <a:rPr lang="en-GB" sz="900" dirty="0"/>
              <a:t> Assessing The Effectiveness of Microlearning in Employee Training Programs. </a:t>
            </a:r>
            <a:r>
              <a:rPr lang="en-GB" sz="900" i="1" dirty="0"/>
              <a:t>International Journal of Training and Development (IJTD)</a:t>
            </a:r>
            <a:r>
              <a:rPr lang="en-GB" sz="900" dirty="0"/>
              <a:t>, </a:t>
            </a:r>
            <a:r>
              <a:rPr lang="en-GB" sz="900" i="1" dirty="0"/>
              <a:t>2</a:t>
            </a:r>
            <a:r>
              <a:rPr lang="en-GB" sz="900" dirty="0"/>
              <a:t>(1), pp.1-9.</a:t>
            </a:r>
            <a:endParaRPr lang="en-IN" sz="900" dirty="0"/>
          </a:p>
          <a:p>
            <a:pPr>
              <a:spcBef>
                <a:spcPts val="0"/>
              </a:spcBef>
              <a:spcAft>
                <a:spcPts val="600"/>
              </a:spcAft>
            </a:pPr>
            <a:r>
              <a:rPr lang="en-GB" sz="900" dirty="0"/>
              <a:t>Kim, J.Y. and Kehoe, R.R</a:t>
            </a:r>
            <a:r>
              <a:rPr lang="en-IN" sz="900" dirty="0"/>
              <a:t>. (2022)</a:t>
            </a:r>
            <a:r>
              <a:rPr lang="en-GB" sz="900" dirty="0"/>
              <a:t> The underappreciated role of line managers in human resource management. </a:t>
            </a:r>
            <a:r>
              <a:rPr lang="en-GB" sz="900" i="1" dirty="0"/>
              <a:t>Research handbook on line managers</a:t>
            </a:r>
            <a:r>
              <a:rPr lang="en-GB" sz="900" dirty="0"/>
              <a:t>, pp.114-135.</a:t>
            </a:r>
            <a:endParaRPr lang="en-IN" sz="900" dirty="0"/>
          </a:p>
          <a:p>
            <a:pPr>
              <a:spcBef>
                <a:spcPts val="0"/>
              </a:spcBef>
              <a:spcAft>
                <a:spcPts val="600"/>
              </a:spcAft>
            </a:pPr>
            <a:r>
              <a:rPr lang="en-GB" sz="900" dirty="0" err="1"/>
              <a:t>Köchling</a:t>
            </a:r>
            <a:r>
              <a:rPr lang="en-GB" sz="900" dirty="0"/>
              <a:t>, A. and Wehner, M.C</a:t>
            </a:r>
            <a:r>
              <a:rPr lang="en-IN" sz="900" dirty="0"/>
              <a:t>. (2020)</a:t>
            </a:r>
            <a:r>
              <a:rPr lang="en-GB" sz="900" dirty="0"/>
              <a:t> Discriminated by an algorithm: a systematic review of discrimination and fairness by algorithmic decision-making in the context of HR recruitment and HR development. </a:t>
            </a:r>
            <a:r>
              <a:rPr lang="en-GB" sz="900" i="1" dirty="0"/>
              <a:t>Business Research</a:t>
            </a:r>
            <a:r>
              <a:rPr lang="en-GB" sz="900" dirty="0"/>
              <a:t>, </a:t>
            </a:r>
            <a:r>
              <a:rPr lang="en-GB" sz="900" i="1" dirty="0"/>
              <a:t>13</a:t>
            </a:r>
            <a:r>
              <a:rPr lang="en-GB" sz="900" dirty="0"/>
              <a:t>(3), pp.795-848.</a:t>
            </a:r>
            <a:endParaRPr lang="en-IN" sz="900" dirty="0"/>
          </a:p>
          <a:p>
            <a:pPr>
              <a:spcBef>
                <a:spcPts val="0"/>
              </a:spcBef>
              <a:spcAft>
                <a:spcPts val="600"/>
              </a:spcAft>
            </a:pPr>
            <a:r>
              <a:rPr lang="en-GB" sz="900" dirty="0"/>
              <a:t>Lima, A.B.S.D., Becerra, C.E.T., Feitosa, A.D., Albuquerque, A.P.G.D., Melo, F.J.C.D. and Medeiros, D.D.D</a:t>
            </a:r>
            <a:r>
              <a:rPr lang="en-IN" sz="900" dirty="0"/>
              <a:t>. (2025)</a:t>
            </a:r>
            <a:r>
              <a:rPr lang="en-GB" sz="900" dirty="0"/>
              <a:t> Effective practices for implementing quality control circles aligned with iso quality standards: insights from employees and managers in the food industry. </a:t>
            </a:r>
            <a:r>
              <a:rPr lang="en-GB" sz="900" i="1" dirty="0"/>
              <a:t>Standards</a:t>
            </a:r>
            <a:r>
              <a:rPr lang="en-GB" sz="900" dirty="0"/>
              <a:t>, </a:t>
            </a:r>
            <a:r>
              <a:rPr lang="en-GB" sz="900" i="1" dirty="0"/>
              <a:t>5</a:t>
            </a:r>
            <a:r>
              <a:rPr lang="en-GB" sz="900" dirty="0"/>
              <a:t>(1), p.6.</a:t>
            </a:r>
            <a:endParaRPr lang="en-IN" sz="900" dirty="0"/>
          </a:p>
          <a:p>
            <a:pPr>
              <a:spcBef>
                <a:spcPts val="0"/>
              </a:spcBef>
              <a:spcAft>
                <a:spcPts val="600"/>
              </a:spcAft>
            </a:pPr>
            <a:r>
              <a:rPr lang="en-GB" sz="900" dirty="0"/>
              <a:t>Lyons, P. and Bandura, R</a:t>
            </a:r>
            <a:r>
              <a:rPr lang="en-IN" sz="900" dirty="0"/>
              <a:t>. (2020)</a:t>
            </a:r>
            <a:r>
              <a:rPr lang="en-GB" sz="900" dirty="0"/>
              <a:t> Employee learning stimulated by manager-as-coach. </a:t>
            </a:r>
            <a:r>
              <a:rPr lang="en-GB" sz="900" i="1" dirty="0"/>
              <a:t>Journal of Workplace Learning</a:t>
            </a:r>
            <a:r>
              <a:rPr lang="en-GB" sz="900" dirty="0"/>
              <a:t>, </a:t>
            </a:r>
            <a:r>
              <a:rPr lang="en-GB" sz="900" i="1" dirty="0"/>
              <a:t>32</a:t>
            </a:r>
            <a:r>
              <a:rPr lang="en-GB" sz="900" dirty="0"/>
              <a:t>(8), pp.627-640.</a:t>
            </a:r>
            <a:endParaRPr lang="en-IN" sz="900" dirty="0"/>
          </a:p>
          <a:p>
            <a:pPr>
              <a:spcBef>
                <a:spcPts val="0"/>
              </a:spcBef>
              <a:spcAft>
                <a:spcPts val="600"/>
              </a:spcAft>
            </a:pPr>
            <a:r>
              <a:rPr lang="en-GB" sz="900" dirty="0"/>
              <a:t>McMullen, T. and Dahle, J</a:t>
            </a:r>
            <a:r>
              <a:rPr lang="en-IN" sz="900" dirty="0"/>
              <a:t>. (2024)</a:t>
            </a:r>
            <a:r>
              <a:rPr lang="en-GB" sz="900" dirty="0"/>
              <a:t> Pay transparency causing major impacts in reward strategies: New research from reward leaders. </a:t>
            </a:r>
            <a:r>
              <a:rPr lang="en-GB" sz="900" i="1" dirty="0"/>
              <a:t>Compensation &amp; Benefits Review</a:t>
            </a:r>
            <a:r>
              <a:rPr lang="en-GB" sz="900" dirty="0"/>
              <a:t>, </a:t>
            </a:r>
            <a:r>
              <a:rPr lang="en-GB" sz="900" i="1" dirty="0"/>
              <a:t>56</a:t>
            </a:r>
            <a:r>
              <a:rPr lang="en-GB" sz="900" dirty="0"/>
              <a:t>(2), pp.76-82.</a:t>
            </a:r>
            <a:endParaRPr lang="en-IN" sz="900" dirty="0"/>
          </a:p>
          <a:p>
            <a:pPr>
              <a:spcBef>
                <a:spcPts val="0"/>
              </a:spcBef>
              <a:spcAft>
                <a:spcPts val="600"/>
              </a:spcAft>
            </a:pPr>
            <a:r>
              <a:rPr lang="en-GB" sz="900" dirty="0" err="1"/>
              <a:t>Okatta</a:t>
            </a:r>
            <a:r>
              <a:rPr lang="en-GB" sz="900" dirty="0"/>
              <a:t>, C.G., Ajayi, F.A. and Olawale, O</a:t>
            </a:r>
            <a:r>
              <a:rPr lang="en-IN" sz="900" dirty="0"/>
              <a:t>. (2024)</a:t>
            </a:r>
            <a:r>
              <a:rPr lang="en-GB" sz="900" dirty="0"/>
              <a:t> Enhancing organizational performance through diversity and inclusion initiatives: a meta-analysis. </a:t>
            </a:r>
            <a:r>
              <a:rPr lang="en-GB" sz="900" i="1" dirty="0"/>
              <a:t>International Journal of Applied Research in Social Sciences</a:t>
            </a:r>
            <a:r>
              <a:rPr lang="en-GB" sz="900" dirty="0"/>
              <a:t>, </a:t>
            </a:r>
            <a:r>
              <a:rPr lang="en-GB" sz="900" i="1" dirty="0"/>
              <a:t>6</a:t>
            </a:r>
            <a:r>
              <a:rPr lang="en-GB" sz="900" dirty="0"/>
              <a:t>(4), pp.734-758.</a:t>
            </a:r>
            <a:endParaRPr lang="en-IN" sz="900" dirty="0"/>
          </a:p>
          <a:p>
            <a:pPr>
              <a:spcBef>
                <a:spcPts val="0"/>
              </a:spcBef>
              <a:spcAft>
                <a:spcPts val="600"/>
              </a:spcAft>
            </a:pPr>
            <a:r>
              <a:rPr lang="en-GB" sz="900" dirty="0" err="1"/>
              <a:t>Overbosch</a:t>
            </a:r>
            <a:r>
              <a:rPr lang="en-GB" sz="900" dirty="0"/>
              <a:t>, P. and Blanchard, S</a:t>
            </a:r>
            <a:r>
              <a:rPr lang="en-IN" sz="900" dirty="0"/>
              <a:t>. (2023)</a:t>
            </a:r>
            <a:r>
              <a:rPr lang="en-GB" sz="900" dirty="0"/>
              <a:t> Principles and systems for quality and food safety management. In </a:t>
            </a:r>
            <a:r>
              <a:rPr lang="en-GB" sz="900" i="1" dirty="0"/>
              <a:t>Food safety management</a:t>
            </a:r>
            <a:r>
              <a:rPr lang="en-GB" sz="900" dirty="0"/>
              <a:t> (pp. 497-512). Academic Press.</a:t>
            </a:r>
            <a:endParaRPr lang="en-IN" sz="900" dirty="0"/>
          </a:p>
          <a:p>
            <a:pPr>
              <a:spcBef>
                <a:spcPts val="0"/>
              </a:spcBef>
              <a:spcAft>
                <a:spcPts val="600"/>
              </a:spcAft>
            </a:pPr>
            <a:r>
              <a:rPr lang="en-GB" sz="900" dirty="0"/>
              <a:t>Ramya, S.R. and </a:t>
            </a:r>
            <a:r>
              <a:rPr lang="en-GB" sz="900" dirty="0" err="1"/>
              <a:t>Vanithamani</a:t>
            </a:r>
            <a:r>
              <a:rPr lang="en-GB" sz="900" dirty="0"/>
              <a:t>, M.R</a:t>
            </a:r>
            <a:r>
              <a:rPr lang="en-IN" sz="900" dirty="0"/>
              <a:t>. (2023)</a:t>
            </a:r>
            <a:r>
              <a:rPr lang="en-GB" sz="900" dirty="0"/>
              <a:t> The power of employee recognition: Building a culture of appreciation in the workplace. </a:t>
            </a:r>
            <a:r>
              <a:rPr lang="en-GB" sz="900" i="1" dirty="0"/>
              <a:t>Journal of Technical Education</a:t>
            </a:r>
            <a:r>
              <a:rPr lang="en-GB" sz="900" dirty="0"/>
              <a:t>, </a:t>
            </a:r>
            <a:r>
              <a:rPr lang="en-GB" sz="900" i="1" dirty="0"/>
              <a:t>109</a:t>
            </a:r>
            <a:r>
              <a:rPr lang="en-GB" sz="900" dirty="0"/>
              <a:t>(45), pp.109-114.</a:t>
            </a:r>
            <a:endParaRPr lang="en-IN" sz="900" dirty="0"/>
          </a:p>
        </p:txBody>
      </p:sp>
    </p:spTree>
    <p:extLst>
      <p:ext uri="{BB962C8B-B14F-4D97-AF65-F5344CB8AC3E}">
        <p14:creationId xmlns:p14="http://schemas.microsoft.com/office/powerpoint/2010/main" val="244684662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ustom 1">
      <a:majorFont>
        <a:latin typeface="Times New Roman"/>
        <a:ea typeface=""/>
        <a:cs typeface="Times New Roman"/>
      </a:majorFont>
      <a:minorFont>
        <a:latin typeface="Times New Roman"/>
        <a:ea typeface=""/>
        <a:cs typeface="Times New Roma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242</TotalTime>
  <Words>3837</Words>
  <Application>Microsoft Office PowerPoint</Application>
  <PresentationFormat>Widescreen</PresentationFormat>
  <Paragraphs>231</Paragraphs>
  <Slides>28</Slides>
  <Notes>25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28</vt:i4>
      </vt:variant>
    </vt:vector>
  </HeadingPairs>
  <TitlesOfParts>
    <vt:vector size="32" baseType="lpstr">
      <vt:lpstr>Arial</vt:lpstr>
      <vt:lpstr>Calibri</vt:lpstr>
      <vt:lpstr>Times New Roman</vt:lpstr>
      <vt:lpstr>Office Theme</vt:lpstr>
      <vt:lpstr>LCMB7023 Human Capital Management Case of McCain Foods </vt:lpstr>
      <vt:lpstr>Topics</vt:lpstr>
      <vt:lpstr> Kush Jani– 2504341  Reward and Remuneration </vt:lpstr>
      <vt:lpstr>Current Reward Policies at McCain</vt:lpstr>
      <vt:lpstr>Role of Line Managers</vt:lpstr>
      <vt:lpstr>Strategic Alignment</vt:lpstr>
      <vt:lpstr>Key Challenges</vt:lpstr>
      <vt:lpstr>Recommendations</vt:lpstr>
      <vt:lpstr>Aayushy Patel-2503361  Training and Development</vt:lpstr>
      <vt:lpstr>Current T&amp;D Practices at McCain</vt:lpstr>
      <vt:lpstr>Role of Line Managers</vt:lpstr>
      <vt:lpstr>Strategic Alignment</vt:lpstr>
      <vt:lpstr>Key Challenges</vt:lpstr>
      <vt:lpstr>Recommendations</vt:lpstr>
      <vt:lpstr>Sanjana Kalani - 2422384 Performance Management</vt:lpstr>
      <vt:lpstr>Current Performance Practices at McCain</vt:lpstr>
      <vt:lpstr>Role of Line Managers</vt:lpstr>
      <vt:lpstr>Strategic Alignment</vt:lpstr>
      <vt:lpstr>Key Challenges</vt:lpstr>
      <vt:lpstr>Recommendations</vt:lpstr>
      <vt:lpstr>Taranjot Randev-2436053 Diversity, equity and inclusion (DEI)</vt:lpstr>
      <vt:lpstr>Current DEI Practices at McCain</vt:lpstr>
      <vt:lpstr>Role of Line Managers</vt:lpstr>
      <vt:lpstr>Strategic Alignment</vt:lpstr>
      <vt:lpstr>Key DEI Challenges</vt:lpstr>
      <vt:lpstr>Recommendations</vt:lpstr>
      <vt:lpstr>Overall 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Harsh</dc:creator>
  <cp:lastModifiedBy>Harsh deep singh</cp:lastModifiedBy>
  <cp:revision>26</cp:revision>
  <dcterms:created xsi:type="dcterms:W3CDTF">2025-11-25T09:46:09Z</dcterms:created>
  <dcterms:modified xsi:type="dcterms:W3CDTF">2025-11-30T23:15:36Z</dcterms:modified>
</cp:coreProperties>
</file>