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56" r:id="rId2"/>
    <p:sldId id="298" r:id="rId3"/>
    <p:sldId id="301" r:id="rId4"/>
    <p:sldId id="261" r:id="rId5"/>
    <p:sldId id="262" r:id="rId6"/>
    <p:sldId id="269" r:id="rId7"/>
    <p:sldId id="264" r:id="rId8"/>
    <p:sldId id="266" r:id="rId9"/>
    <p:sldId id="267" r:id="rId10"/>
    <p:sldId id="305" r:id="rId11"/>
    <p:sldId id="306" r:id="rId12"/>
    <p:sldId id="265" r:id="rId13"/>
    <p:sldId id="268" r:id="rId14"/>
    <p:sldId id="307" r:id="rId15"/>
    <p:sldId id="281" r:id="rId16"/>
    <p:sldId id="282" r:id="rId17"/>
    <p:sldId id="285" r:id="rId18"/>
    <p:sldId id="260" r:id="rId19"/>
    <p:sldId id="302" r:id="rId20"/>
    <p:sldId id="303" r:id="rId21"/>
    <p:sldId id="304" r:id="rId22"/>
    <p:sldId id="299" r:id="rId23"/>
    <p:sldId id="287" r:id="rId24"/>
    <p:sldId id="288" r:id="rId25"/>
    <p:sldId id="290" r:id="rId26"/>
    <p:sldId id="289" r:id="rId27"/>
    <p:sldId id="291" r:id="rId28"/>
    <p:sldId id="292" r:id="rId29"/>
    <p:sldId id="293" r:id="rId30"/>
    <p:sldId id="310" r:id="rId31"/>
    <p:sldId id="300" r:id="rId32"/>
    <p:sldId id="311" r:id="rId33"/>
    <p:sldId id="312" r:id="rId34"/>
    <p:sldId id="313" r:id="rId35"/>
    <p:sldId id="314" r:id="rId36"/>
    <p:sldId id="315" r:id="rId37"/>
    <p:sldId id="316"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834" y="-10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4C7247-F29C-4259-A3CB-99BEAE7810DD}" type="datetimeFigureOut">
              <a:rPr lang="en-US" smtClean="0"/>
              <a:pPr/>
              <a:t>12/6/2011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4C7247-F29C-4259-A3CB-99BEAE7810DD}" type="datetimeFigureOut">
              <a:rPr lang="en-US" smtClean="0"/>
              <a:pPr/>
              <a:t>12/6/2011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4C7247-F29C-4259-A3CB-99BEAE7810DD}" type="datetimeFigureOut">
              <a:rPr lang="en-US" smtClean="0"/>
              <a:pPr/>
              <a:t>12/6/2011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4C7247-F29C-4259-A3CB-99BEAE7810DD}" type="datetimeFigureOut">
              <a:rPr lang="en-US" smtClean="0"/>
              <a:pPr/>
              <a:t>12/6/2011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4C7247-F29C-4259-A3CB-99BEAE7810DD}" type="datetimeFigureOut">
              <a:rPr lang="en-US" smtClean="0"/>
              <a:pPr/>
              <a:t>12/6/2011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4C7247-F29C-4259-A3CB-99BEAE7810DD}" type="datetimeFigureOut">
              <a:rPr lang="en-US" smtClean="0"/>
              <a:pPr/>
              <a:t>12/6/2011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4C7247-F29C-4259-A3CB-99BEAE7810DD}" type="datetimeFigureOut">
              <a:rPr lang="en-US" smtClean="0"/>
              <a:pPr/>
              <a:t>12/6/2011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E7C7AF9-C63A-4711-86E6-2392BCE76D26}"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4C7247-F29C-4259-A3CB-99BEAE7810DD}" type="datetimeFigureOut">
              <a:rPr lang="en-US" smtClean="0"/>
              <a:pPr/>
              <a:t>12/6/2011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E7C7AF9-C63A-4711-86E6-2392BCE76D26}"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en.wikipedia.org/wiki/Knowledge_society" TargetMode="External"/><Relationship Id="rId2" Type="http://schemas.openxmlformats.org/officeDocument/2006/relationships/hyperlink" Target="http://en.wikipedia.org/wiki/Information_Age"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2.cddc.vt.edu/digitalfordism/fordism_materials/broderius.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youtube.com/watch?v=lFZ0z5Fm-Ng&amp;feature=player_embedded" TargetMode="External"/><Relationship Id="rId2" Type="http://schemas.openxmlformats.org/officeDocument/2006/relationships/image" Target="../media/image11.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www.youtube.com/watch?v=AVrhLvdWQ3s&amp;feature=related"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7.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hyperlink" Target="http://www.youtube.com/watch?v=HDtSCCjXEqo&amp;feature=related" TargetMode="External"/><Relationship Id="rId3" Type="http://schemas.openxmlformats.org/officeDocument/2006/relationships/hyperlink" Target="http://www.youtube.com/watch?v=off08As3siM&amp;feature=related" TargetMode="External"/><Relationship Id="rId7" Type="http://schemas.openxmlformats.org/officeDocument/2006/relationships/hyperlink" Target="http://www.youtube.com/watch?v=FVupskSTUFo" TargetMode="External"/><Relationship Id="rId2" Type="http://schemas.openxmlformats.org/officeDocument/2006/relationships/hyperlink" Target="http://www.youtube.com/watch?v=6gmP4nk0EOE" TargetMode="External"/><Relationship Id="rId1" Type="http://schemas.openxmlformats.org/officeDocument/2006/relationships/slideLayout" Target="../slideLayouts/slideLayout2.xml"/><Relationship Id="rId6" Type="http://schemas.openxmlformats.org/officeDocument/2006/relationships/hyperlink" Target="http://www.youtube.com/watch?v=BMSWQAJc1q8&amp;feature=related" TargetMode="External"/><Relationship Id="rId5" Type="http://schemas.openxmlformats.org/officeDocument/2006/relationships/hyperlink" Target="http://www.youtube.com/watch?v=iB9Npo3qtH0&amp;feature=fvw" TargetMode="External"/><Relationship Id="rId4" Type="http://schemas.openxmlformats.org/officeDocument/2006/relationships/hyperlink" Target="http://www.youtube.com/watch?v=NB_P-_NUdLw&amp;feature=relat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2" name="Picture 4" descr="http://intervalanalytics.dreamhosters.com/wp-content/uploads/2009/12/Technology-Partners-Picture-3935200.JPG"/>
          <p:cNvPicPr>
            <a:picLocks noChangeAspect="1" noChangeArrowheads="1"/>
          </p:cNvPicPr>
          <p:nvPr/>
        </p:nvPicPr>
        <p:blipFill>
          <a:blip r:embed="rId2" cstate="print"/>
          <a:srcRect/>
          <a:stretch>
            <a:fillRect/>
          </a:stretch>
        </p:blipFill>
        <p:spPr bwMode="auto">
          <a:xfrm>
            <a:off x="755576" y="1416923"/>
            <a:ext cx="7523531" cy="5036413"/>
          </a:xfrm>
          <a:prstGeom prst="rect">
            <a:avLst/>
          </a:prstGeom>
          <a:noFill/>
        </p:spPr>
      </p:pic>
      <p:sp>
        <p:nvSpPr>
          <p:cNvPr id="2" name="Title 1"/>
          <p:cNvSpPr>
            <a:spLocks noGrp="1"/>
          </p:cNvSpPr>
          <p:nvPr>
            <p:ph type="ctrTitle"/>
          </p:nvPr>
        </p:nvSpPr>
        <p:spPr>
          <a:xfrm>
            <a:off x="0" y="-57249"/>
            <a:ext cx="9144000" cy="1470025"/>
          </a:xfrm>
        </p:spPr>
        <p:txBody>
          <a:bodyPr/>
          <a:lstStyle/>
          <a:p>
            <a:r>
              <a:rPr lang="en-GB" u="sng" dirty="0" smtClean="0"/>
              <a:t>NEW </a:t>
            </a:r>
            <a:r>
              <a:rPr lang="en-GB" u="sng" dirty="0" smtClean="0"/>
              <a:t>Technology </a:t>
            </a:r>
            <a:r>
              <a:rPr lang="en-GB" u="sng" dirty="0" smtClean="0"/>
              <a:t>Organisations</a:t>
            </a:r>
            <a:br>
              <a:rPr lang="en-GB" u="sng" dirty="0" smtClean="0"/>
            </a:br>
            <a:r>
              <a:rPr lang="en-GB" u="sng" dirty="0" smtClean="0"/>
              <a:t> &amp; Change</a:t>
            </a:r>
            <a:endParaRPr lang="en-GB" u="sng" dirty="0"/>
          </a:p>
        </p:txBody>
      </p:sp>
      <p:sp>
        <p:nvSpPr>
          <p:cNvPr id="4" name="TextBox 3"/>
          <p:cNvSpPr txBox="1"/>
          <p:nvPr/>
        </p:nvSpPr>
        <p:spPr>
          <a:xfrm>
            <a:off x="500034" y="6500834"/>
            <a:ext cx="5474640" cy="369332"/>
          </a:xfrm>
          <a:prstGeom prst="rect">
            <a:avLst/>
          </a:prstGeom>
          <a:noFill/>
        </p:spPr>
        <p:txBody>
          <a:bodyPr wrap="none" rtlCol="0">
            <a:spAutoFit/>
          </a:bodyPr>
          <a:lstStyle/>
          <a:p>
            <a:r>
              <a:rPr lang="en-GB" b="1" u="sng" dirty="0" smtClean="0"/>
              <a:t>Structure and theory based on Mullins 9</a:t>
            </a:r>
            <a:r>
              <a:rPr lang="en-GB" b="1" u="sng" baseline="30000" dirty="0" smtClean="0"/>
              <a:t>th</a:t>
            </a:r>
            <a:r>
              <a:rPr lang="en-GB" b="1" u="sng" dirty="0" smtClean="0"/>
              <a:t> </a:t>
            </a:r>
            <a:r>
              <a:rPr lang="en-GB" b="1" u="sng" dirty="0" smtClean="0"/>
              <a:t>edition 2010.</a:t>
            </a:r>
            <a:endParaRPr lang="en-GB" b="1" u="sng"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42926"/>
            <a:ext cx="8229600" cy="1143000"/>
          </a:xfrm>
        </p:spPr>
        <p:txBody>
          <a:bodyPr>
            <a:normAutofit fontScale="90000"/>
          </a:bodyPr>
          <a:lstStyle/>
          <a:p>
            <a:r>
              <a:rPr lang="en-GB" b="1" u="sng" dirty="0" smtClean="0"/>
              <a:t>Network Technology has allowed Humanity to move forward into the</a:t>
            </a:r>
            <a:br>
              <a:rPr lang="en-GB" b="1" u="sng" dirty="0" smtClean="0"/>
            </a:br>
            <a:r>
              <a:rPr lang="en-GB" b="1" u="sng" dirty="0" smtClean="0"/>
              <a:t>Digital Age &amp; Knowledge Society</a:t>
            </a:r>
            <a:br>
              <a:rPr lang="en-GB" b="1" u="sng" dirty="0" smtClean="0"/>
            </a:br>
            <a:endParaRPr lang="en-GB" b="1" u="sng" dirty="0"/>
          </a:p>
        </p:txBody>
      </p:sp>
      <p:sp>
        <p:nvSpPr>
          <p:cNvPr id="3" name="Content Placeholder 2"/>
          <p:cNvSpPr>
            <a:spLocks noGrp="1"/>
          </p:cNvSpPr>
          <p:nvPr>
            <p:ph idx="1"/>
          </p:nvPr>
        </p:nvSpPr>
        <p:spPr>
          <a:xfrm>
            <a:off x="142844" y="1903433"/>
            <a:ext cx="8786874" cy="4525963"/>
          </a:xfrm>
        </p:spPr>
        <p:txBody>
          <a:bodyPr>
            <a:normAutofit fontScale="70000" lnSpcReduction="20000"/>
          </a:bodyPr>
          <a:lstStyle/>
          <a:p>
            <a:pPr algn="ctr">
              <a:buNone/>
            </a:pPr>
            <a:r>
              <a:rPr lang="en-GB" dirty="0" smtClean="0"/>
              <a:t>The </a:t>
            </a:r>
            <a:r>
              <a:rPr lang="en-GB" b="1" dirty="0" smtClean="0"/>
              <a:t>Information Age</a:t>
            </a:r>
            <a:r>
              <a:rPr lang="en-GB" dirty="0" smtClean="0"/>
              <a:t>, also commonly known as the </a:t>
            </a:r>
            <a:r>
              <a:rPr lang="en-GB" b="1" dirty="0" smtClean="0"/>
              <a:t>Computer Age</a:t>
            </a:r>
            <a:r>
              <a:rPr lang="en-GB" dirty="0" smtClean="0"/>
              <a:t> or </a:t>
            </a:r>
            <a:r>
              <a:rPr lang="en-GB" b="1" dirty="0" smtClean="0"/>
              <a:t>Information Era</a:t>
            </a:r>
            <a:r>
              <a:rPr lang="en-GB" dirty="0" smtClean="0"/>
              <a:t>, is an idea that the current age is characterized by the ability of individuals to transfer information freely, and to have instant access to knowledge that would have been difficult or impossible to find in previous generations.</a:t>
            </a:r>
          </a:p>
          <a:p>
            <a:pPr algn="ctr">
              <a:buNone/>
            </a:pPr>
            <a:r>
              <a:rPr lang="en-GB" dirty="0" smtClean="0"/>
              <a:t> The idea is linked to the concept of a </a:t>
            </a:r>
            <a:r>
              <a:rPr lang="en-GB" b="1" dirty="0" smtClean="0"/>
              <a:t>Digital Age</a:t>
            </a:r>
            <a:r>
              <a:rPr lang="en-GB" dirty="0" smtClean="0"/>
              <a:t> and </a:t>
            </a:r>
            <a:r>
              <a:rPr lang="en-GB" b="1" dirty="0" smtClean="0"/>
              <a:t>a shift </a:t>
            </a:r>
            <a:r>
              <a:rPr lang="en-GB" dirty="0" smtClean="0"/>
              <a:t>from traditional industry of the Industrial Revolution to an economy based on the information knowledge and empowerment</a:t>
            </a:r>
          </a:p>
          <a:p>
            <a:pPr algn="ctr">
              <a:buNone/>
            </a:pPr>
            <a:endParaRPr lang="en-GB" dirty="0" smtClean="0"/>
          </a:p>
          <a:p>
            <a:pPr algn="ctr">
              <a:buNone/>
            </a:pPr>
            <a:r>
              <a:rPr lang="en-GB" dirty="0" smtClean="0"/>
              <a:t> A </a:t>
            </a:r>
            <a:r>
              <a:rPr lang="en-GB" b="1" dirty="0" smtClean="0"/>
              <a:t>Knowledge society </a:t>
            </a:r>
            <a:r>
              <a:rPr lang="en-GB" dirty="0" smtClean="0"/>
              <a:t>"creates, shares and uses knowledge for the prosperity and well-being of its people“ </a:t>
            </a:r>
            <a:r>
              <a:rPr lang="en-GB" baseline="30000" dirty="0" smtClean="0"/>
              <a:t>2</a:t>
            </a:r>
          </a:p>
          <a:p>
            <a:pPr algn="ctr"/>
            <a:endParaRPr lang="en-GB" dirty="0" smtClean="0"/>
          </a:p>
          <a:p>
            <a:pPr algn="ctr">
              <a:buNone/>
            </a:pPr>
            <a:r>
              <a:rPr lang="en-GB" dirty="0" smtClean="0"/>
              <a:t>More information:</a:t>
            </a:r>
          </a:p>
          <a:p>
            <a:pPr algn="ctr">
              <a:buNone/>
            </a:pPr>
            <a:r>
              <a:rPr lang="en-GB" dirty="0" smtClean="0"/>
              <a:t> </a:t>
            </a:r>
            <a:r>
              <a:rPr lang="en-GB" dirty="0" smtClean="0">
                <a:hlinkClick r:id="rId2"/>
              </a:rPr>
              <a:t>http://en.wikipedia.org/wiki/Information_Age</a:t>
            </a:r>
            <a:endParaRPr lang="en-GB" dirty="0"/>
          </a:p>
        </p:txBody>
      </p:sp>
      <p:sp>
        <p:nvSpPr>
          <p:cNvPr id="4" name="TextBox 3"/>
          <p:cNvSpPr txBox="1"/>
          <p:nvPr/>
        </p:nvSpPr>
        <p:spPr>
          <a:xfrm>
            <a:off x="13805" y="6567155"/>
            <a:ext cx="3046027" cy="246221"/>
          </a:xfrm>
          <a:prstGeom prst="rect">
            <a:avLst/>
          </a:prstGeom>
          <a:noFill/>
        </p:spPr>
        <p:txBody>
          <a:bodyPr wrap="none" rtlCol="0">
            <a:spAutoFit/>
          </a:bodyPr>
          <a:lstStyle/>
          <a:p>
            <a:r>
              <a:rPr lang="en-GB" sz="1000" dirty="0" smtClean="0"/>
              <a:t>Ref 2: </a:t>
            </a:r>
            <a:r>
              <a:rPr lang="en-GB" sz="1000" dirty="0" smtClean="0">
                <a:hlinkClick r:id="rId3"/>
              </a:rPr>
              <a:t>http://en.wikipedia.org/wiki/Knowledge_society</a:t>
            </a:r>
            <a:endParaRPr lang="en-GB"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Technology &amp; Organisations</a:t>
            </a:r>
            <a:endParaRPr lang="en-GB" u="sng" dirty="0"/>
          </a:p>
        </p:txBody>
      </p:sp>
      <p:sp>
        <p:nvSpPr>
          <p:cNvPr id="3" name="Content Placeholder 2"/>
          <p:cNvSpPr>
            <a:spLocks noGrp="1"/>
          </p:cNvSpPr>
          <p:nvPr>
            <p:ph idx="1"/>
          </p:nvPr>
        </p:nvSpPr>
        <p:spPr>
          <a:xfrm>
            <a:off x="457200" y="1428736"/>
            <a:ext cx="8229600" cy="4525963"/>
          </a:xfrm>
        </p:spPr>
        <p:txBody>
          <a:bodyPr>
            <a:normAutofit fontScale="92500" lnSpcReduction="20000"/>
          </a:bodyPr>
          <a:lstStyle/>
          <a:p>
            <a:r>
              <a:rPr lang="en-GB" b="1" dirty="0" smtClean="0"/>
              <a:t>The pace of change is quickening and technology is associated with far reaching change.</a:t>
            </a:r>
          </a:p>
          <a:p>
            <a:r>
              <a:rPr lang="en-GB" dirty="0" smtClean="0"/>
              <a:t>Technological innovation is affecting the way in which workers interact with each other and often with customers. </a:t>
            </a:r>
            <a:r>
              <a:rPr lang="en-GB" b="1" dirty="0" smtClean="0"/>
              <a:t>Managers need to be aware of the nature of technology and the technical change process.</a:t>
            </a:r>
          </a:p>
          <a:p>
            <a:r>
              <a:rPr lang="en-GB" dirty="0" smtClean="0"/>
              <a:t>For some, new systems and applications might be welcomed as a means of </a:t>
            </a:r>
            <a:r>
              <a:rPr lang="en-GB" b="1" dirty="0" smtClean="0"/>
              <a:t>increasing effectiveness</a:t>
            </a:r>
            <a:r>
              <a:rPr lang="en-GB" dirty="0" smtClean="0"/>
              <a:t>; but for others might be viewed as threatening and with anxiety.</a:t>
            </a:r>
            <a:endParaRPr lang="en-GB" dirty="0"/>
          </a:p>
        </p:txBody>
      </p:sp>
      <p:sp>
        <p:nvSpPr>
          <p:cNvPr id="4" name="TextBox 3"/>
          <p:cNvSpPr txBox="1"/>
          <p:nvPr/>
        </p:nvSpPr>
        <p:spPr>
          <a:xfrm>
            <a:off x="142844" y="6429396"/>
            <a:ext cx="2199641" cy="246221"/>
          </a:xfrm>
          <a:prstGeom prst="rect">
            <a:avLst/>
          </a:prstGeom>
          <a:noFill/>
        </p:spPr>
        <p:txBody>
          <a:bodyPr wrap="none" rtlCol="0">
            <a:spAutoFit/>
          </a:bodyPr>
          <a:lstStyle/>
          <a:p>
            <a:r>
              <a:rPr lang="en-GB" sz="1000" dirty="0" smtClean="0"/>
              <a:t>Ref: Mullins 9ed Lecturer's Guide p129</a:t>
            </a:r>
            <a:endParaRPr lang="en-GB"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7768"/>
            <a:ext cx="8229600" cy="1143000"/>
          </a:xfrm>
        </p:spPr>
        <p:txBody>
          <a:bodyPr/>
          <a:lstStyle/>
          <a:p>
            <a:r>
              <a:rPr lang="en-GB" u="sng" dirty="0" smtClean="0"/>
              <a:t>Networks &amp; evolution of the World</a:t>
            </a:r>
            <a:endParaRPr lang="en-GB" u="sng" dirty="0"/>
          </a:p>
        </p:txBody>
      </p:sp>
      <p:pic>
        <p:nvPicPr>
          <p:cNvPr id="91138" name="Picture 2"/>
          <p:cNvPicPr>
            <a:picLocks noChangeAspect="1" noChangeArrowheads="1"/>
          </p:cNvPicPr>
          <p:nvPr/>
        </p:nvPicPr>
        <p:blipFill>
          <a:blip r:embed="rId2" cstate="print"/>
          <a:srcRect/>
          <a:stretch>
            <a:fillRect/>
          </a:stretch>
        </p:blipFill>
        <p:spPr bwMode="auto">
          <a:xfrm>
            <a:off x="214282" y="1285860"/>
            <a:ext cx="8792190" cy="3357586"/>
          </a:xfrm>
          <a:prstGeom prst="rect">
            <a:avLst/>
          </a:prstGeom>
          <a:noFill/>
          <a:ln w="9525">
            <a:noFill/>
            <a:miter lim="800000"/>
            <a:headEnd/>
            <a:tailEnd/>
          </a:ln>
          <a:effectLst/>
        </p:spPr>
      </p:pic>
      <p:pic>
        <p:nvPicPr>
          <p:cNvPr id="91139" name="Picture 3"/>
          <p:cNvPicPr>
            <a:picLocks noChangeAspect="1" noChangeArrowheads="1"/>
          </p:cNvPicPr>
          <p:nvPr/>
        </p:nvPicPr>
        <p:blipFill>
          <a:blip r:embed="rId3" cstate="print"/>
          <a:srcRect/>
          <a:stretch>
            <a:fillRect/>
          </a:stretch>
        </p:blipFill>
        <p:spPr bwMode="auto">
          <a:xfrm>
            <a:off x="220494" y="4643446"/>
            <a:ext cx="8852100" cy="1428760"/>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lstStyle/>
          <a:p>
            <a:r>
              <a:rPr lang="en-GB" u="sng" dirty="0" smtClean="0"/>
              <a:t>Post-</a:t>
            </a:r>
            <a:r>
              <a:rPr lang="en-GB" u="sng" dirty="0" err="1" smtClean="0"/>
              <a:t>fordism</a:t>
            </a:r>
            <a:endParaRPr lang="en-GB" u="sng" dirty="0"/>
          </a:p>
        </p:txBody>
      </p:sp>
      <p:sp>
        <p:nvSpPr>
          <p:cNvPr id="3" name="Content Placeholder 2"/>
          <p:cNvSpPr>
            <a:spLocks noGrp="1"/>
          </p:cNvSpPr>
          <p:nvPr>
            <p:ph idx="1"/>
          </p:nvPr>
        </p:nvSpPr>
        <p:spPr>
          <a:xfrm>
            <a:off x="0" y="2312023"/>
            <a:ext cx="9144000" cy="2197097"/>
          </a:xfrm>
        </p:spPr>
        <p:txBody>
          <a:bodyPr>
            <a:noAutofit/>
          </a:bodyPr>
          <a:lstStyle/>
          <a:p>
            <a:r>
              <a:rPr lang="en-GB" sz="2000" b="1" dirty="0"/>
              <a:t>Post-Fordism</a:t>
            </a:r>
            <a:r>
              <a:rPr lang="en-GB" sz="2000" dirty="0"/>
              <a:t> is the term used to describe an approach to work organization that relies on flexibility, adaptation, and innovation. Whereas Fordism was oriented towards mass production and mass consumption of standardized goods, post-</a:t>
            </a:r>
            <a:r>
              <a:rPr lang="en-GB" sz="2000" dirty="0" err="1"/>
              <a:t>Fordist</a:t>
            </a:r>
            <a:r>
              <a:rPr lang="en-GB" sz="2000" dirty="0"/>
              <a:t> methods of organizing are seeking to satisfy a greater diversity of customers in niche markets, demanding varied and customized products and services. Post-Fordism therefore incorporates a wide range of methods of work organization—for example, </a:t>
            </a:r>
            <a:r>
              <a:rPr lang="en-GB" sz="2000" i="1" dirty="0"/>
              <a:t>empowerment</a:t>
            </a:r>
            <a:r>
              <a:rPr lang="en-GB" sz="2000" dirty="0"/>
              <a:t> of teams, </a:t>
            </a:r>
            <a:r>
              <a:rPr lang="en-GB" sz="2000" i="1" dirty="0"/>
              <a:t>subcontracting</a:t>
            </a:r>
            <a:r>
              <a:rPr lang="en-GB" sz="2000" dirty="0"/>
              <a:t>, </a:t>
            </a:r>
            <a:r>
              <a:rPr lang="en-GB" sz="2000" i="1" dirty="0"/>
              <a:t>flexible specialization</a:t>
            </a:r>
            <a:r>
              <a:rPr lang="en-GB" sz="2000" dirty="0"/>
              <a:t>, </a:t>
            </a:r>
            <a:r>
              <a:rPr lang="en-GB" sz="2000" i="1" dirty="0" err="1"/>
              <a:t>homeworking</a:t>
            </a:r>
            <a:r>
              <a:rPr lang="en-GB" sz="2000" dirty="0"/>
              <a:t>, and </a:t>
            </a:r>
            <a:r>
              <a:rPr lang="en-GB" sz="2000" i="1" dirty="0"/>
              <a:t>hot-</a:t>
            </a:r>
            <a:r>
              <a:rPr lang="en-GB" sz="2000" i="1" dirty="0" err="1"/>
              <a:t>desking</a:t>
            </a:r>
            <a:r>
              <a:rPr lang="en-GB" sz="2000" dirty="0"/>
              <a:t>. Furthermore, there is increasing emphasis on service-sector industries, relying on information technology, and operating at a global level through new media—in particular the Internet.</a:t>
            </a:r>
            <a:br>
              <a:rPr lang="en-GB" sz="2000" dirty="0"/>
            </a:br>
            <a:endParaRPr lang="en-GB" sz="2000" dirty="0"/>
          </a:p>
        </p:txBody>
      </p:sp>
      <p:pic>
        <p:nvPicPr>
          <p:cNvPr id="92162" name="Picture 2"/>
          <p:cNvPicPr>
            <a:picLocks noChangeAspect="1" noChangeArrowheads="1"/>
          </p:cNvPicPr>
          <p:nvPr/>
        </p:nvPicPr>
        <p:blipFill>
          <a:blip r:embed="rId2" cstate="print"/>
          <a:srcRect b="56117"/>
          <a:stretch>
            <a:fillRect/>
          </a:stretch>
        </p:blipFill>
        <p:spPr bwMode="auto">
          <a:xfrm>
            <a:off x="142844" y="1214422"/>
            <a:ext cx="8888030" cy="846426"/>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normAutofit fontScale="90000"/>
          </a:bodyPr>
          <a:lstStyle/>
          <a:p>
            <a:r>
              <a:rPr lang="en-GB" u="sng" dirty="0"/>
              <a:t>Changes from Fordism to </a:t>
            </a:r>
            <a:r>
              <a:rPr lang="en-GB" u="sng" dirty="0" smtClean="0"/>
              <a:t>post-Fordism</a:t>
            </a:r>
            <a:endParaRPr lang="en-GB" u="sng" dirty="0"/>
          </a:p>
        </p:txBody>
      </p:sp>
      <p:sp>
        <p:nvSpPr>
          <p:cNvPr id="3" name="Content Placeholder 2"/>
          <p:cNvSpPr>
            <a:spLocks noGrp="1"/>
          </p:cNvSpPr>
          <p:nvPr>
            <p:ph idx="1"/>
          </p:nvPr>
        </p:nvSpPr>
        <p:spPr>
          <a:xfrm>
            <a:off x="0" y="1142984"/>
            <a:ext cx="9144000" cy="4525963"/>
          </a:xfrm>
        </p:spPr>
        <p:txBody>
          <a:bodyPr>
            <a:noAutofit/>
          </a:bodyPr>
          <a:lstStyle/>
          <a:p>
            <a:pPr marL="457200" indent="-457200"/>
            <a:r>
              <a:rPr lang="en-GB" sz="2200" dirty="0" smtClean="0"/>
              <a:t>With </a:t>
            </a:r>
            <a:r>
              <a:rPr lang="en-GB" sz="2200" dirty="0"/>
              <a:t>the </a:t>
            </a:r>
            <a:r>
              <a:rPr lang="en-GB" sz="2200" b="1" dirty="0"/>
              <a:t>shift</a:t>
            </a:r>
            <a:r>
              <a:rPr lang="en-GB" sz="2200" dirty="0"/>
              <a:t> from Fordism to post-</a:t>
            </a:r>
            <a:r>
              <a:rPr lang="en-GB" sz="2200" dirty="0" err="1"/>
              <a:t>Fordism</a:t>
            </a:r>
            <a:r>
              <a:rPr lang="en-GB" sz="2200" dirty="0"/>
              <a:t> </a:t>
            </a:r>
            <a:r>
              <a:rPr lang="en-GB" sz="2200" dirty="0" smtClean="0"/>
              <a:t>changes in production were </a:t>
            </a:r>
            <a:r>
              <a:rPr lang="en-GB" sz="2200" dirty="0"/>
              <a:t>accompanied by </a:t>
            </a:r>
            <a:r>
              <a:rPr lang="en-GB" sz="2200" b="1" dirty="0"/>
              <a:t>changes in the economy, politics, and prominent ideologies</a:t>
            </a:r>
            <a:r>
              <a:rPr lang="en-GB" sz="2200" dirty="0"/>
              <a:t>. </a:t>
            </a:r>
            <a:endParaRPr lang="en-GB" sz="2200" dirty="0" smtClean="0"/>
          </a:p>
          <a:p>
            <a:pPr marL="457200" indent="-457200"/>
            <a:r>
              <a:rPr lang="en-GB" sz="2200" dirty="0" smtClean="0"/>
              <a:t>In </a:t>
            </a:r>
            <a:r>
              <a:rPr lang="en-GB" sz="2200" dirty="0"/>
              <a:t>the economic realm, post-Fordism brought the decline of regulation and production by the nation-state and the rise of global markets and corporations</a:t>
            </a:r>
            <a:r>
              <a:rPr lang="en-GB" sz="2200" dirty="0" smtClean="0"/>
              <a:t>. </a:t>
            </a:r>
            <a:r>
              <a:rPr lang="en-GB" sz="2200" b="1" dirty="0" smtClean="0"/>
              <a:t>Organizations </a:t>
            </a:r>
            <a:r>
              <a:rPr lang="en-GB" sz="2200" b="1" dirty="0"/>
              <a:t>began to emphasize communication </a:t>
            </a:r>
            <a:r>
              <a:rPr lang="en-GB" sz="2200" dirty="0"/>
              <a:t>more than command. </a:t>
            </a:r>
            <a:endParaRPr lang="en-GB" sz="2200" dirty="0" smtClean="0"/>
          </a:p>
          <a:p>
            <a:pPr marL="457200" indent="-457200"/>
            <a:r>
              <a:rPr lang="en-GB" sz="2200" dirty="0" smtClean="0"/>
              <a:t>The </a:t>
            </a:r>
            <a:r>
              <a:rPr lang="en-GB" sz="2200" dirty="0"/>
              <a:t>workforce changed </a:t>
            </a:r>
            <a:r>
              <a:rPr lang="en-GB" sz="2200" dirty="0" smtClean="0"/>
              <a:t>and</a:t>
            </a:r>
            <a:r>
              <a:rPr lang="en-GB" sz="2200" b="1" dirty="0" smtClean="0"/>
              <a:t> </a:t>
            </a:r>
            <a:r>
              <a:rPr lang="en-GB" sz="2200" b="1" dirty="0"/>
              <a:t>a rise in part-time, temp, self-employed, and home workers</a:t>
            </a:r>
            <a:r>
              <a:rPr lang="en-GB" sz="2200" dirty="0"/>
              <a:t>. </a:t>
            </a:r>
            <a:endParaRPr lang="en-GB" sz="2200" dirty="0" smtClean="0"/>
          </a:p>
          <a:p>
            <a:pPr marL="457200" indent="-457200"/>
            <a:r>
              <a:rPr lang="en-GB" sz="2200" b="1" dirty="0" smtClean="0"/>
              <a:t>Cultural </a:t>
            </a:r>
            <a:r>
              <a:rPr lang="en-GB" sz="2200" b="1" dirty="0"/>
              <a:t>and ideological changes included the rise in individualist modes of thought and </a:t>
            </a:r>
            <a:r>
              <a:rPr lang="en-GB" sz="2200" b="1" dirty="0" smtClean="0"/>
              <a:t>behaviour </a:t>
            </a:r>
            <a:r>
              <a:rPr lang="en-GB" sz="2200" b="1" dirty="0"/>
              <a:t>and a culture of </a:t>
            </a:r>
            <a:r>
              <a:rPr lang="en-GB" sz="2200" b="1" dirty="0" smtClean="0"/>
              <a:t>entrepreneurialism.</a:t>
            </a:r>
          </a:p>
          <a:p>
            <a:pPr marL="457200" indent="-457200"/>
            <a:r>
              <a:rPr lang="en-GB" sz="2200" b="1" dirty="0" smtClean="0"/>
              <a:t>A</a:t>
            </a:r>
            <a:r>
              <a:rPr lang="en-GB" sz="2200" dirty="0" smtClean="0"/>
              <a:t>cknowledging </a:t>
            </a:r>
            <a:r>
              <a:rPr lang="en-GB" sz="2200" b="1" dirty="0"/>
              <a:t>the need for more </a:t>
            </a:r>
            <a:r>
              <a:rPr lang="en-GB" sz="2200" b="1" dirty="0" smtClean="0"/>
              <a:t>empowered knowledge-based workers</a:t>
            </a:r>
            <a:r>
              <a:rPr lang="en-GB" sz="2200" dirty="0" smtClean="0"/>
              <a:t>.</a:t>
            </a:r>
            <a:endParaRPr lang="en-GB"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8229600" cy="1143000"/>
          </a:xfrm>
        </p:spPr>
        <p:txBody>
          <a:bodyPr/>
          <a:lstStyle/>
          <a:p>
            <a:r>
              <a:rPr lang="en-GB" u="sng" dirty="0" smtClean="0"/>
              <a:t>Flexible Specialization</a:t>
            </a:r>
            <a:endParaRPr lang="en-GB" u="sng" dirty="0"/>
          </a:p>
        </p:txBody>
      </p:sp>
      <p:sp>
        <p:nvSpPr>
          <p:cNvPr id="3" name="Content Placeholder 2"/>
          <p:cNvSpPr>
            <a:spLocks noGrp="1"/>
          </p:cNvSpPr>
          <p:nvPr>
            <p:ph idx="1"/>
          </p:nvPr>
        </p:nvSpPr>
        <p:spPr>
          <a:xfrm>
            <a:off x="179512" y="1124744"/>
            <a:ext cx="8964488" cy="4896544"/>
          </a:xfrm>
        </p:spPr>
        <p:txBody>
          <a:bodyPr>
            <a:noAutofit/>
          </a:bodyPr>
          <a:lstStyle/>
          <a:p>
            <a:r>
              <a:rPr lang="en-GB" sz="2400" dirty="0" smtClean="0"/>
              <a:t>Post-</a:t>
            </a:r>
            <a:r>
              <a:rPr lang="en-GB" sz="2400" dirty="0" err="1" smtClean="0"/>
              <a:t>fordism</a:t>
            </a:r>
            <a:r>
              <a:rPr lang="en-GB" sz="2400" dirty="0" smtClean="0"/>
              <a:t> </a:t>
            </a:r>
            <a:r>
              <a:rPr lang="en-GB" sz="2400" dirty="0"/>
              <a:t>is commonly divided into three schools of thought: </a:t>
            </a:r>
            <a:endParaRPr lang="en-GB" sz="2400" dirty="0" smtClean="0"/>
          </a:p>
          <a:p>
            <a:pPr lvl="1"/>
            <a:r>
              <a:rPr lang="en-GB" sz="2400" dirty="0" smtClean="0"/>
              <a:t>Flexible Specialization</a:t>
            </a:r>
          </a:p>
          <a:p>
            <a:pPr lvl="1"/>
            <a:r>
              <a:rPr lang="en-GB" sz="2400" dirty="0" smtClean="0"/>
              <a:t>Neo-</a:t>
            </a:r>
            <a:r>
              <a:rPr lang="en-GB" sz="2400" dirty="0" err="1" smtClean="0"/>
              <a:t>Schumpeterianism</a:t>
            </a:r>
            <a:endParaRPr lang="en-GB" sz="2400" dirty="0" smtClean="0"/>
          </a:p>
          <a:p>
            <a:pPr lvl="1"/>
            <a:r>
              <a:rPr lang="en-GB" sz="2400" dirty="0" smtClean="0"/>
              <a:t>and </a:t>
            </a:r>
            <a:r>
              <a:rPr lang="en-GB" sz="2400" dirty="0"/>
              <a:t>the Regulation School</a:t>
            </a:r>
            <a:r>
              <a:rPr lang="en-GB" sz="2400" dirty="0" smtClean="0"/>
              <a:t>.</a:t>
            </a:r>
          </a:p>
          <a:p>
            <a:pPr>
              <a:buNone/>
            </a:pPr>
            <a:endParaRPr lang="en-GB" sz="2400" dirty="0" smtClean="0"/>
          </a:p>
          <a:p>
            <a:r>
              <a:rPr lang="en-GB" sz="2400" b="1" dirty="0" smtClean="0"/>
              <a:t>Flexible Specialization: </a:t>
            </a:r>
            <a:r>
              <a:rPr lang="en-GB" sz="2400" dirty="0"/>
              <a:t>is a term coined by organization </a:t>
            </a:r>
            <a:r>
              <a:rPr lang="en-GB" sz="2400" dirty="0" smtClean="0"/>
              <a:t>theorists </a:t>
            </a:r>
            <a:r>
              <a:rPr lang="en-GB" sz="2400" dirty="0" err="1" smtClean="0"/>
              <a:t>Piore</a:t>
            </a:r>
            <a:r>
              <a:rPr lang="en-GB" sz="2400" dirty="0"/>
              <a:t> and </a:t>
            </a:r>
            <a:r>
              <a:rPr lang="en-GB" sz="2400" dirty="0" err="1" smtClean="0"/>
              <a:t>Sabel</a:t>
            </a:r>
            <a:r>
              <a:rPr lang="en-GB" sz="2400" dirty="0"/>
              <a:t>, in the </a:t>
            </a:r>
            <a:r>
              <a:rPr lang="en-GB" sz="2400" dirty="0" smtClean="0"/>
              <a:t>1980s </a:t>
            </a:r>
            <a:r>
              <a:rPr lang="en-GB" sz="2400" dirty="0"/>
              <a:t>to describe craft-based, flexible, innovation-led, and customer-focused forms of work organization. In contrast to the standardized mass production of </a:t>
            </a:r>
            <a:r>
              <a:rPr lang="en-GB" sz="2400" i="1" dirty="0"/>
              <a:t>Fordism</a:t>
            </a:r>
            <a:r>
              <a:rPr lang="en-GB" sz="2400" dirty="0"/>
              <a:t>, flexible specialization emphasizes flexible production systems that can meet the demands for customized </a:t>
            </a:r>
            <a:r>
              <a:rPr lang="en-GB" sz="2400" dirty="0" smtClean="0"/>
              <a:t>products.</a:t>
            </a:r>
            <a:r>
              <a:rPr lang="en-GB" sz="2400" dirty="0"/>
              <a:t/>
            </a:r>
            <a:br>
              <a:rPr lang="en-GB" sz="2400" dirty="0"/>
            </a:br>
            <a:r>
              <a:rPr lang="en-GB" sz="2400" dirty="0"/>
              <a:t/>
            </a:r>
            <a:br>
              <a:rPr lang="en-GB" sz="2400" dirty="0"/>
            </a:br>
            <a:endParaRPr lang="en-GB" sz="2400" dirty="0"/>
          </a:p>
        </p:txBody>
      </p:sp>
      <p:sp>
        <p:nvSpPr>
          <p:cNvPr id="4" name="TextBox 3"/>
          <p:cNvSpPr txBox="1"/>
          <p:nvPr/>
        </p:nvSpPr>
        <p:spPr>
          <a:xfrm>
            <a:off x="79168" y="6167045"/>
            <a:ext cx="8669296" cy="646331"/>
          </a:xfrm>
          <a:prstGeom prst="rect">
            <a:avLst/>
          </a:prstGeom>
          <a:noFill/>
        </p:spPr>
        <p:txBody>
          <a:bodyPr wrap="none" rtlCol="0">
            <a:spAutoFit/>
          </a:bodyPr>
          <a:lstStyle/>
          <a:p>
            <a:r>
              <a:rPr lang="en-GB" b="1" dirty="0" smtClean="0"/>
              <a:t>More information: Post-</a:t>
            </a:r>
            <a:r>
              <a:rPr lang="en-GB" b="1" dirty="0" err="1" smtClean="0"/>
              <a:t>fordism</a:t>
            </a:r>
            <a:r>
              <a:rPr lang="en-GB" b="1" dirty="0" smtClean="0"/>
              <a:t> : History &amp; Evolution </a:t>
            </a:r>
            <a:r>
              <a:rPr lang="en-GB" b="1" dirty="0"/>
              <a:t>of Flexible </a:t>
            </a:r>
            <a:r>
              <a:rPr lang="en-GB" b="1" dirty="0" smtClean="0"/>
              <a:t>Manufacturing </a:t>
            </a:r>
            <a:r>
              <a:rPr lang="en-GB" b="1" dirty="0"/>
              <a:t>Networks</a:t>
            </a:r>
          </a:p>
          <a:p>
            <a:r>
              <a:rPr lang="en-GB" dirty="0" smtClean="0">
                <a:hlinkClick r:id="rId2"/>
              </a:rPr>
              <a:t>http://www2.cddc.vt.edu/digitalfordism/fordism_materials/broderius.htm</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Neo-</a:t>
            </a:r>
            <a:r>
              <a:rPr lang="en-GB" u="sng" dirty="0" err="1" smtClean="0"/>
              <a:t>Schumpeterianism</a:t>
            </a:r>
            <a:endParaRPr lang="en-GB" u="sng" dirty="0"/>
          </a:p>
        </p:txBody>
      </p:sp>
      <p:sp>
        <p:nvSpPr>
          <p:cNvPr id="3" name="Content Placeholder 2"/>
          <p:cNvSpPr>
            <a:spLocks noGrp="1"/>
          </p:cNvSpPr>
          <p:nvPr>
            <p:ph idx="1"/>
          </p:nvPr>
        </p:nvSpPr>
        <p:spPr>
          <a:xfrm>
            <a:off x="179512" y="1357298"/>
            <a:ext cx="8784976" cy="4525963"/>
          </a:xfrm>
        </p:spPr>
        <p:txBody>
          <a:bodyPr>
            <a:normAutofit/>
          </a:bodyPr>
          <a:lstStyle/>
          <a:p>
            <a:r>
              <a:rPr lang="en-GB" sz="2400" dirty="0"/>
              <a:t>The Neo-Schumpeterian approach to post-Fordism is based upon the theory of </a:t>
            </a:r>
            <a:r>
              <a:rPr lang="en-GB" sz="2400" b="1" dirty="0" err="1"/>
              <a:t>Kondratiev</a:t>
            </a:r>
            <a:r>
              <a:rPr lang="en-GB" sz="2400" b="1" dirty="0"/>
              <a:t> Waves</a:t>
            </a:r>
            <a:r>
              <a:rPr lang="en-GB" sz="2400" dirty="0"/>
              <a:t> (also known as Long Waves). The theory holds that a "techno-economic paradigm" </a:t>
            </a:r>
            <a:r>
              <a:rPr lang="en-GB" sz="2400" dirty="0" smtClean="0"/>
              <a:t>characterizes </a:t>
            </a:r>
            <a:r>
              <a:rPr lang="en-GB" sz="2400" dirty="0"/>
              <a:t>each long wave. </a:t>
            </a:r>
            <a:endParaRPr lang="en-GB" sz="2400" dirty="0" smtClean="0"/>
          </a:p>
          <a:p>
            <a:r>
              <a:rPr lang="en-GB" sz="2400" b="1" dirty="0" err="1" smtClean="0"/>
              <a:t>Fordism</a:t>
            </a:r>
            <a:r>
              <a:rPr lang="en-GB" sz="2400" dirty="0"/>
              <a:t> was the techno-economic paradigm of the fourth </a:t>
            </a:r>
            <a:r>
              <a:rPr lang="en-GB" sz="2400" dirty="0" err="1"/>
              <a:t>Kondratiev</a:t>
            </a:r>
            <a:r>
              <a:rPr lang="en-GB" sz="2400" dirty="0"/>
              <a:t> Wave, and post-Fordism is thus the techno-economic paradigm of the fifth, which is dominated by Information and Communication Technology (ICT</a:t>
            </a:r>
            <a:r>
              <a:rPr lang="en-GB" sz="2400" dirty="0" smtClean="0"/>
              <a:t>). </a:t>
            </a:r>
          </a:p>
          <a:p>
            <a:r>
              <a:rPr lang="en-GB" sz="2400" dirty="0" smtClean="0"/>
              <a:t>Typically a </a:t>
            </a:r>
            <a:r>
              <a:rPr lang="en-GB" sz="2400" dirty="0" err="1" smtClean="0"/>
              <a:t>Kondratiev</a:t>
            </a:r>
            <a:r>
              <a:rPr lang="en-GB" sz="2400" dirty="0" smtClean="0"/>
              <a:t> wave, the effect a new technology has on society lasts 50 years, during which period it has a significant transformative effect on Society. </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b="1" u="sng" dirty="0" err="1" smtClean="0"/>
              <a:t>Kondratiev</a:t>
            </a:r>
            <a:r>
              <a:rPr lang="en-GB" b="1" u="sng" dirty="0" smtClean="0"/>
              <a:t> Waves</a:t>
            </a:r>
            <a:endParaRPr lang="en-GB" u="sng" dirty="0"/>
          </a:p>
        </p:txBody>
      </p:sp>
      <p:pic>
        <p:nvPicPr>
          <p:cNvPr id="4" name="Picture 2" descr="File:Kondratieff Wave.svg"/>
          <p:cNvPicPr>
            <a:picLocks noChangeAspect="1" noChangeArrowheads="1"/>
          </p:cNvPicPr>
          <p:nvPr/>
        </p:nvPicPr>
        <p:blipFill>
          <a:blip r:embed="rId2" cstate="print"/>
          <a:srcRect/>
          <a:stretch>
            <a:fillRect/>
          </a:stretch>
        </p:blipFill>
        <p:spPr bwMode="auto">
          <a:xfrm>
            <a:off x="179512" y="2276872"/>
            <a:ext cx="8786842" cy="4038567"/>
          </a:xfrm>
          <a:prstGeom prst="rect">
            <a:avLst/>
          </a:prstGeom>
          <a:noFill/>
        </p:spPr>
      </p:pic>
      <p:sp>
        <p:nvSpPr>
          <p:cNvPr id="5" name="TextBox 4"/>
          <p:cNvSpPr txBox="1"/>
          <p:nvPr/>
        </p:nvSpPr>
        <p:spPr>
          <a:xfrm>
            <a:off x="0" y="1148551"/>
            <a:ext cx="8964488" cy="1200329"/>
          </a:xfrm>
          <a:prstGeom prst="rect">
            <a:avLst/>
          </a:prstGeom>
          <a:noFill/>
        </p:spPr>
        <p:txBody>
          <a:bodyPr wrap="square" rtlCol="0">
            <a:spAutoFit/>
          </a:bodyPr>
          <a:lstStyle/>
          <a:p>
            <a:r>
              <a:rPr lang="en-GB" sz="2400" dirty="0" smtClean="0"/>
              <a:t>Each cycle starts with a Prosperity Boom and naturally slides into a recession depression before new Technology emerges to trigger improvement followed by another Boom and so on.</a:t>
            </a:r>
            <a:endParaRPr lang="en-GB" sz="24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p:txBody>
          <a:bodyPr/>
          <a:lstStyle/>
          <a:p>
            <a:r>
              <a:rPr lang="en-GB" dirty="0" smtClean="0"/>
              <a:t>Reflect and write down:</a:t>
            </a:r>
          </a:p>
          <a:p>
            <a:r>
              <a:rPr lang="en-GB" dirty="0" smtClean="0"/>
              <a:t>What ‘</a:t>
            </a:r>
            <a:r>
              <a:rPr lang="en-GB" b="1" dirty="0" smtClean="0"/>
              <a:t>transformative effect</a:t>
            </a:r>
            <a:r>
              <a:rPr lang="en-GB" dirty="0" smtClean="0"/>
              <a:t>’ has the Internet had on Society?</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dirty="0"/>
          </a:p>
        </p:txBody>
      </p:sp>
      <p:sp>
        <p:nvSpPr>
          <p:cNvPr id="3" name="Content Placeholder 2"/>
          <p:cNvSpPr>
            <a:spLocks noGrp="1"/>
          </p:cNvSpPr>
          <p:nvPr>
            <p:ph idx="1"/>
          </p:nvPr>
        </p:nvSpPr>
        <p:spPr/>
        <p:txBody>
          <a:bodyPr>
            <a:normAutofit/>
          </a:bodyPr>
          <a:lstStyle/>
          <a:p>
            <a:r>
              <a:rPr lang="en-GB" dirty="0" smtClean="0"/>
              <a:t>Reflect and write down what new Technology (post-</a:t>
            </a:r>
            <a:r>
              <a:rPr lang="en-GB" dirty="0" err="1" smtClean="0"/>
              <a:t>Internet’ism</a:t>
            </a:r>
            <a:r>
              <a:rPr lang="en-GB" dirty="0" smtClean="0"/>
              <a:t> ;) will lead to the next socio-economic transformation.  What’s next? </a:t>
            </a:r>
          </a:p>
          <a:p>
            <a:r>
              <a:rPr lang="en-GB" dirty="0" smtClean="0"/>
              <a:t>And the next e.g. 2050 – 3000?</a:t>
            </a:r>
          </a:p>
          <a:p>
            <a:r>
              <a:rPr lang="en-GB" dirty="0" smtClean="0"/>
              <a:t> Do you think the ‘</a:t>
            </a:r>
            <a:r>
              <a:rPr lang="en-GB" dirty="0" err="1" smtClean="0"/>
              <a:t>Kondratiev</a:t>
            </a:r>
            <a:r>
              <a:rPr lang="en-GB" dirty="0" smtClean="0"/>
              <a:t> Waves theory’ will continue to hold true? Or will new technologies and socioeconomic change occur at a quicker rate?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Regulation School</a:t>
            </a:r>
            <a:endParaRPr lang="en-GB" u="sng" dirty="0"/>
          </a:p>
        </p:txBody>
      </p:sp>
      <p:sp>
        <p:nvSpPr>
          <p:cNvPr id="3" name="Content Placeholder 2"/>
          <p:cNvSpPr>
            <a:spLocks noGrp="1"/>
          </p:cNvSpPr>
          <p:nvPr>
            <p:ph idx="1"/>
          </p:nvPr>
        </p:nvSpPr>
        <p:spPr>
          <a:xfrm>
            <a:off x="251520" y="1340768"/>
            <a:ext cx="8568952" cy="5112568"/>
          </a:xfrm>
        </p:spPr>
        <p:txBody>
          <a:bodyPr>
            <a:normAutofit lnSpcReduction="10000"/>
          </a:bodyPr>
          <a:lstStyle/>
          <a:p>
            <a:r>
              <a:rPr lang="en-GB" sz="2400" dirty="0"/>
              <a:t>The </a:t>
            </a:r>
            <a:r>
              <a:rPr lang="en-GB" sz="2400" b="1" dirty="0"/>
              <a:t>Regulation approach</a:t>
            </a:r>
            <a:r>
              <a:rPr lang="en-GB" sz="2400" dirty="0"/>
              <a:t> (also called the neo-Marxist or French Regulation School), was designed to address the paradox of how </a:t>
            </a:r>
            <a:r>
              <a:rPr lang="en-GB" sz="2400" b="1" dirty="0"/>
              <a:t>capitalism </a:t>
            </a:r>
            <a:r>
              <a:rPr lang="en-GB" sz="2400" dirty="0"/>
              <a:t>has both a tendency towards crisis, change and instability as well as an ability to stabilize institutions, rules and norms. </a:t>
            </a:r>
            <a:endParaRPr lang="en-GB" sz="2400" dirty="0" smtClean="0"/>
          </a:p>
          <a:p>
            <a:r>
              <a:rPr lang="en-GB" sz="2400" dirty="0"/>
              <a:t>According to Regulation theory, every </a:t>
            </a:r>
            <a:r>
              <a:rPr lang="en-GB" sz="2400" dirty="0" smtClean="0"/>
              <a:t>Regime </a:t>
            </a:r>
            <a:r>
              <a:rPr lang="en-GB" sz="2400" dirty="0"/>
              <a:t>of Accumulation </a:t>
            </a:r>
            <a:r>
              <a:rPr lang="en-GB" sz="2400" dirty="0" smtClean="0"/>
              <a:t>or economic system will </a:t>
            </a:r>
            <a:r>
              <a:rPr lang="en-GB" sz="2400" dirty="0"/>
              <a:t>reach a crisis point at which the Mode of Regulation will no longer support it, and society will be forced to find new rules and norms, forming a new Mode of Regulation. </a:t>
            </a:r>
            <a:endParaRPr lang="en-GB" sz="2400" dirty="0" smtClean="0"/>
          </a:p>
          <a:p>
            <a:r>
              <a:rPr lang="en-GB" sz="2400" dirty="0" smtClean="0"/>
              <a:t>This </a:t>
            </a:r>
            <a:r>
              <a:rPr lang="en-GB" sz="2400" dirty="0"/>
              <a:t>will begin a new Regime of Accumulation, which will eventually reach a crisis, and so </a:t>
            </a:r>
            <a:r>
              <a:rPr lang="en-GB" sz="2400" dirty="0" smtClean="0"/>
              <a:t>forth. The Crisis point is an opportunity for Positive change to occur. </a:t>
            </a:r>
          </a:p>
          <a:p>
            <a:r>
              <a:rPr lang="en-GB" sz="2400" dirty="0" smtClean="0"/>
              <a:t>All systems change to adapt to the evolving consciousness and needs of society.</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a:xfrm>
            <a:off x="285720" y="1600200"/>
            <a:ext cx="8572560" cy="4525963"/>
          </a:xfrm>
        </p:spPr>
        <p:txBody>
          <a:bodyPr>
            <a:normAutofit/>
          </a:bodyPr>
          <a:lstStyle/>
          <a:p>
            <a:r>
              <a:rPr lang="en-GB" dirty="0" smtClean="0"/>
              <a:t>To what extent to you think Humanity has reached a crisis point? </a:t>
            </a:r>
          </a:p>
          <a:p>
            <a:pPr>
              <a:buNone/>
            </a:pPr>
            <a:endParaRPr lang="en-GB" dirty="0" smtClean="0"/>
          </a:p>
          <a:p>
            <a:r>
              <a:rPr lang="en-GB" dirty="0" smtClean="0"/>
              <a:t>What positive changes will arise? </a:t>
            </a:r>
          </a:p>
          <a:p>
            <a:pPr lvl="1"/>
            <a:r>
              <a:rPr lang="en-GB" dirty="0" smtClean="0"/>
              <a:t>Consider/list the areas you think could be improved?  and if possible how they could be improved?</a:t>
            </a:r>
          </a:p>
          <a:p>
            <a:pPr lvl="1"/>
            <a:endParaRPr lang="en-GB" dirty="0" smtClean="0"/>
          </a:p>
          <a:p>
            <a:pPr>
              <a:buNone/>
            </a:pPr>
            <a:endParaRPr lang="en-GB" dirty="0" smtClean="0"/>
          </a:p>
          <a:p>
            <a:endParaRPr lang="en-GB" dirty="0" smtClean="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8864" y="2420888"/>
            <a:ext cx="8229600" cy="1143000"/>
          </a:xfrm>
        </p:spPr>
        <p:txBody>
          <a:bodyPr/>
          <a:lstStyle/>
          <a:p>
            <a:r>
              <a:rPr lang="en-GB" dirty="0" smtClean="0"/>
              <a:t>End of Part 1 : Brain break</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Users of Technology</a:t>
            </a:r>
            <a:endParaRPr lang="en-GB" u="sng" dirty="0"/>
          </a:p>
        </p:txBody>
      </p:sp>
      <p:pic>
        <p:nvPicPr>
          <p:cNvPr id="5122" name="Picture 2"/>
          <p:cNvPicPr>
            <a:picLocks noChangeAspect="1" noChangeArrowheads="1"/>
          </p:cNvPicPr>
          <p:nvPr/>
        </p:nvPicPr>
        <p:blipFill>
          <a:blip r:embed="rId2" cstate="print"/>
          <a:srcRect/>
          <a:stretch>
            <a:fillRect/>
          </a:stretch>
        </p:blipFill>
        <p:spPr bwMode="auto">
          <a:xfrm>
            <a:off x="45506" y="1428736"/>
            <a:ext cx="9098526" cy="2571768"/>
          </a:xfrm>
          <a:prstGeom prst="rect">
            <a:avLst/>
          </a:prstGeom>
          <a:noFill/>
          <a:ln w="9525">
            <a:noFill/>
            <a:miter lim="800000"/>
            <a:headEnd/>
            <a:tailEnd/>
          </a:ln>
          <a:effectLst/>
        </p:spPr>
      </p:pic>
      <p:pic>
        <p:nvPicPr>
          <p:cNvPr id="5124" name="Picture 4"/>
          <p:cNvPicPr>
            <a:picLocks noChangeAspect="1" noChangeArrowheads="1"/>
          </p:cNvPicPr>
          <p:nvPr/>
        </p:nvPicPr>
        <p:blipFill>
          <a:blip r:embed="rId3" cstate="print"/>
          <a:srcRect/>
          <a:stretch>
            <a:fillRect/>
          </a:stretch>
        </p:blipFill>
        <p:spPr bwMode="auto">
          <a:xfrm>
            <a:off x="357158" y="4171971"/>
            <a:ext cx="8410575" cy="2257425"/>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Technology, Work and Organisational Behaviour</a:t>
            </a:r>
            <a:endParaRPr lang="en-GB" u="sng" dirty="0"/>
          </a:p>
        </p:txBody>
      </p:sp>
      <p:pic>
        <p:nvPicPr>
          <p:cNvPr id="6148" name="Picture 4"/>
          <p:cNvPicPr>
            <a:picLocks noChangeAspect="1" noChangeArrowheads="1"/>
          </p:cNvPicPr>
          <p:nvPr/>
        </p:nvPicPr>
        <p:blipFill>
          <a:blip r:embed="rId2" cstate="print"/>
          <a:srcRect/>
          <a:stretch>
            <a:fillRect/>
          </a:stretch>
        </p:blipFill>
        <p:spPr bwMode="auto">
          <a:xfrm>
            <a:off x="304800" y="4500570"/>
            <a:ext cx="8534400" cy="1962150"/>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319117" y="1500174"/>
            <a:ext cx="8467725" cy="3000375"/>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Web 2.0 and Social Networking</a:t>
            </a:r>
            <a:br>
              <a:rPr lang="en-GB" u="sng" dirty="0" smtClean="0"/>
            </a:br>
            <a:r>
              <a:rPr lang="en-GB" u="sng" dirty="0" smtClean="0"/>
              <a:t>‘a force for democracy’</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32" y="1785926"/>
            <a:ext cx="9125428" cy="3714776"/>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Web 2.0 &amp; Social Media</a:t>
            </a:r>
            <a:endParaRPr lang="en-GB" u="sng" dirty="0"/>
          </a:p>
        </p:txBody>
      </p:sp>
      <p:pic>
        <p:nvPicPr>
          <p:cNvPr id="90114" name="Picture 2"/>
          <p:cNvPicPr>
            <a:picLocks noChangeAspect="1" noChangeArrowheads="1"/>
          </p:cNvPicPr>
          <p:nvPr/>
        </p:nvPicPr>
        <p:blipFill>
          <a:blip r:embed="rId2" cstate="print"/>
          <a:srcRect/>
          <a:stretch>
            <a:fillRect/>
          </a:stretch>
        </p:blipFill>
        <p:spPr bwMode="auto">
          <a:xfrm>
            <a:off x="71406" y="1000108"/>
            <a:ext cx="8868517" cy="1571636"/>
          </a:xfrm>
          <a:prstGeom prst="rect">
            <a:avLst/>
          </a:prstGeom>
          <a:noFill/>
          <a:ln w="9525">
            <a:noFill/>
            <a:miter lim="800000"/>
            <a:headEnd/>
            <a:tailEnd/>
          </a:ln>
          <a:effectLst/>
        </p:spPr>
      </p:pic>
      <p:sp>
        <p:nvSpPr>
          <p:cNvPr id="5" name="Content Placeholder 1"/>
          <p:cNvSpPr>
            <a:spLocks noGrp="1"/>
          </p:cNvSpPr>
          <p:nvPr>
            <p:ph idx="1"/>
          </p:nvPr>
        </p:nvSpPr>
        <p:spPr>
          <a:xfrm>
            <a:off x="0" y="4572008"/>
            <a:ext cx="9001156" cy="2214578"/>
          </a:xfrm>
        </p:spPr>
        <p:txBody>
          <a:bodyPr>
            <a:normAutofit fontScale="70000" lnSpcReduction="20000"/>
          </a:bodyPr>
          <a:lstStyle/>
          <a:p>
            <a:endParaRPr lang="en-GB" dirty="0" smtClean="0"/>
          </a:p>
          <a:p>
            <a:r>
              <a:rPr lang="en-GB" dirty="0" smtClean="0"/>
              <a:t>Video: Social Media: </a:t>
            </a:r>
            <a:r>
              <a:rPr lang="en-GB" dirty="0" smtClean="0">
                <a:hlinkClick r:id="rId3"/>
              </a:rPr>
              <a:t>http://www.youtube.com/watch?v=lFZ0z5Fm-Ng&amp;feature=player_embedded</a:t>
            </a:r>
            <a:endParaRPr lang="en-GB" dirty="0" smtClean="0"/>
          </a:p>
          <a:p>
            <a:endParaRPr lang="en-GB" dirty="0" smtClean="0"/>
          </a:p>
          <a:p>
            <a:r>
              <a:rPr lang="en-GB" dirty="0" smtClean="0"/>
              <a:t>Reflect and write down what effect you think Web 2.0 technology will have on Organisations and how Businesses operate (culture, structure, relationships, service etc...) ?</a:t>
            </a:r>
          </a:p>
        </p:txBody>
      </p:sp>
      <p:pic>
        <p:nvPicPr>
          <p:cNvPr id="6" name="Picture 5"/>
          <p:cNvPicPr>
            <a:picLocks noChangeAspect="1" noChangeArrowheads="1"/>
          </p:cNvPicPr>
          <p:nvPr/>
        </p:nvPicPr>
        <p:blipFill>
          <a:blip r:embed="rId4" cstate="print"/>
          <a:srcRect/>
          <a:stretch>
            <a:fillRect/>
          </a:stretch>
        </p:blipFill>
        <p:spPr bwMode="auto">
          <a:xfrm>
            <a:off x="128588" y="2428868"/>
            <a:ext cx="8886825" cy="590550"/>
          </a:xfrm>
          <a:prstGeom prst="rect">
            <a:avLst/>
          </a:prstGeom>
          <a:noFill/>
          <a:ln w="9525">
            <a:noFill/>
            <a:miter lim="800000"/>
            <a:headEnd/>
            <a:tailEnd/>
          </a:ln>
          <a:effectLst/>
        </p:spPr>
      </p:pic>
      <p:pic>
        <p:nvPicPr>
          <p:cNvPr id="7" name="Picture 3"/>
          <p:cNvPicPr>
            <a:picLocks noChangeAspect="1" noChangeArrowheads="1"/>
          </p:cNvPicPr>
          <p:nvPr/>
        </p:nvPicPr>
        <p:blipFill>
          <a:blip r:embed="rId5" cstate="print"/>
          <a:srcRect/>
          <a:stretch>
            <a:fillRect/>
          </a:stretch>
        </p:blipFill>
        <p:spPr bwMode="auto">
          <a:xfrm>
            <a:off x="149338" y="3071810"/>
            <a:ext cx="8780380" cy="857256"/>
          </a:xfrm>
          <a:prstGeom prst="rect">
            <a:avLst/>
          </a:prstGeom>
          <a:noFill/>
          <a:ln w="9525">
            <a:noFill/>
            <a:miter lim="800000"/>
            <a:headEnd/>
            <a:tailEnd/>
          </a:ln>
          <a:effectLst/>
        </p:spPr>
      </p:pic>
      <p:pic>
        <p:nvPicPr>
          <p:cNvPr id="8" name="Picture 4"/>
          <p:cNvPicPr>
            <a:picLocks noChangeAspect="1" noChangeArrowheads="1"/>
          </p:cNvPicPr>
          <p:nvPr/>
        </p:nvPicPr>
        <p:blipFill>
          <a:blip r:embed="rId6" cstate="print"/>
          <a:srcRect/>
          <a:stretch>
            <a:fillRect/>
          </a:stretch>
        </p:blipFill>
        <p:spPr bwMode="auto">
          <a:xfrm>
            <a:off x="0" y="4000504"/>
            <a:ext cx="9081556" cy="857256"/>
          </a:xfrm>
          <a:prstGeom prst="rect">
            <a:avLst/>
          </a:prstGeom>
          <a:noFill/>
          <a:ln w="9525">
            <a:noFill/>
            <a:miter lim="800000"/>
            <a:headEnd/>
            <a:tailEnd/>
          </a:ln>
          <a:effec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Academic viewpoint: Friendship in Organisations</a:t>
            </a:r>
            <a:endParaRPr lang="en-GB" u="sng" dirty="0"/>
          </a:p>
        </p:txBody>
      </p:sp>
      <p:sp>
        <p:nvSpPr>
          <p:cNvPr id="4" name="TextBox 3"/>
          <p:cNvSpPr txBox="1"/>
          <p:nvPr/>
        </p:nvSpPr>
        <p:spPr>
          <a:xfrm>
            <a:off x="285720" y="6429396"/>
            <a:ext cx="1317990" cy="246221"/>
          </a:xfrm>
          <a:prstGeom prst="rect">
            <a:avLst/>
          </a:prstGeom>
          <a:noFill/>
        </p:spPr>
        <p:txBody>
          <a:bodyPr wrap="none" rtlCol="0">
            <a:spAutoFit/>
          </a:bodyPr>
          <a:lstStyle/>
          <a:p>
            <a:r>
              <a:rPr lang="en-GB" sz="1000" dirty="0" smtClean="0"/>
              <a:t>Ref: Mullins 9ed p656</a:t>
            </a:r>
            <a:endParaRPr lang="en-GB" sz="1000" dirty="0"/>
          </a:p>
        </p:txBody>
      </p:sp>
      <p:pic>
        <p:nvPicPr>
          <p:cNvPr id="1026" name="Picture 2"/>
          <p:cNvPicPr>
            <a:picLocks noChangeAspect="1" noChangeArrowheads="1"/>
          </p:cNvPicPr>
          <p:nvPr/>
        </p:nvPicPr>
        <p:blipFill>
          <a:blip r:embed="rId2" cstate="print"/>
          <a:srcRect/>
          <a:stretch>
            <a:fillRect/>
          </a:stretch>
        </p:blipFill>
        <p:spPr bwMode="auto">
          <a:xfrm>
            <a:off x="0" y="1500174"/>
            <a:ext cx="9157475" cy="4857784"/>
          </a:xfrm>
          <a:prstGeom prst="rect">
            <a:avLst/>
          </a:prstGeom>
          <a:noFill/>
          <a:ln w="9525">
            <a:noFill/>
            <a:miter lim="800000"/>
            <a:headEnd/>
            <a:tailEnd/>
          </a:ln>
          <a:effec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Article review commentary</a:t>
            </a:r>
            <a:endParaRPr lang="en-GB" dirty="0"/>
          </a:p>
        </p:txBody>
      </p:sp>
      <p:pic>
        <p:nvPicPr>
          <p:cNvPr id="2051" name="Picture 3"/>
          <p:cNvPicPr>
            <a:picLocks noChangeAspect="1" noChangeArrowheads="1"/>
          </p:cNvPicPr>
          <p:nvPr/>
        </p:nvPicPr>
        <p:blipFill>
          <a:blip r:embed="rId2" cstate="print"/>
          <a:srcRect/>
          <a:stretch>
            <a:fillRect/>
          </a:stretch>
        </p:blipFill>
        <p:spPr bwMode="auto">
          <a:xfrm>
            <a:off x="1571604" y="1095359"/>
            <a:ext cx="5715040" cy="4762533"/>
          </a:xfrm>
          <a:prstGeom prst="rect">
            <a:avLst/>
          </a:prstGeom>
          <a:noFill/>
          <a:ln w="9525">
            <a:noFill/>
            <a:miter lim="800000"/>
            <a:headEnd/>
            <a:tailEnd/>
          </a:ln>
          <a:effectLst/>
        </p:spPr>
      </p:pic>
      <p:pic>
        <p:nvPicPr>
          <p:cNvPr id="2052" name="Picture 4"/>
          <p:cNvPicPr>
            <a:picLocks noChangeAspect="1" noChangeArrowheads="1"/>
          </p:cNvPicPr>
          <p:nvPr/>
        </p:nvPicPr>
        <p:blipFill>
          <a:blip r:embed="rId3" cstate="print"/>
          <a:srcRect/>
          <a:stretch>
            <a:fillRect/>
          </a:stretch>
        </p:blipFill>
        <p:spPr bwMode="auto">
          <a:xfrm>
            <a:off x="1571604" y="5857892"/>
            <a:ext cx="5715040" cy="571504"/>
          </a:xfrm>
          <a:prstGeom prst="rect">
            <a:avLst/>
          </a:prstGeom>
          <a:noFill/>
          <a:ln w="9525">
            <a:noFill/>
            <a:miter lim="800000"/>
            <a:headEnd/>
            <a:tailEnd/>
          </a:ln>
          <a:effec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Organisation 2.0: Social Organisation</a:t>
            </a:r>
            <a:br>
              <a:rPr lang="en-GB" u="sng" dirty="0" smtClean="0"/>
            </a:br>
            <a:r>
              <a:rPr lang="en-GB" u="sng" dirty="0" smtClean="0"/>
              <a:t>or Collaborative Organisation</a:t>
            </a:r>
            <a:endParaRPr lang="en-GB" dirty="0"/>
          </a:p>
        </p:txBody>
      </p:sp>
      <p:sp>
        <p:nvSpPr>
          <p:cNvPr id="3" name="Content Placeholder 2"/>
          <p:cNvSpPr>
            <a:spLocks noGrp="1"/>
          </p:cNvSpPr>
          <p:nvPr>
            <p:ph idx="1"/>
          </p:nvPr>
        </p:nvSpPr>
        <p:spPr/>
        <p:txBody>
          <a:bodyPr>
            <a:normAutofit/>
          </a:bodyPr>
          <a:lstStyle/>
          <a:p>
            <a:r>
              <a:rPr lang="en-GB" sz="2800" b="1" dirty="0" smtClean="0"/>
              <a:t>Q: </a:t>
            </a:r>
            <a:r>
              <a:rPr lang="en-GB" sz="2800" dirty="0" smtClean="0"/>
              <a:t>What effect does friendship have within an Organisation?</a:t>
            </a:r>
          </a:p>
          <a:p>
            <a:pPr>
              <a:buNone/>
            </a:pPr>
            <a:endParaRPr lang="en-GB" sz="2800" dirty="0" smtClean="0"/>
          </a:p>
          <a:p>
            <a:r>
              <a:rPr lang="en-GB" sz="2800" b="1" dirty="0" smtClean="0"/>
              <a:t>Q: </a:t>
            </a:r>
            <a:r>
              <a:rPr lang="en-GB" sz="2800" dirty="0" smtClean="0"/>
              <a:t>What can Organisations/Leadership/Management do to  create a more Open Social working environment?</a:t>
            </a:r>
          </a:p>
          <a:p>
            <a:pPr>
              <a:buNone/>
            </a:pPr>
            <a:endParaRPr lang="en-GB" sz="2800" dirty="0" smtClean="0"/>
          </a:p>
          <a:p>
            <a:r>
              <a:rPr lang="en-GB" sz="2800" b="1" dirty="0" smtClean="0"/>
              <a:t>Q: </a:t>
            </a:r>
            <a:r>
              <a:rPr lang="en-GB" sz="2800" dirty="0" smtClean="0"/>
              <a:t>Can you think of any Technology companies started by friends?</a:t>
            </a:r>
          </a:p>
          <a:p>
            <a:endParaRPr lang="en-GB" sz="2800" dirty="0" smtClean="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err="1" smtClean="0"/>
              <a:t>Wikinomics</a:t>
            </a:r>
            <a:endParaRPr lang="en-GB" u="sng" dirty="0"/>
          </a:p>
        </p:txBody>
      </p:sp>
      <p:sp>
        <p:nvSpPr>
          <p:cNvPr id="3" name="Content Placeholder 2"/>
          <p:cNvSpPr>
            <a:spLocks noGrp="1"/>
          </p:cNvSpPr>
          <p:nvPr>
            <p:ph idx="1"/>
          </p:nvPr>
        </p:nvSpPr>
        <p:spPr>
          <a:xfrm>
            <a:off x="457200" y="1428736"/>
            <a:ext cx="8229600" cy="4525963"/>
          </a:xfrm>
        </p:spPr>
        <p:txBody>
          <a:bodyPr>
            <a:normAutofit/>
          </a:bodyPr>
          <a:lstStyle/>
          <a:p>
            <a:r>
              <a:rPr lang="en-GB" sz="2400" dirty="0" smtClean="0"/>
              <a:t>explores how some companies in the early 21st century have used mass collaboration (also called peer production) and open-source technology, to be successful.</a:t>
            </a:r>
          </a:p>
          <a:p>
            <a:pPr>
              <a:buNone/>
            </a:pPr>
            <a:endParaRPr lang="en-GB" sz="2400" dirty="0" smtClean="0"/>
          </a:p>
          <a:p>
            <a:r>
              <a:rPr lang="en-GB" sz="2400" dirty="0" smtClean="0"/>
              <a:t>According to Dan </a:t>
            </a:r>
            <a:r>
              <a:rPr lang="en-GB" sz="2400" dirty="0" err="1" smtClean="0"/>
              <a:t>Tapscott</a:t>
            </a:r>
            <a:r>
              <a:rPr lang="en-GB" sz="2400" dirty="0" smtClean="0"/>
              <a:t> author of </a:t>
            </a:r>
            <a:r>
              <a:rPr lang="en-GB" sz="2400" b="1" i="1" dirty="0" err="1" smtClean="0"/>
              <a:t>Wikinomics</a:t>
            </a:r>
            <a:r>
              <a:rPr lang="en-GB" sz="2400" b="1" i="1" dirty="0" smtClean="0"/>
              <a:t>: How Mass Collaboration Changes Everything, </a:t>
            </a:r>
            <a:r>
              <a:rPr lang="en-GB" sz="2400" dirty="0" err="1" smtClean="0"/>
              <a:t>Wikinomics</a:t>
            </a:r>
            <a:r>
              <a:rPr lang="en-GB" sz="2400" dirty="0" smtClean="0"/>
              <a:t> is based on four ideas: Openness, Peering, Sharing, and Acting Globally.</a:t>
            </a:r>
          </a:p>
          <a:p>
            <a:pPr>
              <a:buNone/>
            </a:pPr>
            <a:endParaRPr lang="en-GB" sz="2400" dirty="0" smtClean="0"/>
          </a:p>
          <a:p>
            <a:r>
              <a:rPr lang="en-GB" sz="2400" b="1" dirty="0" smtClean="0"/>
              <a:t>Video overview: </a:t>
            </a:r>
            <a:r>
              <a:rPr lang="en-GB" sz="2400" dirty="0" smtClean="0">
                <a:hlinkClick r:id="rId2"/>
              </a:rPr>
              <a:t>http://www.youtube.com/watch?v=AVrhLvdWQ3s&amp;feature=related</a:t>
            </a:r>
            <a:r>
              <a:rPr lang="en-GB" sz="2400" dirty="0" smtClean="0"/>
              <a:t> </a:t>
            </a:r>
            <a:endParaRPr lang="en-GB"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Location of Work</a:t>
            </a:r>
            <a:endParaRPr lang="en-GB" u="sng" dirty="0"/>
          </a:p>
        </p:txBody>
      </p:sp>
      <p:pic>
        <p:nvPicPr>
          <p:cNvPr id="5123" name="Picture 3"/>
          <p:cNvPicPr>
            <a:picLocks noChangeAspect="1" noChangeArrowheads="1"/>
          </p:cNvPicPr>
          <p:nvPr/>
        </p:nvPicPr>
        <p:blipFill>
          <a:blip r:embed="rId2" cstate="print"/>
          <a:srcRect/>
          <a:stretch>
            <a:fillRect/>
          </a:stretch>
        </p:blipFill>
        <p:spPr bwMode="auto">
          <a:xfrm>
            <a:off x="-32" y="2143116"/>
            <a:ext cx="8998710" cy="2286016"/>
          </a:xfrm>
          <a:prstGeom prst="rect">
            <a:avLst/>
          </a:prstGeom>
          <a:noFill/>
          <a:ln w="9525">
            <a:noFill/>
            <a:miter lim="800000"/>
            <a:headEnd/>
            <a:tailEnd/>
          </a:ln>
          <a:effectLst/>
        </p:spPr>
      </p:pic>
      <p:sp>
        <p:nvSpPr>
          <p:cNvPr id="8" name="TextBox 7"/>
          <p:cNvSpPr txBox="1"/>
          <p:nvPr/>
        </p:nvSpPr>
        <p:spPr>
          <a:xfrm>
            <a:off x="0" y="4572008"/>
            <a:ext cx="8929718" cy="1569660"/>
          </a:xfrm>
          <a:prstGeom prst="rect">
            <a:avLst/>
          </a:prstGeom>
          <a:noFill/>
        </p:spPr>
        <p:txBody>
          <a:bodyPr wrap="square" rtlCol="0">
            <a:spAutoFit/>
          </a:bodyPr>
          <a:lstStyle/>
          <a:p>
            <a:r>
              <a:rPr lang="en-GB" sz="2400" b="1" dirty="0" smtClean="0"/>
              <a:t>Q. </a:t>
            </a:r>
            <a:r>
              <a:rPr lang="en-GB" sz="2400" dirty="0" smtClean="0"/>
              <a:t>Quietly reflect briefly write down your perspective good/bad of ICT &amp; flexible working, think about how it could make your current life/job easier.</a:t>
            </a:r>
          </a:p>
          <a:p>
            <a:endParaRPr lang="en-GB" sz="2400" dirty="0"/>
          </a:p>
        </p:txBody>
      </p:sp>
      <p:pic>
        <p:nvPicPr>
          <p:cNvPr id="5124" name="Picture 4"/>
          <p:cNvPicPr>
            <a:picLocks noChangeAspect="1" noChangeArrowheads="1"/>
          </p:cNvPicPr>
          <p:nvPr/>
        </p:nvPicPr>
        <p:blipFill>
          <a:blip r:embed="rId3" cstate="print"/>
          <a:srcRect/>
          <a:stretch>
            <a:fillRect/>
          </a:stretch>
        </p:blipFill>
        <p:spPr bwMode="auto">
          <a:xfrm>
            <a:off x="71406" y="1481126"/>
            <a:ext cx="8191500" cy="304800"/>
          </a:xfrm>
          <a:prstGeom prst="rect">
            <a:avLst/>
          </a:prstGeom>
          <a:noFill/>
          <a:ln w="9525">
            <a:noFill/>
            <a:miter lim="800000"/>
            <a:headEnd/>
            <a:tailEnd/>
          </a:ln>
          <a:effec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Nature of Social Interactions</a:t>
            </a:r>
            <a:endParaRPr lang="en-GB" u="sng" dirty="0"/>
          </a:p>
        </p:txBody>
      </p:sp>
      <p:pic>
        <p:nvPicPr>
          <p:cNvPr id="6146" name="Picture 2"/>
          <p:cNvPicPr>
            <a:picLocks noChangeAspect="1" noChangeArrowheads="1"/>
          </p:cNvPicPr>
          <p:nvPr/>
        </p:nvPicPr>
        <p:blipFill>
          <a:blip r:embed="rId2" cstate="print"/>
          <a:srcRect/>
          <a:stretch>
            <a:fillRect/>
          </a:stretch>
        </p:blipFill>
        <p:spPr bwMode="auto">
          <a:xfrm>
            <a:off x="71406" y="1314448"/>
            <a:ext cx="8901130" cy="2543180"/>
          </a:xfrm>
          <a:prstGeom prst="rect">
            <a:avLst/>
          </a:prstGeom>
          <a:noFill/>
          <a:ln w="9525">
            <a:noFill/>
            <a:miter lim="800000"/>
            <a:headEnd/>
            <a:tailEnd/>
          </a:ln>
          <a:effectLst/>
        </p:spPr>
      </p:pic>
      <p:pic>
        <p:nvPicPr>
          <p:cNvPr id="6147" name="Picture 3"/>
          <p:cNvPicPr>
            <a:picLocks noChangeAspect="1" noChangeArrowheads="1"/>
          </p:cNvPicPr>
          <p:nvPr/>
        </p:nvPicPr>
        <p:blipFill>
          <a:blip r:embed="rId3" cstate="print"/>
          <a:srcRect/>
          <a:stretch>
            <a:fillRect/>
          </a:stretch>
        </p:blipFill>
        <p:spPr bwMode="auto">
          <a:xfrm>
            <a:off x="142844" y="3829063"/>
            <a:ext cx="8924196" cy="2028829"/>
          </a:xfrm>
          <a:prstGeom prst="rect">
            <a:avLst/>
          </a:prstGeom>
          <a:noFill/>
          <a:ln w="9525">
            <a:noFill/>
            <a:miter lim="800000"/>
            <a:headEnd/>
            <a:tailEnd/>
          </a:ln>
          <a:effectLst/>
        </p:spPr>
      </p:pic>
      <p:sp>
        <p:nvSpPr>
          <p:cNvPr id="6" name="TextBox 5"/>
          <p:cNvSpPr txBox="1"/>
          <p:nvPr/>
        </p:nvSpPr>
        <p:spPr>
          <a:xfrm>
            <a:off x="428596" y="5857892"/>
            <a:ext cx="8358246" cy="1200329"/>
          </a:xfrm>
          <a:prstGeom prst="rect">
            <a:avLst/>
          </a:prstGeom>
          <a:noFill/>
        </p:spPr>
        <p:txBody>
          <a:bodyPr wrap="square" rtlCol="0">
            <a:spAutoFit/>
          </a:bodyPr>
          <a:lstStyle/>
          <a:p>
            <a:r>
              <a:rPr lang="en-GB" sz="2400" dirty="0" smtClean="0"/>
              <a:t>Q. Quietly reflect and briefly write down Pros/Cons of Social working within an Organisation?</a:t>
            </a:r>
          </a:p>
          <a:p>
            <a:endParaRPr lang="en-GB" sz="24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Remote workers</a:t>
            </a:r>
            <a:endParaRPr lang="en-GB" u="sng" dirty="0"/>
          </a:p>
        </p:txBody>
      </p:sp>
      <p:pic>
        <p:nvPicPr>
          <p:cNvPr id="7170" name="Picture 2"/>
          <p:cNvPicPr>
            <a:picLocks noChangeAspect="1" noChangeArrowheads="1"/>
          </p:cNvPicPr>
          <p:nvPr/>
        </p:nvPicPr>
        <p:blipFill>
          <a:blip r:embed="rId2" cstate="print"/>
          <a:srcRect/>
          <a:stretch>
            <a:fillRect/>
          </a:stretch>
        </p:blipFill>
        <p:spPr bwMode="auto">
          <a:xfrm>
            <a:off x="-32" y="1500174"/>
            <a:ext cx="9079065" cy="3143272"/>
          </a:xfrm>
          <a:prstGeom prst="rect">
            <a:avLst/>
          </a:prstGeom>
          <a:noFill/>
          <a:ln w="9525">
            <a:noFill/>
            <a:miter lim="800000"/>
            <a:headEnd/>
            <a:tailEnd/>
          </a:ln>
          <a:effectLst/>
        </p:spPr>
      </p:pic>
      <p:sp>
        <p:nvSpPr>
          <p:cNvPr id="5" name="TextBox 4"/>
          <p:cNvSpPr txBox="1"/>
          <p:nvPr/>
        </p:nvSpPr>
        <p:spPr>
          <a:xfrm>
            <a:off x="285720" y="4859736"/>
            <a:ext cx="8358246" cy="830997"/>
          </a:xfrm>
          <a:prstGeom prst="rect">
            <a:avLst/>
          </a:prstGeom>
          <a:noFill/>
        </p:spPr>
        <p:txBody>
          <a:bodyPr wrap="square" rtlCol="0">
            <a:spAutoFit/>
          </a:bodyPr>
          <a:lstStyle/>
          <a:p>
            <a:r>
              <a:rPr lang="en-GB" sz="2400" dirty="0" smtClean="0"/>
              <a:t>Q. Quietly reflect and write down Pros/Cons of Remote working?</a:t>
            </a:r>
          </a:p>
          <a:p>
            <a:endParaRPr lang="en-GB" sz="2400"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The Pace &amp; Intensity of work</a:t>
            </a:r>
            <a:endParaRPr lang="en-GB" u="sng" dirty="0"/>
          </a:p>
        </p:txBody>
      </p:sp>
      <p:pic>
        <p:nvPicPr>
          <p:cNvPr id="8195" name="Picture 3"/>
          <p:cNvPicPr>
            <a:picLocks noChangeAspect="1" noChangeArrowheads="1"/>
          </p:cNvPicPr>
          <p:nvPr/>
        </p:nvPicPr>
        <p:blipFill>
          <a:blip r:embed="rId2" cstate="print"/>
          <a:srcRect/>
          <a:stretch>
            <a:fillRect/>
          </a:stretch>
        </p:blipFill>
        <p:spPr bwMode="auto">
          <a:xfrm>
            <a:off x="-32" y="1142984"/>
            <a:ext cx="9090454" cy="1454473"/>
          </a:xfrm>
          <a:prstGeom prst="rect">
            <a:avLst/>
          </a:prstGeom>
          <a:noFill/>
          <a:ln w="9525">
            <a:noFill/>
            <a:miter lim="800000"/>
            <a:headEnd/>
            <a:tailEnd/>
          </a:ln>
          <a:effectLst/>
        </p:spPr>
      </p:pic>
      <p:pic>
        <p:nvPicPr>
          <p:cNvPr id="8196" name="Picture 4"/>
          <p:cNvPicPr>
            <a:picLocks noChangeAspect="1" noChangeArrowheads="1"/>
          </p:cNvPicPr>
          <p:nvPr/>
        </p:nvPicPr>
        <p:blipFill>
          <a:blip r:embed="rId3" cstate="print"/>
          <a:srcRect/>
          <a:stretch>
            <a:fillRect/>
          </a:stretch>
        </p:blipFill>
        <p:spPr bwMode="auto">
          <a:xfrm>
            <a:off x="0" y="2571744"/>
            <a:ext cx="8903500" cy="2795593"/>
          </a:xfrm>
          <a:prstGeom prst="rect">
            <a:avLst/>
          </a:prstGeom>
          <a:noFill/>
          <a:ln w="9525">
            <a:noFill/>
            <a:miter lim="800000"/>
            <a:headEnd/>
            <a:tailEnd/>
          </a:ln>
          <a:effectLst/>
        </p:spPr>
      </p:pic>
      <p:pic>
        <p:nvPicPr>
          <p:cNvPr id="8197" name="Picture 5"/>
          <p:cNvPicPr>
            <a:picLocks noChangeAspect="1" noChangeArrowheads="1"/>
          </p:cNvPicPr>
          <p:nvPr/>
        </p:nvPicPr>
        <p:blipFill>
          <a:blip r:embed="rId4" cstate="print"/>
          <a:srcRect/>
          <a:stretch>
            <a:fillRect/>
          </a:stretch>
        </p:blipFill>
        <p:spPr bwMode="auto">
          <a:xfrm>
            <a:off x="-32" y="5343115"/>
            <a:ext cx="8858312" cy="800529"/>
          </a:xfrm>
          <a:prstGeom prst="rect">
            <a:avLst/>
          </a:prstGeom>
          <a:noFill/>
          <a:ln w="9525">
            <a:noFill/>
            <a:miter lim="800000"/>
            <a:headEnd/>
            <a:tailEnd/>
          </a:ln>
          <a:effectLst/>
        </p:spPr>
      </p:pic>
      <p:sp>
        <p:nvSpPr>
          <p:cNvPr id="8" name="TextBox 7"/>
          <p:cNvSpPr txBox="1"/>
          <p:nvPr/>
        </p:nvSpPr>
        <p:spPr>
          <a:xfrm>
            <a:off x="0" y="6143644"/>
            <a:ext cx="9144000" cy="461665"/>
          </a:xfrm>
          <a:prstGeom prst="rect">
            <a:avLst/>
          </a:prstGeom>
          <a:noFill/>
        </p:spPr>
        <p:txBody>
          <a:bodyPr wrap="square" rtlCol="0">
            <a:spAutoFit/>
          </a:bodyPr>
          <a:lstStyle/>
          <a:p>
            <a:r>
              <a:rPr lang="en-GB" sz="2400" dirty="0" smtClean="0"/>
              <a:t>Q. Briefly write down your experience and/or views on this topic?</a:t>
            </a:r>
            <a:endParaRPr lang="en-GB" sz="24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The Digital Divide and Job Security</a:t>
            </a:r>
            <a:endParaRPr lang="en-GB" u="sng" dirty="0"/>
          </a:p>
        </p:txBody>
      </p:sp>
      <p:pic>
        <p:nvPicPr>
          <p:cNvPr id="9218" name="Picture 2"/>
          <p:cNvPicPr>
            <a:picLocks noChangeAspect="1" noChangeArrowheads="1"/>
          </p:cNvPicPr>
          <p:nvPr/>
        </p:nvPicPr>
        <p:blipFill>
          <a:blip r:embed="rId2" cstate="print"/>
          <a:srcRect/>
          <a:stretch>
            <a:fillRect/>
          </a:stretch>
        </p:blipFill>
        <p:spPr bwMode="auto">
          <a:xfrm>
            <a:off x="41362" y="1428736"/>
            <a:ext cx="8959794" cy="1428760"/>
          </a:xfrm>
          <a:prstGeom prst="rect">
            <a:avLst/>
          </a:prstGeom>
          <a:noFill/>
          <a:ln w="9525">
            <a:noFill/>
            <a:miter lim="800000"/>
            <a:headEnd/>
            <a:tailEnd/>
          </a:ln>
          <a:effectLst/>
        </p:spPr>
      </p:pic>
      <p:pic>
        <p:nvPicPr>
          <p:cNvPr id="9219" name="Picture 3"/>
          <p:cNvPicPr>
            <a:picLocks noChangeAspect="1" noChangeArrowheads="1"/>
          </p:cNvPicPr>
          <p:nvPr/>
        </p:nvPicPr>
        <p:blipFill>
          <a:blip r:embed="rId3" cstate="print"/>
          <a:srcRect/>
          <a:stretch>
            <a:fillRect/>
          </a:stretch>
        </p:blipFill>
        <p:spPr bwMode="auto">
          <a:xfrm>
            <a:off x="-1" y="3071810"/>
            <a:ext cx="9026559" cy="1428760"/>
          </a:xfrm>
          <a:prstGeom prst="rect">
            <a:avLst/>
          </a:prstGeom>
          <a:noFill/>
          <a:ln w="9525">
            <a:noFill/>
            <a:miter lim="800000"/>
            <a:headEnd/>
            <a:tailEnd/>
          </a:ln>
          <a:effectLst/>
        </p:spPr>
      </p:pic>
      <p:sp>
        <p:nvSpPr>
          <p:cNvPr id="6" name="TextBox 5"/>
          <p:cNvSpPr txBox="1"/>
          <p:nvPr/>
        </p:nvSpPr>
        <p:spPr>
          <a:xfrm>
            <a:off x="0" y="4929198"/>
            <a:ext cx="2261581" cy="461665"/>
          </a:xfrm>
          <a:prstGeom prst="rect">
            <a:avLst/>
          </a:prstGeom>
          <a:noFill/>
        </p:spPr>
        <p:txBody>
          <a:bodyPr wrap="none" rtlCol="0">
            <a:spAutoFit/>
          </a:bodyPr>
          <a:lstStyle/>
          <a:p>
            <a:r>
              <a:rPr lang="en-GB" sz="2400" dirty="0" smtClean="0"/>
              <a:t>Next slide...........</a:t>
            </a:r>
            <a:endParaRPr lang="en-GB" sz="2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Implications for Organisational Behaviour</a:t>
            </a:r>
            <a:endParaRPr lang="en-GB" u="sng" dirty="0"/>
          </a:p>
        </p:txBody>
      </p:sp>
      <p:pic>
        <p:nvPicPr>
          <p:cNvPr id="10242" name="Picture 2"/>
          <p:cNvPicPr>
            <a:picLocks noChangeAspect="1" noChangeArrowheads="1"/>
          </p:cNvPicPr>
          <p:nvPr/>
        </p:nvPicPr>
        <p:blipFill>
          <a:blip r:embed="rId2" cstate="print"/>
          <a:srcRect/>
          <a:stretch>
            <a:fillRect/>
          </a:stretch>
        </p:blipFill>
        <p:spPr bwMode="auto">
          <a:xfrm>
            <a:off x="0" y="1857364"/>
            <a:ext cx="9082402" cy="2571768"/>
          </a:xfrm>
          <a:prstGeom prst="rect">
            <a:avLst/>
          </a:prstGeom>
          <a:noFill/>
          <a:ln w="9525">
            <a:noFill/>
            <a:miter lim="800000"/>
            <a:headEnd/>
            <a:tailEnd/>
          </a:ln>
          <a:effectLst/>
        </p:spPr>
      </p:pic>
      <p:sp>
        <p:nvSpPr>
          <p:cNvPr id="7" name="TextBox 6"/>
          <p:cNvSpPr txBox="1"/>
          <p:nvPr/>
        </p:nvSpPr>
        <p:spPr>
          <a:xfrm>
            <a:off x="0" y="4714884"/>
            <a:ext cx="9144000" cy="1569660"/>
          </a:xfrm>
          <a:prstGeom prst="rect">
            <a:avLst/>
          </a:prstGeom>
          <a:noFill/>
        </p:spPr>
        <p:txBody>
          <a:bodyPr wrap="square" rtlCol="0">
            <a:spAutoFit/>
          </a:bodyPr>
          <a:lstStyle/>
          <a:p>
            <a:r>
              <a:rPr lang="en-GB" sz="2400" dirty="0" smtClean="0"/>
              <a:t>Q. Does everyone need to be ICT skilled in the economy, in an Organisation? Quietly reflect and briefly write down your thoughts and feelings? </a:t>
            </a:r>
          </a:p>
          <a:p>
            <a:endParaRPr lang="en-GB" sz="24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56849" y="1000108"/>
            <a:ext cx="9087183" cy="2857520"/>
          </a:xfrm>
          <a:prstGeom prst="rect">
            <a:avLst/>
          </a:prstGeom>
          <a:noFill/>
          <a:ln w="9525">
            <a:noFill/>
            <a:miter lim="800000"/>
            <a:headEnd/>
            <a:tailEnd/>
          </a:ln>
          <a:effectLst/>
        </p:spPr>
      </p:pic>
      <p:sp>
        <p:nvSpPr>
          <p:cNvPr id="5" name="Title 1"/>
          <p:cNvSpPr>
            <a:spLocks noGrp="1"/>
          </p:cNvSpPr>
          <p:nvPr>
            <p:ph type="title"/>
          </p:nvPr>
        </p:nvSpPr>
        <p:spPr>
          <a:xfrm>
            <a:off x="0" y="-24"/>
            <a:ext cx="9144000" cy="1143000"/>
          </a:xfrm>
        </p:spPr>
        <p:txBody>
          <a:bodyPr>
            <a:normAutofit fontScale="90000"/>
          </a:bodyPr>
          <a:lstStyle/>
          <a:p>
            <a:r>
              <a:rPr lang="en-GB" u="sng" dirty="0" smtClean="0"/>
              <a:t>Implications for Organisational Behaviour 2</a:t>
            </a:r>
            <a:endParaRPr lang="en-GB" u="sng" dirty="0"/>
          </a:p>
        </p:txBody>
      </p:sp>
      <p:pic>
        <p:nvPicPr>
          <p:cNvPr id="11266" name="Picture 2"/>
          <p:cNvPicPr>
            <a:picLocks noChangeAspect="1" noChangeArrowheads="1"/>
          </p:cNvPicPr>
          <p:nvPr/>
        </p:nvPicPr>
        <p:blipFill>
          <a:blip r:embed="rId3" cstate="print"/>
          <a:srcRect/>
          <a:stretch>
            <a:fillRect/>
          </a:stretch>
        </p:blipFill>
        <p:spPr bwMode="auto">
          <a:xfrm>
            <a:off x="-1" y="3857628"/>
            <a:ext cx="9090275" cy="2286016"/>
          </a:xfrm>
          <a:prstGeom prst="rect">
            <a:avLst/>
          </a:prstGeom>
          <a:noFill/>
          <a:ln w="9525">
            <a:noFill/>
            <a:miter lim="800000"/>
            <a:headEnd/>
            <a:tailEnd/>
          </a:ln>
          <a:effec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u="sng" dirty="0" smtClean="0"/>
              <a:t>New Tech : Video &amp; </a:t>
            </a:r>
            <a:r>
              <a:rPr lang="en-GB" b="1" u="sng" dirty="0" err="1" smtClean="0"/>
              <a:t>Disscussion</a:t>
            </a:r>
            <a:endParaRPr lang="en-GB" b="1" u="sng" dirty="0"/>
          </a:p>
        </p:txBody>
      </p:sp>
      <p:sp>
        <p:nvSpPr>
          <p:cNvPr id="3" name="Content Placeholder 2"/>
          <p:cNvSpPr>
            <a:spLocks noGrp="1"/>
          </p:cNvSpPr>
          <p:nvPr>
            <p:ph idx="1"/>
          </p:nvPr>
        </p:nvSpPr>
        <p:spPr/>
        <p:txBody>
          <a:bodyPr>
            <a:normAutofit lnSpcReduction="10000"/>
          </a:bodyPr>
          <a:lstStyle/>
          <a:p>
            <a:r>
              <a:rPr lang="en-GB" sz="2000" dirty="0" smtClean="0"/>
              <a:t>Web 2.0: </a:t>
            </a:r>
            <a:r>
              <a:rPr lang="en-GB" sz="2000" dirty="0" smtClean="0">
                <a:hlinkClick r:id="rId2"/>
              </a:rPr>
              <a:t>http://</a:t>
            </a:r>
            <a:r>
              <a:rPr lang="en-GB" sz="2000" dirty="0" smtClean="0">
                <a:hlinkClick r:id="rId2"/>
              </a:rPr>
              <a:t>www.youtube.com/watch?v=6gmP4nk0EOE</a:t>
            </a:r>
            <a:endParaRPr lang="en-GB" sz="2000" dirty="0" smtClean="0"/>
          </a:p>
          <a:p>
            <a:r>
              <a:rPr lang="en-GB" sz="2000" dirty="0" smtClean="0"/>
              <a:t>Web 3.0 </a:t>
            </a:r>
            <a:r>
              <a:rPr lang="en-GB" sz="2000" dirty="0" smtClean="0">
                <a:hlinkClick r:id="rId3"/>
              </a:rPr>
              <a:t>http://</a:t>
            </a:r>
            <a:r>
              <a:rPr lang="en-GB" sz="2000" dirty="0" smtClean="0">
                <a:hlinkClick r:id="rId3"/>
              </a:rPr>
              <a:t>www.youtube.com/watch?v=off08As3siM&amp;feature=related</a:t>
            </a:r>
            <a:endParaRPr lang="en-GB" sz="2000" dirty="0" smtClean="0"/>
          </a:p>
          <a:p>
            <a:r>
              <a:rPr lang="en-GB" sz="2000" dirty="0" smtClean="0"/>
              <a:t>Social Media </a:t>
            </a:r>
            <a:r>
              <a:rPr lang="en-GB" sz="2000" dirty="0" smtClean="0">
                <a:hlinkClick r:id="rId4"/>
              </a:rPr>
              <a:t>http://www.youtube.com/watch?v=NB_P-_</a:t>
            </a:r>
            <a:r>
              <a:rPr lang="en-GB" sz="2000" dirty="0" smtClean="0">
                <a:hlinkClick r:id="rId4"/>
              </a:rPr>
              <a:t>NUdLw&amp;feature=related</a:t>
            </a:r>
            <a:endParaRPr lang="en-GB" sz="2000" dirty="0" smtClean="0"/>
          </a:p>
          <a:p>
            <a:r>
              <a:rPr lang="en-GB" sz="2000" dirty="0" smtClean="0"/>
              <a:t>Social Media &amp; Business change </a:t>
            </a:r>
            <a:r>
              <a:rPr lang="en-GB" sz="2000" dirty="0" smtClean="0">
                <a:hlinkClick r:id="rId5"/>
              </a:rPr>
              <a:t>http://</a:t>
            </a:r>
            <a:r>
              <a:rPr lang="en-GB" sz="2000" dirty="0" smtClean="0">
                <a:hlinkClick r:id="rId5"/>
              </a:rPr>
              <a:t>www.youtube.com/watch?v=iB9Npo3qtH0&amp;feature=fvw</a:t>
            </a:r>
            <a:endParaRPr lang="en-GB" sz="2000" dirty="0" smtClean="0"/>
          </a:p>
          <a:p>
            <a:r>
              <a:rPr lang="en-GB" sz="2000" dirty="0" smtClean="0"/>
              <a:t>The Future of Collaboration - Don </a:t>
            </a:r>
            <a:r>
              <a:rPr lang="en-GB" sz="2000" dirty="0" err="1" smtClean="0"/>
              <a:t>Tapscott</a:t>
            </a:r>
            <a:r>
              <a:rPr lang="en-GB" sz="2000" dirty="0" smtClean="0"/>
              <a:t> </a:t>
            </a:r>
            <a:r>
              <a:rPr lang="en-GB" sz="2000" dirty="0" smtClean="0">
                <a:hlinkClick r:id="rId6"/>
              </a:rPr>
              <a:t>http://</a:t>
            </a:r>
            <a:r>
              <a:rPr lang="en-GB" sz="2000" dirty="0" smtClean="0">
                <a:hlinkClick r:id="rId6"/>
              </a:rPr>
              <a:t>www.youtube.com/watch?v=BMSWQAJc1q8&amp;feature=related</a:t>
            </a:r>
            <a:endParaRPr lang="en-GB" sz="2000" dirty="0" smtClean="0"/>
          </a:p>
          <a:p>
            <a:r>
              <a:rPr lang="en-GB" sz="2000" dirty="0" smtClean="0"/>
              <a:t>The </a:t>
            </a:r>
            <a:r>
              <a:rPr lang="en-GB" sz="2000" dirty="0" smtClean="0"/>
              <a:t>Web Will Be More </a:t>
            </a:r>
            <a:r>
              <a:rPr lang="en-GB" sz="2000" dirty="0" smtClean="0"/>
              <a:t>Human </a:t>
            </a:r>
            <a:r>
              <a:rPr lang="en-GB" sz="2000" dirty="0" smtClean="0">
                <a:hlinkClick r:id="rId7"/>
              </a:rPr>
              <a:t>http://</a:t>
            </a:r>
            <a:r>
              <a:rPr lang="en-GB" sz="2000" dirty="0" smtClean="0">
                <a:hlinkClick r:id="rId7"/>
              </a:rPr>
              <a:t>www.youtube.com/watch?v=FVupskSTUFo</a:t>
            </a:r>
            <a:endParaRPr lang="en-GB" sz="2000" dirty="0" smtClean="0"/>
          </a:p>
          <a:p>
            <a:r>
              <a:rPr lang="en-GB" sz="2000" dirty="0" smtClean="0"/>
              <a:t>Google's View On The Internet's Future : Interactive Internet Movies - Click on a characters T-shirt to Buy </a:t>
            </a:r>
            <a:r>
              <a:rPr lang="en-GB" sz="2000" dirty="0" smtClean="0">
                <a:hlinkClick r:id="rId8"/>
              </a:rPr>
              <a:t>http</a:t>
            </a:r>
            <a:r>
              <a:rPr lang="en-GB" sz="2000" dirty="0" smtClean="0">
                <a:hlinkClick r:id="rId8"/>
              </a:rPr>
              <a:t>://www.youtube.com/watch?v=HDtSCCjXEqo&amp;feature=related</a:t>
            </a:r>
            <a:endParaRPr lang="en-GB" sz="2000" b="1" dirty="0" smtClean="0"/>
          </a:p>
          <a:p>
            <a:endParaRPr lang="en-GB"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34" y="2500306"/>
            <a:ext cx="8229600" cy="1143000"/>
          </a:xfrm>
        </p:spPr>
        <p:txBody>
          <a:bodyPr/>
          <a:lstStyle/>
          <a:p>
            <a:r>
              <a:rPr lang="en-GB" dirty="0" smtClean="0"/>
              <a:t>End Part </a:t>
            </a:r>
            <a:r>
              <a:rPr lang="en-GB" dirty="0" smtClean="0"/>
              <a:t>2</a:t>
            </a:r>
            <a:r>
              <a:rPr lang="en-GB" dirty="0" smtClean="0"/>
              <a:t> :  )</a:t>
            </a:r>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err="1" smtClean="0"/>
              <a:t>Preece’s</a:t>
            </a:r>
            <a:r>
              <a:rPr lang="en-GB" b="1" u="sng" dirty="0" smtClean="0"/>
              <a:t> framework</a:t>
            </a:r>
            <a:endParaRPr lang="en-GB" u="sng" dirty="0"/>
          </a:p>
        </p:txBody>
      </p:sp>
      <p:sp>
        <p:nvSpPr>
          <p:cNvPr id="3" name="Content Placeholder 2"/>
          <p:cNvSpPr>
            <a:spLocks noGrp="1"/>
          </p:cNvSpPr>
          <p:nvPr>
            <p:ph idx="1"/>
          </p:nvPr>
        </p:nvSpPr>
        <p:spPr/>
        <p:txBody>
          <a:bodyPr/>
          <a:lstStyle/>
          <a:p>
            <a:r>
              <a:rPr lang="en-GB" dirty="0" smtClean="0"/>
              <a:t>In the next couple of slides we will be looking at </a:t>
            </a:r>
            <a:r>
              <a:rPr lang="en-GB" b="1" dirty="0" err="1" smtClean="0"/>
              <a:t>Preece’s</a:t>
            </a:r>
            <a:r>
              <a:rPr lang="en-GB" b="1" dirty="0" smtClean="0"/>
              <a:t> framework </a:t>
            </a:r>
            <a:r>
              <a:rPr lang="en-GB" dirty="0" smtClean="0"/>
              <a:t>for the introduction of new technology into and Organisation.</a:t>
            </a:r>
          </a:p>
          <a:p>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Decision-Making Process</a:t>
            </a:r>
            <a:endParaRPr lang="en-GB" u="sng" dirty="0"/>
          </a:p>
        </p:txBody>
      </p:sp>
      <p:pic>
        <p:nvPicPr>
          <p:cNvPr id="1026" name="Picture 2"/>
          <p:cNvPicPr>
            <a:picLocks noChangeAspect="1" noChangeArrowheads="1"/>
          </p:cNvPicPr>
          <p:nvPr/>
        </p:nvPicPr>
        <p:blipFill>
          <a:blip r:embed="rId2" cstate="print"/>
          <a:srcRect/>
          <a:stretch>
            <a:fillRect/>
          </a:stretch>
        </p:blipFill>
        <p:spPr bwMode="auto">
          <a:xfrm>
            <a:off x="137831" y="1844824"/>
            <a:ext cx="8863325" cy="1143008"/>
          </a:xfrm>
          <a:prstGeom prst="rect">
            <a:avLst/>
          </a:prstGeom>
          <a:noFill/>
          <a:ln w="9525">
            <a:noFill/>
            <a:miter lim="800000"/>
            <a:headEnd/>
            <a:tailEnd/>
          </a:ln>
          <a:effectLst/>
        </p:spPr>
      </p:pic>
      <p:pic>
        <p:nvPicPr>
          <p:cNvPr id="1027" name="Picture 3"/>
          <p:cNvPicPr>
            <a:picLocks noChangeAspect="1" noChangeArrowheads="1"/>
          </p:cNvPicPr>
          <p:nvPr/>
        </p:nvPicPr>
        <p:blipFill>
          <a:blip r:embed="rId3" cstate="print"/>
          <a:srcRect/>
          <a:stretch>
            <a:fillRect/>
          </a:stretch>
        </p:blipFill>
        <p:spPr bwMode="auto">
          <a:xfrm>
            <a:off x="38100" y="3061320"/>
            <a:ext cx="9067800" cy="1447800"/>
          </a:xfrm>
          <a:prstGeom prst="rect">
            <a:avLst/>
          </a:prstGeom>
          <a:noFill/>
          <a:ln w="9525">
            <a:noFill/>
            <a:miter lim="800000"/>
            <a:headEnd/>
            <a:tailEnd/>
          </a:ln>
          <a:effec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1143000"/>
          </a:xfrm>
        </p:spPr>
        <p:txBody>
          <a:bodyPr>
            <a:normAutofit fontScale="90000"/>
          </a:bodyPr>
          <a:lstStyle/>
          <a:p>
            <a:r>
              <a:rPr lang="en-GB" u="sng" dirty="0" smtClean="0"/>
              <a:t>Phases &amp; Stage of Technology introduction</a:t>
            </a:r>
            <a:endParaRPr lang="en-GB" u="sng" dirty="0"/>
          </a:p>
        </p:txBody>
      </p:sp>
      <p:pic>
        <p:nvPicPr>
          <p:cNvPr id="2052" name="Picture 4"/>
          <p:cNvPicPr>
            <a:picLocks noChangeAspect="1" noChangeArrowheads="1"/>
          </p:cNvPicPr>
          <p:nvPr/>
        </p:nvPicPr>
        <p:blipFill>
          <a:blip r:embed="rId2" cstate="print"/>
          <a:srcRect/>
          <a:stretch>
            <a:fillRect/>
          </a:stretch>
        </p:blipFill>
        <p:spPr bwMode="auto">
          <a:xfrm>
            <a:off x="571472" y="1142984"/>
            <a:ext cx="8029575" cy="5248275"/>
          </a:xfrm>
          <a:prstGeom prst="rect">
            <a:avLst/>
          </a:prstGeom>
          <a:noFill/>
          <a:ln w="9525">
            <a:noFill/>
            <a:miter lim="800000"/>
            <a:headEnd/>
            <a:tailEnd/>
          </a:ln>
          <a:effec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Reflective exercise:</a:t>
            </a:r>
            <a:endParaRPr lang="en-GB" u="sng" dirty="0"/>
          </a:p>
        </p:txBody>
      </p:sp>
      <p:sp>
        <p:nvSpPr>
          <p:cNvPr id="3" name="Content Placeholder 2"/>
          <p:cNvSpPr>
            <a:spLocks noGrp="1"/>
          </p:cNvSpPr>
          <p:nvPr>
            <p:ph idx="1"/>
          </p:nvPr>
        </p:nvSpPr>
        <p:spPr>
          <a:xfrm>
            <a:off x="142844" y="1546243"/>
            <a:ext cx="8858312" cy="4525963"/>
          </a:xfrm>
        </p:spPr>
        <p:txBody>
          <a:bodyPr>
            <a:normAutofit/>
          </a:bodyPr>
          <a:lstStyle/>
          <a:p>
            <a:pPr marL="514350" indent="-514350">
              <a:buFont typeface="+mj-lt"/>
              <a:buAutoNum type="arabicPeriod"/>
            </a:pPr>
            <a:r>
              <a:rPr lang="en-GB" sz="2800" dirty="0" smtClean="0"/>
              <a:t>Write down an Organisation where you currently or used to work.</a:t>
            </a:r>
          </a:p>
          <a:p>
            <a:pPr marL="514350" indent="-514350">
              <a:buFont typeface="+mj-lt"/>
              <a:buAutoNum type="arabicPeriod"/>
            </a:pPr>
            <a:endParaRPr lang="en-GB" sz="2800" dirty="0" smtClean="0"/>
          </a:p>
          <a:p>
            <a:pPr marL="514350" indent="-514350">
              <a:buFont typeface="+mj-lt"/>
              <a:buAutoNum type="arabicPeriod"/>
            </a:pPr>
            <a:r>
              <a:rPr lang="en-GB" sz="2800" dirty="0" smtClean="0"/>
              <a:t>Think and write down what aspects of your job could be further automated OR a Technology that would assist other employees.</a:t>
            </a:r>
          </a:p>
          <a:p>
            <a:pPr marL="514350" indent="-514350">
              <a:buNone/>
            </a:pPr>
            <a:endParaRPr lang="en-GB" sz="2800" dirty="0" smtClean="0"/>
          </a:p>
          <a:p>
            <a:pPr marL="514350" indent="-514350"/>
            <a:r>
              <a:rPr lang="en-GB" sz="2800" dirty="0" smtClean="0"/>
              <a:t>Share with the group.</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Management &amp; Users of Technology</a:t>
            </a:r>
            <a:endParaRPr lang="en-GB" u="sng" dirty="0"/>
          </a:p>
        </p:txBody>
      </p:sp>
      <p:sp>
        <p:nvSpPr>
          <p:cNvPr id="10" name="Content Placeholder 2"/>
          <p:cNvSpPr>
            <a:spLocks noGrp="1"/>
          </p:cNvSpPr>
          <p:nvPr>
            <p:ph idx="1"/>
          </p:nvPr>
        </p:nvSpPr>
        <p:spPr>
          <a:xfrm>
            <a:off x="142844" y="1546243"/>
            <a:ext cx="8858312" cy="4525963"/>
          </a:xfrm>
        </p:spPr>
        <p:txBody>
          <a:bodyPr>
            <a:normAutofit lnSpcReduction="10000"/>
          </a:bodyPr>
          <a:lstStyle/>
          <a:p>
            <a:pPr marL="514350" indent="-514350"/>
            <a:r>
              <a:rPr lang="en-GB" dirty="0" smtClean="0"/>
              <a:t>There are always key factors to undertake when implementing a new Technology or any change within an Organisation such as</a:t>
            </a:r>
          </a:p>
          <a:p>
            <a:pPr marL="514350" indent="-514350">
              <a:buFont typeface="+mj-lt"/>
              <a:buAutoNum type="arabicPeriod"/>
            </a:pPr>
            <a:r>
              <a:rPr lang="en-GB" b="1" dirty="0" smtClean="0"/>
              <a:t>Organising and managing:</a:t>
            </a:r>
          </a:p>
          <a:p>
            <a:pPr marL="1314450" lvl="2" indent="-514350"/>
            <a:r>
              <a:rPr lang="en-GB" dirty="0" smtClean="0"/>
              <a:t> not only the technical implementation, perhaps even more important employee communication, support and training (highlighted below).</a:t>
            </a:r>
          </a:p>
          <a:p>
            <a:pPr marL="514350" indent="-514350">
              <a:buFont typeface="+mj-lt"/>
              <a:buAutoNum type="arabicPeriod"/>
            </a:pPr>
            <a:r>
              <a:rPr lang="en-GB" b="1" dirty="0" smtClean="0"/>
              <a:t>Sustained &amp; Open channels for Two-way Communication;</a:t>
            </a:r>
          </a:p>
          <a:p>
            <a:pPr marL="514350" indent="-514350">
              <a:buFont typeface="+mj-lt"/>
              <a:buAutoNum type="arabicPeriod"/>
            </a:pPr>
            <a:r>
              <a:rPr lang="en-GB" b="1" dirty="0" smtClean="0"/>
              <a:t>Staff Training.</a:t>
            </a:r>
          </a:p>
          <a:p>
            <a:pPr marL="1314450" lvl="2" indent="-514350"/>
            <a:endParaRPr lang="en-GB" dirty="0" smtClean="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u="sng" dirty="0" smtClean="0"/>
              <a:t>Reflective exercise:</a:t>
            </a:r>
            <a:br>
              <a:rPr lang="en-GB" u="sng" dirty="0" smtClean="0"/>
            </a:br>
            <a:r>
              <a:rPr lang="en-GB" u="sng" dirty="0" smtClean="0"/>
              <a:t> Implementation Plan  (Private-study)</a:t>
            </a:r>
            <a:endParaRPr lang="en-GB" u="sng" dirty="0"/>
          </a:p>
        </p:txBody>
      </p:sp>
      <p:sp>
        <p:nvSpPr>
          <p:cNvPr id="3" name="Content Placeholder 2"/>
          <p:cNvSpPr>
            <a:spLocks noGrp="1"/>
          </p:cNvSpPr>
          <p:nvPr>
            <p:ph idx="1"/>
          </p:nvPr>
        </p:nvSpPr>
        <p:spPr>
          <a:xfrm>
            <a:off x="142844" y="1855365"/>
            <a:ext cx="8858312" cy="4525963"/>
          </a:xfrm>
        </p:spPr>
        <p:txBody>
          <a:bodyPr>
            <a:noAutofit/>
          </a:bodyPr>
          <a:lstStyle/>
          <a:p>
            <a:pPr marL="514350" indent="-514350">
              <a:buFont typeface="Arial" pitchFamily="34" charset="0"/>
              <a:buAutoNum type="arabicParenR"/>
            </a:pPr>
            <a:r>
              <a:rPr lang="en-GB" sz="2400" dirty="0" smtClean="0"/>
              <a:t>Read </a:t>
            </a:r>
            <a:r>
              <a:rPr lang="en-GB" sz="2400" dirty="0" smtClean="0"/>
              <a:t>the online </a:t>
            </a:r>
            <a:r>
              <a:rPr lang="en-GB" sz="2400" b="1" dirty="0" smtClean="0"/>
              <a:t>Case-study ‘Accessible technology: Tesco’s accessible website’.  </a:t>
            </a:r>
            <a:r>
              <a:rPr lang="en-GB" sz="2400" dirty="0" smtClean="0"/>
              <a:t>Consider how an ethical Leadership approach effects public image,  employee/customer satisfaction and profitability.</a:t>
            </a:r>
            <a:endParaRPr lang="en-GB" sz="2400" b="1" dirty="0" smtClean="0"/>
          </a:p>
          <a:p>
            <a:pPr marL="514350" indent="-514350">
              <a:buAutoNum type="arabicParenR"/>
            </a:pPr>
            <a:r>
              <a:rPr lang="en-GB" sz="2400" dirty="0" smtClean="0"/>
              <a:t>Find an</a:t>
            </a:r>
            <a:r>
              <a:rPr lang="en-GB" sz="2400" b="1" dirty="0" smtClean="0"/>
              <a:t> </a:t>
            </a:r>
            <a:r>
              <a:rPr lang="en-GB" sz="2400" dirty="0" smtClean="0"/>
              <a:t>example</a:t>
            </a:r>
            <a:r>
              <a:rPr lang="en-GB" sz="2400" b="1" dirty="0" smtClean="0"/>
              <a:t> IT Implementation plan/strategy/Gantt </a:t>
            </a:r>
            <a:r>
              <a:rPr lang="en-GB" sz="2400" dirty="0" smtClean="0"/>
              <a:t>for an Organisation (e.g. Google or </a:t>
            </a:r>
            <a:r>
              <a:rPr lang="en-GB" sz="2400" dirty="0" err="1" smtClean="0"/>
              <a:t>ZdNet</a:t>
            </a:r>
            <a:r>
              <a:rPr lang="en-GB" sz="2400" dirty="0" smtClean="0"/>
              <a:t>).</a:t>
            </a:r>
          </a:p>
          <a:p>
            <a:pPr lvl="1"/>
            <a:r>
              <a:rPr lang="en-GB" sz="2400" dirty="0" smtClean="0"/>
              <a:t>Note key points such as Management support methods to minimise resistance to new Technology.</a:t>
            </a:r>
          </a:p>
          <a:p>
            <a:r>
              <a:rPr lang="en-GB" dirty="0" smtClean="0"/>
              <a:t>Share key findings next week.</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734</TotalTime>
  <Words>876</Words>
  <Application>Microsoft Office PowerPoint</Application>
  <PresentationFormat>On-screen Show (4:3)</PresentationFormat>
  <Paragraphs>125</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NEW Technology Organisations  &amp; Change</vt:lpstr>
      <vt:lpstr>Network Technology has allowed Humanity to move forward into the Digital Age &amp; Knowledge Society </vt:lpstr>
      <vt:lpstr>Technology &amp; Organisations</vt:lpstr>
      <vt:lpstr>Networks &amp; evolution of the World</vt:lpstr>
      <vt:lpstr>Post-fordism</vt:lpstr>
      <vt:lpstr>Changes from Fordism to post-Fordism</vt:lpstr>
      <vt:lpstr>Flexible Specialization</vt:lpstr>
      <vt:lpstr>Neo-Schumpeterianism</vt:lpstr>
      <vt:lpstr>Kondratiev Waves</vt:lpstr>
      <vt:lpstr>Reflective exercise</vt:lpstr>
      <vt:lpstr>Reflective exercise</vt:lpstr>
      <vt:lpstr>Regulation School</vt:lpstr>
      <vt:lpstr>Reflective exercise</vt:lpstr>
      <vt:lpstr>End of Part 1 : Brain break</vt:lpstr>
      <vt:lpstr>Users of Technology</vt:lpstr>
      <vt:lpstr>Technology, Work and Organisational Behaviour</vt:lpstr>
      <vt:lpstr>Web 2.0 and Social Networking ‘a force for democracy’</vt:lpstr>
      <vt:lpstr>Web 2.0 &amp; Social Media</vt:lpstr>
      <vt:lpstr>Academic viewpoint: Friendship in Organisations</vt:lpstr>
      <vt:lpstr>Article review commentary</vt:lpstr>
      <vt:lpstr>Organisation 2.0: Social Organisation or Collaborative Organisation</vt:lpstr>
      <vt:lpstr>Wikinomics</vt:lpstr>
      <vt:lpstr>Location of Work</vt:lpstr>
      <vt:lpstr>Nature of Social Interactions</vt:lpstr>
      <vt:lpstr>Remote workers</vt:lpstr>
      <vt:lpstr>The Pace &amp; Intensity of work</vt:lpstr>
      <vt:lpstr>The Digital Divide and Job Security</vt:lpstr>
      <vt:lpstr>Implications for Organisational Behaviour</vt:lpstr>
      <vt:lpstr>Implications for Organisational Behaviour 2</vt:lpstr>
      <vt:lpstr>New Tech : Video &amp; Disscussion</vt:lpstr>
      <vt:lpstr>End Part 2 :  )</vt:lpstr>
      <vt:lpstr>Preece’s framework</vt:lpstr>
      <vt:lpstr>Decision-Making Process</vt:lpstr>
      <vt:lpstr>Phases &amp; Stage of Technology introduction</vt:lpstr>
      <vt:lpstr>Reflective exercise:</vt:lpstr>
      <vt:lpstr>Management &amp; Users of Technology</vt:lpstr>
      <vt:lpstr>Reflective exercise:  Implementation Plan  (Private-study)</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Technology &amp; Organisations</dc:title>
  <dc:creator>James Williams</dc:creator>
  <cp:lastModifiedBy>James Williams</cp:lastModifiedBy>
  <cp:revision>197</cp:revision>
  <dcterms:created xsi:type="dcterms:W3CDTF">2010-10-08T10:23:52Z</dcterms:created>
  <dcterms:modified xsi:type="dcterms:W3CDTF">2011-12-06T19:52:28Z</dcterms:modified>
</cp:coreProperties>
</file>