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Default Extension="jpeg" ContentType="image/jpeg"/>
  <Default Extension="xml" ContentType="application/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257" r:id="rId3"/>
    <p:sldId id="315" r:id="rId4"/>
    <p:sldId id="316" r:id="rId5"/>
    <p:sldId id="318" r:id="rId6"/>
    <p:sldId id="317" r:id="rId7"/>
    <p:sldId id="267" r:id="rId8"/>
    <p:sldId id="278" r:id="rId9"/>
    <p:sldId id="300" r:id="rId10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0"/>
    </p:ext>
    <p:ext uri="{D31A062A-798A-4329-ABDD-BBA856620510}">
      <p14:defaultImageDpi xmlns="" xmlns:a="http://schemas.openxmlformats.org/drawingml/2006/main" xmlns:r="http://schemas.openxmlformats.org/officeDocument/2006/relationships" xmlns:p="http://schemas.openxmlformats.org/presentationml/2006/main" xmlns:p14="http://schemas.microsoft.com/office/powerpoint/2010/main" xmlns:mv="urn:schemas-microsoft-com:mac:vml" xmlns:mc="http://schemas.openxmlformats.org/markup-compatibility/2006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26794" autoAdjust="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-118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0222F44-53F6-C34F-80DF-AE274AD3BF39}" type="datetimeFigureOut">
              <a:rPr lang="en-GB" smtClean="0"/>
              <a:pPr/>
              <a:t>9/23/14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800401"/>
            <a:ext cx="8915400" cy="980575"/>
          </a:xfrm>
        </p:spPr>
        <p:txBody>
          <a:bodyPr>
            <a:normAutofit/>
          </a:bodyPr>
          <a:lstStyle/>
          <a:p>
            <a:r>
              <a:rPr lang="en-GB" dirty="0" smtClean="0"/>
              <a:t>Political Anthropology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780977"/>
            <a:ext cx="8001000" cy="407702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6334" y="3154032"/>
            <a:ext cx="6527472" cy="30741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</a:t>
            </a:r>
            <a:r>
              <a:rPr lang="en-GB" dirty="0" smtClean="0"/>
              <a:t>we going to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3026"/>
            <a:ext cx="7610476" cy="3653599"/>
          </a:xfrm>
        </p:spPr>
        <p:txBody>
          <a:bodyPr>
            <a:normAutofit/>
          </a:bodyPr>
          <a:lstStyle/>
          <a:p>
            <a:r>
              <a:rPr lang="en-GB" dirty="0" smtClean="0"/>
              <a:t>Power and political relations </a:t>
            </a:r>
          </a:p>
          <a:p>
            <a:pPr lvl="1"/>
            <a:r>
              <a:rPr lang="en-GB" dirty="0" smtClean="0"/>
              <a:t>In their multiple forms </a:t>
            </a:r>
          </a:p>
          <a:p>
            <a:r>
              <a:rPr lang="en-GB" dirty="0" smtClean="0"/>
              <a:t>Political structures and everyday politics </a:t>
            </a:r>
          </a:p>
          <a:p>
            <a:r>
              <a:rPr lang="en-GB" dirty="0" smtClean="0"/>
              <a:t>It is not: </a:t>
            </a:r>
          </a:p>
          <a:p>
            <a:pPr lvl="1"/>
            <a:r>
              <a:rPr lang="en-GB" dirty="0" smtClean="0"/>
              <a:t>Government &amp; Politics A level… </a:t>
            </a:r>
          </a:p>
          <a:p>
            <a:pPr lvl="1"/>
            <a:r>
              <a:rPr lang="en-GB" dirty="0" smtClean="0"/>
              <a:t>Voting behaviour</a:t>
            </a:r>
          </a:p>
          <a:p>
            <a:pPr lvl="1"/>
            <a:r>
              <a:rPr lang="en-GB" dirty="0" smtClean="0"/>
              <a:t>Party politics </a:t>
            </a:r>
          </a:p>
          <a:p>
            <a:pPr lvl="1"/>
            <a:r>
              <a:rPr lang="en-GB" dirty="0" smtClean="0"/>
              <a:t>Constitutions and political processes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 is…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Concerned with social inequities and injustices </a:t>
            </a:r>
          </a:p>
          <a:p>
            <a:r>
              <a:rPr lang="en-GB" dirty="0" smtClean="0"/>
              <a:t>Hierarchies and the ways they are formed </a:t>
            </a:r>
          </a:p>
          <a:p>
            <a:r>
              <a:rPr lang="en-GB" dirty="0" smtClean="0"/>
              <a:t>How ‘power’ is lived, enacted and experienced</a:t>
            </a:r>
          </a:p>
          <a:p>
            <a:r>
              <a:rPr lang="en-GB" dirty="0" smtClean="0"/>
              <a:t>The forms that power takes </a:t>
            </a:r>
          </a:p>
          <a:p>
            <a:r>
              <a:rPr lang="en-GB" sz="2400" b="1" dirty="0" smtClean="0">
                <a:solidFill>
                  <a:srgbClr val="FF0000"/>
                </a:solidFill>
              </a:rPr>
              <a:t>What is ‘power’?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do we cover?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Regionalism, nationalism and </a:t>
            </a:r>
            <a:r>
              <a:rPr lang="en-GB" dirty="0" err="1" smtClean="0"/>
              <a:t>transnationalism</a:t>
            </a:r>
            <a:endParaRPr lang="en-GB" dirty="0" smtClean="0"/>
          </a:p>
          <a:p>
            <a:r>
              <a:rPr lang="en-GB" dirty="0" smtClean="0"/>
              <a:t>Migration and its consequences  </a:t>
            </a:r>
          </a:p>
          <a:p>
            <a:r>
              <a:rPr lang="en-GB" dirty="0" smtClean="0"/>
              <a:t>Place, and what ‘place’ means in an era of </a:t>
            </a:r>
            <a:r>
              <a:rPr lang="en-GB" dirty="0" err="1" smtClean="0"/>
              <a:t>hypermobiity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385" y="1990844"/>
            <a:ext cx="3415389" cy="461873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There’s more…..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2906962"/>
          </a:xfrm>
        </p:spPr>
        <p:txBody>
          <a:bodyPr/>
          <a:lstStyle/>
          <a:p>
            <a:r>
              <a:rPr lang="en-GB" dirty="0" smtClean="0"/>
              <a:t>Labour relations</a:t>
            </a:r>
          </a:p>
          <a:p>
            <a:pPr lvl="1"/>
            <a:r>
              <a:rPr lang="en-GB" dirty="0" smtClean="0"/>
              <a:t>Of production and reproduction </a:t>
            </a:r>
          </a:p>
          <a:p>
            <a:pPr lvl="1"/>
            <a:r>
              <a:rPr lang="en-GB" dirty="0" smtClean="0"/>
              <a:t>(Which means Marx….) </a:t>
            </a:r>
          </a:p>
          <a:p>
            <a:r>
              <a:rPr lang="en-GB" dirty="0" smtClean="0"/>
              <a:t>The Body (particularly the labouring body)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38069"/>
            <a:ext cx="3492500" cy="352725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There’s even more…..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New Social Movements </a:t>
            </a:r>
          </a:p>
          <a:p>
            <a:r>
              <a:rPr lang="en-GB" dirty="0" smtClean="0"/>
              <a:t>Trade Unions </a:t>
            </a:r>
          </a:p>
          <a:p>
            <a:r>
              <a:rPr lang="en-GB" dirty="0" smtClean="0"/>
              <a:t>Indigenous Movements &amp; Politics </a:t>
            </a:r>
          </a:p>
          <a:p>
            <a:r>
              <a:rPr lang="en-GB" sz="2000" dirty="0" smtClean="0">
                <a:solidFill>
                  <a:schemeClr val="accent1"/>
                </a:solidFill>
              </a:rPr>
              <a:t>How power is contested</a:t>
            </a:r>
          </a:p>
          <a:p>
            <a:r>
              <a:rPr lang="en-GB" dirty="0" smtClean="0"/>
              <a:t>The media </a:t>
            </a:r>
          </a:p>
          <a:p>
            <a:r>
              <a:rPr lang="en-GB" dirty="0" smtClean="0"/>
              <a:t>Globalization 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1" y="2595563"/>
            <a:ext cx="4230052" cy="33907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expectations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need to read!!!! </a:t>
            </a:r>
          </a:p>
          <a:p>
            <a:pPr lvl="1"/>
            <a:r>
              <a:rPr lang="en-GB" dirty="0" smtClean="0"/>
              <a:t>At least 2 articles a week </a:t>
            </a:r>
          </a:p>
          <a:p>
            <a:pPr lvl="1"/>
            <a:r>
              <a:rPr lang="en-GB" dirty="0" smtClean="0"/>
              <a:t>Key readings demarcated on reading list </a:t>
            </a:r>
          </a:p>
          <a:p>
            <a:pPr lvl="2"/>
            <a:r>
              <a:rPr lang="en-GB" dirty="0" smtClean="0">
                <a:solidFill>
                  <a:srgbClr val="FF0000"/>
                </a:solidFill>
              </a:rPr>
              <a:t>They are key for a reason! </a:t>
            </a:r>
          </a:p>
          <a:p>
            <a:pPr lvl="2"/>
            <a:r>
              <a:rPr lang="en-GB" dirty="0" smtClean="0">
                <a:solidFill>
                  <a:srgbClr val="FFFFFF"/>
                </a:solidFill>
              </a:rPr>
              <a:t>(And in weeks where there is one key reading, read one or two from the recommended list)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Be prepared to discuss these readings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And what you find interesting in them.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And how they compare to others</a:t>
            </a:r>
          </a:p>
          <a:p>
            <a:r>
              <a:rPr lang="en-GB" dirty="0" smtClean="0"/>
              <a:t>Some weeks will be based on your own research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9144000" cy="1143000"/>
          </a:xfrm>
        </p:spPr>
        <p:txBody>
          <a:bodyPr/>
          <a:lstStyle/>
          <a:p>
            <a:pPr eaLnBrk="1" hangingPunct="1"/>
            <a:r>
              <a:rPr lang="en-GB" dirty="0" smtClean="0"/>
              <a:t>Overview Texts </a:t>
            </a:r>
            <a:endParaRPr lang="en-GB" dirty="0"/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>
          <a:xfrm>
            <a:off x="546630" y="2133600"/>
            <a:ext cx="4711170" cy="4143375"/>
          </a:xfrm>
        </p:spPr>
        <p:txBody>
          <a:bodyPr>
            <a:normAutofit/>
          </a:bodyPr>
          <a:lstStyle/>
          <a:p>
            <a:pPr>
              <a:spcBef>
                <a:spcPts val="800"/>
              </a:spcBef>
            </a:pPr>
            <a:r>
              <a:rPr lang="en-US" dirty="0" smtClean="0"/>
              <a:t>Gledhill, J. 1994 (later edition, 2000), </a:t>
            </a:r>
            <a:r>
              <a:rPr lang="en-US" i="1" dirty="0" smtClean="0"/>
              <a:t>Power and Its Disguises: Anthropological Perspectives on Politics</a:t>
            </a:r>
            <a:r>
              <a:rPr lang="en-US" dirty="0" smtClean="0"/>
              <a:t>, London: Pluto Press </a:t>
            </a:r>
            <a:endParaRPr lang="en-US" dirty="0" smtClean="0"/>
          </a:p>
          <a:p>
            <a:pPr lvl="1">
              <a:spcBef>
                <a:spcPts val="800"/>
              </a:spcBef>
            </a:pPr>
            <a:endParaRPr lang="en-GB" dirty="0" smtClean="0"/>
          </a:p>
          <a:p>
            <a:pPr>
              <a:spcBef>
                <a:spcPts val="800"/>
              </a:spcBef>
            </a:pPr>
            <a:r>
              <a:rPr lang="en-US" dirty="0" err="1" smtClean="0"/>
              <a:t>Lewellen</a:t>
            </a:r>
            <a:r>
              <a:rPr lang="en-US" dirty="0" smtClean="0"/>
              <a:t>, T.C. 2003, </a:t>
            </a:r>
            <a:r>
              <a:rPr lang="en-US" i="1" dirty="0" smtClean="0"/>
              <a:t>Political Anthropology: An Introduction</a:t>
            </a:r>
            <a:r>
              <a:rPr lang="en-US" dirty="0" smtClean="0"/>
              <a:t>, London: </a:t>
            </a:r>
            <a:r>
              <a:rPr lang="en-US" dirty="0" err="1" smtClean="0"/>
              <a:t>Praeger</a:t>
            </a:r>
            <a:r>
              <a:rPr lang="en-US" dirty="0" smtClean="0"/>
              <a:t> </a:t>
            </a:r>
          </a:p>
          <a:p>
            <a:r>
              <a:rPr lang="en-US" dirty="0" smtClean="0"/>
              <a:t>Nugent D. and J. Vincent (eds.). 2007, </a:t>
            </a:r>
            <a:r>
              <a:rPr lang="en-US" i="1" dirty="0" smtClean="0"/>
              <a:t>A Companion to the</a:t>
            </a:r>
            <a:r>
              <a:rPr lang="en-US" i="1" dirty="0" smtClean="0"/>
              <a:t> Anthropology </a:t>
            </a:r>
            <a:r>
              <a:rPr lang="en-US" i="1" dirty="0" smtClean="0"/>
              <a:t>of Politics</a:t>
            </a:r>
            <a:r>
              <a:rPr lang="en-US" dirty="0" smtClean="0"/>
              <a:t>, Oxford: Blackwell </a:t>
            </a:r>
          </a:p>
          <a:p>
            <a:pPr lvl="1">
              <a:spcBef>
                <a:spcPts val="800"/>
              </a:spcBef>
            </a:pPr>
            <a:endParaRPr lang="en-US" dirty="0" smtClean="0"/>
          </a:p>
          <a:p>
            <a:pPr lvl="1">
              <a:spcBef>
                <a:spcPts val="800"/>
              </a:spcBef>
            </a:pPr>
            <a:endParaRPr lang="en-GB" dirty="0" smtClean="0"/>
          </a:p>
          <a:p>
            <a:pPr lvl="1">
              <a:spcBef>
                <a:spcPts val="800"/>
              </a:spcBef>
            </a:pPr>
            <a:endParaRPr lang="en-GB" dirty="0" smtClean="0"/>
          </a:p>
          <a:p>
            <a:pPr lvl="1">
              <a:spcBef>
                <a:spcPts val="800"/>
              </a:spcBef>
            </a:pPr>
            <a:endParaRPr lang="en-GB" dirty="0" smtClean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3504" y="2133600"/>
            <a:ext cx="2781750" cy="37921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For Thursday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 the handbook </a:t>
            </a:r>
          </a:p>
          <a:p>
            <a:pPr lvl="1"/>
            <a:r>
              <a:rPr lang="en-GB" dirty="0" smtClean="0"/>
              <a:t>Get a feel of the module </a:t>
            </a:r>
          </a:p>
          <a:p>
            <a:r>
              <a:rPr lang="en-GB" dirty="0" smtClean="0"/>
              <a:t>Browse and search for information on </a:t>
            </a:r>
            <a:r>
              <a:rPr lang="en-GB" dirty="0" err="1" smtClean="0"/>
              <a:t>neoliberalism</a:t>
            </a:r>
            <a:r>
              <a:rPr lang="en-GB" dirty="0" smtClean="0"/>
              <a:t> </a:t>
            </a:r>
          </a:p>
          <a:p>
            <a:r>
              <a:rPr lang="en-GB" dirty="0" smtClean="0"/>
              <a:t>Read the papers and take note of the news! </a:t>
            </a:r>
            <a:endParaRPr lang="en-GB" dirty="0" smtClean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824" y="1672743"/>
            <a:ext cx="3142223" cy="4134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637</TotalTime>
  <Words>326</Words>
  <Application>Microsoft Macintosh PowerPoint</Application>
  <PresentationFormat>On-screen Show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Perspective</vt:lpstr>
      <vt:lpstr>Political Anthropology</vt:lpstr>
      <vt:lpstr>What are we going to do?</vt:lpstr>
      <vt:lpstr>It is… </vt:lpstr>
      <vt:lpstr>What do we cover? </vt:lpstr>
      <vt:lpstr>There’s more…..</vt:lpstr>
      <vt:lpstr>There’s even more…..</vt:lpstr>
      <vt:lpstr>My expectations</vt:lpstr>
      <vt:lpstr>Overview Texts </vt:lpstr>
      <vt:lpstr>For Thursday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 &amp; Patterns of Exchange</dc:title>
  <dc:creator>Emma-Jayne Abbots</dc:creator>
  <cp:lastModifiedBy>Emma-Jayne Abbots</cp:lastModifiedBy>
  <cp:revision>39</cp:revision>
  <dcterms:created xsi:type="dcterms:W3CDTF">2014-09-23T14:33:48Z</dcterms:created>
  <dcterms:modified xsi:type="dcterms:W3CDTF">2014-09-23T15:05:04Z</dcterms:modified>
</cp:coreProperties>
</file>