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71" r:id="rId5"/>
    <p:sldId id="266" r:id="rId6"/>
    <p:sldId id="273" r:id="rId7"/>
    <p:sldId id="262" r:id="rId8"/>
    <p:sldId id="267" r:id="rId9"/>
    <p:sldId id="275" r:id="rId10"/>
    <p:sldId id="263" r:id="rId11"/>
    <p:sldId id="264" r:id="rId12"/>
    <p:sldId id="276" r:id="rId13"/>
    <p:sldId id="265" r:id="rId14"/>
    <p:sldId id="268" r:id="rId15"/>
    <p:sldId id="272" r:id="rId16"/>
    <p:sldId id="269" r:id="rId17"/>
    <p:sldId id="270" r:id="rId18"/>
    <p:sldId id="277" r:id="rId19"/>
  </p:sldIdLst>
  <p:sldSz cx="18288000" cy="10287000"/>
  <p:notesSz cx="6858000" cy="9144000"/>
  <p:embeddedFontLst>
    <p:embeddedFont>
      <p:font typeface="Arimo" panose="020B0604020202020204" charset="0"/>
      <p:regular r:id="rId21"/>
    </p:embeddedFont>
    <p:embeddedFont>
      <p:font typeface="Calibri" panose="020F0502020204030204" pitchFamily="34" charset="0"/>
      <p:regular r:id="rId22"/>
      <p:bold r:id="rId23"/>
      <p:italic r:id="rId24"/>
      <p:boldItalic r:id="rId25"/>
    </p:embeddedFont>
    <p:embeddedFont>
      <p:font typeface="Montserrat" panose="00000500000000000000" pitchFamily="2" charset="0"/>
      <p:regular r:id="rId26"/>
      <p:bold r:id="rId27"/>
      <p:italic r:id="rId28"/>
      <p:boldItalic r:id="rId29"/>
    </p:embeddedFont>
    <p:embeddedFont>
      <p:font typeface="Montserrat Bold" panose="00000800000000000000" charset="0"/>
      <p:regular r:id="rId30"/>
    </p:embeddedFont>
    <p:embeddedFont>
      <p:font typeface="Montserrat Extra-Bold" panose="020B0604020202020204" charset="0"/>
      <p:regular r:id="rId31"/>
    </p:embeddedFont>
    <p:embeddedFont>
      <p:font typeface="Montserrat Extra-Bold Italics" panose="020B0604020202020204" charset="0"/>
      <p:regular r:id="rId32"/>
    </p:embeddedFont>
    <p:embeddedFont>
      <p:font typeface="Montserrat Italics" panose="020B0604020202020204" charset="0"/>
      <p:regular r:id="rId33"/>
    </p:embeddedFont>
    <p:embeddedFont>
      <p:font typeface="Open Sans Extra Bold" panose="020B0604020202020204" charset="0"/>
      <p:regular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3F6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4620" autoAdjust="0"/>
  </p:normalViewPr>
  <p:slideViewPr>
    <p:cSldViewPr>
      <p:cViewPr varScale="1">
        <p:scale>
          <a:sx n="56" d="100"/>
          <a:sy n="56" d="100"/>
        </p:scale>
        <p:origin x="161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21" Type="http://schemas.openxmlformats.org/officeDocument/2006/relationships/font" Target="fonts/font1.fntdata"/><Relationship Id="rId34" Type="http://schemas.openxmlformats.org/officeDocument/2006/relationships/font" Target="fonts/font1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636C02-0C08-447F-B623-4454A464FAE8}" type="datetimeFigureOut">
              <a:rPr lang="en-GB" smtClean="0"/>
              <a:t>07/07/2022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A9B0D-66C3-4CCC-BA38-F9323F49D00C}" type="slidenum">
              <a:rPr lang="en-GB" smtClean="0"/>
              <a:t>‹#›</a:t>
            </a:fld>
            <a:endParaRPr lang="en-GB"/>
          </a:p>
        </p:txBody>
      </p:sp>
    </p:spTree>
    <p:extLst>
      <p:ext uri="{BB962C8B-B14F-4D97-AF65-F5344CB8AC3E}">
        <p14:creationId xmlns:p14="http://schemas.microsoft.com/office/powerpoint/2010/main" val="2014669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Hello, future dragons, my name is Andrei Stafi student number 2114799 and I would like to welcome you to the ProMediaFilm business plan presentation.</a:t>
            </a:r>
          </a:p>
        </p:txBody>
      </p:sp>
      <p:sp>
        <p:nvSpPr>
          <p:cNvPr id="4" name="Slide Number Placeholder 3"/>
          <p:cNvSpPr>
            <a:spLocks noGrp="1"/>
          </p:cNvSpPr>
          <p:nvPr>
            <p:ph type="sldNum" sz="quarter" idx="5"/>
          </p:nvPr>
        </p:nvSpPr>
        <p:spPr/>
        <p:txBody>
          <a:bodyPr/>
          <a:lstStyle/>
          <a:p>
            <a:fld id="{F80A9B0D-66C3-4CCC-BA38-F9323F49D00C}" type="slidenum">
              <a:rPr lang="en-GB" smtClean="0"/>
              <a:t>1</a:t>
            </a:fld>
            <a:endParaRPr lang="en-GB"/>
          </a:p>
        </p:txBody>
      </p:sp>
    </p:spTree>
    <p:extLst>
      <p:ext uri="{BB962C8B-B14F-4D97-AF65-F5344CB8AC3E}">
        <p14:creationId xmlns:p14="http://schemas.microsoft.com/office/powerpoint/2010/main" val="2553463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main topics for today’s presentation will be: </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1. A brief overview of the business plan</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2. Market research and application</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3. PR and marketing strategy</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4. And 2 minutes Closing pitch</a:t>
            </a:r>
          </a:p>
          <a:p>
            <a:pPr>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80A9B0D-66C3-4CCC-BA38-F9323F49D00C}" type="slidenum">
              <a:rPr lang="en-GB" smtClean="0"/>
              <a:t>2</a:t>
            </a:fld>
            <a:endParaRPr lang="en-GB"/>
          </a:p>
        </p:txBody>
      </p:sp>
    </p:spTree>
    <p:extLst>
      <p:ext uri="{BB962C8B-B14F-4D97-AF65-F5344CB8AC3E}">
        <p14:creationId xmlns:p14="http://schemas.microsoft.com/office/powerpoint/2010/main" val="3693076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Our Service:</a:t>
            </a:r>
            <a:r>
              <a:rPr lang="en-US" sz="1800" dirty="0">
                <a:effectLst/>
                <a:latin typeface="Calibri" panose="020F0502020204030204" pitchFamily="34" charset="0"/>
                <a:ea typeface="Calibri" panose="020F0502020204030204" pitchFamily="34" charset="0"/>
                <a:cs typeface="Times New Roman" panose="02020603050405020304" pitchFamily="18" charset="0"/>
              </a:rPr>
              <a:t> ProMediaFilm is a digital media service providing services for weddings.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Our Mission: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We want our wedding films to store all our customers' unforgettable emotions and memories. </a:t>
            </a:r>
          </a:p>
          <a:p>
            <a:pPr>
              <a:lnSpc>
                <a:spcPct val="107000"/>
              </a:lnSpc>
              <a:spcAft>
                <a:spcPts val="800"/>
              </a:spcAft>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Our Vision: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to make your experiences on wedding days immortal with happiness and colours recorded on the reels. </a:t>
            </a:r>
          </a:p>
          <a:p>
            <a:pPr>
              <a:lnSpc>
                <a:spcPct val="107000"/>
              </a:lnSpc>
              <a:spcAft>
                <a:spcPts val="800"/>
              </a:spcAft>
              <a:tabLst>
                <a:tab pos="457200" algn="l"/>
              </a:tabLs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Our Aims and Objectives: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ProMediaFilm offers digital services in the form of creative filmmaking on special days and programs related to wedding events. It aims to provide the best-personalised services as per the demands of the clients, ensuring the highest level of customer service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according to Martins from 2013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pricing strategy</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to start with low prices.</a:t>
            </a:r>
          </a:p>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Instead of starting with high prices, we will begin with low prices and gradually increase them as our service has significant demand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Doyran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from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80A9B0D-66C3-4CCC-BA38-F9323F49D00C}" type="slidenum">
              <a:rPr lang="en-GB" smtClean="0"/>
              <a:t>3</a:t>
            </a:fld>
            <a:endParaRPr lang="en-GB"/>
          </a:p>
        </p:txBody>
      </p:sp>
    </p:spTree>
    <p:extLst>
      <p:ext uri="{BB962C8B-B14F-4D97-AF65-F5344CB8AC3E}">
        <p14:creationId xmlns:p14="http://schemas.microsoft.com/office/powerpoint/2010/main" val="957314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A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financial overview </a:t>
            </a:r>
            <a:r>
              <a:rPr lang="en-US" sz="1800" dirty="0">
                <a:effectLst/>
                <a:latin typeface="Calibri" panose="020F0502020204030204" pitchFamily="34" charset="0"/>
                <a:ea typeface="Calibri" panose="020F0502020204030204" pitchFamily="34" charset="0"/>
                <a:cs typeface="Times New Roman" panose="02020603050405020304" pitchFamily="18" charset="0"/>
              </a:rPr>
              <a:t>for our company.</a:t>
            </a:r>
          </a:p>
          <a:p>
            <a:pPr>
              <a:lnSpc>
                <a:spcPct val="107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We have completed a cash flow forecast for the first 12 months, where the source of the finance will be from the government as a start-up loan and the amount will be £20.000.</a:t>
            </a:r>
          </a:p>
          <a:p>
            <a:pPr>
              <a:lnSpc>
                <a:spcPct val="107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By creating a 12-month forecast it will determine that in month 12 we will be in the position of having a profit of almost £120.000 </a:t>
            </a:r>
          </a:p>
          <a:p>
            <a:endParaRPr lang="en-GB" dirty="0"/>
          </a:p>
        </p:txBody>
      </p:sp>
      <p:sp>
        <p:nvSpPr>
          <p:cNvPr id="4" name="Slide Number Placeholder 3"/>
          <p:cNvSpPr>
            <a:spLocks noGrp="1"/>
          </p:cNvSpPr>
          <p:nvPr>
            <p:ph type="sldNum" sz="quarter" idx="5"/>
          </p:nvPr>
        </p:nvSpPr>
        <p:spPr/>
        <p:txBody>
          <a:bodyPr/>
          <a:lstStyle/>
          <a:p>
            <a:fld id="{F80A9B0D-66C3-4CCC-BA38-F9323F49D00C}" type="slidenum">
              <a:rPr lang="en-GB" smtClean="0"/>
              <a:t>4</a:t>
            </a:fld>
            <a:endParaRPr lang="en-GB"/>
          </a:p>
        </p:txBody>
      </p:sp>
    </p:spTree>
    <p:extLst>
      <p:ext uri="{BB962C8B-B14F-4D97-AF65-F5344CB8AC3E}">
        <p14:creationId xmlns:p14="http://schemas.microsoft.com/office/powerpoint/2010/main" val="3832446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Our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unique sales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proposition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is –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ProMediaFilm - Capturing your precious moment forever!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believe those words are personal and significant to the customer, and they are easy to understand and it shows what the customer wants.</a:t>
            </a:r>
          </a:p>
          <a:p>
            <a:endParaRPr lang="en-GB" dirty="0"/>
          </a:p>
        </p:txBody>
      </p:sp>
      <p:sp>
        <p:nvSpPr>
          <p:cNvPr id="4" name="Slide Number Placeholder 3"/>
          <p:cNvSpPr>
            <a:spLocks noGrp="1"/>
          </p:cNvSpPr>
          <p:nvPr>
            <p:ph type="sldNum" sz="quarter" idx="5"/>
          </p:nvPr>
        </p:nvSpPr>
        <p:spPr/>
        <p:txBody>
          <a:bodyPr/>
          <a:lstStyle/>
          <a:p>
            <a:fld id="{F80A9B0D-66C3-4CCC-BA38-F9323F49D00C}" type="slidenum">
              <a:rPr lang="en-GB" smtClean="0"/>
              <a:t>5</a:t>
            </a:fld>
            <a:endParaRPr lang="en-GB"/>
          </a:p>
        </p:txBody>
      </p:sp>
    </p:spTree>
    <p:extLst>
      <p:ext uri="{BB962C8B-B14F-4D97-AF65-F5344CB8AC3E}">
        <p14:creationId xmlns:p14="http://schemas.microsoft.com/office/powerpoint/2010/main" val="812855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Our wedding filming service will be done in the following stages:</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Stage 1. The choice of the video package by the customer according to their preferences</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2. Signing the contract and paying the advance of 30% for booking the services.</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3. Paying 50% within 30 days before the event.</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4. The presence of a videographer on the day of the event for filming.</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The following step is the video editing process that will take place at the company's office in Cardiff. </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6. After the movies are finished editing, they will be checked by the supervisor and then sent a preview to the customer.</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7. The final payment of 20% from the contract follows, and then we send the final wedding films to the customer.</a:t>
            </a:r>
          </a:p>
        </p:txBody>
      </p:sp>
      <p:sp>
        <p:nvSpPr>
          <p:cNvPr id="4" name="Slide Number Placeholder 3"/>
          <p:cNvSpPr>
            <a:spLocks noGrp="1"/>
          </p:cNvSpPr>
          <p:nvPr>
            <p:ph type="sldNum" sz="quarter" idx="5"/>
          </p:nvPr>
        </p:nvSpPr>
        <p:spPr/>
        <p:txBody>
          <a:bodyPr/>
          <a:lstStyle/>
          <a:p>
            <a:fld id="{F80A9B0D-66C3-4CCC-BA38-F9323F49D00C}" type="slidenum">
              <a:rPr lang="en-GB" smtClean="0"/>
              <a:t>6</a:t>
            </a:fld>
            <a:endParaRPr lang="en-GB"/>
          </a:p>
        </p:txBody>
      </p:sp>
    </p:spTree>
    <p:extLst>
      <p:ext uri="{BB962C8B-B14F-4D97-AF65-F5344CB8AC3E}">
        <p14:creationId xmlns:p14="http://schemas.microsoft.com/office/powerpoint/2010/main" val="991437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Human resources </a:t>
            </a:r>
            <a:r>
              <a:rPr lang="en-US" sz="1800" b="0" dirty="0">
                <a:effectLst/>
                <a:latin typeface="Calibri" panose="020F0502020204030204" pitchFamily="34" charset="0"/>
                <a:ea typeface="Calibri" panose="020F0502020204030204" pitchFamily="34" charset="0"/>
                <a:cs typeface="Times New Roman" panose="02020603050405020304" pitchFamily="18" charset="0"/>
              </a:rPr>
              <a:t>will be necessary for the company to ensure the quality of products according to Nolan and Garavan from 2015 </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The company will hire one finance manager, one accountant, four videographers, two editors, one administrator, and one marketing specialist. </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They will be hired through open recruitment and walk-in interviews based on their skills and profiles.</a:t>
            </a:r>
          </a:p>
          <a:p>
            <a:pPr>
              <a:lnSpc>
                <a:spcPct val="107000"/>
              </a:lnSpc>
              <a:spcAft>
                <a:spcPts val="800"/>
              </a:spcAft>
              <a:tabLst>
                <a:tab pos="457200" algn="l"/>
              </a:tabLst>
            </a:pPr>
            <a:r>
              <a:rPr lang="en-US" sz="1800" b="0" dirty="0">
                <a:effectLst/>
                <a:latin typeface="Calibri" panose="020F0502020204030204" pitchFamily="34" charset="0"/>
                <a:ea typeface="Calibri" panose="020F0502020204030204" pitchFamily="34" charset="0"/>
                <a:cs typeface="Times New Roman" panose="02020603050405020304" pitchFamily="18" charset="0"/>
              </a:rPr>
              <a:t>Graduate students from universities may also join the firm to pursue part-time employment.</a:t>
            </a:r>
          </a:p>
        </p:txBody>
      </p:sp>
      <p:sp>
        <p:nvSpPr>
          <p:cNvPr id="4" name="Slide Number Placeholder 3"/>
          <p:cNvSpPr>
            <a:spLocks noGrp="1"/>
          </p:cNvSpPr>
          <p:nvPr>
            <p:ph type="sldNum" sz="quarter" idx="5"/>
          </p:nvPr>
        </p:nvSpPr>
        <p:spPr/>
        <p:txBody>
          <a:bodyPr/>
          <a:lstStyle/>
          <a:p>
            <a:fld id="{F80A9B0D-66C3-4CCC-BA38-F9323F49D00C}" type="slidenum">
              <a:rPr lang="en-GB" smtClean="0"/>
              <a:t>7</a:t>
            </a:fld>
            <a:endParaRPr lang="en-GB"/>
          </a:p>
        </p:txBody>
      </p:sp>
    </p:spTree>
    <p:extLst>
      <p:ext uri="{BB962C8B-B14F-4D97-AF65-F5344CB8AC3E}">
        <p14:creationId xmlns:p14="http://schemas.microsoft.com/office/powerpoint/2010/main" val="2365158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have used the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SWOT analysis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ProMediaFilm as follows:</a:t>
            </a:r>
          </a:p>
          <a:p>
            <a:pPr marL="342900" lvl="0" indent="-342900">
              <a:lnSpc>
                <a:spcPct val="107000"/>
              </a:lnSpc>
              <a:spcAft>
                <a:spcPts val="800"/>
              </a:spcAft>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strengths: </a:t>
            </a:r>
            <a:r>
              <a:rPr lang="en-GB" sz="1800" dirty="0">
                <a:effectLst/>
                <a:latin typeface="Calibri" panose="020F0502020204030204" pitchFamily="34" charset="0"/>
                <a:ea typeface="Calibri" panose="020F0502020204030204" pitchFamily="34" charset="0"/>
                <a:cs typeface="Times New Roman" panose="02020603050405020304" pitchFamily="18" charset="0"/>
              </a:rPr>
              <a:t>We will have a competitive price that will give us an advantage against the competition. </a:t>
            </a:r>
          </a:p>
          <a:p>
            <a:pPr marL="342900" lvl="0" indent="-342900">
              <a:lnSpc>
                <a:spcPct val="107000"/>
              </a:lnSpc>
              <a:spcAft>
                <a:spcPts val="800"/>
              </a:spcAft>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Weaknesses: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lack of experience and the use of fresher through open recruitment is a risky task for the firm, according to Ghosh 2022. The sole proprietorship model of the firm is also a weakness because it will be hard to attract customers. Most customers don’t feel comfortable receiving service from this model of business. </a:t>
            </a:r>
          </a:p>
          <a:p>
            <a:pPr marL="342900" lvl="0" indent="-342900">
              <a:lnSpc>
                <a:spcPct val="107000"/>
              </a:lnSpc>
              <a:spcAft>
                <a:spcPts val="800"/>
              </a:spcAft>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Opportunities: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increasing number of millennial couples dreaming of wedding videos is an excellent opportunity for such firms to establish and explore the industries, according to</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Levine 2022. In the future, it may be an opportunity for us to expand our video services from weddings to the sector of commercials, filming at conferences or even live broadcasts.</a:t>
            </a:r>
          </a:p>
          <a:p>
            <a:pPr marL="342900" lvl="0" indent="-342900">
              <a:lnSpc>
                <a:spcPct val="107000"/>
              </a:lnSpc>
              <a:spcAft>
                <a:spcPts val="800"/>
              </a:spcAft>
              <a:buFont typeface="Symbol" panose="05050102010706020507" pitchFamily="18" charset="2"/>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Threats: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lack of entry barriers in the industry is a threat creating scopes of rising competitors with similar ideas,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Porter 1990. </a:t>
            </a:r>
          </a:p>
        </p:txBody>
      </p:sp>
      <p:sp>
        <p:nvSpPr>
          <p:cNvPr id="4" name="Slide Number Placeholder 3"/>
          <p:cNvSpPr>
            <a:spLocks noGrp="1"/>
          </p:cNvSpPr>
          <p:nvPr>
            <p:ph type="sldNum" sz="quarter" idx="5"/>
          </p:nvPr>
        </p:nvSpPr>
        <p:spPr/>
        <p:txBody>
          <a:bodyPr/>
          <a:lstStyle/>
          <a:p>
            <a:fld id="{F80A9B0D-66C3-4CCC-BA38-F9323F49D00C}" type="slidenum">
              <a:rPr lang="en-GB" smtClean="0"/>
              <a:t>8</a:t>
            </a:fld>
            <a:endParaRPr lang="en-GB"/>
          </a:p>
        </p:txBody>
      </p:sp>
    </p:spTree>
    <p:extLst>
      <p:ext uri="{BB962C8B-B14F-4D97-AF65-F5344CB8AC3E}">
        <p14:creationId xmlns:p14="http://schemas.microsoft.com/office/powerpoint/2010/main" val="187607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Now I am going to move on to the next area of the presentation which is Marketing research and how I applied 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80A9B0D-66C3-4CCC-BA38-F9323F49D00C}" type="slidenum">
              <a:rPr lang="en-GB" smtClean="0"/>
              <a:t>9</a:t>
            </a:fld>
            <a:endParaRPr lang="en-GB"/>
          </a:p>
        </p:txBody>
      </p:sp>
    </p:spTree>
    <p:extLst>
      <p:ext uri="{BB962C8B-B14F-4D97-AF65-F5344CB8AC3E}">
        <p14:creationId xmlns:p14="http://schemas.microsoft.com/office/powerpoint/2010/main" val="3633555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3495"/>
              </a:lnSpc>
              <a:spcBef>
                <a:spcPct val="0"/>
              </a:spcBef>
            </a:pPr>
            <a:r>
              <a:rPr lang="en-US" sz="1800" spc="53" dirty="0">
                <a:solidFill>
                  <a:srgbClr val="263F6B"/>
                </a:solidFill>
                <a:latin typeface="Montserrat"/>
              </a:rPr>
              <a:t>Our first marketing activity was to provide a questionnaire for </a:t>
            </a:r>
            <a:r>
              <a:rPr lang="en-US" sz="1800" spc="53" dirty="0">
                <a:solidFill>
                  <a:srgbClr val="263F6B"/>
                </a:solidFill>
                <a:latin typeface="Montserrat Bold"/>
              </a:rPr>
              <a:t>22 participants</a:t>
            </a:r>
            <a:r>
              <a:rPr lang="en-US" sz="1800" spc="53" dirty="0">
                <a:solidFill>
                  <a:srgbClr val="263F6B"/>
                </a:solidFill>
                <a:latin typeface="Montserrat"/>
              </a:rPr>
              <a:t> to complete an anonymous survey.</a:t>
            </a:r>
          </a:p>
        </p:txBody>
      </p:sp>
      <p:sp>
        <p:nvSpPr>
          <p:cNvPr id="4" name="Slide Number Placeholder 3"/>
          <p:cNvSpPr>
            <a:spLocks noGrp="1"/>
          </p:cNvSpPr>
          <p:nvPr>
            <p:ph type="sldNum" sz="quarter" idx="5"/>
          </p:nvPr>
        </p:nvSpPr>
        <p:spPr/>
        <p:txBody>
          <a:bodyPr/>
          <a:lstStyle/>
          <a:p>
            <a:fld id="{F80A9B0D-66C3-4CCC-BA38-F9323F49D00C}" type="slidenum">
              <a:rPr lang="en-GB" smtClean="0"/>
              <a:t>10</a:t>
            </a:fld>
            <a:endParaRPr lang="en-GB"/>
          </a:p>
        </p:txBody>
      </p:sp>
    </p:spTree>
    <p:extLst>
      <p:ext uri="{BB962C8B-B14F-4D97-AF65-F5344CB8AC3E}">
        <p14:creationId xmlns:p14="http://schemas.microsoft.com/office/powerpoint/2010/main" val="18708946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After we </a:t>
            </a:r>
            <a:r>
              <a:rPr lang="en-GB" sz="1800" noProof="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analyse</a:t>
            </a: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all the data, according to Galic from 2022 we have concluded that the profile of our customer is:</a:t>
            </a:r>
          </a:p>
          <a:p>
            <a:pPr>
              <a:lnSpc>
                <a:spcPct val="107000"/>
              </a:lnSpc>
              <a:spcAft>
                <a:spcPts val="800"/>
              </a:spcAft>
            </a:pP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A man between 36-45 years old who is a Christian and lives in Cardiff. </a:t>
            </a:r>
          </a:p>
          <a:p>
            <a:pPr>
              <a:lnSpc>
                <a:spcPct val="107000"/>
              </a:lnSpc>
              <a:spcAft>
                <a:spcPts val="800"/>
              </a:spcAft>
            </a:pP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His </a:t>
            </a:r>
            <a:r>
              <a:rPr lang="en-GB" sz="1800" noProof="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favourite</a:t>
            </a: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noProof="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colour</a:t>
            </a: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is blue</a:t>
            </a:r>
            <a:r>
              <a:rPr lang="en-GB" sz="1800" noProof="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and his favourite movie is The Shawshank Redemption which means that he likes an emotional story film with a good and clear image with no special effects and a good sound according to Nast 2022.</a:t>
            </a:r>
          </a:p>
          <a:p>
            <a:pPr>
              <a:lnSpc>
                <a:spcPct val="107000"/>
              </a:lnSpc>
              <a:spcAft>
                <a:spcPts val="800"/>
              </a:spcAft>
            </a:pPr>
            <a:r>
              <a:rPr lang="en-GB" sz="1800" noProof="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His budget for buying video services for his wedding is £1000.</a:t>
            </a:r>
          </a:p>
          <a:p>
            <a:pPr>
              <a:lnSpc>
                <a:spcPct val="107000"/>
              </a:lnSpc>
              <a:spcAft>
                <a:spcPts val="800"/>
              </a:spcAft>
            </a:pPr>
            <a:r>
              <a:rPr lang="en-GB" sz="1800" noProof="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He wants to receive the footage one month after the event on a USB flash Drive and Online with a downloadable link.</a:t>
            </a:r>
          </a:p>
          <a:p>
            <a:pPr>
              <a:lnSpc>
                <a:spcPct val="107000"/>
              </a:lnSpc>
              <a:spcAft>
                <a:spcPts val="800"/>
              </a:spcAft>
            </a:pPr>
            <a:r>
              <a:rPr lang="en-GB" sz="1800" noProof="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 If he searches true google for a video service, it will use the keywords: wedding videographer recommendation.</a:t>
            </a:r>
          </a:p>
        </p:txBody>
      </p:sp>
      <p:sp>
        <p:nvSpPr>
          <p:cNvPr id="4" name="Slide Number Placeholder 3"/>
          <p:cNvSpPr>
            <a:spLocks noGrp="1"/>
          </p:cNvSpPr>
          <p:nvPr>
            <p:ph type="sldNum" sz="quarter" idx="5"/>
          </p:nvPr>
        </p:nvSpPr>
        <p:spPr/>
        <p:txBody>
          <a:bodyPr/>
          <a:lstStyle/>
          <a:p>
            <a:fld id="{F80A9B0D-66C3-4CCC-BA38-F9323F49D00C}" type="slidenum">
              <a:rPr lang="en-GB" smtClean="0"/>
              <a:t>11</a:t>
            </a:fld>
            <a:endParaRPr lang="en-GB"/>
          </a:p>
        </p:txBody>
      </p:sp>
    </p:spTree>
    <p:extLst>
      <p:ext uri="{BB962C8B-B14F-4D97-AF65-F5344CB8AC3E}">
        <p14:creationId xmlns:p14="http://schemas.microsoft.com/office/powerpoint/2010/main" val="32084312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Now I am going to move on to the next area of the presentation which is the </a:t>
            </a:r>
            <a:r>
              <a:rPr lang="en-US" sz="1800" b="1" spc="24" dirty="0">
                <a:solidFill>
                  <a:srgbClr val="FFFFFF"/>
                </a:solidFill>
                <a:latin typeface="Arimo" panose="020B0604020202020204" charset="0"/>
                <a:ea typeface="Arimo" panose="020B0604020202020204" charset="0"/>
                <a:cs typeface="Arimo" panose="020B0604020202020204" charset="0"/>
              </a:rPr>
              <a:t>PR and marketing strategy</a:t>
            </a:r>
            <a:r>
              <a:rPr lang="en-GB" sz="1800" spc="24" dirty="0">
                <a:solidFill>
                  <a:srgbClr val="FFFFFF"/>
                </a:solidFill>
                <a:effectLst/>
                <a:latin typeface="Calibri" panose="020F0502020204030204" pitchFamily="34" charset="0"/>
                <a:ea typeface="Arimo" panose="020B0604020202020204" charset="0"/>
                <a:cs typeface="Times New Roman" panose="02020603050405020304" pitchFamily="18" charset="0"/>
              </a:rPr>
              <a:t>.</a:t>
            </a:r>
            <a:endParaRPr lang="en-US" sz="1800" spc="24" dirty="0">
              <a:solidFill>
                <a:srgbClr val="FFFFFF"/>
              </a:solidFill>
              <a:latin typeface="Arimo" panose="020B0604020202020204" charset="0"/>
              <a:ea typeface="Arimo" panose="020B0604020202020204" charset="0"/>
              <a:cs typeface="Arimo" panose="020B0604020202020204" charset="0"/>
            </a:endParaRPr>
          </a:p>
        </p:txBody>
      </p:sp>
      <p:sp>
        <p:nvSpPr>
          <p:cNvPr id="4" name="Slide Number Placeholder 3"/>
          <p:cNvSpPr>
            <a:spLocks noGrp="1"/>
          </p:cNvSpPr>
          <p:nvPr>
            <p:ph type="sldNum" sz="quarter" idx="5"/>
          </p:nvPr>
        </p:nvSpPr>
        <p:spPr/>
        <p:txBody>
          <a:bodyPr/>
          <a:lstStyle/>
          <a:p>
            <a:fld id="{F80A9B0D-66C3-4CCC-BA38-F9323F49D00C}" type="slidenum">
              <a:rPr lang="en-GB" smtClean="0"/>
              <a:t>12</a:t>
            </a:fld>
            <a:endParaRPr lang="en-GB"/>
          </a:p>
        </p:txBody>
      </p:sp>
    </p:spTree>
    <p:extLst>
      <p:ext uri="{BB962C8B-B14F-4D97-AF65-F5344CB8AC3E}">
        <p14:creationId xmlns:p14="http://schemas.microsoft.com/office/powerpoint/2010/main" val="2539391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After creating the customer profile, we plan to advertise in different ways:</a:t>
            </a:r>
          </a:p>
          <a:p>
            <a:pPr marL="342900" lvl="0" indent="-342900">
              <a:lnSpc>
                <a:spcPct val="107000"/>
              </a:lnSpc>
              <a:spcAft>
                <a:spcPts val="800"/>
              </a:spcAft>
              <a:buFont typeface="Calibri" panose="020F050202020403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will make a blog page on our website and use keywords and images to reflect the customer's wishes according to Brad.</a:t>
            </a:r>
          </a:p>
          <a:p>
            <a:pPr marL="342900" lvl="0" indent="-342900">
              <a:lnSpc>
                <a:spcPct val="107000"/>
              </a:lnSpc>
              <a:spcAft>
                <a:spcPts val="800"/>
              </a:spcAft>
              <a:buFont typeface="Calibri" panose="020F050202020403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On our Facebook page, we will create an ad with a wedding picture and a special price targeting people with details from the Customer Profile. We will invest £20 at the beginning to see the results and if it has engagement. </a:t>
            </a:r>
          </a:p>
          <a:p>
            <a:pPr marL="342900" lvl="0" indent="-342900">
              <a:lnSpc>
                <a:spcPct val="107000"/>
              </a:lnSpc>
              <a:buFont typeface="Calibri" panose="020F050202020403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will use Leaflets like this one __________ at the following wedding fairs on 4 September 2022 in Hampton Court Palace and also a business card ________ for those who want to discuss by the phone. For this activity, we will invest £400 and expect to sign four contracts of £1000 each.</a:t>
            </a:r>
          </a:p>
          <a:p>
            <a:pPr marL="457200">
              <a:lnSpc>
                <a:spcPct val="107000"/>
              </a:lnSpc>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Calibri" panose="020F050202020403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will use the YouTube influencer Lauren from Bluebird Bride Academy to promote our services, and we will invest £100 for this service. To be sure that this will helps us, we are going to use a code that Lauren has to let know the potential customer to use it if they want to get a 5% discount from each contract signed until 1</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800" dirty="0">
                <a:effectLst/>
                <a:latin typeface="Calibri" panose="020F0502020204030204" pitchFamily="34" charset="0"/>
                <a:ea typeface="Calibri" panose="020F0502020204030204" pitchFamily="34" charset="0"/>
                <a:cs typeface="Times New Roman" panose="02020603050405020304" pitchFamily="18" charset="0"/>
              </a:rPr>
              <a:t> September.</a:t>
            </a:r>
          </a:p>
        </p:txBody>
      </p:sp>
      <p:sp>
        <p:nvSpPr>
          <p:cNvPr id="4" name="Slide Number Placeholder 3"/>
          <p:cNvSpPr>
            <a:spLocks noGrp="1"/>
          </p:cNvSpPr>
          <p:nvPr>
            <p:ph type="sldNum" sz="quarter" idx="5"/>
          </p:nvPr>
        </p:nvSpPr>
        <p:spPr/>
        <p:txBody>
          <a:bodyPr/>
          <a:lstStyle/>
          <a:p>
            <a:fld id="{F80A9B0D-66C3-4CCC-BA38-F9323F49D00C}" type="slidenum">
              <a:rPr lang="en-GB" smtClean="0"/>
              <a:t>13</a:t>
            </a:fld>
            <a:endParaRPr lang="en-GB"/>
          </a:p>
        </p:txBody>
      </p:sp>
    </p:spTree>
    <p:extLst>
      <p:ext uri="{BB962C8B-B14F-4D97-AF65-F5344CB8AC3E}">
        <p14:creationId xmlns:p14="http://schemas.microsoft.com/office/powerpoint/2010/main" val="1572367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end, the last section is a Closing Pitch</a:t>
            </a:r>
          </a:p>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Why should you invest in this business idea?</a:t>
            </a:r>
          </a:p>
          <a:p>
            <a:pPr marL="342900" lvl="0" indent="-342900">
              <a:lnSpc>
                <a:spcPct val="107000"/>
              </a:lnSpc>
              <a:spcAft>
                <a:spcPts val="800"/>
              </a:spcAft>
              <a:buFont typeface="Calibri" panose="020F050202020403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Because this business plan is realistic and has a future. </a:t>
            </a:r>
          </a:p>
          <a:p>
            <a:pPr marL="342900" lvl="0" indent="-342900">
              <a:lnSpc>
                <a:spcPct val="107000"/>
              </a:lnSpc>
              <a:spcAft>
                <a:spcPts val="800"/>
              </a:spcAft>
              <a:buFont typeface="Calibri" panose="020F050202020403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are flexible with customer demand.</a:t>
            </a:r>
          </a:p>
          <a:p>
            <a:pPr marL="342900" lvl="0" indent="-342900">
              <a:lnSpc>
                <a:spcPct val="107000"/>
              </a:lnSpc>
              <a:spcAft>
                <a:spcPts val="800"/>
              </a:spcAft>
              <a:buFont typeface="Calibri" panose="020F050202020403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I have nine years of experience in wedding videography, and I am very passionate about filming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Most of my customers told me that I am a valuable person with excellent filming skills; sometimes, they didn’t realise that I was close to them while I was filming. </a:t>
            </a:r>
          </a:p>
          <a:p>
            <a:pPr marL="342900" lvl="0" indent="-342900">
              <a:lnSpc>
                <a:spcPct val="107000"/>
              </a:lnSpc>
              <a:spcAft>
                <a:spcPts val="800"/>
              </a:spcAft>
              <a:buFont typeface="Calibri" panose="020F050202020403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business, is not only about money. It is also about cherishing memories for the customer that have significant value in the future.</a:t>
            </a:r>
          </a:p>
        </p:txBody>
      </p:sp>
      <p:sp>
        <p:nvSpPr>
          <p:cNvPr id="4" name="Slide Number Placeholder 3"/>
          <p:cNvSpPr>
            <a:spLocks noGrp="1"/>
          </p:cNvSpPr>
          <p:nvPr>
            <p:ph type="sldNum" sz="quarter" idx="5"/>
          </p:nvPr>
        </p:nvSpPr>
        <p:spPr/>
        <p:txBody>
          <a:bodyPr/>
          <a:lstStyle/>
          <a:p>
            <a:fld id="{F80A9B0D-66C3-4CCC-BA38-F9323F49D00C}" type="slidenum">
              <a:rPr lang="en-GB" smtClean="0"/>
              <a:t>14</a:t>
            </a:fld>
            <a:endParaRPr lang="en-GB"/>
          </a:p>
        </p:txBody>
      </p:sp>
    </p:spTree>
    <p:extLst>
      <p:ext uri="{BB962C8B-B14F-4D97-AF65-F5344CB8AC3E}">
        <p14:creationId xmlns:p14="http://schemas.microsoft.com/office/powerpoint/2010/main" val="11807436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buFont typeface="Calibri" panose="020F0502020204030204" pitchFamily="34" charset="0"/>
              <a:buNone/>
            </a:pP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-As I discussed earlier with the cash flow forecast, most businesses don’t make a profit in the first year according to Akalp from 2015, but I anticipate that in the first year we will have a profit of more than one hundred and ten thousand pounds.</a:t>
            </a:r>
          </a:p>
          <a:p>
            <a:pPr marL="0" lvl="0" indent="0">
              <a:lnSpc>
                <a:spcPct val="107000"/>
              </a:lnSpc>
              <a:buFont typeface="Calibri" panose="020F0502020204030204" pitchFamily="34" charset="0"/>
              <a:buNone/>
            </a:pP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-I predict that by the end of year one if you will invest £100.000 you will get 30% of your investment back and in year 4 we will grow the company by 50%.</a:t>
            </a:r>
          </a:p>
          <a:p>
            <a:pPr marL="0" lvl="0" indent="0">
              <a:lnSpc>
                <a:spcPct val="107000"/>
              </a:lnSpc>
              <a:buFont typeface="Calibri" panose="020F0502020204030204" pitchFamily="34" charset="0"/>
              <a:buNone/>
            </a:pP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-We are going to Improve the environment by delivering all videos and contracts using the online platforms. </a:t>
            </a:r>
          </a:p>
          <a:p>
            <a:pPr marL="0" lvl="0" indent="0">
              <a:lnSpc>
                <a:spcPct val="107000"/>
              </a:lnSpc>
              <a:buFont typeface="Calibri" panose="020F0502020204030204" pitchFamily="34" charset="0"/>
              <a:buNone/>
            </a:pPr>
            <a:r>
              <a:rPr lang="en-US" sz="1800" dirty="0">
                <a:solidFill>
                  <a:srgbClr val="1F3864"/>
                </a:solidFill>
                <a:effectLst/>
                <a:latin typeface="Calibri" panose="020F0502020204030204" pitchFamily="34" charset="0"/>
                <a:ea typeface="Calibri" panose="020F0502020204030204" pitchFamily="34" charset="0"/>
                <a:cs typeface="Times New Roman" panose="02020603050405020304" pitchFamily="18" charset="0"/>
              </a:rPr>
              <a:t>-And about me, I could say that in 2 years I am going to graduate from the University of Wales Trinity Saint David with the profile Skills at the workplace and Business Management. That is how I am going to be able to manage properly this company.</a:t>
            </a:r>
          </a:p>
        </p:txBody>
      </p:sp>
      <p:sp>
        <p:nvSpPr>
          <p:cNvPr id="4" name="Slide Number Placeholder 3"/>
          <p:cNvSpPr>
            <a:spLocks noGrp="1"/>
          </p:cNvSpPr>
          <p:nvPr>
            <p:ph type="sldNum" sz="quarter" idx="5"/>
          </p:nvPr>
        </p:nvSpPr>
        <p:spPr/>
        <p:txBody>
          <a:bodyPr/>
          <a:lstStyle/>
          <a:p>
            <a:fld id="{F80A9B0D-66C3-4CCC-BA38-F9323F49D00C}" type="slidenum">
              <a:rPr lang="en-GB" smtClean="0"/>
              <a:t>15</a:t>
            </a:fld>
            <a:endParaRPr lang="en-GB"/>
          </a:p>
        </p:txBody>
      </p:sp>
    </p:spTree>
    <p:extLst>
      <p:ext uri="{BB962C8B-B14F-4D97-AF65-F5344CB8AC3E}">
        <p14:creationId xmlns:p14="http://schemas.microsoft.com/office/powerpoint/2010/main" val="14373061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and I hope you have enjoyed it. We look forward to working with you!</a:t>
            </a:r>
          </a:p>
        </p:txBody>
      </p:sp>
      <p:sp>
        <p:nvSpPr>
          <p:cNvPr id="4" name="Slide Number Placeholder 3"/>
          <p:cNvSpPr>
            <a:spLocks noGrp="1"/>
          </p:cNvSpPr>
          <p:nvPr>
            <p:ph type="sldNum" sz="quarter" idx="5"/>
          </p:nvPr>
        </p:nvSpPr>
        <p:spPr/>
        <p:txBody>
          <a:bodyPr/>
          <a:lstStyle/>
          <a:p>
            <a:fld id="{F80A9B0D-66C3-4CCC-BA38-F9323F49D00C}" type="slidenum">
              <a:rPr lang="en-GB" smtClean="0"/>
              <a:t>16</a:t>
            </a:fld>
            <a:endParaRPr lang="en-GB"/>
          </a:p>
        </p:txBody>
      </p:sp>
    </p:spTree>
    <p:extLst>
      <p:ext uri="{BB962C8B-B14F-4D97-AF65-F5344CB8AC3E}">
        <p14:creationId xmlns:p14="http://schemas.microsoft.com/office/powerpoint/2010/main" val="3398608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A9B0D-66C3-4CCC-BA38-F9323F49D00C}" type="slidenum">
              <a:rPr lang="en-GB" smtClean="0"/>
              <a:t>18</a:t>
            </a:fld>
            <a:endParaRPr lang="en-GB"/>
          </a:p>
        </p:txBody>
      </p:sp>
    </p:spTree>
    <p:extLst>
      <p:ext uri="{BB962C8B-B14F-4D97-AF65-F5344CB8AC3E}">
        <p14:creationId xmlns:p14="http://schemas.microsoft.com/office/powerpoint/2010/main" val="3781427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7/7/2022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8.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13" Type="http://schemas.openxmlformats.org/officeDocument/2006/relationships/image" Target="../media/image23.jpeg"/><Relationship Id="rId3" Type="http://schemas.openxmlformats.org/officeDocument/2006/relationships/image" Target="../media/image13.jpeg"/><Relationship Id="rId7" Type="http://schemas.openxmlformats.org/officeDocument/2006/relationships/image" Target="../media/image17.jpeg"/><Relationship Id="rId12" Type="http://schemas.openxmlformats.org/officeDocument/2006/relationships/image" Target="../media/image22.jpeg"/><Relationship Id="rId2" Type="http://schemas.openxmlformats.org/officeDocument/2006/relationships/notesSlide" Target="../notesSlides/notesSlide7.xml"/><Relationship Id="rId16" Type="http://schemas.openxmlformats.org/officeDocument/2006/relationships/image" Target="../media/image8.svg"/><Relationship Id="rId1" Type="http://schemas.openxmlformats.org/officeDocument/2006/relationships/slideLayout" Target="../slideLayouts/slideLayout7.xml"/><Relationship Id="rId6" Type="http://schemas.openxmlformats.org/officeDocument/2006/relationships/image" Target="../media/image16.jpeg"/><Relationship Id="rId11" Type="http://schemas.openxmlformats.org/officeDocument/2006/relationships/image" Target="../media/image21.jpeg"/><Relationship Id="rId5" Type="http://schemas.openxmlformats.org/officeDocument/2006/relationships/image" Target="../media/image15.jpeg"/><Relationship Id="rId15" Type="http://schemas.openxmlformats.org/officeDocument/2006/relationships/image" Target="../media/image7.png"/><Relationship Id="rId10" Type="http://schemas.openxmlformats.org/officeDocument/2006/relationships/image" Target="../media/image20.jpeg"/><Relationship Id="rId4" Type="http://schemas.openxmlformats.org/officeDocument/2006/relationships/image" Target="../media/image14.jpeg"/><Relationship Id="rId9" Type="http://schemas.openxmlformats.org/officeDocument/2006/relationships/image" Target="../media/image19.jpeg"/><Relationship Id="rId14"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25.jpg"/><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7.png"/><Relationship Id="rId7"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8.svg"/><Relationship Id="rId9" Type="http://schemas.openxmlformats.org/officeDocument/2006/relationships/image" Target="../media/image30.sv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25.jpg"/><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0.svg"/><Relationship Id="rId3" Type="http://schemas.openxmlformats.org/officeDocument/2006/relationships/image" Target="../media/image7.png"/><Relationship Id="rId7" Type="http://schemas.openxmlformats.org/officeDocument/2006/relationships/image" Target="../media/image32.png"/><Relationship Id="rId12"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36.png"/><Relationship Id="rId5" Type="http://schemas.openxmlformats.org/officeDocument/2006/relationships/image" Target="../media/image26.png"/><Relationship Id="rId10" Type="http://schemas.openxmlformats.org/officeDocument/2006/relationships/image" Target="../media/image35.png"/><Relationship Id="rId4" Type="http://schemas.openxmlformats.org/officeDocument/2006/relationships/image" Target="../media/image8.svg"/><Relationship Id="rId9"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37.jpeg"/><Relationship Id="rId4" Type="http://schemas.openxmlformats.org/officeDocument/2006/relationships/image" Target="../media/image5.sv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37.jpeg"/><Relationship Id="rId4" Type="http://schemas.openxmlformats.org/officeDocument/2006/relationships/image" Target="../media/image5.svg"/></Relationships>
</file>

<file path=ppt/slides/_rels/slide1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2.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svg"/><Relationship Id="rId9" Type="http://schemas.openxmlformats.org/officeDocument/2006/relationships/image" Target="../media/image42.png"/></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39.svg"/><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ideo" Target="https://www.youtube.com/embed/N9V9q3xRujY?feature=oembed" TargetMode="External"/><Relationship Id="rId4" Type="http://schemas.openxmlformats.org/officeDocument/2006/relationships/image" Target="../media/image4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8041" b="7583"/>
          <a:stretch>
            <a:fillRect/>
          </a:stretch>
        </p:blipFill>
        <p:spPr>
          <a:xfrm>
            <a:off x="0" y="0"/>
            <a:ext cx="18288000" cy="10287000"/>
          </a:xfrm>
          <a:prstGeom prst="rect">
            <a:avLst/>
          </a:prstGeom>
        </p:spPr>
      </p:pic>
      <p:sp>
        <p:nvSpPr>
          <p:cNvPr id="3" name="AutoShape 3"/>
          <p:cNvSpPr/>
          <p:nvPr/>
        </p:nvSpPr>
        <p:spPr>
          <a:xfrm rot="-7020778">
            <a:off x="-6402716" y="821505"/>
            <a:ext cx="16230600" cy="10441156"/>
          </a:xfrm>
          <a:prstGeom prst="rect">
            <a:avLst/>
          </a:prstGeom>
          <a:solidFill>
            <a:srgbClr val="213559"/>
          </a:solidFill>
        </p:spPr>
      </p:sp>
      <p:sp>
        <p:nvSpPr>
          <p:cNvPr id="4" name="AutoShape 4"/>
          <p:cNvSpPr/>
          <p:nvPr/>
        </p:nvSpPr>
        <p:spPr>
          <a:xfrm rot="-7020778">
            <a:off x="-7861675" y="821505"/>
            <a:ext cx="16230600" cy="10441156"/>
          </a:xfrm>
          <a:prstGeom prst="rect">
            <a:avLst/>
          </a:prstGeom>
          <a:solidFill>
            <a:srgbClr val="263F6B"/>
          </a:solidFill>
        </p:spPr>
      </p:sp>
      <p:sp>
        <p:nvSpPr>
          <p:cNvPr id="5" name="TextBox 5"/>
          <p:cNvSpPr txBox="1"/>
          <p:nvPr/>
        </p:nvSpPr>
        <p:spPr>
          <a:xfrm>
            <a:off x="815364" y="6190423"/>
            <a:ext cx="6363531" cy="2267360"/>
          </a:xfrm>
          <a:prstGeom prst="rect">
            <a:avLst/>
          </a:prstGeom>
        </p:spPr>
        <p:txBody>
          <a:bodyPr lIns="0" tIns="0" rIns="0" bIns="0" rtlCol="0" anchor="t">
            <a:spAutoFit/>
          </a:bodyPr>
          <a:lstStyle/>
          <a:p>
            <a:pPr algn="ctr">
              <a:lnSpc>
                <a:spcPts val="8622"/>
              </a:lnSpc>
            </a:pPr>
            <a:r>
              <a:rPr lang="en-US" sz="9687" spc="-571">
                <a:solidFill>
                  <a:srgbClr val="FFFFFF"/>
                </a:solidFill>
                <a:latin typeface="Montserrat Extra-Bold Italics"/>
              </a:rPr>
              <a:t>BUSINESS PLAN</a:t>
            </a:r>
          </a:p>
        </p:txBody>
      </p:sp>
      <p:sp>
        <p:nvSpPr>
          <p:cNvPr id="6" name="TextBox 6"/>
          <p:cNvSpPr txBox="1"/>
          <p:nvPr/>
        </p:nvSpPr>
        <p:spPr>
          <a:xfrm>
            <a:off x="628699" y="664599"/>
            <a:ext cx="4024786" cy="1080367"/>
          </a:xfrm>
          <a:prstGeom prst="rect">
            <a:avLst/>
          </a:prstGeom>
        </p:spPr>
        <p:txBody>
          <a:bodyPr lIns="0" tIns="0" rIns="0" bIns="0" rtlCol="0" anchor="t">
            <a:spAutoFit/>
          </a:bodyPr>
          <a:lstStyle/>
          <a:p>
            <a:pPr algn="ctr">
              <a:lnSpc>
                <a:spcPts val="2814"/>
              </a:lnSpc>
            </a:pPr>
            <a:r>
              <a:rPr lang="en-US" sz="2871" spc="57">
                <a:solidFill>
                  <a:srgbClr val="FFFFFF"/>
                </a:solidFill>
                <a:latin typeface="Montserrat Italics"/>
              </a:rPr>
              <a:t>MANAGING ENTERPRISE IN THE 21ST CENTURY</a:t>
            </a:r>
          </a:p>
        </p:txBody>
      </p:sp>
      <p:pic>
        <p:nvPicPr>
          <p:cNvPr id="7" name="Picture 7"/>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712584" y="1886779"/>
            <a:ext cx="1783058" cy="295015"/>
          </a:xfrm>
          <a:prstGeom prst="rect">
            <a:avLst/>
          </a:prstGeom>
        </p:spPr>
      </p:pic>
      <p:pic>
        <p:nvPicPr>
          <p:cNvPr id="8" name="Picture 8"/>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5476242" y="8956802"/>
            <a:ext cx="1783058" cy="295015"/>
          </a:xfrm>
          <a:prstGeom prst="rect">
            <a:avLst/>
          </a:prstGeom>
        </p:spPr>
      </p:pic>
      <p:sp>
        <p:nvSpPr>
          <p:cNvPr id="9" name="AutoShape 9"/>
          <p:cNvSpPr/>
          <p:nvPr/>
        </p:nvSpPr>
        <p:spPr>
          <a:xfrm>
            <a:off x="-1536273" y="4580698"/>
            <a:ext cx="5244233" cy="0"/>
          </a:xfrm>
          <a:prstGeom prst="line">
            <a:avLst/>
          </a:prstGeom>
          <a:ln w="19050" cap="rnd">
            <a:solidFill>
              <a:srgbClr val="FFFFFF"/>
            </a:solidFill>
            <a:prstDash val="solid"/>
            <a:headEnd type="none" w="sm" len="sm"/>
            <a:tailEnd type="none" w="sm" len="sm"/>
          </a:ln>
        </p:spPr>
      </p:sp>
      <p:sp>
        <p:nvSpPr>
          <p:cNvPr id="10" name="AutoShape 10"/>
          <p:cNvSpPr/>
          <p:nvPr/>
        </p:nvSpPr>
        <p:spPr>
          <a:xfrm>
            <a:off x="-2298994" y="9582841"/>
            <a:ext cx="9005773" cy="0"/>
          </a:xfrm>
          <a:prstGeom prst="line">
            <a:avLst/>
          </a:prstGeom>
          <a:ln w="19050" cap="rnd">
            <a:solidFill>
              <a:srgbClr val="FFFFFF"/>
            </a:solidFill>
            <a:prstDash val="solid"/>
            <a:headEnd type="none" w="sm" len="sm"/>
            <a:tailEnd type="none" w="sm" len="sm"/>
          </a:ln>
        </p:spPr>
      </p:sp>
      <p:sp>
        <p:nvSpPr>
          <p:cNvPr id="11" name="AutoShape 11"/>
          <p:cNvSpPr/>
          <p:nvPr/>
        </p:nvSpPr>
        <p:spPr>
          <a:xfrm>
            <a:off x="-3516288" y="3712270"/>
            <a:ext cx="5720180" cy="0"/>
          </a:xfrm>
          <a:prstGeom prst="line">
            <a:avLst/>
          </a:prstGeom>
          <a:ln w="19050" cap="rnd">
            <a:solidFill>
              <a:srgbClr val="FFFFFF"/>
            </a:solidFill>
            <a:prstDash val="solid"/>
            <a:headEnd type="none" w="sm" len="sm"/>
            <a:tailEnd type="none" w="sm" len="sm"/>
          </a:ln>
        </p:spPr>
      </p:sp>
      <p:sp>
        <p:nvSpPr>
          <p:cNvPr id="12" name="AutoShape 12"/>
          <p:cNvSpPr/>
          <p:nvPr/>
        </p:nvSpPr>
        <p:spPr>
          <a:xfrm>
            <a:off x="3066191" y="2823187"/>
            <a:ext cx="930938" cy="0"/>
          </a:xfrm>
          <a:prstGeom prst="line">
            <a:avLst/>
          </a:prstGeom>
          <a:ln w="19050" cap="rnd">
            <a:solidFill>
              <a:srgbClr val="FFFFFF"/>
            </a:solidFill>
            <a:prstDash val="solid"/>
            <a:headEnd type="none" w="sm" len="sm"/>
            <a:tailEnd type="none" w="sm" len="sm"/>
          </a:ln>
        </p:spPr>
      </p:sp>
      <p:sp>
        <p:nvSpPr>
          <p:cNvPr id="13" name="AutoShape 13"/>
          <p:cNvSpPr/>
          <p:nvPr/>
        </p:nvSpPr>
        <p:spPr>
          <a:xfrm>
            <a:off x="628699" y="2392260"/>
            <a:ext cx="1291530" cy="0"/>
          </a:xfrm>
          <a:prstGeom prst="line">
            <a:avLst/>
          </a:prstGeom>
          <a:ln w="19050" cap="rnd">
            <a:solidFill>
              <a:srgbClr val="FFFFFF"/>
            </a:solidFill>
            <a:prstDash val="solid"/>
            <a:headEnd type="none" w="sm" len="sm"/>
            <a:tailEnd type="none" w="sm" len="sm"/>
          </a:ln>
        </p:spPr>
      </p:sp>
      <p:sp>
        <p:nvSpPr>
          <p:cNvPr id="14" name="TextBox 14"/>
          <p:cNvSpPr txBox="1"/>
          <p:nvPr/>
        </p:nvSpPr>
        <p:spPr>
          <a:xfrm>
            <a:off x="14815751" y="7695186"/>
            <a:ext cx="3104039" cy="1154430"/>
          </a:xfrm>
          <a:prstGeom prst="rect">
            <a:avLst/>
          </a:prstGeom>
        </p:spPr>
        <p:txBody>
          <a:bodyPr lIns="0" tIns="0" rIns="0" bIns="0" rtlCol="0" anchor="t">
            <a:spAutoFit/>
          </a:bodyPr>
          <a:lstStyle/>
          <a:p>
            <a:pPr algn="ctr">
              <a:lnSpc>
                <a:spcPts val="5599"/>
              </a:lnSpc>
            </a:pPr>
            <a:r>
              <a:rPr lang="en-US" sz="3999">
                <a:solidFill>
                  <a:srgbClr val="FFFFFF"/>
                </a:solidFill>
                <a:latin typeface="Open Sans Extra Bold"/>
              </a:rPr>
              <a:t>Andrei Stafi</a:t>
            </a:r>
          </a:p>
          <a:p>
            <a:pPr algn="ctr">
              <a:lnSpc>
                <a:spcPts val="3640"/>
              </a:lnSpc>
            </a:pPr>
            <a:r>
              <a:rPr lang="en-US" sz="2600">
                <a:solidFill>
                  <a:srgbClr val="FFFFFF"/>
                </a:solidFill>
                <a:latin typeface="Open Sans Extra Bold"/>
              </a:rPr>
              <a:t>21114799</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pic>
        <p:nvPicPr>
          <p:cNvPr id="3" name="Picture 3"/>
          <p:cNvPicPr>
            <a:picLocks noChangeAspect="1"/>
          </p:cNvPicPr>
          <p:nvPr/>
        </p:nvPicPr>
        <p:blipFill>
          <a:blip r:embed="rId3">
            <a:alphaModFix amt="19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flipH="1">
            <a:off x="6305562" y="-995510"/>
            <a:ext cx="12278020" cy="12278020"/>
          </a:xfrm>
          <a:prstGeom prst="rect">
            <a:avLst/>
          </a:prstGeom>
        </p:spPr>
      </p:pic>
      <p:sp>
        <p:nvSpPr>
          <p:cNvPr id="4" name="AutoShape 4"/>
          <p:cNvSpPr/>
          <p:nvPr/>
        </p:nvSpPr>
        <p:spPr>
          <a:xfrm>
            <a:off x="381000" y="2550690"/>
            <a:ext cx="16230600" cy="6684593"/>
          </a:xfrm>
          <a:prstGeom prst="rect">
            <a:avLst/>
          </a:prstGeom>
          <a:solidFill>
            <a:srgbClr val="213559"/>
          </a:solidFill>
        </p:spPr>
      </p:sp>
      <p:grpSp>
        <p:nvGrpSpPr>
          <p:cNvPr id="5" name="Group 5"/>
          <p:cNvGrpSpPr>
            <a:grpSpLocks noChangeAspect="1"/>
          </p:cNvGrpSpPr>
          <p:nvPr/>
        </p:nvGrpSpPr>
        <p:grpSpPr>
          <a:xfrm>
            <a:off x="10363200" y="-203728"/>
            <a:ext cx="8944351" cy="10694456"/>
            <a:chOff x="0" y="0"/>
            <a:chExt cx="8603361" cy="10286746"/>
          </a:xfrm>
        </p:grpSpPr>
        <p:sp>
          <p:nvSpPr>
            <p:cNvPr id="6" name="Freeform 6"/>
            <p:cNvSpPr/>
            <p:nvPr/>
          </p:nvSpPr>
          <p:spPr>
            <a:xfrm>
              <a:off x="-2794" y="-128"/>
              <a:ext cx="8606155" cy="10286874"/>
            </a:xfrm>
            <a:custGeom>
              <a:avLst/>
              <a:gdLst/>
              <a:ahLst/>
              <a:cxnLst/>
              <a:rect l="l" t="t" r="r" b="b"/>
              <a:pathLst>
                <a:path w="8606155" h="10286874">
                  <a:moveTo>
                    <a:pt x="8606155" y="10251441"/>
                  </a:moveTo>
                  <a:cubicBezTo>
                    <a:pt x="8606155" y="10284588"/>
                    <a:pt x="8595487" y="10286874"/>
                    <a:pt x="8567674" y="10286874"/>
                  </a:cubicBezTo>
                  <a:cubicBezTo>
                    <a:pt x="5713094" y="10286239"/>
                    <a:pt x="2858643" y="10286239"/>
                    <a:pt x="4064" y="10286239"/>
                  </a:cubicBezTo>
                  <a:cubicBezTo>
                    <a:pt x="0" y="10272396"/>
                    <a:pt x="6350" y="10259823"/>
                    <a:pt x="9271" y="10246996"/>
                  </a:cubicBezTo>
                  <a:cubicBezTo>
                    <a:pt x="134747" y="9685402"/>
                    <a:pt x="260350" y="9123935"/>
                    <a:pt x="386207" y="8562467"/>
                  </a:cubicBezTo>
                  <a:cubicBezTo>
                    <a:pt x="565658" y="7761986"/>
                    <a:pt x="745490" y="6961633"/>
                    <a:pt x="924814" y="6161151"/>
                  </a:cubicBezTo>
                  <a:cubicBezTo>
                    <a:pt x="1146302" y="5172583"/>
                    <a:pt x="1367282" y="4184015"/>
                    <a:pt x="1588643" y="3195574"/>
                  </a:cubicBezTo>
                  <a:cubicBezTo>
                    <a:pt x="1813560" y="2191385"/>
                    <a:pt x="2038604" y="1187323"/>
                    <a:pt x="2264156" y="183261"/>
                  </a:cubicBezTo>
                  <a:cubicBezTo>
                    <a:pt x="2277872" y="122174"/>
                    <a:pt x="2286635" y="59690"/>
                    <a:pt x="2308860" y="635"/>
                  </a:cubicBezTo>
                  <a:cubicBezTo>
                    <a:pt x="4395216" y="635"/>
                    <a:pt x="6481572" y="635"/>
                    <a:pt x="8567928" y="0"/>
                  </a:cubicBezTo>
                  <a:cubicBezTo>
                    <a:pt x="8596249" y="0"/>
                    <a:pt x="8605901" y="3429"/>
                    <a:pt x="8605901" y="35814"/>
                  </a:cubicBezTo>
                  <a:cubicBezTo>
                    <a:pt x="8605139" y="3441066"/>
                    <a:pt x="8605139" y="6846317"/>
                    <a:pt x="8606155" y="10251441"/>
                  </a:cubicBezTo>
                  <a:close/>
                </a:path>
              </a:pathLst>
            </a:custGeom>
            <a:blipFill>
              <a:blip r:embed="rId5"/>
              <a:stretch>
                <a:fillRect t="-12726" b="-12726"/>
              </a:stretch>
            </a:blipFill>
          </p:spPr>
        </p:sp>
      </p:grpSp>
      <p:sp>
        <p:nvSpPr>
          <p:cNvPr id="7" name="TextBox 7"/>
          <p:cNvSpPr txBox="1"/>
          <p:nvPr/>
        </p:nvSpPr>
        <p:spPr>
          <a:xfrm>
            <a:off x="1028700" y="1200150"/>
            <a:ext cx="5935366" cy="1040028"/>
          </a:xfrm>
          <a:prstGeom prst="rect">
            <a:avLst/>
          </a:prstGeom>
        </p:spPr>
        <p:txBody>
          <a:bodyPr lIns="0" tIns="0" rIns="0" bIns="0" rtlCol="0" anchor="t">
            <a:spAutoFit/>
          </a:bodyPr>
          <a:lstStyle/>
          <a:p>
            <a:pPr>
              <a:lnSpc>
                <a:spcPts val="8071"/>
              </a:lnSpc>
            </a:pPr>
            <a:r>
              <a:rPr lang="en-US" sz="8236" spc="-485" dirty="0">
                <a:solidFill>
                  <a:srgbClr val="263F6B"/>
                </a:solidFill>
                <a:latin typeface="Montserrat Extra-Bold Italics"/>
              </a:rPr>
              <a:t>AGENDA</a:t>
            </a:r>
          </a:p>
        </p:txBody>
      </p:sp>
      <p:sp>
        <p:nvSpPr>
          <p:cNvPr id="8" name="TextBox 8"/>
          <p:cNvSpPr txBox="1"/>
          <p:nvPr/>
        </p:nvSpPr>
        <p:spPr>
          <a:xfrm>
            <a:off x="685800" y="2843794"/>
            <a:ext cx="11049000" cy="4852354"/>
          </a:xfrm>
          <a:prstGeom prst="rect">
            <a:avLst/>
          </a:prstGeom>
        </p:spPr>
        <p:txBody>
          <a:bodyPr wrap="square" lIns="0" tIns="0" rIns="0" bIns="0" rtlCol="0" anchor="t">
            <a:spAutoFit/>
          </a:bodyPr>
          <a:lstStyle/>
          <a:p>
            <a:pPr lvl="0">
              <a:lnSpc>
                <a:spcPct val="107000"/>
              </a:lnSpc>
              <a:spcAft>
                <a:spcPts val="800"/>
              </a:spcAft>
              <a:tabLst>
                <a:tab pos="457200" algn="l"/>
              </a:tabLst>
            </a:pPr>
            <a:r>
              <a:rPr lang="en-GB" sz="2400" dirty="0">
                <a:solidFill>
                  <a:schemeClr val="bg1"/>
                </a:solidFill>
                <a:latin typeface="Montserrat" panose="00000500000000000000" pitchFamily="2" charset="0"/>
                <a:ea typeface="Calibri" panose="020F0502020204030204" pitchFamily="34" charset="0"/>
                <a:cs typeface="Times New Roman" panose="02020603050405020304" pitchFamily="18" charset="0"/>
              </a:rPr>
              <a:t>1. B</a:t>
            </a: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rief overview of the business plan</a:t>
            </a:r>
          </a:p>
          <a:p>
            <a:pPr lvl="1">
              <a:lnSpc>
                <a:spcPct val="107000"/>
              </a:lnSpc>
              <a:spcAft>
                <a:spcPts val="800"/>
              </a:spcAft>
              <a:tabLst>
                <a:tab pos="457200" algn="l"/>
              </a:tabLst>
            </a:pPr>
            <a:r>
              <a:rPr lang="en-US"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1.1. Our Service,</a:t>
            </a: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 Mission, Vision,</a:t>
            </a:r>
            <a:r>
              <a:rPr lang="en-US"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 Aims, Objectives and Pricing strategy</a:t>
            </a:r>
            <a:endPar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endParaRPr>
          </a:p>
          <a:p>
            <a:pPr lvl="1">
              <a:lnSpc>
                <a:spcPct val="107000"/>
              </a:lnSpc>
              <a:spcAft>
                <a:spcPts val="800"/>
              </a:spcAft>
              <a:tabLst>
                <a:tab pos="457200" algn="l"/>
              </a:tabLst>
            </a:pP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1.2. Financial overview</a:t>
            </a:r>
          </a:p>
          <a:p>
            <a:pPr lvl="1">
              <a:lnSpc>
                <a:spcPct val="107000"/>
              </a:lnSpc>
              <a:spcAft>
                <a:spcPts val="800"/>
              </a:spcAft>
              <a:tabLst>
                <a:tab pos="457200" algn="l"/>
              </a:tabLst>
            </a:pPr>
            <a:r>
              <a:rPr lang="en-US"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1.3. Business proposition</a:t>
            </a: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 </a:t>
            </a:r>
          </a:p>
          <a:p>
            <a:pPr lvl="1">
              <a:lnSpc>
                <a:spcPct val="107000"/>
              </a:lnSpc>
              <a:spcAft>
                <a:spcPts val="800"/>
              </a:spcAft>
              <a:tabLst>
                <a:tab pos="457200" algn="l"/>
              </a:tabLst>
            </a:pP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1.4. Our wedding filming service process</a:t>
            </a:r>
          </a:p>
          <a:p>
            <a:pPr lvl="1">
              <a:lnSpc>
                <a:spcPct val="107000"/>
              </a:lnSpc>
              <a:spcAft>
                <a:spcPts val="800"/>
              </a:spcAft>
              <a:tabLst>
                <a:tab pos="457200" algn="l"/>
              </a:tabLst>
            </a:pP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1.5. Human resources</a:t>
            </a:r>
          </a:p>
          <a:p>
            <a:pPr lvl="1">
              <a:lnSpc>
                <a:spcPct val="107000"/>
              </a:lnSpc>
              <a:spcAft>
                <a:spcPts val="800"/>
              </a:spcAft>
              <a:tabLst>
                <a:tab pos="457200" algn="l"/>
              </a:tabLst>
            </a:pP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1.6. SWOT analysis</a:t>
            </a:r>
          </a:p>
          <a:p>
            <a:pPr lvl="0">
              <a:lnSpc>
                <a:spcPct val="107000"/>
              </a:lnSpc>
              <a:spcAft>
                <a:spcPts val="800"/>
              </a:spcAft>
              <a:tabLst>
                <a:tab pos="457200" algn="l"/>
              </a:tabLst>
            </a:pPr>
            <a:r>
              <a:rPr lang="en-US"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2. Market research and application</a:t>
            </a:r>
            <a:endPar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r>
              <a:rPr lang="en-US" sz="2400" dirty="0">
                <a:solidFill>
                  <a:schemeClr val="bg1"/>
                </a:solidFill>
                <a:latin typeface="Montserrat" panose="00000500000000000000" pitchFamily="2" charset="0"/>
                <a:ea typeface="Calibri" panose="020F0502020204030204" pitchFamily="34" charset="0"/>
                <a:cs typeface="Times New Roman" panose="02020603050405020304" pitchFamily="18" charset="0"/>
              </a:rPr>
              <a:t>3. </a:t>
            </a:r>
            <a:r>
              <a:rPr lang="en-US"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PR and marketing strategy</a:t>
            </a:r>
            <a:endPar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r>
              <a:rPr lang="en-GB" sz="24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4. Closing pitch</a:t>
            </a:r>
          </a:p>
        </p:txBody>
      </p:sp>
      <p:pic>
        <p:nvPicPr>
          <p:cNvPr id="9" name="Picture 9"/>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5476242" y="8956802"/>
            <a:ext cx="1783058" cy="29501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grpSp>
        <p:nvGrpSpPr>
          <p:cNvPr id="30" name="Group 11">
            <a:extLst>
              <a:ext uri="{FF2B5EF4-FFF2-40B4-BE49-F238E27FC236}">
                <a16:creationId xmlns:a16="http://schemas.microsoft.com/office/drawing/2014/main" id="{0BE58ED3-4555-31C7-5AC4-B0078C183450}"/>
              </a:ext>
            </a:extLst>
          </p:cNvPr>
          <p:cNvGrpSpPr/>
          <p:nvPr/>
        </p:nvGrpSpPr>
        <p:grpSpPr>
          <a:xfrm>
            <a:off x="1114127" y="4298185"/>
            <a:ext cx="4626722" cy="1810294"/>
            <a:chOff x="0" y="0"/>
            <a:chExt cx="1687841" cy="660400"/>
          </a:xfrm>
        </p:grpSpPr>
        <p:sp>
          <p:nvSpPr>
            <p:cNvPr id="31" name="Freeform 12">
              <a:extLst>
                <a:ext uri="{FF2B5EF4-FFF2-40B4-BE49-F238E27FC236}">
                  <a16:creationId xmlns:a16="http://schemas.microsoft.com/office/drawing/2014/main" id="{E24663E5-2AFC-B47E-004D-757FBD9D11CE}"/>
                </a:ext>
              </a:extLst>
            </p:cNvPr>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263F6B"/>
            </a:solidFill>
          </p:spPr>
        </p:sp>
      </p:grpSp>
      <p:sp>
        <p:nvSpPr>
          <p:cNvPr id="2" name="AutoShape 2"/>
          <p:cNvSpPr/>
          <p:nvPr/>
        </p:nvSpPr>
        <p:spPr>
          <a:xfrm rot="-1753206">
            <a:off x="-1113304" y="4349895"/>
            <a:ext cx="25783492" cy="9586163"/>
          </a:xfrm>
          <a:prstGeom prst="rect">
            <a:avLst/>
          </a:prstGeom>
          <a:solidFill>
            <a:srgbClr val="545454">
              <a:alpha val="4706"/>
            </a:srgbClr>
          </a:solidFill>
        </p:spPr>
      </p:sp>
      <p:sp>
        <p:nvSpPr>
          <p:cNvPr id="3" name="AutoShape 3"/>
          <p:cNvSpPr/>
          <p:nvPr/>
        </p:nvSpPr>
        <p:spPr>
          <a:xfrm rot="2700000">
            <a:off x="-2646503" y="9043300"/>
            <a:ext cx="5293007" cy="2487400"/>
          </a:xfrm>
          <a:prstGeom prst="rect">
            <a:avLst/>
          </a:prstGeom>
          <a:solidFill>
            <a:srgbClr val="213559"/>
          </a:solidFill>
        </p:spPr>
      </p:sp>
      <p:sp>
        <p:nvSpPr>
          <p:cNvPr id="4" name="AutoShape 4"/>
          <p:cNvSpPr/>
          <p:nvPr/>
        </p:nvSpPr>
        <p:spPr>
          <a:xfrm rot="2700000">
            <a:off x="15641497" y="-1243700"/>
            <a:ext cx="5293007" cy="2487400"/>
          </a:xfrm>
          <a:prstGeom prst="rect">
            <a:avLst/>
          </a:prstGeom>
          <a:solidFill>
            <a:srgbClr val="213559"/>
          </a:solidFill>
        </p:spPr>
      </p:sp>
      <p:grpSp>
        <p:nvGrpSpPr>
          <p:cNvPr id="5" name="Group 5"/>
          <p:cNvGrpSpPr/>
          <p:nvPr/>
        </p:nvGrpSpPr>
        <p:grpSpPr>
          <a:xfrm>
            <a:off x="1082240" y="7132671"/>
            <a:ext cx="4626722" cy="1810294"/>
            <a:chOff x="0" y="0"/>
            <a:chExt cx="1687841" cy="660400"/>
          </a:xfrm>
        </p:grpSpPr>
        <p:sp>
          <p:nvSpPr>
            <p:cNvPr id="6" name="Freeform 6"/>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263F6B"/>
            </a:solidFill>
          </p:spPr>
        </p:sp>
      </p:grpSp>
      <p:grpSp>
        <p:nvGrpSpPr>
          <p:cNvPr id="7" name="Group 7"/>
          <p:cNvGrpSpPr/>
          <p:nvPr/>
        </p:nvGrpSpPr>
        <p:grpSpPr>
          <a:xfrm>
            <a:off x="-2512615" y="1681677"/>
            <a:ext cx="8253464" cy="1309890"/>
            <a:chOff x="0" y="0"/>
            <a:chExt cx="4161103" cy="660400"/>
          </a:xfrm>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grpSp>
        <p:nvGrpSpPr>
          <p:cNvPr id="9" name="Group 9"/>
          <p:cNvGrpSpPr/>
          <p:nvPr/>
        </p:nvGrpSpPr>
        <p:grpSpPr>
          <a:xfrm>
            <a:off x="12547151" y="1681677"/>
            <a:ext cx="8253464" cy="1309890"/>
            <a:chOff x="0" y="0"/>
            <a:chExt cx="4161103" cy="660400"/>
          </a:xfrm>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grpSp>
        <p:nvGrpSpPr>
          <p:cNvPr id="11" name="Group 11"/>
          <p:cNvGrpSpPr/>
          <p:nvPr/>
        </p:nvGrpSpPr>
        <p:grpSpPr>
          <a:xfrm>
            <a:off x="6830639" y="7132671"/>
            <a:ext cx="4626722" cy="1810294"/>
            <a:chOff x="0" y="0"/>
            <a:chExt cx="1687841" cy="660400"/>
          </a:xfrm>
        </p:grpSpPr>
        <p:sp>
          <p:nvSpPr>
            <p:cNvPr id="12" name="Freeform 12"/>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263F6B"/>
            </a:solidFill>
          </p:spPr>
        </p:sp>
      </p:grpSp>
      <p:grpSp>
        <p:nvGrpSpPr>
          <p:cNvPr id="13" name="Group 13"/>
          <p:cNvGrpSpPr/>
          <p:nvPr/>
        </p:nvGrpSpPr>
        <p:grpSpPr>
          <a:xfrm>
            <a:off x="6830639" y="4298185"/>
            <a:ext cx="4626722" cy="1810294"/>
            <a:chOff x="0" y="0"/>
            <a:chExt cx="1687841" cy="660400"/>
          </a:xfrm>
        </p:grpSpPr>
        <p:sp>
          <p:nvSpPr>
            <p:cNvPr id="14" name="Freeform 14"/>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263F6B"/>
            </a:solidFill>
          </p:spPr>
        </p:sp>
      </p:grpSp>
      <p:sp>
        <p:nvSpPr>
          <p:cNvPr id="15" name="TextBox 15"/>
          <p:cNvSpPr txBox="1"/>
          <p:nvPr/>
        </p:nvSpPr>
        <p:spPr>
          <a:xfrm>
            <a:off x="6176317" y="1858407"/>
            <a:ext cx="5935366" cy="772674"/>
          </a:xfrm>
          <a:prstGeom prst="rect">
            <a:avLst/>
          </a:prstGeom>
        </p:spPr>
        <p:txBody>
          <a:bodyPr lIns="0" tIns="0" rIns="0" bIns="0" rtlCol="0" anchor="t">
            <a:spAutoFit/>
          </a:bodyPr>
          <a:lstStyle/>
          <a:p>
            <a:pPr algn="ctr">
              <a:lnSpc>
                <a:spcPts val="5719"/>
              </a:lnSpc>
            </a:pPr>
            <a:r>
              <a:rPr lang="en-US" sz="5836" spc="-344">
                <a:solidFill>
                  <a:srgbClr val="263F6B"/>
                </a:solidFill>
                <a:latin typeface="Montserrat Extra-Bold Italics"/>
              </a:rPr>
              <a:t>PROMEDIAFILM</a:t>
            </a:r>
          </a:p>
        </p:txBody>
      </p:sp>
      <p:sp>
        <p:nvSpPr>
          <p:cNvPr id="16" name="TextBox 16"/>
          <p:cNvSpPr txBox="1"/>
          <p:nvPr/>
        </p:nvSpPr>
        <p:spPr>
          <a:xfrm>
            <a:off x="1073360" y="4504022"/>
            <a:ext cx="4757799" cy="1294522"/>
          </a:xfrm>
          <a:prstGeom prst="rect">
            <a:avLst/>
          </a:prstGeom>
        </p:spPr>
        <p:txBody>
          <a:bodyPr wrap="square" lIns="0" tIns="0" rIns="0" bIns="0" rtlCol="0" anchor="t">
            <a:spAutoFit/>
          </a:bodyPr>
          <a:lstStyle/>
          <a:p>
            <a:pPr algn="ctr">
              <a:lnSpc>
                <a:spcPts val="3500"/>
              </a:lnSpc>
            </a:pPr>
            <a:r>
              <a:rPr lang="en-US" sz="1900" spc="50" dirty="0">
                <a:solidFill>
                  <a:schemeClr val="bg1"/>
                </a:solidFill>
                <a:latin typeface="Montserrat"/>
              </a:rPr>
              <a:t>ProMediaFilm is a digital media service providing services for weddings. </a:t>
            </a:r>
          </a:p>
        </p:txBody>
      </p:sp>
      <p:sp>
        <p:nvSpPr>
          <p:cNvPr id="17" name="TextBox 17"/>
          <p:cNvSpPr txBox="1"/>
          <p:nvPr/>
        </p:nvSpPr>
        <p:spPr>
          <a:xfrm>
            <a:off x="1483108" y="7374242"/>
            <a:ext cx="3824986" cy="1233415"/>
          </a:xfrm>
          <a:prstGeom prst="rect">
            <a:avLst/>
          </a:prstGeom>
        </p:spPr>
        <p:txBody>
          <a:bodyPr lIns="0" tIns="0" rIns="0" bIns="0" rtlCol="0" anchor="t">
            <a:spAutoFit/>
          </a:bodyPr>
          <a:lstStyle/>
          <a:p>
            <a:pPr algn="ctr">
              <a:lnSpc>
                <a:spcPct val="107000"/>
              </a:lnSpc>
              <a:spcAft>
                <a:spcPts val="800"/>
              </a:spcAft>
              <a:tabLst>
                <a:tab pos="457200" algn="l"/>
              </a:tabLst>
            </a:pPr>
            <a:r>
              <a:rPr lang="en-GB" sz="1900" dirty="0">
                <a:solidFill>
                  <a:schemeClr val="bg1"/>
                </a:solidFill>
                <a:effectLst/>
                <a:latin typeface="Montserrat" panose="00000500000000000000" pitchFamily="2" charset="0"/>
                <a:ea typeface="Calibri" panose="020F0502020204030204" pitchFamily="34" charset="0"/>
                <a:cs typeface="Times New Roman" panose="02020603050405020304" pitchFamily="18" charset="0"/>
              </a:rPr>
              <a:t>We want our wedding films to store all our customers' unforgettable emotions and memories. </a:t>
            </a:r>
          </a:p>
        </p:txBody>
      </p:sp>
      <p:sp>
        <p:nvSpPr>
          <p:cNvPr id="18" name="TextBox 18"/>
          <p:cNvSpPr txBox="1"/>
          <p:nvPr/>
        </p:nvSpPr>
        <p:spPr>
          <a:xfrm>
            <a:off x="7231507" y="7374242"/>
            <a:ext cx="3824986" cy="1358642"/>
          </a:xfrm>
          <a:prstGeom prst="rect">
            <a:avLst/>
          </a:prstGeom>
        </p:spPr>
        <p:txBody>
          <a:bodyPr lIns="0" tIns="0" rIns="0" bIns="0" rtlCol="0" anchor="t">
            <a:spAutoFit/>
          </a:bodyPr>
          <a:lstStyle/>
          <a:p>
            <a:pPr algn="ctr">
              <a:lnSpc>
                <a:spcPts val="2660"/>
              </a:lnSpc>
            </a:pPr>
            <a:r>
              <a:rPr lang="en-US" sz="1900" spc="38" dirty="0">
                <a:solidFill>
                  <a:srgbClr val="FFFFFF"/>
                </a:solidFill>
                <a:latin typeface="Montserrat"/>
              </a:rPr>
              <a:t>To make your experiences on wedding days immortal with happiness and </a:t>
            </a:r>
            <a:r>
              <a:rPr lang="en-GB" sz="1900" spc="38" dirty="0">
                <a:solidFill>
                  <a:srgbClr val="FFFFFF"/>
                </a:solidFill>
                <a:latin typeface="Montserrat"/>
              </a:rPr>
              <a:t>colours</a:t>
            </a:r>
            <a:r>
              <a:rPr lang="en-US" sz="1900" spc="38" dirty="0">
                <a:solidFill>
                  <a:srgbClr val="FFFFFF"/>
                </a:solidFill>
                <a:latin typeface="Montserrat"/>
              </a:rPr>
              <a:t> recorded on the reels. </a:t>
            </a:r>
          </a:p>
        </p:txBody>
      </p:sp>
      <p:sp>
        <p:nvSpPr>
          <p:cNvPr id="19" name="TextBox 19"/>
          <p:cNvSpPr txBox="1"/>
          <p:nvPr/>
        </p:nvSpPr>
        <p:spPr>
          <a:xfrm>
            <a:off x="7239629" y="4539756"/>
            <a:ext cx="3808741" cy="989965"/>
          </a:xfrm>
          <a:prstGeom prst="rect">
            <a:avLst/>
          </a:prstGeom>
        </p:spPr>
        <p:txBody>
          <a:bodyPr lIns="0" tIns="0" rIns="0" bIns="0" rtlCol="0" anchor="t">
            <a:spAutoFit/>
          </a:bodyPr>
          <a:lstStyle/>
          <a:p>
            <a:pPr algn="ctr">
              <a:lnSpc>
                <a:spcPts val="2660"/>
              </a:lnSpc>
            </a:pPr>
            <a:r>
              <a:rPr lang="en-US" sz="1900" spc="38" dirty="0">
                <a:solidFill>
                  <a:srgbClr val="FFFFFF"/>
                </a:solidFill>
                <a:latin typeface="Montserrat"/>
              </a:rPr>
              <a:t>Digital services in the form of creative filmmaking on special days.</a:t>
            </a:r>
          </a:p>
        </p:txBody>
      </p:sp>
      <p:sp>
        <p:nvSpPr>
          <p:cNvPr id="20" name="TextBox 20"/>
          <p:cNvSpPr txBox="1"/>
          <p:nvPr/>
        </p:nvSpPr>
        <p:spPr>
          <a:xfrm>
            <a:off x="930347" y="3520036"/>
            <a:ext cx="4930507" cy="633846"/>
          </a:xfrm>
          <a:prstGeom prst="rect">
            <a:avLst/>
          </a:prstGeom>
        </p:spPr>
        <p:txBody>
          <a:bodyPr lIns="0" tIns="0" rIns="0" bIns="0" rtlCol="0" anchor="t">
            <a:spAutoFit/>
          </a:bodyPr>
          <a:lstStyle/>
          <a:p>
            <a:pPr algn="ctr">
              <a:lnSpc>
                <a:spcPts val="5588"/>
              </a:lnSpc>
            </a:pPr>
            <a:r>
              <a:rPr lang="en-US" sz="2941" spc="58" dirty="0">
                <a:solidFill>
                  <a:srgbClr val="263F6B"/>
                </a:solidFill>
                <a:latin typeface="Montserrat Extra-Bold"/>
              </a:rPr>
              <a:t>Our Service</a:t>
            </a:r>
          </a:p>
        </p:txBody>
      </p:sp>
      <p:sp>
        <p:nvSpPr>
          <p:cNvPr id="21" name="TextBox 21"/>
          <p:cNvSpPr txBox="1"/>
          <p:nvPr/>
        </p:nvSpPr>
        <p:spPr>
          <a:xfrm>
            <a:off x="6351586" y="2433921"/>
            <a:ext cx="5584829" cy="358888"/>
          </a:xfrm>
          <a:prstGeom prst="rect">
            <a:avLst/>
          </a:prstGeom>
        </p:spPr>
        <p:txBody>
          <a:bodyPr lIns="0" tIns="0" rIns="0" bIns="0" rtlCol="0" anchor="t">
            <a:spAutoFit/>
          </a:bodyPr>
          <a:lstStyle/>
          <a:p>
            <a:pPr algn="ctr">
              <a:lnSpc>
                <a:spcPts val="3119"/>
              </a:lnSpc>
            </a:pPr>
            <a:r>
              <a:rPr lang="en-US" sz="1641" spc="32">
                <a:solidFill>
                  <a:srgbClr val="263F6B"/>
                </a:solidFill>
                <a:latin typeface="Montserrat Extra-Bold"/>
              </a:rPr>
              <a:t>wedding cinematography</a:t>
            </a:r>
          </a:p>
        </p:txBody>
      </p:sp>
      <p:sp>
        <p:nvSpPr>
          <p:cNvPr id="22" name="TextBox 22"/>
          <p:cNvSpPr txBox="1"/>
          <p:nvPr/>
        </p:nvSpPr>
        <p:spPr>
          <a:xfrm>
            <a:off x="1646003" y="6341995"/>
            <a:ext cx="3499197" cy="633846"/>
          </a:xfrm>
          <a:prstGeom prst="rect">
            <a:avLst/>
          </a:prstGeom>
        </p:spPr>
        <p:txBody>
          <a:bodyPr lIns="0" tIns="0" rIns="0" bIns="0" rtlCol="0" anchor="t">
            <a:spAutoFit/>
          </a:bodyPr>
          <a:lstStyle/>
          <a:p>
            <a:pPr algn="ctr">
              <a:lnSpc>
                <a:spcPts val="5588"/>
              </a:lnSpc>
            </a:pPr>
            <a:r>
              <a:rPr lang="en-US" sz="2941" spc="58" dirty="0">
                <a:solidFill>
                  <a:srgbClr val="263F6B"/>
                </a:solidFill>
                <a:latin typeface="Montserrat Extra-Bold"/>
              </a:rPr>
              <a:t>Our Mission</a:t>
            </a:r>
          </a:p>
        </p:txBody>
      </p:sp>
      <p:sp>
        <p:nvSpPr>
          <p:cNvPr id="23" name="TextBox 23"/>
          <p:cNvSpPr txBox="1"/>
          <p:nvPr/>
        </p:nvSpPr>
        <p:spPr>
          <a:xfrm>
            <a:off x="7394402" y="6341995"/>
            <a:ext cx="3499197" cy="633846"/>
          </a:xfrm>
          <a:prstGeom prst="rect">
            <a:avLst/>
          </a:prstGeom>
        </p:spPr>
        <p:txBody>
          <a:bodyPr lIns="0" tIns="0" rIns="0" bIns="0" rtlCol="0" anchor="t">
            <a:spAutoFit/>
          </a:bodyPr>
          <a:lstStyle/>
          <a:p>
            <a:pPr algn="ctr">
              <a:lnSpc>
                <a:spcPts val="5588"/>
              </a:lnSpc>
            </a:pPr>
            <a:r>
              <a:rPr lang="en-US" sz="2941" spc="58" dirty="0">
                <a:solidFill>
                  <a:srgbClr val="263F6B"/>
                </a:solidFill>
                <a:latin typeface="Montserrat Extra-Bold"/>
              </a:rPr>
              <a:t>Our Vision</a:t>
            </a:r>
          </a:p>
        </p:txBody>
      </p:sp>
      <p:sp>
        <p:nvSpPr>
          <p:cNvPr id="24" name="TextBox 24"/>
          <p:cNvSpPr txBox="1"/>
          <p:nvPr/>
        </p:nvSpPr>
        <p:spPr>
          <a:xfrm>
            <a:off x="6486256" y="3507509"/>
            <a:ext cx="5315487" cy="633846"/>
          </a:xfrm>
          <a:prstGeom prst="rect">
            <a:avLst/>
          </a:prstGeom>
        </p:spPr>
        <p:txBody>
          <a:bodyPr lIns="0" tIns="0" rIns="0" bIns="0" rtlCol="0" anchor="t">
            <a:spAutoFit/>
          </a:bodyPr>
          <a:lstStyle/>
          <a:p>
            <a:pPr algn="ctr">
              <a:lnSpc>
                <a:spcPts val="5588"/>
              </a:lnSpc>
            </a:pPr>
            <a:r>
              <a:rPr lang="en-US" sz="2941" spc="58" dirty="0">
                <a:solidFill>
                  <a:srgbClr val="263F6B"/>
                </a:solidFill>
                <a:latin typeface="Montserrat Extra-Bold"/>
              </a:rPr>
              <a:t>Our Aims and Objectives </a:t>
            </a:r>
          </a:p>
        </p:txBody>
      </p:sp>
      <p:sp>
        <p:nvSpPr>
          <p:cNvPr id="25" name="TextBox 25"/>
          <p:cNvSpPr txBox="1"/>
          <p:nvPr/>
        </p:nvSpPr>
        <p:spPr>
          <a:xfrm>
            <a:off x="1051621" y="553711"/>
            <a:ext cx="9006779" cy="322589"/>
          </a:xfrm>
          <a:prstGeom prst="rect">
            <a:avLst/>
          </a:prstGeom>
        </p:spPr>
        <p:txBody>
          <a:bodyPr wrap="square" lIns="0" tIns="0" rIns="0" bIns="0" rtlCol="0" anchor="t">
            <a:spAutoFit/>
          </a:bodyPr>
          <a:lstStyle/>
          <a:p>
            <a:pPr marL="205111" lvl="1" algn="ctr">
              <a:lnSpc>
                <a:spcPts val="2660"/>
              </a:lnSpc>
            </a:pPr>
            <a:r>
              <a:rPr lang="en-US" sz="1900" dirty="0">
                <a:solidFill>
                  <a:srgbClr val="213559"/>
                </a:solidFill>
                <a:latin typeface="Open Sans Extra Bold"/>
              </a:rPr>
              <a:t>1.1. Our Service, Mission, Vision, Aims, Objectives and Pricing strategy</a:t>
            </a:r>
          </a:p>
        </p:txBody>
      </p:sp>
      <p:sp>
        <p:nvSpPr>
          <p:cNvPr id="27" name="TextBox 26">
            <a:extLst>
              <a:ext uri="{FF2B5EF4-FFF2-40B4-BE49-F238E27FC236}">
                <a16:creationId xmlns:a16="http://schemas.microsoft.com/office/drawing/2014/main" id="{FAEB009C-F74A-5D23-78C1-F22C5426AEBA}"/>
              </a:ext>
            </a:extLst>
          </p:cNvPr>
          <p:cNvSpPr txBox="1"/>
          <p:nvPr/>
        </p:nvSpPr>
        <p:spPr>
          <a:xfrm>
            <a:off x="14206349" y="8297472"/>
            <a:ext cx="2598543" cy="400110"/>
          </a:xfrm>
          <a:prstGeom prst="rect">
            <a:avLst/>
          </a:prstGeom>
          <a:noFill/>
        </p:spPr>
        <p:txBody>
          <a:bodyPr wrap="square">
            <a:spAutoFit/>
          </a:bodyPr>
          <a:lstStyle/>
          <a:p>
            <a:r>
              <a:rPr lang="en-GB" sz="2000" dirty="0">
                <a:solidFill>
                  <a:schemeClr val="tx2"/>
                </a:solidFill>
                <a:effectLst/>
              </a:rPr>
              <a:t>(</a:t>
            </a:r>
            <a:r>
              <a:rPr lang="en-GB" sz="2000" dirty="0">
                <a:solidFill>
                  <a:schemeClr val="tx2"/>
                </a:solidFill>
                <a:effectLst/>
                <a:latin typeface="Montserrat" panose="00000500000000000000" pitchFamily="2" charset="0"/>
              </a:rPr>
              <a:t>Martins, 2013</a:t>
            </a:r>
            <a:r>
              <a:rPr lang="en-GB" sz="2000" dirty="0">
                <a:solidFill>
                  <a:schemeClr val="tx2"/>
                </a:solidFill>
                <a:effectLst/>
              </a:rPr>
              <a:t>)</a:t>
            </a: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solidFill>
                <a:schemeClr val="tx2"/>
              </a:solidFill>
            </a:endParaRPr>
          </a:p>
        </p:txBody>
      </p:sp>
      <p:pic>
        <p:nvPicPr>
          <p:cNvPr id="28" name="Picture 10">
            <a:extLst>
              <a:ext uri="{FF2B5EF4-FFF2-40B4-BE49-F238E27FC236}">
                <a16:creationId xmlns:a16="http://schemas.microsoft.com/office/drawing/2014/main" id="{42AD0EED-AD5A-7963-6603-EC0C775F5F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28700" y="1028700"/>
            <a:ext cx="1783058" cy="295015"/>
          </a:xfrm>
          <a:prstGeom prst="rect">
            <a:avLst/>
          </a:prstGeom>
        </p:spPr>
      </p:pic>
      <p:grpSp>
        <p:nvGrpSpPr>
          <p:cNvPr id="32" name="Group 5">
            <a:extLst>
              <a:ext uri="{FF2B5EF4-FFF2-40B4-BE49-F238E27FC236}">
                <a16:creationId xmlns:a16="http://schemas.microsoft.com/office/drawing/2014/main" id="{6C9799CC-4F2F-53AC-F6EE-F2D053E8A910}"/>
              </a:ext>
            </a:extLst>
          </p:cNvPr>
          <p:cNvGrpSpPr/>
          <p:nvPr/>
        </p:nvGrpSpPr>
        <p:grpSpPr>
          <a:xfrm>
            <a:off x="12391742" y="4323640"/>
            <a:ext cx="4626722" cy="1810294"/>
            <a:chOff x="0" y="0"/>
            <a:chExt cx="1687841" cy="660400"/>
          </a:xfrm>
        </p:grpSpPr>
        <p:sp>
          <p:nvSpPr>
            <p:cNvPr id="33" name="Freeform 6">
              <a:extLst>
                <a:ext uri="{FF2B5EF4-FFF2-40B4-BE49-F238E27FC236}">
                  <a16:creationId xmlns:a16="http://schemas.microsoft.com/office/drawing/2014/main" id="{215B3867-88B6-D22A-2556-7027F4FFC4E6}"/>
                </a:ext>
              </a:extLst>
            </p:cNvPr>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263F6B"/>
            </a:solidFill>
          </p:spPr>
        </p:sp>
      </p:grpSp>
      <p:sp>
        <p:nvSpPr>
          <p:cNvPr id="34" name="TextBox 12">
            <a:extLst>
              <a:ext uri="{FF2B5EF4-FFF2-40B4-BE49-F238E27FC236}">
                <a16:creationId xmlns:a16="http://schemas.microsoft.com/office/drawing/2014/main" id="{23CE9BFE-B871-581D-CFFD-D7A89028F3C5}"/>
              </a:ext>
            </a:extLst>
          </p:cNvPr>
          <p:cNvSpPr txBox="1"/>
          <p:nvPr/>
        </p:nvSpPr>
        <p:spPr>
          <a:xfrm>
            <a:off x="12781630" y="5041144"/>
            <a:ext cx="3824986" cy="323215"/>
          </a:xfrm>
          <a:prstGeom prst="rect">
            <a:avLst/>
          </a:prstGeom>
        </p:spPr>
        <p:txBody>
          <a:bodyPr lIns="0" tIns="0" rIns="0" bIns="0" rtlCol="0" anchor="t">
            <a:spAutoFit/>
          </a:bodyPr>
          <a:lstStyle/>
          <a:p>
            <a:pPr algn="ctr">
              <a:lnSpc>
                <a:spcPts val="2660"/>
              </a:lnSpc>
            </a:pPr>
            <a:r>
              <a:rPr lang="en-US" sz="1900" spc="38">
                <a:solidFill>
                  <a:srgbClr val="FFFFFF"/>
                </a:solidFill>
                <a:latin typeface="Montserrat"/>
              </a:rPr>
              <a:t>Start with low prices</a:t>
            </a:r>
          </a:p>
        </p:txBody>
      </p:sp>
      <p:sp>
        <p:nvSpPr>
          <p:cNvPr id="35" name="TextBox 14">
            <a:extLst>
              <a:ext uri="{FF2B5EF4-FFF2-40B4-BE49-F238E27FC236}">
                <a16:creationId xmlns:a16="http://schemas.microsoft.com/office/drawing/2014/main" id="{AC10063F-2E8A-CD11-6514-35496D843A6B}"/>
              </a:ext>
            </a:extLst>
          </p:cNvPr>
          <p:cNvSpPr txBox="1"/>
          <p:nvPr/>
        </p:nvSpPr>
        <p:spPr>
          <a:xfrm>
            <a:off x="12635873" y="3516671"/>
            <a:ext cx="4116500" cy="631776"/>
          </a:xfrm>
          <a:prstGeom prst="rect">
            <a:avLst/>
          </a:prstGeom>
        </p:spPr>
        <p:txBody>
          <a:bodyPr lIns="0" tIns="0" rIns="0" bIns="0" rtlCol="0" anchor="t">
            <a:spAutoFit/>
          </a:bodyPr>
          <a:lstStyle/>
          <a:p>
            <a:pPr algn="ctr">
              <a:lnSpc>
                <a:spcPts val="5588"/>
              </a:lnSpc>
            </a:pPr>
            <a:r>
              <a:rPr lang="en-US" sz="2941" spc="58" dirty="0">
                <a:solidFill>
                  <a:srgbClr val="263F6B"/>
                </a:solidFill>
                <a:latin typeface="Montserrat Extra-Bold"/>
              </a:rPr>
              <a:t>Pricing Strategy</a:t>
            </a:r>
          </a:p>
        </p:txBody>
      </p:sp>
      <p:sp>
        <p:nvSpPr>
          <p:cNvPr id="36" name="TextBox 35">
            <a:extLst>
              <a:ext uri="{FF2B5EF4-FFF2-40B4-BE49-F238E27FC236}">
                <a16:creationId xmlns:a16="http://schemas.microsoft.com/office/drawing/2014/main" id="{067FC747-765F-683E-CDC4-4C4C60547F4E}"/>
              </a:ext>
            </a:extLst>
          </p:cNvPr>
          <p:cNvSpPr txBox="1"/>
          <p:nvPr/>
        </p:nvSpPr>
        <p:spPr>
          <a:xfrm>
            <a:off x="14897650" y="8942965"/>
            <a:ext cx="2053264" cy="400110"/>
          </a:xfrm>
          <a:prstGeom prst="rect">
            <a:avLst/>
          </a:prstGeom>
          <a:noFill/>
        </p:spPr>
        <p:txBody>
          <a:bodyPr wrap="square">
            <a:spAutoFit/>
          </a:bodyPr>
          <a:lstStyle/>
          <a:p>
            <a:r>
              <a:rPr lang="en-GB" sz="2000" dirty="0">
                <a:solidFill>
                  <a:schemeClr val="tx2"/>
                </a:solidFill>
                <a:effectLst/>
                <a:latin typeface="Montserrat" panose="00000500000000000000" pitchFamily="2" charset="0"/>
                <a:ea typeface="Calibri" panose="020F0502020204030204" pitchFamily="34" charset="0"/>
              </a:rPr>
              <a:t>(Doyran, 2020) </a:t>
            </a:r>
            <a:endParaRPr lang="en-GB" sz="2000" dirty="0">
              <a:solidFill>
                <a:schemeClr val="tx2"/>
              </a:solidFill>
              <a:latin typeface="Montserrat" panose="000005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30"/>
                                        </p:tgtEl>
                                        <p:attrNameLst>
                                          <p:attrName>style.visibility</p:attrName>
                                        </p:attrNameLst>
                                      </p:cBhvr>
                                      <p:to>
                                        <p:strVal val="visible"/>
                                      </p:to>
                                    </p:set>
                                    <p:animEffect transition="in" filter="fade">
                                      <p:cBhvr>
                                        <p:cTn id="10" dur="500"/>
                                        <p:tgtEl>
                                          <p:spTgt spid="3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fade">
                                      <p:cBhvr>
                                        <p:cTn id="18" dur="500"/>
                                        <p:tgtEl>
                                          <p:spTgt spid="22"/>
                                        </p:tgtEl>
                                      </p:cBhvr>
                                    </p:animEffect>
                                  </p:childTnLst>
                                </p:cTn>
                              </p:par>
                              <p:par>
                                <p:cTn id="19" presetID="10"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par>
                                <p:cTn id="33" presetID="10" presetClass="entr" presetSubtype="0" fill="hold"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4"/>
                                        </p:tgtEl>
                                        <p:attrNameLst>
                                          <p:attrName>style.visibility</p:attrName>
                                        </p:attrNameLst>
                                      </p:cBhvr>
                                      <p:to>
                                        <p:strVal val="visible"/>
                                      </p:to>
                                    </p:set>
                                    <p:animEffect transition="in" filter="fade">
                                      <p:cBhvr>
                                        <p:cTn id="40" dur="500"/>
                                        <p:tgtEl>
                                          <p:spTgt spid="24"/>
                                        </p:tgtEl>
                                      </p:cBhvr>
                                    </p:animEffect>
                                  </p:childTnLst>
                                </p:cTn>
                              </p:par>
                              <p:par>
                                <p:cTn id="41" presetID="10" presetClass="entr" presetSubtype="0"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32"/>
                                        </p:tgtEl>
                                        <p:attrNameLst>
                                          <p:attrName>style.visibility</p:attrName>
                                        </p:attrNameLst>
                                      </p:cBhvr>
                                      <p:to>
                                        <p:strVal val="visible"/>
                                      </p:to>
                                    </p:set>
                                    <p:animEffect transition="in" filter="fade">
                                      <p:cBhvr>
                                        <p:cTn id="51" dur="500"/>
                                        <p:tgtEl>
                                          <p:spTgt spid="32"/>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34"/>
                                        </p:tgtEl>
                                        <p:attrNameLst>
                                          <p:attrName>style.visibility</p:attrName>
                                        </p:attrNameLst>
                                      </p:cBhvr>
                                      <p:to>
                                        <p:strVal val="visible"/>
                                      </p:to>
                                    </p:set>
                                    <p:animEffect transition="in" filter="fade">
                                      <p:cBhvr>
                                        <p:cTn id="54" dur="500"/>
                                        <p:tgtEl>
                                          <p:spTgt spid="34"/>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fade">
                                      <p:cBhvr>
                                        <p:cTn id="5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0" grpId="0"/>
      <p:bldP spid="22" grpId="0"/>
      <p:bldP spid="23" grpId="0"/>
      <p:bldP spid="24" grpId="0"/>
      <p:bldP spid="34" grpId="0"/>
      <p:bldP spid="3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AutoShape 3"/>
          <p:cNvSpPr/>
          <p:nvPr/>
        </p:nvSpPr>
        <p:spPr>
          <a:xfrm rot="2700000">
            <a:off x="-2646503" y="9043300"/>
            <a:ext cx="5293007" cy="2487400"/>
          </a:xfrm>
          <a:prstGeom prst="rect">
            <a:avLst/>
          </a:prstGeom>
          <a:solidFill>
            <a:srgbClr val="213559"/>
          </a:solidFill>
        </p:spPr>
      </p:sp>
      <p:sp>
        <p:nvSpPr>
          <p:cNvPr id="4" name="AutoShape 4"/>
          <p:cNvSpPr/>
          <p:nvPr/>
        </p:nvSpPr>
        <p:spPr>
          <a:xfrm rot="2700000">
            <a:off x="15641497" y="-1243700"/>
            <a:ext cx="5293007" cy="2487400"/>
          </a:xfrm>
          <a:prstGeom prst="rect">
            <a:avLst/>
          </a:prstGeom>
          <a:solidFill>
            <a:srgbClr val="213559"/>
          </a:solidFill>
        </p:spPr>
      </p:sp>
      <p:grpSp>
        <p:nvGrpSpPr>
          <p:cNvPr id="5" name="Group 5"/>
          <p:cNvGrpSpPr/>
          <p:nvPr/>
        </p:nvGrpSpPr>
        <p:grpSpPr>
          <a:xfrm>
            <a:off x="12801600" y="5259898"/>
            <a:ext cx="4626722" cy="1810294"/>
            <a:chOff x="0" y="0"/>
            <a:chExt cx="1687841" cy="660400"/>
          </a:xfrm>
        </p:grpSpPr>
        <p:sp>
          <p:nvSpPr>
            <p:cNvPr id="6" name="Freeform 6"/>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263F6B"/>
            </a:solidFill>
          </p:spPr>
        </p:sp>
      </p:grpSp>
      <p:grpSp>
        <p:nvGrpSpPr>
          <p:cNvPr id="7" name="Group 7"/>
          <p:cNvGrpSpPr/>
          <p:nvPr/>
        </p:nvGrpSpPr>
        <p:grpSpPr>
          <a:xfrm>
            <a:off x="-2512615" y="1681677"/>
            <a:ext cx="8253464" cy="1309890"/>
            <a:chOff x="0" y="0"/>
            <a:chExt cx="4161103" cy="660400"/>
          </a:xfrm>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grpSp>
        <p:nvGrpSpPr>
          <p:cNvPr id="9" name="Group 9"/>
          <p:cNvGrpSpPr/>
          <p:nvPr/>
        </p:nvGrpSpPr>
        <p:grpSpPr>
          <a:xfrm>
            <a:off x="12547151" y="1681677"/>
            <a:ext cx="8253464" cy="1309890"/>
            <a:chOff x="0" y="0"/>
            <a:chExt cx="4161103" cy="660400"/>
          </a:xfrm>
        </p:grpSpPr>
        <p:sp>
          <p:nvSpPr>
            <p:cNvPr id="10" name="Freeform 10"/>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sp>
        <p:nvSpPr>
          <p:cNvPr id="11" name="TextBox 11"/>
          <p:cNvSpPr txBox="1"/>
          <p:nvPr/>
        </p:nvSpPr>
        <p:spPr>
          <a:xfrm>
            <a:off x="6176317" y="1858407"/>
            <a:ext cx="5935366" cy="772674"/>
          </a:xfrm>
          <a:prstGeom prst="rect">
            <a:avLst/>
          </a:prstGeom>
        </p:spPr>
        <p:txBody>
          <a:bodyPr lIns="0" tIns="0" rIns="0" bIns="0" rtlCol="0" anchor="t">
            <a:spAutoFit/>
          </a:bodyPr>
          <a:lstStyle/>
          <a:p>
            <a:pPr algn="ctr">
              <a:lnSpc>
                <a:spcPts val="5719"/>
              </a:lnSpc>
            </a:pPr>
            <a:r>
              <a:rPr lang="en-US" sz="5836" spc="-344">
                <a:solidFill>
                  <a:srgbClr val="263F6B"/>
                </a:solidFill>
                <a:latin typeface="Montserrat Extra-Bold Italics"/>
              </a:rPr>
              <a:t>PROMEDIAFILM</a:t>
            </a:r>
          </a:p>
        </p:txBody>
      </p:sp>
      <p:sp>
        <p:nvSpPr>
          <p:cNvPr id="12" name="TextBox 12"/>
          <p:cNvSpPr txBox="1"/>
          <p:nvPr/>
        </p:nvSpPr>
        <p:spPr>
          <a:xfrm>
            <a:off x="13202468" y="5831973"/>
            <a:ext cx="3824986" cy="666144"/>
          </a:xfrm>
          <a:prstGeom prst="rect">
            <a:avLst/>
          </a:prstGeom>
        </p:spPr>
        <p:txBody>
          <a:bodyPr lIns="0" tIns="0" rIns="0" bIns="0" rtlCol="0" anchor="t">
            <a:spAutoFit/>
          </a:bodyPr>
          <a:lstStyle/>
          <a:p>
            <a:pPr algn="ctr">
              <a:lnSpc>
                <a:spcPts val="2660"/>
              </a:lnSpc>
            </a:pPr>
            <a:r>
              <a:rPr lang="en-US" sz="1900" spc="38" dirty="0">
                <a:solidFill>
                  <a:srgbClr val="FFFFFF"/>
                </a:solidFill>
                <a:latin typeface="Montserrat"/>
              </a:rPr>
              <a:t>After 12 months a profit of almost</a:t>
            </a:r>
            <a:r>
              <a:rPr lang="en-US" sz="1900" b="1" spc="38" dirty="0">
                <a:solidFill>
                  <a:srgbClr val="FFFFFF"/>
                </a:solidFill>
                <a:latin typeface="Montserrat"/>
              </a:rPr>
              <a:t> £120.000</a:t>
            </a:r>
          </a:p>
        </p:txBody>
      </p:sp>
      <p:sp>
        <p:nvSpPr>
          <p:cNvPr id="13" name="TextBox 13"/>
          <p:cNvSpPr txBox="1"/>
          <p:nvPr/>
        </p:nvSpPr>
        <p:spPr>
          <a:xfrm>
            <a:off x="6351586" y="2433921"/>
            <a:ext cx="5584829" cy="358888"/>
          </a:xfrm>
          <a:prstGeom prst="rect">
            <a:avLst/>
          </a:prstGeom>
        </p:spPr>
        <p:txBody>
          <a:bodyPr lIns="0" tIns="0" rIns="0" bIns="0" rtlCol="0" anchor="t">
            <a:spAutoFit/>
          </a:bodyPr>
          <a:lstStyle/>
          <a:p>
            <a:pPr algn="ctr">
              <a:lnSpc>
                <a:spcPts val="3119"/>
              </a:lnSpc>
            </a:pPr>
            <a:r>
              <a:rPr lang="en-US" sz="1641" spc="32">
                <a:solidFill>
                  <a:srgbClr val="263F6B"/>
                </a:solidFill>
                <a:latin typeface="Montserrat Extra-Bold"/>
              </a:rPr>
              <a:t>wedding cinematography</a:t>
            </a:r>
          </a:p>
        </p:txBody>
      </p:sp>
      <p:pic>
        <p:nvPicPr>
          <p:cNvPr id="17" name="Picture 16">
            <a:extLst>
              <a:ext uri="{FF2B5EF4-FFF2-40B4-BE49-F238E27FC236}">
                <a16:creationId xmlns:a16="http://schemas.microsoft.com/office/drawing/2014/main" id="{78380836-15C1-A67A-C196-1E8E225175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77584" y="3775288"/>
            <a:ext cx="8951232" cy="5864600"/>
          </a:xfrm>
          <a:prstGeom prst="rect">
            <a:avLst/>
          </a:prstGeom>
          <a:ln w="88900" cap="sq" cmpd="thickThin">
            <a:solidFill>
              <a:srgbClr val="263F6B"/>
            </a:solidFill>
            <a:prstDash val="solid"/>
            <a:miter lim="800000"/>
          </a:ln>
          <a:effectLst>
            <a:innerShdw blurRad="76200">
              <a:srgbClr val="000000"/>
            </a:innerShdw>
          </a:effectLst>
        </p:spPr>
      </p:pic>
      <p:pic>
        <p:nvPicPr>
          <p:cNvPr id="16" name="Picture 10">
            <a:extLst>
              <a:ext uri="{FF2B5EF4-FFF2-40B4-BE49-F238E27FC236}">
                <a16:creationId xmlns:a16="http://schemas.microsoft.com/office/drawing/2014/main" id="{7C3EA9A8-1D35-E0CD-C090-2B74E47F885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028700"/>
            <a:ext cx="1783058" cy="295015"/>
          </a:xfrm>
          <a:prstGeom prst="rect">
            <a:avLst/>
          </a:prstGeom>
        </p:spPr>
      </p:pic>
      <p:sp>
        <p:nvSpPr>
          <p:cNvPr id="18" name="TextBox 17">
            <a:extLst>
              <a:ext uri="{FF2B5EF4-FFF2-40B4-BE49-F238E27FC236}">
                <a16:creationId xmlns:a16="http://schemas.microsoft.com/office/drawing/2014/main" id="{A7F5D8A7-56E0-F211-54E3-0708F0117342}"/>
              </a:ext>
            </a:extLst>
          </p:cNvPr>
          <p:cNvSpPr txBox="1"/>
          <p:nvPr/>
        </p:nvSpPr>
        <p:spPr>
          <a:xfrm>
            <a:off x="12690241" y="4448989"/>
            <a:ext cx="4849439" cy="724109"/>
          </a:xfrm>
          <a:prstGeom prst="rect">
            <a:avLst/>
          </a:prstGeom>
          <a:noFill/>
        </p:spPr>
        <p:txBody>
          <a:bodyPr wrap="square">
            <a:spAutoFit/>
          </a:bodyPr>
          <a:lstStyle/>
          <a:p>
            <a:pPr algn="ctr">
              <a:lnSpc>
                <a:spcPts val="5588"/>
              </a:lnSpc>
            </a:pPr>
            <a:r>
              <a:rPr lang="en-US" sz="2940" spc="58" dirty="0">
                <a:solidFill>
                  <a:srgbClr val="263F6B"/>
                </a:solidFill>
                <a:latin typeface="Montserrat Extra-Bold"/>
              </a:rPr>
              <a:t>1.2 Financial Overview</a:t>
            </a:r>
          </a:p>
        </p:txBody>
      </p:sp>
    </p:spTree>
    <p:extLst>
      <p:ext uri="{BB962C8B-B14F-4D97-AF65-F5344CB8AC3E}">
        <p14:creationId xmlns:p14="http://schemas.microsoft.com/office/powerpoint/2010/main" val="422924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grpSp>
        <p:nvGrpSpPr>
          <p:cNvPr id="14" name="Group 8">
            <a:extLst>
              <a:ext uri="{FF2B5EF4-FFF2-40B4-BE49-F238E27FC236}">
                <a16:creationId xmlns:a16="http://schemas.microsoft.com/office/drawing/2014/main" id="{FAE34491-7E50-D145-BA64-739BEC773481}"/>
              </a:ext>
            </a:extLst>
          </p:cNvPr>
          <p:cNvGrpSpPr/>
          <p:nvPr/>
        </p:nvGrpSpPr>
        <p:grpSpPr>
          <a:xfrm>
            <a:off x="2080566" y="4763996"/>
            <a:ext cx="3457925" cy="2440853"/>
            <a:chOff x="0" y="0"/>
            <a:chExt cx="1500474" cy="1059142"/>
          </a:xfrm>
        </p:grpSpPr>
        <p:sp>
          <p:nvSpPr>
            <p:cNvPr id="15" name="Freeform 9">
              <a:extLst>
                <a:ext uri="{FF2B5EF4-FFF2-40B4-BE49-F238E27FC236}">
                  <a16:creationId xmlns:a16="http://schemas.microsoft.com/office/drawing/2014/main" id="{2E9C4718-418E-B9CC-2495-0BEE99A5B064}"/>
                </a:ext>
              </a:extLst>
            </p:cNvPr>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sp>
        <p:nvSpPr>
          <p:cNvPr id="2" name="AutoShape 2"/>
          <p:cNvSpPr/>
          <p:nvPr/>
        </p:nvSpPr>
        <p:spPr>
          <a:xfrm rot="-1753206">
            <a:off x="-1113304" y="4354356"/>
            <a:ext cx="25783492" cy="9586163"/>
          </a:xfrm>
          <a:prstGeom prst="rect">
            <a:avLst/>
          </a:prstGeom>
          <a:solidFill>
            <a:srgbClr val="545454">
              <a:alpha val="4706"/>
            </a:srgbClr>
          </a:solidFill>
        </p:spPr>
      </p:sp>
      <p:grpSp>
        <p:nvGrpSpPr>
          <p:cNvPr id="3" name="Group 3"/>
          <p:cNvGrpSpPr/>
          <p:nvPr/>
        </p:nvGrpSpPr>
        <p:grpSpPr>
          <a:xfrm>
            <a:off x="7527747" y="-1825476"/>
            <a:ext cx="16230600" cy="16230600"/>
            <a:chOff x="0" y="0"/>
            <a:chExt cx="6350000" cy="6350000"/>
          </a:xfrm>
        </p:grpSpPr>
        <p:sp>
          <p:nvSpPr>
            <p:cNvPr id="4" name="Freeform 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5" name="Group 5"/>
          <p:cNvGrpSpPr>
            <a:grpSpLocks noChangeAspect="1"/>
          </p:cNvGrpSpPr>
          <p:nvPr/>
        </p:nvGrpSpPr>
        <p:grpSpPr>
          <a:xfrm>
            <a:off x="8002557" y="1028700"/>
            <a:ext cx="12008422" cy="12008374"/>
            <a:chOff x="0" y="0"/>
            <a:chExt cx="6350000" cy="6349975"/>
          </a:xfrm>
        </p:grpSpPr>
        <p:sp>
          <p:nvSpPr>
            <p:cNvPr id="6" name="Freeform 6"/>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l="-71569" r="-12056"/>
              </a:stretch>
            </a:blipFill>
          </p:spPr>
        </p:sp>
      </p:grpSp>
      <p:sp>
        <p:nvSpPr>
          <p:cNvPr id="7" name="TextBox 7"/>
          <p:cNvSpPr txBox="1"/>
          <p:nvPr/>
        </p:nvSpPr>
        <p:spPr>
          <a:xfrm>
            <a:off x="2341116" y="3495892"/>
            <a:ext cx="2986147" cy="1161793"/>
          </a:xfrm>
          <a:prstGeom prst="rect">
            <a:avLst/>
          </a:prstGeom>
        </p:spPr>
        <p:txBody>
          <a:bodyPr wrap="square" lIns="0" tIns="0" rIns="0" bIns="0" rtlCol="0" anchor="t">
            <a:spAutoFit/>
          </a:bodyPr>
          <a:lstStyle/>
          <a:p>
            <a:pPr>
              <a:lnSpc>
                <a:spcPts val="10331"/>
              </a:lnSpc>
            </a:pPr>
            <a:r>
              <a:rPr lang="en-US" sz="5400" spc="-622" dirty="0">
                <a:solidFill>
                  <a:srgbClr val="263F6B"/>
                </a:solidFill>
                <a:latin typeface="Montserrat Extra-Bold Italics"/>
              </a:rPr>
              <a:t>OUR USP </a:t>
            </a:r>
          </a:p>
        </p:txBody>
      </p:sp>
      <p:sp>
        <p:nvSpPr>
          <p:cNvPr id="8" name="TextBox 8"/>
          <p:cNvSpPr txBox="1"/>
          <p:nvPr/>
        </p:nvSpPr>
        <p:spPr>
          <a:xfrm>
            <a:off x="1886501" y="4976618"/>
            <a:ext cx="3800238" cy="2012346"/>
          </a:xfrm>
          <a:prstGeom prst="rect">
            <a:avLst/>
          </a:prstGeom>
        </p:spPr>
        <p:txBody>
          <a:bodyPr wrap="square" lIns="0" tIns="0" rIns="0" bIns="0" rtlCol="0" anchor="ctr">
            <a:spAutoFit/>
          </a:bodyPr>
          <a:lstStyle/>
          <a:p>
            <a:pPr algn="ctr">
              <a:lnSpc>
                <a:spcPts val="4000"/>
              </a:lnSpc>
            </a:pPr>
            <a:r>
              <a:rPr lang="en-US" sz="2800" kern="1000" dirty="0">
                <a:solidFill>
                  <a:schemeClr val="bg1"/>
                </a:solidFill>
                <a:latin typeface="Montserrat"/>
              </a:rPr>
              <a:t>ProMediaFilm</a:t>
            </a:r>
          </a:p>
          <a:p>
            <a:pPr algn="ctr">
              <a:lnSpc>
                <a:spcPts val="4000"/>
              </a:lnSpc>
            </a:pPr>
            <a:r>
              <a:rPr lang="en-US" sz="2800" kern="1000" dirty="0">
                <a:solidFill>
                  <a:schemeClr val="bg1"/>
                </a:solidFill>
                <a:latin typeface="Montserrat"/>
              </a:rPr>
              <a:t>Capturing your precious moment forever! </a:t>
            </a:r>
          </a:p>
        </p:txBody>
      </p:sp>
      <p:pic>
        <p:nvPicPr>
          <p:cNvPr id="9" name="Picture 9"/>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5476242" y="8852422"/>
            <a:ext cx="1783058" cy="295015"/>
          </a:xfrm>
          <a:prstGeom prst="rect">
            <a:avLst/>
          </a:prstGeom>
        </p:spPr>
      </p:pic>
      <p:pic>
        <p:nvPicPr>
          <p:cNvPr id="10" name="Picture 10"/>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28700" y="1028700"/>
            <a:ext cx="1783058" cy="295015"/>
          </a:xfrm>
          <a:prstGeom prst="rect">
            <a:avLst/>
          </a:prstGeom>
        </p:spPr>
      </p:pic>
      <p:sp>
        <p:nvSpPr>
          <p:cNvPr id="11" name="TextBox 11"/>
          <p:cNvSpPr txBox="1"/>
          <p:nvPr/>
        </p:nvSpPr>
        <p:spPr>
          <a:xfrm>
            <a:off x="1244412" y="3374376"/>
            <a:ext cx="5084416" cy="352404"/>
          </a:xfrm>
          <a:prstGeom prst="rect">
            <a:avLst/>
          </a:prstGeom>
        </p:spPr>
        <p:txBody>
          <a:bodyPr wrap="square" lIns="0" tIns="0" rIns="0" bIns="0" rtlCol="0" anchor="t">
            <a:spAutoFit/>
          </a:bodyPr>
          <a:lstStyle/>
          <a:p>
            <a:pPr marL="205111" lvl="1" algn="ctr">
              <a:lnSpc>
                <a:spcPts val="2660"/>
              </a:lnSpc>
            </a:pPr>
            <a:r>
              <a:rPr lang="en-US" sz="2800" dirty="0">
                <a:solidFill>
                  <a:srgbClr val="213559"/>
                </a:solidFill>
                <a:latin typeface="Open Sans Extra Bold"/>
              </a:rPr>
              <a:t>1.3 Business proposition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AutoShape 3"/>
          <p:cNvSpPr/>
          <p:nvPr/>
        </p:nvSpPr>
        <p:spPr>
          <a:xfrm rot="10087">
            <a:off x="1028665" y="6130773"/>
            <a:ext cx="16230670" cy="0"/>
          </a:xfrm>
          <a:prstGeom prst="line">
            <a:avLst/>
          </a:prstGeom>
          <a:ln w="95250" cap="rnd">
            <a:solidFill>
              <a:srgbClr val="000000"/>
            </a:solidFill>
            <a:prstDash val="solid"/>
            <a:headEnd type="none" w="sm" len="sm"/>
            <a:tailEnd type="none" w="sm" len="sm"/>
          </a:ln>
        </p:spPr>
      </p:sp>
      <p:grpSp>
        <p:nvGrpSpPr>
          <p:cNvPr id="4" name="Group 4"/>
          <p:cNvGrpSpPr/>
          <p:nvPr/>
        </p:nvGrpSpPr>
        <p:grpSpPr>
          <a:xfrm>
            <a:off x="2726348" y="5922707"/>
            <a:ext cx="511382" cy="511382"/>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6" name="Group 6"/>
          <p:cNvGrpSpPr/>
          <p:nvPr/>
        </p:nvGrpSpPr>
        <p:grpSpPr>
          <a:xfrm>
            <a:off x="2982039" y="2933885"/>
            <a:ext cx="3457925" cy="2440853"/>
            <a:chOff x="0" y="0"/>
            <a:chExt cx="1500474" cy="1059142"/>
          </a:xfrm>
        </p:grpSpPr>
        <p:sp>
          <p:nvSpPr>
            <p:cNvPr id="7" name="Freeform 7"/>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8" name="Group 8"/>
          <p:cNvGrpSpPr/>
          <p:nvPr/>
        </p:nvGrpSpPr>
        <p:grpSpPr>
          <a:xfrm>
            <a:off x="7415037" y="2919879"/>
            <a:ext cx="3457925" cy="2440853"/>
            <a:chOff x="0" y="0"/>
            <a:chExt cx="1500474" cy="1059142"/>
          </a:xfrm>
        </p:grpSpPr>
        <p:sp>
          <p:nvSpPr>
            <p:cNvPr id="9" name="Freeform 9"/>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0" name="Group 10"/>
          <p:cNvGrpSpPr/>
          <p:nvPr/>
        </p:nvGrpSpPr>
        <p:grpSpPr>
          <a:xfrm>
            <a:off x="11969290" y="2919879"/>
            <a:ext cx="3457925" cy="2440853"/>
            <a:chOff x="0" y="0"/>
            <a:chExt cx="1500474" cy="1059142"/>
          </a:xfrm>
        </p:grpSpPr>
        <p:sp>
          <p:nvSpPr>
            <p:cNvPr id="11" name="Freeform 11"/>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2" name="Group 12"/>
          <p:cNvGrpSpPr/>
          <p:nvPr/>
        </p:nvGrpSpPr>
        <p:grpSpPr>
          <a:xfrm>
            <a:off x="1046401" y="7386589"/>
            <a:ext cx="3457925" cy="2440853"/>
            <a:chOff x="0" y="0"/>
            <a:chExt cx="1500474" cy="1059142"/>
          </a:xfrm>
        </p:grpSpPr>
        <p:sp>
          <p:nvSpPr>
            <p:cNvPr id="13" name="Freeform 13"/>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4" name="Group 14"/>
          <p:cNvGrpSpPr/>
          <p:nvPr/>
        </p:nvGrpSpPr>
        <p:grpSpPr>
          <a:xfrm>
            <a:off x="5342527" y="7386589"/>
            <a:ext cx="3457925" cy="2440853"/>
            <a:chOff x="0" y="0"/>
            <a:chExt cx="1500474" cy="1059142"/>
          </a:xfrm>
        </p:grpSpPr>
        <p:sp>
          <p:nvSpPr>
            <p:cNvPr id="15" name="Freeform 15"/>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6" name="Group 16"/>
          <p:cNvGrpSpPr/>
          <p:nvPr/>
        </p:nvGrpSpPr>
        <p:grpSpPr>
          <a:xfrm>
            <a:off x="9638652" y="7386589"/>
            <a:ext cx="3457925" cy="2440853"/>
            <a:chOff x="0" y="0"/>
            <a:chExt cx="1500474" cy="1059142"/>
          </a:xfrm>
        </p:grpSpPr>
        <p:sp>
          <p:nvSpPr>
            <p:cNvPr id="17" name="Freeform 17"/>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8" name="Group 18"/>
          <p:cNvGrpSpPr/>
          <p:nvPr/>
        </p:nvGrpSpPr>
        <p:grpSpPr>
          <a:xfrm>
            <a:off x="13930239" y="7386589"/>
            <a:ext cx="3457925" cy="2440853"/>
            <a:chOff x="0" y="0"/>
            <a:chExt cx="1500474" cy="1059142"/>
          </a:xfrm>
        </p:grpSpPr>
        <p:sp>
          <p:nvSpPr>
            <p:cNvPr id="19" name="Freeform 19"/>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20" name="Group 20"/>
          <p:cNvGrpSpPr/>
          <p:nvPr/>
        </p:nvGrpSpPr>
        <p:grpSpPr>
          <a:xfrm>
            <a:off x="5807329" y="5922707"/>
            <a:ext cx="511382" cy="511382"/>
            <a:chOff x="0" y="0"/>
            <a:chExt cx="6350000" cy="6350000"/>
          </a:xfrm>
        </p:grpSpPr>
        <p:sp>
          <p:nvSpPr>
            <p:cNvPr id="21" name="Freeform 2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22" name="Group 22"/>
          <p:cNvGrpSpPr/>
          <p:nvPr/>
        </p:nvGrpSpPr>
        <p:grpSpPr>
          <a:xfrm>
            <a:off x="11969290" y="5922707"/>
            <a:ext cx="511382" cy="511382"/>
            <a:chOff x="0" y="0"/>
            <a:chExt cx="6350000" cy="6350000"/>
          </a:xfrm>
        </p:grpSpPr>
        <p:sp>
          <p:nvSpPr>
            <p:cNvPr id="23" name="Freeform 2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24" name="Group 24"/>
          <p:cNvGrpSpPr/>
          <p:nvPr/>
        </p:nvGrpSpPr>
        <p:grpSpPr>
          <a:xfrm>
            <a:off x="8888309" y="5922707"/>
            <a:ext cx="511382" cy="511382"/>
            <a:chOff x="0" y="0"/>
            <a:chExt cx="6350000" cy="6350000"/>
          </a:xfrm>
        </p:grpSpPr>
        <p:sp>
          <p:nvSpPr>
            <p:cNvPr id="25" name="Freeform 2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26" name="Group 26"/>
          <p:cNvGrpSpPr/>
          <p:nvPr/>
        </p:nvGrpSpPr>
        <p:grpSpPr>
          <a:xfrm>
            <a:off x="15050270" y="5922707"/>
            <a:ext cx="511382" cy="511382"/>
            <a:chOff x="0" y="0"/>
            <a:chExt cx="6350000" cy="6350000"/>
          </a:xfrm>
        </p:grpSpPr>
        <p:sp>
          <p:nvSpPr>
            <p:cNvPr id="27" name="Freeform 2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pic>
        <p:nvPicPr>
          <p:cNvPr id="28" name="Picture 28"/>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925484" y="2146609"/>
            <a:ext cx="1971199" cy="2007702"/>
          </a:xfrm>
          <a:prstGeom prst="rect">
            <a:avLst/>
          </a:prstGeom>
        </p:spPr>
      </p:pic>
      <p:pic>
        <p:nvPicPr>
          <p:cNvPr id="29" name="Picture 29"/>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561652" y="1510881"/>
            <a:ext cx="1579438" cy="1608687"/>
          </a:xfrm>
          <a:prstGeom prst="rect">
            <a:avLst/>
          </a:prstGeom>
        </p:spPr>
      </p:pic>
      <p:pic>
        <p:nvPicPr>
          <p:cNvPr id="30" name="Picture 30"/>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6864399" y="4316564"/>
            <a:ext cx="646089" cy="658053"/>
          </a:xfrm>
          <a:prstGeom prst="rect">
            <a:avLst/>
          </a:prstGeom>
        </p:spPr>
      </p:pic>
      <p:sp>
        <p:nvSpPr>
          <p:cNvPr id="31" name="TextBox 31"/>
          <p:cNvSpPr txBox="1"/>
          <p:nvPr/>
        </p:nvSpPr>
        <p:spPr>
          <a:xfrm>
            <a:off x="2837495" y="856096"/>
            <a:ext cx="13122110" cy="628377"/>
          </a:xfrm>
          <a:prstGeom prst="rect">
            <a:avLst/>
          </a:prstGeom>
        </p:spPr>
        <p:txBody>
          <a:bodyPr wrap="square" lIns="0" tIns="0" rIns="0" bIns="0" rtlCol="0" anchor="t">
            <a:spAutoFit/>
          </a:bodyPr>
          <a:lstStyle/>
          <a:p>
            <a:pPr algn="ctr">
              <a:lnSpc>
                <a:spcPts val="4895"/>
              </a:lnSpc>
            </a:pPr>
            <a:r>
              <a:rPr lang="en-US" sz="4400" spc="-294" dirty="0">
                <a:solidFill>
                  <a:srgbClr val="263F6B"/>
                </a:solidFill>
                <a:latin typeface="Montserrat Extra-Bold Italics"/>
              </a:rPr>
              <a:t>1.4 OUR WEDDING FILMING  SERVICE PROCESS</a:t>
            </a:r>
          </a:p>
        </p:txBody>
      </p:sp>
      <p:sp>
        <p:nvSpPr>
          <p:cNvPr id="32" name="TextBox 32"/>
          <p:cNvSpPr txBox="1"/>
          <p:nvPr/>
        </p:nvSpPr>
        <p:spPr>
          <a:xfrm>
            <a:off x="3198842" y="3289430"/>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Stage 1</a:t>
            </a:r>
          </a:p>
        </p:txBody>
      </p:sp>
      <p:sp>
        <p:nvSpPr>
          <p:cNvPr id="33" name="TextBox 33"/>
          <p:cNvSpPr txBox="1"/>
          <p:nvPr/>
        </p:nvSpPr>
        <p:spPr>
          <a:xfrm>
            <a:off x="7631840" y="3289430"/>
            <a:ext cx="3241123" cy="396875"/>
          </a:xfrm>
          <a:prstGeom prst="rect">
            <a:avLst/>
          </a:prstGeom>
        </p:spPr>
        <p:txBody>
          <a:bodyPr lIns="0" tIns="0" rIns="0" bIns="0" rtlCol="0" anchor="t">
            <a:spAutoFit/>
          </a:bodyPr>
          <a:lstStyle/>
          <a:p>
            <a:pPr algn="ctr">
              <a:lnSpc>
                <a:spcPts val="3250"/>
              </a:lnSpc>
            </a:pPr>
            <a:r>
              <a:rPr lang="en-US" sz="2500" spc="50" dirty="0">
                <a:solidFill>
                  <a:srgbClr val="FFFFFF"/>
                </a:solidFill>
                <a:latin typeface="Montserrat Extra-Bold"/>
              </a:rPr>
              <a:t>Stage 2</a:t>
            </a:r>
          </a:p>
        </p:txBody>
      </p:sp>
      <p:sp>
        <p:nvSpPr>
          <p:cNvPr id="34" name="TextBox 34"/>
          <p:cNvSpPr txBox="1"/>
          <p:nvPr/>
        </p:nvSpPr>
        <p:spPr>
          <a:xfrm>
            <a:off x="12077691" y="3289430"/>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Stage 3</a:t>
            </a:r>
          </a:p>
        </p:txBody>
      </p:sp>
      <p:sp>
        <p:nvSpPr>
          <p:cNvPr id="35" name="TextBox 35"/>
          <p:cNvSpPr txBox="1"/>
          <p:nvPr/>
        </p:nvSpPr>
        <p:spPr>
          <a:xfrm>
            <a:off x="1154803" y="7596139"/>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Stage 4</a:t>
            </a:r>
          </a:p>
        </p:txBody>
      </p:sp>
      <p:sp>
        <p:nvSpPr>
          <p:cNvPr id="36" name="TextBox 36"/>
          <p:cNvSpPr txBox="1"/>
          <p:nvPr/>
        </p:nvSpPr>
        <p:spPr>
          <a:xfrm>
            <a:off x="5450928" y="7596139"/>
            <a:ext cx="3241123" cy="396875"/>
          </a:xfrm>
          <a:prstGeom prst="rect">
            <a:avLst/>
          </a:prstGeom>
        </p:spPr>
        <p:txBody>
          <a:bodyPr lIns="0" tIns="0" rIns="0" bIns="0" rtlCol="0" anchor="t">
            <a:spAutoFit/>
          </a:bodyPr>
          <a:lstStyle/>
          <a:p>
            <a:pPr algn="ctr">
              <a:lnSpc>
                <a:spcPts val="3250"/>
              </a:lnSpc>
            </a:pPr>
            <a:r>
              <a:rPr lang="en-US" sz="2500" spc="50" dirty="0">
                <a:solidFill>
                  <a:srgbClr val="FFFFFF"/>
                </a:solidFill>
                <a:latin typeface="Montserrat Extra-Bold"/>
              </a:rPr>
              <a:t>Stage 5</a:t>
            </a:r>
          </a:p>
        </p:txBody>
      </p:sp>
      <p:sp>
        <p:nvSpPr>
          <p:cNvPr id="37" name="TextBox 37"/>
          <p:cNvSpPr txBox="1"/>
          <p:nvPr/>
        </p:nvSpPr>
        <p:spPr>
          <a:xfrm>
            <a:off x="9743427" y="7596139"/>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Stage 6</a:t>
            </a:r>
          </a:p>
        </p:txBody>
      </p:sp>
      <p:sp>
        <p:nvSpPr>
          <p:cNvPr id="38" name="TextBox 38"/>
          <p:cNvSpPr txBox="1"/>
          <p:nvPr/>
        </p:nvSpPr>
        <p:spPr>
          <a:xfrm>
            <a:off x="14038641" y="7615189"/>
            <a:ext cx="3241123" cy="396875"/>
          </a:xfrm>
          <a:prstGeom prst="rect">
            <a:avLst/>
          </a:prstGeom>
        </p:spPr>
        <p:txBody>
          <a:bodyPr lIns="0" tIns="0" rIns="0" bIns="0" rtlCol="0" anchor="t">
            <a:spAutoFit/>
          </a:bodyPr>
          <a:lstStyle/>
          <a:p>
            <a:pPr algn="ctr">
              <a:lnSpc>
                <a:spcPts val="3250"/>
              </a:lnSpc>
            </a:pPr>
            <a:r>
              <a:rPr lang="en-US" sz="2500" spc="50" dirty="0">
                <a:solidFill>
                  <a:srgbClr val="FFFFFF"/>
                </a:solidFill>
                <a:latin typeface="Montserrat Extra-Bold"/>
              </a:rPr>
              <a:t>Stage 7</a:t>
            </a:r>
          </a:p>
        </p:txBody>
      </p:sp>
      <p:sp>
        <p:nvSpPr>
          <p:cNvPr id="39" name="TextBox 39"/>
          <p:cNvSpPr txBox="1"/>
          <p:nvPr/>
        </p:nvSpPr>
        <p:spPr>
          <a:xfrm>
            <a:off x="3090441" y="3935543"/>
            <a:ext cx="3241123" cy="80645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The choice of the video package </a:t>
            </a:r>
          </a:p>
        </p:txBody>
      </p:sp>
      <p:sp>
        <p:nvSpPr>
          <p:cNvPr id="40" name="TextBox 40"/>
          <p:cNvSpPr txBox="1"/>
          <p:nvPr/>
        </p:nvSpPr>
        <p:spPr>
          <a:xfrm>
            <a:off x="7479331" y="3935543"/>
            <a:ext cx="3329339" cy="1242969"/>
          </a:xfrm>
          <a:prstGeom prst="rect">
            <a:avLst/>
          </a:prstGeom>
        </p:spPr>
        <p:txBody>
          <a:bodyPr lIns="0" tIns="0" rIns="0" bIns="0" rtlCol="0" anchor="t">
            <a:spAutoFit/>
          </a:bodyPr>
          <a:lstStyle/>
          <a:p>
            <a:pPr algn="ctr">
              <a:lnSpc>
                <a:spcPts val="3250"/>
              </a:lnSpc>
            </a:pPr>
            <a:r>
              <a:rPr lang="en-US" sz="2500" spc="50" dirty="0">
                <a:solidFill>
                  <a:srgbClr val="FFFFFF"/>
                </a:solidFill>
                <a:latin typeface="Montserrat"/>
              </a:rPr>
              <a:t>Paying 30% and signing the contract </a:t>
            </a:r>
          </a:p>
        </p:txBody>
      </p:sp>
      <p:sp>
        <p:nvSpPr>
          <p:cNvPr id="41" name="TextBox 41"/>
          <p:cNvSpPr txBox="1"/>
          <p:nvPr/>
        </p:nvSpPr>
        <p:spPr>
          <a:xfrm>
            <a:off x="11958813" y="3935543"/>
            <a:ext cx="3457925" cy="121602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Paying 50% within 30 days before the event</a:t>
            </a:r>
          </a:p>
        </p:txBody>
      </p:sp>
      <p:sp>
        <p:nvSpPr>
          <p:cNvPr id="42" name="TextBox 42"/>
          <p:cNvSpPr txBox="1"/>
          <p:nvPr/>
        </p:nvSpPr>
        <p:spPr>
          <a:xfrm>
            <a:off x="1046401" y="8116839"/>
            <a:ext cx="3457925"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Filming </a:t>
            </a:r>
          </a:p>
        </p:txBody>
      </p:sp>
      <p:sp>
        <p:nvSpPr>
          <p:cNvPr id="43" name="TextBox 43"/>
          <p:cNvSpPr txBox="1"/>
          <p:nvPr/>
        </p:nvSpPr>
        <p:spPr>
          <a:xfrm>
            <a:off x="5342527" y="8091439"/>
            <a:ext cx="3457925" cy="80645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Video Editing</a:t>
            </a:r>
          </a:p>
          <a:p>
            <a:pPr algn="ctr">
              <a:lnSpc>
                <a:spcPts val="3250"/>
              </a:lnSpc>
            </a:pPr>
            <a:r>
              <a:rPr lang="en-US" sz="2500" spc="50">
                <a:solidFill>
                  <a:srgbClr val="FFFFFF"/>
                </a:solidFill>
                <a:latin typeface="Montserrat"/>
              </a:rPr>
              <a:t>Video Backup</a:t>
            </a:r>
          </a:p>
        </p:txBody>
      </p:sp>
      <p:sp>
        <p:nvSpPr>
          <p:cNvPr id="44" name="TextBox 44"/>
          <p:cNvSpPr txBox="1"/>
          <p:nvPr/>
        </p:nvSpPr>
        <p:spPr>
          <a:xfrm>
            <a:off x="9638652" y="8097789"/>
            <a:ext cx="3457925"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Preview of the film</a:t>
            </a:r>
          </a:p>
        </p:txBody>
      </p:sp>
      <p:sp>
        <p:nvSpPr>
          <p:cNvPr id="45" name="TextBox 45"/>
          <p:cNvSpPr txBox="1"/>
          <p:nvPr/>
        </p:nvSpPr>
        <p:spPr>
          <a:xfrm>
            <a:off x="13934778" y="8116839"/>
            <a:ext cx="3457925" cy="162560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Final payment of 20% from the contract and delivery</a:t>
            </a:r>
          </a:p>
        </p:txBody>
      </p:sp>
      <p:pic>
        <p:nvPicPr>
          <p:cNvPr id="47" name="Picture 10">
            <a:extLst>
              <a:ext uri="{FF2B5EF4-FFF2-40B4-BE49-F238E27FC236}">
                <a16:creationId xmlns:a16="http://schemas.microsoft.com/office/drawing/2014/main" id="{D077BD60-42EF-5AEA-6356-A3BB5FEDAC6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028700" y="1028700"/>
            <a:ext cx="1783058" cy="295015"/>
          </a:xfrm>
          <a:prstGeom prst="rect">
            <a:avLst/>
          </a:prstGeom>
        </p:spPr>
      </p:pic>
    </p:spTree>
    <p:extLst>
      <p:ext uri="{BB962C8B-B14F-4D97-AF65-F5344CB8AC3E}">
        <p14:creationId xmlns:p14="http://schemas.microsoft.com/office/powerpoint/2010/main" val="1435717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
                                        </p:tgtEl>
                                        <p:attrNameLst>
                                          <p:attrName>style.visibility</p:attrName>
                                        </p:attrNameLst>
                                      </p:cBhvr>
                                      <p:to>
                                        <p:strVal val="visible"/>
                                      </p:to>
                                    </p:set>
                                    <p:animEffect transition="in" filter="fade">
                                      <p:cBhvr>
                                        <p:cTn id="13" dur="500"/>
                                        <p:tgtEl>
                                          <p:spTgt spid="3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3"/>
                                        </p:tgtEl>
                                        <p:attrNameLst>
                                          <p:attrName>style.visibility</p:attrName>
                                        </p:attrNameLst>
                                      </p:cBhvr>
                                      <p:to>
                                        <p:strVal val="visible"/>
                                      </p:to>
                                    </p:set>
                                    <p:animEffect transition="in" filter="fade">
                                      <p:cBhvr>
                                        <p:cTn id="18" dur="500"/>
                                        <p:tgtEl>
                                          <p:spTgt spid="3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0"/>
                                        </p:tgtEl>
                                        <p:attrNameLst>
                                          <p:attrName>style.visibility</p:attrName>
                                        </p:attrNameLst>
                                      </p:cBhvr>
                                      <p:to>
                                        <p:strVal val="visible"/>
                                      </p:to>
                                    </p:set>
                                    <p:animEffect transition="in" filter="fade">
                                      <p:cBhvr>
                                        <p:cTn id="21" dur="500"/>
                                        <p:tgtEl>
                                          <p:spTgt spid="40"/>
                                        </p:tgtEl>
                                      </p:cBhvr>
                                    </p:animEffect>
                                  </p:childTnLst>
                                </p:cTn>
                              </p:par>
                              <p:par>
                                <p:cTn id="22" presetID="10" presetClass="entr" presetSubtype="0"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fade">
                                      <p:cBhvr>
                                        <p:cTn id="32" dur="500"/>
                                        <p:tgtEl>
                                          <p:spTgt spid="34"/>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fade">
                                      <p:cBhvr>
                                        <p:cTn id="35" dur="500"/>
                                        <p:tgtEl>
                                          <p:spTgt spid="4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5"/>
                                        </p:tgtEl>
                                        <p:attrNameLst>
                                          <p:attrName>style.visibility</p:attrName>
                                        </p:attrNameLst>
                                      </p:cBhvr>
                                      <p:to>
                                        <p:strVal val="visible"/>
                                      </p:to>
                                    </p:set>
                                    <p:animEffect transition="in" filter="fade">
                                      <p:cBhvr>
                                        <p:cTn id="43" dur="500"/>
                                        <p:tgtEl>
                                          <p:spTgt spid="3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2"/>
                                        </p:tgtEl>
                                        <p:attrNameLst>
                                          <p:attrName>style.visibility</p:attrName>
                                        </p:attrNameLst>
                                      </p:cBhvr>
                                      <p:to>
                                        <p:strVal val="visible"/>
                                      </p:to>
                                    </p:set>
                                    <p:animEffect transition="in" filter="fade">
                                      <p:cBhvr>
                                        <p:cTn id="46" dur="500"/>
                                        <p:tgtEl>
                                          <p:spTgt spid="42"/>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6"/>
                                        </p:tgtEl>
                                        <p:attrNameLst>
                                          <p:attrName>style.visibility</p:attrName>
                                        </p:attrNameLst>
                                      </p:cBhvr>
                                      <p:to>
                                        <p:strVal val="visible"/>
                                      </p:to>
                                    </p:set>
                                    <p:animEffect transition="in" filter="fade">
                                      <p:cBhvr>
                                        <p:cTn id="51" dur="500"/>
                                        <p:tgtEl>
                                          <p:spTgt spid="36"/>
                                        </p:tgtEl>
                                      </p:cBhvr>
                                    </p:animEffect>
                                  </p:childTnLst>
                                </p:cTn>
                              </p:par>
                              <p:par>
                                <p:cTn id="52" presetID="10" presetClass="entr" presetSubtype="0" fill="hold" nodeType="withEffect">
                                  <p:stCondLst>
                                    <p:cond delay="0"/>
                                  </p:stCondLst>
                                  <p:childTnLst>
                                    <p:set>
                                      <p:cBhvr>
                                        <p:cTn id="53" dur="1" fill="hold">
                                          <p:stCondLst>
                                            <p:cond delay="0"/>
                                          </p:stCondLst>
                                        </p:cTn>
                                        <p:tgtEl>
                                          <p:spTgt spid="14"/>
                                        </p:tgtEl>
                                        <p:attrNameLst>
                                          <p:attrName>style.visibility</p:attrName>
                                        </p:attrNameLst>
                                      </p:cBhvr>
                                      <p:to>
                                        <p:strVal val="visible"/>
                                      </p:to>
                                    </p:set>
                                    <p:animEffect transition="in" filter="fade">
                                      <p:cBhvr>
                                        <p:cTn id="54" dur="500"/>
                                        <p:tgtEl>
                                          <p:spTgt spid="14"/>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43"/>
                                        </p:tgtEl>
                                        <p:attrNameLst>
                                          <p:attrName>style.visibility</p:attrName>
                                        </p:attrNameLst>
                                      </p:cBhvr>
                                      <p:to>
                                        <p:strVal val="visible"/>
                                      </p:to>
                                    </p:set>
                                    <p:animEffect transition="in" filter="fade">
                                      <p:cBhvr>
                                        <p:cTn id="57" dur="500"/>
                                        <p:tgtEl>
                                          <p:spTgt spid="4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fade">
                                      <p:cBhvr>
                                        <p:cTn id="62" dur="500"/>
                                        <p:tgtEl>
                                          <p:spTgt spid="16"/>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4"/>
                                        </p:tgtEl>
                                        <p:attrNameLst>
                                          <p:attrName>style.visibility</p:attrName>
                                        </p:attrNameLst>
                                      </p:cBhvr>
                                      <p:to>
                                        <p:strVal val="visible"/>
                                      </p:to>
                                    </p:set>
                                    <p:animEffect transition="in" filter="fade">
                                      <p:cBhvr>
                                        <p:cTn id="65" dur="500"/>
                                        <p:tgtEl>
                                          <p:spTgt spid="44"/>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7"/>
                                        </p:tgtEl>
                                        <p:attrNameLst>
                                          <p:attrName>style.visibility</p:attrName>
                                        </p:attrNameLst>
                                      </p:cBhvr>
                                      <p:to>
                                        <p:strVal val="visible"/>
                                      </p:to>
                                    </p:set>
                                    <p:animEffect transition="in" filter="fade">
                                      <p:cBhvr>
                                        <p:cTn id="68" dur="500"/>
                                        <p:tgtEl>
                                          <p:spTgt spid="37"/>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8"/>
                                        </p:tgtEl>
                                        <p:attrNameLst>
                                          <p:attrName>style.visibility</p:attrName>
                                        </p:attrNameLst>
                                      </p:cBhvr>
                                      <p:to>
                                        <p:strVal val="visible"/>
                                      </p:to>
                                    </p:set>
                                    <p:animEffect transition="in" filter="fade">
                                      <p:cBhvr>
                                        <p:cTn id="73" dur="500"/>
                                        <p:tgtEl>
                                          <p:spTgt spid="38"/>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45"/>
                                        </p:tgtEl>
                                        <p:attrNameLst>
                                          <p:attrName>style.visibility</p:attrName>
                                        </p:attrNameLst>
                                      </p:cBhvr>
                                      <p:to>
                                        <p:strVal val="visible"/>
                                      </p:to>
                                    </p:set>
                                    <p:animEffect transition="in" filter="fade">
                                      <p:cBhvr>
                                        <p:cTn id="76" dur="500"/>
                                        <p:tgtEl>
                                          <p:spTgt spid="45"/>
                                        </p:tgtEl>
                                      </p:cBhvr>
                                    </p:animEffect>
                                  </p:childTnLst>
                                </p:cTn>
                              </p:par>
                              <p:par>
                                <p:cTn id="77" presetID="10" presetClass="entr" presetSubtype="0" fill="hold" nodeType="withEffect">
                                  <p:stCondLst>
                                    <p:cond delay="0"/>
                                  </p:stCondLst>
                                  <p:childTnLst>
                                    <p:set>
                                      <p:cBhvr>
                                        <p:cTn id="78" dur="1" fill="hold">
                                          <p:stCondLst>
                                            <p:cond delay="0"/>
                                          </p:stCondLst>
                                        </p:cTn>
                                        <p:tgtEl>
                                          <p:spTgt spid="18"/>
                                        </p:tgtEl>
                                        <p:attrNameLst>
                                          <p:attrName>style.visibility</p:attrName>
                                        </p:attrNameLst>
                                      </p:cBhvr>
                                      <p:to>
                                        <p:strVal val="visible"/>
                                      </p:to>
                                    </p:set>
                                    <p:animEffect transition="in" filter="fade">
                                      <p:cBhvr>
                                        <p:cTn id="7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P spid="34" grpId="0"/>
      <p:bldP spid="35" grpId="0"/>
      <p:bldP spid="36" grpId="0"/>
      <p:bldP spid="37" grpId="0"/>
      <p:bldP spid="38" grpId="0"/>
      <p:bldP spid="39" grpId="0"/>
      <p:bldP spid="40" grpId="0"/>
      <p:bldP spid="41" grpId="0"/>
      <p:bldP spid="42" grpId="0"/>
      <p:bldP spid="43" grpId="0"/>
      <p:bldP spid="44" grpId="0"/>
      <p:bldP spid="4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101" name="Freeform 3">
            <a:extLst>
              <a:ext uri="{FF2B5EF4-FFF2-40B4-BE49-F238E27FC236}">
                <a16:creationId xmlns:a16="http://schemas.microsoft.com/office/drawing/2014/main" id="{D3D57466-4C36-72A4-DAD2-2973A895F62D}"/>
              </a:ext>
            </a:extLst>
          </p:cNvPr>
          <p:cNvSpPr/>
          <p:nvPr/>
        </p:nvSpPr>
        <p:spPr>
          <a:xfrm>
            <a:off x="3176206" y="1950057"/>
            <a:ext cx="2373402" cy="1339396"/>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pic>
        <p:nvPicPr>
          <p:cNvPr id="100" name="Picture 99">
            <a:extLst>
              <a:ext uri="{FF2B5EF4-FFF2-40B4-BE49-F238E27FC236}">
                <a16:creationId xmlns:a16="http://schemas.microsoft.com/office/drawing/2014/main" id="{8F881775-F16C-45FC-C74D-A24BEA56B3B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514729" y="7780283"/>
            <a:ext cx="1530327" cy="1020817"/>
          </a:xfrm>
          <a:prstGeom prst="ellipse">
            <a:avLst/>
          </a:prstGeom>
          <a:ln w="63500" cap="rnd">
            <a:solidFill>
              <a:schemeClr val="tx2"/>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2" name="Group 2"/>
          <p:cNvGrpSpPr/>
          <p:nvPr/>
        </p:nvGrpSpPr>
        <p:grpSpPr>
          <a:xfrm>
            <a:off x="805267" y="3909601"/>
            <a:ext cx="2373402" cy="1339395"/>
            <a:chOff x="0" y="0"/>
            <a:chExt cx="1500474" cy="1059142"/>
          </a:xfrm>
        </p:grpSpPr>
        <p:sp>
          <p:nvSpPr>
            <p:cNvPr id="3" name="Freeform 3"/>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4" name="Group 4"/>
          <p:cNvGrpSpPr/>
          <p:nvPr/>
        </p:nvGrpSpPr>
        <p:grpSpPr>
          <a:xfrm>
            <a:off x="884813" y="8407036"/>
            <a:ext cx="2373402" cy="1096889"/>
            <a:chOff x="0" y="0"/>
            <a:chExt cx="1500474" cy="1059142"/>
          </a:xfrm>
        </p:grpSpPr>
        <p:sp>
          <p:nvSpPr>
            <p:cNvPr id="5" name="Freeform 5"/>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6" name="Group 6"/>
          <p:cNvGrpSpPr/>
          <p:nvPr/>
        </p:nvGrpSpPr>
        <p:grpSpPr>
          <a:xfrm>
            <a:off x="11188657" y="3909600"/>
            <a:ext cx="2373402" cy="1339397"/>
            <a:chOff x="0" y="0"/>
            <a:chExt cx="1500474" cy="1059142"/>
          </a:xfrm>
        </p:grpSpPr>
        <p:sp>
          <p:nvSpPr>
            <p:cNvPr id="7" name="Freeform 7"/>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0" name="Group 10"/>
          <p:cNvGrpSpPr/>
          <p:nvPr/>
        </p:nvGrpSpPr>
        <p:grpSpPr>
          <a:xfrm>
            <a:off x="3258216" y="6464279"/>
            <a:ext cx="2373402" cy="1071931"/>
            <a:chOff x="0" y="0"/>
            <a:chExt cx="1500474" cy="1059142"/>
          </a:xfrm>
        </p:grpSpPr>
        <p:sp>
          <p:nvSpPr>
            <p:cNvPr id="11" name="Freeform 11"/>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2" name="Group 12"/>
          <p:cNvGrpSpPr/>
          <p:nvPr/>
        </p:nvGrpSpPr>
        <p:grpSpPr>
          <a:xfrm>
            <a:off x="13562059" y="1966842"/>
            <a:ext cx="2373402" cy="1351808"/>
            <a:chOff x="0" y="0"/>
            <a:chExt cx="1500474" cy="1059142"/>
          </a:xfrm>
        </p:grpSpPr>
        <p:sp>
          <p:nvSpPr>
            <p:cNvPr id="13" name="Freeform 13"/>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4" name="Group 14"/>
          <p:cNvGrpSpPr/>
          <p:nvPr/>
        </p:nvGrpSpPr>
        <p:grpSpPr>
          <a:xfrm>
            <a:off x="7925474" y="1966842"/>
            <a:ext cx="2373402" cy="1351808"/>
            <a:chOff x="0" y="0"/>
            <a:chExt cx="1500474" cy="1059142"/>
          </a:xfrm>
        </p:grpSpPr>
        <p:sp>
          <p:nvSpPr>
            <p:cNvPr id="15" name="Freeform 15"/>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6" name="Group 16"/>
          <p:cNvGrpSpPr/>
          <p:nvPr/>
        </p:nvGrpSpPr>
        <p:grpSpPr>
          <a:xfrm>
            <a:off x="8005020" y="6464279"/>
            <a:ext cx="2373402" cy="1292687"/>
            <a:chOff x="0" y="0"/>
            <a:chExt cx="1500474" cy="1059142"/>
          </a:xfrm>
        </p:grpSpPr>
        <p:sp>
          <p:nvSpPr>
            <p:cNvPr id="17" name="Freeform 17"/>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8" name="Group 18"/>
          <p:cNvGrpSpPr/>
          <p:nvPr/>
        </p:nvGrpSpPr>
        <p:grpSpPr>
          <a:xfrm>
            <a:off x="5552072" y="3909600"/>
            <a:ext cx="2373402" cy="1339396"/>
            <a:chOff x="0" y="0"/>
            <a:chExt cx="1500474" cy="1059142"/>
          </a:xfrm>
        </p:grpSpPr>
        <p:sp>
          <p:nvSpPr>
            <p:cNvPr id="19" name="Freeform 19"/>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20" name="Group 20"/>
          <p:cNvGrpSpPr/>
          <p:nvPr/>
        </p:nvGrpSpPr>
        <p:grpSpPr>
          <a:xfrm>
            <a:off x="5631618" y="8407036"/>
            <a:ext cx="2373402" cy="1232620"/>
            <a:chOff x="0" y="0"/>
            <a:chExt cx="1500474" cy="1059142"/>
          </a:xfrm>
        </p:grpSpPr>
        <p:sp>
          <p:nvSpPr>
            <p:cNvPr id="21" name="Freeform 21"/>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22" name="Group 22"/>
          <p:cNvGrpSpPr/>
          <p:nvPr/>
        </p:nvGrpSpPr>
        <p:grpSpPr>
          <a:xfrm>
            <a:off x="15935462" y="3909600"/>
            <a:ext cx="2373402" cy="1437099"/>
            <a:chOff x="0" y="0"/>
            <a:chExt cx="1500474" cy="1059142"/>
          </a:xfrm>
        </p:grpSpPr>
        <p:sp>
          <p:nvSpPr>
            <p:cNvPr id="23" name="Freeform 23"/>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sp>
        <p:nvSpPr>
          <p:cNvPr id="24" name="TextBox 24"/>
          <p:cNvSpPr txBox="1"/>
          <p:nvPr/>
        </p:nvSpPr>
        <p:spPr>
          <a:xfrm>
            <a:off x="1056850" y="4714097"/>
            <a:ext cx="1870237"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a:rPr>
              <a:t>Andrei Stafi</a:t>
            </a:r>
          </a:p>
        </p:txBody>
      </p:sp>
      <p:sp>
        <p:nvSpPr>
          <p:cNvPr id="25" name="TextBox 25"/>
          <p:cNvSpPr txBox="1"/>
          <p:nvPr/>
        </p:nvSpPr>
        <p:spPr>
          <a:xfrm>
            <a:off x="11440240" y="4714097"/>
            <a:ext cx="1870237"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a:rPr>
              <a:t>2</a:t>
            </a:r>
          </a:p>
        </p:txBody>
      </p:sp>
      <p:sp>
        <p:nvSpPr>
          <p:cNvPr id="26" name="TextBox 26"/>
          <p:cNvSpPr txBox="1"/>
          <p:nvPr/>
        </p:nvSpPr>
        <p:spPr>
          <a:xfrm>
            <a:off x="13813642" y="2771339"/>
            <a:ext cx="1870237"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a:rPr>
              <a:t>3</a:t>
            </a:r>
          </a:p>
        </p:txBody>
      </p:sp>
      <p:sp>
        <p:nvSpPr>
          <p:cNvPr id="27" name="TextBox 27"/>
          <p:cNvSpPr txBox="1"/>
          <p:nvPr/>
        </p:nvSpPr>
        <p:spPr>
          <a:xfrm>
            <a:off x="8177057" y="2771339"/>
            <a:ext cx="1870237"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a:rPr>
              <a:t>1</a:t>
            </a:r>
          </a:p>
        </p:txBody>
      </p:sp>
      <p:sp>
        <p:nvSpPr>
          <p:cNvPr id="28" name="TextBox 28"/>
          <p:cNvSpPr txBox="1"/>
          <p:nvPr/>
        </p:nvSpPr>
        <p:spPr>
          <a:xfrm>
            <a:off x="8256603" y="7268776"/>
            <a:ext cx="1870237"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a:rPr>
              <a:t>1</a:t>
            </a:r>
          </a:p>
        </p:txBody>
      </p:sp>
      <p:sp>
        <p:nvSpPr>
          <p:cNvPr id="29" name="TextBox 29"/>
          <p:cNvSpPr txBox="1"/>
          <p:nvPr/>
        </p:nvSpPr>
        <p:spPr>
          <a:xfrm>
            <a:off x="5883201" y="9211533"/>
            <a:ext cx="1870237"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a:rPr>
              <a:t>2</a:t>
            </a:r>
          </a:p>
        </p:txBody>
      </p:sp>
      <p:sp>
        <p:nvSpPr>
          <p:cNvPr id="30" name="TextBox 30"/>
          <p:cNvSpPr txBox="1"/>
          <p:nvPr/>
        </p:nvSpPr>
        <p:spPr>
          <a:xfrm>
            <a:off x="16187045" y="4714097"/>
            <a:ext cx="1870237"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a:rPr>
              <a:t>4</a:t>
            </a:r>
          </a:p>
        </p:txBody>
      </p:sp>
      <p:grpSp>
        <p:nvGrpSpPr>
          <p:cNvPr id="31" name="Group 31"/>
          <p:cNvGrpSpPr>
            <a:grpSpLocks noChangeAspect="1"/>
          </p:cNvGrpSpPr>
          <p:nvPr/>
        </p:nvGrpSpPr>
        <p:grpSpPr>
          <a:xfrm>
            <a:off x="1148094" y="2664553"/>
            <a:ext cx="1687748" cy="1687748"/>
            <a:chOff x="0" y="0"/>
            <a:chExt cx="6350000" cy="6350000"/>
          </a:xfrm>
        </p:grpSpPr>
        <p:sp>
          <p:nvSpPr>
            <p:cNvPr id="32" name="Freeform 32"/>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4"/>
              <a:stretch>
                <a:fillRect t="-7066" b="-26267"/>
              </a:stretch>
            </a:blipFill>
          </p:spPr>
        </p:sp>
        <p:sp>
          <p:nvSpPr>
            <p:cNvPr id="33" name="Freeform 33"/>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34" name="Group 34"/>
          <p:cNvGrpSpPr>
            <a:grpSpLocks noChangeAspect="1"/>
          </p:cNvGrpSpPr>
          <p:nvPr/>
        </p:nvGrpSpPr>
        <p:grpSpPr>
          <a:xfrm>
            <a:off x="1227641" y="7161990"/>
            <a:ext cx="1687748" cy="1687748"/>
            <a:chOff x="0" y="0"/>
            <a:chExt cx="6350000" cy="6350000"/>
          </a:xfrm>
        </p:grpSpPr>
        <p:sp>
          <p:nvSpPr>
            <p:cNvPr id="35" name="Freeform 35"/>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5"/>
              <a:stretch>
                <a:fillRect t="-4870" b="-45082"/>
              </a:stretch>
            </a:blipFill>
          </p:spPr>
        </p:sp>
        <p:sp>
          <p:nvSpPr>
            <p:cNvPr id="36" name="Freeform 36"/>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37" name="Group 37"/>
          <p:cNvGrpSpPr>
            <a:grpSpLocks noChangeAspect="1"/>
          </p:cNvGrpSpPr>
          <p:nvPr/>
        </p:nvGrpSpPr>
        <p:grpSpPr>
          <a:xfrm>
            <a:off x="11531484" y="2664553"/>
            <a:ext cx="1687748" cy="1687748"/>
            <a:chOff x="0" y="0"/>
            <a:chExt cx="6350000" cy="6350000"/>
          </a:xfrm>
        </p:grpSpPr>
        <p:sp>
          <p:nvSpPr>
            <p:cNvPr id="38" name="Freeform 38"/>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6"/>
              <a:stretch>
                <a:fillRect l="-34447" r="-34447"/>
              </a:stretch>
            </a:blipFill>
          </p:spPr>
        </p:sp>
        <p:sp>
          <p:nvSpPr>
            <p:cNvPr id="39" name="Freeform 39"/>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40" name="Group 40"/>
          <p:cNvGrpSpPr>
            <a:grpSpLocks noChangeAspect="1"/>
          </p:cNvGrpSpPr>
          <p:nvPr/>
        </p:nvGrpSpPr>
        <p:grpSpPr>
          <a:xfrm>
            <a:off x="5894899" y="2664553"/>
            <a:ext cx="1687748" cy="1687748"/>
            <a:chOff x="0" y="0"/>
            <a:chExt cx="6350000" cy="6350000"/>
          </a:xfrm>
        </p:grpSpPr>
        <p:sp>
          <p:nvSpPr>
            <p:cNvPr id="41" name="Freeform 41"/>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7"/>
              <a:stretch>
                <a:fillRect l="-34432" r="-11640" b="-119108"/>
              </a:stretch>
            </a:blipFill>
          </p:spPr>
        </p:sp>
        <p:sp>
          <p:nvSpPr>
            <p:cNvPr id="42" name="Freeform 42"/>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43" name="Group 43"/>
          <p:cNvGrpSpPr>
            <a:grpSpLocks noChangeAspect="1"/>
          </p:cNvGrpSpPr>
          <p:nvPr/>
        </p:nvGrpSpPr>
        <p:grpSpPr>
          <a:xfrm>
            <a:off x="5974445" y="7161990"/>
            <a:ext cx="1687748" cy="1687748"/>
            <a:chOff x="0" y="0"/>
            <a:chExt cx="6350000" cy="6350000"/>
          </a:xfrm>
        </p:grpSpPr>
        <p:sp>
          <p:nvSpPr>
            <p:cNvPr id="44" name="Freeform 44"/>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8"/>
              <a:stretch>
                <a:fillRect t="-10790" b="-10790"/>
              </a:stretch>
            </a:blipFill>
          </p:spPr>
        </p:sp>
        <p:sp>
          <p:nvSpPr>
            <p:cNvPr id="45" name="Freeform 45"/>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46" name="Group 46"/>
          <p:cNvGrpSpPr>
            <a:grpSpLocks noChangeAspect="1"/>
          </p:cNvGrpSpPr>
          <p:nvPr/>
        </p:nvGrpSpPr>
        <p:grpSpPr>
          <a:xfrm>
            <a:off x="16278289" y="2664553"/>
            <a:ext cx="1687748" cy="1687748"/>
            <a:chOff x="0" y="0"/>
            <a:chExt cx="6350000" cy="6350000"/>
          </a:xfrm>
        </p:grpSpPr>
        <p:sp>
          <p:nvSpPr>
            <p:cNvPr id="47" name="Freeform 47"/>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9"/>
              <a:stretch>
                <a:fillRect t="-16666" b="-16666"/>
              </a:stretch>
            </a:blipFill>
          </p:spPr>
        </p:sp>
        <p:sp>
          <p:nvSpPr>
            <p:cNvPr id="48" name="Freeform 48"/>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49" name="Group 49"/>
          <p:cNvGrpSpPr>
            <a:grpSpLocks noChangeAspect="1"/>
          </p:cNvGrpSpPr>
          <p:nvPr/>
        </p:nvGrpSpPr>
        <p:grpSpPr>
          <a:xfrm>
            <a:off x="3521497" y="675086"/>
            <a:ext cx="1687748" cy="1687748"/>
            <a:chOff x="0" y="0"/>
            <a:chExt cx="6350000" cy="6350000"/>
          </a:xfrm>
        </p:grpSpPr>
        <p:sp>
          <p:nvSpPr>
            <p:cNvPr id="50" name="Freeform 50"/>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10"/>
              <a:stretch>
                <a:fillRect l="-33442" r="-96847" b="-53574"/>
              </a:stretch>
            </a:blipFill>
          </p:spPr>
        </p:sp>
        <p:sp>
          <p:nvSpPr>
            <p:cNvPr id="51" name="Freeform 51"/>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52" name="Group 52"/>
          <p:cNvGrpSpPr>
            <a:grpSpLocks noChangeAspect="1"/>
          </p:cNvGrpSpPr>
          <p:nvPr/>
        </p:nvGrpSpPr>
        <p:grpSpPr>
          <a:xfrm>
            <a:off x="3601043" y="5172523"/>
            <a:ext cx="1687748" cy="1687748"/>
            <a:chOff x="0" y="0"/>
            <a:chExt cx="6350000" cy="6350000"/>
          </a:xfrm>
        </p:grpSpPr>
        <p:sp>
          <p:nvSpPr>
            <p:cNvPr id="53" name="Freeform 53"/>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11"/>
              <a:stretch>
                <a:fillRect t="-2400" b="-22599"/>
              </a:stretch>
            </a:blipFill>
          </p:spPr>
        </p:sp>
        <p:sp>
          <p:nvSpPr>
            <p:cNvPr id="54" name="Freeform 54"/>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55" name="Group 55"/>
          <p:cNvGrpSpPr>
            <a:grpSpLocks noChangeAspect="1"/>
          </p:cNvGrpSpPr>
          <p:nvPr/>
        </p:nvGrpSpPr>
        <p:grpSpPr>
          <a:xfrm>
            <a:off x="13904887" y="675086"/>
            <a:ext cx="1687748" cy="1687748"/>
            <a:chOff x="0" y="0"/>
            <a:chExt cx="6350000" cy="6350000"/>
          </a:xfrm>
        </p:grpSpPr>
        <p:sp>
          <p:nvSpPr>
            <p:cNvPr id="56" name="Freeform 56"/>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12"/>
              <a:stretch>
                <a:fillRect t="-10599" b="-39400"/>
              </a:stretch>
            </a:blipFill>
          </p:spPr>
        </p:sp>
        <p:sp>
          <p:nvSpPr>
            <p:cNvPr id="57" name="Freeform 57"/>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58" name="Group 58"/>
          <p:cNvGrpSpPr>
            <a:grpSpLocks noChangeAspect="1"/>
          </p:cNvGrpSpPr>
          <p:nvPr/>
        </p:nvGrpSpPr>
        <p:grpSpPr>
          <a:xfrm>
            <a:off x="8268301" y="675086"/>
            <a:ext cx="1687748" cy="1687748"/>
            <a:chOff x="0" y="0"/>
            <a:chExt cx="6350000" cy="6350000"/>
          </a:xfrm>
        </p:grpSpPr>
        <p:sp>
          <p:nvSpPr>
            <p:cNvPr id="59" name="Freeform 59"/>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13"/>
              <a:stretch>
                <a:fillRect l="-68845" t="-1058" r="-48256" b="-43721"/>
              </a:stretch>
            </a:blipFill>
          </p:spPr>
        </p:sp>
        <p:sp>
          <p:nvSpPr>
            <p:cNvPr id="60" name="Freeform 60"/>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61" name="Group 61"/>
          <p:cNvGrpSpPr>
            <a:grpSpLocks noChangeAspect="1"/>
          </p:cNvGrpSpPr>
          <p:nvPr/>
        </p:nvGrpSpPr>
        <p:grpSpPr>
          <a:xfrm>
            <a:off x="8347848" y="5172523"/>
            <a:ext cx="1687748" cy="1687748"/>
            <a:chOff x="0" y="0"/>
            <a:chExt cx="6350000" cy="6350000"/>
          </a:xfrm>
        </p:grpSpPr>
        <p:sp>
          <p:nvSpPr>
            <p:cNvPr id="62" name="Freeform 62"/>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14"/>
              <a:stretch>
                <a:fillRect t="-24999" b="-25000"/>
              </a:stretch>
            </a:blipFill>
          </p:spPr>
        </p:sp>
        <p:sp>
          <p:nvSpPr>
            <p:cNvPr id="63" name="Freeform 63"/>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sp>
        <p:nvSpPr>
          <p:cNvPr id="64" name="TextBox 64"/>
          <p:cNvSpPr txBox="1"/>
          <p:nvPr/>
        </p:nvSpPr>
        <p:spPr>
          <a:xfrm>
            <a:off x="805267" y="4333251"/>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The owner</a:t>
            </a:r>
          </a:p>
        </p:txBody>
      </p:sp>
      <p:sp>
        <p:nvSpPr>
          <p:cNvPr id="65" name="TextBox 65"/>
          <p:cNvSpPr txBox="1"/>
          <p:nvPr/>
        </p:nvSpPr>
        <p:spPr>
          <a:xfrm>
            <a:off x="884813" y="8830688"/>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Marketing Specialis</a:t>
            </a:r>
          </a:p>
        </p:txBody>
      </p:sp>
      <p:sp>
        <p:nvSpPr>
          <p:cNvPr id="66" name="TextBox 66"/>
          <p:cNvSpPr txBox="1"/>
          <p:nvPr/>
        </p:nvSpPr>
        <p:spPr>
          <a:xfrm>
            <a:off x="11212643" y="4333250"/>
            <a:ext cx="2349416" cy="228460"/>
          </a:xfrm>
          <a:prstGeom prst="rect">
            <a:avLst/>
          </a:prstGeom>
        </p:spPr>
        <p:txBody>
          <a:bodyPr wrap="square" lIns="0" tIns="0" rIns="0" bIns="0" rtlCol="0" anchor="t">
            <a:spAutoFit/>
          </a:bodyPr>
          <a:lstStyle/>
          <a:p>
            <a:pPr algn="ctr">
              <a:lnSpc>
                <a:spcPts val="1875"/>
              </a:lnSpc>
            </a:pPr>
            <a:r>
              <a:rPr lang="en-US" sz="1442" spc="28">
                <a:solidFill>
                  <a:srgbClr val="FFFFFF"/>
                </a:solidFill>
                <a:latin typeface="Montserrat Extra-Bold"/>
              </a:rPr>
              <a:t>Videographer</a:t>
            </a:r>
          </a:p>
        </p:txBody>
      </p:sp>
      <p:sp>
        <p:nvSpPr>
          <p:cNvPr id="67" name="TextBox 67"/>
          <p:cNvSpPr txBox="1"/>
          <p:nvPr/>
        </p:nvSpPr>
        <p:spPr>
          <a:xfrm>
            <a:off x="3178669" y="2390493"/>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Finance Manager</a:t>
            </a:r>
          </a:p>
        </p:txBody>
      </p:sp>
      <p:sp>
        <p:nvSpPr>
          <p:cNvPr id="68" name="TextBox 68"/>
          <p:cNvSpPr txBox="1"/>
          <p:nvPr/>
        </p:nvSpPr>
        <p:spPr>
          <a:xfrm>
            <a:off x="3258216" y="6887930"/>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Administrator</a:t>
            </a:r>
          </a:p>
        </p:txBody>
      </p:sp>
      <p:sp>
        <p:nvSpPr>
          <p:cNvPr id="69" name="TextBox 69"/>
          <p:cNvSpPr txBox="1"/>
          <p:nvPr/>
        </p:nvSpPr>
        <p:spPr>
          <a:xfrm>
            <a:off x="13562059" y="2390493"/>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Videographer</a:t>
            </a:r>
          </a:p>
        </p:txBody>
      </p:sp>
      <p:sp>
        <p:nvSpPr>
          <p:cNvPr id="70" name="TextBox 70"/>
          <p:cNvSpPr txBox="1"/>
          <p:nvPr/>
        </p:nvSpPr>
        <p:spPr>
          <a:xfrm>
            <a:off x="7925474" y="2390493"/>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Videographer</a:t>
            </a:r>
          </a:p>
        </p:txBody>
      </p:sp>
      <p:sp>
        <p:nvSpPr>
          <p:cNvPr id="71" name="TextBox 71"/>
          <p:cNvSpPr txBox="1"/>
          <p:nvPr/>
        </p:nvSpPr>
        <p:spPr>
          <a:xfrm>
            <a:off x="8005020" y="6887930"/>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Editor</a:t>
            </a:r>
          </a:p>
        </p:txBody>
      </p:sp>
      <p:sp>
        <p:nvSpPr>
          <p:cNvPr id="72" name="TextBox 72"/>
          <p:cNvSpPr txBox="1"/>
          <p:nvPr/>
        </p:nvSpPr>
        <p:spPr>
          <a:xfrm>
            <a:off x="5552072" y="4333251"/>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Accountant</a:t>
            </a:r>
          </a:p>
        </p:txBody>
      </p:sp>
      <p:sp>
        <p:nvSpPr>
          <p:cNvPr id="73" name="TextBox 73"/>
          <p:cNvSpPr txBox="1"/>
          <p:nvPr/>
        </p:nvSpPr>
        <p:spPr>
          <a:xfrm>
            <a:off x="5631618" y="8830688"/>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Editor</a:t>
            </a:r>
          </a:p>
        </p:txBody>
      </p:sp>
      <p:sp>
        <p:nvSpPr>
          <p:cNvPr id="74" name="TextBox 74"/>
          <p:cNvSpPr txBox="1"/>
          <p:nvPr/>
        </p:nvSpPr>
        <p:spPr>
          <a:xfrm>
            <a:off x="15935462" y="4333251"/>
            <a:ext cx="2373402" cy="237068"/>
          </a:xfrm>
          <a:prstGeom prst="rect">
            <a:avLst/>
          </a:prstGeom>
        </p:spPr>
        <p:txBody>
          <a:bodyPr lIns="0" tIns="0" rIns="0" bIns="0" rtlCol="0" anchor="t">
            <a:spAutoFit/>
          </a:bodyPr>
          <a:lstStyle/>
          <a:p>
            <a:pPr algn="ctr">
              <a:lnSpc>
                <a:spcPts val="1875"/>
              </a:lnSpc>
            </a:pPr>
            <a:r>
              <a:rPr lang="en-US" sz="1442" spc="28">
                <a:solidFill>
                  <a:srgbClr val="FFFFFF"/>
                </a:solidFill>
                <a:latin typeface="Montserrat Extra-Bold"/>
              </a:rPr>
              <a:t>Videographer</a:t>
            </a:r>
          </a:p>
        </p:txBody>
      </p:sp>
      <p:sp>
        <p:nvSpPr>
          <p:cNvPr id="75" name="TextBox 75"/>
          <p:cNvSpPr txBox="1"/>
          <p:nvPr/>
        </p:nvSpPr>
        <p:spPr>
          <a:xfrm>
            <a:off x="11679358" y="6129383"/>
            <a:ext cx="5501579" cy="527901"/>
          </a:xfrm>
          <a:prstGeom prst="rect">
            <a:avLst/>
          </a:prstGeom>
        </p:spPr>
        <p:txBody>
          <a:bodyPr wrap="square" lIns="0" tIns="0" rIns="0" bIns="0" rtlCol="0" anchor="t">
            <a:spAutoFit/>
          </a:bodyPr>
          <a:lstStyle/>
          <a:p>
            <a:pPr>
              <a:lnSpc>
                <a:spcPts val="4132"/>
              </a:lnSpc>
            </a:pPr>
            <a:r>
              <a:rPr lang="en-US" sz="4216" spc="-248" dirty="0">
                <a:solidFill>
                  <a:srgbClr val="263F6B"/>
                </a:solidFill>
                <a:latin typeface="Montserrat Extra-Bold Italics"/>
              </a:rPr>
              <a:t>1.5 Human resources </a:t>
            </a:r>
          </a:p>
        </p:txBody>
      </p:sp>
      <p:sp>
        <p:nvSpPr>
          <p:cNvPr id="76" name="TextBox 76"/>
          <p:cNvSpPr txBox="1"/>
          <p:nvPr/>
        </p:nvSpPr>
        <p:spPr>
          <a:xfrm>
            <a:off x="11652109" y="6501386"/>
            <a:ext cx="5450806" cy="834780"/>
          </a:xfrm>
          <a:prstGeom prst="rect">
            <a:avLst/>
          </a:prstGeom>
        </p:spPr>
        <p:txBody>
          <a:bodyPr wrap="square" lIns="0" tIns="0" rIns="0" bIns="0" rtlCol="0" anchor="t">
            <a:spAutoFit/>
          </a:bodyPr>
          <a:lstStyle/>
          <a:p>
            <a:pPr>
              <a:lnSpc>
                <a:spcPts val="6876"/>
              </a:lnSpc>
            </a:pPr>
            <a:r>
              <a:rPr lang="en-US" sz="5400" spc="-413" dirty="0">
                <a:solidFill>
                  <a:srgbClr val="263F6B"/>
                </a:solidFill>
                <a:latin typeface="Montserrat Extra-Bold Italics"/>
              </a:rPr>
              <a:t>PROMEDIAFILM</a:t>
            </a:r>
          </a:p>
        </p:txBody>
      </p:sp>
      <p:sp>
        <p:nvSpPr>
          <p:cNvPr id="77" name="TextBox 77"/>
          <p:cNvSpPr txBox="1"/>
          <p:nvPr/>
        </p:nvSpPr>
        <p:spPr>
          <a:xfrm>
            <a:off x="11268203" y="832956"/>
            <a:ext cx="2444109" cy="1077133"/>
          </a:xfrm>
          <a:prstGeom prst="rect">
            <a:avLst/>
          </a:prstGeom>
        </p:spPr>
        <p:txBody>
          <a:bodyPr lIns="0" tIns="0" rIns="0" bIns="0" rtlCol="0" anchor="t">
            <a:spAutoFit/>
          </a:bodyPr>
          <a:lstStyle/>
          <a:p>
            <a:pPr>
              <a:lnSpc>
                <a:spcPts val="4132"/>
              </a:lnSpc>
            </a:pPr>
            <a:r>
              <a:rPr lang="en-US" sz="4216" spc="-248">
                <a:solidFill>
                  <a:srgbClr val="263F6B"/>
                </a:solidFill>
                <a:latin typeface="Montserrat Extra-Bold Italics"/>
              </a:rPr>
              <a:t>KEY PEOPLE</a:t>
            </a:r>
          </a:p>
        </p:txBody>
      </p:sp>
      <p:sp>
        <p:nvSpPr>
          <p:cNvPr id="78" name="AutoShape 78"/>
          <p:cNvSpPr/>
          <p:nvPr/>
        </p:nvSpPr>
        <p:spPr>
          <a:xfrm rot="-2655355" flipV="1">
            <a:off x="2095868" y="2011570"/>
            <a:ext cx="1658057" cy="98642"/>
          </a:xfrm>
          <a:prstGeom prst="line">
            <a:avLst/>
          </a:prstGeom>
          <a:ln w="28575" cap="rnd">
            <a:solidFill>
              <a:srgbClr val="263F6B"/>
            </a:solidFill>
            <a:prstDash val="solid"/>
            <a:headEnd type="oval" w="lg" len="lg"/>
            <a:tailEnd type="oval" w="lg" len="lg"/>
          </a:ln>
        </p:spPr>
      </p:sp>
      <p:sp>
        <p:nvSpPr>
          <p:cNvPr id="79" name="AutoShape 79"/>
          <p:cNvSpPr/>
          <p:nvPr/>
        </p:nvSpPr>
        <p:spPr>
          <a:xfrm rot="-2655355">
            <a:off x="2181788" y="6584883"/>
            <a:ext cx="1648123" cy="14259"/>
          </a:xfrm>
          <a:prstGeom prst="line">
            <a:avLst/>
          </a:prstGeom>
          <a:ln w="28575" cap="rnd">
            <a:solidFill>
              <a:srgbClr val="263F6B"/>
            </a:solidFill>
            <a:prstDash val="solid"/>
            <a:headEnd type="oval" w="lg" len="lg"/>
            <a:tailEnd type="oval" w="lg" len="lg"/>
          </a:ln>
        </p:spPr>
      </p:sp>
      <p:sp>
        <p:nvSpPr>
          <p:cNvPr id="80" name="AutoShape 80"/>
          <p:cNvSpPr/>
          <p:nvPr/>
        </p:nvSpPr>
        <p:spPr>
          <a:xfrm rot="-2655355">
            <a:off x="12496763" y="2132468"/>
            <a:ext cx="1630192" cy="26453"/>
          </a:xfrm>
          <a:prstGeom prst="line">
            <a:avLst/>
          </a:prstGeom>
          <a:ln w="28575" cap="rnd">
            <a:solidFill>
              <a:srgbClr val="263F6B"/>
            </a:solidFill>
            <a:prstDash val="solid"/>
            <a:headEnd type="oval" w="lg" len="lg"/>
            <a:tailEnd type="oval" w="lg" len="lg"/>
          </a:ln>
        </p:spPr>
      </p:sp>
      <p:sp>
        <p:nvSpPr>
          <p:cNvPr id="81" name="AutoShape 81"/>
          <p:cNvSpPr/>
          <p:nvPr/>
        </p:nvSpPr>
        <p:spPr>
          <a:xfrm rot="-2655355" flipV="1">
            <a:off x="6884196" y="2096771"/>
            <a:ext cx="1625154" cy="82718"/>
          </a:xfrm>
          <a:prstGeom prst="line">
            <a:avLst/>
          </a:prstGeom>
          <a:ln w="28575" cap="rnd">
            <a:solidFill>
              <a:srgbClr val="263F6B"/>
            </a:solidFill>
            <a:prstDash val="solid"/>
            <a:headEnd type="oval" w="lg" len="lg"/>
            <a:tailEnd type="oval" w="lg" len="lg"/>
          </a:ln>
        </p:spPr>
      </p:sp>
      <p:sp>
        <p:nvSpPr>
          <p:cNvPr id="82" name="AutoShape 82"/>
          <p:cNvSpPr/>
          <p:nvPr/>
        </p:nvSpPr>
        <p:spPr>
          <a:xfrm rot="-2655355" flipV="1">
            <a:off x="7105577" y="6671585"/>
            <a:ext cx="1491262" cy="107197"/>
          </a:xfrm>
          <a:prstGeom prst="line">
            <a:avLst/>
          </a:prstGeom>
          <a:ln w="28575" cap="rnd">
            <a:solidFill>
              <a:srgbClr val="263F6B"/>
            </a:solidFill>
            <a:prstDash val="solid"/>
            <a:headEnd type="oval" w="lg" len="lg"/>
            <a:tailEnd type="oval" w="lg" len="lg"/>
          </a:ln>
        </p:spPr>
      </p:sp>
      <p:sp>
        <p:nvSpPr>
          <p:cNvPr id="83" name="AutoShape 83"/>
          <p:cNvSpPr/>
          <p:nvPr/>
        </p:nvSpPr>
        <p:spPr>
          <a:xfrm rot="-2655355">
            <a:off x="9634258" y="4815582"/>
            <a:ext cx="1696589" cy="38855"/>
          </a:xfrm>
          <a:prstGeom prst="line">
            <a:avLst/>
          </a:prstGeom>
          <a:ln w="28575" cap="rnd">
            <a:solidFill>
              <a:srgbClr val="263F6B"/>
            </a:solidFill>
            <a:prstDash val="solid"/>
            <a:headEnd type="oval" w="lg" len="lg"/>
            <a:tailEnd type="oval" w="lg" len="lg"/>
          </a:ln>
        </p:spPr>
      </p:sp>
      <p:sp>
        <p:nvSpPr>
          <p:cNvPr id="84" name="AutoShape 84"/>
          <p:cNvSpPr/>
          <p:nvPr/>
        </p:nvSpPr>
        <p:spPr>
          <a:xfrm rot="-8100000">
            <a:off x="4600646" y="3724019"/>
            <a:ext cx="1058102" cy="0"/>
          </a:xfrm>
          <a:prstGeom prst="line">
            <a:avLst/>
          </a:prstGeom>
          <a:ln w="28575" cap="rnd">
            <a:solidFill>
              <a:srgbClr val="263F6B"/>
            </a:solidFill>
            <a:prstDash val="solid"/>
            <a:headEnd type="oval" w="lg" len="lg"/>
            <a:tailEnd type="oval" w="lg" len="lg"/>
          </a:ln>
        </p:spPr>
      </p:sp>
      <p:sp>
        <p:nvSpPr>
          <p:cNvPr id="85" name="AutoShape 85"/>
          <p:cNvSpPr/>
          <p:nvPr/>
        </p:nvSpPr>
        <p:spPr>
          <a:xfrm rot="-8100000" flipV="1">
            <a:off x="5075022" y="6575709"/>
            <a:ext cx="1617924" cy="65535"/>
          </a:xfrm>
          <a:prstGeom prst="line">
            <a:avLst/>
          </a:prstGeom>
          <a:ln w="28575" cap="rnd">
            <a:solidFill>
              <a:srgbClr val="263F6B"/>
            </a:solidFill>
            <a:prstDash val="solid"/>
            <a:headEnd type="oval" w="lg" len="lg"/>
            <a:tailEnd type="oval" w="lg" len="lg"/>
          </a:ln>
        </p:spPr>
      </p:sp>
      <p:sp>
        <p:nvSpPr>
          <p:cNvPr id="86" name="AutoShape 86"/>
          <p:cNvSpPr/>
          <p:nvPr/>
        </p:nvSpPr>
        <p:spPr>
          <a:xfrm rot="-8100000">
            <a:off x="15000591" y="3756331"/>
            <a:ext cx="1058102" cy="0"/>
          </a:xfrm>
          <a:prstGeom prst="line">
            <a:avLst/>
          </a:prstGeom>
          <a:ln w="28575" cap="rnd">
            <a:solidFill>
              <a:srgbClr val="263F6B"/>
            </a:solidFill>
            <a:prstDash val="solid"/>
            <a:headEnd type="oval" w="lg" len="lg"/>
            <a:tailEnd type="oval" w="lg" len="lg"/>
          </a:ln>
        </p:spPr>
      </p:sp>
      <p:sp>
        <p:nvSpPr>
          <p:cNvPr id="87" name="AutoShape 87"/>
          <p:cNvSpPr/>
          <p:nvPr/>
        </p:nvSpPr>
        <p:spPr>
          <a:xfrm rot="-8100000" flipV="1">
            <a:off x="9732942" y="2130786"/>
            <a:ext cx="2187850" cy="198984"/>
          </a:xfrm>
          <a:prstGeom prst="line">
            <a:avLst/>
          </a:prstGeom>
          <a:ln w="28575" cap="rnd">
            <a:solidFill>
              <a:srgbClr val="263F6B"/>
            </a:solidFill>
            <a:prstDash val="solid"/>
            <a:headEnd type="oval" w="lg" len="lg"/>
            <a:tailEnd type="oval" w="lg" len="lg"/>
          </a:ln>
        </p:spPr>
      </p:sp>
      <p:sp>
        <p:nvSpPr>
          <p:cNvPr id="88" name="AutoShape 88"/>
          <p:cNvSpPr/>
          <p:nvPr/>
        </p:nvSpPr>
        <p:spPr>
          <a:xfrm rot="-2700000">
            <a:off x="15641497" y="9043300"/>
            <a:ext cx="5293007" cy="2487400"/>
          </a:xfrm>
          <a:prstGeom prst="rect">
            <a:avLst/>
          </a:prstGeom>
          <a:solidFill>
            <a:srgbClr val="213559"/>
          </a:solidFill>
        </p:spPr>
      </p:sp>
      <p:sp>
        <p:nvSpPr>
          <p:cNvPr id="89" name="AutoShape 89"/>
          <p:cNvSpPr/>
          <p:nvPr/>
        </p:nvSpPr>
        <p:spPr>
          <a:xfrm rot="-2700000">
            <a:off x="-2646503" y="-1243700"/>
            <a:ext cx="5293007" cy="2487400"/>
          </a:xfrm>
          <a:prstGeom prst="rect">
            <a:avLst/>
          </a:prstGeom>
          <a:solidFill>
            <a:srgbClr val="213559"/>
          </a:solidFill>
        </p:spPr>
      </p:sp>
      <p:grpSp>
        <p:nvGrpSpPr>
          <p:cNvPr id="93" name="Group 16">
            <a:extLst>
              <a:ext uri="{FF2B5EF4-FFF2-40B4-BE49-F238E27FC236}">
                <a16:creationId xmlns:a16="http://schemas.microsoft.com/office/drawing/2014/main" id="{4838CFC7-D9D4-0859-8C03-9B2042DC5DC1}"/>
              </a:ext>
            </a:extLst>
          </p:cNvPr>
          <p:cNvGrpSpPr/>
          <p:nvPr/>
        </p:nvGrpSpPr>
        <p:grpSpPr>
          <a:xfrm>
            <a:off x="11444671" y="8907052"/>
            <a:ext cx="1719138" cy="1232619"/>
            <a:chOff x="0" y="0"/>
            <a:chExt cx="1500474" cy="1059142"/>
          </a:xfrm>
        </p:grpSpPr>
        <p:sp>
          <p:nvSpPr>
            <p:cNvPr id="94" name="Freeform 17">
              <a:extLst>
                <a:ext uri="{FF2B5EF4-FFF2-40B4-BE49-F238E27FC236}">
                  <a16:creationId xmlns:a16="http://schemas.microsoft.com/office/drawing/2014/main" id="{69F8021B-7868-297D-0766-6596933CB035}"/>
                </a:ext>
              </a:extLst>
            </p:cNvPr>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sp>
        <p:nvSpPr>
          <p:cNvPr id="98" name="TextBox 71">
            <a:extLst>
              <a:ext uri="{FF2B5EF4-FFF2-40B4-BE49-F238E27FC236}">
                <a16:creationId xmlns:a16="http://schemas.microsoft.com/office/drawing/2014/main" id="{760D363E-3068-D499-FFBD-7B9B82CE8D6B}"/>
              </a:ext>
            </a:extLst>
          </p:cNvPr>
          <p:cNvSpPr txBox="1"/>
          <p:nvPr/>
        </p:nvSpPr>
        <p:spPr>
          <a:xfrm>
            <a:off x="11444671" y="9330703"/>
            <a:ext cx="1719138" cy="464423"/>
          </a:xfrm>
          <a:prstGeom prst="rect">
            <a:avLst/>
          </a:prstGeom>
        </p:spPr>
        <p:txBody>
          <a:bodyPr wrap="square" lIns="0" tIns="0" rIns="0" bIns="0" rtlCol="0" anchor="t">
            <a:spAutoFit/>
          </a:bodyPr>
          <a:lstStyle/>
          <a:p>
            <a:pPr algn="ctr">
              <a:lnSpc>
                <a:spcPts val="1875"/>
              </a:lnSpc>
            </a:pPr>
            <a:r>
              <a:rPr lang="en-US" sz="1200" spc="28" dirty="0">
                <a:solidFill>
                  <a:srgbClr val="FFFFFF"/>
                </a:solidFill>
                <a:latin typeface="Montserrat Extra-Bold"/>
              </a:rPr>
              <a:t>Graduate students &amp; Part-timers</a:t>
            </a:r>
          </a:p>
        </p:txBody>
      </p:sp>
      <p:sp>
        <p:nvSpPr>
          <p:cNvPr id="96" name="TextBox 95">
            <a:extLst>
              <a:ext uri="{FF2B5EF4-FFF2-40B4-BE49-F238E27FC236}">
                <a16:creationId xmlns:a16="http://schemas.microsoft.com/office/drawing/2014/main" id="{8C463749-32DF-A729-9129-F0349D702D5F}"/>
              </a:ext>
            </a:extLst>
          </p:cNvPr>
          <p:cNvSpPr txBox="1"/>
          <p:nvPr/>
        </p:nvSpPr>
        <p:spPr>
          <a:xfrm>
            <a:off x="13738092" y="9061841"/>
            <a:ext cx="3665095" cy="400110"/>
          </a:xfrm>
          <a:prstGeom prst="rect">
            <a:avLst/>
          </a:prstGeom>
          <a:noFill/>
        </p:spPr>
        <p:txBody>
          <a:bodyPr wrap="square">
            <a:spAutoFit/>
          </a:bodyPr>
          <a:lstStyle/>
          <a:p>
            <a:r>
              <a:rPr lang="en-GB" sz="2000" dirty="0">
                <a:solidFill>
                  <a:schemeClr val="tx2"/>
                </a:solidFill>
                <a:effectLst/>
                <a:latin typeface="Montserrat" panose="00000500000000000000" pitchFamily="2" charset="0"/>
                <a:ea typeface="Calibri" panose="020F0502020204030204" pitchFamily="34" charset="0"/>
              </a:rPr>
              <a:t>(Nolan and </a:t>
            </a:r>
            <a:r>
              <a:rPr lang="en-GB" sz="2000" dirty="0" err="1">
                <a:solidFill>
                  <a:schemeClr val="tx2"/>
                </a:solidFill>
                <a:effectLst/>
                <a:latin typeface="Montserrat" panose="00000500000000000000" pitchFamily="2" charset="0"/>
                <a:ea typeface="Calibri" panose="020F0502020204030204" pitchFamily="34" charset="0"/>
              </a:rPr>
              <a:t>Garavan</a:t>
            </a:r>
            <a:r>
              <a:rPr lang="en-GB" sz="2000" dirty="0">
                <a:solidFill>
                  <a:schemeClr val="tx2"/>
                </a:solidFill>
                <a:effectLst/>
                <a:latin typeface="Montserrat" panose="00000500000000000000" pitchFamily="2" charset="0"/>
                <a:ea typeface="Calibri" panose="020F0502020204030204" pitchFamily="34" charset="0"/>
              </a:rPr>
              <a:t>, 2015)</a:t>
            </a:r>
            <a:r>
              <a:rPr lang="en-GB" sz="2000" dirty="0">
                <a:solidFill>
                  <a:schemeClr val="tx2"/>
                </a:solidFill>
                <a:effectLst/>
                <a:latin typeface="Montserrat" panose="00000500000000000000" pitchFamily="2" charset="0"/>
                <a:ea typeface="Calibri" panose="020F0502020204030204" pitchFamily="34" charset="0"/>
                <a:cs typeface="Times New Roman" panose="02020603050405020304" pitchFamily="18" charset="0"/>
              </a:rPr>
              <a:t> </a:t>
            </a:r>
            <a:endParaRPr lang="en-GB" sz="2000" dirty="0">
              <a:solidFill>
                <a:schemeClr val="tx2"/>
              </a:solidFill>
              <a:latin typeface="Montserrat" panose="00000500000000000000" pitchFamily="2" charset="0"/>
            </a:endParaRPr>
          </a:p>
        </p:txBody>
      </p:sp>
      <p:pic>
        <p:nvPicPr>
          <p:cNvPr id="97" name="Picture 10">
            <a:extLst>
              <a:ext uri="{FF2B5EF4-FFF2-40B4-BE49-F238E27FC236}">
                <a16:creationId xmlns:a16="http://schemas.microsoft.com/office/drawing/2014/main" id="{2AC2F1D0-CF42-681E-FBDE-FB47DD770C88}"/>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881310" y="783075"/>
            <a:ext cx="1783058" cy="295015"/>
          </a:xfrm>
          <a:prstGeom prst="rect">
            <a:avLst/>
          </a:prstGeom>
        </p:spPr>
      </p:pic>
      <p:sp>
        <p:nvSpPr>
          <p:cNvPr id="104" name="AutoShape 86">
            <a:extLst>
              <a:ext uri="{FF2B5EF4-FFF2-40B4-BE49-F238E27FC236}">
                <a16:creationId xmlns:a16="http://schemas.microsoft.com/office/drawing/2014/main" id="{FD2CF5DB-7155-2F38-552D-AEBE8AB7CE66}"/>
              </a:ext>
            </a:extLst>
          </p:cNvPr>
          <p:cNvSpPr/>
          <p:nvPr/>
        </p:nvSpPr>
        <p:spPr>
          <a:xfrm rot="-8100000">
            <a:off x="9596992" y="6827468"/>
            <a:ext cx="2412995" cy="317813"/>
          </a:xfrm>
          <a:prstGeom prst="line">
            <a:avLst/>
          </a:prstGeom>
          <a:ln w="28575" cap="rnd">
            <a:solidFill>
              <a:srgbClr val="263F6B"/>
            </a:solidFill>
            <a:prstDash val="solid"/>
            <a:headEnd type="oval" w="lg" len="lg"/>
            <a:tailEnd type="oval" w="lg" len="lg"/>
          </a:ln>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fade">
                                      <p:cBhvr>
                                        <p:cTn id="7" dur="500"/>
                                        <p:tgtEl>
                                          <p:spTgt spid="78"/>
                                        </p:tgtEl>
                                      </p:cBhvr>
                                    </p:animEffect>
                                  </p:childTnLst>
                                </p:cTn>
                              </p:par>
                              <p:par>
                                <p:cTn id="8" presetID="10" presetClass="entr" presetSubtype="0" fill="hold" nodeType="withEffect">
                                  <p:stCondLst>
                                    <p:cond delay="0"/>
                                  </p:stCondLst>
                                  <p:childTnLst>
                                    <p:set>
                                      <p:cBhvr>
                                        <p:cTn id="9" dur="1" fill="hold">
                                          <p:stCondLst>
                                            <p:cond delay="0"/>
                                          </p:stCondLst>
                                        </p:cTn>
                                        <p:tgtEl>
                                          <p:spTgt spid="101"/>
                                        </p:tgtEl>
                                        <p:attrNameLst>
                                          <p:attrName>style.visibility</p:attrName>
                                        </p:attrNameLst>
                                      </p:cBhvr>
                                      <p:to>
                                        <p:strVal val="visible"/>
                                      </p:to>
                                    </p:set>
                                    <p:animEffect transition="in" filter="fade">
                                      <p:cBhvr>
                                        <p:cTn id="10" dur="500"/>
                                        <p:tgtEl>
                                          <p:spTgt spid="10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7"/>
                                        </p:tgtEl>
                                        <p:attrNameLst>
                                          <p:attrName>style.visibility</p:attrName>
                                        </p:attrNameLst>
                                      </p:cBhvr>
                                      <p:to>
                                        <p:strVal val="visible"/>
                                      </p:to>
                                    </p:set>
                                    <p:animEffect transition="in" filter="fade">
                                      <p:cBhvr>
                                        <p:cTn id="13" dur="500"/>
                                        <p:tgtEl>
                                          <p:spTgt spid="67"/>
                                        </p:tgtEl>
                                      </p:cBhvr>
                                    </p:animEffect>
                                  </p:childTnLst>
                                </p:cTn>
                              </p:par>
                              <p:par>
                                <p:cTn id="14" presetID="10" presetClass="entr" presetSubtype="0" fill="hold" nodeType="withEffect">
                                  <p:stCondLst>
                                    <p:cond delay="0"/>
                                  </p:stCondLst>
                                  <p:childTnLst>
                                    <p:set>
                                      <p:cBhvr>
                                        <p:cTn id="15" dur="1" fill="hold">
                                          <p:stCondLst>
                                            <p:cond delay="0"/>
                                          </p:stCondLst>
                                        </p:cTn>
                                        <p:tgtEl>
                                          <p:spTgt spid="49"/>
                                        </p:tgtEl>
                                        <p:attrNameLst>
                                          <p:attrName>style.visibility</p:attrName>
                                        </p:attrNameLst>
                                      </p:cBhvr>
                                      <p:to>
                                        <p:strVal val="visible"/>
                                      </p:to>
                                    </p:set>
                                    <p:animEffect transition="in" filter="fade">
                                      <p:cBhvr>
                                        <p:cTn id="16" dur="500"/>
                                        <p:tgtEl>
                                          <p:spTgt spid="4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84"/>
                                        </p:tgtEl>
                                        <p:attrNameLst>
                                          <p:attrName>style.visibility</p:attrName>
                                        </p:attrNameLst>
                                      </p:cBhvr>
                                      <p:to>
                                        <p:strVal val="visible"/>
                                      </p:to>
                                    </p:set>
                                    <p:animEffect transition="in" filter="fade">
                                      <p:cBhvr>
                                        <p:cTn id="21" dur="500"/>
                                        <p:tgtEl>
                                          <p:spTgt spid="84"/>
                                        </p:tgtEl>
                                      </p:cBhvr>
                                    </p:animEffect>
                                  </p:childTnLst>
                                </p:cTn>
                              </p:par>
                              <p:par>
                                <p:cTn id="22" presetID="10" presetClass="entr" presetSubtype="0" fill="hold"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fade">
                                      <p:cBhvr>
                                        <p:cTn id="24" dur="500"/>
                                        <p:tgtEl>
                                          <p:spTgt spid="18"/>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2"/>
                                        </p:tgtEl>
                                        <p:attrNameLst>
                                          <p:attrName>style.visibility</p:attrName>
                                        </p:attrNameLst>
                                      </p:cBhvr>
                                      <p:to>
                                        <p:strVal val="visible"/>
                                      </p:to>
                                    </p:set>
                                    <p:animEffect transition="in" filter="fade">
                                      <p:cBhvr>
                                        <p:cTn id="27" dur="500"/>
                                        <p:tgtEl>
                                          <p:spTgt spid="72"/>
                                        </p:tgtEl>
                                      </p:cBhvr>
                                    </p:animEffect>
                                  </p:childTnLst>
                                </p:cTn>
                              </p:par>
                              <p:par>
                                <p:cTn id="28" presetID="10" presetClass="entr" presetSubtype="0" fill="hold" nodeType="with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fade">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81"/>
                                        </p:tgtEl>
                                        <p:attrNameLst>
                                          <p:attrName>style.visibility</p:attrName>
                                        </p:attrNameLst>
                                      </p:cBhvr>
                                      <p:to>
                                        <p:strVal val="visible"/>
                                      </p:to>
                                    </p:set>
                                    <p:animEffect transition="in" filter="fade">
                                      <p:cBhvr>
                                        <p:cTn id="35" dur="500"/>
                                        <p:tgtEl>
                                          <p:spTgt spid="8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0"/>
                                        </p:tgtEl>
                                        <p:attrNameLst>
                                          <p:attrName>style.visibility</p:attrName>
                                        </p:attrNameLst>
                                      </p:cBhvr>
                                      <p:to>
                                        <p:strVal val="visible"/>
                                      </p:to>
                                    </p:set>
                                    <p:animEffect transition="in" filter="fade">
                                      <p:cBhvr>
                                        <p:cTn id="38" dur="500"/>
                                        <p:tgtEl>
                                          <p:spTgt spid="70"/>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7"/>
                                        </p:tgtEl>
                                        <p:attrNameLst>
                                          <p:attrName>style.visibility</p:attrName>
                                        </p:attrNameLst>
                                      </p:cBhvr>
                                      <p:to>
                                        <p:strVal val="visible"/>
                                      </p:to>
                                    </p:set>
                                    <p:animEffect transition="in" filter="fade">
                                      <p:cBhvr>
                                        <p:cTn id="41" dur="500"/>
                                        <p:tgtEl>
                                          <p:spTgt spid="27"/>
                                        </p:tgtEl>
                                      </p:cBhvr>
                                    </p:animEffect>
                                  </p:childTnLst>
                                </p:cTn>
                              </p:par>
                              <p:par>
                                <p:cTn id="42" presetID="10" presetClass="entr" presetSubtype="0" fill="hold" nodeType="withEffect">
                                  <p:stCondLst>
                                    <p:cond delay="0"/>
                                  </p:stCondLst>
                                  <p:childTnLst>
                                    <p:set>
                                      <p:cBhvr>
                                        <p:cTn id="43" dur="1" fill="hold">
                                          <p:stCondLst>
                                            <p:cond delay="0"/>
                                          </p:stCondLst>
                                        </p:cTn>
                                        <p:tgtEl>
                                          <p:spTgt spid="14"/>
                                        </p:tgtEl>
                                        <p:attrNameLst>
                                          <p:attrName>style.visibility</p:attrName>
                                        </p:attrNameLst>
                                      </p:cBhvr>
                                      <p:to>
                                        <p:strVal val="visible"/>
                                      </p:to>
                                    </p:set>
                                    <p:animEffect transition="in" filter="fade">
                                      <p:cBhvr>
                                        <p:cTn id="44" dur="500"/>
                                        <p:tgtEl>
                                          <p:spTgt spid="14"/>
                                        </p:tgtEl>
                                      </p:cBhvr>
                                    </p:animEffect>
                                  </p:childTnLst>
                                </p:cTn>
                              </p:par>
                              <p:par>
                                <p:cTn id="45" presetID="10" presetClass="entr" presetSubtype="0" fill="hold" nodeType="withEffect">
                                  <p:stCondLst>
                                    <p:cond delay="0"/>
                                  </p:stCondLst>
                                  <p:childTnLst>
                                    <p:set>
                                      <p:cBhvr>
                                        <p:cTn id="46" dur="1" fill="hold">
                                          <p:stCondLst>
                                            <p:cond delay="0"/>
                                          </p:stCondLst>
                                        </p:cTn>
                                        <p:tgtEl>
                                          <p:spTgt spid="58"/>
                                        </p:tgtEl>
                                        <p:attrNameLst>
                                          <p:attrName>style.visibility</p:attrName>
                                        </p:attrNameLst>
                                      </p:cBhvr>
                                      <p:to>
                                        <p:strVal val="visible"/>
                                      </p:to>
                                    </p:set>
                                    <p:animEffect transition="in" filter="fade">
                                      <p:cBhvr>
                                        <p:cTn id="47" dur="500"/>
                                        <p:tgtEl>
                                          <p:spTgt spid="58"/>
                                        </p:tgtEl>
                                      </p:cBhvr>
                                    </p:animEffect>
                                  </p:childTnLst>
                                </p:cTn>
                              </p:par>
                              <p:par>
                                <p:cTn id="48" presetID="10" presetClass="entr" presetSubtype="0" fill="hold" nodeType="withEffect">
                                  <p:stCondLst>
                                    <p:cond delay="0"/>
                                  </p:stCondLst>
                                  <p:childTnLst>
                                    <p:set>
                                      <p:cBhvr>
                                        <p:cTn id="49" dur="1" fill="hold">
                                          <p:stCondLst>
                                            <p:cond delay="0"/>
                                          </p:stCondLst>
                                        </p:cTn>
                                        <p:tgtEl>
                                          <p:spTgt spid="87"/>
                                        </p:tgtEl>
                                        <p:attrNameLst>
                                          <p:attrName>style.visibility</p:attrName>
                                        </p:attrNameLst>
                                      </p:cBhvr>
                                      <p:to>
                                        <p:strVal val="visible"/>
                                      </p:to>
                                    </p:set>
                                    <p:animEffect transition="in" filter="fade">
                                      <p:cBhvr>
                                        <p:cTn id="50" dur="500"/>
                                        <p:tgtEl>
                                          <p:spTgt spid="87"/>
                                        </p:tgtEl>
                                      </p:cBhvr>
                                    </p:animEffect>
                                  </p:childTnLst>
                                </p:cTn>
                              </p:par>
                              <p:par>
                                <p:cTn id="51" presetID="10" presetClass="entr" presetSubtype="0" fill="hold" nodeType="with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500"/>
                                        <p:tgtEl>
                                          <p:spTgt spid="6"/>
                                        </p:tgtEl>
                                      </p:cBhvr>
                                    </p:animEffect>
                                  </p:childTnLst>
                                </p:cTn>
                              </p:par>
                              <p:par>
                                <p:cTn id="54" presetID="10" presetClass="entr" presetSubtype="0" fill="hold" nodeType="withEffect">
                                  <p:stCondLst>
                                    <p:cond delay="0"/>
                                  </p:stCondLst>
                                  <p:childTnLst>
                                    <p:set>
                                      <p:cBhvr>
                                        <p:cTn id="55" dur="1" fill="hold">
                                          <p:stCondLst>
                                            <p:cond delay="0"/>
                                          </p:stCondLst>
                                        </p:cTn>
                                        <p:tgtEl>
                                          <p:spTgt spid="37"/>
                                        </p:tgtEl>
                                        <p:attrNameLst>
                                          <p:attrName>style.visibility</p:attrName>
                                        </p:attrNameLst>
                                      </p:cBhvr>
                                      <p:to>
                                        <p:strVal val="visible"/>
                                      </p:to>
                                    </p:set>
                                    <p:animEffect transition="in" filter="fade">
                                      <p:cBhvr>
                                        <p:cTn id="56" dur="500"/>
                                        <p:tgtEl>
                                          <p:spTgt spid="37"/>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66"/>
                                        </p:tgtEl>
                                        <p:attrNameLst>
                                          <p:attrName>style.visibility</p:attrName>
                                        </p:attrNameLst>
                                      </p:cBhvr>
                                      <p:to>
                                        <p:strVal val="visible"/>
                                      </p:to>
                                    </p:set>
                                    <p:animEffect transition="in" filter="fade">
                                      <p:cBhvr>
                                        <p:cTn id="62" dur="500"/>
                                        <p:tgtEl>
                                          <p:spTgt spid="66"/>
                                        </p:tgtEl>
                                      </p:cBhvr>
                                    </p:animEffect>
                                  </p:childTnLst>
                                </p:cTn>
                              </p:par>
                              <p:par>
                                <p:cTn id="63" presetID="10" presetClass="entr" presetSubtype="0" fill="hold" nodeType="withEffect">
                                  <p:stCondLst>
                                    <p:cond delay="0"/>
                                  </p:stCondLst>
                                  <p:childTnLst>
                                    <p:set>
                                      <p:cBhvr>
                                        <p:cTn id="64" dur="1" fill="hold">
                                          <p:stCondLst>
                                            <p:cond delay="0"/>
                                          </p:stCondLst>
                                        </p:cTn>
                                        <p:tgtEl>
                                          <p:spTgt spid="80"/>
                                        </p:tgtEl>
                                        <p:attrNameLst>
                                          <p:attrName>style.visibility</p:attrName>
                                        </p:attrNameLst>
                                      </p:cBhvr>
                                      <p:to>
                                        <p:strVal val="visible"/>
                                      </p:to>
                                    </p:set>
                                    <p:animEffect transition="in" filter="fade">
                                      <p:cBhvr>
                                        <p:cTn id="65" dur="500"/>
                                        <p:tgtEl>
                                          <p:spTgt spid="8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6"/>
                                        </p:tgtEl>
                                        <p:attrNameLst>
                                          <p:attrName>style.visibility</p:attrName>
                                        </p:attrNameLst>
                                      </p:cBhvr>
                                      <p:to>
                                        <p:strVal val="visible"/>
                                      </p:to>
                                    </p:set>
                                    <p:animEffect transition="in" filter="fade">
                                      <p:cBhvr>
                                        <p:cTn id="68" dur="500"/>
                                        <p:tgtEl>
                                          <p:spTgt spid="26"/>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69"/>
                                        </p:tgtEl>
                                        <p:attrNameLst>
                                          <p:attrName>style.visibility</p:attrName>
                                        </p:attrNameLst>
                                      </p:cBhvr>
                                      <p:to>
                                        <p:strVal val="visible"/>
                                      </p:to>
                                    </p:set>
                                    <p:animEffect transition="in" filter="fade">
                                      <p:cBhvr>
                                        <p:cTn id="71" dur="500"/>
                                        <p:tgtEl>
                                          <p:spTgt spid="69"/>
                                        </p:tgtEl>
                                      </p:cBhvr>
                                    </p:animEffect>
                                  </p:childTnLst>
                                </p:cTn>
                              </p:par>
                              <p:par>
                                <p:cTn id="72" presetID="10" presetClass="entr" presetSubtype="0" fill="hold" nodeType="withEffect">
                                  <p:stCondLst>
                                    <p:cond delay="0"/>
                                  </p:stCondLst>
                                  <p:childTnLst>
                                    <p:set>
                                      <p:cBhvr>
                                        <p:cTn id="73" dur="1" fill="hold">
                                          <p:stCondLst>
                                            <p:cond delay="0"/>
                                          </p:stCondLst>
                                        </p:cTn>
                                        <p:tgtEl>
                                          <p:spTgt spid="12"/>
                                        </p:tgtEl>
                                        <p:attrNameLst>
                                          <p:attrName>style.visibility</p:attrName>
                                        </p:attrNameLst>
                                      </p:cBhvr>
                                      <p:to>
                                        <p:strVal val="visible"/>
                                      </p:to>
                                    </p:set>
                                    <p:animEffect transition="in" filter="fade">
                                      <p:cBhvr>
                                        <p:cTn id="74" dur="500"/>
                                        <p:tgtEl>
                                          <p:spTgt spid="12"/>
                                        </p:tgtEl>
                                      </p:cBhvr>
                                    </p:animEffect>
                                  </p:childTnLst>
                                </p:cTn>
                              </p:par>
                              <p:par>
                                <p:cTn id="75" presetID="10" presetClass="entr" presetSubtype="0" fill="hold" nodeType="withEffect">
                                  <p:stCondLst>
                                    <p:cond delay="0"/>
                                  </p:stCondLst>
                                  <p:childTnLst>
                                    <p:set>
                                      <p:cBhvr>
                                        <p:cTn id="76" dur="1" fill="hold">
                                          <p:stCondLst>
                                            <p:cond delay="0"/>
                                          </p:stCondLst>
                                        </p:cTn>
                                        <p:tgtEl>
                                          <p:spTgt spid="55"/>
                                        </p:tgtEl>
                                        <p:attrNameLst>
                                          <p:attrName>style.visibility</p:attrName>
                                        </p:attrNameLst>
                                      </p:cBhvr>
                                      <p:to>
                                        <p:strVal val="visible"/>
                                      </p:to>
                                    </p:set>
                                    <p:animEffect transition="in" filter="fade">
                                      <p:cBhvr>
                                        <p:cTn id="77" dur="500"/>
                                        <p:tgtEl>
                                          <p:spTgt spid="55"/>
                                        </p:tgtEl>
                                      </p:cBhvr>
                                    </p:animEffect>
                                  </p:childTnLst>
                                </p:cTn>
                              </p:par>
                              <p:par>
                                <p:cTn id="78" presetID="10" presetClass="entr" presetSubtype="0" fill="hold" nodeType="withEffect">
                                  <p:stCondLst>
                                    <p:cond delay="0"/>
                                  </p:stCondLst>
                                  <p:childTnLst>
                                    <p:set>
                                      <p:cBhvr>
                                        <p:cTn id="79" dur="1" fill="hold">
                                          <p:stCondLst>
                                            <p:cond delay="0"/>
                                          </p:stCondLst>
                                        </p:cTn>
                                        <p:tgtEl>
                                          <p:spTgt spid="86"/>
                                        </p:tgtEl>
                                        <p:attrNameLst>
                                          <p:attrName>style.visibility</p:attrName>
                                        </p:attrNameLst>
                                      </p:cBhvr>
                                      <p:to>
                                        <p:strVal val="visible"/>
                                      </p:to>
                                    </p:set>
                                    <p:animEffect transition="in" filter="fade">
                                      <p:cBhvr>
                                        <p:cTn id="80" dur="500"/>
                                        <p:tgtEl>
                                          <p:spTgt spid="86"/>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74"/>
                                        </p:tgtEl>
                                        <p:attrNameLst>
                                          <p:attrName>style.visibility</p:attrName>
                                        </p:attrNameLst>
                                      </p:cBhvr>
                                      <p:to>
                                        <p:strVal val="visible"/>
                                      </p:to>
                                    </p:set>
                                    <p:animEffect transition="in" filter="fade">
                                      <p:cBhvr>
                                        <p:cTn id="83" dur="500"/>
                                        <p:tgtEl>
                                          <p:spTgt spid="74"/>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0"/>
                                        </p:tgtEl>
                                        <p:attrNameLst>
                                          <p:attrName>style.visibility</p:attrName>
                                        </p:attrNameLst>
                                      </p:cBhvr>
                                      <p:to>
                                        <p:strVal val="visible"/>
                                      </p:to>
                                    </p:set>
                                    <p:animEffect transition="in" filter="fade">
                                      <p:cBhvr>
                                        <p:cTn id="86" dur="500"/>
                                        <p:tgtEl>
                                          <p:spTgt spid="30"/>
                                        </p:tgtEl>
                                      </p:cBhvr>
                                    </p:animEffect>
                                  </p:childTnLst>
                                </p:cTn>
                              </p:par>
                              <p:par>
                                <p:cTn id="87" presetID="10" presetClass="entr" presetSubtype="0" fill="hold" nodeType="withEffect">
                                  <p:stCondLst>
                                    <p:cond delay="0"/>
                                  </p:stCondLst>
                                  <p:childTnLst>
                                    <p:set>
                                      <p:cBhvr>
                                        <p:cTn id="88" dur="1" fill="hold">
                                          <p:stCondLst>
                                            <p:cond delay="0"/>
                                          </p:stCondLst>
                                        </p:cTn>
                                        <p:tgtEl>
                                          <p:spTgt spid="22"/>
                                        </p:tgtEl>
                                        <p:attrNameLst>
                                          <p:attrName>style.visibility</p:attrName>
                                        </p:attrNameLst>
                                      </p:cBhvr>
                                      <p:to>
                                        <p:strVal val="visible"/>
                                      </p:to>
                                    </p:set>
                                    <p:animEffect transition="in" filter="fade">
                                      <p:cBhvr>
                                        <p:cTn id="89" dur="500"/>
                                        <p:tgtEl>
                                          <p:spTgt spid="22"/>
                                        </p:tgtEl>
                                      </p:cBhvr>
                                    </p:animEffect>
                                  </p:childTnLst>
                                </p:cTn>
                              </p:par>
                              <p:par>
                                <p:cTn id="90" presetID="10" presetClass="entr" presetSubtype="0" fill="hold" nodeType="withEffect">
                                  <p:stCondLst>
                                    <p:cond delay="0"/>
                                  </p:stCondLst>
                                  <p:childTnLst>
                                    <p:set>
                                      <p:cBhvr>
                                        <p:cTn id="91" dur="1" fill="hold">
                                          <p:stCondLst>
                                            <p:cond delay="0"/>
                                          </p:stCondLst>
                                        </p:cTn>
                                        <p:tgtEl>
                                          <p:spTgt spid="46"/>
                                        </p:tgtEl>
                                        <p:attrNameLst>
                                          <p:attrName>style.visibility</p:attrName>
                                        </p:attrNameLst>
                                      </p:cBhvr>
                                      <p:to>
                                        <p:strVal val="visible"/>
                                      </p:to>
                                    </p:set>
                                    <p:animEffect transition="in" filter="fade">
                                      <p:cBhvr>
                                        <p:cTn id="92" dur="500"/>
                                        <p:tgtEl>
                                          <p:spTgt spid="46"/>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83"/>
                                        </p:tgtEl>
                                        <p:attrNameLst>
                                          <p:attrName>style.visibility</p:attrName>
                                        </p:attrNameLst>
                                      </p:cBhvr>
                                      <p:to>
                                        <p:strVal val="visible"/>
                                      </p:to>
                                    </p:set>
                                    <p:animEffect transition="in" filter="fade">
                                      <p:cBhvr>
                                        <p:cTn id="97" dur="500"/>
                                        <p:tgtEl>
                                          <p:spTgt spid="83"/>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1"/>
                                        </p:tgtEl>
                                        <p:attrNameLst>
                                          <p:attrName>style.visibility</p:attrName>
                                        </p:attrNameLst>
                                      </p:cBhvr>
                                      <p:to>
                                        <p:strVal val="visible"/>
                                      </p:to>
                                    </p:set>
                                    <p:animEffect transition="in" filter="fade">
                                      <p:cBhvr>
                                        <p:cTn id="100" dur="500"/>
                                        <p:tgtEl>
                                          <p:spTgt spid="71"/>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28"/>
                                        </p:tgtEl>
                                        <p:attrNameLst>
                                          <p:attrName>style.visibility</p:attrName>
                                        </p:attrNameLst>
                                      </p:cBhvr>
                                      <p:to>
                                        <p:strVal val="visible"/>
                                      </p:to>
                                    </p:set>
                                    <p:animEffect transition="in" filter="fade">
                                      <p:cBhvr>
                                        <p:cTn id="103" dur="500"/>
                                        <p:tgtEl>
                                          <p:spTgt spid="28"/>
                                        </p:tgtEl>
                                      </p:cBhvr>
                                    </p:animEffect>
                                  </p:childTnLst>
                                </p:cTn>
                              </p:par>
                              <p:par>
                                <p:cTn id="104" presetID="10" presetClass="entr" presetSubtype="0" fill="hold" nodeType="withEffect">
                                  <p:stCondLst>
                                    <p:cond delay="0"/>
                                  </p:stCondLst>
                                  <p:childTnLst>
                                    <p:set>
                                      <p:cBhvr>
                                        <p:cTn id="105" dur="1" fill="hold">
                                          <p:stCondLst>
                                            <p:cond delay="0"/>
                                          </p:stCondLst>
                                        </p:cTn>
                                        <p:tgtEl>
                                          <p:spTgt spid="16"/>
                                        </p:tgtEl>
                                        <p:attrNameLst>
                                          <p:attrName>style.visibility</p:attrName>
                                        </p:attrNameLst>
                                      </p:cBhvr>
                                      <p:to>
                                        <p:strVal val="visible"/>
                                      </p:to>
                                    </p:set>
                                    <p:animEffect transition="in" filter="fade">
                                      <p:cBhvr>
                                        <p:cTn id="106" dur="500"/>
                                        <p:tgtEl>
                                          <p:spTgt spid="16"/>
                                        </p:tgtEl>
                                      </p:cBhvr>
                                    </p:animEffect>
                                  </p:childTnLst>
                                </p:cTn>
                              </p:par>
                              <p:par>
                                <p:cTn id="107" presetID="10" presetClass="entr" presetSubtype="0" fill="hold" nodeType="withEffect">
                                  <p:stCondLst>
                                    <p:cond delay="0"/>
                                  </p:stCondLst>
                                  <p:childTnLst>
                                    <p:set>
                                      <p:cBhvr>
                                        <p:cTn id="108" dur="1" fill="hold">
                                          <p:stCondLst>
                                            <p:cond delay="0"/>
                                          </p:stCondLst>
                                        </p:cTn>
                                        <p:tgtEl>
                                          <p:spTgt spid="61"/>
                                        </p:tgtEl>
                                        <p:attrNameLst>
                                          <p:attrName>style.visibility</p:attrName>
                                        </p:attrNameLst>
                                      </p:cBhvr>
                                      <p:to>
                                        <p:strVal val="visible"/>
                                      </p:to>
                                    </p:set>
                                    <p:animEffect transition="in" filter="fade">
                                      <p:cBhvr>
                                        <p:cTn id="109" dur="500"/>
                                        <p:tgtEl>
                                          <p:spTgt spid="61"/>
                                        </p:tgtEl>
                                      </p:cBhvr>
                                    </p:animEffect>
                                  </p:childTnLst>
                                </p:cTn>
                              </p:par>
                              <p:par>
                                <p:cTn id="110" presetID="10" presetClass="entr" presetSubtype="0" fill="hold" nodeType="withEffect">
                                  <p:stCondLst>
                                    <p:cond delay="0"/>
                                  </p:stCondLst>
                                  <p:childTnLst>
                                    <p:set>
                                      <p:cBhvr>
                                        <p:cTn id="111" dur="1" fill="hold">
                                          <p:stCondLst>
                                            <p:cond delay="0"/>
                                          </p:stCondLst>
                                        </p:cTn>
                                        <p:tgtEl>
                                          <p:spTgt spid="82"/>
                                        </p:tgtEl>
                                        <p:attrNameLst>
                                          <p:attrName>style.visibility</p:attrName>
                                        </p:attrNameLst>
                                      </p:cBhvr>
                                      <p:to>
                                        <p:strVal val="visible"/>
                                      </p:to>
                                    </p:set>
                                    <p:animEffect transition="in" filter="fade">
                                      <p:cBhvr>
                                        <p:cTn id="112" dur="500"/>
                                        <p:tgtEl>
                                          <p:spTgt spid="82"/>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73"/>
                                        </p:tgtEl>
                                        <p:attrNameLst>
                                          <p:attrName>style.visibility</p:attrName>
                                        </p:attrNameLst>
                                      </p:cBhvr>
                                      <p:to>
                                        <p:strVal val="visible"/>
                                      </p:to>
                                    </p:set>
                                    <p:animEffect transition="in" filter="fade">
                                      <p:cBhvr>
                                        <p:cTn id="115" dur="500"/>
                                        <p:tgtEl>
                                          <p:spTgt spid="73"/>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29"/>
                                        </p:tgtEl>
                                        <p:attrNameLst>
                                          <p:attrName>style.visibility</p:attrName>
                                        </p:attrNameLst>
                                      </p:cBhvr>
                                      <p:to>
                                        <p:strVal val="visible"/>
                                      </p:to>
                                    </p:set>
                                    <p:animEffect transition="in" filter="fade">
                                      <p:cBhvr>
                                        <p:cTn id="118" dur="500"/>
                                        <p:tgtEl>
                                          <p:spTgt spid="29"/>
                                        </p:tgtEl>
                                      </p:cBhvr>
                                    </p:animEffect>
                                  </p:childTnLst>
                                </p:cTn>
                              </p:par>
                              <p:par>
                                <p:cTn id="119" presetID="10" presetClass="entr" presetSubtype="0" fill="hold" nodeType="withEffect">
                                  <p:stCondLst>
                                    <p:cond delay="0"/>
                                  </p:stCondLst>
                                  <p:childTnLst>
                                    <p:set>
                                      <p:cBhvr>
                                        <p:cTn id="120" dur="1" fill="hold">
                                          <p:stCondLst>
                                            <p:cond delay="0"/>
                                          </p:stCondLst>
                                        </p:cTn>
                                        <p:tgtEl>
                                          <p:spTgt spid="20"/>
                                        </p:tgtEl>
                                        <p:attrNameLst>
                                          <p:attrName>style.visibility</p:attrName>
                                        </p:attrNameLst>
                                      </p:cBhvr>
                                      <p:to>
                                        <p:strVal val="visible"/>
                                      </p:to>
                                    </p:set>
                                    <p:animEffect transition="in" filter="fade">
                                      <p:cBhvr>
                                        <p:cTn id="121" dur="500"/>
                                        <p:tgtEl>
                                          <p:spTgt spid="20"/>
                                        </p:tgtEl>
                                      </p:cBhvr>
                                    </p:animEffect>
                                  </p:childTnLst>
                                </p:cTn>
                              </p:par>
                              <p:par>
                                <p:cTn id="122" presetID="10" presetClass="entr" presetSubtype="0" fill="hold" nodeType="withEffect">
                                  <p:stCondLst>
                                    <p:cond delay="0"/>
                                  </p:stCondLst>
                                  <p:childTnLst>
                                    <p:set>
                                      <p:cBhvr>
                                        <p:cTn id="123" dur="1" fill="hold">
                                          <p:stCondLst>
                                            <p:cond delay="0"/>
                                          </p:stCondLst>
                                        </p:cTn>
                                        <p:tgtEl>
                                          <p:spTgt spid="43"/>
                                        </p:tgtEl>
                                        <p:attrNameLst>
                                          <p:attrName>style.visibility</p:attrName>
                                        </p:attrNameLst>
                                      </p:cBhvr>
                                      <p:to>
                                        <p:strVal val="visible"/>
                                      </p:to>
                                    </p:set>
                                    <p:animEffect transition="in" filter="fade">
                                      <p:cBhvr>
                                        <p:cTn id="124" dur="500"/>
                                        <p:tgtEl>
                                          <p:spTgt spid="43"/>
                                        </p:tgtEl>
                                      </p:cBhvr>
                                    </p:animEffect>
                                  </p:childTnLst>
                                </p:cTn>
                              </p:par>
                            </p:childTnLst>
                          </p:cTn>
                        </p:par>
                      </p:childTnLst>
                    </p:cTn>
                  </p:par>
                  <p:par>
                    <p:cTn id="125" fill="hold">
                      <p:stCondLst>
                        <p:cond delay="indefinite"/>
                      </p:stCondLst>
                      <p:childTnLst>
                        <p:par>
                          <p:cTn id="126" fill="hold">
                            <p:stCondLst>
                              <p:cond delay="0"/>
                            </p:stCondLst>
                            <p:childTnLst>
                              <p:par>
                                <p:cTn id="127" presetID="10" presetClass="entr" presetSubtype="0" fill="hold" grpId="0" nodeType="clickEffect">
                                  <p:stCondLst>
                                    <p:cond delay="0"/>
                                  </p:stCondLst>
                                  <p:childTnLst>
                                    <p:set>
                                      <p:cBhvr>
                                        <p:cTn id="128" dur="1" fill="hold">
                                          <p:stCondLst>
                                            <p:cond delay="0"/>
                                          </p:stCondLst>
                                        </p:cTn>
                                        <p:tgtEl>
                                          <p:spTgt spid="68"/>
                                        </p:tgtEl>
                                        <p:attrNameLst>
                                          <p:attrName>style.visibility</p:attrName>
                                        </p:attrNameLst>
                                      </p:cBhvr>
                                      <p:to>
                                        <p:strVal val="visible"/>
                                      </p:to>
                                    </p:set>
                                    <p:animEffect transition="in" filter="fade">
                                      <p:cBhvr>
                                        <p:cTn id="129" dur="500"/>
                                        <p:tgtEl>
                                          <p:spTgt spid="68"/>
                                        </p:tgtEl>
                                      </p:cBhvr>
                                    </p:animEffect>
                                  </p:childTnLst>
                                </p:cTn>
                              </p:par>
                              <p:par>
                                <p:cTn id="130" presetID="10" presetClass="entr" presetSubtype="0" fill="hold" nodeType="withEffect">
                                  <p:stCondLst>
                                    <p:cond delay="0"/>
                                  </p:stCondLst>
                                  <p:childTnLst>
                                    <p:set>
                                      <p:cBhvr>
                                        <p:cTn id="131" dur="1" fill="hold">
                                          <p:stCondLst>
                                            <p:cond delay="0"/>
                                          </p:stCondLst>
                                        </p:cTn>
                                        <p:tgtEl>
                                          <p:spTgt spid="10"/>
                                        </p:tgtEl>
                                        <p:attrNameLst>
                                          <p:attrName>style.visibility</p:attrName>
                                        </p:attrNameLst>
                                      </p:cBhvr>
                                      <p:to>
                                        <p:strVal val="visible"/>
                                      </p:to>
                                    </p:set>
                                    <p:animEffect transition="in" filter="fade">
                                      <p:cBhvr>
                                        <p:cTn id="132" dur="500"/>
                                        <p:tgtEl>
                                          <p:spTgt spid="10"/>
                                        </p:tgtEl>
                                      </p:cBhvr>
                                    </p:animEffect>
                                  </p:childTnLst>
                                </p:cTn>
                              </p:par>
                              <p:par>
                                <p:cTn id="133" presetID="10" presetClass="entr" presetSubtype="0" fill="hold" nodeType="withEffect">
                                  <p:stCondLst>
                                    <p:cond delay="0"/>
                                  </p:stCondLst>
                                  <p:childTnLst>
                                    <p:set>
                                      <p:cBhvr>
                                        <p:cTn id="134" dur="1" fill="hold">
                                          <p:stCondLst>
                                            <p:cond delay="0"/>
                                          </p:stCondLst>
                                        </p:cTn>
                                        <p:tgtEl>
                                          <p:spTgt spid="52"/>
                                        </p:tgtEl>
                                        <p:attrNameLst>
                                          <p:attrName>style.visibility</p:attrName>
                                        </p:attrNameLst>
                                      </p:cBhvr>
                                      <p:to>
                                        <p:strVal val="visible"/>
                                      </p:to>
                                    </p:set>
                                    <p:animEffect transition="in" filter="fade">
                                      <p:cBhvr>
                                        <p:cTn id="135" dur="500"/>
                                        <p:tgtEl>
                                          <p:spTgt spid="52"/>
                                        </p:tgtEl>
                                      </p:cBhvr>
                                    </p:animEffect>
                                  </p:childTnLst>
                                </p:cTn>
                              </p:par>
                              <p:par>
                                <p:cTn id="136" presetID="10" presetClass="entr" presetSubtype="0" fill="hold" nodeType="withEffect">
                                  <p:stCondLst>
                                    <p:cond delay="0"/>
                                  </p:stCondLst>
                                  <p:childTnLst>
                                    <p:set>
                                      <p:cBhvr>
                                        <p:cTn id="137" dur="1" fill="hold">
                                          <p:stCondLst>
                                            <p:cond delay="0"/>
                                          </p:stCondLst>
                                        </p:cTn>
                                        <p:tgtEl>
                                          <p:spTgt spid="85"/>
                                        </p:tgtEl>
                                        <p:attrNameLst>
                                          <p:attrName>style.visibility</p:attrName>
                                        </p:attrNameLst>
                                      </p:cBhvr>
                                      <p:to>
                                        <p:strVal val="visible"/>
                                      </p:to>
                                    </p:set>
                                    <p:animEffect transition="in" filter="fade">
                                      <p:cBhvr>
                                        <p:cTn id="138" dur="500"/>
                                        <p:tgtEl>
                                          <p:spTgt spid="85"/>
                                        </p:tgtEl>
                                      </p:cBhvr>
                                    </p:animEffect>
                                  </p:childTnLst>
                                </p:cTn>
                              </p:par>
                            </p:childTnLst>
                          </p:cTn>
                        </p:par>
                      </p:childTnLst>
                    </p:cTn>
                  </p:par>
                  <p:par>
                    <p:cTn id="139" fill="hold">
                      <p:stCondLst>
                        <p:cond delay="indefinite"/>
                      </p:stCondLst>
                      <p:childTnLst>
                        <p:par>
                          <p:cTn id="140" fill="hold">
                            <p:stCondLst>
                              <p:cond delay="0"/>
                            </p:stCondLst>
                            <p:childTnLst>
                              <p:par>
                                <p:cTn id="141" presetID="10" presetClass="entr" presetSubtype="0" fill="hold" nodeType="clickEffect">
                                  <p:stCondLst>
                                    <p:cond delay="0"/>
                                  </p:stCondLst>
                                  <p:childTnLst>
                                    <p:set>
                                      <p:cBhvr>
                                        <p:cTn id="142" dur="1" fill="hold">
                                          <p:stCondLst>
                                            <p:cond delay="0"/>
                                          </p:stCondLst>
                                        </p:cTn>
                                        <p:tgtEl>
                                          <p:spTgt spid="79"/>
                                        </p:tgtEl>
                                        <p:attrNameLst>
                                          <p:attrName>style.visibility</p:attrName>
                                        </p:attrNameLst>
                                      </p:cBhvr>
                                      <p:to>
                                        <p:strVal val="visible"/>
                                      </p:to>
                                    </p:set>
                                    <p:animEffect transition="in" filter="fade">
                                      <p:cBhvr>
                                        <p:cTn id="143" dur="500"/>
                                        <p:tgtEl>
                                          <p:spTgt spid="79"/>
                                        </p:tgtEl>
                                      </p:cBhvr>
                                    </p:animEffect>
                                  </p:childTnLst>
                                </p:cTn>
                              </p:par>
                              <p:par>
                                <p:cTn id="144" presetID="10" presetClass="entr" presetSubtype="0" fill="hold" grpId="0" nodeType="withEffect">
                                  <p:stCondLst>
                                    <p:cond delay="0"/>
                                  </p:stCondLst>
                                  <p:childTnLst>
                                    <p:set>
                                      <p:cBhvr>
                                        <p:cTn id="145" dur="1" fill="hold">
                                          <p:stCondLst>
                                            <p:cond delay="0"/>
                                          </p:stCondLst>
                                        </p:cTn>
                                        <p:tgtEl>
                                          <p:spTgt spid="65"/>
                                        </p:tgtEl>
                                        <p:attrNameLst>
                                          <p:attrName>style.visibility</p:attrName>
                                        </p:attrNameLst>
                                      </p:cBhvr>
                                      <p:to>
                                        <p:strVal val="visible"/>
                                      </p:to>
                                    </p:set>
                                    <p:animEffect transition="in" filter="fade">
                                      <p:cBhvr>
                                        <p:cTn id="146" dur="500"/>
                                        <p:tgtEl>
                                          <p:spTgt spid="65"/>
                                        </p:tgtEl>
                                      </p:cBhvr>
                                    </p:animEffect>
                                  </p:childTnLst>
                                </p:cTn>
                              </p:par>
                              <p:par>
                                <p:cTn id="147" presetID="10" presetClass="entr" presetSubtype="0" fill="hold" nodeType="withEffect">
                                  <p:stCondLst>
                                    <p:cond delay="0"/>
                                  </p:stCondLst>
                                  <p:childTnLst>
                                    <p:set>
                                      <p:cBhvr>
                                        <p:cTn id="148" dur="1" fill="hold">
                                          <p:stCondLst>
                                            <p:cond delay="0"/>
                                          </p:stCondLst>
                                        </p:cTn>
                                        <p:tgtEl>
                                          <p:spTgt spid="4"/>
                                        </p:tgtEl>
                                        <p:attrNameLst>
                                          <p:attrName>style.visibility</p:attrName>
                                        </p:attrNameLst>
                                      </p:cBhvr>
                                      <p:to>
                                        <p:strVal val="visible"/>
                                      </p:to>
                                    </p:set>
                                    <p:animEffect transition="in" filter="fade">
                                      <p:cBhvr>
                                        <p:cTn id="149" dur="500"/>
                                        <p:tgtEl>
                                          <p:spTgt spid="4"/>
                                        </p:tgtEl>
                                      </p:cBhvr>
                                    </p:animEffect>
                                  </p:childTnLst>
                                </p:cTn>
                              </p:par>
                              <p:par>
                                <p:cTn id="150" presetID="10" presetClass="entr" presetSubtype="0" fill="hold" nodeType="withEffect">
                                  <p:stCondLst>
                                    <p:cond delay="0"/>
                                  </p:stCondLst>
                                  <p:childTnLst>
                                    <p:set>
                                      <p:cBhvr>
                                        <p:cTn id="151" dur="1" fill="hold">
                                          <p:stCondLst>
                                            <p:cond delay="0"/>
                                          </p:stCondLst>
                                        </p:cTn>
                                        <p:tgtEl>
                                          <p:spTgt spid="34"/>
                                        </p:tgtEl>
                                        <p:attrNameLst>
                                          <p:attrName>style.visibility</p:attrName>
                                        </p:attrNameLst>
                                      </p:cBhvr>
                                      <p:to>
                                        <p:strVal val="visible"/>
                                      </p:to>
                                    </p:set>
                                    <p:animEffect transition="in" filter="fade">
                                      <p:cBhvr>
                                        <p:cTn id="152" dur="500"/>
                                        <p:tgtEl>
                                          <p:spTgt spid="34"/>
                                        </p:tgtEl>
                                      </p:cBhvr>
                                    </p:animEffect>
                                  </p:childTnLst>
                                </p:cTn>
                              </p:par>
                            </p:childTnLst>
                          </p:cTn>
                        </p:par>
                      </p:childTnLst>
                    </p:cTn>
                  </p:par>
                  <p:par>
                    <p:cTn id="153" fill="hold">
                      <p:stCondLst>
                        <p:cond delay="indefinite"/>
                      </p:stCondLst>
                      <p:childTnLst>
                        <p:par>
                          <p:cTn id="154" fill="hold">
                            <p:stCondLst>
                              <p:cond delay="0"/>
                            </p:stCondLst>
                            <p:childTnLst>
                              <p:par>
                                <p:cTn id="155" presetID="10" presetClass="entr" presetSubtype="0" fill="hold" nodeType="clickEffect">
                                  <p:stCondLst>
                                    <p:cond delay="0"/>
                                  </p:stCondLst>
                                  <p:childTnLst>
                                    <p:set>
                                      <p:cBhvr>
                                        <p:cTn id="156" dur="1" fill="hold">
                                          <p:stCondLst>
                                            <p:cond delay="0"/>
                                          </p:stCondLst>
                                        </p:cTn>
                                        <p:tgtEl>
                                          <p:spTgt spid="104"/>
                                        </p:tgtEl>
                                        <p:attrNameLst>
                                          <p:attrName>style.visibility</p:attrName>
                                        </p:attrNameLst>
                                      </p:cBhvr>
                                      <p:to>
                                        <p:strVal val="visible"/>
                                      </p:to>
                                    </p:set>
                                    <p:animEffect transition="in" filter="fade">
                                      <p:cBhvr>
                                        <p:cTn id="157" dur="500"/>
                                        <p:tgtEl>
                                          <p:spTgt spid="104"/>
                                        </p:tgtEl>
                                      </p:cBhvr>
                                    </p:animEffect>
                                  </p:childTnLst>
                                </p:cTn>
                              </p:par>
                              <p:par>
                                <p:cTn id="158" presetID="10" presetClass="entr" presetSubtype="0" fill="hold" nodeType="withEffect">
                                  <p:stCondLst>
                                    <p:cond delay="0"/>
                                  </p:stCondLst>
                                  <p:childTnLst>
                                    <p:set>
                                      <p:cBhvr>
                                        <p:cTn id="159" dur="1" fill="hold">
                                          <p:stCondLst>
                                            <p:cond delay="0"/>
                                          </p:stCondLst>
                                        </p:cTn>
                                        <p:tgtEl>
                                          <p:spTgt spid="100"/>
                                        </p:tgtEl>
                                        <p:attrNameLst>
                                          <p:attrName>style.visibility</p:attrName>
                                        </p:attrNameLst>
                                      </p:cBhvr>
                                      <p:to>
                                        <p:strVal val="visible"/>
                                      </p:to>
                                    </p:set>
                                    <p:animEffect transition="in" filter="fade">
                                      <p:cBhvr>
                                        <p:cTn id="160" dur="500"/>
                                        <p:tgtEl>
                                          <p:spTgt spid="100"/>
                                        </p:tgtEl>
                                      </p:cBhvr>
                                    </p:animEffect>
                                  </p:childTnLst>
                                </p:cTn>
                              </p:par>
                              <p:par>
                                <p:cTn id="161" presetID="10" presetClass="entr" presetSubtype="0" fill="hold" nodeType="withEffect">
                                  <p:stCondLst>
                                    <p:cond delay="0"/>
                                  </p:stCondLst>
                                  <p:childTnLst>
                                    <p:set>
                                      <p:cBhvr>
                                        <p:cTn id="162" dur="1" fill="hold">
                                          <p:stCondLst>
                                            <p:cond delay="0"/>
                                          </p:stCondLst>
                                        </p:cTn>
                                        <p:tgtEl>
                                          <p:spTgt spid="93"/>
                                        </p:tgtEl>
                                        <p:attrNameLst>
                                          <p:attrName>style.visibility</p:attrName>
                                        </p:attrNameLst>
                                      </p:cBhvr>
                                      <p:to>
                                        <p:strVal val="visible"/>
                                      </p:to>
                                    </p:set>
                                    <p:animEffect transition="in" filter="fade">
                                      <p:cBhvr>
                                        <p:cTn id="163" dur="500"/>
                                        <p:tgtEl>
                                          <p:spTgt spid="93"/>
                                        </p:tgtEl>
                                      </p:cBhvr>
                                    </p:animEffect>
                                  </p:childTnLst>
                                </p:cTn>
                              </p:par>
                              <p:par>
                                <p:cTn id="164" presetID="10" presetClass="entr" presetSubtype="0" fill="hold" grpId="0" nodeType="withEffect">
                                  <p:stCondLst>
                                    <p:cond delay="0"/>
                                  </p:stCondLst>
                                  <p:childTnLst>
                                    <p:set>
                                      <p:cBhvr>
                                        <p:cTn id="165" dur="1" fill="hold">
                                          <p:stCondLst>
                                            <p:cond delay="0"/>
                                          </p:stCondLst>
                                        </p:cTn>
                                        <p:tgtEl>
                                          <p:spTgt spid="98"/>
                                        </p:tgtEl>
                                        <p:attrNameLst>
                                          <p:attrName>style.visibility</p:attrName>
                                        </p:attrNameLst>
                                      </p:cBhvr>
                                      <p:to>
                                        <p:strVal val="visible"/>
                                      </p:to>
                                    </p:set>
                                    <p:animEffect transition="in" filter="fade">
                                      <p:cBhvr>
                                        <p:cTn id="166" dur="500"/>
                                        <p:tgtEl>
                                          <p:spTgt spid="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P spid="29" grpId="0"/>
      <p:bldP spid="30" grpId="0"/>
      <p:bldP spid="65" grpId="0"/>
      <p:bldP spid="66" grpId="0"/>
      <p:bldP spid="67" grpId="0"/>
      <p:bldP spid="68" grpId="0"/>
      <p:bldP spid="69" grpId="0"/>
      <p:bldP spid="70" grpId="0"/>
      <p:bldP spid="71" grpId="0"/>
      <p:bldP spid="72" grpId="0"/>
      <p:bldP spid="73" grpId="0"/>
      <p:bldP spid="74" grpId="0"/>
      <p:bldP spid="9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0087">
            <a:off x="1028665" y="6130773"/>
            <a:ext cx="16230670" cy="0"/>
          </a:xfrm>
          <a:prstGeom prst="line">
            <a:avLst/>
          </a:prstGeom>
          <a:ln w="95250" cap="rnd">
            <a:solidFill>
              <a:srgbClr val="000000"/>
            </a:solidFill>
            <a:prstDash val="solid"/>
            <a:headEnd type="none" w="sm" len="sm"/>
            <a:tailEnd type="none" w="sm" len="sm"/>
          </a:ln>
        </p:spPr>
      </p:sp>
      <p:grpSp>
        <p:nvGrpSpPr>
          <p:cNvPr id="3" name="Group 3"/>
          <p:cNvGrpSpPr/>
          <p:nvPr/>
        </p:nvGrpSpPr>
        <p:grpSpPr>
          <a:xfrm>
            <a:off x="2726348" y="5922707"/>
            <a:ext cx="511382" cy="511382"/>
            <a:chOff x="0" y="0"/>
            <a:chExt cx="6350000" cy="6350000"/>
          </a:xfrm>
        </p:grpSpPr>
        <p:sp>
          <p:nvSpPr>
            <p:cNvPr id="4" name="Freeform 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5" name="Group 5"/>
          <p:cNvGrpSpPr/>
          <p:nvPr/>
        </p:nvGrpSpPr>
        <p:grpSpPr>
          <a:xfrm>
            <a:off x="4006465" y="2702647"/>
            <a:ext cx="4113110" cy="2903329"/>
            <a:chOff x="0" y="0"/>
            <a:chExt cx="1500474" cy="1059142"/>
          </a:xfrm>
        </p:grpSpPr>
        <p:sp>
          <p:nvSpPr>
            <p:cNvPr id="6" name="Freeform 6"/>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7" name="Group 7"/>
          <p:cNvGrpSpPr/>
          <p:nvPr/>
        </p:nvGrpSpPr>
        <p:grpSpPr>
          <a:xfrm>
            <a:off x="10168426" y="2702647"/>
            <a:ext cx="4113110" cy="2903329"/>
            <a:chOff x="0" y="0"/>
            <a:chExt cx="1500474" cy="1059142"/>
          </a:xfrm>
        </p:grpSpPr>
        <p:sp>
          <p:nvSpPr>
            <p:cNvPr id="8" name="Freeform 8"/>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9" name="Group 9"/>
          <p:cNvGrpSpPr/>
          <p:nvPr/>
        </p:nvGrpSpPr>
        <p:grpSpPr>
          <a:xfrm>
            <a:off x="5807329" y="5922707"/>
            <a:ext cx="511382" cy="511382"/>
            <a:chOff x="0" y="0"/>
            <a:chExt cx="6350000" cy="6350000"/>
          </a:xfrm>
        </p:grpSpPr>
        <p:sp>
          <p:nvSpPr>
            <p:cNvPr id="10" name="Freeform 10"/>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11" name="Group 11"/>
          <p:cNvGrpSpPr/>
          <p:nvPr/>
        </p:nvGrpSpPr>
        <p:grpSpPr>
          <a:xfrm>
            <a:off x="11969290" y="5922707"/>
            <a:ext cx="511382" cy="511382"/>
            <a:chOff x="0" y="0"/>
            <a:chExt cx="6350000" cy="6350000"/>
          </a:xfrm>
        </p:grpSpPr>
        <p:sp>
          <p:nvSpPr>
            <p:cNvPr id="12" name="Freeform 12"/>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13" name="Group 13"/>
          <p:cNvGrpSpPr/>
          <p:nvPr/>
        </p:nvGrpSpPr>
        <p:grpSpPr>
          <a:xfrm>
            <a:off x="8888309" y="5922707"/>
            <a:ext cx="511382" cy="511382"/>
            <a:chOff x="0" y="0"/>
            <a:chExt cx="6350000" cy="6350000"/>
          </a:xfrm>
        </p:grpSpPr>
        <p:sp>
          <p:nvSpPr>
            <p:cNvPr id="14" name="Freeform 1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15" name="Group 15"/>
          <p:cNvGrpSpPr/>
          <p:nvPr/>
        </p:nvGrpSpPr>
        <p:grpSpPr>
          <a:xfrm>
            <a:off x="2134937" y="6891289"/>
            <a:ext cx="4113110" cy="2903329"/>
            <a:chOff x="0" y="0"/>
            <a:chExt cx="1500474" cy="1059142"/>
          </a:xfrm>
        </p:grpSpPr>
        <p:sp>
          <p:nvSpPr>
            <p:cNvPr id="16" name="Freeform 16"/>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7" name="Group 17"/>
          <p:cNvGrpSpPr/>
          <p:nvPr/>
        </p:nvGrpSpPr>
        <p:grpSpPr>
          <a:xfrm>
            <a:off x="15050270" y="5922707"/>
            <a:ext cx="511382" cy="511382"/>
            <a:chOff x="0" y="0"/>
            <a:chExt cx="6350000" cy="6350000"/>
          </a:xfrm>
        </p:grpSpPr>
        <p:sp>
          <p:nvSpPr>
            <p:cNvPr id="18" name="Freeform 18"/>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19" name="Group 19"/>
          <p:cNvGrpSpPr/>
          <p:nvPr/>
        </p:nvGrpSpPr>
        <p:grpSpPr>
          <a:xfrm>
            <a:off x="8888309" y="6891289"/>
            <a:ext cx="4113110" cy="2903329"/>
            <a:chOff x="0" y="0"/>
            <a:chExt cx="1500474" cy="1059142"/>
          </a:xfrm>
        </p:grpSpPr>
        <p:sp>
          <p:nvSpPr>
            <p:cNvPr id="20" name="Freeform 20"/>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pic>
        <p:nvPicPr>
          <p:cNvPr id="21" name="Picture 21"/>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475710" y="3298955"/>
            <a:ext cx="1425271" cy="1451664"/>
          </a:xfrm>
          <a:prstGeom prst="rect">
            <a:avLst/>
          </a:prstGeom>
        </p:spPr>
      </p:pic>
      <p:pic>
        <p:nvPicPr>
          <p:cNvPr id="22" name="Picture 2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937401" y="7426132"/>
            <a:ext cx="940539" cy="957956"/>
          </a:xfrm>
          <a:prstGeom prst="rect">
            <a:avLst/>
          </a:prstGeom>
        </p:spPr>
      </p:pic>
      <p:pic>
        <p:nvPicPr>
          <p:cNvPr id="23" name="Picture 2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949932" y="3851012"/>
            <a:ext cx="646089" cy="658053"/>
          </a:xfrm>
          <a:prstGeom prst="rect">
            <a:avLst/>
          </a:prstGeom>
        </p:spPr>
      </p:pic>
      <p:sp>
        <p:nvSpPr>
          <p:cNvPr id="24" name="TextBox 24"/>
          <p:cNvSpPr txBox="1"/>
          <p:nvPr/>
        </p:nvSpPr>
        <p:spPr>
          <a:xfrm>
            <a:off x="2188346" y="1721466"/>
            <a:ext cx="14018125" cy="642348"/>
          </a:xfrm>
          <a:prstGeom prst="rect">
            <a:avLst/>
          </a:prstGeom>
        </p:spPr>
        <p:txBody>
          <a:bodyPr lIns="0" tIns="0" rIns="0" bIns="0" rtlCol="0" anchor="t">
            <a:spAutoFit/>
          </a:bodyPr>
          <a:lstStyle/>
          <a:p>
            <a:pPr algn="ctr">
              <a:lnSpc>
                <a:spcPts val="4895"/>
              </a:lnSpc>
            </a:pPr>
            <a:r>
              <a:rPr lang="en-US" sz="4995" spc="-294" dirty="0">
                <a:solidFill>
                  <a:srgbClr val="263F6B"/>
                </a:solidFill>
                <a:latin typeface="Montserrat Extra-Bold Italics"/>
              </a:rPr>
              <a:t>1.6 THE SWOT ANALYSIS </a:t>
            </a:r>
          </a:p>
        </p:txBody>
      </p:sp>
      <p:sp>
        <p:nvSpPr>
          <p:cNvPr id="25" name="TextBox 25"/>
          <p:cNvSpPr txBox="1"/>
          <p:nvPr/>
        </p:nvSpPr>
        <p:spPr>
          <a:xfrm>
            <a:off x="4627485" y="3120026"/>
            <a:ext cx="3241123" cy="396875"/>
          </a:xfrm>
          <a:prstGeom prst="rect">
            <a:avLst/>
          </a:prstGeom>
        </p:spPr>
        <p:txBody>
          <a:bodyPr lIns="0" tIns="0" rIns="0" bIns="0" rtlCol="0" anchor="t">
            <a:spAutoFit/>
          </a:bodyPr>
          <a:lstStyle/>
          <a:p>
            <a:pPr algn="ctr">
              <a:lnSpc>
                <a:spcPts val="3250"/>
              </a:lnSpc>
            </a:pPr>
            <a:r>
              <a:rPr lang="en-US" sz="2500" spc="50" dirty="0">
                <a:solidFill>
                  <a:srgbClr val="FFFFFF"/>
                </a:solidFill>
                <a:latin typeface="Montserrat Extra-Bold"/>
              </a:rPr>
              <a:t>Strengths</a:t>
            </a:r>
          </a:p>
        </p:txBody>
      </p:sp>
      <p:sp>
        <p:nvSpPr>
          <p:cNvPr id="26" name="TextBox 26"/>
          <p:cNvSpPr txBox="1"/>
          <p:nvPr/>
        </p:nvSpPr>
        <p:spPr>
          <a:xfrm>
            <a:off x="10604419" y="3100518"/>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Weaknesses</a:t>
            </a:r>
          </a:p>
        </p:txBody>
      </p:sp>
      <p:sp>
        <p:nvSpPr>
          <p:cNvPr id="27" name="TextBox 27"/>
          <p:cNvSpPr txBox="1"/>
          <p:nvPr/>
        </p:nvSpPr>
        <p:spPr>
          <a:xfrm>
            <a:off x="4442105" y="3718394"/>
            <a:ext cx="3241123" cy="1163139"/>
          </a:xfrm>
          <a:prstGeom prst="rect">
            <a:avLst/>
          </a:prstGeom>
        </p:spPr>
        <p:txBody>
          <a:bodyPr lIns="0" tIns="0" rIns="0" bIns="0" rtlCol="0" anchor="t">
            <a:spAutoFit/>
          </a:bodyPr>
          <a:lstStyle/>
          <a:p>
            <a:pPr algn="ctr">
              <a:lnSpc>
                <a:spcPts val="2340"/>
              </a:lnSpc>
            </a:pPr>
            <a:r>
              <a:rPr lang="en-US" sz="1800" spc="36" dirty="0">
                <a:solidFill>
                  <a:srgbClr val="FFFFFF"/>
                </a:solidFill>
                <a:latin typeface="Montserrat"/>
              </a:rPr>
              <a:t>We will have a competitive price that will give us an advantage against the competition.</a:t>
            </a:r>
          </a:p>
        </p:txBody>
      </p:sp>
      <p:sp>
        <p:nvSpPr>
          <p:cNvPr id="28" name="TextBox 28"/>
          <p:cNvSpPr txBox="1"/>
          <p:nvPr/>
        </p:nvSpPr>
        <p:spPr>
          <a:xfrm>
            <a:off x="10604419" y="3718394"/>
            <a:ext cx="3241123" cy="1177290"/>
          </a:xfrm>
          <a:prstGeom prst="rect">
            <a:avLst/>
          </a:prstGeom>
        </p:spPr>
        <p:txBody>
          <a:bodyPr lIns="0" tIns="0" rIns="0" bIns="0" rtlCol="0" anchor="t">
            <a:spAutoFit/>
          </a:bodyPr>
          <a:lstStyle/>
          <a:p>
            <a:pPr algn="ctr">
              <a:lnSpc>
                <a:spcPts val="2340"/>
              </a:lnSpc>
            </a:pPr>
            <a:r>
              <a:rPr lang="en-US" sz="1800" spc="36">
                <a:solidFill>
                  <a:srgbClr val="FFFFFF"/>
                </a:solidFill>
                <a:latin typeface="Montserrat"/>
              </a:rPr>
              <a:t>The lack of experience and the use of fresher through open recruitment is a risky task for the company</a:t>
            </a:r>
          </a:p>
        </p:txBody>
      </p:sp>
      <p:sp>
        <p:nvSpPr>
          <p:cNvPr id="29" name="TextBox 29"/>
          <p:cNvSpPr txBox="1"/>
          <p:nvPr/>
        </p:nvSpPr>
        <p:spPr>
          <a:xfrm>
            <a:off x="2570931" y="7100247"/>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Opportunities</a:t>
            </a:r>
          </a:p>
        </p:txBody>
      </p:sp>
      <p:sp>
        <p:nvSpPr>
          <p:cNvPr id="30" name="TextBox 30"/>
          <p:cNvSpPr txBox="1"/>
          <p:nvPr/>
        </p:nvSpPr>
        <p:spPr>
          <a:xfrm>
            <a:off x="2566206" y="7716197"/>
            <a:ext cx="3241123" cy="2063115"/>
          </a:xfrm>
          <a:prstGeom prst="rect">
            <a:avLst/>
          </a:prstGeom>
        </p:spPr>
        <p:txBody>
          <a:bodyPr lIns="0" tIns="0" rIns="0" bIns="0" rtlCol="0" anchor="t">
            <a:spAutoFit/>
          </a:bodyPr>
          <a:lstStyle/>
          <a:p>
            <a:pPr algn="ctr">
              <a:lnSpc>
                <a:spcPts val="2340"/>
              </a:lnSpc>
            </a:pPr>
            <a:r>
              <a:rPr lang="en-US" sz="1800" spc="36">
                <a:solidFill>
                  <a:srgbClr val="FFFFFF"/>
                </a:solidFill>
                <a:latin typeface="Montserrat"/>
              </a:rPr>
              <a:t>The increasing number of millennial couples dreaming of wedding videos is an excellent opportunity for such firms to establish and explore the industries</a:t>
            </a:r>
          </a:p>
        </p:txBody>
      </p:sp>
      <p:sp>
        <p:nvSpPr>
          <p:cNvPr id="31" name="TextBox 31"/>
          <p:cNvSpPr txBox="1"/>
          <p:nvPr/>
        </p:nvSpPr>
        <p:spPr>
          <a:xfrm>
            <a:off x="9324303" y="7289160"/>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Threats</a:t>
            </a:r>
          </a:p>
        </p:txBody>
      </p:sp>
      <p:sp>
        <p:nvSpPr>
          <p:cNvPr id="32" name="TextBox 32"/>
          <p:cNvSpPr txBox="1"/>
          <p:nvPr/>
        </p:nvSpPr>
        <p:spPr>
          <a:xfrm>
            <a:off x="9324303" y="7905110"/>
            <a:ext cx="3241123" cy="1472565"/>
          </a:xfrm>
          <a:prstGeom prst="rect">
            <a:avLst/>
          </a:prstGeom>
        </p:spPr>
        <p:txBody>
          <a:bodyPr lIns="0" tIns="0" rIns="0" bIns="0" rtlCol="0" anchor="t">
            <a:spAutoFit/>
          </a:bodyPr>
          <a:lstStyle/>
          <a:p>
            <a:pPr algn="ctr">
              <a:lnSpc>
                <a:spcPts val="2340"/>
              </a:lnSpc>
            </a:pPr>
            <a:r>
              <a:rPr lang="en-US" sz="1800" spc="36">
                <a:solidFill>
                  <a:srgbClr val="FFFFFF"/>
                </a:solidFill>
                <a:latin typeface="Montserrat"/>
              </a:rPr>
              <a:t>The lack of entry barriers in the industry is a threat creating scopes of rising competitors with similar ideas</a:t>
            </a:r>
          </a:p>
        </p:txBody>
      </p:sp>
      <p:sp>
        <p:nvSpPr>
          <p:cNvPr id="35" name="TextBox 34">
            <a:extLst>
              <a:ext uri="{FF2B5EF4-FFF2-40B4-BE49-F238E27FC236}">
                <a16:creationId xmlns:a16="http://schemas.microsoft.com/office/drawing/2014/main" id="{B63B934A-920B-480D-D960-E5AEF8E1EF73}"/>
              </a:ext>
            </a:extLst>
          </p:cNvPr>
          <p:cNvSpPr txBox="1"/>
          <p:nvPr/>
        </p:nvSpPr>
        <p:spPr>
          <a:xfrm>
            <a:off x="15376888" y="8776119"/>
            <a:ext cx="2133600" cy="400110"/>
          </a:xfrm>
          <a:prstGeom prst="rect">
            <a:avLst/>
          </a:prstGeom>
          <a:noFill/>
        </p:spPr>
        <p:txBody>
          <a:bodyPr wrap="square">
            <a:spAutoFit/>
          </a:bodyPr>
          <a:lstStyle/>
          <a:p>
            <a:r>
              <a:rPr lang="en-GB" sz="2000" dirty="0">
                <a:solidFill>
                  <a:schemeClr val="tx2"/>
                </a:solidFill>
                <a:effectLst/>
                <a:latin typeface="Montserrat" panose="00000500000000000000" pitchFamily="2" charset="0"/>
                <a:ea typeface="Calibri" panose="020F0502020204030204" pitchFamily="34" charset="0"/>
              </a:rPr>
              <a:t>(Ghosh, 2021)</a:t>
            </a:r>
            <a:endParaRPr lang="en-GB" sz="2000" dirty="0">
              <a:solidFill>
                <a:schemeClr val="tx2"/>
              </a:solidFill>
              <a:latin typeface="Montserrat" panose="00000500000000000000" pitchFamily="2" charset="0"/>
            </a:endParaRPr>
          </a:p>
        </p:txBody>
      </p:sp>
      <p:sp>
        <p:nvSpPr>
          <p:cNvPr id="37" name="TextBox 36">
            <a:extLst>
              <a:ext uri="{FF2B5EF4-FFF2-40B4-BE49-F238E27FC236}">
                <a16:creationId xmlns:a16="http://schemas.microsoft.com/office/drawing/2014/main" id="{B42FDFE2-B068-7F76-2779-3559244F3646}"/>
              </a:ext>
            </a:extLst>
          </p:cNvPr>
          <p:cNvSpPr txBox="1"/>
          <p:nvPr/>
        </p:nvSpPr>
        <p:spPr>
          <a:xfrm>
            <a:off x="15797599" y="9258300"/>
            <a:ext cx="2133600" cy="400110"/>
          </a:xfrm>
          <a:prstGeom prst="rect">
            <a:avLst/>
          </a:prstGeom>
          <a:noFill/>
        </p:spPr>
        <p:txBody>
          <a:bodyPr wrap="square">
            <a:spAutoFit/>
          </a:bodyPr>
          <a:lstStyle/>
          <a:p>
            <a:r>
              <a:rPr lang="en-GB" sz="2000" dirty="0">
                <a:solidFill>
                  <a:schemeClr val="tx2"/>
                </a:solidFill>
                <a:effectLst/>
                <a:latin typeface="Montserrat" panose="00000500000000000000" pitchFamily="2" charset="0"/>
                <a:ea typeface="Calibri" panose="020F0502020204030204" pitchFamily="34" charset="0"/>
              </a:rPr>
              <a:t>(Levine, 2022)</a:t>
            </a:r>
            <a:endParaRPr lang="en-GB" sz="2000" dirty="0">
              <a:solidFill>
                <a:schemeClr val="tx2"/>
              </a:solidFill>
              <a:latin typeface="Montserrat" panose="00000500000000000000" pitchFamily="2" charset="0"/>
            </a:endParaRPr>
          </a:p>
        </p:txBody>
      </p:sp>
      <p:sp>
        <p:nvSpPr>
          <p:cNvPr id="39" name="TextBox 38">
            <a:extLst>
              <a:ext uri="{FF2B5EF4-FFF2-40B4-BE49-F238E27FC236}">
                <a16:creationId xmlns:a16="http://schemas.microsoft.com/office/drawing/2014/main" id="{157A9CF9-2D62-4B0C-984A-C6D2D6D650BA}"/>
              </a:ext>
            </a:extLst>
          </p:cNvPr>
          <p:cNvSpPr txBox="1"/>
          <p:nvPr/>
        </p:nvSpPr>
        <p:spPr>
          <a:xfrm>
            <a:off x="16272977" y="9697677"/>
            <a:ext cx="1946307" cy="400110"/>
          </a:xfrm>
          <a:prstGeom prst="rect">
            <a:avLst/>
          </a:prstGeom>
          <a:noFill/>
        </p:spPr>
        <p:txBody>
          <a:bodyPr wrap="square">
            <a:spAutoFit/>
          </a:bodyPr>
          <a:lstStyle/>
          <a:p>
            <a:r>
              <a:rPr lang="en-GB" sz="2000" dirty="0">
                <a:solidFill>
                  <a:schemeClr val="tx2"/>
                </a:solidFill>
                <a:effectLst/>
                <a:latin typeface="Montserrat" panose="00000500000000000000" pitchFamily="2" charset="0"/>
                <a:ea typeface="Calibri" panose="020F0502020204030204" pitchFamily="34" charset="0"/>
              </a:rPr>
              <a:t>(Porter, 1990) </a:t>
            </a:r>
            <a:endParaRPr lang="en-GB" sz="2000" dirty="0">
              <a:solidFill>
                <a:schemeClr val="tx2"/>
              </a:solidFill>
              <a:latin typeface="Montserrat" panose="00000500000000000000" pitchFamily="2" charset="0"/>
            </a:endParaRPr>
          </a:p>
        </p:txBody>
      </p:sp>
      <p:pic>
        <p:nvPicPr>
          <p:cNvPr id="40" name="Picture 10">
            <a:extLst>
              <a:ext uri="{FF2B5EF4-FFF2-40B4-BE49-F238E27FC236}">
                <a16:creationId xmlns:a16="http://schemas.microsoft.com/office/drawing/2014/main" id="{3E536DE9-F67E-74B2-F31A-B8E27BD5894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028700" y="1028700"/>
            <a:ext cx="1783058" cy="29501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
                                        </p:tgtEl>
                                        <p:attrNameLst>
                                          <p:attrName>style.visibility</p:attrName>
                                        </p:attrNameLst>
                                      </p:cBhvr>
                                      <p:to>
                                        <p:strVal val="visible"/>
                                      </p:to>
                                    </p:set>
                                    <p:animEffect transition="in" filter="fade">
                                      <p:cBhvr>
                                        <p:cTn id="10" dur="500"/>
                                        <p:tgtEl>
                                          <p:spTgt spid="2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fade">
                                      <p:cBhvr>
                                        <p:cTn id="13" dur="500"/>
                                        <p:tgtEl>
                                          <p:spTgt spid="2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fade">
                                      <p:cBhvr>
                                        <p:cTn id="21" dur="500"/>
                                        <p:tgtEl>
                                          <p:spTgt spid="2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8"/>
                                        </p:tgtEl>
                                        <p:attrNameLst>
                                          <p:attrName>style.visibility</p:attrName>
                                        </p:attrNameLst>
                                      </p:cBhvr>
                                      <p:to>
                                        <p:strVal val="visible"/>
                                      </p:to>
                                    </p:set>
                                    <p:animEffect transition="in" filter="fade">
                                      <p:cBhvr>
                                        <p:cTn id="24" dur="500"/>
                                        <p:tgtEl>
                                          <p:spTgt spid="2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fade">
                                      <p:cBhvr>
                                        <p:cTn id="29" dur="500"/>
                                        <p:tgtEl>
                                          <p:spTgt spid="29"/>
                                        </p:tgtEl>
                                      </p:cBhvr>
                                    </p:animEffect>
                                  </p:childTnLst>
                                </p:cTn>
                              </p:par>
                              <p:par>
                                <p:cTn id="30" presetID="10" presetClass="entr" presetSubtype="0" fill="hold"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0"/>
                                        </p:tgtEl>
                                        <p:attrNameLst>
                                          <p:attrName>style.visibility</p:attrName>
                                        </p:attrNameLst>
                                      </p:cBhvr>
                                      <p:to>
                                        <p:strVal val="visible"/>
                                      </p:to>
                                    </p:set>
                                    <p:animEffect transition="in" filter="fade">
                                      <p:cBhvr>
                                        <p:cTn id="35" dur="500"/>
                                        <p:tgtEl>
                                          <p:spTgt spid="30"/>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500"/>
                                        <p:tgtEl>
                                          <p:spTgt spid="19"/>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animEffect transition="in" filter="fade">
                                      <p:cBhvr>
                                        <p:cTn id="43" dur="500"/>
                                        <p:tgtEl>
                                          <p:spTgt spid="31"/>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2"/>
                                        </p:tgtEl>
                                        <p:attrNameLst>
                                          <p:attrName>style.visibility</p:attrName>
                                        </p:attrNameLst>
                                      </p:cBhvr>
                                      <p:to>
                                        <p:strVal val="visible"/>
                                      </p:to>
                                    </p:set>
                                    <p:animEffect transition="in" filter="fade">
                                      <p:cBhvr>
                                        <p:cTn id="46"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P spid="29" grpId="0"/>
      <p:bldP spid="30" grpId="0"/>
      <p:bldP spid="31" grpId="0"/>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grpSp>
        <p:nvGrpSpPr>
          <p:cNvPr id="3" name="Group 3"/>
          <p:cNvGrpSpPr/>
          <p:nvPr/>
        </p:nvGrpSpPr>
        <p:grpSpPr>
          <a:xfrm>
            <a:off x="7821118" y="-1866900"/>
            <a:ext cx="16230600" cy="16230600"/>
            <a:chOff x="0" y="0"/>
            <a:chExt cx="6350000" cy="6350000"/>
          </a:xfrm>
        </p:grpSpPr>
        <p:sp>
          <p:nvSpPr>
            <p:cNvPr id="4" name="Freeform 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pic>
        <p:nvPicPr>
          <p:cNvPr id="10" name="Picture 10"/>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3312494" y="4822888"/>
            <a:ext cx="1783058" cy="295015"/>
          </a:xfrm>
          <a:prstGeom prst="rect">
            <a:avLst/>
          </a:prstGeom>
        </p:spPr>
      </p:pic>
      <p:sp>
        <p:nvSpPr>
          <p:cNvPr id="12" name="TextBox 11">
            <a:extLst>
              <a:ext uri="{FF2B5EF4-FFF2-40B4-BE49-F238E27FC236}">
                <a16:creationId xmlns:a16="http://schemas.microsoft.com/office/drawing/2014/main" id="{EFD95EC9-DC72-3621-242A-8568A227CAD6}"/>
              </a:ext>
            </a:extLst>
          </p:cNvPr>
          <p:cNvSpPr txBox="1"/>
          <p:nvPr/>
        </p:nvSpPr>
        <p:spPr>
          <a:xfrm>
            <a:off x="1219200" y="3009900"/>
            <a:ext cx="6369129" cy="1620252"/>
          </a:xfrm>
          <a:prstGeom prst="rect">
            <a:avLst/>
          </a:prstGeom>
          <a:noFill/>
        </p:spPr>
        <p:txBody>
          <a:bodyPr wrap="square">
            <a:spAutoFit/>
          </a:bodyPr>
          <a:lstStyle/>
          <a:p>
            <a:pPr algn="ctr">
              <a:lnSpc>
                <a:spcPts val="6255"/>
              </a:lnSpc>
            </a:pPr>
            <a:r>
              <a:rPr lang="en-US" sz="3600" spc="-59" dirty="0">
                <a:solidFill>
                  <a:srgbClr val="263F6B"/>
                </a:solidFill>
                <a:latin typeface="Montserrat Extra-Bold Italics"/>
              </a:rPr>
              <a:t>2. Market research and application</a:t>
            </a:r>
          </a:p>
        </p:txBody>
      </p:sp>
      <p:pic>
        <p:nvPicPr>
          <p:cNvPr id="13" name="Picture 12">
            <a:extLst>
              <a:ext uri="{FF2B5EF4-FFF2-40B4-BE49-F238E27FC236}">
                <a16:creationId xmlns:a16="http://schemas.microsoft.com/office/drawing/2014/main" id="{95088E65-6672-C3F3-E508-6626A57722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39200" y="552906"/>
            <a:ext cx="11354851" cy="8834978"/>
          </a:xfrm>
          <a:prstGeom prst="ellipse">
            <a:avLst/>
          </a:prstGeom>
          <a:ln w="63500" cap="rnd">
            <a:solidFill>
              <a:schemeClr val="tx2"/>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9"/>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3868400" y="8572500"/>
            <a:ext cx="1783058" cy="295015"/>
          </a:xfrm>
          <a:prstGeom prst="rect">
            <a:avLst/>
          </a:prstGeom>
        </p:spPr>
      </p:pic>
    </p:spTree>
    <p:extLst>
      <p:ext uri="{BB962C8B-B14F-4D97-AF65-F5344CB8AC3E}">
        <p14:creationId xmlns:p14="http://schemas.microsoft.com/office/powerpoint/2010/main" val="3331775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AutoShape 3"/>
          <p:cNvSpPr/>
          <p:nvPr/>
        </p:nvSpPr>
        <p:spPr>
          <a:xfrm rot="-8231889">
            <a:off x="-10109114" y="6176620"/>
            <a:ext cx="16230600" cy="10441156"/>
          </a:xfrm>
          <a:prstGeom prst="rect">
            <a:avLst/>
          </a:prstGeom>
          <a:solidFill>
            <a:srgbClr val="213559"/>
          </a:solidFill>
        </p:spPr>
      </p:sp>
      <p:sp>
        <p:nvSpPr>
          <p:cNvPr id="4" name="AutoShape 4"/>
          <p:cNvSpPr/>
          <p:nvPr/>
        </p:nvSpPr>
        <p:spPr>
          <a:xfrm rot="-8231889">
            <a:off x="-10507643" y="6538090"/>
            <a:ext cx="16230600" cy="10441156"/>
          </a:xfrm>
          <a:prstGeom prst="rect">
            <a:avLst/>
          </a:prstGeom>
          <a:solidFill>
            <a:srgbClr val="263F6B"/>
          </a:solidFill>
        </p:spPr>
      </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143000" y="1148992"/>
            <a:ext cx="1783058" cy="295015"/>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7452893" y="7316416"/>
            <a:ext cx="2556816" cy="2575547"/>
          </a:xfrm>
          <a:prstGeom prst="rect">
            <a:avLst/>
          </a:prstGeom>
        </p:spPr>
      </p:pic>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730039" y="1733723"/>
            <a:ext cx="2556816" cy="2575547"/>
          </a:xfrm>
          <a:prstGeom prst="rect">
            <a:avLst/>
          </a:prstGeom>
        </p:spPr>
      </p:pic>
      <p:sp>
        <p:nvSpPr>
          <p:cNvPr id="8" name="AutoShape 8"/>
          <p:cNvSpPr/>
          <p:nvPr/>
        </p:nvSpPr>
        <p:spPr>
          <a:xfrm>
            <a:off x="3701430" y="3053513"/>
            <a:ext cx="1386321" cy="0"/>
          </a:xfrm>
          <a:prstGeom prst="line">
            <a:avLst/>
          </a:prstGeom>
          <a:ln w="76200" cap="flat">
            <a:solidFill>
              <a:srgbClr val="263F6B"/>
            </a:solidFill>
            <a:prstDash val="solid"/>
            <a:headEnd type="none" w="sm" len="sm"/>
            <a:tailEnd type="none" w="sm" len="sm"/>
          </a:ln>
        </p:spPr>
      </p:sp>
      <p:pic>
        <p:nvPicPr>
          <p:cNvPr id="9" name="Picture 9"/>
          <p:cNvPicPr>
            <a:picLocks noChangeAspect="1"/>
          </p:cNvPicPr>
          <p:nvPr/>
        </p:nvPicPr>
        <p:blipFill>
          <a:blip r:embed="rId7"/>
          <a:srcRect/>
          <a:stretch>
            <a:fillRect/>
          </a:stretch>
        </p:blipFill>
        <p:spPr>
          <a:xfrm>
            <a:off x="10225399" y="381288"/>
            <a:ext cx="5360791" cy="9510674"/>
          </a:xfrm>
          <a:prstGeom prst="rect">
            <a:avLst/>
          </a:prstGeom>
        </p:spPr>
      </p:pic>
      <p:sp>
        <p:nvSpPr>
          <p:cNvPr id="10" name="TextBox 10"/>
          <p:cNvSpPr txBox="1"/>
          <p:nvPr/>
        </p:nvSpPr>
        <p:spPr>
          <a:xfrm>
            <a:off x="276937" y="615997"/>
            <a:ext cx="6200063" cy="322589"/>
          </a:xfrm>
          <a:prstGeom prst="rect">
            <a:avLst/>
          </a:prstGeom>
        </p:spPr>
        <p:txBody>
          <a:bodyPr wrap="square" lIns="0" tIns="0" rIns="0" bIns="0" rtlCol="0" anchor="t">
            <a:spAutoFit/>
          </a:bodyPr>
          <a:lstStyle/>
          <a:p>
            <a:pPr marL="662311" lvl="1" indent="-457200" algn="ctr">
              <a:lnSpc>
                <a:spcPts val="2660"/>
              </a:lnSpc>
              <a:buFont typeface="+mj-lt"/>
              <a:buAutoNum type="arabicPeriod" startAt="2"/>
            </a:pPr>
            <a:r>
              <a:rPr lang="en-US" sz="1900" dirty="0">
                <a:solidFill>
                  <a:srgbClr val="213559"/>
                </a:solidFill>
                <a:latin typeface="Open Sans Extra Bold"/>
              </a:rPr>
              <a:t>Market research and application</a:t>
            </a:r>
          </a:p>
        </p:txBody>
      </p:sp>
      <p:sp>
        <p:nvSpPr>
          <p:cNvPr id="11" name="TextBox 11"/>
          <p:cNvSpPr txBox="1"/>
          <p:nvPr/>
        </p:nvSpPr>
        <p:spPr>
          <a:xfrm>
            <a:off x="4327844" y="3317512"/>
            <a:ext cx="5153535" cy="2217145"/>
          </a:xfrm>
          <a:prstGeom prst="rect">
            <a:avLst/>
          </a:prstGeom>
        </p:spPr>
        <p:txBody>
          <a:bodyPr lIns="0" tIns="0" rIns="0" bIns="0" rtlCol="0" anchor="t">
            <a:spAutoFit/>
          </a:bodyPr>
          <a:lstStyle/>
          <a:p>
            <a:pPr>
              <a:lnSpc>
                <a:spcPts val="3495"/>
              </a:lnSpc>
              <a:spcBef>
                <a:spcPct val="0"/>
              </a:spcBef>
            </a:pPr>
            <a:r>
              <a:rPr lang="en-US" sz="2688" spc="53" dirty="0">
                <a:solidFill>
                  <a:srgbClr val="263F6B"/>
                </a:solidFill>
                <a:latin typeface="Montserrat"/>
              </a:rPr>
              <a:t>Our first marketing activity was to provide a questionnaire for </a:t>
            </a:r>
            <a:r>
              <a:rPr lang="en-US" sz="2688" spc="53" dirty="0">
                <a:solidFill>
                  <a:srgbClr val="263F6B"/>
                </a:solidFill>
                <a:latin typeface="Montserrat Bold"/>
              </a:rPr>
              <a:t>22 participants</a:t>
            </a:r>
            <a:r>
              <a:rPr lang="en-US" sz="2688" spc="53" dirty="0">
                <a:solidFill>
                  <a:srgbClr val="263F6B"/>
                </a:solidFill>
                <a:latin typeface="Montserrat"/>
              </a:rPr>
              <a:t> to complete an anonymous survey</a:t>
            </a:r>
          </a:p>
        </p:txBody>
      </p:sp>
      <p:pic>
        <p:nvPicPr>
          <p:cNvPr id="12" name="Picture 10">
            <a:extLst>
              <a:ext uri="{FF2B5EF4-FFF2-40B4-BE49-F238E27FC236}">
                <a16:creationId xmlns:a16="http://schemas.microsoft.com/office/drawing/2014/main" id="{A52CDB33-09E9-C9C7-E7FA-CB847776DA1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0509298">
            <a:off x="8144942" y="4796452"/>
            <a:ext cx="2065856" cy="83131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29445" y="4349895"/>
            <a:ext cx="25783492" cy="9586163"/>
          </a:xfrm>
          <a:prstGeom prst="rect">
            <a:avLst/>
          </a:prstGeom>
          <a:solidFill>
            <a:srgbClr val="545454">
              <a:alpha val="4706"/>
            </a:srgbClr>
          </a:solidFill>
        </p:spPr>
      </p:sp>
      <p:sp>
        <p:nvSpPr>
          <p:cNvPr id="3" name="AutoShape 3"/>
          <p:cNvSpPr/>
          <p:nvPr/>
        </p:nvSpPr>
        <p:spPr>
          <a:xfrm rot="-8231889">
            <a:off x="-10109114" y="6176620"/>
            <a:ext cx="16230600" cy="10441156"/>
          </a:xfrm>
          <a:prstGeom prst="rect">
            <a:avLst/>
          </a:prstGeom>
          <a:solidFill>
            <a:srgbClr val="213559"/>
          </a:solidFill>
        </p:spPr>
      </p:sp>
      <p:sp>
        <p:nvSpPr>
          <p:cNvPr id="4" name="AutoShape 4"/>
          <p:cNvSpPr/>
          <p:nvPr/>
        </p:nvSpPr>
        <p:spPr>
          <a:xfrm rot="-8231889">
            <a:off x="-10507643" y="6538090"/>
            <a:ext cx="16230600" cy="10441156"/>
          </a:xfrm>
          <a:prstGeom prst="rect">
            <a:avLst/>
          </a:prstGeom>
          <a:solidFill>
            <a:srgbClr val="263F6B"/>
          </a:solidFill>
        </p:spPr>
      </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28700" y="1028700"/>
            <a:ext cx="1783058" cy="295015"/>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7452893" y="7316416"/>
            <a:ext cx="2556816" cy="2575547"/>
          </a:xfrm>
          <a:prstGeom prst="rect">
            <a:avLst/>
          </a:prstGeom>
        </p:spPr>
      </p:pic>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730039" y="1733723"/>
            <a:ext cx="2556816" cy="2575547"/>
          </a:xfrm>
          <a:prstGeom prst="rect">
            <a:avLst/>
          </a:prstGeom>
        </p:spPr>
      </p:pic>
      <p:sp>
        <p:nvSpPr>
          <p:cNvPr id="8" name="AutoShape 8"/>
          <p:cNvSpPr/>
          <p:nvPr/>
        </p:nvSpPr>
        <p:spPr>
          <a:xfrm>
            <a:off x="1425437" y="1733723"/>
            <a:ext cx="1386321" cy="0"/>
          </a:xfrm>
          <a:prstGeom prst="line">
            <a:avLst/>
          </a:prstGeom>
          <a:ln w="76200" cap="flat">
            <a:solidFill>
              <a:srgbClr val="263F6B"/>
            </a:solidFill>
            <a:prstDash val="solid"/>
            <a:headEnd type="none" w="sm" len="sm"/>
            <a:tailEnd type="none" w="sm" len="sm"/>
          </a:ln>
        </p:spPr>
      </p:sp>
      <p:pic>
        <p:nvPicPr>
          <p:cNvPr id="9" name="Picture 9"/>
          <p:cNvPicPr>
            <a:picLocks noChangeAspect="1"/>
          </p:cNvPicPr>
          <p:nvPr/>
        </p:nvPicPr>
        <p:blipFill>
          <a:blip r:embed="rId7"/>
          <a:srcRect/>
          <a:stretch>
            <a:fillRect/>
          </a:stretch>
        </p:blipFill>
        <p:spPr>
          <a:xfrm>
            <a:off x="13729246" y="5751834"/>
            <a:ext cx="2562789" cy="2540504"/>
          </a:xfrm>
          <a:prstGeom prst="rect">
            <a:avLst/>
          </a:prstGeom>
        </p:spPr>
      </p:pic>
      <p:sp>
        <p:nvSpPr>
          <p:cNvPr id="10" name="TextBox 10"/>
          <p:cNvSpPr txBox="1"/>
          <p:nvPr/>
        </p:nvSpPr>
        <p:spPr>
          <a:xfrm>
            <a:off x="12170644" y="4164575"/>
            <a:ext cx="5679993" cy="1283480"/>
          </a:xfrm>
          <a:prstGeom prst="rect">
            <a:avLst/>
          </a:prstGeom>
        </p:spPr>
        <p:txBody>
          <a:bodyPr lIns="0" tIns="0" rIns="0" bIns="0" rtlCol="0" anchor="t">
            <a:spAutoFit/>
          </a:bodyPr>
          <a:lstStyle/>
          <a:p>
            <a:pPr algn="ctr">
              <a:lnSpc>
                <a:spcPts val="5121"/>
              </a:lnSpc>
            </a:pPr>
            <a:r>
              <a:rPr lang="en-US" sz="4064" spc="-48">
                <a:solidFill>
                  <a:srgbClr val="263F6B"/>
                </a:solidFill>
                <a:latin typeface="Montserrat Extra-Bold Italics"/>
              </a:rPr>
              <a:t>THE PROFILE OF OUR CUSTOMER </a:t>
            </a:r>
          </a:p>
        </p:txBody>
      </p:sp>
      <p:sp>
        <p:nvSpPr>
          <p:cNvPr id="11" name="TextBox 11"/>
          <p:cNvSpPr txBox="1"/>
          <p:nvPr/>
        </p:nvSpPr>
        <p:spPr>
          <a:xfrm>
            <a:off x="1028700" y="2200448"/>
            <a:ext cx="5153535" cy="3947304"/>
          </a:xfrm>
          <a:prstGeom prst="rect">
            <a:avLst/>
          </a:prstGeom>
        </p:spPr>
        <p:txBody>
          <a:bodyPr lIns="0" tIns="0" rIns="0" bIns="0" rtlCol="0" anchor="t">
            <a:spAutoFit/>
          </a:bodyPr>
          <a:lstStyle/>
          <a:p>
            <a:pPr marL="580480" lvl="1" indent="-290240">
              <a:lnSpc>
                <a:spcPts val="3495"/>
              </a:lnSpc>
              <a:buFont typeface="Arial"/>
              <a:buChar char="•"/>
            </a:pPr>
            <a:r>
              <a:rPr lang="en-US" sz="2688" spc="53" dirty="0">
                <a:solidFill>
                  <a:srgbClr val="263F6B"/>
                </a:solidFill>
                <a:latin typeface="Montserrat"/>
              </a:rPr>
              <a:t>A man between 36-45 years old who is a Christian and lives in Cardiff.</a:t>
            </a:r>
          </a:p>
          <a:p>
            <a:pPr>
              <a:lnSpc>
                <a:spcPts val="3495"/>
              </a:lnSpc>
            </a:pPr>
            <a:endParaRPr lang="en-US" sz="2688" spc="53" dirty="0">
              <a:solidFill>
                <a:srgbClr val="263F6B"/>
              </a:solidFill>
              <a:latin typeface="Montserrat"/>
            </a:endParaRPr>
          </a:p>
          <a:p>
            <a:pPr marL="580480" lvl="1" indent="-290240">
              <a:lnSpc>
                <a:spcPts val="3495"/>
              </a:lnSpc>
              <a:buFont typeface="Arial"/>
              <a:buChar char="•"/>
            </a:pPr>
            <a:r>
              <a:rPr lang="en-US" sz="2688" spc="53" dirty="0">
                <a:solidFill>
                  <a:srgbClr val="263F6B"/>
                </a:solidFill>
                <a:latin typeface="Montserrat"/>
              </a:rPr>
              <a:t>His </a:t>
            </a:r>
            <a:r>
              <a:rPr lang="en-US" sz="2688" spc="53" dirty="0" err="1">
                <a:solidFill>
                  <a:srgbClr val="263F6B"/>
                </a:solidFill>
                <a:latin typeface="Montserrat"/>
              </a:rPr>
              <a:t>favourite</a:t>
            </a:r>
            <a:r>
              <a:rPr lang="en-US" sz="2688" spc="53" dirty="0">
                <a:solidFill>
                  <a:srgbClr val="263F6B"/>
                </a:solidFill>
                <a:latin typeface="Montserrat"/>
              </a:rPr>
              <a:t> </a:t>
            </a:r>
            <a:r>
              <a:rPr lang="en-US" sz="2688" spc="53" dirty="0" err="1">
                <a:solidFill>
                  <a:srgbClr val="263F6B"/>
                </a:solidFill>
                <a:latin typeface="Montserrat"/>
              </a:rPr>
              <a:t>colour</a:t>
            </a:r>
            <a:r>
              <a:rPr lang="en-US" sz="2688" spc="53" dirty="0">
                <a:solidFill>
                  <a:srgbClr val="263F6B"/>
                </a:solidFill>
                <a:latin typeface="Montserrat"/>
              </a:rPr>
              <a:t> is blue, and his </a:t>
            </a:r>
            <a:r>
              <a:rPr lang="en-US" sz="2688" spc="53" dirty="0" err="1">
                <a:solidFill>
                  <a:srgbClr val="263F6B"/>
                </a:solidFill>
                <a:latin typeface="Montserrat"/>
              </a:rPr>
              <a:t>favourite</a:t>
            </a:r>
            <a:r>
              <a:rPr lang="en-US" sz="2688" spc="53" dirty="0">
                <a:solidFill>
                  <a:srgbClr val="263F6B"/>
                </a:solidFill>
                <a:latin typeface="Montserrat"/>
              </a:rPr>
              <a:t> movie is The Shawshank Redemption </a:t>
            </a:r>
          </a:p>
        </p:txBody>
      </p:sp>
      <p:sp>
        <p:nvSpPr>
          <p:cNvPr id="12" name="TextBox 12"/>
          <p:cNvSpPr txBox="1"/>
          <p:nvPr/>
        </p:nvSpPr>
        <p:spPr>
          <a:xfrm>
            <a:off x="12299358" y="468530"/>
            <a:ext cx="5153535" cy="3114827"/>
          </a:xfrm>
          <a:prstGeom prst="rect">
            <a:avLst/>
          </a:prstGeom>
        </p:spPr>
        <p:txBody>
          <a:bodyPr lIns="0" tIns="0" rIns="0" bIns="0" rtlCol="0" anchor="t">
            <a:spAutoFit/>
          </a:bodyPr>
          <a:lstStyle/>
          <a:p>
            <a:pPr marL="580480" lvl="1" indent="-290240">
              <a:lnSpc>
                <a:spcPts val="3495"/>
              </a:lnSpc>
              <a:buFont typeface="Arial"/>
              <a:buChar char="•"/>
            </a:pPr>
            <a:r>
              <a:rPr lang="en-US" sz="2688" spc="53" dirty="0">
                <a:solidFill>
                  <a:srgbClr val="263F6B"/>
                </a:solidFill>
                <a:latin typeface="Montserrat"/>
              </a:rPr>
              <a:t>If he searches true google for a video service, it will use the keywords: </a:t>
            </a:r>
            <a:r>
              <a:rPr lang="en-US" sz="2688" b="1" spc="53" dirty="0">
                <a:solidFill>
                  <a:srgbClr val="263F6B"/>
                </a:solidFill>
                <a:latin typeface="Montserrat"/>
              </a:rPr>
              <a:t>wedding videographer recommendation</a:t>
            </a:r>
            <a:r>
              <a:rPr lang="en-US" sz="2688" spc="53" dirty="0">
                <a:solidFill>
                  <a:srgbClr val="263F6B"/>
                </a:solidFill>
                <a:latin typeface="Montserrat"/>
              </a:rPr>
              <a:t>.</a:t>
            </a:r>
          </a:p>
          <a:p>
            <a:pPr>
              <a:lnSpc>
                <a:spcPts val="3495"/>
              </a:lnSpc>
            </a:pPr>
            <a:endParaRPr lang="en-US" sz="2688" spc="53" dirty="0">
              <a:solidFill>
                <a:srgbClr val="263F6B"/>
              </a:solidFill>
              <a:latin typeface="Montserrat"/>
            </a:endParaRPr>
          </a:p>
        </p:txBody>
      </p:sp>
      <p:sp>
        <p:nvSpPr>
          <p:cNvPr id="13" name="TextBox 13"/>
          <p:cNvSpPr txBox="1"/>
          <p:nvPr/>
        </p:nvSpPr>
        <p:spPr>
          <a:xfrm>
            <a:off x="6382260" y="468530"/>
            <a:ext cx="5153535" cy="4461350"/>
          </a:xfrm>
          <a:prstGeom prst="rect">
            <a:avLst/>
          </a:prstGeom>
        </p:spPr>
        <p:txBody>
          <a:bodyPr lIns="0" tIns="0" rIns="0" bIns="0" rtlCol="0" anchor="t">
            <a:spAutoFit/>
          </a:bodyPr>
          <a:lstStyle/>
          <a:p>
            <a:pPr marL="580480" lvl="1" indent="-290240">
              <a:lnSpc>
                <a:spcPts val="3495"/>
              </a:lnSpc>
              <a:buFont typeface="Arial"/>
              <a:buChar char="•"/>
            </a:pPr>
            <a:r>
              <a:rPr lang="en-US" sz="2688" spc="53" dirty="0">
                <a:solidFill>
                  <a:srgbClr val="263F6B"/>
                </a:solidFill>
                <a:latin typeface="Montserrat"/>
              </a:rPr>
              <a:t>His budget for buying video services for his wedding is £1000. </a:t>
            </a:r>
          </a:p>
          <a:p>
            <a:pPr marL="290240" lvl="1">
              <a:lnSpc>
                <a:spcPts val="3495"/>
              </a:lnSpc>
            </a:pPr>
            <a:endParaRPr lang="en-US" sz="2688" spc="53" dirty="0">
              <a:solidFill>
                <a:srgbClr val="263F6B"/>
              </a:solidFill>
              <a:latin typeface="Montserrat"/>
            </a:endParaRPr>
          </a:p>
          <a:p>
            <a:pPr marL="580480" lvl="1" indent="-290240">
              <a:lnSpc>
                <a:spcPts val="3495"/>
              </a:lnSpc>
              <a:buFont typeface="Arial"/>
              <a:buChar char="•"/>
            </a:pPr>
            <a:r>
              <a:rPr lang="en-US" sz="2688" spc="53" dirty="0">
                <a:solidFill>
                  <a:srgbClr val="263F6B"/>
                </a:solidFill>
                <a:latin typeface="Montserrat"/>
              </a:rPr>
              <a:t>He wants to receive the footage one month after the event on a USB flash Drive and Online with a download link.</a:t>
            </a:r>
          </a:p>
          <a:p>
            <a:pPr>
              <a:lnSpc>
                <a:spcPts val="3495"/>
              </a:lnSpc>
            </a:pPr>
            <a:r>
              <a:rPr lang="en-US" sz="2688" spc="53" dirty="0">
                <a:solidFill>
                  <a:srgbClr val="263F6B"/>
                </a:solidFill>
                <a:latin typeface="Montserrat"/>
              </a:rPr>
              <a:t> </a:t>
            </a:r>
          </a:p>
        </p:txBody>
      </p:sp>
      <p:sp>
        <p:nvSpPr>
          <p:cNvPr id="14" name="TextBox 14"/>
          <p:cNvSpPr txBox="1"/>
          <p:nvPr/>
        </p:nvSpPr>
        <p:spPr>
          <a:xfrm>
            <a:off x="533400" y="477511"/>
            <a:ext cx="5524500" cy="322589"/>
          </a:xfrm>
          <a:prstGeom prst="rect">
            <a:avLst/>
          </a:prstGeom>
        </p:spPr>
        <p:txBody>
          <a:bodyPr wrap="square" lIns="0" tIns="0" rIns="0" bIns="0" rtlCol="0" anchor="t">
            <a:spAutoFit/>
          </a:bodyPr>
          <a:lstStyle/>
          <a:p>
            <a:pPr marL="662311" lvl="1" indent="-457200" algn="ctr">
              <a:lnSpc>
                <a:spcPts val="2660"/>
              </a:lnSpc>
              <a:buFont typeface="+mj-lt"/>
              <a:buAutoNum type="arabicPeriod" startAt="2"/>
            </a:pPr>
            <a:r>
              <a:rPr lang="en-US" sz="1900" dirty="0">
                <a:solidFill>
                  <a:srgbClr val="213559"/>
                </a:solidFill>
                <a:latin typeface="Open Sans Extra Bold"/>
              </a:rPr>
              <a:t>Market research and application</a:t>
            </a:r>
          </a:p>
        </p:txBody>
      </p:sp>
      <p:sp>
        <p:nvSpPr>
          <p:cNvPr id="16" name="TextBox 15">
            <a:extLst>
              <a:ext uri="{FF2B5EF4-FFF2-40B4-BE49-F238E27FC236}">
                <a16:creationId xmlns:a16="http://schemas.microsoft.com/office/drawing/2014/main" id="{8A9C4D5D-265A-DC81-CB8C-721EF011B3CB}"/>
              </a:ext>
            </a:extLst>
          </p:cNvPr>
          <p:cNvSpPr txBox="1"/>
          <p:nvPr/>
        </p:nvSpPr>
        <p:spPr>
          <a:xfrm>
            <a:off x="14401801" y="8947382"/>
            <a:ext cx="2762162" cy="1015663"/>
          </a:xfrm>
          <a:prstGeom prst="rect">
            <a:avLst/>
          </a:prstGeom>
          <a:noFill/>
        </p:spPr>
        <p:txBody>
          <a:bodyPr wrap="square">
            <a:spAutoFit/>
          </a:bodyPr>
          <a:lstStyle/>
          <a:p>
            <a:r>
              <a:rPr lang="en-GB" sz="2000" dirty="0">
                <a:solidFill>
                  <a:schemeClr val="tx2"/>
                </a:solidFill>
                <a:effectLst/>
                <a:latin typeface="Montserrat" panose="00000500000000000000" pitchFamily="2" charset="0"/>
              </a:rPr>
              <a:t>(</a:t>
            </a:r>
            <a:r>
              <a:rPr lang="en-GB" sz="2000" dirty="0" err="1">
                <a:solidFill>
                  <a:schemeClr val="tx2"/>
                </a:solidFill>
                <a:effectLst/>
                <a:latin typeface="Montserrat" panose="00000500000000000000" pitchFamily="2" charset="0"/>
              </a:rPr>
              <a:t>Galic</a:t>
            </a:r>
            <a:r>
              <a:rPr lang="en-GB" sz="2000" dirty="0">
                <a:solidFill>
                  <a:schemeClr val="tx2"/>
                </a:solidFill>
                <a:effectLst/>
                <a:latin typeface="Montserrat" panose="00000500000000000000" pitchFamily="2" charset="0"/>
              </a:rPr>
              <a:t>, 2022)</a:t>
            </a:r>
          </a:p>
          <a:p>
            <a:endParaRPr lang="en-GB" sz="2000" dirty="0">
              <a:solidFill>
                <a:schemeClr val="tx2"/>
              </a:solidFill>
              <a:effectLst/>
              <a:latin typeface="Montserrat" panose="00000500000000000000" pitchFamily="2" charset="0"/>
            </a:endParaRPr>
          </a:p>
          <a:p>
            <a:r>
              <a:rPr lang="en-GB" sz="2000" dirty="0">
                <a:solidFill>
                  <a:schemeClr val="tx2"/>
                </a:solidFill>
                <a:latin typeface="Montserrat" panose="00000500000000000000" pitchFamily="2" charset="0"/>
              </a:rPr>
              <a:t>	(Nast, 2022)</a:t>
            </a:r>
          </a:p>
        </p:txBody>
      </p:sp>
      <p:sp>
        <p:nvSpPr>
          <p:cNvPr id="17" name="AutoShape 8">
            <a:extLst>
              <a:ext uri="{FF2B5EF4-FFF2-40B4-BE49-F238E27FC236}">
                <a16:creationId xmlns:a16="http://schemas.microsoft.com/office/drawing/2014/main" id="{8BB4D7A3-C6D3-8903-DB3E-61E000BE146A}"/>
              </a:ext>
            </a:extLst>
          </p:cNvPr>
          <p:cNvSpPr/>
          <p:nvPr/>
        </p:nvSpPr>
        <p:spPr>
          <a:xfrm>
            <a:off x="15849600" y="3924300"/>
            <a:ext cx="1386321" cy="0"/>
          </a:xfrm>
          <a:prstGeom prst="line">
            <a:avLst/>
          </a:prstGeom>
          <a:ln w="76200" cap="flat">
            <a:solidFill>
              <a:srgbClr val="263F6B"/>
            </a:solidFill>
            <a:prstDash val="solid"/>
            <a:headEnd type="none" w="sm" len="sm"/>
            <a:tailEnd type="none" w="sm" len="sm"/>
          </a:ln>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grpSp>
        <p:nvGrpSpPr>
          <p:cNvPr id="3" name="Group 3"/>
          <p:cNvGrpSpPr/>
          <p:nvPr/>
        </p:nvGrpSpPr>
        <p:grpSpPr>
          <a:xfrm>
            <a:off x="7821118" y="-1866900"/>
            <a:ext cx="16230600" cy="16230600"/>
            <a:chOff x="0" y="0"/>
            <a:chExt cx="6350000" cy="6350000"/>
          </a:xfrm>
        </p:grpSpPr>
        <p:sp>
          <p:nvSpPr>
            <p:cNvPr id="4" name="Freeform 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pic>
        <p:nvPicPr>
          <p:cNvPr id="10" name="Picture 10"/>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3312494" y="4822888"/>
            <a:ext cx="1783058" cy="295015"/>
          </a:xfrm>
          <a:prstGeom prst="rect">
            <a:avLst/>
          </a:prstGeom>
        </p:spPr>
      </p:pic>
      <p:sp>
        <p:nvSpPr>
          <p:cNvPr id="12" name="TextBox 11">
            <a:extLst>
              <a:ext uri="{FF2B5EF4-FFF2-40B4-BE49-F238E27FC236}">
                <a16:creationId xmlns:a16="http://schemas.microsoft.com/office/drawing/2014/main" id="{EFD95EC9-DC72-3621-242A-8568A227CAD6}"/>
              </a:ext>
            </a:extLst>
          </p:cNvPr>
          <p:cNvSpPr txBox="1"/>
          <p:nvPr/>
        </p:nvSpPr>
        <p:spPr>
          <a:xfrm>
            <a:off x="1219201" y="3009900"/>
            <a:ext cx="6172200" cy="2428165"/>
          </a:xfrm>
          <a:prstGeom prst="rect">
            <a:avLst/>
          </a:prstGeom>
          <a:noFill/>
        </p:spPr>
        <p:txBody>
          <a:bodyPr wrap="square">
            <a:spAutoFit/>
          </a:bodyPr>
          <a:lstStyle/>
          <a:p>
            <a:pPr algn="ctr">
              <a:lnSpc>
                <a:spcPts val="6255"/>
              </a:lnSpc>
            </a:pPr>
            <a:r>
              <a:rPr lang="en-US" sz="3600" spc="-59" dirty="0">
                <a:solidFill>
                  <a:srgbClr val="263F6B"/>
                </a:solidFill>
                <a:latin typeface="Montserrat Extra-Bold Italics"/>
              </a:rPr>
              <a:t>3. PR and marketing strategy</a:t>
            </a:r>
          </a:p>
          <a:p>
            <a:pPr algn="ctr">
              <a:lnSpc>
                <a:spcPts val="6255"/>
              </a:lnSpc>
            </a:pPr>
            <a:endParaRPr lang="en-US" sz="3600" spc="-59" dirty="0">
              <a:solidFill>
                <a:srgbClr val="263F6B"/>
              </a:solidFill>
              <a:latin typeface="Montserrat Extra-Bold Italics"/>
            </a:endParaRPr>
          </a:p>
        </p:txBody>
      </p:sp>
      <p:pic>
        <p:nvPicPr>
          <p:cNvPr id="13" name="Picture 12">
            <a:extLst>
              <a:ext uri="{FF2B5EF4-FFF2-40B4-BE49-F238E27FC236}">
                <a16:creationId xmlns:a16="http://schemas.microsoft.com/office/drawing/2014/main" id="{95088E65-6672-C3F3-E508-6626A577222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39200" y="552906"/>
            <a:ext cx="11354851" cy="8834978"/>
          </a:xfrm>
          <a:prstGeom prst="ellipse">
            <a:avLst/>
          </a:prstGeom>
          <a:ln w="63500" cap="rnd">
            <a:solidFill>
              <a:schemeClr val="tx2"/>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9"/>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3868400" y="8572500"/>
            <a:ext cx="1783058" cy="295015"/>
          </a:xfrm>
          <a:prstGeom prst="rect">
            <a:avLst/>
          </a:prstGeom>
        </p:spPr>
      </p:pic>
    </p:spTree>
    <p:extLst>
      <p:ext uri="{BB962C8B-B14F-4D97-AF65-F5344CB8AC3E}">
        <p14:creationId xmlns:p14="http://schemas.microsoft.com/office/powerpoint/2010/main" val="126141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AutoShape 3"/>
          <p:cNvSpPr/>
          <p:nvPr/>
        </p:nvSpPr>
        <p:spPr>
          <a:xfrm rot="-8231889">
            <a:off x="-10109114" y="6176620"/>
            <a:ext cx="16230600" cy="10441156"/>
          </a:xfrm>
          <a:prstGeom prst="rect">
            <a:avLst/>
          </a:prstGeom>
          <a:solidFill>
            <a:srgbClr val="213559"/>
          </a:solidFill>
        </p:spPr>
      </p:sp>
      <p:sp>
        <p:nvSpPr>
          <p:cNvPr id="4" name="AutoShape 4"/>
          <p:cNvSpPr/>
          <p:nvPr/>
        </p:nvSpPr>
        <p:spPr>
          <a:xfrm rot="-8231889">
            <a:off x="-10507643" y="6538090"/>
            <a:ext cx="16230600" cy="10441156"/>
          </a:xfrm>
          <a:prstGeom prst="rect">
            <a:avLst/>
          </a:prstGeom>
          <a:solidFill>
            <a:srgbClr val="263F6B"/>
          </a:solidFill>
        </p:spPr>
      </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28700" y="1028700"/>
            <a:ext cx="1783058" cy="295015"/>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7452893" y="7316416"/>
            <a:ext cx="2556816" cy="2575547"/>
          </a:xfrm>
          <a:prstGeom prst="rect">
            <a:avLst/>
          </a:prstGeom>
        </p:spPr>
      </p:pic>
      <p:pic>
        <p:nvPicPr>
          <p:cNvPr id="7" name="Picture 7"/>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730039" y="1733723"/>
            <a:ext cx="2556816" cy="2575547"/>
          </a:xfrm>
          <a:prstGeom prst="rect">
            <a:avLst/>
          </a:prstGeom>
        </p:spPr>
      </p:pic>
      <p:sp>
        <p:nvSpPr>
          <p:cNvPr id="8" name="AutoShape 8"/>
          <p:cNvSpPr/>
          <p:nvPr/>
        </p:nvSpPr>
        <p:spPr>
          <a:xfrm>
            <a:off x="1425437" y="1733723"/>
            <a:ext cx="1386321" cy="0"/>
          </a:xfrm>
          <a:prstGeom prst="line">
            <a:avLst/>
          </a:prstGeom>
          <a:ln w="76200" cap="flat">
            <a:solidFill>
              <a:srgbClr val="263F6B"/>
            </a:solidFill>
            <a:prstDash val="solid"/>
            <a:headEnd type="none" w="sm" len="sm"/>
            <a:tailEnd type="none" w="sm" len="sm"/>
          </a:ln>
        </p:spPr>
      </p:sp>
      <p:pic>
        <p:nvPicPr>
          <p:cNvPr id="9" name="Picture 9"/>
          <p:cNvPicPr>
            <a:picLocks noChangeAspect="1"/>
          </p:cNvPicPr>
          <p:nvPr/>
        </p:nvPicPr>
        <p:blipFill>
          <a:blip r:embed="rId7"/>
          <a:srcRect/>
          <a:stretch>
            <a:fillRect/>
          </a:stretch>
        </p:blipFill>
        <p:spPr>
          <a:xfrm>
            <a:off x="6950766" y="2563360"/>
            <a:ext cx="4159437" cy="58255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10"/>
          <p:cNvPicPr>
            <a:picLocks noChangeAspect="1"/>
          </p:cNvPicPr>
          <p:nvPr/>
        </p:nvPicPr>
        <p:blipFill>
          <a:blip r:embed="rId8"/>
          <a:srcRect/>
          <a:stretch>
            <a:fillRect/>
          </a:stretch>
        </p:blipFill>
        <p:spPr>
          <a:xfrm>
            <a:off x="12716207" y="5238235"/>
            <a:ext cx="3651007" cy="3651007"/>
          </a:xfrm>
          <a:prstGeom prst="rect">
            <a:avLst/>
          </a:prstGeom>
          <a:ln>
            <a:noFill/>
          </a:ln>
          <a:effectLst>
            <a:outerShdw blurRad="292100" dist="139700" dir="2700000" algn="tl" rotWithShape="0">
              <a:srgbClr val="333333">
                <a:alpha val="65000"/>
              </a:srgbClr>
            </a:outerShdw>
          </a:effectLst>
        </p:spPr>
      </p:pic>
      <p:pic>
        <p:nvPicPr>
          <p:cNvPr id="11" name="Picture 11"/>
          <p:cNvPicPr>
            <a:picLocks noChangeAspect="1"/>
          </p:cNvPicPr>
          <p:nvPr/>
        </p:nvPicPr>
        <p:blipFill>
          <a:blip r:embed="rId9"/>
          <a:srcRect t="4637" b="4637"/>
          <a:stretch>
            <a:fillRect/>
          </a:stretch>
        </p:blipFill>
        <p:spPr>
          <a:xfrm>
            <a:off x="14328723" y="2333771"/>
            <a:ext cx="2267994" cy="459177"/>
          </a:xfrm>
          <a:prstGeom prst="rect">
            <a:avLst/>
          </a:prstGeom>
          <a:ln>
            <a:noFill/>
          </a:ln>
          <a:effectLst>
            <a:outerShdw blurRad="292100" dist="139700" dir="2700000" algn="tl" rotWithShape="0">
              <a:srgbClr val="333333">
                <a:alpha val="65000"/>
              </a:srgbClr>
            </a:outerShdw>
          </a:effectLst>
        </p:spPr>
      </p:pic>
      <p:pic>
        <p:nvPicPr>
          <p:cNvPr id="12" name="Picture 12"/>
          <p:cNvPicPr>
            <a:picLocks noChangeAspect="1"/>
          </p:cNvPicPr>
          <p:nvPr/>
        </p:nvPicPr>
        <p:blipFill>
          <a:blip r:embed="rId10"/>
          <a:srcRect/>
          <a:stretch>
            <a:fillRect/>
          </a:stretch>
        </p:blipFill>
        <p:spPr>
          <a:xfrm>
            <a:off x="4398384" y="6961028"/>
            <a:ext cx="1850824" cy="11567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3"/>
          <p:cNvPicPr>
            <a:picLocks noChangeAspect="1"/>
          </p:cNvPicPr>
          <p:nvPr/>
        </p:nvPicPr>
        <p:blipFill>
          <a:blip r:embed="rId11"/>
          <a:srcRect/>
          <a:stretch>
            <a:fillRect/>
          </a:stretch>
        </p:blipFill>
        <p:spPr>
          <a:xfrm>
            <a:off x="4484768" y="4643027"/>
            <a:ext cx="1719987" cy="563182"/>
          </a:xfrm>
          <a:prstGeom prst="rect">
            <a:avLst/>
          </a:prstGeom>
          <a:ln>
            <a:noFill/>
          </a:ln>
          <a:effectLst>
            <a:outerShdw blurRad="292100" dist="139700" dir="2700000" algn="tl" rotWithShape="0">
              <a:srgbClr val="333333">
                <a:alpha val="65000"/>
              </a:srgbClr>
            </a:outerShdw>
          </a:effectLst>
        </p:spPr>
      </p:pic>
      <p:sp>
        <p:nvSpPr>
          <p:cNvPr id="14" name="TextBox 14"/>
          <p:cNvSpPr txBox="1"/>
          <p:nvPr/>
        </p:nvSpPr>
        <p:spPr>
          <a:xfrm>
            <a:off x="6304003" y="1468101"/>
            <a:ext cx="5679993" cy="926864"/>
          </a:xfrm>
          <a:prstGeom prst="rect">
            <a:avLst/>
          </a:prstGeom>
        </p:spPr>
        <p:txBody>
          <a:bodyPr lIns="0" tIns="0" rIns="0" bIns="0" rtlCol="0" anchor="t">
            <a:spAutoFit/>
          </a:bodyPr>
          <a:lstStyle/>
          <a:p>
            <a:pPr algn="ctr">
              <a:lnSpc>
                <a:spcPts val="7389"/>
              </a:lnSpc>
            </a:pPr>
            <a:r>
              <a:rPr lang="en-US" sz="5864" spc="-70" dirty="0">
                <a:solidFill>
                  <a:srgbClr val="263F6B"/>
                </a:solidFill>
                <a:latin typeface="Montserrat Extra-Bold Italics"/>
              </a:rPr>
              <a:t>ADVERTISING</a:t>
            </a:r>
          </a:p>
        </p:txBody>
      </p:sp>
      <p:sp>
        <p:nvSpPr>
          <p:cNvPr id="15" name="TextBox 15"/>
          <p:cNvSpPr txBox="1"/>
          <p:nvPr/>
        </p:nvSpPr>
        <p:spPr>
          <a:xfrm>
            <a:off x="1080141" y="1594123"/>
            <a:ext cx="5153535" cy="5807872"/>
          </a:xfrm>
          <a:prstGeom prst="rect">
            <a:avLst/>
          </a:prstGeom>
        </p:spPr>
        <p:txBody>
          <a:bodyPr lIns="0" tIns="0" rIns="0" bIns="0" rtlCol="0" anchor="t">
            <a:spAutoFit/>
          </a:bodyPr>
          <a:lstStyle/>
          <a:p>
            <a:pPr>
              <a:lnSpc>
                <a:spcPts val="3495"/>
              </a:lnSpc>
            </a:pPr>
            <a:endParaRPr dirty="0"/>
          </a:p>
          <a:p>
            <a:pPr marL="580480" lvl="1" indent="-290240">
              <a:lnSpc>
                <a:spcPts val="3495"/>
              </a:lnSpc>
              <a:buFont typeface="Arial"/>
              <a:buChar char="•"/>
            </a:pPr>
            <a:r>
              <a:rPr lang="en-US" sz="2688" spc="53" dirty="0">
                <a:solidFill>
                  <a:srgbClr val="263F6B"/>
                </a:solidFill>
                <a:latin typeface="Montserrat"/>
              </a:rPr>
              <a:t>We will make a blog page on our website and use keywords and images to reflect the customer's wishes.</a:t>
            </a:r>
          </a:p>
          <a:p>
            <a:pPr marL="580480" lvl="1" indent="-290240">
              <a:lnSpc>
                <a:spcPts val="3495"/>
              </a:lnSpc>
              <a:buFont typeface="Arial"/>
              <a:buChar char="•"/>
            </a:pPr>
            <a:endParaRPr lang="en-US" sz="2688" spc="53" dirty="0">
              <a:solidFill>
                <a:srgbClr val="263F6B"/>
              </a:solidFill>
              <a:latin typeface="Montserrat"/>
            </a:endParaRPr>
          </a:p>
          <a:p>
            <a:pPr marL="580480" lvl="1" indent="-290240">
              <a:lnSpc>
                <a:spcPts val="3495"/>
              </a:lnSpc>
              <a:buFont typeface="Arial"/>
              <a:buChar char="•"/>
            </a:pPr>
            <a:endParaRPr lang="en-US" sz="2688" spc="53" dirty="0">
              <a:solidFill>
                <a:srgbClr val="263F6B"/>
              </a:solidFill>
              <a:latin typeface="Montserrat"/>
            </a:endParaRPr>
          </a:p>
          <a:p>
            <a:pPr>
              <a:lnSpc>
                <a:spcPts val="3495"/>
              </a:lnSpc>
            </a:pPr>
            <a:endParaRPr lang="en-US" sz="2688" spc="53" dirty="0">
              <a:solidFill>
                <a:srgbClr val="263F6B"/>
              </a:solidFill>
              <a:latin typeface="Montserrat"/>
            </a:endParaRPr>
          </a:p>
          <a:p>
            <a:pPr marL="580480" lvl="1" indent="-290240">
              <a:lnSpc>
                <a:spcPts val="3495"/>
              </a:lnSpc>
              <a:buFont typeface="Arial"/>
              <a:buChar char="•"/>
            </a:pPr>
            <a:r>
              <a:rPr lang="en-US" sz="2688" spc="53" dirty="0">
                <a:solidFill>
                  <a:srgbClr val="263F6B"/>
                </a:solidFill>
                <a:latin typeface="Montserrat"/>
              </a:rPr>
              <a:t>On our Facebook page, we will create an ad with a wedding picture and a special price </a:t>
            </a:r>
          </a:p>
        </p:txBody>
      </p:sp>
      <p:sp>
        <p:nvSpPr>
          <p:cNvPr id="16" name="TextBox 16"/>
          <p:cNvSpPr txBox="1"/>
          <p:nvPr/>
        </p:nvSpPr>
        <p:spPr>
          <a:xfrm>
            <a:off x="12299358" y="850683"/>
            <a:ext cx="5153535" cy="1768305"/>
          </a:xfrm>
          <a:prstGeom prst="rect">
            <a:avLst/>
          </a:prstGeom>
        </p:spPr>
        <p:txBody>
          <a:bodyPr lIns="0" tIns="0" rIns="0" bIns="0" rtlCol="0" anchor="t">
            <a:spAutoFit/>
          </a:bodyPr>
          <a:lstStyle/>
          <a:p>
            <a:pPr marL="580480" lvl="1" indent="-290240">
              <a:lnSpc>
                <a:spcPts val="3495"/>
              </a:lnSpc>
              <a:buFont typeface="Arial"/>
              <a:buChar char="•"/>
            </a:pPr>
            <a:r>
              <a:rPr lang="en-US" sz="2688" spc="53" dirty="0">
                <a:solidFill>
                  <a:srgbClr val="263F6B"/>
                </a:solidFill>
                <a:latin typeface="Montserrat"/>
              </a:rPr>
              <a:t>YouTube influencer Lauren from Bluebird Bride Academy </a:t>
            </a:r>
          </a:p>
          <a:p>
            <a:pPr>
              <a:lnSpc>
                <a:spcPts val="3495"/>
              </a:lnSpc>
            </a:pPr>
            <a:endParaRPr lang="en-US" sz="2688" spc="53" dirty="0">
              <a:solidFill>
                <a:srgbClr val="263F6B"/>
              </a:solidFill>
              <a:latin typeface="Montserrat"/>
            </a:endParaRPr>
          </a:p>
        </p:txBody>
      </p:sp>
      <p:sp>
        <p:nvSpPr>
          <p:cNvPr id="17" name="TextBox 17"/>
          <p:cNvSpPr txBox="1"/>
          <p:nvPr/>
        </p:nvSpPr>
        <p:spPr>
          <a:xfrm>
            <a:off x="12420600" y="3952518"/>
            <a:ext cx="5153535" cy="1319464"/>
          </a:xfrm>
          <a:prstGeom prst="rect">
            <a:avLst/>
          </a:prstGeom>
        </p:spPr>
        <p:txBody>
          <a:bodyPr lIns="0" tIns="0" rIns="0" bIns="0" rtlCol="0" anchor="t">
            <a:spAutoFit/>
          </a:bodyPr>
          <a:lstStyle/>
          <a:p>
            <a:pPr marL="580480" lvl="1" indent="-290240">
              <a:lnSpc>
                <a:spcPts val="3495"/>
              </a:lnSpc>
              <a:buFont typeface="Arial"/>
              <a:buChar char="•"/>
            </a:pPr>
            <a:r>
              <a:rPr lang="en-US" sz="2688" spc="53" dirty="0">
                <a:solidFill>
                  <a:srgbClr val="263F6B"/>
                </a:solidFill>
                <a:latin typeface="Montserrat"/>
              </a:rPr>
              <a:t>We will use Leaflets </a:t>
            </a:r>
          </a:p>
          <a:p>
            <a:pPr marL="580480" lvl="1" indent="-290240">
              <a:lnSpc>
                <a:spcPts val="3495"/>
              </a:lnSpc>
              <a:buFont typeface="Arial"/>
              <a:buChar char="•"/>
            </a:pPr>
            <a:r>
              <a:rPr lang="en-US" sz="2688" spc="53" dirty="0">
                <a:solidFill>
                  <a:srgbClr val="263F6B"/>
                </a:solidFill>
                <a:latin typeface="Montserrat"/>
              </a:rPr>
              <a:t>Business card </a:t>
            </a:r>
          </a:p>
          <a:p>
            <a:pPr>
              <a:lnSpc>
                <a:spcPts val="3495"/>
              </a:lnSpc>
            </a:pPr>
            <a:r>
              <a:rPr lang="en-US" sz="2688" spc="53" dirty="0">
                <a:solidFill>
                  <a:srgbClr val="263F6B"/>
                </a:solidFill>
                <a:latin typeface="Montserrat"/>
              </a:rPr>
              <a:t> </a:t>
            </a:r>
          </a:p>
        </p:txBody>
      </p:sp>
      <p:sp>
        <p:nvSpPr>
          <p:cNvPr id="18" name="TextBox 18"/>
          <p:cNvSpPr txBox="1"/>
          <p:nvPr/>
        </p:nvSpPr>
        <p:spPr>
          <a:xfrm>
            <a:off x="76200" y="571200"/>
            <a:ext cx="5679992" cy="322589"/>
          </a:xfrm>
          <a:prstGeom prst="rect">
            <a:avLst/>
          </a:prstGeom>
        </p:spPr>
        <p:txBody>
          <a:bodyPr wrap="square" lIns="0" tIns="0" rIns="0" bIns="0" rtlCol="0" anchor="t">
            <a:spAutoFit/>
          </a:bodyPr>
          <a:lstStyle/>
          <a:p>
            <a:pPr marL="662311" lvl="1" indent="-457200" algn="ctr">
              <a:lnSpc>
                <a:spcPts val="2660"/>
              </a:lnSpc>
              <a:buFont typeface="+mj-lt"/>
              <a:buAutoNum type="arabicPeriod" startAt="3"/>
            </a:pPr>
            <a:r>
              <a:rPr lang="en-US" sz="1900" dirty="0">
                <a:solidFill>
                  <a:srgbClr val="213559"/>
                </a:solidFill>
                <a:latin typeface="Open Sans Extra Bold"/>
              </a:rPr>
              <a:t>PR and marketing strategy</a:t>
            </a:r>
          </a:p>
        </p:txBody>
      </p:sp>
      <p:pic>
        <p:nvPicPr>
          <p:cNvPr id="19" name="Picture 10">
            <a:extLst>
              <a:ext uri="{FF2B5EF4-FFF2-40B4-BE49-F238E27FC236}">
                <a16:creationId xmlns:a16="http://schemas.microsoft.com/office/drawing/2014/main" id="{B4089A96-5960-0564-4727-0E20215FA3B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12320345">
            <a:off x="11169671" y="2816303"/>
            <a:ext cx="2065856" cy="831310"/>
          </a:xfrm>
          <a:prstGeom prst="rect">
            <a:avLst/>
          </a:prstGeom>
        </p:spPr>
      </p:pic>
      <p:pic>
        <p:nvPicPr>
          <p:cNvPr id="20" name="Picture 10">
            <a:extLst>
              <a:ext uri="{FF2B5EF4-FFF2-40B4-BE49-F238E27FC236}">
                <a16:creationId xmlns:a16="http://schemas.microsoft.com/office/drawing/2014/main" id="{31BD905F-34C0-5566-179F-620CBA6E662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4499354">
            <a:off x="11438843" y="5364716"/>
            <a:ext cx="2065856" cy="831310"/>
          </a:xfrm>
          <a:prstGeom prst="rect">
            <a:avLst/>
          </a:prstGeom>
        </p:spPr>
      </p:pic>
      <p:pic>
        <p:nvPicPr>
          <p:cNvPr id="21" name="Picture 10">
            <a:extLst>
              <a:ext uri="{FF2B5EF4-FFF2-40B4-BE49-F238E27FC236}">
                <a16:creationId xmlns:a16="http://schemas.microsoft.com/office/drawing/2014/main" id="{4B2AE9C8-F4CF-DF36-D976-1430461A9BB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403017">
            <a:off x="2620192" y="7470701"/>
            <a:ext cx="2065856" cy="831310"/>
          </a:xfrm>
          <a:prstGeom prst="rect">
            <a:avLst/>
          </a:prstGeom>
        </p:spPr>
      </p:pic>
      <p:pic>
        <p:nvPicPr>
          <p:cNvPr id="22" name="Picture 10">
            <a:extLst>
              <a:ext uri="{FF2B5EF4-FFF2-40B4-BE49-F238E27FC236}">
                <a16:creationId xmlns:a16="http://schemas.microsoft.com/office/drawing/2014/main" id="{7B3796CA-4C99-E1DC-A8B6-DFC0B7F3C25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6359423" flipV="1">
            <a:off x="5248174" y="3370721"/>
            <a:ext cx="2065856" cy="831310"/>
          </a:xfrm>
          <a:prstGeom prst="rect">
            <a:avLst/>
          </a:prstGeom>
        </p:spPr>
      </p:pic>
      <p:pic>
        <p:nvPicPr>
          <p:cNvPr id="23" name="Picture 10">
            <a:extLst>
              <a:ext uri="{FF2B5EF4-FFF2-40B4-BE49-F238E27FC236}">
                <a16:creationId xmlns:a16="http://schemas.microsoft.com/office/drawing/2014/main" id="{04B7AB62-B63D-A63B-6BFF-CA3E5DDEC032}"/>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16200000" flipH="1">
            <a:off x="16165323" y="1318068"/>
            <a:ext cx="1319464" cy="831310"/>
          </a:xfrm>
          <a:prstGeom prst="rect">
            <a:avLst/>
          </a:prstGeom>
        </p:spPr>
      </p:pic>
      <p:sp>
        <p:nvSpPr>
          <p:cNvPr id="25" name="TextBox 24">
            <a:extLst>
              <a:ext uri="{FF2B5EF4-FFF2-40B4-BE49-F238E27FC236}">
                <a16:creationId xmlns:a16="http://schemas.microsoft.com/office/drawing/2014/main" id="{CCF88338-0460-4791-45CB-B83E433CB0C3}"/>
              </a:ext>
            </a:extLst>
          </p:cNvPr>
          <p:cNvSpPr txBox="1"/>
          <p:nvPr/>
        </p:nvSpPr>
        <p:spPr>
          <a:xfrm>
            <a:off x="15370205" y="9368749"/>
            <a:ext cx="1820055" cy="400110"/>
          </a:xfrm>
          <a:prstGeom prst="rect">
            <a:avLst/>
          </a:prstGeom>
          <a:noFill/>
        </p:spPr>
        <p:txBody>
          <a:bodyPr wrap="square">
            <a:spAutoFit/>
          </a:bodyPr>
          <a:lstStyle/>
          <a:p>
            <a:r>
              <a:rPr lang="en-GB" sz="2000" dirty="0">
                <a:solidFill>
                  <a:schemeClr val="tx2"/>
                </a:solidFill>
                <a:effectLst/>
                <a:latin typeface="Montserrat" panose="00000500000000000000" pitchFamily="2" charset="0"/>
              </a:rPr>
              <a:t>(Brad, n.d.)</a:t>
            </a:r>
            <a:endParaRPr lang="en-GB" sz="2000" dirty="0">
              <a:solidFill>
                <a:schemeClr val="tx2"/>
              </a:solidFill>
              <a:latin typeface="Montserrat" panose="000005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par>
                                <p:cTn id="13" presetID="10" presetClass="entr" presetSubtype="0" fill="hold" nodeType="with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fade">
                                      <p:cBhvr>
                                        <p:cTn id="15" dur="5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500"/>
                                        <p:tgtEl>
                                          <p:spTgt spid="21"/>
                                        </p:tgtEl>
                                      </p:cBhvr>
                                    </p:animEffect>
                                  </p:childTnLst>
                                </p:cTn>
                              </p:par>
                              <p:par>
                                <p:cTn id="21" presetID="10"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par>
                                <p:cTn id="34" presetID="10" presetClass="entr" presetSubtype="0" fill="hold"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0"/>
                                        </p:tgtEl>
                                        <p:attrNameLst>
                                          <p:attrName>style.visibility</p:attrName>
                                        </p:attrNameLst>
                                      </p:cBhvr>
                                      <p:to>
                                        <p:strVal val="visible"/>
                                      </p:to>
                                    </p:set>
                                    <p:animEffect transition="in" filter="fade">
                                      <p:cBhvr>
                                        <p:cTn id="41" dur="500"/>
                                        <p:tgtEl>
                                          <p:spTgt spid="20"/>
                                        </p:tgtEl>
                                      </p:cBhvr>
                                    </p:animEffect>
                                  </p:childTnLst>
                                </p:cTn>
                              </p:par>
                              <p:par>
                                <p:cTn id="42" presetID="10" presetClass="entr" presetSubtype="0" fill="hold" nodeType="with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fade">
                                      <p:cBhvr>
                                        <p:cTn id="44" dur="500"/>
                                        <p:tgtEl>
                                          <p:spTgt spid="10"/>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nodeType="with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par>
                                <p:cTn id="53" presetID="10" presetClass="entr" presetSubtype="0" fill="hold" nodeType="withEffect">
                                  <p:stCondLst>
                                    <p:cond delay="0"/>
                                  </p:stCondLst>
                                  <p:childTnLst>
                                    <p:set>
                                      <p:cBhvr>
                                        <p:cTn id="54" dur="1" fill="hold">
                                          <p:stCondLst>
                                            <p:cond delay="0"/>
                                          </p:stCondLst>
                                        </p:cTn>
                                        <p:tgtEl>
                                          <p:spTgt spid="23"/>
                                        </p:tgtEl>
                                        <p:attrNameLst>
                                          <p:attrName>style.visibility</p:attrName>
                                        </p:attrNameLst>
                                      </p:cBhvr>
                                      <p:to>
                                        <p:strVal val="visible"/>
                                      </p:to>
                                    </p:set>
                                    <p:animEffect transition="in" filter="fade">
                                      <p:cBhvr>
                                        <p:cTn id="5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pic>
        <p:nvPicPr>
          <p:cNvPr id="3" name="Picture 3"/>
          <p:cNvPicPr>
            <a:picLocks noChangeAspect="1"/>
          </p:cNvPicPr>
          <p:nvPr/>
        </p:nvPicPr>
        <p:blipFill>
          <a:blip r:embed="rId3">
            <a:alphaModFix amt="50000"/>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297214" y="-726996"/>
            <a:ext cx="11740992" cy="11740992"/>
          </a:xfrm>
          <a:prstGeom prst="rect">
            <a:avLst/>
          </a:prstGeom>
        </p:spPr>
      </p:pic>
      <p:sp>
        <p:nvSpPr>
          <p:cNvPr id="4" name="AutoShape 4"/>
          <p:cNvSpPr/>
          <p:nvPr/>
        </p:nvSpPr>
        <p:spPr>
          <a:xfrm>
            <a:off x="1028700" y="615601"/>
            <a:ext cx="16230600" cy="9055797"/>
          </a:xfrm>
          <a:prstGeom prst="rect">
            <a:avLst/>
          </a:prstGeom>
          <a:solidFill>
            <a:srgbClr val="213559"/>
          </a:solidFill>
        </p:spPr>
      </p:sp>
      <p:grpSp>
        <p:nvGrpSpPr>
          <p:cNvPr id="5" name="Group 5"/>
          <p:cNvGrpSpPr/>
          <p:nvPr/>
        </p:nvGrpSpPr>
        <p:grpSpPr>
          <a:xfrm>
            <a:off x="-330479" y="-247859"/>
            <a:ext cx="8456256" cy="10782718"/>
            <a:chOff x="0" y="0"/>
            <a:chExt cx="11275007" cy="14376958"/>
          </a:xfrm>
        </p:grpSpPr>
        <p:pic>
          <p:nvPicPr>
            <p:cNvPr id="6" name="Picture 6"/>
            <p:cNvPicPr>
              <a:picLocks noChangeAspect="1"/>
            </p:cNvPicPr>
            <p:nvPr/>
          </p:nvPicPr>
          <p:blipFill>
            <a:blip r:embed="rId5"/>
            <a:srcRect l="20538" r="27178"/>
            <a:stretch>
              <a:fillRect/>
            </a:stretch>
          </p:blipFill>
          <p:spPr>
            <a:xfrm>
              <a:off x="0" y="0"/>
              <a:ext cx="11275007" cy="14376958"/>
            </a:xfrm>
            <a:prstGeom prst="rect">
              <a:avLst/>
            </a:prstGeom>
          </p:spPr>
        </p:pic>
      </p:grpSp>
      <p:sp>
        <p:nvSpPr>
          <p:cNvPr id="7" name="TextBox 7"/>
          <p:cNvSpPr txBox="1"/>
          <p:nvPr/>
        </p:nvSpPr>
        <p:spPr>
          <a:xfrm>
            <a:off x="8686800" y="2259006"/>
            <a:ext cx="7578306" cy="769698"/>
          </a:xfrm>
          <a:prstGeom prst="rect">
            <a:avLst/>
          </a:prstGeom>
        </p:spPr>
        <p:txBody>
          <a:bodyPr wrap="square" lIns="0" tIns="0" rIns="0" bIns="0" rtlCol="0" anchor="t">
            <a:spAutoFit/>
          </a:bodyPr>
          <a:lstStyle/>
          <a:p>
            <a:pPr algn="just">
              <a:lnSpc>
                <a:spcPts val="5958"/>
              </a:lnSpc>
            </a:pPr>
            <a:r>
              <a:rPr lang="en-US" sz="6080" dirty="0">
                <a:solidFill>
                  <a:srgbClr val="FFFFFF"/>
                </a:solidFill>
                <a:latin typeface="Montserrat Extra-Bold Italics"/>
              </a:rPr>
              <a:t>4. CLOSING PITCH</a:t>
            </a:r>
          </a:p>
        </p:txBody>
      </p:sp>
      <p:sp>
        <p:nvSpPr>
          <p:cNvPr id="8" name="TextBox 8"/>
          <p:cNvSpPr txBox="1"/>
          <p:nvPr/>
        </p:nvSpPr>
        <p:spPr>
          <a:xfrm>
            <a:off x="9022120" y="3508663"/>
            <a:ext cx="7116344" cy="861204"/>
          </a:xfrm>
          <a:prstGeom prst="rect">
            <a:avLst/>
          </a:prstGeom>
        </p:spPr>
        <p:txBody>
          <a:bodyPr lIns="0" tIns="0" rIns="0" bIns="0" rtlCol="0" anchor="t">
            <a:spAutoFit/>
          </a:bodyPr>
          <a:lstStyle/>
          <a:p>
            <a:pPr algn="just">
              <a:lnSpc>
                <a:spcPts val="3495"/>
              </a:lnSpc>
              <a:spcBef>
                <a:spcPct val="0"/>
              </a:spcBef>
            </a:pPr>
            <a:r>
              <a:rPr lang="en-US" sz="2688" spc="53">
                <a:solidFill>
                  <a:srgbClr val="FFFFFF"/>
                </a:solidFill>
                <a:latin typeface="Montserrat Extra-Bold"/>
              </a:rPr>
              <a:t>Why should you invest in this business idea?</a:t>
            </a:r>
          </a:p>
        </p:txBody>
      </p:sp>
      <p:sp>
        <p:nvSpPr>
          <p:cNvPr id="9" name="TextBox 9"/>
          <p:cNvSpPr txBox="1"/>
          <p:nvPr/>
        </p:nvSpPr>
        <p:spPr>
          <a:xfrm>
            <a:off x="9144000" y="4694237"/>
            <a:ext cx="6123635" cy="860425"/>
          </a:xfrm>
          <a:prstGeom prst="rect">
            <a:avLst/>
          </a:prstGeom>
        </p:spPr>
        <p:txBody>
          <a:bodyPr lIns="0" tIns="0" rIns="0" bIns="0" rtlCol="0" anchor="t">
            <a:spAutoFit/>
          </a:bodyPr>
          <a:lstStyle/>
          <a:p>
            <a:pPr marL="539749" lvl="1" indent="-269875">
              <a:lnSpc>
                <a:spcPts val="3499"/>
              </a:lnSpc>
              <a:buFont typeface="Arial"/>
              <a:buChar char="•"/>
            </a:pPr>
            <a:r>
              <a:rPr lang="en-US" sz="2499">
                <a:solidFill>
                  <a:srgbClr val="FFFFFF"/>
                </a:solidFill>
                <a:latin typeface="Montserrat"/>
              </a:rPr>
              <a:t>Because this business plan is realistic and has a future. </a:t>
            </a:r>
          </a:p>
        </p:txBody>
      </p:sp>
      <p:sp>
        <p:nvSpPr>
          <p:cNvPr id="10" name="TextBox 10"/>
          <p:cNvSpPr txBox="1"/>
          <p:nvPr/>
        </p:nvSpPr>
        <p:spPr>
          <a:xfrm>
            <a:off x="9144000" y="7899797"/>
            <a:ext cx="6123635" cy="864660"/>
          </a:xfrm>
          <a:prstGeom prst="rect">
            <a:avLst/>
          </a:prstGeom>
        </p:spPr>
        <p:txBody>
          <a:bodyPr lIns="0" tIns="0" rIns="0" bIns="0" rtlCol="0" anchor="t">
            <a:spAutoFit/>
          </a:bodyPr>
          <a:lstStyle/>
          <a:p>
            <a:pPr marL="539749" lvl="1" indent="-269875">
              <a:lnSpc>
                <a:spcPts val="3499"/>
              </a:lnSpc>
              <a:buFont typeface="Arial"/>
              <a:buChar char="•"/>
            </a:pPr>
            <a:r>
              <a:rPr lang="en-US" sz="2499" dirty="0">
                <a:solidFill>
                  <a:srgbClr val="FFFFFF"/>
                </a:solidFill>
                <a:latin typeface="Montserrat"/>
              </a:rPr>
              <a:t>The business, is not only about money. </a:t>
            </a:r>
          </a:p>
        </p:txBody>
      </p:sp>
      <p:sp>
        <p:nvSpPr>
          <p:cNvPr id="11" name="TextBox 11"/>
          <p:cNvSpPr txBox="1"/>
          <p:nvPr/>
        </p:nvSpPr>
        <p:spPr>
          <a:xfrm>
            <a:off x="9119081" y="5617510"/>
            <a:ext cx="6123635" cy="2211183"/>
          </a:xfrm>
          <a:prstGeom prst="rect">
            <a:avLst/>
          </a:prstGeom>
        </p:spPr>
        <p:txBody>
          <a:bodyPr lIns="0" tIns="0" rIns="0" bIns="0" rtlCol="0" anchor="t">
            <a:spAutoFit/>
          </a:bodyPr>
          <a:lstStyle/>
          <a:p>
            <a:pPr marL="539749" lvl="1" indent="-269875">
              <a:lnSpc>
                <a:spcPts val="3499"/>
              </a:lnSpc>
              <a:buFont typeface="Arial"/>
              <a:buChar char="•"/>
            </a:pPr>
            <a:r>
              <a:rPr lang="en-US" sz="2499" dirty="0">
                <a:solidFill>
                  <a:srgbClr val="FFFFFF"/>
                </a:solidFill>
                <a:latin typeface="Montserrat"/>
              </a:rPr>
              <a:t>I am flexible with customer demand.</a:t>
            </a:r>
          </a:p>
          <a:p>
            <a:pPr marL="539749" lvl="1" indent="-269875">
              <a:lnSpc>
                <a:spcPts val="3499"/>
              </a:lnSpc>
              <a:buFont typeface="Arial"/>
              <a:buChar char="•"/>
            </a:pPr>
            <a:r>
              <a:rPr lang="en-US" sz="2499" dirty="0">
                <a:solidFill>
                  <a:srgbClr val="FFFFFF"/>
                </a:solidFill>
                <a:latin typeface="Montserrat"/>
              </a:rPr>
              <a:t>I have nine years of experience in wedding videography, and I am very passionate about filming. </a:t>
            </a:r>
          </a:p>
        </p:txBody>
      </p:sp>
      <p:pic>
        <p:nvPicPr>
          <p:cNvPr id="12" name="Picture 12"/>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5071134" y="1054482"/>
            <a:ext cx="1783058" cy="295015"/>
          </a:xfrm>
          <a:prstGeom prst="rect">
            <a:avLst/>
          </a:prstGeom>
        </p:spPr>
      </p:pic>
      <p:sp>
        <p:nvSpPr>
          <p:cNvPr id="13" name="AutoShape 13"/>
          <p:cNvSpPr/>
          <p:nvPr/>
        </p:nvSpPr>
        <p:spPr>
          <a:xfrm rot="-5400000">
            <a:off x="13018986" y="5376538"/>
            <a:ext cx="6492240" cy="0"/>
          </a:xfrm>
          <a:prstGeom prst="line">
            <a:avLst/>
          </a:prstGeom>
          <a:ln w="9525" cap="rnd">
            <a:solidFill>
              <a:srgbClr val="FFFFFF"/>
            </a:solidFill>
            <a:prstDash val="solid"/>
            <a:headEnd type="none" w="sm" len="sm"/>
            <a:tailEnd type="none" w="sm" len="sm"/>
          </a:ln>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pic>
        <p:nvPicPr>
          <p:cNvPr id="3" name="Picture 3"/>
          <p:cNvPicPr>
            <a:picLocks noChangeAspect="1"/>
          </p:cNvPicPr>
          <p:nvPr/>
        </p:nvPicPr>
        <p:blipFill>
          <a:blip r:embed="rId3">
            <a:alphaModFix amt="50000"/>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297214" y="-726996"/>
            <a:ext cx="11740992" cy="11740992"/>
          </a:xfrm>
          <a:prstGeom prst="rect">
            <a:avLst/>
          </a:prstGeom>
        </p:spPr>
      </p:pic>
      <p:sp>
        <p:nvSpPr>
          <p:cNvPr id="4" name="AutoShape 4"/>
          <p:cNvSpPr/>
          <p:nvPr/>
        </p:nvSpPr>
        <p:spPr>
          <a:xfrm>
            <a:off x="1028699" y="615601"/>
            <a:ext cx="16230600" cy="9055797"/>
          </a:xfrm>
          <a:prstGeom prst="rect">
            <a:avLst/>
          </a:prstGeom>
          <a:solidFill>
            <a:srgbClr val="213559"/>
          </a:solidFill>
        </p:spPr>
      </p:sp>
      <p:grpSp>
        <p:nvGrpSpPr>
          <p:cNvPr id="5" name="Group 5"/>
          <p:cNvGrpSpPr/>
          <p:nvPr/>
        </p:nvGrpSpPr>
        <p:grpSpPr>
          <a:xfrm>
            <a:off x="-330479" y="-247859"/>
            <a:ext cx="8456256" cy="10782718"/>
            <a:chOff x="0" y="0"/>
            <a:chExt cx="11275007" cy="14376958"/>
          </a:xfrm>
        </p:grpSpPr>
        <p:pic>
          <p:nvPicPr>
            <p:cNvPr id="6" name="Picture 6"/>
            <p:cNvPicPr>
              <a:picLocks noChangeAspect="1"/>
            </p:cNvPicPr>
            <p:nvPr/>
          </p:nvPicPr>
          <p:blipFill>
            <a:blip r:embed="rId5"/>
            <a:srcRect l="20538" r="27178"/>
            <a:stretch>
              <a:fillRect/>
            </a:stretch>
          </p:blipFill>
          <p:spPr>
            <a:xfrm>
              <a:off x="0" y="0"/>
              <a:ext cx="11275007" cy="14376958"/>
            </a:xfrm>
            <a:prstGeom prst="rect">
              <a:avLst/>
            </a:prstGeom>
          </p:spPr>
        </p:pic>
      </p:grpSp>
      <p:sp>
        <p:nvSpPr>
          <p:cNvPr id="7" name="TextBox 7"/>
          <p:cNvSpPr txBox="1"/>
          <p:nvPr/>
        </p:nvSpPr>
        <p:spPr>
          <a:xfrm>
            <a:off x="8686800" y="2259006"/>
            <a:ext cx="7578306" cy="769698"/>
          </a:xfrm>
          <a:prstGeom prst="rect">
            <a:avLst/>
          </a:prstGeom>
        </p:spPr>
        <p:txBody>
          <a:bodyPr wrap="square" lIns="0" tIns="0" rIns="0" bIns="0" rtlCol="0" anchor="t">
            <a:spAutoFit/>
          </a:bodyPr>
          <a:lstStyle/>
          <a:p>
            <a:pPr algn="just">
              <a:lnSpc>
                <a:spcPts val="5958"/>
              </a:lnSpc>
            </a:pPr>
            <a:r>
              <a:rPr lang="en-US" sz="6080" dirty="0">
                <a:solidFill>
                  <a:srgbClr val="FFFFFF"/>
                </a:solidFill>
                <a:latin typeface="Montserrat Extra-Bold Italics"/>
              </a:rPr>
              <a:t>4. CLOSING PITCH</a:t>
            </a:r>
          </a:p>
        </p:txBody>
      </p:sp>
      <p:sp>
        <p:nvSpPr>
          <p:cNvPr id="8" name="TextBox 8"/>
          <p:cNvSpPr txBox="1"/>
          <p:nvPr/>
        </p:nvSpPr>
        <p:spPr>
          <a:xfrm>
            <a:off x="9022120" y="3508663"/>
            <a:ext cx="7116344" cy="861204"/>
          </a:xfrm>
          <a:prstGeom prst="rect">
            <a:avLst/>
          </a:prstGeom>
        </p:spPr>
        <p:txBody>
          <a:bodyPr lIns="0" tIns="0" rIns="0" bIns="0" rtlCol="0" anchor="t">
            <a:spAutoFit/>
          </a:bodyPr>
          <a:lstStyle/>
          <a:p>
            <a:pPr algn="just">
              <a:lnSpc>
                <a:spcPts val="3495"/>
              </a:lnSpc>
              <a:spcBef>
                <a:spcPct val="0"/>
              </a:spcBef>
            </a:pPr>
            <a:r>
              <a:rPr lang="en-US" sz="2688" spc="53">
                <a:solidFill>
                  <a:srgbClr val="FFFFFF"/>
                </a:solidFill>
                <a:latin typeface="Montserrat Extra-Bold"/>
              </a:rPr>
              <a:t>Why should you invest in this business idea?</a:t>
            </a:r>
          </a:p>
        </p:txBody>
      </p:sp>
      <p:sp>
        <p:nvSpPr>
          <p:cNvPr id="9" name="TextBox 9"/>
          <p:cNvSpPr txBox="1"/>
          <p:nvPr/>
        </p:nvSpPr>
        <p:spPr>
          <a:xfrm>
            <a:off x="9144000" y="4533900"/>
            <a:ext cx="6123635" cy="1313501"/>
          </a:xfrm>
          <a:prstGeom prst="rect">
            <a:avLst/>
          </a:prstGeom>
        </p:spPr>
        <p:txBody>
          <a:bodyPr lIns="0" tIns="0" rIns="0" bIns="0" rtlCol="0" anchor="t">
            <a:spAutoFit/>
          </a:bodyPr>
          <a:lstStyle/>
          <a:p>
            <a:pPr marL="539749" lvl="1" indent="-269875">
              <a:lnSpc>
                <a:spcPts val="3499"/>
              </a:lnSpc>
              <a:buFont typeface="Arial"/>
              <a:buChar char="•"/>
            </a:pPr>
            <a:r>
              <a:rPr lang="en-US" sz="2499" dirty="0">
                <a:solidFill>
                  <a:srgbClr val="FFFFFF"/>
                </a:solidFill>
                <a:latin typeface="Montserrat"/>
              </a:rPr>
              <a:t>We anticipate that in the </a:t>
            </a:r>
            <a:r>
              <a:rPr lang="en-US" sz="2499" b="1" dirty="0">
                <a:solidFill>
                  <a:srgbClr val="FFFFFF"/>
                </a:solidFill>
                <a:latin typeface="Montserrat"/>
              </a:rPr>
              <a:t>first year </a:t>
            </a:r>
            <a:r>
              <a:rPr lang="en-US" sz="2499" dirty="0">
                <a:solidFill>
                  <a:srgbClr val="FFFFFF"/>
                </a:solidFill>
                <a:latin typeface="Montserrat"/>
              </a:rPr>
              <a:t>we</a:t>
            </a:r>
            <a:r>
              <a:rPr lang="en-US" sz="2499" b="1" dirty="0">
                <a:solidFill>
                  <a:srgbClr val="FFFFFF"/>
                </a:solidFill>
                <a:latin typeface="Montserrat"/>
              </a:rPr>
              <a:t> </a:t>
            </a:r>
            <a:r>
              <a:rPr lang="en-US" sz="2499" dirty="0">
                <a:solidFill>
                  <a:srgbClr val="FFFFFF"/>
                </a:solidFill>
                <a:latin typeface="Montserrat"/>
              </a:rPr>
              <a:t>will have </a:t>
            </a:r>
            <a:r>
              <a:rPr lang="en-US" sz="2499" b="1" dirty="0">
                <a:solidFill>
                  <a:srgbClr val="FFFFFF"/>
                </a:solidFill>
                <a:latin typeface="Montserrat"/>
              </a:rPr>
              <a:t>a profit </a:t>
            </a:r>
            <a:r>
              <a:rPr lang="en-US" sz="2499" dirty="0">
                <a:solidFill>
                  <a:srgbClr val="FFFFFF"/>
                </a:solidFill>
                <a:latin typeface="Montserrat"/>
              </a:rPr>
              <a:t>of more than </a:t>
            </a:r>
            <a:r>
              <a:rPr lang="en-US" sz="2499" b="1" dirty="0">
                <a:solidFill>
                  <a:srgbClr val="FFFFFF"/>
                </a:solidFill>
                <a:latin typeface="Montserrat"/>
              </a:rPr>
              <a:t>£110.000</a:t>
            </a:r>
          </a:p>
        </p:txBody>
      </p:sp>
      <p:sp>
        <p:nvSpPr>
          <p:cNvPr id="10" name="TextBox 10"/>
          <p:cNvSpPr txBox="1"/>
          <p:nvPr/>
        </p:nvSpPr>
        <p:spPr>
          <a:xfrm>
            <a:off x="9143999" y="8182108"/>
            <a:ext cx="6123635" cy="1313501"/>
          </a:xfrm>
          <a:prstGeom prst="rect">
            <a:avLst/>
          </a:prstGeom>
        </p:spPr>
        <p:txBody>
          <a:bodyPr lIns="0" tIns="0" rIns="0" bIns="0" rtlCol="0" anchor="t">
            <a:spAutoFit/>
          </a:bodyPr>
          <a:lstStyle/>
          <a:p>
            <a:pPr marL="539749" lvl="1" indent="-269875">
              <a:lnSpc>
                <a:spcPts val="3499"/>
              </a:lnSpc>
              <a:buFont typeface="Arial"/>
              <a:buChar char="•"/>
            </a:pPr>
            <a:r>
              <a:rPr lang="en-US" sz="2499" b="1" dirty="0">
                <a:solidFill>
                  <a:srgbClr val="FFFFFF"/>
                </a:solidFill>
                <a:latin typeface="Montserrat"/>
              </a:rPr>
              <a:t>Improve the environment </a:t>
            </a:r>
            <a:r>
              <a:rPr lang="en-US" sz="2499" dirty="0">
                <a:solidFill>
                  <a:srgbClr val="FFFFFF"/>
                </a:solidFill>
                <a:latin typeface="Montserrat"/>
              </a:rPr>
              <a:t>by delivering all videos and contracts on the online platforms. </a:t>
            </a:r>
          </a:p>
        </p:txBody>
      </p:sp>
      <p:sp>
        <p:nvSpPr>
          <p:cNvPr id="11" name="TextBox 11"/>
          <p:cNvSpPr txBox="1"/>
          <p:nvPr/>
        </p:nvSpPr>
        <p:spPr>
          <a:xfrm>
            <a:off x="9143999" y="5905500"/>
            <a:ext cx="6123635" cy="2211183"/>
          </a:xfrm>
          <a:prstGeom prst="rect">
            <a:avLst/>
          </a:prstGeom>
        </p:spPr>
        <p:txBody>
          <a:bodyPr lIns="0" tIns="0" rIns="0" bIns="0" rtlCol="0" anchor="t">
            <a:spAutoFit/>
          </a:bodyPr>
          <a:lstStyle/>
          <a:p>
            <a:pPr marL="539749" lvl="1" indent="-269875">
              <a:lnSpc>
                <a:spcPts val="3499"/>
              </a:lnSpc>
              <a:buFont typeface="Arial"/>
              <a:buChar char="•"/>
            </a:pPr>
            <a:r>
              <a:rPr lang="en-US" sz="2499" dirty="0">
                <a:solidFill>
                  <a:srgbClr val="FFFFFF"/>
                </a:solidFill>
                <a:latin typeface="Montserrat"/>
              </a:rPr>
              <a:t>I predict that by the end of </a:t>
            </a:r>
            <a:r>
              <a:rPr lang="en-US" sz="2499" b="1" dirty="0">
                <a:solidFill>
                  <a:srgbClr val="FFFFFF"/>
                </a:solidFill>
                <a:latin typeface="Montserrat"/>
              </a:rPr>
              <a:t>year one</a:t>
            </a:r>
            <a:r>
              <a:rPr lang="en-US" sz="2499" dirty="0">
                <a:solidFill>
                  <a:srgbClr val="FFFFFF"/>
                </a:solidFill>
                <a:latin typeface="Montserrat"/>
              </a:rPr>
              <a:t> if you will invest </a:t>
            </a:r>
            <a:r>
              <a:rPr lang="en-US" sz="2499" b="1" dirty="0">
                <a:solidFill>
                  <a:srgbClr val="FFFFFF"/>
                </a:solidFill>
                <a:latin typeface="Montserrat"/>
              </a:rPr>
              <a:t>£100.000 </a:t>
            </a:r>
            <a:r>
              <a:rPr lang="en-US" sz="2499" dirty="0">
                <a:solidFill>
                  <a:srgbClr val="FFFFFF"/>
                </a:solidFill>
                <a:latin typeface="Montserrat"/>
              </a:rPr>
              <a:t>you will get </a:t>
            </a:r>
            <a:r>
              <a:rPr lang="en-US" sz="2499" b="1" dirty="0">
                <a:solidFill>
                  <a:srgbClr val="FFFFFF"/>
                </a:solidFill>
                <a:latin typeface="Montserrat"/>
              </a:rPr>
              <a:t>30%</a:t>
            </a:r>
            <a:r>
              <a:rPr lang="en-US" sz="2499" dirty="0">
                <a:solidFill>
                  <a:srgbClr val="FFFFFF"/>
                </a:solidFill>
                <a:latin typeface="Montserrat"/>
              </a:rPr>
              <a:t> of your investment back and in </a:t>
            </a:r>
            <a:r>
              <a:rPr lang="en-US" sz="2499" b="1" dirty="0">
                <a:solidFill>
                  <a:srgbClr val="FFFFFF"/>
                </a:solidFill>
                <a:latin typeface="Montserrat"/>
              </a:rPr>
              <a:t>year 4</a:t>
            </a:r>
            <a:r>
              <a:rPr lang="en-US" sz="2499" dirty="0">
                <a:solidFill>
                  <a:srgbClr val="FFFFFF"/>
                </a:solidFill>
                <a:latin typeface="Montserrat"/>
              </a:rPr>
              <a:t> we will grow the company by </a:t>
            </a:r>
            <a:r>
              <a:rPr lang="en-US" sz="2499" b="1" dirty="0">
                <a:solidFill>
                  <a:srgbClr val="FFFFFF"/>
                </a:solidFill>
                <a:latin typeface="Montserrat"/>
              </a:rPr>
              <a:t>50%</a:t>
            </a:r>
            <a:r>
              <a:rPr lang="en-US" sz="2499" dirty="0">
                <a:solidFill>
                  <a:srgbClr val="FFFFFF"/>
                </a:solidFill>
                <a:latin typeface="Montserrat"/>
              </a:rPr>
              <a:t>.</a:t>
            </a:r>
          </a:p>
        </p:txBody>
      </p:sp>
      <p:pic>
        <p:nvPicPr>
          <p:cNvPr id="12" name="Picture 12"/>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5071134" y="1054482"/>
            <a:ext cx="1783058" cy="295015"/>
          </a:xfrm>
          <a:prstGeom prst="rect">
            <a:avLst/>
          </a:prstGeom>
        </p:spPr>
      </p:pic>
      <p:sp>
        <p:nvSpPr>
          <p:cNvPr id="13" name="AutoShape 13"/>
          <p:cNvSpPr/>
          <p:nvPr/>
        </p:nvSpPr>
        <p:spPr>
          <a:xfrm rot="-5400000">
            <a:off x="13018986" y="5376538"/>
            <a:ext cx="6492240" cy="0"/>
          </a:xfrm>
          <a:prstGeom prst="line">
            <a:avLst/>
          </a:prstGeom>
          <a:ln w="9525" cap="rnd">
            <a:solidFill>
              <a:srgbClr val="FFFFFF"/>
            </a:solidFill>
            <a:prstDash val="solid"/>
            <a:headEnd type="none" w="sm" len="sm"/>
            <a:tailEnd type="none" w="sm" len="sm"/>
          </a:ln>
        </p:spPr>
      </p:sp>
      <p:sp>
        <p:nvSpPr>
          <p:cNvPr id="15" name="TextBox 14">
            <a:extLst>
              <a:ext uri="{FF2B5EF4-FFF2-40B4-BE49-F238E27FC236}">
                <a16:creationId xmlns:a16="http://schemas.microsoft.com/office/drawing/2014/main" id="{541C0174-E0E9-A197-D756-08C492C73BE0}"/>
              </a:ext>
            </a:extLst>
          </p:cNvPr>
          <p:cNvSpPr txBox="1"/>
          <p:nvPr/>
        </p:nvSpPr>
        <p:spPr>
          <a:xfrm>
            <a:off x="15962663" y="9717039"/>
            <a:ext cx="1797570" cy="400110"/>
          </a:xfrm>
          <a:prstGeom prst="rect">
            <a:avLst/>
          </a:prstGeom>
          <a:noFill/>
        </p:spPr>
        <p:txBody>
          <a:bodyPr wrap="square">
            <a:spAutoFit/>
          </a:bodyPr>
          <a:lstStyle/>
          <a:p>
            <a:r>
              <a:rPr lang="en-GB" sz="2000" dirty="0">
                <a:solidFill>
                  <a:schemeClr val="tx2"/>
                </a:solidFill>
                <a:effectLst/>
                <a:latin typeface="Montserrat" panose="00000500000000000000" pitchFamily="2" charset="0"/>
              </a:rPr>
              <a:t>(</a:t>
            </a:r>
            <a:r>
              <a:rPr lang="en-GB" sz="2000" dirty="0" err="1">
                <a:solidFill>
                  <a:schemeClr val="tx2"/>
                </a:solidFill>
                <a:effectLst/>
                <a:latin typeface="Montserrat" panose="00000500000000000000" pitchFamily="2" charset="0"/>
              </a:rPr>
              <a:t>Akalp</a:t>
            </a:r>
            <a:r>
              <a:rPr lang="en-GB" sz="2000" dirty="0">
                <a:solidFill>
                  <a:schemeClr val="tx2"/>
                </a:solidFill>
                <a:effectLst/>
                <a:latin typeface="Montserrat" panose="00000500000000000000" pitchFamily="2" charset="0"/>
              </a:rPr>
              <a:t>, 2015)</a:t>
            </a:r>
            <a:endParaRPr lang="en-GB" sz="2000" dirty="0">
              <a:solidFill>
                <a:schemeClr val="tx2"/>
              </a:solidFill>
              <a:latin typeface="Montserrat" panose="00000500000000000000" pitchFamily="2" charset="0"/>
            </a:endParaRPr>
          </a:p>
        </p:txBody>
      </p:sp>
    </p:spTree>
    <p:extLst>
      <p:ext uri="{BB962C8B-B14F-4D97-AF65-F5344CB8AC3E}">
        <p14:creationId xmlns:p14="http://schemas.microsoft.com/office/powerpoint/2010/main" val="1649066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sp>
        <p:nvSpPr>
          <p:cNvPr id="2" name="AutoShape 2"/>
          <p:cNvSpPr/>
          <p:nvPr/>
        </p:nvSpPr>
        <p:spPr>
          <a:xfrm rot="-1753206">
            <a:off x="-1183237" y="4465219"/>
            <a:ext cx="25783492" cy="9586163"/>
          </a:xfrm>
          <a:prstGeom prst="rect">
            <a:avLst/>
          </a:prstGeom>
          <a:solidFill>
            <a:srgbClr val="000000">
              <a:alpha val="6667"/>
            </a:srgbClr>
          </a:solidFill>
        </p:spPr>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28700" y="1028700"/>
            <a:ext cx="1783058" cy="295015"/>
          </a:xfrm>
          <a:prstGeom prst="rect">
            <a:avLst/>
          </a:prstGeom>
        </p:spPr>
      </p:pic>
      <p:pic>
        <p:nvPicPr>
          <p:cNvPr id="4" name="Picture 4"/>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476242" y="8956802"/>
            <a:ext cx="1783058" cy="295015"/>
          </a:xfrm>
          <a:prstGeom prst="rect">
            <a:avLst/>
          </a:prstGeom>
        </p:spPr>
      </p:pic>
      <p:pic>
        <p:nvPicPr>
          <p:cNvPr id="5" name="Picture 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7494137" y="698454"/>
            <a:ext cx="2556816" cy="2575547"/>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979461" y="9578419"/>
            <a:ext cx="2556816" cy="2575547"/>
          </a:xfrm>
          <a:prstGeom prst="rect">
            <a:avLst/>
          </a:prstGeom>
        </p:spPr>
      </p:pic>
      <p:sp>
        <p:nvSpPr>
          <p:cNvPr id="7" name="AutoShape 7"/>
          <p:cNvSpPr/>
          <p:nvPr/>
        </p:nvSpPr>
        <p:spPr>
          <a:xfrm>
            <a:off x="1028700" y="8302951"/>
            <a:ext cx="16230600" cy="169519"/>
          </a:xfrm>
          <a:prstGeom prst="rect">
            <a:avLst/>
          </a:prstGeom>
          <a:solidFill>
            <a:srgbClr val="FFFFFF"/>
          </a:solidFill>
        </p:spPr>
      </p:sp>
      <p:sp>
        <p:nvSpPr>
          <p:cNvPr id="8" name="AutoShape 8"/>
          <p:cNvSpPr/>
          <p:nvPr/>
        </p:nvSpPr>
        <p:spPr>
          <a:xfrm>
            <a:off x="1028700" y="1814529"/>
            <a:ext cx="16230600" cy="169519"/>
          </a:xfrm>
          <a:prstGeom prst="rect">
            <a:avLst/>
          </a:prstGeom>
          <a:solidFill>
            <a:srgbClr val="FFFFFF"/>
          </a:solidFill>
        </p:spPr>
      </p:sp>
      <p:pic>
        <p:nvPicPr>
          <p:cNvPr id="9" name="Picture 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1303495" y="5431350"/>
            <a:ext cx="631624" cy="631624"/>
          </a:xfrm>
          <a:prstGeom prst="rect">
            <a:avLst/>
          </a:prstGeom>
        </p:spPr>
      </p:pic>
      <p:pic>
        <p:nvPicPr>
          <p:cNvPr id="10" name="Picture 10"/>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1359267" y="6411977"/>
            <a:ext cx="698484" cy="710760"/>
          </a:xfrm>
          <a:prstGeom prst="rect">
            <a:avLst/>
          </a:prstGeom>
        </p:spPr>
      </p:pic>
      <p:pic>
        <p:nvPicPr>
          <p:cNvPr id="11" name="Picture 11"/>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1307387" y="4330067"/>
            <a:ext cx="662375" cy="626773"/>
          </a:xfrm>
          <a:prstGeom prst="rect">
            <a:avLst/>
          </a:prstGeom>
        </p:spPr>
      </p:pic>
      <p:sp>
        <p:nvSpPr>
          <p:cNvPr id="12" name="TextBox 12"/>
          <p:cNvSpPr txBox="1"/>
          <p:nvPr/>
        </p:nvSpPr>
        <p:spPr>
          <a:xfrm>
            <a:off x="1028700" y="2926758"/>
            <a:ext cx="7727311" cy="3919136"/>
          </a:xfrm>
          <a:prstGeom prst="rect">
            <a:avLst/>
          </a:prstGeom>
        </p:spPr>
        <p:txBody>
          <a:bodyPr lIns="0" tIns="0" rIns="0" bIns="0" rtlCol="0" anchor="t">
            <a:spAutoFit/>
          </a:bodyPr>
          <a:lstStyle/>
          <a:p>
            <a:pPr>
              <a:lnSpc>
                <a:spcPts val="14898"/>
              </a:lnSpc>
            </a:pPr>
            <a:r>
              <a:rPr lang="en-US" sz="16194" spc="-955">
                <a:solidFill>
                  <a:srgbClr val="FFFFFF"/>
                </a:solidFill>
                <a:latin typeface="Montserrat Extra-Bold"/>
              </a:rPr>
              <a:t>THANK YOU</a:t>
            </a:r>
          </a:p>
        </p:txBody>
      </p:sp>
      <p:sp>
        <p:nvSpPr>
          <p:cNvPr id="13" name="TextBox 13"/>
          <p:cNvSpPr txBox="1"/>
          <p:nvPr/>
        </p:nvSpPr>
        <p:spPr>
          <a:xfrm>
            <a:off x="1028700" y="6918282"/>
            <a:ext cx="5015153" cy="870585"/>
          </a:xfrm>
          <a:prstGeom prst="rect">
            <a:avLst/>
          </a:prstGeom>
        </p:spPr>
        <p:txBody>
          <a:bodyPr lIns="0" tIns="0" rIns="0" bIns="0" rtlCol="0" anchor="t">
            <a:spAutoFit/>
          </a:bodyPr>
          <a:lstStyle/>
          <a:p>
            <a:pPr>
              <a:lnSpc>
                <a:spcPts val="3510"/>
              </a:lnSpc>
            </a:pPr>
            <a:r>
              <a:rPr lang="en-US" sz="2700" dirty="0">
                <a:solidFill>
                  <a:srgbClr val="FFFFFF"/>
                </a:solidFill>
                <a:latin typeface="Montserrat Italics"/>
              </a:rPr>
              <a:t>We look forward to working with you</a:t>
            </a:r>
          </a:p>
        </p:txBody>
      </p:sp>
      <p:sp>
        <p:nvSpPr>
          <p:cNvPr id="14" name="TextBox 14"/>
          <p:cNvSpPr txBox="1"/>
          <p:nvPr/>
        </p:nvSpPr>
        <p:spPr>
          <a:xfrm>
            <a:off x="11303495" y="3040438"/>
            <a:ext cx="2107662" cy="533400"/>
          </a:xfrm>
          <a:prstGeom prst="rect">
            <a:avLst/>
          </a:prstGeom>
        </p:spPr>
        <p:txBody>
          <a:bodyPr lIns="0" tIns="0" rIns="0" bIns="0" rtlCol="0" anchor="t">
            <a:spAutoFit/>
          </a:bodyPr>
          <a:lstStyle/>
          <a:p>
            <a:pPr>
              <a:lnSpc>
                <a:spcPts val="4590"/>
              </a:lnSpc>
            </a:pPr>
            <a:r>
              <a:rPr lang="en-US" sz="2700">
                <a:solidFill>
                  <a:srgbClr val="FFFFFF"/>
                </a:solidFill>
                <a:latin typeface="Montserrat Extra-Bold Italics"/>
              </a:rPr>
              <a:t>OFFICE</a:t>
            </a:r>
          </a:p>
        </p:txBody>
      </p:sp>
      <p:sp>
        <p:nvSpPr>
          <p:cNvPr id="15" name="TextBox 15"/>
          <p:cNvSpPr txBox="1"/>
          <p:nvPr/>
        </p:nvSpPr>
        <p:spPr>
          <a:xfrm>
            <a:off x="12319617" y="5313774"/>
            <a:ext cx="2815795" cy="619125"/>
          </a:xfrm>
          <a:prstGeom prst="rect">
            <a:avLst/>
          </a:prstGeom>
        </p:spPr>
        <p:txBody>
          <a:bodyPr lIns="0" tIns="0" rIns="0" bIns="0" rtlCol="0" anchor="t">
            <a:spAutoFit/>
          </a:bodyPr>
          <a:lstStyle/>
          <a:p>
            <a:pPr>
              <a:lnSpc>
                <a:spcPts val="5624"/>
              </a:lnSpc>
            </a:pPr>
            <a:r>
              <a:rPr lang="en-US" sz="2499" spc="49">
                <a:solidFill>
                  <a:srgbClr val="FFFFFF"/>
                </a:solidFill>
                <a:latin typeface="Montserrat"/>
              </a:rPr>
              <a:t>0742.355.76.44</a:t>
            </a:r>
          </a:p>
        </p:txBody>
      </p:sp>
      <p:sp>
        <p:nvSpPr>
          <p:cNvPr id="16" name="TextBox 16"/>
          <p:cNvSpPr txBox="1"/>
          <p:nvPr/>
        </p:nvSpPr>
        <p:spPr>
          <a:xfrm>
            <a:off x="12319617" y="6333969"/>
            <a:ext cx="4939683" cy="619125"/>
          </a:xfrm>
          <a:prstGeom prst="rect">
            <a:avLst/>
          </a:prstGeom>
        </p:spPr>
        <p:txBody>
          <a:bodyPr lIns="0" tIns="0" rIns="0" bIns="0" rtlCol="0" anchor="t">
            <a:spAutoFit/>
          </a:bodyPr>
          <a:lstStyle/>
          <a:p>
            <a:pPr>
              <a:lnSpc>
                <a:spcPts val="5624"/>
              </a:lnSpc>
            </a:pPr>
            <a:r>
              <a:rPr lang="en-US" sz="2499" spc="49">
                <a:solidFill>
                  <a:srgbClr val="FFFFFF"/>
                </a:solidFill>
                <a:latin typeface="Montserrat"/>
              </a:rPr>
              <a:t>www.promediafilm.com</a:t>
            </a:r>
          </a:p>
        </p:txBody>
      </p:sp>
      <p:sp>
        <p:nvSpPr>
          <p:cNvPr id="17" name="TextBox 17"/>
          <p:cNvSpPr txBox="1"/>
          <p:nvPr/>
        </p:nvSpPr>
        <p:spPr>
          <a:xfrm>
            <a:off x="12249683" y="4210066"/>
            <a:ext cx="4939683" cy="619125"/>
          </a:xfrm>
          <a:prstGeom prst="rect">
            <a:avLst/>
          </a:prstGeom>
        </p:spPr>
        <p:txBody>
          <a:bodyPr lIns="0" tIns="0" rIns="0" bIns="0" rtlCol="0" anchor="t">
            <a:spAutoFit/>
          </a:bodyPr>
          <a:lstStyle/>
          <a:p>
            <a:pPr>
              <a:lnSpc>
                <a:spcPts val="5624"/>
              </a:lnSpc>
            </a:pPr>
            <a:r>
              <a:rPr lang="en-US" sz="2499" spc="49">
                <a:solidFill>
                  <a:srgbClr val="FFFFFF"/>
                </a:solidFill>
                <a:latin typeface="Montserrat"/>
              </a:rPr>
              <a:t>Cardiff</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sp>
        <p:nvSpPr>
          <p:cNvPr id="2" name="AutoShape 2"/>
          <p:cNvSpPr/>
          <p:nvPr/>
        </p:nvSpPr>
        <p:spPr>
          <a:xfrm rot="-1753206">
            <a:off x="-1183237" y="4465219"/>
            <a:ext cx="25783492" cy="9586163"/>
          </a:xfrm>
          <a:prstGeom prst="rect">
            <a:avLst/>
          </a:prstGeom>
          <a:solidFill>
            <a:srgbClr val="000000">
              <a:alpha val="6667"/>
            </a:srgbClr>
          </a:solidFill>
        </p:spPr>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28700" y="1028700"/>
            <a:ext cx="1783058" cy="295015"/>
          </a:xfrm>
          <a:prstGeom prst="rect">
            <a:avLst/>
          </a:prstGeom>
        </p:spPr>
      </p:pic>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5476242" y="8956802"/>
            <a:ext cx="1783058" cy="295015"/>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7494137" y="698454"/>
            <a:ext cx="2556816" cy="2575547"/>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79461" y="9578419"/>
            <a:ext cx="2556816" cy="2575547"/>
          </a:xfrm>
          <a:prstGeom prst="rect">
            <a:avLst/>
          </a:prstGeom>
        </p:spPr>
      </p:pic>
      <p:sp>
        <p:nvSpPr>
          <p:cNvPr id="7" name="AutoShape 7"/>
          <p:cNvSpPr/>
          <p:nvPr/>
        </p:nvSpPr>
        <p:spPr>
          <a:xfrm>
            <a:off x="1028700" y="8302951"/>
            <a:ext cx="16230600" cy="169519"/>
          </a:xfrm>
          <a:prstGeom prst="rect">
            <a:avLst/>
          </a:prstGeom>
          <a:solidFill>
            <a:srgbClr val="FFFFFF"/>
          </a:solidFill>
        </p:spPr>
      </p:sp>
      <p:sp>
        <p:nvSpPr>
          <p:cNvPr id="8" name="AutoShape 8"/>
          <p:cNvSpPr/>
          <p:nvPr/>
        </p:nvSpPr>
        <p:spPr>
          <a:xfrm>
            <a:off x="1028700" y="1814529"/>
            <a:ext cx="16230600" cy="169519"/>
          </a:xfrm>
          <a:prstGeom prst="rect">
            <a:avLst/>
          </a:prstGeom>
          <a:solidFill>
            <a:srgbClr val="FFFFFF"/>
          </a:solidFill>
        </p:spPr>
      </p:sp>
      <p:sp>
        <p:nvSpPr>
          <p:cNvPr id="10" name="TextBox 10"/>
          <p:cNvSpPr txBox="1"/>
          <p:nvPr/>
        </p:nvSpPr>
        <p:spPr>
          <a:xfrm>
            <a:off x="6791240" y="1028700"/>
            <a:ext cx="4705519" cy="494665"/>
          </a:xfrm>
          <a:prstGeom prst="rect">
            <a:avLst/>
          </a:prstGeom>
        </p:spPr>
        <p:txBody>
          <a:bodyPr lIns="0" tIns="0" rIns="0" bIns="0" rtlCol="0" anchor="t">
            <a:spAutoFit/>
          </a:bodyPr>
          <a:lstStyle/>
          <a:p>
            <a:pPr>
              <a:lnSpc>
                <a:spcPts val="3679"/>
              </a:lnSpc>
            </a:pPr>
            <a:r>
              <a:rPr lang="en-US" sz="3999" spc="19" dirty="0">
                <a:solidFill>
                  <a:srgbClr val="FFFFFF"/>
                </a:solidFill>
                <a:latin typeface="Montserrat Extra-Bold"/>
              </a:rPr>
              <a:t>REFERENCE LIST</a:t>
            </a:r>
          </a:p>
        </p:txBody>
      </p:sp>
      <p:sp>
        <p:nvSpPr>
          <p:cNvPr id="12" name="TextBox 11">
            <a:extLst>
              <a:ext uri="{FF2B5EF4-FFF2-40B4-BE49-F238E27FC236}">
                <a16:creationId xmlns:a16="http://schemas.microsoft.com/office/drawing/2014/main" id="{AFD781E2-056D-1256-549A-2D636BFF9ED7}"/>
              </a:ext>
            </a:extLst>
          </p:cNvPr>
          <p:cNvSpPr txBox="1"/>
          <p:nvPr/>
        </p:nvSpPr>
        <p:spPr>
          <a:xfrm>
            <a:off x="1123949" y="2147571"/>
            <a:ext cx="16040100" cy="6224524"/>
          </a:xfrm>
          <a:prstGeom prst="rect">
            <a:avLst/>
          </a:prstGeom>
          <a:noFill/>
        </p:spPr>
        <p:txBody>
          <a:bodyPr wrap="square">
            <a:spAutoFit/>
          </a:bodyPr>
          <a:lstStyle/>
          <a:p>
            <a:pPr marL="342900" lvl="0" indent="-342900" algn="just">
              <a:lnSpc>
                <a:spcPct val="107000"/>
              </a:lnSpc>
              <a:buFont typeface="+mj-lt"/>
              <a:buAutoNum type="arabicPeriod"/>
            </a:pPr>
            <a:r>
              <a:rPr lang="en-GB" sz="16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Akalp</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 2015.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Surviving Your First Year As A Small Business Owner</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Forbes. Available at: &lt;https://www.forbes.com/sites/allbusiness/2015/05/11/surviving-first-year-as-small-business-owner/?sh=11ade7b98e55&gt; [Accessed 29 June 2022].</a:t>
            </a:r>
          </a:p>
          <a:p>
            <a:pPr marL="342900" lvl="0" indent="-342900" algn="just">
              <a:lnSpc>
                <a:spcPct val="107000"/>
              </a:lnSpc>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Brad, B., n.d.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5 Techniques to Help You Truly Understand Your Customers</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Neil Patel. Available at: &lt;https://neilpatel.com/blog/understand-your-customers/&gt; [Accessed 29 June 2022].</a:t>
            </a:r>
          </a:p>
          <a:p>
            <a:pPr marL="342900" lvl="0" indent="-342900" algn="just">
              <a:lnSpc>
                <a:spcPct val="150000"/>
              </a:lnSpc>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Doyran, M.A., 2020. Cost Leadership, Differentiation or Focus: A Study of Corporate Financial Strategy at Levi Strauss.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Rutgers Business Review</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5</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(3), pp.272-293.</a:t>
            </a:r>
          </a:p>
          <a:p>
            <a:pPr marL="342900" lvl="0" indent="-342900" algn="just">
              <a:lnSpc>
                <a:spcPct val="107000"/>
              </a:lnSpc>
              <a:buFont typeface="+mj-lt"/>
              <a:buAutoNum type="arabicPeriod"/>
            </a:pPr>
            <a:r>
              <a:rPr lang="en-GB" sz="16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Galic</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 2022.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is a customer profile? A complete guide (+ examples)</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Zendesk. Available at: &lt;https://www.zendesk.co.uk/blog/create-data-rich-customer-profile/#georedirect&gt; [Accessed 29 June 2022].</a:t>
            </a:r>
          </a:p>
          <a:p>
            <a:pPr marL="342900" lvl="0" indent="-342900" algn="just">
              <a:lnSpc>
                <a:spcPct val="150000"/>
              </a:lnSpc>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Ghosh, P., 2021.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Candidate Screening and Selection Process: The Complete Guide for 2021 | Spiceworks</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Spiceworks. Available at: &lt;https://www.spiceworks.com/hr/recruitment-onboarding/articles/what-is-candidate-screening-and-selection/&gt; [Accessed 28 June 2022].</a:t>
            </a:r>
          </a:p>
          <a:p>
            <a:pPr marL="342900" lvl="0" indent="-342900" algn="just">
              <a:lnSpc>
                <a:spcPct val="150000"/>
              </a:lnSpc>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Levine, N., 2022.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This Is How Many Gen Z &amp; Millennials Are Looking For A Relationship In 2022</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refinery29. Available at: &lt;https://www.refinery29.com/en-gb/gen-z-millennials-relationships-2022&gt; [Accessed 28 June 2022].</a:t>
            </a:r>
          </a:p>
          <a:p>
            <a:pPr marL="342900" lvl="0" indent="-342900" algn="just">
              <a:lnSpc>
                <a:spcPct val="107000"/>
              </a:lnSpc>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Martins, F., 2013.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Achieving the Highest Level of Great Customer Service</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Business2community. Available at: &lt;https://www.business2community.com/customer-experience/achieving-the-highest-level-of-great-customer-service-0584689&gt; [Accessed 29 June 2022].</a:t>
            </a:r>
          </a:p>
          <a:p>
            <a:pPr marL="342900" lvl="0" indent="-342900" algn="just">
              <a:lnSpc>
                <a:spcPct val="150000"/>
              </a:lnSpc>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Nast, C., 2022.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Little-Known Story of How The Shawshank Redemption Became One of the Most Beloved Films of All Time</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Vanity Fair. Available at: &lt;https://www.vanityfair.com/hollywood/2014/09/shawshank-redemption-anniversary-story&gt; [Accessed 28 June 2022].</a:t>
            </a:r>
          </a:p>
          <a:p>
            <a:pPr marL="342900" lvl="0" indent="-342900" algn="just">
              <a:lnSpc>
                <a:spcPct val="150000"/>
              </a:lnSpc>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Nolan, C.T. and </a:t>
            </a:r>
            <a:r>
              <a:rPr lang="en-GB" sz="16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Garavan</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T.N. (2015). Human Resource Development in SMEs: A Systematic Review of the Literature.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International Journal of Management Reviews</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18(1), pp.85–107. doi:10.1111/ijmr.12062.</a:t>
            </a:r>
          </a:p>
          <a:p>
            <a:pPr marL="342900" lvl="0" indent="-342900" algn="just">
              <a:lnSpc>
                <a:spcPct val="150000"/>
              </a:lnSpc>
              <a:spcAft>
                <a:spcPts val="800"/>
              </a:spcAft>
              <a:buFont typeface="+mj-lt"/>
              <a:buAutoNum type="arabicPeriod"/>
            </a:pP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Porter, M., 1990. </a:t>
            </a:r>
            <a:r>
              <a:rPr lang="en-GB" sz="16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Competitive Advantage of Nations</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Harvard Business Review. Available at: &lt;https://hbr.org/1990/03/the-competitive-advantage-of-nations&gt; [Accessed 28 June 2022].</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edding Showreel Andrei Stafi">
            <a:hlinkClick r:id="" action="ppaction://media"/>
            <a:extLst>
              <a:ext uri="{FF2B5EF4-FFF2-40B4-BE49-F238E27FC236}">
                <a16:creationId xmlns:a16="http://schemas.microsoft.com/office/drawing/2014/main" id="{A1C66CB9-7508-5EE4-015F-2A067D81126F}"/>
              </a:ext>
            </a:extLst>
          </p:cNvPr>
          <p:cNvPicPr>
            <a:picLocks noRot="1" noChangeAspect="1"/>
          </p:cNvPicPr>
          <p:nvPr>
            <a:videoFile r:link="rId1"/>
          </p:nvPr>
        </p:nvPicPr>
        <p:blipFill>
          <a:blip r:embed="rId4"/>
          <a:stretch>
            <a:fillRect/>
          </a:stretch>
        </p:blipFill>
        <p:spPr>
          <a:xfrm>
            <a:off x="0" y="-22860"/>
            <a:ext cx="18288000" cy="10332719"/>
          </a:xfrm>
          <a:prstGeom prst="rect">
            <a:avLst/>
          </a:prstGeom>
        </p:spPr>
      </p:pic>
    </p:spTree>
    <p:extLst>
      <p:ext uri="{BB962C8B-B14F-4D97-AF65-F5344CB8AC3E}">
        <p14:creationId xmlns:p14="http://schemas.microsoft.com/office/powerpoint/2010/main" val="2478855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1242</TotalTime>
  <Words>2669</Words>
  <Application>Microsoft Office PowerPoint</Application>
  <PresentationFormat>Custom</PresentationFormat>
  <Paragraphs>225</Paragraphs>
  <Slides>18</Slides>
  <Notes>17</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Montserrat Italics</vt:lpstr>
      <vt:lpstr>Arial</vt:lpstr>
      <vt:lpstr>Montserrat Bold</vt:lpstr>
      <vt:lpstr>Arimo</vt:lpstr>
      <vt:lpstr>Montserrat Extra-Bold</vt:lpstr>
      <vt:lpstr>Montserrat Extra-Bold Italics</vt:lpstr>
      <vt:lpstr>Symbol</vt:lpstr>
      <vt:lpstr>Calibri</vt:lpstr>
      <vt:lpstr>Open Sans Extra Bold</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wedding films</dc:title>
  <dc:creator>Andrei Stafi</dc:creator>
  <cp:lastModifiedBy>Andrei Stafi</cp:lastModifiedBy>
  <cp:revision>43</cp:revision>
  <cp:lastPrinted>2022-06-28T11:36:39Z</cp:lastPrinted>
  <dcterms:created xsi:type="dcterms:W3CDTF">2006-08-16T00:00:00Z</dcterms:created>
  <dcterms:modified xsi:type="dcterms:W3CDTF">2022-07-06T23:21:22Z</dcterms:modified>
  <dc:identifier>DAFDCieJe9I</dc:identifier>
</cp:coreProperties>
</file>