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826" r:id="rId1"/>
  </p:sldMasterIdLst>
  <p:notesMasterIdLst>
    <p:notesMasterId r:id="rId4"/>
  </p:notesMasterIdLst>
  <p:handoutMasterIdLst>
    <p:handoutMasterId r:id="rId5"/>
  </p:handoutMasterIdLst>
  <p:sldIdLst>
    <p:sldId id="258" r:id="rId2"/>
    <p:sldId id="257" r:id="rId3"/>
  </p:sldIdLst>
  <p:sldSz cx="12192000" cy="6858000"/>
  <p:notesSz cx="6794500" cy="9931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8603" autoAdjust="0"/>
    <p:restoredTop sz="87380" autoAdjust="0"/>
  </p:normalViewPr>
  <p:slideViewPr>
    <p:cSldViewPr snapToGrid="0">
      <p:cViewPr varScale="1">
        <p:scale>
          <a:sx n="68" d="100"/>
          <a:sy n="68" d="100"/>
        </p:scale>
        <p:origin x="1555" y="72"/>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handoutMaster" Target="handoutMasters/handoutMaster1.xml"/><Relationship Id="rId4" Type="http://schemas.openxmlformats.org/officeDocument/2006/relationships/notesMaster" Target="notesMasters/notesMaster1.xml"/><Relationship Id="rId9"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69BD145-1743-422A-8B59-8CADFA8A7A47}"/>
              </a:ext>
            </a:extLst>
          </p:cNvPr>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joleen harris 2219656 Ecg4005p</a:t>
            </a:r>
          </a:p>
        </p:txBody>
      </p:sp>
      <p:sp>
        <p:nvSpPr>
          <p:cNvPr id="3" name="Date Placeholder 2">
            <a:extLst>
              <a:ext uri="{FF2B5EF4-FFF2-40B4-BE49-F238E27FC236}">
                <a16:creationId xmlns:a16="http://schemas.microsoft.com/office/drawing/2014/main" id="{A521C2BE-9291-42B6-8EDB-01BBAAFEA2B3}"/>
              </a:ext>
            </a:extLst>
          </p:cNvPr>
          <p:cNvSpPr>
            <a:spLocks noGrp="1"/>
          </p:cNvSpPr>
          <p:nvPr>
            <p:ph type="dt" sz="quarter" idx="1"/>
          </p:nvPr>
        </p:nvSpPr>
        <p:spPr>
          <a:xfrm>
            <a:off x="3848645" y="0"/>
            <a:ext cx="2944283" cy="498295"/>
          </a:xfrm>
          <a:prstGeom prst="rect">
            <a:avLst/>
          </a:prstGeom>
        </p:spPr>
        <p:txBody>
          <a:bodyPr vert="horz" lIns="91440" tIns="45720" rIns="91440" bIns="45720" rtlCol="0"/>
          <a:lstStyle>
            <a:lvl1pPr algn="r">
              <a:defRPr sz="1200"/>
            </a:lvl1pPr>
          </a:lstStyle>
          <a:p>
            <a:fld id="{D293EBD4-CD32-46AF-A7CD-E3407DDF8558}" type="datetimeFigureOut">
              <a:rPr lang="en-GB" smtClean="0"/>
              <a:t>27/09/2022</a:t>
            </a:fld>
            <a:endParaRPr lang="en-GB"/>
          </a:p>
        </p:txBody>
      </p:sp>
      <p:sp>
        <p:nvSpPr>
          <p:cNvPr id="4" name="Footer Placeholder 3">
            <a:extLst>
              <a:ext uri="{FF2B5EF4-FFF2-40B4-BE49-F238E27FC236}">
                <a16:creationId xmlns:a16="http://schemas.microsoft.com/office/drawing/2014/main" id="{46C20831-B429-4F7D-8840-96946402BEAB}"/>
              </a:ext>
            </a:extLst>
          </p:cNvPr>
          <p:cNvSpPr>
            <a:spLocks noGrp="1"/>
          </p:cNvSpPr>
          <p:nvPr>
            <p:ph type="ftr" sz="quarter" idx="2"/>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85BB3981-88C2-416B-9365-D8C5C7288EB8}"/>
              </a:ext>
            </a:extLst>
          </p:cNvPr>
          <p:cNvSpPr>
            <a:spLocks noGrp="1"/>
          </p:cNvSpPr>
          <p:nvPr>
            <p:ph type="sldNum" sz="quarter" idx="3"/>
          </p:nvPr>
        </p:nvSpPr>
        <p:spPr>
          <a:xfrm>
            <a:off x="3848645" y="9433107"/>
            <a:ext cx="2944283" cy="498294"/>
          </a:xfrm>
          <a:prstGeom prst="rect">
            <a:avLst/>
          </a:prstGeom>
        </p:spPr>
        <p:txBody>
          <a:bodyPr vert="horz" lIns="91440" tIns="45720" rIns="91440" bIns="45720" rtlCol="0" anchor="b"/>
          <a:lstStyle>
            <a:lvl1pPr algn="r">
              <a:defRPr sz="1200"/>
            </a:lvl1pPr>
          </a:lstStyle>
          <a:p>
            <a:fld id="{3ADAE51D-8206-4D79-B194-149101A6E827}" type="slidenum">
              <a:rPr lang="en-GB" smtClean="0"/>
              <a:t>‹#›</a:t>
            </a:fld>
            <a:endParaRPr lang="en-GB"/>
          </a:p>
        </p:txBody>
      </p:sp>
    </p:spTree>
    <p:extLst>
      <p:ext uri="{BB962C8B-B14F-4D97-AF65-F5344CB8AC3E}">
        <p14:creationId xmlns:p14="http://schemas.microsoft.com/office/powerpoint/2010/main" val="518771138"/>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4283" cy="498295"/>
          </a:xfrm>
          <a:prstGeom prst="rect">
            <a:avLst/>
          </a:prstGeom>
        </p:spPr>
        <p:txBody>
          <a:bodyPr vert="horz" lIns="91440" tIns="45720" rIns="91440" bIns="45720" rtlCol="0"/>
          <a:lstStyle>
            <a:lvl1pPr algn="l">
              <a:defRPr sz="1200"/>
            </a:lvl1pPr>
          </a:lstStyle>
          <a:p>
            <a:r>
              <a:rPr lang="en-GB"/>
              <a:t>joleen harris 2219656 Ecg4005p</a:t>
            </a:r>
          </a:p>
        </p:txBody>
      </p:sp>
      <p:sp>
        <p:nvSpPr>
          <p:cNvPr id="3" name="Date Placeholder 2"/>
          <p:cNvSpPr>
            <a:spLocks noGrp="1"/>
          </p:cNvSpPr>
          <p:nvPr>
            <p:ph type="dt" idx="1"/>
          </p:nvPr>
        </p:nvSpPr>
        <p:spPr>
          <a:xfrm>
            <a:off x="3848645" y="0"/>
            <a:ext cx="2944283" cy="498295"/>
          </a:xfrm>
          <a:prstGeom prst="rect">
            <a:avLst/>
          </a:prstGeom>
        </p:spPr>
        <p:txBody>
          <a:bodyPr vert="horz" lIns="91440" tIns="45720" rIns="91440" bIns="45720" rtlCol="0"/>
          <a:lstStyle>
            <a:lvl1pPr algn="r">
              <a:defRPr sz="1200"/>
            </a:lvl1pPr>
          </a:lstStyle>
          <a:p>
            <a:fld id="{3621633A-BC3E-454D-A804-D0B670EB1037}" type="datetimeFigureOut">
              <a:rPr lang="en-GB" smtClean="0"/>
              <a:t>27/09/2022</a:t>
            </a:fld>
            <a:endParaRPr lang="en-GB"/>
          </a:p>
        </p:txBody>
      </p:sp>
      <p:sp>
        <p:nvSpPr>
          <p:cNvPr id="4" name="Slide Image Placeholder 3"/>
          <p:cNvSpPr>
            <a:spLocks noGrp="1" noRot="1" noChangeAspect="1"/>
          </p:cNvSpPr>
          <p:nvPr>
            <p:ph type="sldImg" idx="2"/>
          </p:nvPr>
        </p:nvSpPr>
        <p:spPr>
          <a:xfrm>
            <a:off x="419100" y="1241425"/>
            <a:ext cx="5956300" cy="3351213"/>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450" y="4779486"/>
            <a:ext cx="5435600" cy="3910489"/>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33107"/>
            <a:ext cx="2944283" cy="498294"/>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48645" y="9433107"/>
            <a:ext cx="2944283" cy="498294"/>
          </a:xfrm>
          <a:prstGeom prst="rect">
            <a:avLst/>
          </a:prstGeom>
        </p:spPr>
        <p:txBody>
          <a:bodyPr vert="horz" lIns="91440" tIns="45720" rIns="91440" bIns="45720" rtlCol="0" anchor="b"/>
          <a:lstStyle>
            <a:lvl1pPr algn="r">
              <a:defRPr sz="1200"/>
            </a:lvl1pPr>
          </a:lstStyle>
          <a:p>
            <a:fld id="{660656CD-A1D6-4160-BA4D-A935E0F67425}" type="slidenum">
              <a:rPr lang="en-GB" smtClean="0"/>
              <a:t>‹#›</a:t>
            </a:fld>
            <a:endParaRPr lang="en-GB"/>
          </a:p>
        </p:txBody>
      </p:sp>
    </p:spTree>
    <p:extLst>
      <p:ext uri="{BB962C8B-B14F-4D97-AF65-F5344CB8AC3E}">
        <p14:creationId xmlns:p14="http://schemas.microsoft.com/office/powerpoint/2010/main" val="2796900684"/>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1B7BF9D6-E6FF-4B18-9BE9-A9C5D5760DAA}" type="datetimeFigureOut">
              <a:rPr lang="en-GB" smtClean="0"/>
              <a:t>27/09/2022</a:t>
            </a:fld>
            <a:endParaRPr lang="en-GB"/>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GB"/>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2E9ADA5C-6B58-49C9-AFDD-99EBE4C6B661}" type="slidenum">
              <a:rPr lang="en-GB" smtClean="0"/>
              <a:t>‹#›</a:t>
            </a:fld>
            <a:endParaRPr lang="en-GB"/>
          </a:p>
        </p:txBody>
      </p:sp>
    </p:spTree>
    <p:extLst>
      <p:ext uri="{BB962C8B-B14F-4D97-AF65-F5344CB8AC3E}">
        <p14:creationId xmlns:p14="http://schemas.microsoft.com/office/powerpoint/2010/main" val="41172294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710280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13" name="Group 12"/>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2677645"/>
            <a:ext cx="4351023"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8" y="2677644"/>
            <a:ext cx="3755379" cy="2283823"/>
          </a:xfrm>
        </p:spPr>
        <p:txBody>
          <a:bodyPr anchor="ctr"/>
          <a:lstStyle>
            <a:lvl1pPr marL="0" indent="0" algn="l">
              <a:buNone/>
              <a:defRPr sz="2000" cap="all">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7096639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B7BF9D6-E6FF-4B18-9BE9-A9C5D5760DAA}"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8220616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0" y="3179762"/>
            <a:ext cx="4825159"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B7BF9D6-E6FF-4B18-9BE9-A9C5D5760DAA}" type="datetimeFigureOut">
              <a:rPr lang="en-GB" smtClean="0"/>
              <a:t>27/09/2022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58600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B7BF9D6-E6FF-4B18-9BE9-A9C5D5760DAA}" type="datetimeFigureOut">
              <a:rPr lang="en-GB" smtClean="0"/>
              <a:t>27/09/2022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2886772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B7BF9D6-E6FF-4B18-9BE9-A9C5D5760DAA}" type="datetimeFigureOut">
              <a:rPr lang="en-GB" smtClean="0"/>
              <a:t>27/09/2022</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870997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14" name="Group 13"/>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0"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295400"/>
            <a:ext cx="2793159"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5"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5" y="2895600"/>
            <a:ext cx="2793158" cy="3129279"/>
          </a:xfrm>
        </p:spPr>
        <p:txBody>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15" name="Rectangle 14"/>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9384478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20" name="Group 19"/>
          <p:cNvGrpSpPr/>
          <p:nvPr/>
        </p:nvGrpSpPr>
        <p:grpSpPr>
          <a:xfrm>
            <a:off x="0" y="-2373"/>
            <a:ext cx="12192000" cy="6867027"/>
            <a:chOff x="0" y="-2373"/>
            <a:chExt cx="12192000" cy="6867027"/>
          </a:xfrm>
        </p:grpSpPr>
        <p:sp>
          <p:nvSpPr>
            <p:cNvPr id="12" name="Rectangle 11"/>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Rectangle 7"/>
            <p:cNvSpPr/>
            <p:nvPr/>
          </p:nvSpPr>
          <p:spPr>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0"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3907" y="1693332"/>
            <a:ext cx="3860260" cy="173566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5" y="3657600"/>
            <a:ext cx="3859212" cy="1371600"/>
          </a:xfrm>
        </p:spPr>
        <p:txBody>
          <a:bodyPr>
            <a:normAutofit/>
          </a:bodyPr>
          <a:lstStyle>
            <a:lvl1pPr marL="0" indent="0">
              <a:buNone/>
              <a:defRPr sz="14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0508119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8"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9"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6" y="4966674"/>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bwMode="gray">
          <a:xfrm>
            <a:off x="1154956" y="5536665"/>
            <a:ext cx="8825656" cy="493712"/>
          </a:xfrm>
        </p:spPr>
        <p:txBody>
          <a:bodyPr>
            <a:normAutofit/>
          </a:bodyPr>
          <a:lstStyle>
            <a:lvl1pPr marL="0" indent="0">
              <a:buNone/>
              <a:defRPr sz="1200">
                <a:solidFill>
                  <a:schemeClr val="accent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B7BF9D6-E6FF-4B18-9BE9-A9C5D5760DAA}" type="datetimeFigureOut">
              <a:rPr lang="en-GB" smtClean="0"/>
              <a:t>27/09/2022</a:t>
            </a:fld>
            <a:endParaRPr lang="en-GB"/>
          </a:p>
        </p:txBody>
      </p:sp>
      <p:sp>
        <p:nvSpPr>
          <p:cNvPr id="6" name="Footer Placeholder 5"/>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8883027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12" name="Group 11"/>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1063416"/>
            <a:ext cx="8825659" cy="1379755"/>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247414464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7" name="Group 6"/>
          <p:cNvGrpSpPr/>
          <p:nvPr/>
        </p:nvGrpSpPr>
        <p:grpSpPr>
          <a:xfrm>
            <a:off x="0" y="-2373"/>
            <a:ext cx="12192000" cy="6867027"/>
            <a:chOff x="0" y="-2373"/>
            <a:chExt cx="12192000" cy="6867027"/>
          </a:xfrm>
        </p:grpSpPr>
        <p:sp>
          <p:nvSpPr>
            <p:cNvPr id="15" name="Rectangle 14"/>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4"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6"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3" name="TextBox 12"/>
          <p:cNvSpPr txBox="1"/>
          <p:nvPr/>
        </p:nvSpPr>
        <p:spPr>
          <a:xfrm>
            <a:off x="9719438" y="2631815"/>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9" name="TextBox 8"/>
          <p:cNvSpPr txBox="1"/>
          <p:nvPr/>
        </p:nvSpPr>
        <p:spPr>
          <a:xfrm>
            <a:off x="898295" y="591093"/>
            <a:ext cx="801912" cy="1569660"/>
          </a:xfrm>
          <a:prstGeom prst="rect">
            <a:avLst/>
          </a:prstGeom>
          <a:noFill/>
        </p:spPr>
        <p:txBody>
          <a:bodyPr wrap="square" rtlCol="0">
            <a:spAutoFit/>
          </a:bodyPr>
          <a:lstStyle>
            <a:defPPr>
              <a:defRPr lang="en-US"/>
            </a:defPPr>
            <a:lvl1pPr algn="r">
              <a:defRPr sz="12200" b="0" i="0">
                <a:solidFill>
                  <a:schemeClr val="accent1"/>
                </a:solidFill>
                <a:latin typeface="Arial"/>
                <a:cs typeface="Arial"/>
              </a:defRPr>
            </a:lvl1pPr>
          </a:lstStyle>
          <a:p>
            <a:pPr lvl="0"/>
            <a:r>
              <a:rPr lang="en-US" sz="9600" dirty="0"/>
              <a:t>“</a:t>
            </a:r>
          </a:p>
        </p:txBody>
      </p:sp>
      <p:sp>
        <p:nvSpPr>
          <p:cNvPr id="2" name="Title 1"/>
          <p:cNvSpPr>
            <a:spLocks noGrp="1"/>
          </p:cNvSpPr>
          <p:nvPr>
            <p:ph type="title"/>
          </p:nvPr>
        </p:nvSpPr>
        <p:spPr>
          <a:xfrm>
            <a:off x="1581878" y="980517"/>
            <a:ext cx="8453906" cy="2698249"/>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25772" cy="342174"/>
          </a:xfrm>
        </p:spPr>
        <p:txBody>
          <a:bodyPr anchor="t">
            <a:normAutofit/>
          </a:bodyPr>
          <a:lstStyle>
            <a:lvl1pPr marL="0" indent="0">
              <a:buNone/>
              <a:defRPr lang="en-US" sz="1400" b="0" i="0" kern="1200" cap="small" dirty="0">
                <a:solidFill>
                  <a:schemeClr val="accent1"/>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32" name="Rectangle 3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5394708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18" name="Group 17"/>
          <p:cNvGrpSpPr/>
          <p:nvPr/>
        </p:nvGrpSpPr>
        <p:grpSpPr>
          <a:xfrm>
            <a:off x="0" y="-2373"/>
            <a:ext cx="12192000" cy="6867027"/>
            <a:chOff x="0" y="-2373"/>
            <a:chExt cx="12192000" cy="6867027"/>
          </a:xfrm>
        </p:grpSpPr>
        <p:sp>
          <p:nvSpPr>
            <p:cNvPr id="10" name="Rectangle 9"/>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33068"/>
            <a:ext cx="8825659" cy="860400"/>
          </a:xfrm>
        </p:spPr>
        <p:txBody>
          <a:bodyPr anchor="t"/>
          <a:lstStyle>
            <a:lvl1pPr marL="0" indent="0" algn="l">
              <a:buNone/>
              <a:defRPr sz="2000" cap="none">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B7BF9D6-E6FF-4B18-9BE9-A9C5D5760DAA}"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12" name="Rectangle 1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74736293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17299"/>
            <a:ext cx="3129168"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4" y="3193561"/>
            <a:ext cx="3129168" cy="283349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2"/>
            <a:ext cx="3145380"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93561"/>
            <a:ext cx="3145380" cy="283349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6700" y="2617299"/>
            <a:ext cx="3161029" cy="576261"/>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6700" y="3193561"/>
            <a:ext cx="3164719" cy="28334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22" name="Straight Connector 21"/>
          <p:cNvCxnSpPr/>
          <p:nvPr/>
        </p:nvCxnSpPr>
        <p:spPr>
          <a:xfrm>
            <a:off x="440397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a:off x="7772401" y="2569633"/>
            <a:ext cx="0" cy="3492499"/>
          </a:xfrm>
          <a:prstGeom prst="line">
            <a:avLst/>
          </a:prstGeom>
          <a:ln w="12700" cmpd="sng">
            <a:solidFill>
              <a:schemeClr val="accent1">
                <a:alpha val="41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B7BF9D6-E6FF-4B18-9BE9-A9C5D5760DAA}" type="datetimeFigureOut">
              <a:rPr lang="en-GB" smtClean="0"/>
              <a:t>27/09/2022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9877472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2" y="4532845"/>
            <a:ext cx="305043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1334552"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3" y="5109107"/>
            <a:ext cx="3050437" cy="91794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72537" y="4532846"/>
            <a:ext cx="3046766" cy="651156"/>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4748463" y="2603500"/>
            <a:ext cx="2691241"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68865" y="5184002"/>
            <a:ext cx="3050438" cy="84305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3434" y="4532847"/>
            <a:ext cx="3050438" cy="651154"/>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3434" y="5184001"/>
            <a:ext cx="3050437" cy="843054"/>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388153" y="2603500"/>
            <a:ext cx="0" cy="3517594"/>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801905" y="2603500"/>
            <a:ext cx="0" cy="3492500"/>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1B7BF9D6-E6FF-4B18-9BE9-A9C5D5760DAA}" type="datetimeFigureOut">
              <a:rPr lang="en-GB" smtClean="0"/>
              <a:t>27/09/2022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6759052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3" y="973668"/>
            <a:ext cx="8825660"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31863719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19" name="Group 18"/>
          <p:cNvGrpSpPr/>
          <p:nvPr/>
        </p:nvGrpSpPr>
        <p:grpSpPr>
          <a:xfrm>
            <a:off x="0" y="-2373"/>
            <a:ext cx="12192000" cy="6867027"/>
            <a:chOff x="0" y="-2373"/>
            <a:chExt cx="12192000" cy="6867027"/>
          </a:xfrm>
        </p:grpSpPr>
        <p:sp>
          <p:nvSpPr>
            <p:cNvPr id="11" name="Rectangle 10"/>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Rectangle 7"/>
            <p:cNvSpPr/>
            <p:nvPr/>
          </p:nvSpPr>
          <p:spPr>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76756" y="1278468"/>
            <a:ext cx="1413933" cy="4748589"/>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8"/>
            <a:ext cx="6247546"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B7BF9D6-E6FF-4B18-9BE9-A9C5D5760DAA}" type="datetimeFigureOut">
              <a:rPr lang="en-GB" smtClean="0"/>
              <a:t>27/09/2022</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2E9ADA5C-6B58-49C9-AFDD-99EBE4C6B661}" type="slidenum">
              <a:rPr lang="en-GB" smtClean="0"/>
              <a:t>‹#›</a:t>
            </a:fld>
            <a:endParaRPr lang="en-GB"/>
          </a:p>
        </p:txBody>
      </p:sp>
    </p:spTree>
    <p:extLst>
      <p:ext uri="{BB962C8B-B14F-4D97-AF65-F5344CB8AC3E}">
        <p14:creationId xmlns:p14="http://schemas.microsoft.com/office/powerpoint/2010/main" val="1688618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19">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1B7BF9D6-E6FF-4B18-9BE9-A9C5D5760DAA}" type="datetimeFigureOut">
              <a:rPr lang="en-GB" smtClean="0"/>
              <a:t>27/09/2022</a:t>
            </a:fld>
            <a:endParaRPr lang="en-GB"/>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GB"/>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2E9ADA5C-6B58-49C9-AFDD-99EBE4C6B661}" type="slidenum">
              <a:rPr lang="en-GB" smtClean="0"/>
              <a:t>‹#›</a:t>
            </a:fld>
            <a:endParaRPr lang="en-GB"/>
          </a:p>
        </p:txBody>
      </p:sp>
    </p:spTree>
    <p:extLst>
      <p:ext uri="{BB962C8B-B14F-4D97-AF65-F5344CB8AC3E}">
        <p14:creationId xmlns:p14="http://schemas.microsoft.com/office/powerpoint/2010/main" val="98127382"/>
      </p:ext>
    </p:extLst>
  </p:cSld>
  <p:clrMap bg1="lt1" tx1="dk1" bg2="lt2" tx2="dk2" accent1="accent1" accent2="accent2" accent3="accent3" accent4="accent4" accent5="accent5" accent6="accent6" hlink="hlink" folHlink="folHlink"/>
  <p:sldLayoutIdLst>
    <p:sldLayoutId id="2147483827" r:id="rId1"/>
    <p:sldLayoutId id="2147483828" r:id="rId2"/>
    <p:sldLayoutId id="2147483829" r:id="rId3"/>
    <p:sldLayoutId id="2147483830" r:id="rId4"/>
    <p:sldLayoutId id="2147483831" r:id="rId5"/>
    <p:sldLayoutId id="2147483832" r:id="rId6"/>
    <p:sldLayoutId id="2147483833" r:id="rId7"/>
    <p:sldLayoutId id="2147483834" r:id="rId8"/>
    <p:sldLayoutId id="2147483835" r:id="rId9"/>
    <p:sldLayoutId id="2147483836" r:id="rId10"/>
    <p:sldLayoutId id="2147483837" r:id="rId11"/>
    <p:sldLayoutId id="2147483838" r:id="rId12"/>
    <p:sldLayoutId id="2147483839" r:id="rId13"/>
    <p:sldLayoutId id="2147483840" r:id="rId14"/>
    <p:sldLayoutId id="2147483841" r:id="rId15"/>
    <p:sldLayoutId id="2147483842" r:id="rId16"/>
    <p:sldLayoutId id="2147483843"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scholar.google.co.uk/scholar?hl=en&amp;as-sdt=0,5&amp;as_vis=1&amp;qsp=2&amp;q=referencing+style&amp;qst=ib#d=gs_qabs&amp;t=166353645885&amp;u=%23p%3DPYXQEJ7bXgOJ" TargetMode="External"/><Relationship Id="rId2" Type="http://schemas.openxmlformats.org/officeDocument/2006/relationships/hyperlink" Target="https://journals.sagepub.com/" TargetMode="External"/><Relationship Id="rId1" Type="http://schemas.openxmlformats.org/officeDocument/2006/relationships/slideLayout" Target="../slideLayouts/slideLayout2.xml"/><Relationship Id="rId6" Type="http://schemas.openxmlformats.org/officeDocument/2006/relationships/image" Target="../media/image3.jpeg"/><Relationship Id="rId5" Type="http://schemas.openxmlformats.org/officeDocument/2006/relationships/image" Target="../media/image2.png"/><Relationship Id="rId4" Type="http://schemas.openxmlformats.org/officeDocument/2006/relationships/hyperlink" Target="https://scholar.google.com/" TargetMode="External"/></Relationships>
</file>

<file path=ppt/slides/_rels/slide2.xml.rels><?xml version="1.0" encoding="UTF-8" standalone="yes"?>
<Relationships xmlns="http://schemas.openxmlformats.org/package/2006/relationships"><Relationship Id="rId3" Type="http://schemas.openxmlformats.org/officeDocument/2006/relationships/hyperlink" Target="https://journals.sagepub.com/" TargetMode="External"/><Relationship Id="rId7" Type="http://schemas.openxmlformats.org/officeDocument/2006/relationships/hyperlink" Target="https://images.app.goo.gl/okuwo35sksHEuxR27" TargetMode="External"/><Relationship Id="rId2" Type="http://schemas.openxmlformats.org/officeDocument/2006/relationships/hyperlink" Target="https://www.mindtools.com/pages/article/newTED_95.htm" TargetMode="External"/><Relationship Id="rId1" Type="http://schemas.openxmlformats.org/officeDocument/2006/relationships/slideLayout" Target="../slideLayouts/slideLayout2.xml"/><Relationship Id="rId6" Type="http://schemas.openxmlformats.org/officeDocument/2006/relationships/hyperlink" Target="https://www.utc.edu/enrolment-management-and-student-affairs/center-for-academic-support-and-advisement/tips-for-academic" TargetMode="External"/><Relationship Id="rId5" Type="http://schemas.openxmlformats.org/officeDocument/2006/relationships/hyperlink" Target="https://scholar.google.co.uk/scholar?hl=en&amp;as_sdt=0,5&amp;as_vis+1&amp;qsp+2&amp;q=referencing+style&amp;qst=ib#d=gs_qabs&amp;t=1663536454885&amp;u=%23p%3DPYXQEJ7bXgOJ" TargetMode="External"/><Relationship Id="rId4" Type="http://schemas.openxmlformats.org/officeDocument/2006/relationships/hyperlink" Target="https://scholar.google.com/scholar?hl=en&amp;as_sdt=0%2C5g=note+taking+skills&amp;oq=note+taking#d=gs_qabs&amp;t=1663538788227&amp;u=%23p%3Dk5ers4dl-wwj"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44C5E0-FE66-4999-A686-723A8EDB3A88}"/>
              </a:ext>
            </a:extLst>
          </p:cNvPr>
          <p:cNvSpPr>
            <a:spLocks noGrp="1"/>
          </p:cNvSpPr>
          <p:nvPr>
            <p:ph type="title"/>
          </p:nvPr>
        </p:nvSpPr>
        <p:spPr>
          <a:xfrm>
            <a:off x="4260573" y="7378"/>
            <a:ext cx="2436928" cy="321352"/>
          </a:xfrm>
        </p:spPr>
        <p:txBody>
          <a:bodyPr>
            <a:noAutofit/>
          </a:bodyPr>
          <a:lstStyle/>
          <a:p>
            <a:r>
              <a:rPr lang="en-GB" sz="1400" u="sng" dirty="0">
                <a:solidFill>
                  <a:schemeClr val="tx1"/>
                </a:solidFill>
                <a:latin typeface="Arial" panose="020B0604020202020204" pitchFamily="34" charset="0"/>
                <a:cs typeface="Arial" panose="020B0604020202020204" pitchFamily="34" charset="0"/>
              </a:rPr>
              <a:t>Critical thinking</a:t>
            </a:r>
          </a:p>
        </p:txBody>
      </p:sp>
      <p:sp>
        <p:nvSpPr>
          <p:cNvPr id="3" name="Content Placeholder 2">
            <a:extLst>
              <a:ext uri="{FF2B5EF4-FFF2-40B4-BE49-F238E27FC236}">
                <a16:creationId xmlns:a16="http://schemas.microsoft.com/office/drawing/2014/main" id="{53551898-1E23-4D3F-A234-875B58788530}"/>
              </a:ext>
            </a:extLst>
          </p:cNvPr>
          <p:cNvSpPr>
            <a:spLocks noGrp="1"/>
          </p:cNvSpPr>
          <p:nvPr>
            <p:ph idx="1"/>
          </p:nvPr>
        </p:nvSpPr>
        <p:spPr>
          <a:xfrm>
            <a:off x="53901" y="215192"/>
            <a:ext cx="3271041" cy="2415163"/>
          </a:xfrm>
        </p:spPr>
        <p:style>
          <a:lnRef idx="2">
            <a:schemeClr val="accent4"/>
          </a:lnRef>
          <a:fillRef idx="1">
            <a:schemeClr val="lt1"/>
          </a:fillRef>
          <a:effectRef idx="0">
            <a:schemeClr val="accent4"/>
          </a:effectRef>
          <a:fontRef idx="minor">
            <a:schemeClr val="dk1"/>
          </a:fontRef>
        </p:style>
        <p:txBody>
          <a:bodyPr>
            <a:normAutofit fontScale="92500" lnSpcReduction="20000"/>
          </a:bodyPr>
          <a:lstStyle/>
          <a:p>
            <a:pPr marL="0" indent="0">
              <a:buNone/>
            </a:pPr>
            <a:r>
              <a:rPr lang="en-GB" sz="1100" u="sng" dirty="0">
                <a:solidFill>
                  <a:schemeClr val="tx1"/>
                </a:solidFill>
                <a:latin typeface="Arial" panose="020B0604020202020204" pitchFamily="34" charset="0"/>
                <a:cs typeface="Arial" panose="020B0604020202020204" pitchFamily="34" charset="0"/>
              </a:rPr>
              <a:t>Introduction</a:t>
            </a:r>
          </a:p>
          <a:p>
            <a:pPr marL="0" indent="0">
              <a:buNone/>
            </a:pPr>
            <a:r>
              <a:rPr lang="en-GB" sz="1100" u="sng" dirty="0">
                <a:solidFill>
                  <a:schemeClr val="tx1"/>
                </a:solidFill>
                <a:latin typeface="Arial" panose="020B0604020202020204" pitchFamily="34" charset="0"/>
                <a:cs typeface="Arial" panose="020B0604020202020204" pitchFamily="34" charset="0"/>
              </a:rPr>
              <a:t>As stated by the website mind tools` critical thinking is the discipline of rigorously and skilfully using information, experience, observation, and reasoning to guide your decisions, actions and beliefs’.</a:t>
            </a:r>
          </a:p>
          <a:p>
            <a:pPr marL="0" indent="0">
              <a:buNone/>
            </a:pPr>
            <a:r>
              <a:rPr lang="en-GB" sz="1100" u="sng" dirty="0">
                <a:solidFill>
                  <a:srgbClr val="00B0F0"/>
                </a:solidFill>
                <a:latin typeface="Arial" panose="020B0604020202020204" pitchFamily="34" charset="0"/>
                <a:cs typeface="Arial" panose="020B0604020202020204" pitchFamily="34" charset="0"/>
              </a:rPr>
              <a:t>https://www.mindtools.com/pages/article/newTED_95.htm</a:t>
            </a:r>
            <a:r>
              <a:rPr lang="en-GB" sz="1100" u="sng" dirty="0">
                <a:solidFill>
                  <a:schemeClr val="tx1"/>
                </a:solidFill>
                <a:latin typeface="Arial" panose="020B0604020202020204" pitchFamily="34" charset="0"/>
                <a:cs typeface="Arial" panose="020B0604020202020204" pitchFamily="34" charset="0"/>
              </a:rPr>
              <a:t>  </a:t>
            </a:r>
          </a:p>
          <a:p>
            <a:pPr marL="0" indent="0">
              <a:buNone/>
            </a:pPr>
            <a:r>
              <a:rPr lang="en-GB" sz="1100" u="sng" dirty="0">
                <a:solidFill>
                  <a:schemeClr val="tx1"/>
                </a:solidFill>
                <a:latin typeface="Arial" panose="020B0604020202020204" pitchFamily="34" charset="0"/>
                <a:cs typeface="Arial" panose="020B0604020202020204" pitchFamily="34" charset="0"/>
              </a:rPr>
              <a:t>Resourcing information  created by Richard </a:t>
            </a:r>
            <a:r>
              <a:rPr lang="en-GB" sz="1100" u="sng" dirty="0" err="1">
                <a:solidFill>
                  <a:schemeClr val="tx1"/>
                </a:solidFill>
                <a:latin typeface="Arial" panose="020B0604020202020204" pitchFamily="34" charset="0"/>
                <a:cs typeface="Arial" panose="020B0604020202020204" pitchFamily="34" charset="0"/>
              </a:rPr>
              <a:t>paul</a:t>
            </a:r>
            <a:r>
              <a:rPr lang="en-GB" sz="1100" u="sng" dirty="0">
                <a:solidFill>
                  <a:schemeClr val="tx1"/>
                </a:solidFill>
                <a:latin typeface="Arial" panose="020B0604020202020204" pitchFamily="34" charset="0"/>
                <a:cs typeface="Arial" panose="020B0604020202020204" pitchFamily="34" charset="0"/>
              </a:rPr>
              <a:t> and </a:t>
            </a:r>
            <a:r>
              <a:rPr lang="en-GB" sz="1100" u="sng" dirty="0" err="1">
                <a:solidFill>
                  <a:schemeClr val="tx1"/>
                </a:solidFill>
                <a:latin typeface="Arial" panose="020B0604020202020204" pitchFamily="34" charset="0"/>
                <a:cs typeface="Arial" panose="020B0604020202020204" pitchFamily="34" charset="0"/>
              </a:rPr>
              <a:t>linda</a:t>
            </a:r>
            <a:r>
              <a:rPr lang="en-GB" sz="1100" u="sng" dirty="0">
                <a:solidFill>
                  <a:schemeClr val="tx1"/>
                </a:solidFill>
                <a:latin typeface="Arial" panose="020B0604020202020204" pitchFamily="34" charset="0"/>
                <a:cs typeface="Arial" panose="020B0604020202020204" pitchFamily="34" charset="0"/>
              </a:rPr>
              <a:t> Elder the discuss a breakdown of what to include when making an analysation of critical thinking, purpose, questions , information, conclusions and concepts.   </a:t>
            </a:r>
            <a:r>
              <a:rPr lang="en-GB" sz="1100" u="sng" dirty="0">
                <a:solidFill>
                  <a:srgbClr val="7030A0"/>
                </a:solidFill>
                <a:latin typeface="Arial" panose="020B0604020202020204" pitchFamily="34" charset="0"/>
                <a:cs typeface="Arial" panose="020B0604020202020204" pitchFamily="34" charset="0"/>
              </a:rPr>
              <a:t>https;//scholar.google.com/scholar?hl=</a:t>
            </a:r>
            <a:r>
              <a:rPr lang="en-GB" sz="1100" u="sng" dirty="0" err="1">
                <a:solidFill>
                  <a:srgbClr val="7030A0"/>
                </a:solidFill>
                <a:latin typeface="Arial" panose="020B0604020202020204" pitchFamily="34" charset="0"/>
                <a:cs typeface="Arial" panose="020B0604020202020204" pitchFamily="34" charset="0"/>
              </a:rPr>
              <a:t>en&amp;as_sdt</a:t>
            </a:r>
            <a:r>
              <a:rPr lang="en-GB" sz="1100" u="sng" dirty="0">
                <a:solidFill>
                  <a:srgbClr val="7030A0"/>
                </a:solidFill>
                <a:latin typeface="Arial" panose="020B0604020202020204" pitchFamily="34" charset="0"/>
                <a:cs typeface="Arial" panose="020B0604020202020204" pitchFamily="34" charset="0"/>
              </a:rPr>
              <a:t>=0%2C5&amp;q=critical+thibkin#d=</a:t>
            </a:r>
            <a:r>
              <a:rPr lang="en-GB" sz="1100" u="sng" dirty="0" err="1">
                <a:solidFill>
                  <a:srgbClr val="7030A0"/>
                </a:solidFill>
                <a:latin typeface="Arial" panose="020B0604020202020204" pitchFamily="34" charset="0"/>
                <a:cs typeface="Arial" panose="020B0604020202020204" pitchFamily="34" charset="0"/>
              </a:rPr>
              <a:t>gs_qabs&amp;t</a:t>
            </a:r>
            <a:r>
              <a:rPr lang="en-GB" sz="1100" u="sng" dirty="0">
                <a:solidFill>
                  <a:srgbClr val="7030A0"/>
                </a:solidFill>
                <a:latin typeface="Arial" panose="020B0604020202020204" pitchFamily="34" charset="0"/>
                <a:cs typeface="Arial" panose="020B0604020202020204" pitchFamily="34" charset="0"/>
              </a:rPr>
              <a:t>=1664311700326&amp;u=23p%3DEtL35shs8RQJ</a:t>
            </a:r>
          </a:p>
          <a:p>
            <a:pPr marL="0" indent="0">
              <a:buNone/>
            </a:pPr>
            <a:endParaRPr lang="en-GB" sz="1100" u="sng" dirty="0">
              <a:solidFill>
                <a:schemeClr val="tx1"/>
              </a:solidFill>
              <a:latin typeface="Arial" panose="020B0604020202020204" pitchFamily="34" charset="0"/>
              <a:cs typeface="Arial" panose="020B0604020202020204" pitchFamily="34" charset="0"/>
            </a:endParaRPr>
          </a:p>
          <a:p>
            <a:pPr marL="0" indent="0">
              <a:buNone/>
            </a:pPr>
            <a:endParaRPr lang="en-GB" sz="400" dirty="0">
              <a:solidFill>
                <a:srgbClr val="FF0000"/>
              </a:solidFill>
            </a:endParaRPr>
          </a:p>
        </p:txBody>
      </p:sp>
      <p:sp>
        <p:nvSpPr>
          <p:cNvPr id="4" name="TextBox 3">
            <a:extLst>
              <a:ext uri="{FF2B5EF4-FFF2-40B4-BE49-F238E27FC236}">
                <a16:creationId xmlns:a16="http://schemas.microsoft.com/office/drawing/2014/main" id="{04B2C368-2AC4-4B1D-89DA-94E06B89BFC6}"/>
              </a:ext>
            </a:extLst>
          </p:cNvPr>
          <p:cNvSpPr txBox="1"/>
          <p:nvPr/>
        </p:nvSpPr>
        <p:spPr>
          <a:xfrm>
            <a:off x="28104" y="2611483"/>
            <a:ext cx="2796208" cy="246221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Referencing </a:t>
            </a:r>
          </a:p>
          <a:p>
            <a:pPr algn="just"/>
            <a:r>
              <a:rPr lang="en-GB" sz="1100" dirty="0">
                <a:latin typeface="Arial" panose="020B0604020202020204" pitchFamily="34" charset="0"/>
                <a:cs typeface="Arial" panose="020B0604020202020204" pitchFamily="34" charset="0"/>
              </a:rPr>
              <a:t>Referencing is when you use someone else's context in your work, you need to acknowledge that you have source such information in the main body of your essay this is referred to in-text citation, it is known as plagiarism if you do not reference such information that you have use.  </a:t>
            </a:r>
          </a:p>
          <a:p>
            <a:pPr algn="just"/>
            <a:r>
              <a:rPr lang="en-GB" sz="1100" dirty="0">
                <a:latin typeface="Arial" panose="020B0604020202020204" pitchFamily="34" charset="0"/>
                <a:cs typeface="Arial" panose="020B0604020202020204" pitchFamily="34" charset="0"/>
              </a:rPr>
              <a:t>According to colin Neville ‘in recent years , plagiarism has been dominant concern for higher education practioners. However there can be a fine line between plagiarism and poor reference practice’. </a:t>
            </a:r>
          </a:p>
        </p:txBody>
      </p:sp>
      <p:sp>
        <p:nvSpPr>
          <p:cNvPr id="6" name="TextBox 5">
            <a:extLst>
              <a:ext uri="{FF2B5EF4-FFF2-40B4-BE49-F238E27FC236}">
                <a16:creationId xmlns:a16="http://schemas.microsoft.com/office/drawing/2014/main" id="{D759BCA7-65E5-415E-913E-B848CE0D8C2B}"/>
              </a:ext>
            </a:extLst>
          </p:cNvPr>
          <p:cNvSpPr txBox="1"/>
          <p:nvPr/>
        </p:nvSpPr>
        <p:spPr>
          <a:xfrm>
            <a:off x="5744867" y="2611483"/>
            <a:ext cx="3572059" cy="4154984"/>
          </a:xfrm>
          <a:prstGeom prst="rect">
            <a:avLst/>
          </a:prstGeom>
        </p:spPr>
        <p:style>
          <a:lnRef idx="2">
            <a:schemeClr val="accent5"/>
          </a:lnRef>
          <a:fillRef idx="1">
            <a:schemeClr val="lt1"/>
          </a:fillRef>
          <a:effectRef idx="0">
            <a:schemeClr val="accent5"/>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Reflection</a:t>
            </a:r>
          </a:p>
          <a:p>
            <a:pPr marL="228600" indent="-228600" algn="just">
              <a:buAutoNum type="arabicPeriod"/>
            </a:pPr>
            <a:r>
              <a:rPr lang="en-GB" sz="1100" b="0" i="0" dirty="0">
                <a:solidFill>
                  <a:srgbClr val="333333"/>
                </a:solidFill>
                <a:effectLst/>
                <a:latin typeface="Open Sans" panose="020B0604020202020204" pitchFamily="34" charset="0"/>
              </a:rPr>
              <a:t>Kolb's portrayal of learning from experience has been criticized, however, for not allowing sufficiently for intuitive processes, or for intention, purpose and choice (see for example Bullough, 1989). In the context of managers' learning, questions have been raised as to whether the theory is actually confirmed in practice (James, 1980) and whether the emphasis on learning from experience is adequate to the complex uncertainties which managers have to deal with.</a:t>
            </a:r>
          </a:p>
          <a:p>
            <a:pPr marL="228600" indent="-228600" algn="just">
              <a:buAutoNum type="arabicPeriod"/>
            </a:pPr>
            <a:r>
              <a:rPr lang="en-GB" sz="1100" dirty="0">
                <a:solidFill>
                  <a:schemeClr val="accent4">
                    <a:lumMod val="40000"/>
                    <a:lumOff val="60000"/>
                  </a:schemeClr>
                </a:solidFill>
                <a:latin typeface="Open Sans" panose="020B0604020202020204" pitchFamily="34" charset="0"/>
                <a:hlinkClick r:id="rId2"/>
              </a:rPr>
              <a:t>https://journals.sagepub.com/</a:t>
            </a:r>
            <a:endParaRPr lang="en-GB" sz="1100" dirty="0">
              <a:solidFill>
                <a:schemeClr val="accent4">
                  <a:lumMod val="40000"/>
                  <a:lumOff val="60000"/>
                </a:schemeClr>
              </a:solidFill>
              <a:latin typeface="Open Sans" panose="020B0604020202020204" pitchFamily="34" charset="0"/>
            </a:endParaRPr>
          </a:p>
          <a:p>
            <a:pPr marL="228600" indent="-228600" algn="just">
              <a:buAutoNum type="arabicPeriod"/>
            </a:pPr>
            <a:r>
              <a:rPr lang="en-GB" sz="1100" b="0" i="0" dirty="0">
                <a:solidFill>
                  <a:schemeClr val="tx1"/>
                </a:solidFill>
                <a:effectLst/>
                <a:latin typeface="Open Sans" panose="020B0604020202020204" pitchFamily="34" charset="0"/>
              </a:rPr>
              <a:t>Reflecting work is how a student learns to process their learning</a:t>
            </a:r>
            <a:r>
              <a:rPr lang="en-GB" sz="1100" b="0" i="0" dirty="0">
                <a:solidFill>
                  <a:schemeClr val="accent4">
                    <a:lumMod val="40000"/>
                    <a:lumOff val="60000"/>
                  </a:schemeClr>
                </a:solidFill>
                <a:effectLst/>
                <a:latin typeface="Open Sans" panose="020B0604020202020204" pitchFamily="34" charset="0"/>
              </a:rPr>
              <a:t>. </a:t>
            </a:r>
            <a:r>
              <a:rPr lang="en-GB" sz="1100" b="0" i="0" dirty="0">
                <a:solidFill>
                  <a:schemeClr val="tx1"/>
                </a:solidFill>
                <a:effectLst/>
                <a:latin typeface="Open Sans" panose="020B0604020202020204" pitchFamily="34" charset="0"/>
              </a:rPr>
              <a:t>“Kolb’s experimental learning cycle concept divides the learning process into a cycle of four basic theoretical components; concrete experience, reflective observation, abstract conceptualization, and active experimentation.</a:t>
            </a:r>
          </a:p>
          <a:p>
            <a:pPr marL="228600" indent="-228600" algn="just">
              <a:buAutoNum type="arabicPeriod"/>
            </a:pPr>
            <a:r>
              <a:rPr lang="en-GB" sz="1100" dirty="0">
                <a:solidFill>
                  <a:srgbClr val="00B0F0"/>
                </a:solidFill>
                <a:latin typeface="Arial" panose="020B0604020202020204" pitchFamily="34" charset="0"/>
                <a:cs typeface="Arial" panose="020B0604020202020204" pitchFamily="34" charset="0"/>
              </a:rPr>
              <a:t>https;//online.norwich.edu.academic-programs/resources/4-components-experiential-learning-cycle</a:t>
            </a:r>
          </a:p>
          <a:p>
            <a:pPr algn="just"/>
            <a:r>
              <a:rPr lang="en-GB" sz="1100" dirty="0">
                <a:latin typeface="Arial" panose="020B0604020202020204" pitchFamily="34" charset="0"/>
                <a:cs typeface="Arial" panose="020B0604020202020204" pitchFamily="34" charset="0"/>
              </a:rPr>
              <a:t> </a:t>
            </a:r>
          </a:p>
        </p:txBody>
      </p:sp>
      <p:sp>
        <p:nvSpPr>
          <p:cNvPr id="13" name="TextBox 12">
            <a:extLst>
              <a:ext uri="{FF2B5EF4-FFF2-40B4-BE49-F238E27FC236}">
                <a16:creationId xmlns:a16="http://schemas.microsoft.com/office/drawing/2014/main" id="{997F9540-071A-4C6E-8032-054308E930DD}"/>
              </a:ext>
            </a:extLst>
          </p:cNvPr>
          <p:cNvSpPr txBox="1"/>
          <p:nvPr/>
        </p:nvSpPr>
        <p:spPr>
          <a:xfrm>
            <a:off x="4097705" y="799114"/>
            <a:ext cx="2762664" cy="261610"/>
          </a:xfrm>
          <a:prstGeom prst="rect">
            <a:avLst/>
          </a:prstGeom>
          <a:noFill/>
        </p:spPr>
        <p:txBody>
          <a:bodyPr wrap="square" rtlCol="0">
            <a:spAutoFit/>
          </a:bodyPr>
          <a:lstStyle/>
          <a:p>
            <a:pPr algn="just"/>
            <a:endParaRPr lang="en-GB" sz="1100" dirty="0">
              <a:latin typeface="Arial" panose="020B0604020202020204" pitchFamily="34" charset="0"/>
              <a:cs typeface="Arial" panose="020B0604020202020204" pitchFamily="34" charset="0"/>
            </a:endParaRPr>
          </a:p>
        </p:txBody>
      </p:sp>
      <p:sp>
        <p:nvSpPr>
          <p:cNvPr id="15" name="TextBox 14">
            <a:extLst>
              <a:ext uri="{FF2B5EF4-FFF2-40B4-BE49-F238E27FC236}">
                <a16:creationId xmlns:a16="http://schemas.microsoft.com/office/drawing/2014/main" id="{460D803C-07A0-410F-A7A0-599E8C8616FD}"/>
              </a:ext>
            </a:extLst>
          </p:cNvPr>
          <p:cNvSpPr txBox="1"/>
          <p:nvPr/>
        </p:nvSpPr>
        <p:spPr>
          <a:xfrm>
            <a:off x="2875074" y="2611483"/>
            <a:ext cx="2811886" cy="330859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To reference accurately within APA guidance to use quotations you must make sure these are in quotation marks or indented in order for the reader to know that it is a valid point made by someone else. These must be included into your reference list at the end of your work which shows clearly where all your information as been resourced from.</a:t>
            </a:r>
          </a:p>
          <a:p>
            <a:pPr algn="just"/>
            <a:r>
              <a:rPr lang="en-GB" sz="1100" dirty="0">
                <a:solidFill>
                  <a:schemeClr val="tx2">
                    <a:lumMod val="40000"/>
                    <a:lumOff val="60000"/>
                  </a:schemeClr>
                </a:solidFill>
                <a:latin typeface="Arial" panose="020B0604020202020204" pitchFamily="34" charset="0"/>
                <a:cs typeface="Arial" panose="020B0604020202020204" pitchFamily="34" charset="0"/>
                <a:hlinkClick r:id="rId3"/>
              </a:rPr>
              <a:t>https://scholar.google.co.uk/scholar?hl=en&amp;as-sdt=0,5&amp;as_vis=1&amp;qsp=2&amp;q=referencing+style&amp;qst=ib#d=gs_qabs&amp;t=166353645885&amp;u=%23p%3DPYXQEJ7bXgOJ</a:t>
            </a:r>
            <a:r>
              <a:rPr lang="en-GB" sz="1100" dirty="0">
                <a:solidFill>
                  <a:schemeClr val="tx2">
                    <a:lumMod val="40000"/>
                    <a:lumOff val="60000"/>
                  </a:schemeClr>
                </a:solidFill>
                <a:latin typeface="Arial" panose="020B0604020202020204" pitchFamily="34" charset="0"/>
                <a:cs typeface="Arial" panose="020B0604020202020204" pitchFamily="34" charset="0"/>
              </a:rPr>
              <a:t>. </a:t>
            </a:r>
            <a:r>
              <a:rPr lang="en-GB" sz="1100" dirty="0">
                <a:solidFill>
                  <a:schemeClr val="tx1"/>
                </a:solidFill>
                <a:latin typeface="Arial" panose="020B0604020202020204" pitchFamily="34" charset="0"/>
                <a:cs typeface="Arial" panose="020B0604020202020204" pitchFamily="34" charset="0"/>
              </a:rPr>
              <a:t>Looking at an online article by Maureen Dwyer in the British journal of Nursing  it explains how to reference and the importance referencing has within academic work. </a:t>
            </a:r>
            <a:r>
              <a:rPr lang="en-GB" sz="1100" dirty="0">
                <a:solidFill>
                  <a:schemeClr val="tx1"/>
                </a:solidFill>
                <a:latin typeface="Arial" panose="020B0604020202020204" pitchFamily="34" charset="0"/>
                <a:cs typeface="Arial" panose="020B0604020202020204" pitchFamily="34" charset="0"/>
                <a:hlinkClick r:id="rId4"/>
              </a:rPr>
              <a:t>https://scholar.google.com</a:t>
            </a:r>
            <a:endParaRPr lang="en-GB" sz="1100" dirty="0">
              <a:solidFill>
                <a:schemeClr val="tx1"/>
              </a:solidFill>
              <a:latin typeface="Arial" panose="020B0604020202020204" pitchFamily="34" charset="0"/>
              <a:cs typeface="Arial" panose="020B0604020202020204" pitchFamily="34" charset="0"/>
            </a:endParaRPr>
          </a:p>
        </p:txBody>
      </p:sp>
      <p:sp>
        <p:nvSpPr>
          <p:cNvPr id="16" name="TextBox 15">
            <a:extLst>
              <a:ext uri="{FF2B5EF4-FFF2-40B4-BE49-F238E27FC236}">
                <a16:creationId xmlns:a16="http://schemas.microsoft.com/office/drawing/2014/main" id="{3C8CBD86-CF8E-44C0-BDE7-44C3ADFB2BB2}"/>
              </a:ext>
            </a:extLst>
          </p:cNvPr>
          <p:cNvSpPr txBox="1"/>
          <p:nvPr/>
        </p:nvSpPr>
        <p:spPr>
          <a:xfrm>
            <a:off x="-71119" y="-57662"/>
            <a:ext cx="4409439" cy="338554"/>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Joleen Harris </a:t>
            </a:r>
            <a:r>
              <a:rPr lang="en-GB" sz="1600">
                <a:latin typeface="Arial" panose="020B0604020202020204" pitchFamily="34" charset="0"/>
                <a:cs typeface="Arial" panose="020B0604020202020204" pitchFamily="34" charset="0"/>
              </a:rPr>
              <a:t>2219656  ECG4005PC</a:t>
            </a:r>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09B3B25-E0FE-4443-A3A2-20F0FE06785A}"/>
              </a:ext>
            </a:extLst>
          </p:cNvPr>
          <p:cNvSpPr txBox="1"/>
          <p:nvPr/>
        </p:nvSpPr>
        <p:spPr>
          <a:xfrm>
            <a:off x="3713346" y="248246"/>
            <a:ext cx="5221650" cy="1785104"/>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  Note taking</a:t>
            </a:r>
          </a:p>
          <a:p>
            <a:pPr algn="just"/>
            <a:r>
              <a:rPr lang="en-GB" sz="1100" dirty="0">
                <a:latin typeface="Arial" panose="020B0604020202020204" pitchFamily="34" charset="0"/>
                <a:cs typeface="Arial" panose="020B0604020202020204" pitchFamily="34" charset="0"/>
              </a:rPr>
              <a:t>Effective note taking allows a person to refer back to topics that have been discussed during lectures. Allows you the ability to then research subjects that your unfamiliar with. Looking particularly at ‘The Cornell method it provides a systematic format for condensing and organising notes without laborious recopying’. Advantages for note taking are that you can referee to notes from time to time, disadvantages are if notes have not been taking properly them it can led to confusion. </a:t>
            </a:r>
          </a:p>
          <a:p>
            <a:pPr algn="just"/>
            <a:r>
              <a:rPr lang="en-GB" sz="1100" dirty="0">
                <a:solidFill>
                  <a:srgbClr val="FFFF00"/>
                </a:solidFill>
                <a:latin typeface="Arial" panose="020B0604020202020204" pitchFamily="34" charset="0"/>
                <a:cs typeface="Arial" panose="020B0604020202020204" pitchFamily="34" charset="0"/>
              </a:rPr>
              <a:t>https://www.utc.edu/enrolment-management-and-student-affairs/center-for-academic-support-and-advisement-tips-for-academic-success/note-taking#cornell</a:t>
            </a:r>
          </a:p>
        </p:txBody>
      </p:sp>
      <p:sp>
        <p:nvSpPr>
          <p:cNvPr id="7" name="TextBox 6">
            <a:extLst>
              <a:ext uri="{FF2B5EF4-FFF2-40B4-BE49-F238E27FC236}">
                <a16:creationId xmlns:a16="http://schemas.microsoft.com/office/drawing/2014/main" id="{4A616CDD-9303-4241-9D64-556216104FF5}"/>
              </a:ext>
            </a:extLst>
          </p:cNvPr>
          <p:cNvSpPr txBox="1"/>
          <p:nvPr/>
        </p:nvSpPr>
        <p:spPr>
          <a:xfrm>
            <a:off x="8918815" y="-20007"/>
            <a:ext cx="3219284" cy="2631490"/>
          </a:xfrm>
          <a:prstGeom prst="rect">
            <a:avLst/>
          </a:prstGeom>
        </p:spPr>
        <p:style>
          <a:lnRef idx="2">
            <a:schemeClr val="accent3"/>
          </a:lnRef>
          <a:fillRef idx="1">
            <a:schemeClr val="lt1"/>
          </a:fillRef>
          <a:effectRef idx="0">
            <a:schemeClr val="accent3"/>
          </a:effectRef>
          <a:fontRef idx="minor">
            <a:schemeClr val="dk1"/>
          </a:fontRef>
        </p:style>
        <p:txBody>
          <a:bodyPr wrap="square" rtlCol="0">
            <a:spAutoFit/>
          </a:bodyPr>
          <a:lstStyle/>
          <a:p>
            <a:pPr algn="just"/>
            <a:r>
              <a:rPr lang="en-GB" sz="1100" dirty="0">
                <a:latin typeface="Arial" panose="020B0604020202020204" pitchFamily="34" charset="0"/>
                <a:cs typeface="Arial" panose="020B0604020202020204" pitchFamily="34" charset="0"/>
              </a:rPr>
              <a:t>An article on note-taking skills  can be found on google scholar. This article has been peer reviewed and states that ‘students rely on their notes to memorise and learn critical course content, and recent studies of note taking state that most students take notes, citing survey published in 1974’.</a:t>
            </a:r>
          </a:p>
          <a:p>
            <a:pPr algn="just"/>
            <a:r>
              <a:rPr lang="en-GB" sz="1100" dirty="0">
                <a:solidFill>
                  <a:srgbClr val="FFFF00"/>
                </a:solidFill>
                <a:latin typeface="Arial" panose="020B0604020202020204" pitchFamily="34" charset="0"/>
                <a:cs typeface="Arial" panose="020B0604020202020204" pitchFamily="34" charset="0"/>
              </a:rPr>
              <a:t>https://scholar.google.com/scholar?hl=en&amp;as_sdt=0%2c5&amp;q=note+taking+skills&amp;oq=note+taking#d=gs_qabs&amp;t=1663538788227&amp;u=%3Dk5erS4dl-wwJ</a:t>
            </a:r>
            <a:r>
              <a:rPr lang="en-GB" sz="1100" dirty="0">
                <a:latin typeface="Arial" panose="020B0604020202020204" pitchFamily="34" charset="0"/>
                <a:cs typeface="Arial" panose="020B0604020202020204" pitchFamily="34" charset="0"/>
              </a:rPr>
              <a:t>  An article conducted by D’Antoni, Anthony. Zipp Genevieve, Olson Valerie and Cahill Terrence F look at mind maps and believe that is has multi-sensory tool within critical thinking. </a:t>
            </a:r>
            <a:r>
              <a:rPr lang="en-GB" sz="1100" dirty="0">
                <a:solidFill>
                  <a:schemeClr val="accent3">
                    <a:lumMod val="75000"/>
                  </a:schemeClr>
                </a:solidFill>
                <a:latin typeface="Arial" panose="020B0604020202020204" pitchFamily="34" charset="0"/>
                <a:cs typeface="Arial" panose="020B0604020202020204" pitchFamily="34" charset="0"/>
              </a:rPr>
              <a:t>https;//scholar.google.com</a:t>
            </a:r>
          </a:p>
        </p:txBody>
      </p:sp>
      <p:sp>
        <p:nvSpPr>
          <p:cNvPr id="11" name="TextBox 10">
            <a:extLst>
              <a:ext uri="{FF2B5EF4-FFF2-40B4-BE49-F238E27FC236}">
                <a16:creationId xmlns:a16="http://schemas.microsoft.com/office/drawing/2014/main" id="{C0BFD833-A46B-4649-AB68-6D5246228A4F}"/>
              </a:ext>
            </a:extLst>
          </p:cNvPr>
          <p:cNvSpPr txBox="1"/>
          <p:nvPr/>
        </p:nvSpPr>
        <p:spPr>
          <a:xfrm>
            <a:off x="9452558" y="2670794"/>
            <a:ext cx="2638162" cy="3139321"/>
          </a:xfrm>
          <a:prstGeom prst="rect">
            <a:avLst/>
          </a:prstGeom>
        </p:spPr>
        <p:style>
          <a:lnRef idx="2">
            <a:schemeClr val="accent6"/>
          </a:lnRef>
          <a:fillRef idx="1">
            <a:schemeClr val="lt1"/>
          </a:fillRef>
          <a:effectRef idx="0">
            <a:schemeClr val="accent6"/>
          </a:effectRef>
          <a:fontRef idx="minor">
            <a:schemeClr val="dk1"/>
          </a:fontRef>
        </p:style>
        <p:txBody>
          <a:bodyPr wrap="square" rtlCol="0">
            <a:spAutoFit/>
          </a:bodyPr>
          <a:lstStyle/>
          <a:p>
            <a:pPr algn="just"/>
            <a:r>
              <a:rPr lang="en-GB" sz="1100" u="sng" dirty="0">
                <a:latin typeface="Arial" panose="020B0604020202020204" pitchFamily="34" charset="0"/>
                <a:cs typeface="Arial" panose="020B0604020202020204" pitchFamily="34" charset="0"/>
              </a:rPr>
              <a:t>Conclusion </a:t>
            </a:r>
          </a:p>
          <a:p>
            <a:pPr algn="just"/>
            <a:r>
              <a:rPr lang="en-GB" sz="1100" dirty="0">
                <a:latin typeface="Arial" panose="020B0604020202020204" pitchFamily="34" charset="0"/>
                <a:cs typeface="Arial" panose="020B0604020202020204" pitchFamily="34" charset="0"/>
              </a:rPr>
              <a:t>In the final analyse of this poster  it shows us that critical thinking is one of the most important aspects of learning. This poster illustrates how important the roles of referencing, and note taking are detrimental to learning, it also briefly discusses  plagiarism  and  the concern it has within higher education. There is many more topics that enables a person to make a decision on evidence needed to support a persons argument. Michael A. Peters quoted ‘there is no more central issue to education than thinking and reasoning. </a:t>
            </a:r>
            <a:r>
              <a:rPr lang="en-GB" sz="1100" dirty="0">
                <a:solidFill>
                  <a:schemeClr val="accent5">
                    <a:lumMod val="75000"/>
                  </a:schemeClr>
                </a:solidFill>
                <a:latin typeface="Arial" panose="020B0604020202020204" pitchFamily="34" charset="0"/>
                <a:cs typeface="Arial" panose="020B0604020202020204" pitchFamily="34" charset="0"/>
              </a:rPr>
              <a:t>Michael A, peters educational philosophy and theory .https;//philpapers.org/rec/PETKOT</a:t>
            </a:r>
          </a:p>
        </p:txBody>
      </p:sp>
      <p:pic>
        <p:nvPicPr>
          <p:cNvPr id="1026" name="Picture 2" descr="See the source image">
            <a:extLst>
              <a:ext uri="{FF2B5EF4-FFF2-40B4-BE49-F238E27FC236}">
                <a16:creationId xmlns:a16="http://schemas.microsoft.com/office/drawing/2014/main" id="{ABD9A383-ECF1-6023-8ADC-97181724CB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104" y="5208314"/>
            <a:ext cx="2846970" cy="166240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9789DF57-9477-2AA4-8F5F-55379B42065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0352540" y="5997575"/>
            <a:ext cx="1812924" cy="768892"/>
          </a:xfrm>
          <a:prstGeom prst="rect">
            <a:avLst/>
          </a:prstGeom>
          <a:noFill/>
          <a:extLst>
            <a:ext uri="{909E8E84-426E-40DD-AFC4-6F175D3DCCD1}">
              <a14:hiddenFill xmlns:a14="http://schemas.microsoft.com/office/drawing/2010/main">
                <a:solidFill>
                  <a:srgbClr val="FFFFFF"/>
                </a:solidFill>
              </a14:hiddenFill>
            </a:ext>
          </a:extLst>
        </p:spPr>
      </p:pic>
      <p:sp>
        <p:nvSpPr>
          <p:cNvPr id="9" name="Slide Number Placeholder 8">
            <a:extLst>
              <a:ext uri="{FF2B5EF4-FFF2-40B4-BE49-F238E27FC236}">
                <a16:creationId xmlns:a16="http://schemas.microsoft.com/office/drawing/2014/main" id="{36D18CC3-3510-02A3-BB82-AD3695766F19}"/>
              </a:ext>
            </a:extLst>
          </p:cNvPr>
          <p:cNvSpPr>
            <a:spLocks noGrp="1"/>
          </p:cNvSpPr>
          <p:nvPr>
            <p:ph type="sldNum" sz="quarter" idx="12"/>
          </p:nvPr>
        </p:nvSpPr>
        <p:spPr/>
        <p:txBody>
          <a:bodyPr/>
          <a:lstStyle/>
          <a:p>
            <a:fld id="{2E9ADA5C-6B58-49C9-AFDD-99EBE4C6B661}" type="slidenum">
              <a:rPr lang="en-GB" smtClean="0"/>
              <a:t>1</a:t>
            </a:fld>
            <a:endParaRPr lang="en-GB"/>
          </a:p>
        </p:txBody>
      </p:sp>
    </p:spTree>
    <p:extLst>
      <p:ext uri="{BB962C8B-B14F-4D97-AF65-F5344CB8AC3E}">
        <p14:creationId xmlns:p14="http://schemas.microsoft.com/office/powerpoint/2010/main" val="2842089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ED844-2A70-42F3-8A14-A35C638C8D07}"/>
              </a:ext>
            </a:extLst>
          </p:cNvPr>
          <p:cNvSpPr>
            <a:spLocks noGrp="1"/>
          </p:cNvSpPr>
          <p:nvPr>
            <p:ph type="title"/>
          </p:nvPr>
        </p:nvSpPr>
        <p:spPr>
          <a:xfrm>
            <a:off x="1154955" y="638388"/>
            <a:ext cx="8944087" cy="1068492"/>
          </a:xfrm>
        </p:spPr>
        <p:txBody>
          <a:bodyPr/>
          <a:lstStyle/>
          <a:p>
            <a:r>
              <a:rPr lang="en-GB" dirty="0"/>
              <a:t>Joleen Harris 22196 ecg4005p</a:t>
            </a:r>
            <a:br>
              <a:rPr lang="en-GB" dirty="0"/>
            </a:br>
            <a:r>
              <a:rPr lang="en-GB" dirty="0"/>
              <a:t>References </a:t>
            </a:r>
          </a:p>
        </p:txBody>
      </p:sp>
      <p:sp>
        <p:nvSpPr>
          <p:cNvPr id="6" name="Content Placeholder 5">
            <a:extLst>
              <a:ext uri="{FF2B5EF4-FFF2-40B4-BE49-F238E27FC236}">
                <a16:creationId xmlns:a16="http://schemas.microsoft.com/office/drawing/2014/main" id="{61976B8A-782A-9FAE-BCA4-C27081274854}"/>
              </a:ext>
            </a:extLst>
          </p:cNvPr>
          <p:cNvSpPr>
            <a:spLocks noGrp="1"/>
          </p:cNvSpPr>
          <p:nvPr>
            <p:ph idx="1"/>
          </p:nvPr>
        </p:nvSpPr>
        <p:spPr>
          <a:xfrm>
            <a:off x="1154955" y="2912532"/>
            <a:ext cx="8761412" cy="3084689"/>
          </a:xfrm>
        </p:spPr>
        <p:txBody>
          <a:bodyPr>
            <a:normAutofit fontScale="40000" lnSpcReduction="20000"/>
          </a:bodyPr>
          <a:lstStyle/>
          <a:p>
            <a:r>
              <a:rPr lang="en-GB" dirty="0">
                <a:hlinkClick r:id="rId2"/>
              </a:rPr>
              <a:t>https;//scholar.google.com/scholar?hl=en&amp;as-sdt=o%2C5q=</a:t>
            </a:r>
            <a:r>
              <a:rPr lang="en-GB" dirty="0" err="1">
                <a:hlinkClick r:id="rId2"/>
              </a:rPr>
              <a:t>critical+thinking+note+taking&amp;t</a:t>
            </a:r>
            <a:r>
              <a:rPr lang="en-GB" dirty="0">
                <a:hlinkClick r:id="rId2"/>
              </a:rPr>
              <a:t>=1664312697591&amp;u=%23p%3DknGU1e2gr3EJ accessed 12/09/2022</a:t>
            </a:r>
          </a:p>
          <a:p>
            <a:r>
              <a:rPr lang="en-GB" dirty="0">
                <a:hlinkClick r:id="rId2"/>
              </a:rPr>
              <a:t>https;//images.app.goo.gl/okuwo35sksHEuxR27 accessed 24/09/2022.</a:t>
            </a:r>
          </a:p>
          <a:p>
            <a:r>
              <a:rPr lang="en-GB" dirty="0">
                <a:hlinkClick r:id="rId2"/>
              </a:rPr>
              <a:t>https://www.mindtools.com/pages/article/newTED_95.htm</a:t>
            </a:r>
            <a:r>
              <a:rPr lang="en-GB" dirty="0"/>
              <a:t> accessed 10/09/22</a:t>
            </a:r>
          </a:p>
          <a:p>
            <a:r>
              <a:rPr lang="en-GB" dirty="0">
                <a:hlinkClick r:id="rId3"/>
              </a:rPr>
              <a:t>https://journals.sagepub.com</a:t>
            </a:r>
            <a:r>
              <a:rPr lang="en-GB" dirty="0"/>
              <a:t> (Colin Neville RGUHS J Pharm sci2 1-8, 2012) accessed 10/9/2022</a:t>
            </a:r>
          </a:p>
          <a:p>
            <a:r>
              <a:rPr lang="en-GB" dirty="0"/>
              <a:t>https;//scholar.google.com/scholar?hl=en&amp;as-sdt=0,5&amp;qsp=1&amp;q=Harvard referencing=guides=ib#gs-qabs&amp;t=1664312298031&amp;u=%23p%3DucQh8jFqjLsj accessed 12/09/2022.</a:t>
            </a:r>
          </a:p>
          <a:p>
            <a:endParaRPr lang="en-GB" dirty="0"/>
          </a:p>
          <a:p>
            <a:r>
              <a:rPr lang="en-GB" dirty="0">
                <a:hlinkClick r:id="rId4"/>
              </a:rPr>
              <a:t>https://scholar.google.com/scholar?hl=en&amp;as_sdt=0%2C5g=note+taking+skills&amp;oq=note+taking#d=gs_qabs&amp;t=1663538788227&amp;u=%23p%3Dk5ers4dl-wwj</a:t>
            </a:r>
            <a:r>
              <a:rPr lang="en-GB" dirty="0"/>
              <a:t> Journal of learning disabilities 27(1)20-24 1994 Accessed 17/09/2022</a:t>
            </a:r>
          </a:p>
          <a:p>
            <a:r>
              <a:rPr lang="en-GB" dirty="0">
                <a:hlinkClick r:id="rId5"/>
              </a:rPr>
              <a:t>https://scholar.google.co.uk/scholar?hl=en&amp;as_sdt=0,5&amp;as_vis+1&amp;qsp+2&amp;q=referencing+style&amp;qst=ib#d=gs_qabs&amp;t=1663536454885&amp;u=%23p%3DPYXQEJ7bXgOJ</a:t>
            </a:r>
            <a:r>
              <a:rPr lang="en-GB" dirty="0"/>
              <a:t> accessed 17/09/2022</a:t>
            </a:r>
          </a:p>
          <a:p>
            <a:r>
              <a:rPr lang="en-GB" dirty="0">
                <a:hlinkClick r:id="rId6"/>
              </a:rPr>
              <a:t>https://www.utc.edu/enrolment-management-and-student-affairs/center-for-academic-support-and-advisement/tips-for-academic</a:t>
            </a:r>
            <a:r>
              <a:rPr lang="en-GB" dirty="0"/>
              <a:t>- success/note-taking#cornell. Accessed 18/9/2022 </a:t>
            </a:r>
          </a:p>
          <a:p>
            <a:r>
              <a:rPr lang="en-GB" dirty="0"/>
              <a:t>Pictures accessed from </a:t>
            </a:r>
            <a:r>
              <a:rPr lang="en-GB" dirty="0">
                <a:hlinkClick r:id="rId7"/>
              </a:rPr>
              <a:t>https://images.app.goo.gl/okuwo35sksHEuxR27</a:t>
            </a:r>
            <a:endParaRPr lang="en-GB" dirty="0"/>
          </a:p>
          <a:p>
            <a:r>
              <a:rPr lang="en-GB" dirty="0"/>
              <a:t>https;//philpapers.org/rec/PETKOT</a:t>
            </a:r>
          </a:p>
          <a:p>
            <a:endParaRPr lang="en-GB" dirty="0"/>
          </a:p>
          <a:p>
            <a:endParaRPr lang="en-GB" dirty="0"/>
          </a:p>
          <a:p>
            <a:endParaRPr lang="en-GB" dirty="0"/>
          </a:p>
        </p:txBody>
      </p:sp>
    </p:spTree>
    <p:extLst>
      <p:ext uri="{BB962C8B-B14F-4D97-AF65-F5344CB8AC3E}">
        <p14:creationId xmlns:p14="http://schemas.microsoft.com/office/powerpoint/2010/main" val="258752198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1186</Words>
  <Application>Microsoft Office PowerPoint</Application>
  <PresentationFormat>Widescreen</PresentationFormat>
  <Paragraphs>38</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Century Gothic</vt:lpstr>
      <vt:lpstr>Open Sans</vt:lpstr>
      <vt:lpstr>Wingdings 3</vt:lpstr>
      <vt:lpstr>Ion Boardroom</vt:lpstr>
      <vt:lpstr>Critical thinking</vt:lpstr>
      <vt:lpstr>Joleen Harris 22196 ecg4005p 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Jessica Smythe</dc:creator>
  <cp:lastModifiedBy>carl anderson</cp:lastModifiedBy>
  <cp:revision>94</cp:revision>
  <cp:lastPrinted>2017-10-15T13:12:27Z</cp:lastPrinted>
  <dcterms:created xsi:type="dcterms:W3CDTF">2017-10-07T12:47:33Z</dcterms:created>
  <dcterms:modified xsi:type="dcterms:W3CDTF">2022-09-27T21:30:01Z</dcterms:modified>
</cp:coreProperties>
</file>