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ro-RO"/>
              <a:t>Faceți clic pentru a edita stilul de titlu coordonator</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o-RO"/>
              <a:t>Faceți clic pentru a edita stilul de subtitlu coordonator</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1818013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2974491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2421686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74E23834-7BB0-4E53-BC44-8B6B1EDFC942}"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791912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74E23834-7BB0-4E53-BC44-8B6B1EDFC942}" type="datetimeFigureOut">
              <a:rPr lang="en-US" smtClean="0"/>
              <a:t>6/19/2020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247609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74E23834-7BB0-4E53-BC44-8B6B1EDFC942}" type="datetimeFigureOut">
              <a:rPr lang="en-US" smtClean="0"/>
              <a:t>6/19/2020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3263329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23834-7BB0-4E53-BC44-8B6B1EDFC942}" type="datetimeFigureOut">
              <a:rPr lang="en-US" smtClean="0"/>
              <a:t>6/19/2020</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4078204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ro-RO"/>
              <a:t>Faceți clic pentru a edita stilul de titlu coordonator</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74E23834-7BB0-4E53-BC44-8B6B1EDFC942}"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1720368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ro-RO"/>
              <a:t>Faceți clic pe pictogramă pentru a adăuga o imagine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74E23834-7BB0-4E53-BC44-8B6B1EDFC942}"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4058073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ine panoramică cu legend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74E23834-7BB0-4E53-BC44-8B6B1EDFC942}" type="datetimeFigureOut">
              <a:rPr lang="en-US" smtClean="0"/>
              <a:t>6/19/2020</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492933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u și legendă">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ro-RO"/>
              <a:t>Faceți clic pentru a edita stilul de titlu coordonator</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4270191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 cu legendă">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ro-RO"/>
              <a:t>Faceți clic pentru a edita stilul de titlu coordonator</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290819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de vizită">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4005025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ane">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4E23834-7BB0-4E53-BC44-8B6B1EDFC942}" type="datetimeFigureOut">
              <a:rPr lang="en-US" smtClean="0"/>
              <a:t>6/19/2020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5327376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oană cu trei imagini">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o-RO"/>
              <a:t>Faceți clic pe pictogramă pentru a adăuga o imagine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4E23834-7BB0-4E53-BC44-8B6B1EDFC942}" type="datetimeFigureOut">
              <a:rPr lang="en-US" smtClean="0"/>
              <a:t>6/19/2020</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1326433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32457862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4E23834-7BB0-4E53-BC44-8B6B1EDFC942}" type="datetimeFigureOut">
              <a:rPr lang="en-US" smtClean="0"/>
              <a:t>6/19/2020</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2C1A546-43C9-4F83-A0B5-5296C780BC0A}" type="slidenum">
              <a:rPr lang="en-US" smtClean="0"/>
              <a:t>‹#›</a:t>
            </a:fld>
            <a:endParaRPr lang="en-US"/>
          </a:p>
        </p:txBody>
      </p:sp>
    </p:spTree>
    <p:extLst>
      <p:ext uri="{BB962C8B-B14F-4D97-AF65-F5344CB8AC3E}">
        <p14:creationId xmlns:p14="http://schemas.microsoft.com/office/powerpoint/2010/main" val="2121141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4E23834-7BB0-4E53-BC44-8B6B1EDFC942}" type="datetimeFigureOut">
              <a:rPr lang="en-US" smtClean="0"/>
              <a:t>6/19/2020</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2C1A546-43C9-4F83-A0B5-5296C780BC0A}" type="slidenum">
              <a:rPr lang="en-US" smtClean="0"/>
              <a:t>‹#›</a:t>
            </a:fld>
            <a:endParaRPr lang="en-US"/>
          </a:p>
        </p:txBody>
      </p:sp>
    </p:spTree>
    <p:extLst>
      <p:ext uri="{BB962C8B-B14F-4D97-AF65-F5344CB8AC3E}">
        <p14:creationId xmlns:p14="http://schemas.microsoft.com/office/powerpoint/2010/main" val="30941024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4"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6" name="Freeform: Shape 45">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48"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u 1">
            <a:extLst>
              <a:ext uri="{FF2B5EF4-FFF2-40B4-BE49-F238E27FC236}">
                <a16:creationId xmlns:a16="http://schemas.microsoft.com/office/drawing/2014/main" id="{416D2FD0-F412-446A-BC79-79635C1FD819}"/>
              </a:ext>
            </a:extLst>
          </p:cNvPr>
          <p:cNvSpPr>
            <a:spLocks noGrp="1"/>
          </p:cNvSpPr>
          <p:nvPr>
            <p:ph type="title"/>
          </p:nvPr>
        </p:nvSpPr>
        <p:spPr>
          <a:xfrm>
            <a:off x="994087" y="1130603"/>
            <a:ext cx="3342442" cy="4596794"/>
          </a:xfrm>
        </p:spPr>
        <p:txBody>
          <a:bodyPr anchor="ctr">
            <a:normAutofit/>
          </a:bodyPr>
          <a:lstStyle/>
          <a:p>
            <a:r>
              <a:rPr lang="en-US" sz="3200" dirty="0">
                <a:solidFill>
                  <a:srgbClr val="EBEBEB"/>
                </a:solidFill>
              </a:rPr>
              <a:t>University of Wales Trinity Saint David</a:t>
            </a:r>
            <a:br>
              <a:rPr lang="en-US" sz="3200" dirty="0">
                <a:solidFill>
                  <a:srgbClr val="EBEBEB"/>
                </a:solidFill>
              </a:rPr>
            </a:br>
            <a:br>
              <a:rPr lang="en-US" sz="3200" dirty="0">
                <a:solidFill>
                  <a:srgbClr val="EBEBEB"/>
                </a:solidFill>
              </a:rPr>
            </a:br>
            <a:endParaRPr lang="en-US" sz="3200" dirty="0">
              <a:solidFill>
                <a:srgbClr val="EBEBEB"/>
              </a:solidFill>
            </a:endParaRPr>
          </a:p>
        </p:txBody>
      </p:sp>
      <p:sp>
        <p:nvSpPr>
          <p:cNvPr id="3" name="Substituent conținut 2">
            <a:extLst>
              <a:ext uri="{FF2B5EF4-FFF2-40B4-BE49-F238E27FC236}">
                <a16:creationId xmlns:a16="http://schemas.microsoft.com/office/drawing/2014/main" id="{DB083D14-11B3-4822-B1E9-E9520D562DE7}"/>
              </a:ext>
            </a:extLst>
          </p:cNvPr>
          <p:cNvSpPr>
            <a:spLocks noGrp="1"/>
          </p:cNvSpPr>
          <p:nvPr>
            <p:ph idx="1"/>
          </p:nvPr>
        </p:nvSpPr>
        <p:spPr>
          <a:xfrm>
            <a:off x="5290077" y="437513"/>
            <a:ext cx="5502614" cy="5954325"/>
          </a:xfrm>
        </p:spPr>
        <p:txBody>
          <a:bodyPr anchor="ctr">
            <a:normAutofit/>
          </a:bodyPr>
          <a:lstStyle/>
          <a:p>
            <a:r>
              <a:rPr lang="en-US" sz="2000" dirty="0">
                <a:solidFill>
                  <a:schemeClr val="tx1">
                    <a:lumMod val="75000"/>
                    <a:lumOff val="25000"/>
                  </a:schemeClr>
                </a:solidFill>
              </a:rPr>
              <a:t>Individual assignment on Accounting fundamentals</a:t>
            </a:r>
          </a:p>
          <a:p>
            <a:r>
              <a:rPr lang="en-US" sz="2000" dirty="0"/>
              <a:t>LCBB4001</a:t>
            </a:r>
          </a:p>
          <a:p>
            <a:r>
              <a:rPr lang="en-US" sz="2000" dirty="0">
                <a:solidFill>
                  <a:schemeClr val="tx1">
                    <a:lumMod val="75000"/>
                    <a:lumOff val="25000"/>
                  </a:schemeClr>
                </a:solidFill>
              </a:rPr>
              <a:t>Name : </a:t>
            </a:r>
            <a:r>
              <a:rPr lang="en-US" sz="2000" dirty="0"/>
              <a:t>Neagu Denisa</a:t>
            </a:r>
          </a:p>
          <a:p>
            <a:r>
              <a:rPr lang="en-US" sz="2000" dirty="0">
                <a:solidFill>
                  <a:schemeClr val="tx1">
                    <a:lumMod val="75000"/>
                    <a:lumOff val="25000"/>
                  </a:schemeClr>
                </a:solidFill>
              </a:rPr>
              <a:t>Student number: 1921119</a:t>
            </a:r>
          </a:p>
          <a:p>
            <a:r>
              <a:rPr lang="en-US" sz="2000" dirty="0"/>
              <a:t>Lecturer name: Ernest Ovia</a:t>
            </a:r>
            <a:endParaRPr lang="en-US" sz="2000" dirty="0">
              <a:solidFill>
                <a:schemeClr val="tx1">
                  <a:lumMod val="75000"/>
                  <a:lumOff val="25000"/>
                </a:schemeClr>
              </a:solidFill>
            </a:endParaRPr>
          </a:p>
          <a:p>
            <a:endParaRPr lang="en-US" sz="2000" dirty="0"/>
          </a:p>
        </p:txBody>
      </p:sp>
    </p:spTree>
    <p:extLst>
      <p:ext uri="{BB962C8B-B14F-4D97-AF65-F5344CB8AC3E}">
        <p14:creationId xmlns:p14="http://schemas.microsoft.com/office/powerpoint/2010/main" val="2577469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iect 2">
            <a:extLst>
              <a:ext uri="{FF2B5EF4-FFF2-40B4-BE49-F238E27FC236}">
                <a16:creationId xmlns:a16="http://schemas.microsoft.com/office/drawing/2014/main" id="{0DA6BB80-F6BE-4F78-B38C-CFD1921DECE8}"/>
              </a:ext>
            </a:extLst>
          </p:cNvPr>
          <p:cNvGraphicFramePr>
            <a:graphicFrameLocks noChangeAspect="1"/>
          </p:cNvGraphicFramePr>
          <p:nvPr>
            <p:extLst>
              <p:ext uri="{D42A27DB-BD31-4B8C-83A1-F6EECF244321}">
                <p14:modId xmlns:p14="http://schemas.microsoft.com/office/powerpoint/2010/main" val="4086018167"/>
              </p:ext>
            </p:extLst>
          </p:nvPr>
        </p:nvGraphicFramePr>
        <p:xfrm>
          <a:off x="812800" y="1125538"/>
          <a:ext cx="4864100" cy="2589212"/>
        </p:xfrm>
        <a:graphic>
          <a:graphicData uri="http://schemas.openxmlformats.org/presentationml/2006/ole">
            <mc:AlternateContent xmlns:mc="http://schemas.openxmlformats.org/markup-compatibility/2006">
              <mc:Choice xmlns:v="urn:schemas-microsoft-com:vml" Requires="v">
                <p:oleObj spid="_x0000_s1027" name="Worksheet" r:id="rId3" imgW="3794973" imgH="2019450" progId="Excel.Sheet.12">
                  <p:embed/>
                </p:oleObj>
              </mc:Choice>
              <mc:Fallback>
                <p:oleObj name="Worksheet" r:id="rId3" imgW="3794973" imgH="2019450" progId="Excel.Sheet.12">
                  <p:embed/>
                  <p:pic>
                    <p:nvPicPr>
                      <p:cNvPr id="0" name=""/>
                      <p:cNvPicPr/>
                      <p:nvPr/>
                    </p:nvPicPr>
                    <p:blipFill>
                      <a:blip r:embed="rId4"/>
                      <a:stretch>
                        <a:fillRect/>
                      </a:stretch>
                    </p:blipFill>
                    <p:spPr>
                      <a:xfrm>
                        <a:off x="812800" y="1125538"/>
                        <a:ext cx="4864100" cy="2589212"/>
                      </a:xfrm>
                      <a:prstGeom prst="rect">
                        <a:avLst/>
                      </a:prstGeom>
                    </p:spPr>
                  </p:pic>
                </p:oleObj>
              </mc:Fallback>
            </mc:AlternateContent>
          </a:graphicData>
        </a:graphic>
      </p:graphicFrame>
      <p:sp>
        <p:nvSpPr>
          <p:cNvPr id="5" name="CasetăText 4">
            <a:extLst>
              <a:ext uri="{FF2B5EF4-FFF2-40B4-BE49-F238E27FC236}">
                <a16:creationId xmlns:a16="http://schemas.microsoft.com/office/drawing/2014/main" id="{B5165AA6-227F-49BB-9F3C-957AAF0FEAB5}"/>
              </a:ext>
            </a:extLst>
          </p:cNvPr>
          <p:cNvSpPr txBox="1"/>
          <p:nvPr/>
        </p:nvSpPr>
        <p:spPr>
          <a:xfrm>
            <a:off x="688156" y="401203"/>
            <a:ext cx="462856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Ex.1</a:t>
            </a:r>
          </a:p>
        </p:txBody>
      </p:sp>
    </p:spTree>
    <p:extLst>
      <p:ext uri="{BB962C8B-B14F-4D97-AF65-F5344CB8AC3E}">
        <p14:creationId xmlns:p14="http://schemas.microsoft.com/office/powerpoint/2010/main" val="4017264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282CABD3-4C80-466D-8473-5A713A2EFC2A}"/>
              </a:ext>
            </a:extLst>
          </p:cNvPr>
          <p:cNvSpPr txBox="1"/>
          <p:nvPr/>
        </p:nvSpPr>
        <p:spPr>
          <a:xfrm>
            <a:off x="622170" y="790165"/>
            <a:ext cx="8672659" cy="6213048"/>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Ex 2.</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Relevance of financial statement to user</a:t>
            </a:r>
          </a:p>
          <a:p>
            <a:endParaRPr lang="en-US" sz="1100" dirty="0">
              <a:latin typeface="Arial" panose="020B0604020202020204" pitchFamily="34" charset="0"/>
              <a:cs typeface="Arial" panose="020B0604020202020204" pitchFamily="34" charset="0"/>
            </a:endParaRPr>
          </a:p>
          <a:p>
            <a:r>
              <a:rPr lang="en-US" sz="1100" dirty="0">
                <a:effectLst/>
                <a:latin typeface="Arial" panose="020B0604020202020204" pitchFamily="34" charset="0"/>
                <a:ea typeface="Calibri" panose="020F0502020204030204" pitchFamily="34" charset="0"/>
                <a:cs typeface="Arial" panose="020B0604020202020204" pitchFamily="34" charset="0"/>
              </a:rPr>
              <a:t>Financial statements are reports which are written by the managers of an organization to reflect the financial results and situation at a time. A general purpose set of financial statements typically contains a balance sheet, income statement, owner equity statement and cash flow statement. These statements are able to provide users outside the company, such as investors and creditors, more information on the financial conditions of the company. Financial statements are used to determine a business ability to produce money, and the sources, and uses of that money to see if a company has enough resources to back its debt, to help the company in making informed decision. While</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accounting tracks and reports transactions for </a:t>
            </a:r>
            <a:r>
              <a:rPr lang="en-US" sz="1100" dirty="0">
                <a:effectLst/>
                <a:latin typeface="Arial" panose="020B0604020202020204" pitchFamily="34" charset="0"/>
                <a:ea typeface="Calibri" panose="020F0502020204030204" pitchFamily="34" charset="0"/>
                <a:cs typeface="Arial" panose="020B0604020202020204" pitchFamily="34" charset="0"/>
              </a:rPr>
              <a:t>a</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business</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this information benefits several</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different parties. They are called financial statement users, who uses and evaluate this information for decision-making. The users can measure </a:t>
            </a:r>
            <a:r>
              <a:rPr lang="en-US" sz="1100" spc="15" dirty="0">
                <a:solidFill>
                  <a:srgbClr val="000000"/>
                </a:solidFill>
                <a:effectLst/>
                <a:latin typeface="Arial" panose="020B0604020202020204" pitchFamily="34" charset="0"/>
                <a:ea typeface="Calibri" panose="020F0502020204030204" pitchFamily="34" charset="0"/>
                <a:cs typeface="Arial" panose="020B0604020202020204" pitchFamily="34" charset="0"/>
              </a:rPr>
              <a:t>a business profitability and performance.</a:t>
            </a:r>
          </a:p>
          <a:p>
            <a:endParaRPr lang="en-US" sz="1100" spc="15"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spc="1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100" spc="15" dirty="0">
                <a:solidFill>
                  <a:srgbClr val="000000"/>
                </a:solidFill>
                <a:effectLst/>
                <a:latin typeface="Arial" panose="020B0604020202020204" pitchFamily="34" charset="0"/>
                <a:ea typeface="Calibri" panose="020F0502020204030204" pitchFamily="34" charset="0"/>
                <a:cs typeface="Arial" panose="020B0604020202020204" pitchFamily="34" charset="0"/>
              </a:rPr>
              <a:t>Balance sheet</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0"/>
              </a:spcAft>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 balance sheet is a statement of a company’s</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financial condition which lists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the assets, liabilities and equity of the owner at a specific</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time point. The balance sheet can provide information from the previous year that will help tracking the performance of the business and identify different solutions to boost the finances. It is a financial statement that provides an overview of what a company owes, owns and the money shareholders invested.</a:t>
            </a:r>
          </a:p>
          <a:p>
            <a:endParaRPr lang="en-US" sz="1100" dirty="0">
              <a:solidFill>
                <a:srgbClr val="252525"/>
              </a:solidFill>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Income statement</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The object of the income statement is to provide a picture</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of the revenue (</a:t>
            </a:r>
            <a:r>
              <a:rPr lang="en-US" sz="1100" dirty="0">
                <a:solidFill>
                  <a:srgbClr val="333333"/>
                </a:solidFill>
                <a:effectLst/>
                <a:latin typeface="Arial" panose="020B0604020202020204" pitchFamily="34" charset="0"/>
                <a:ea typeface="Calibri" panose="020F0502020204030204" pitchFamily="34" charset="0"/>
                <a:cs typeface="Arial" panose="020B0604020202020204" pitchFamily="34" charset="0"/>
              </a:rPr>
              <a:t>earned through the sale of goods and/or the providing of services)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expenditures</a:t>
            </a:r>
            <a:r>
              <a:rPr lang="en-US" sz="1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(the cost of goods sold, interest expense) profits, </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losses and related net profit that took place during a specific period of time. The total loss or profit of the company is then determine by this information. Extracting the expenses from revenue reveals the real worth of the business(net income).</a:t>
            </a: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Income statements can also track dramatic increases in the returns of products or expenditure of goods sold as a percentage of sales. They can also be used for assessing income tax liability. Income statements with balance sheets, are the two important evidence needed by potential lenders ( investors, bank, vendors) to set the credit limit.</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521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087B677F-3018-46D6-8F10-0EEB11ADE077}"/>
              </a:ext>
            </a:extLst>
          </p:cNvPr>
          <p:cNvSpPr txBox="1"/>
          <p:nvPr/>
        </p:nvSpPr>
        <p:spPr>
          <a:xfrm>
            <a:off x="593889" y="1074656"/>
            <a:ext cx="10209229" cy="5346335"/>
          </a:xfrm>
          <a:prstGeom prst="rect">
            <a:avLst/>
          </a:prstGeom>
          <a:noFill/>
        </p:spPr>
        <p:txBody>
          <a:bodyPr wrap="square" rtlCol="0">
            <a:spAutoFit/>
          </a:bodyPr>
          <a:lstStyle/>
          <a:p>
            <a:pPr marL="0" marR="0">
              <a:lnSpc>
                <a:spcPct val="107000"/>
              </a:lnSpc>
              <a:spcBef>
                <a:spcPts val="0"/>
              </a:spcBef>
              <a:spcAft>
                <a:spcPts val="800"/>
              </a:spcAft>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Components of income statement:</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Cost of good sold – the cost of </a:t>
            </a:r>
            <a:r>
              <a:rPr lang="en-US" sz="1100" dirty="0">
                <a:solidFill>
                  <a:srgbClr val="474747"/>
                </a:solidFill>
                <a:effectLst/>
                <a:latin typeface="Arial" panose="020B0604020202020204" pitchFamily="34" charset="0"/>
                <a:ea typeface="Calibri" panose="020F0502020204030204" pitchFamily="34" charset="0"/>
                <a:cs typeface="Arial" panose="020B0604020202020204" pitchFamily="34" charset="0"/>
              </a:rPr>
              <a:t>acquiring and making the company’s products including </a:t>
            </a:r>
            <a:r>
              <a:rPr lang="en-US"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materials and any directly cost in the manufacturing process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Sales –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The total amount </a:t>
            </a:r>
            <a:r>
              <a:rPr lang="en-US" sz="1100" dirty="0">
                <a:solidFill>
                  <a:srgbClr val="E36B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of revenue which the business generates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Operating expenses – Daily cost incurred in the running of the business (selling and administrative expenses)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Interest - </a:t>
            </a:r>
            <a:r>
              <a:rPr lang="en-US" sz="1100" dirty="0">
                <a:solidFill>
                  <a:srgbClr val="111111"/>
                </a:solidFill>
                <a:effectLst/>
                <a:latin typeface="Arial" panose="020B0604020202020204" pitchFamily="34" charset="0"/>
                <a:ea typeface="Calibri" panose="020F0502020204030204" pitchFamily="34" charset="0"/>
                <a:cs typeface="Arial" panose="020B0604020202020204" pitchFamily="34" charset="0"/>
              </a:rPr>
              <a:t>the costs of a company's borrowings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Net income –</a:t>
            </a:r>
            <a:r>
              <a:rPr lang="en-US"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sales – cost of good ) It is a indicator of the business profitability and it is useful for investors </a:t>
            </a:r>
            <a:r>
              <a:rPr lang="en-US" sz="1100" dirty="0">
                <a:solidFill>
                  <a:srgbClr val="111111"/>
                </a:solidFill>
                <a:effectLst/>
                <a:latin typeface="Arial" panose="020B0604020202020204" pitchFamily="34" charset="0"/>
                <a:ea typeface="Calibri" panose="020F0502020204030204" pitchFamily="34" charset="0"/>
                <a:cs typeface="Arial" panose="020B0604020202020204" pitchFamily="34" charset="0"/>
              </a:rPr>
              <a:t>to assess how much revenue exceeds the expenses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Gross profit - </a:t>
            </a:r>
            <a:r>
              <a:rPr lang="en-US" sz="1100" dirty="0">
                <a:solidFill>
                  <a:srgbClr val="111111"/>
                </a:solidFill>
                <a:effectLst/>
                <a:latin typeface="Arial" panose="020B0604020202020204" pitchFamily="34" charset="0"/>
                <a:ea typeface="Calibri" panose="020F0502020204030204" pitchFamily="34" charset="0"/>
                <a:cs typeface="Arial" panose="020B0604020202020204" pitchFamily="34" charset="0"/>
              </a:rPr>
              <a:t>provides the resources to cover all of the business other expenses.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Pretax income -</a:t>
            </a:r>
            <a:r>
              <a:rPr lang="en-US"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111111"/>
                </a:solidFill>
                <a:effectLst/>
                <a:latin typeface="Arial" panose="020B0604020202020204" pitchFamily="34" charset="0"/>
                <a:ea typeface="Calibri" panose="020F0502020204030204" pitchFamily="34" charset="0"/>
                <a:cs typeface="Arial" panose="020B0604020202020204" pitchFamily="34" charset="0"/>
              </a:rPr>
              <a:t>earnings garnered before the income tax expense which can be more useful for the analysts to measure the business profitability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Income taxes -</a:t>
            </a:r>
            <a:r>
              <a:rPr lang="en-US"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1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governments impose on income generated by the business</a:t>
            </a:r>
            <a:r>
              <a:rPr lang="en-US" sz="1100" dirty="0">
                <a:latin typeface="Arial" panose="020B0604020202020204" pitchFamily="34" charset="0"/>
                <a:ea typeface="Calibri" panose="020F0502020204030204" pitchFamily="34" charset="0"/>
                <a:cs typeface="Arial" panose="020B0604020202020204" pitchFamily="34" charset="0"/>
              </a:rPr>
              <a:t>.</a:t>
            </a:r>
          </a:p>
          <a:p>
            <a:pPr marL="342900" marR="0" lvl="0" indent="-342900">
              <a:lnSpc>
                <a:spcPct val="107000"/>
              </a:lnSpc>
              <a:spcBef>
                <a:spcPts val="0"/>
              </a:spcBef>
              <a:spcAft>
                <a:spcPts val="800"/>
              </a:spcAft>
              <a:buFont typeface="Symbol" panose="05050102010706020507" pitchFamily="18" charset="2"/>
              <a:buChar char=""/>
            </a:pPr>
            <a:r>
              <a:rPr lang="en-US" sz="1100" dirty="0">
                <a:solidFill>
                  <a:srgbClr val="333333"/>
                </a:solidFill>
                <a:effectLst/>
                <a:latin typeface="Arial" panose="020B0604020202020204" pitchFamily="34" charset="0"/>
                <a:ea typeface="Calibri" panose="020F0502020204030204" pitchFamily="34" charset="0"/>
                <a:cs typeface="Arial" panose="020B0604020202020204" pitchFamily="34" charset="0"/>
              </a:rPr>
              <a:t>Earnings Before Interest and Taxes - </a:t>
            </a: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It represents the income of a business from its usual activity before deduction for taxes or interest payment.</a:t>
            </a:r>
          </a:p>
          <a:p>
            <a:pPr marL="342900" marR="0" lvl="0" indent="-342900">
              <a:lnSpc>
                <a:spcPct val="107000"/>
              </a:lnSpc>
              <a:spcBef>
                <a:spcPts val="0"/>
              </a:spcBef>
              <a:spcAft>
                <a:spcPts val="800"/>
              </a:spcAft>
              <a:buFont typeface="Symbol" panose="05050102010706020507" pitchFamily="18" charset="2"/>
              <a:buChar char=""/>
            </a:pPr>
            <a:endParaRPr lang="en-US" sz="1100" dirty="0">
              <a:solidFill>
                <a:srgbClr val="252525"/>
              </a:solidFill>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Cash flow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Cash flow statement is a financial document summarize the volume of cash and equivalents that enters and leaves a company. CSF measures how effectively a business handles its financial balance. It is important for the investors to see how the organization works, where the revenue comes from and how it its invested and essential because it lets investors decide whether a business is on a strong financial field. Also the creditor may use CFS to calculate the amount of cash available for the company to fund its operating expenses and pay its debts.</a:t>
            </a:r>
          </a:p>
          <a:p>
            <a:endParaRPr lang="en-US" sz="1100" dirty="0">
              <a:solidFill>
                <a:srgbClr val="252525"/>
              </a:solidFill>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Owner’s equity statement</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US" sz="11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0"/>
              </a:spcAft>
            </a:pPr>
            <a:r>
              <a:rPr lang="en-US" sz="1100" dirty="0">
                <a:solidFill>
                  <a:srgbClr val="111111"/>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A Statement of Owner's Equity shows the changes in the capital account due to contributions, withdrawals, and net income or net loss. SOE presents the beginning equity balance, net income, owners contribution, net loss, owner’s withdrawals and ending equity balance.  It helps the users of financial statements to become aware of the factors that caused an alternative on accounting period within the owner’s equity. The purpose of financial statements is to offer data about the financial role, overall performance and adjustments in financial function of an enterprise. This is useful to a wide variety of users in making economic choices.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lang="en-US"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798851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53E6DE8B-EAFA-4187-8E2B-07B0DB301D9D}"/>
              </a:ext>
            </a:extLst>
          </p:cNvPr>
          <p:cNvSpPr txBox="1"/>
          <p:nvPr/>
        </p:nvSpPr>
        <p:spPr>
          <a:xfrm>
            <a:off x="801278" y="603315"/>
            <a:ext cx="9351390" cy="5096588"/>
          </a:xfrm>
          <a:prstGeom prst="rect">
            <a:avLst/>
          </a:prstGeom>
          <a:noFill/>
        </p:spPr>
        <p:txBody>
          <a:bodyPr wrap="square" rtlCol="0">
            <a:spAutoFit/>
          </a:bodyPr>
          <a:lstStyle/>
          <a:p>
            <a:pPr marL="0" marR="0">
              <a:lnSpc>
                <a:spcPct val="107000"/>
              </a:lnSpc>
              <a:spcBef>
                <a:spcPts val="0"/>
              </a:spcBef>
              <a:spcAft>
                <a:spcPts val="800"/>
              </a:spcAft>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The objective of accounting is to provide information to users for decision-making.</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Users and their need of financial statements: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Management – the management ream must understand the organization’s profitability, liquidity and cashflows in order to make financial decision about the business</a:t>
            </a:r>
          </a:p>
          <a:p>
            <a:pPr marL="342900" marR="0" lvl="0" indent="-342900">
              <a:lnSpc>
                <a:spcPct val="107000"/>
              </a:lnSpc>
              <a:spcBef>
                <a:spcPts val="0"/>
              </a:spcBef>
              <a:spcAft>
                <a:spcPts val="0"/>
              </a:spcAft>
              <a:buFont typeface="Symbol" panose="05050102010706020507" pitchFamily="18" charset="2"/>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Customer – Customer become interested in the ability of the company to continue its existence and maintain balance of operations</a:t>
            </a:r>
          </a:p>
          <a:p>
            <a:pPr marL="342900" marR="0" lvl="0" indent="-342900">
              <a:lnSpc>
                <a:spcPct val="107000"/>
              </a:lnSpc>
              <a:spcBef>
                <a:spcPts val="0"/>
              </a:spcBef>
              <a:spcAft>
                <a:spcPts val="0"/>
              </a:spcAft>
              <a:buFont typeface="Symbol" panose="05050102010706020507" pitchFamily="18" charset="2"/>
              <a:buChar char=""/>
            </a:pPr>
            <a:endPar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effectLst/>
                <a:latin typeface="Arial" panose="020B0604020202020204" pitchFamily="34" charset="0"/>
                <a:ea typeface="Calibri" panose="020F0502020204030204" pitchFamily="34" charset="0"/>
                <a:cs typeface="Arial" panose="020B0604020202020204" pitchFamily="34" charset="0"/>
              </a:rPr>
              <a:t>Lenders - interested in the company’s ability to pay liabilities upon solvency</a:t>
            </a:r>
            <a:endParaRPr lang="en-US" sz="1100" dirty="0">
              <a:solidFill>
                <a:srgbClr val="3F3F3F"/>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Font typeface="Symbol" panose="05050102010706020507" pitchFamily="18" charset="2"/>
              <a:buChar char=""/>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General public - For any legitimate cause, someone outside the organization such as academics, teachers, consultants, and others are interested in a company's financial statements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Investors - Investors want to recognize how properly their investment is acting. traders broadly speaking depend upon the economic statements posted by way of groups to evaluate the profitability, valuation and hazard of their funding. </a:t>
            </a:r>
            <a:endParaRPr lang="en-US" sz="1100" dirty="0">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endPar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Shareholders -  Make informed decision about their equity investments</a:t>
            </a:r>
          </a:p>
          <a:p>
            <a:pPr marR="0" lvl="0">
              <a:lnSpc>
                <a:spcPct val="107000"/>
              </a:lnSpc>
              <a:spcBef>
                <a:spcPts val="0"/>
              </a:spcBef>
              <a:spcAft>
                <a:spcPts val="0"/>
              </a:spcAft>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3F3F3F"/>
                </a:solidFill>
                <a:effectLst/>
                <a:latin typeface="Arial" panose="020B0604020202020204" pitchFamily="34" charset="0"/>
                <a:ea typeface="Calibri" panose="020F0502020204030204" pitchFamily="34" charset="0"/>
                <a:cs typeface="Arial" panose="020B0604020202020204" pitchFamily="34" charset="0"/>
              </a:rPr>
              <a:t>Government  - A company who is located under a government jurisdiction have to provide financial information to prove </a:t>
            </a: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 it has </a:t>
            </a:r>
            <a:r>
              <a:rPr lang="en-US" sz="1100" dirty="0">
                <a:solidFill>
                  <a:srgbClr val="E36B00"/>
                </a:solidFill>
                <a:effectLst/>
                <a:latin typeface="Arial" panose="020B0604020202020204" pitchFamily="34" charset="0"/>
                <a:ea typeface="Calibri" panose="020F0502020204030204" pitchFamily="34" charset="0"/>
                <a:cs typeface="Arial" panose="020B0604020202020204" pitchFamily="34" charset="0"/>
              </a:rPr>
              <a:t> </a:t>
            </a: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paid the correct</a:t>
            </a:r>
            <a:r>
              <a:rPr lang="en-US" sz="1100" dirty="0">
                <a:solidFill>
                  <a:srgbClr val="E36B00"/>
                </a:solidFill>
                <a:effectLst/>
                <a:latin typeface="Arial" panose="020B0604020202020204" pitchFamily="34" charset="0"/>
                <a:ea typeface="Calibri" panose="020F0502020204030204" pitchFamily="34" charset="0"/>
                <a:cs typeface="Arial" panose="020B0604020202020204" pitchFamily="34" charset="0"/>
              </a:rPr>
              <a:t> </a:t>
            </a: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amount of tax.</a:t>
            </a:r>
          </a:p>
          <a:p>
            <a:pPr marL="342900" marR="0" lvl="0" indent="-342900">
              <a:lnSpc>
                <a:spcPct val="107000"/>
              </a:lnSpc>
              <a:spcBef>
                <a:spcPts val="0"/>
              </a:spcBef>
              <a:spcAft>
                <a:spcPts val="0"/>
              </a:spcAft>
              <a:buFont typeface="Symbol" panose="05050102010706020507" pitchFamily="18" charset="2"/>
              <a:buChar char=""/>
            </a:pPr>
            <a:endParaRPr lang="en-US" sz="1100" dirty="0">
              <a:solidFill>
                <a:srgbClr val="808080"/>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r>
              <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rPr>
              <a:t>Employees – Are interested in the company’s profitability and stability. They depend on the company’s ability to pay wages.</a:t>
            </a:r>
          </a:p>
          <a:p>
            <a:pPr marL="342900" marR="0" lvl="0" indent="-342900">
              <a:lnSpc>
                <a:spcPct val="107000"/>
              </a:lnSpc>
              <a:spcBef>
                <a:spcPts val="0"/>
              </a:spcBef>
              <a:spcAft>
                <a:spcPts val="0"/>
              </a:spcAft>
              <a:buFont typeface="Symbol" panose="05050102010706020507" pitchFamily="18" charset="2"/>
              <a:buChar char=""/>
            </a:pPr>
            <a:endParaRPr lang="en-US" sz="1100" dirty="0">
              <a:solidFill>
                <a:srgbClr val="252525"/>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endPar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0"/>
              </a:spcAft>
              <a:buFont typeface="Symbol" panose="05050102010706020507" pitchFamily="18" charset="2"/>
              <a:buChar char=""/>
            </a:pPr>
            <a:endParaRPr lang="en-US" sz="1100" dirty="0">
              <a:solidFill>
                <a:srgbClr val="252525"/>
              </a:solidFill>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US" sz="1100" dirty="0">
                <a:effectLst/>
                <a:latin typeface="Arial" panose="020B0604020202020204" pitchFamily="34" charset="0"/>
                <a:ea typeface="Calibri" panose="020F0502020204030204" pitchFamily="34" charset="0"/>
                <a:cs typeface="Arial" panose="020B0604020202020204" pitchFamily="34" charset="0"/>
              </a:rPr>
              <a:t>In order to have a clear vision about the financial health of a business, a well-prepared financial statement is required. Financial users are the ones who needs this information for taking decision regarding the business.</a:t>
            </a:r>
          </a:p>
          <a:p>
            <a:pPr marR="0" lvl="0">
              <a:lnSpc>
                <a:spcPct val="107000"/>
              </a:lnSpc>
              <a:spcBef>
                <a:spcPts val="0"/>
              </a:spcBef>
              <a:spcAft>
                <a:spcPts val="0"/>
              </a:spcAft>
            </a:pPr>
            <a:endParaRPr lang="en-US" sz="1100" dirty="0">
              <a:solidFill>
                <a:srgbClr val="252525"/>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81536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setăText 2">
            <a:extLst>
              <a:ext uri="{FF2B5EF4-FFF2-40B4-BE49-F238E27FC236}">
                <a16:creationId xmlns:a16="http://schemas.microsoft.com/office/drawing/2014/main" id="{6BF8FA4D-C20D-4BA4-A1DA-336358BFBEA3}"/>
              </a:ext>
            </a:extLst>
          </p:cNvPr>
          <p:cNvSpPr txBox="1"/>
          <p:nvPr/>
        </p:nvSpPr>
        <p:spPr>
          <a:xfrm>
            <a:off x="424207" y="471340"/>
            <a:ext cx="9728461" cy="5215851"/>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   Ex. 4        </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                                                                                   Liquidity and profitability</a:t>
            </a:r>
          </a:p>
          <a:p>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Liquidity and profitability are two very important key indicators which  shows the  performance of a business. They can show either by themselves or together if the business is currently successful or will be in the future with their ability to indicate the potential for growth and sustainability. They go hand in hand because liquidity has an impact on profitability and the profitability have an impact on liquidity. </a:t>
            </a:r>
          </a:p>
          <a:p>
            <a:pPr marL="0" marR="0">
              <a:lnSpc>
                <a:spcPct val="107000"/>
              </a:lnSpc>
              <a:spcBef>
                <a:spcPts val="0"/>
              </a:spcBef>
              <a:spcAft>
                <a:spcPts val="800"/>
              </a:spcAft>
            </a:pPr>
            <a:endParaRPr lang="en-GB" sz="1100" dirty="0">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Liquidity </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effectLst/>
                <a:latin typeface="Arial" panose="020B0604020202020204" pitchFamily="34" charset="0"/>
                <a:ea typeface="Times New Roman" panose="02020603050405020304" pitchFamily="18" charset="0"/>
                <a:cs typeface="Arial" panose="020B0604020202020204" pitchFamily="34" charset="0"/>
              </a:rPr>
              <a:t>The liquidity is an asset or security which can be converted into ready cash without affecting its market price. Liquidity describes the method which an asset can be very easily bought or sold in the market with a price reflecting its natural value. Cash is considered the most universal liquid asset because have the easiest and quickly conversion into other assets.</a:t>
            </a:r>
          </a:p>
          <a:p>
            <a:endParaRPr lang="en-GB" sz="1100" dirty="0">
              <a:latin typeface="Arial" panose="020B0604020202020204" pitchFamily="34" charset="0"/>
              <a:cs typeface="Arial" panose="020B0604020202020204" pitchFamily="34" charset="0"/>
            </a:endParaRPr>
          </a:p>
          <a:p>
            <a:r>
              <a:rPr lang="en-GB" sz="1100" dirty="0">
                <a:effectLst/>
                <a:latin typeface="Arial" panose="020B0604020202020204" pitchFamily="34" charset="0"/>
                <a:ea typeface="Times New Roman" panose="02020603050405020304" pitchFamily="18" charset="0"/>
                <a:cs typeface="Arial" panose="020B0604020202020204" pitchFamily="34" charset="0"/>
              </a:rPr>
              <a:t>AS an example if a person wants a £1000 TV , cash is the most faster asset that can be used to obtain it , if the person has no cash but owns a rare post stamp and the price for this asset raises to £1000 ,this individual is unlikely to find another person or a shop which is willing to trade the TV for the collection item. Instead , the person will have to sell the post stamp and with the cash received in the trade can purchase the TV, but this trade can keep the person waiting to buy the TV for days or month because to sell a collection it is unlikely to be a fast trade and if the person can wait that much amount of time  will be put in a situation to sell it at a discount instead of waiting for a buyer to pay the full value. </a:t>
            </a: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Collection items are an example of an illiquid asset. There are two main measures of liquidity:</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nSpc>
                <a:spcPct val="107000"/>
              </a:lnSpc>
              <a:spcBef>
                <a:spcPts val="0"/>
              </a:spcBef>
              <a:spcAft>
                <a:spcPts val="800"/>
              </a:spcAft>
              <a:buFont typeface="Calibri" panose="020F0502020204030204" pitchFamily="34" charset="0"/>
              <a:buChar char="-"/>
            </a:pPr>
            <a:r>
              <a:rPr lang="en-GB" sz="1100" dirty="0">
                <a:effectLst/>
                <a:latin typeface="Arial" panose="020B0604020202020204" pitchFamily="34" charset="0"/>
                <a:ea typeface="Times New Roman" panose="02020603050405020304" pitchFamily="18" charset="0"/>
                <a:cs typeface="Arial" panose="020B0604020202020204" pitchFamily="34" charset="0"/>
              </a:rPr>
              <a:t>Market liquidity is referring to the extent of a market similar to a country stock market or a real estate market inside a city. Assets are allowed to be bought and sold at a balanced and transparent price.</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effectLst/>
                <a:latin typeface="Arial" panose="020B0604020202020204" pitchFamily="34" charset="0"/>
                <a:ea typeface="Times New Roman" panose="02020603050405020304" pitchFamily="18" charset="0"/>
                <a:cs typeface="Arial" panose="020B0604020202020204" pitchFamily="34" charset="0"/>
              </a:rPr>
              <a:t>Accounting Liquidity it is measuring the simplicity which an individual person or a business can face their financial obligations using the liquid assets owned by them and the ability to pay the debts as they become due</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28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0E9F1537-47EF-4116-91B8-EA66FB83DB38}"/>
              </a:ext>
            </a:extLst>
          </p:cNvPr>
          <p:cNvSpPr txBox="1"/>
          <p:nvPr/>
        </p:nvSpPr>
        <p:spPr>
          <a:xfrm>
            <a:off x="933254" y="593889"/>
            <a:ext cx="8936610" cy="4035720"/>
          </a:xfrm>
          <a:prstGeom prst="rect">
            <a:avLst/>
          </a:prstGeom>
          <a:noFill/>
        </p:spPr>
        <p:txBody>
          <a:bodyPr wrap="square" rtlCol="0">
            <a:spAutoFit/>
          </a:bodyPr>
          <a:lstStyle/>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Formulas for measuring liquidity</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Current ratio it is measures current assets that can be converted to cash in one year, in opposite to current liabilities.</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Current ratio = Current Assets/Current Liabilities </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Quick ratio it has a slightly more strictness, it is excluding inventories or current assets which are not liquid as cash, short-term investments and accounts receivable.</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Quick ratio= (Cash and Cash Equivalents + Short-Term Investments + Accounts Receivable)/Current Liabilities</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Cash ratio it is the most exact liquidity ratios and excludes accounts receivable, inventories and other current assets and it is defined by strictly liquid assets as cash or cash variables. </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Cash Ratio= (Cash and Cash Equivalents + Short-term Investments)/Current liabilities.</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Profitability </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Times New Roman" panose="02020603050405020304" pitchFamily="18" charset="0"/>
                <a:cs typeface="Arial" panose="020B0604020202020204" pitchFamily="34" charset="0"/>
              </a:rPr>
              <a:t>Profitability is the main goal for all the  businesses. In the absence of profitability, the business will not survive in long terms. Measuring current and past profitability and projecting future profitability is a priority for a company.</a:t>
            </a:r>
            <a:endParaRPr lang="en-US" sz="1100" dirty="0">
              <a:effectLst/>
              <a:latin typeface="Arial" panose="020B0604020202020204" pitchFamily="34" charset="0"/>
              <a:ea typeface="Times New Roman" panose="02020603050405020304" pitchFamily="18" charset="0"/>
              <a:cs typeface="Arial" panose="020B0604020202020204" pitchFamily="34" charset="0"/>
            </a:endParaRPr>
          </a:p>
          <a:p>
            <a:r>
              <a:rPr lang="en-GB" sz="1100" dirty="0">
                <a:effectLst/>
                <a:latin typeface="Arial" panose="020B0604020202020204" pitchFamily="34" charset="0"/>
                <a:ea typeface="Times New Roman" panose="02020603050405020304" pitchFamily="18" charset="0"/>
                <a:cs typeface="Arial" panose="020B0604020202020204" pitchFamily="34" charset="0"/>
              </a:rPr>
              <a:t>Profitability is measured with income and expenses and is characterized as an ability of the company to use resources that can generate more revenue than what they must pay in expenses. The business activities generate income which is money. Profitability has two elements ,income and expenses .Income can be called as revenue and is the earnings from selling products or a service which is provided by the company .Financial statements and other overall performances of the company are analysed using profitability ,efficiency ,solvency and market prospects.</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9832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DFD18B1E-B31D-4254-9084-C69CD0054565}"/>
              </a:ext>
            </a:extLst>
          </p:cNvPr>
          <p:cNvSpPr txBox="1"/>
          <p:nvPr/>
        </p:nvSpPr>
        <p:spPr>
          <a:xfrm>
            <a:off x="782425" y="707010"/>
            <a:ext cx="10077253" cy="263149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Cash flow VS Profit</a:t>
            </a:r>
          </a:p>
          <a:p>
            <a:r>
              <a:rPr lang="en-US" sz="1100" dirty="0">
                <a:latin typeface="Arial" panose="020B0604020202020204" pitchFamily="34" charset="0"/>
                <a:cs typeface="Arial" panose="020B0604020202020204" pitchFamily="34" charset="0"/>
              </a:rPr>
              <a:t>A business may maintain a healthy cash balance without any benefit if the cash comes from sources other than profits, such as whether an investor brings in his own money or takes out a loan. These forms of transactions are not income, but debt or equity transactions present on the financial statement. An enterprise will have negative cash flow  at the same time as having a massive income if the business owner take cash out of the business to pay personal expenses or use it to make investments or loans to others. This kind of transactions appear on the balance sheet, not on the statement of profit and loss. The source of money transactions and the basis of accounting can tell the difference between cash flow and profitability. The premise of accounting determines when you record income and expenses, and significantly impacts the quantity of income you report for a time period. When evaluating cash flow vs. profitability , its  important to know that profit is the revenue last after deducting all charges associated with running the enterprise, at the same time as cash is the quantity of cash flowing inside and outside of a business at any given time. Time is key the  difference </a:t>
            </a:r>
          </a:p>
          <a:p>
            <a:r>
              <a:rPr lang="en-US" sz="1100" dirty="0">
                <a:latin typeface="Arial" panose="020B0604020202020204" pitchFamily="34" charset="0"/>
                <a:cs typeface="Arial" panose="020B0604020202020204" pitchFamily="34" charset="0"/>
              </a:rPr>
              <a:t>between cash flow and profit. Income can’t display you the complete image of how your business is doing financially due to the fact that earnings doesn’t inform you whilst those inflows and outflows of cash are coming.</a:t>
            </a:r>
          </a:p>
          <a:p>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Even when you have a successful product with rising income, you could turn out to be dealing with cash flow issues, and despite reaching profitability, your business can not be  able to fulfill its economic responsibilities. Cash flow and profitability measures different things. Although profitability is the main goal and can measure the financial health of a business, cash-flow is the key to a successful organization.</a:t>
            </a:r>
          </a:p>
        </p:txBody>
      </p:sp>
    </p:spTree>
    <p:extLst>
      <p:ext uri="{BB962C8B-B14F-4D97-AF65-F5344CB8AC3E}">
        <p14:creationId xmlns:p14="http://schemas.microsoft.com/office/powerpoint/2010/main" val="3820086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rectorial">
  <a:themeElements>
    <a:clrScheme name="Directorial">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Directorial">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rectorial">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77</TotalTime>
  <Words>2065</Words>
  <Application>Microsoft Office PowerPoint</Application>
  <PresentationFormat>Ecran lat</PresentationFormat>
  <Paragraphs>91</Paragraphs>
  <Slides>8</Slides>
  <Notes>0</Notes>
  <HiddenSlides>0</HiddenSlides>
  <MMClips>0</MMClips>
  <ScaleCrop>false</ScaleCrop>
  <HeadingPairs>
    <vt:vector size="8" baseType="variant">
      <vt:variant>
        <vt:lpstr>Fonturi utilizate</vt:lpstr>
      </vt:variant>
      <vt:variant>
        <vt:i4>5</vt:i4>
      </vt:variant>
      <vt:variant>
        <vt:lpstr>Temă</vt:lpstr>
      </vt:variant>
      <vt:variant>
        <vt:i4>1</vt:i4>
      </vt:variant>
      <vt:variant>
        <vt:lpstr>Servere OLE încorporate</vt:lpstr>
      </vt:variant>
      <vt:variant>
        <vt:i4>1</vt:i4>
      </vt:variant>
      <vt:variant>
        <vt:lpstr>Titluri diapozitive</vt:lpstr>
      </vt:variant>
      <vt:variant>
        <vt:i4>8</vt:i4>
      </vt:variant>
    </vt:vector>
  </HeadingPairs>
  <TitlesOfParts>
    <vt:vector size="15" baseType="lpstr">
      <vt:lpstr>Arial</vt:lpstr>
      <vt:lpstr>Calibri</vt:lpstr>
      <vt:lpstr>Century Gothic</vt:lpstr>
      <vt:lpstr>Symbol</vt:lpstr>
      <vt:lpstr>Wingdings 3</vt:lpstr>
      <vt:lpstr>Directorial</vt:lpstr>
      <vt:lpstr>Worksheet</vt:lpstr>
      <vt:lpstr>University of Wales Trinity Saint David  </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dc:title>
  <dc:creator>Denisa Neagu</dc:creator>
  <cp:lastModifiedBy>Denisa Neagu</cp:lastModifiedBy>
  <cp:revision>2</cp:revision>
  <dcterms:created xsi:type="dcterms:W3CDTF">2020-06-19T12:19:37Z</dcterms:created>
  <dcterms:modified xsi:type="dcterms:W3CDTF">2020-06-19T13:45:44Z</dcterms:modified>
</cp:coreProperties>
</file>