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sldIdLst>
    <p:sldId id="256" r:id="rId2"/>
    <p:sldId id="257" r:id="rId3"/>
    <p:sldId id="258" r:id="rId4"/>
    <p:sldId id="259" r:id="rId5"/>
  </p:sldIdLst>
  <p:sldSz cx="6858000" cy="9906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12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BC0141-2B86-4EA4-A693-30AEB0FF7CD5}" v="2" dt="2023-02-16T11:12:31.5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757" autoAdjust="0"/>
    <p:restoredTop sz="94660"/>
  </p:normalViewPr>
  <p:slideViewPr>
    <p:cSldViewPr snapToGrid="0">
      <p:cViewPr>
        <p:scale>
          <a:sx n="100" d="100"/>
          <a:sy n="100" d="100"/>
        </p:scale>
        <p:origin x="-1182" y="72"/>
      </p:cViewPr>
      <p:guideLst>
        <p:guide orient="horz" pos="3120"/>
        <p:guide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yeda Shibli Begum (2209479)" userId="S::2209479@student.uwtsd.ac.uk::33ade65d-8f0b-40d2-9409-a2cc3520c13e" providerId="AD" clId="Web-{8FBC0141-2B86-4EA4-A693-30AEB0FF7CD5}"/>
    <pc:docChg chg="modSld">
      <pc:chgData name="Syeda Shibli Begum (2209479)" userId="S::2209479@student.uwtsd.ac.uk::33ade65d-8f0b-40d2-9409-a2cc3520c13e" providerId="AD" clId="Web-{8FBC0141-2B86-4EA4-A693-30AEB0FF7CD5}" dt="2023-02-16T11:12:31.516" v="1" actId="1076"/>
      <pc:docMkLst>
        <pc:docMk/>
      </pc:docMkLst>
      <pc:sldChg chg="modSp">
        <pc:chgData name="Syeda Shibli Begum (2209479)" userId="S::2209479@student.uwtsd.ac.uk::33ade65d-8f0b-40d2-9409-a2cc3520c13e" providerId="AD" clId="Web-{8FBC0141-2B86-4EA4-A693-30AEB0FF7CD5}" dt="2023-02-16T11:12:31.516" v="1" actId="1076"/>
        <pc:sldMkLst>
          <pc:docMk/>
          <pc:sldMk cId="1742778133" sldId="256"/>
        </pc:sldMkLst>
        <pc:spChg chg="mod">
          <ac:chgData name="Syeda Shibli Begum (2209479)" userId="S::2209479@student.uwtsd.ac.uk::33ade65d-8f0b-40d2-9409-a2cc3520c13e" providerId="AD" clId="Web-{8FBC0141-2B86-4EA4-A693-30AEB0FF7CD5}" dt="2023-02-16T11:12:31.516" v="1" actId="1076"/>
          <ac:spMkLst>
            <pc:docMk/>
            <pc:sldMk cId="1742778133" sldId="256"/>
            <ac:spMk id="3" creationId="{00000000-0000-0000-0000-000000000000}"/>
          </ac:spMkLst>
        </pc:spChg>
      </pc:sldChg>
    </pc:docChg>
  </pc:docChgLst>
  <pc:docChgLst>
    <pc:chgData name="Syeda Shibli Begum (2209479)" userId="33ade65d-8f0b-40d2-9409-a2cc3520c13e" providerId="ADAL" clId="{39CF3545-4059-FC4B-B047-9BA63CD44336}"/>
    <pc:docChg chg="modSld">
      <pc:chgData name="Syeda Shibli Begum (2209479)" userId="33ade65d-8f0b-40d2-9409-a2cc3520c13e" providerId="ADAL" clId="{39CF3545-4059-FC4B-B047-9BA63CD44336}" dt="2023-02-16T11:17:39.555" v="23" actId="20577"/>
      <pc:docMkLst>
        <pc:docMk/>
      </pc:docMkLst>
      <pc:sldChg chg="modSp">
        <pc:chgData name="Syeda Shibli Begum (2209479)" userId="33ade65d-8f0b-40d2-9409-a2cc3520c13e" providerId="ADAL" clId="{39CF3545-4059-FC4B-B047-9BA63CD44336}" dt="2023-02-16T11:17:39.555" v="23" actId="20577"/>
        <pc:sldMkLst>
          <pc:docMk/>
          <pc:sldMk cId="1742778133" sldId="256"/>
        </pc:sldMkLst>
        <pc:spChg chg="mod">
          <ac:chgData name="Syeda Shibli Begum (2209479)" userId="33ade65d-8f0b-40d2-9409-a2cc3520c13e" providerId="ADAL" clId="{39CF3545-4059-FC4B-B047-9BA63CD44336}" dt="2023-02-16T11:17:39.555" v="23" actId="20577"/>
          <ac:spMkLst>
            <pc:docMk/>
            <pc:sldMk cId="1742778133" sldId="256"/>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7216245"/>
            <a:ext cx="6858000" cy="2689755"/>
          </a:xfrm>
          <a:prstGeom prst="rect">
            <a:avLst/>
          </a:prstGeom>
        </p:spPr>
      </p:pic>
      <p:sp>
        <p:nvSpPr>
          <p:cNvPr id="2" name="Title 1"/>
          <p:cNvSpPr>
            <a:spLocks noGrp="1"/>
          </p:cNvSpPr>
          <p:nvPr>
            <p:ph type="ctrTitle"/>
          </p:nvPr>
        </p:nvSpPr>
        <p:spPr>
          <a:xfrm>
            <a:off x="685800" y="2604918"/>
            <a:ext cx="5486400" cy="2636250"/>
          </a:xfrm>
        </p:spPr>
        <p:txBody>
          <a:bodyPr anchor="b">
            <a:normAutofit/>
          </a:bodyPr>
          <a:lstStyle>
            <a:lvl1pPr algn="l">
              <a:defRPr sz="4500"/>
            </a:lvl1pPr>
          </a:lstStyle>
          <a:p>
            <a:r>
              <a:rPr lang="en-GB"/>
              <a:t>Click to edit Master title style</a:t>
            </a:r>
            <a:endParaRPr lang="en-US" dirty="0"/>
          </a:p>
        </p:txBody>
      </p:sp>
      <p:sp>
        <p:nvSpPr>
          <p:cNvPr id="3" name="Subtitle 2"/>
          <p:cNvSpPr>
            <a:spLocks noGrp="1"/>
          </p:cNvSpPr>
          <p:nvPr>
            <p:ph type="subTitle" idx="1"/>
          </p:nvPr>
        </p:nvSpPr>
        <p:spPr>
          <a:xfrm>
            <a:off x="685800" y="5246513"/>
            <a:ext cx="5486400" cy="990600"/>
          </a:xfrm>
        </p:spPr>
        <p:txBody>
          <a:bodyPr>
            <a:normAutofit/>
          </a:bodyPr>
          <a:lstStyle>
            <a:lvl1pPr marL="0" indent="0" algn="l">
              <a:buNone/>
              <a:defRPr sz="15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a:xfrm>
            <a:off x="4449128" y="6245555"/>
            <a:ext cx="1723072" cy="527403"/>
          </a:xfrm>
        </p:spPr>
        <p:txBody>
          <a:bodyPr/>
          <a:lstStyle/>
          <a:p>
            <a:fld id="{2C769C7F-1FC9-4944-8E59-839FE3ECCC31}" type="datetimeFigureOut">
              <a:rPr lang="en-GB" smtClean="0"/>
              <a:t>16/02/2023</a:t>
            </a:fld>
            <a:endParaRPr lang="en-GB"/>
          </a:p>
        </p:txBody>
      </p:sp>
      <p:sp>
        <p:nvSpPr>
          <p:cNvPr id="5" name="Footer Placeholder 4"/>
          <p:cNvSpPr>
            <a:spLocks noGrp="1"/>
          </p:cNvSpPr>
          <p:nvPr>
            <p:ph type="ftr" sz="quarter" idx="11"/>
          </p:nvPr>
        </p:nvSpPr>
        <p:spPr>
          <a:xfrm>
            <a:off x="685800" y="6245556"/>
            <a:ext cx="3660458" cy="527403"/>
          </a:xfrm>
        </p:spPr>
        <p:txBody>
          <a:bodyPr/>
          <a:lstStyle/>
          <a:p>
            <a:endParaRPr lang="en-GB"/>
          </a:p>
        </p:txBody>
      </p:sp>
      <p:sp>
        <p:nvSpPr>
          <p:cNvPr id="6" name="Slide Number Placeholder 5"/>
          <p:cNvSpPr>
            <a:spLocks noGrp="1"/>
          </p:cNvSpPr>
          <p:nvPr>
            <p:ph type="sldNum" sz="quarter" idx="12"/>
          </p:nvPr>
        </p:nvSpPr>
        <p:spPr>
          <a:xfrm>
            <a:off x="4543425" y="2066809"/>
            <a:ext cx="1628775" cy="527403"/>
          </a:xfrm>
        </p:spPr>
        <p:txBody>
          <a:bodyPr/>
          <a:lstStyle/>
          <a:p>
            <a:fld id="{6BA75107-9D06-4BCC-886C-9882254D9061}" type="slidenum">
              <a:rPr lang="en-GB" smtClean="0"/>
              <a:t>‹#›</a:t>
            </a:fld>
            <a:endParaRPr lang="en-GB"/>
          </a:p>
        </p:txBody>
      </p:sp>
    </p:spTree>
    <p:extLst>
      <p:ext uri="{BB962C8B-B14F-4D97-AF65-F5344CB8AC3E}">
        <p14:creationId xmlns:p14="http://schemas.microsoft.com/office/powerpoint/2010/main" val="22606336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C769C7F-1FC9-4944-8E59-839FE3ECCC31}" type="datetimeFigureOut">
              <a:rPr lang="en-GB" smtClean="0"/>
              <a:t>16/02/2023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A75107-9D06-4BCC-886C-9882254D9061}" type="slidenum">
              <a:rPr lang="en-GB" smtClean="0"/>
              <a:t>‹#›</a:t>
            </a:fld>
            <a:endParaRPr lang="en-GB"/>
          </a:p>
        </p:txBody>
      </p:sp>
    </p:spTree>
    <p:extLst>
      <p:ext uri="{BB962C8B-B14F-4D97-AF65-F5344CB8AC3E}">
        <p14:creationId xmlns:p14="http://schemas.microsoft.com/office/powerpoint/2010/main" val="3037873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7216245"/>
            <a:ext cx="6858000" cy="2689755"/>
          </a:xfrm>
          <a:prstGeom prst="rect">
            <a:avLst/>
          </a:prstGeom>
        </p:spPr>
      </p:pic>
      <p:sp>
        <p:nvSpPr>
          <p:cNvPr id="2" name="Title 1"/>
          <p:cNvSpPr>
            <a:spLocks noGrp="1"/>
          </p:cNvSpPr>
          <p:nvPr>
            <p:ph type="title"/>
          </p:nvPr>
        </p:nvSpPr>
        <p:spPr>
          <a:xfrm>
            <a:off x="445770" y="1088439"/>
            <a:ext cx="5966460" cy="4047239"/>
          </a:xfrm>
        </p:spPr>
        <p:txBody>
          <a:bodyPr anchor="b">
            <a:normAutofit/>
          </a:bodyPr>
          <a:lstStyle>
            <a:lvl1pPr algn="r">
              <a:defRPr sz="3000"/>
            </a:lvl1pPr>
          </a:lstStyle>
          <a:p>
            <a:r>
              <a:rPr lang="en-GB"/>
              <a:t>Click to edit Master title style</a:t>
            </a:r>
            <a:endParaRPr lang="en-US" dirty="0"/>
          </a:p>
        </p:txBody>
      </p:sp>
      <p:sp>
        <p:nvSpPr>
          <p:cNvPr id="3" name="Text Placeholder 2"/>
          <p:cNvSpPr>
            <a:spLocks noGrp="1"/>
          </p:cNvSpPr>
          <p:nvPr>
            <p:ph type="body" idx="1"/>
          </p:nvPr>
        </p:nvSpPr>
        <p:spPr>
          <a:xfrm>
            <a:off x="445770" y="5260271"/>
            <a:ext cx="5966461" cy="1955971"/>
          </a:xfrm>
        </p:spPr>
        <p:txBody>
          <a:bodyPr>
            <a:normAutofit/>
          </a:bodyPr>
          <a:lstStyle>
            <a:lvl1pPr marL="0" indent="0" algn="r">
              <a:buNone/>
              <a:defRPr sz="165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4171632" y="550335"/>
            <a:ext cx="1637348" cy="527403"/>
          </a:xfrm>
        </p:spPr>
        <p:txBody>
          <a:bodyPr/>
          <a:lstStyle>
            <a:lvl1pPr algn="r">
              <a:defRPr/>
            </a:lvl1pPr>
          </a:lstStyle>
          <a:p>
            <a:fld id="{2C769C7F-1FC9-4944-8E59-839FE3ECCC31}" type="datetimeFigureOut">
              <a:rPr lang="en-GB" smtClean="0"/>
              <a:t>16/02/2023</a:t>
            </a:fld>
            <a:endParaRPr lang="en-GB"/>
          </a:p>
        </p:txBody>
      </p:sp>
      <p:sp>
        <p:nvSpPr>
          <p:cNvPr id="5" name="Footer Placeholder 4"/>
          <p:cNvSpPr>
            <a:spLocks noGrp="1"/>
          </p:cNvSpPr>
          <p:nvPr>
            <p:ph type="ftr" sz="quarter" idx="11"/>
          </p:nvPr>
        </p:nvSpPr>
        <p:spPr>
          <a:xfrm>
            <a:off x="445770" y="550335"/>
            <a:ext cx="3622992" cy="527403"/>
          </a:xfrm>
        </p:spPr>
        <p:txBody>
          <a:bodyPr/>
          <a:lstStyle/>
          <a:p>
            <a:endParaRPr lang="en-GB"/>
          </a:p>
        </p:txBody>
      </p:sp>
      <p:sp>
        <p:nvSpPr>
          <p:cNvPr id="6" name="Slide Number Placeholder 5"/>
          <p:cNvSpPr>
            <a:spLocks noGrp="1"/>
          </p:cNvSpPr>
          <p:nvPr>
            <p:ph type="sldNum" sz="quarter" idx="12"/>
          </p:nvPr>
        </p:nvSpPr>
        <p:spPr>
          <a:xfrm>
            <a:off x="5911850" y="550335"/>
            <a:ext cx="500380" cy="527403"/>
          </a:xfrm>
        </p:spPr>
        <p:txBody>
          <a:bodyPr/>
          <a:lstStyle/>
          <a:p>
            <a:fld id="{6BA75107-9D06-4BCC-886C-9882254D9061}" type="slidenum">
              <a:rPr lang="en-GB" smtClean="0"/>
              <a:t>‹#›</a:t>
            </a:fld>
            <a:endParaRPr lang="en-GB"/>
          </a:p>
        </p:txBody>
      </p:sp>
    </p:spTree>
    <p:extLst>
      <p:ext uri="{BB962C8B-B14F-4D97-AF65-F5344CB8AC3E}">
        <p14:creationId xmlns:p14="http://schemas.microsoft.com/office/powerpoint/2010/main" val="28935180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445771" y="3169920"/>
            <a:ext cx="2932934" cy="58775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481574" y="3169920"/>
            <a:ext cx="2930655" cy="58775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C769C7F-1FC9-4944-8E59-839FE3ECCC31}" type="datetimeFigureOut">
              <a:rPr lang="en-GB" smtClean="0"/>
              <a:t>16/02/2023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A75107-9D06-4BCC-886C-9882254D9061}" type="slidenum">
              <a:rPr lang="en-GB" smtClean="0"/>
              <a:t>‹#›</a:t>
            </a:fld>
            <a:endParaRPr lang="en-GB"/>
          </a:p>
        </p:txBody>
      </p:sp>
    </p:spTree>
    <p:extLst>
      <p:ext uri="{BB962C8B-B14F-4D97-AF65-F5344CB8AC3E}">
        <p14:creationId xmlns:p14="http://schemas.microsoft.com/office/powerpoint/2010/main" val="41438834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628775" y="1100667"/>
            <a:ext cx="4783455" cy="187113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15960" y="3154381"/>
            <a:ext cx="2762744" cy="1190095"/>
          </a:xfrm>
        </p:spPr>
        <p:txBody>
          <a:bodyPr anchor="b">
            <a:normAutofit/>
          </a:bodyPr>
          <a:lstStyle>
            <a:lvl1pPr marL="0" indent="0">
              <a:buNone/>
              <a:defRPr sz="21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445770" y="4524964"/>
            <a:ext cx="2932934" cy="452251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651764" y="3154381"/>
            <a:ext cx="2760466" cy="1190095"/>
          </a:xfrm>
        </p:spPr>
        <p:txBody>
          <a:bodyPr anchor="b">
            <a:normAutofit/>
          </a:bodyPr>
          <a:lstStyle>
            <a:lvl1pPr marL="0" indent="0">
              <a:buNone/>
              <a:defRPr sz="21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3481574" y="4524964"/>
            <a:ext cx="2930656" cy="452251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C769C7F-1FC9-4944-8E59-839FE3ECCC31}" type="datetimeFigureOut">
              <a:rPr lang="en-GB" smtClean="0"/>
              <a:t>16/02/2023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BA75107-9D06-4BCC-886C-9882254D9061}" type="slidenum">
              <a:rPr lang="en-GB" smtClean="0"/>
              <a:t>‹#›</a:t>
            </a:fld>
            <a:endParaRPr lang="en-GB"/>
          </a:p>
        </p:txBody>
      </p:sp>
    </p:spTree>
    <p:extLst>
      <p:ext uri="{BB962C8B-B14F-4D97-AF65-F5344CB8AC3E}">
        <p14:creationId xmlns:p14="http://schemas.microsoft.com/office/powerpoint/2010/main" val="1370186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C769C7F-1FC9-4944-8E59-839FE3ECCC31}" type="datetimeFigureOut">
              <a:rPr lang="en-GB" smtClean="0"/>
              <a:t>16/02/2023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BA75107-9D06-4BCC-886C-9882254D9061}" type="slidenum">
              <a:rPr lang="en-GB" smtClean="0"/>
              <a:t>‹#›</a:t>
            </a:fld>
            <a:endParaRPr lang="en-GB"/>
          </a:p>
        </p:txBody>
      </p:sp>
    </p:spTree>
    <p:extLst>
      <p:ext uri="{BB962C8B-B14F-4D97-AF65-F5344CB8AC3E}">
        <p14:creationId xmlns:p14="http://schemas.microsoft.com/office/powerpoint/2010/main" val="1639686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769C7F-1FC9-4944-8E59-839FE3ECCC31}" type="datetimeFigureOut">
              <a:rPr lang="en-GB" smtClean="0"/>
              <a:t>16/02/2023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BA75107-9D06-4BCC-886C-9882254D9061}" type="slidenum">
              <a:rPr lang="en-GB" smtClean="0"/>
              <a:t>‹#›</a:t>
            </a:fld>
            <a:endParaRPr lang="en-GB"/>
          </a:p>
        </p:txBody>
      </p:sp>
    </p:spTree>
    <p:extLst>
      <p:ext uri="{BB962C8B-B14F-4D97-AF65-F5344CB8AC3E}">
        <p14:creationId xmlns:p14="http://schemas.microsoft.com/office/powerpoint/2010/main" val="30757578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45770" y="2201333"/>
            <a:ext cx="2314575" cy="2311400"/>
          </a:xfrm>
        </p:spPr>
        <p:txBody>
          <a:bodyPr anchor="b"/>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2914650" y="1078653"/>
            <a:ext cx="3497580" cy="7968827"/>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445770" y="4512733"/>
            <a:ext cx="2314575" cy="453474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2C769C7F-1FC9-4944-8E59-839FE3ECCC31}" type="datetimeFigureOut">
              <a:rPr lang="en-GB" smtClean="0"/>
              <a:t>16/02/2023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A75107-9D06-4BCC-886C-9882254D9061}" type="slidenum">
              <a:rPr lang="en-GB" smtClean="0"/>
              <a:t>‹#›</a:t>
            </a:fld>
            <a:endParaRPr lang="en-GB"/>
          </a:p>
        </p:txBody>
      </p:sp>
    </p:spTree>
    <p:extLst>
      <p:ext uri="{BB962C8B-B14F-4D97-AF65-F5344CB8AC3E}">
        <p14:creationId xmlns:p14="http://schemas.microsoft.com/office/powerpoint/2010/main" val="7091926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45770" y="2201333"/>
            <a:ext cx="3056798" cy="2311400"/>
          </a:xfrm>
        </p:spPr>
        <p:txBody>
          <a:bodyPr anchor="b"/>
          <a:lstStyle>
            <a:lvl1pPr algn="l">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658143" y="1085127"/>
            <a:ext cx="2755676" cy="7962353"/>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445770" y="4512733"/>
            <a:ext cx="3056798" cy="453474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2C769C7F-1FC9-4944-8E59-839FE3ECCC31}" type="datetimeFigureOut">
              <a:rPr lang="en-GB" smtClean="0"/>
              <a:t>16/02/2023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A75107-9D06-4BCC-886C-9882254D9061}" type="slidenum">
              <a:rPr lang="en-GB" smtClean="0"/>
              <a:t>‹#›</a:t>
            </a:fld>
            <a:endParaRPr lang="en-GB"/>
          </a:p>
        </p:txBody>
      </p:sp>
    </p:spTree>
    <p:extLst>
      <p:ext uri="{BB962C8B-B14F-4D97-AF65-F5344CB8AC3E}">
        <p14:creationId xmlns:p14="http://schemas.microsoft.com/office/powerpoint/2010/main" val="31353052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45766" y="6785078"/>
            <a:ext cx="5967362" cy="1183513"/>
          </a:xfrm>
        </p:spPr>
        <p:txBody>
          <a:bodyPr anchor="b"/>
          <a:lstStyle>
            <a:lvl1pPr algn="l">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445766" y="1411273"/>
            <a:ext cx="5962695" cy="4921182"/>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445770" y="7968590"/>
            <a:ext cx="5966460" cy="1078890"/>
          </a:xfrm>
        </p:spPr>
        <p:txBody>
          <a:bodyPr/>
          <a:lstStyle>
            <a:lvl1pPr marL="0" indent="0" algn="l">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2C769C7F-1FC9-4944-8E59-839FE3ECCC31}" type="datetimeFigureOut">
              <a:rPr lang="en-GB" smtClean="0"/>
              <a:t>16/02/2023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A75107-9D06-4BCC-886C-9882254D9061}" type="slidenum">
              <a:rPr lang="en-GB" smtClean="0"/>
              <a:t>‹#›</a:t>
            </a:fld>
            <a:endParaRPr lang="en-GB"/>
          </a:p>
        </p:txBody>
      </p:sp>
    </p:spTree>
    <p:extLst>
      <p:ext uri="{BB962C8B-B14F-4D97-AF65-F5344CB8AC3E}">
        <p14:creationId xmlns:p14="http://schemas.microsoft.com/office/powerpoint/2010/main" val="41706895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7216245"/>
            <a:ext cx="6858000" cy="2689755"/>
          </a:xfrm>
          <a:prstGeom prst="rect">
            <a:avLst/>
          </a:prstGeom>
        </p:spPr>
      </p:pic>
      <p:sp>
        <p:nvSpPr>
          <p:cNvPr id="2" name="Title 1"/>
          <p:cNvSpPr>
            <a:spLocks noGrp="1"/>
          </p:cNvSpPr>
          <p:nvPr>
            <p:ph type="title"/>
          </p:nvPr>
        </p:nvSpPr>
        <p:spPr>
          <a:xfrm>
            <a:off x="445770" y="1088437"/>
            <a:ext cx="5966460" cy="4048008"/>
          </a:xfrm>
        </p:spPr>
        <p:txBody>
          <a:bodyPr anchor="ctr"/>
          <a:lstStyle>
            <a:lvl1pPr algn="l">
              <a:defRPr sz="2400"/>
            </a:lvl1pPr>
          </a:lstStyle>
          <a:p>
            <a:r>
              <a:rPr lang="en-GB"/>
              <a:t>Click to edit Master title style</a:t>
            </a:r>
            <a:endParaRPr lang="en-US" dirty="0"/>
          </a:p>
        </p:txBody>
      </p:sp>
      <p:sp>
        <p:nvSpPr>
          <p:cNvPr id="4" name="Text Placeholder 3"/>
          <p:cNvSpPr>
            <a:spLocks noGrp="1"/>
          </p:cNvSpPr>
          <p:nvPr>
            <p:ph type="body" sz="half" idx="2"/>
          </p:nvPr>
        </p:nvSpPr>
        <p:spPr>
          <a:xfrm>
            <a:off x="514350" y="5270971"/>
            <a:ext cx="5829300" cy="1922342"/>
          </a:xfrm>
        </p:spPr>
        <p:txBody>
          <a:bodyPr anchor="ct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a:xfrm>
            <a:off x="4171632" y="550335"/>
            <a:ext cx="1637348" cy="527403"/>
          </a:xfrm>
        </p:spPr>
        <p:txBody>
          <a:bodyPr/>
          <a:lstStyle>
            <a:lvl1pPr algn="r">
              <a:defRPr/>
            </a:lvl1pPr>
          </a:lstStyle>
          <a:p>
            <a:fld id="{2C769C7F-1FC9-4944-8E59-839FE3ECCC31}" type="datetimeFigureOut">
              <a:rPr lang="en-GB" smtClean="0"/>
              <a:t>16/02/2023</a:t>
            </a:fld>
            <a:endParaRPr lang="en-GB"/>
          </a:p>
        </p:txBody>
      </p:sp>
      <p:sp>
        <p:nvSpPr>
          <p:cNvPr id="6" name="Footer Placeholder 5"/>
          <p:cNvSpPr>
            <a:spLocks noGrp="1"/>
          </p:cNvSpPr>
          <p:nvPr>
            <p:ph type="ftr" sz="quarter" idx="11"/>
          </p:nvPr>
        </p:nvSpPr>
        <p:spPr>
          <a:xfrm>
            <a:off x="445770" y="550335"/>
            <a:ext cx="3622992" cy="527403"/>
          </a:xfrm>
        </p:spPr>
        <p:txBody>
          <a:bodyPr/>
          <a:lstStyle/>
          <a:p>
            <a:endParaRPr lang="en-GB"/>
          </a:p>
        </p:txBody>
      </p:sp>
      <p:sp>
        <p:nvSpPr>
          <p:cNvPr id="7" name="Slide Number Placeholder 6"/>
          <p:cNvSpPr>
            <a:spLocks noGrp="1"/>
          </p:cNvSpPr>
          <p:nvPr>
            <p:ph type="sldNum" sz="quarter" idx="12"/>
          </p:nvPr>
        </p:nvSpPr>
        <p:spPr>
          <a:xfrm>
            <a:off x="5911849" y="550335"/>
            <a:ext cx="500381" cy="527403"/>
          </a:xfrm>
        </p:spPr>
        <p:txBody>
          <a:bodyPr/>
          <a:lstStyle/>
          <a:p>
            <a:fld id="{6BA75107-9D06-4BCC-886C-9882254D9061}" type="slidenum">
              <a:rPr lang="en-GB" smtClean="0"/>
              <a:t>‹#›</a:t>
            </a:fld>
            <a:endParaRPr lang="en-GB"/>
          </a:p>
        </p:txBody>
      </p:sp>
    </p:spTree>
    <p:extLst>
      <p:ext uri="{BB962C8B-B14F-4D97-AF65-F5344CB8AC3E}">
        <p14:creationId xmlns:p14="http://schemas.microsoft.com/office/powerpoint/2010/main" val="39732798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5" name="Picture 14"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7216245"/>
            <a:ext cx="6858000" cy="2689755"/>
          </a:xfrm>
          <a:prstGeom prst="rect">
            <a:avLst/>
          </a:prstGeom>
        </p:spPr>
      </p:pic>
      <p:sp>
        <p:nvSpPr>
          <p:cNvPr id="2" name="Title 1"/>
          <p:cNvSpPr>
            <a:spLocks noGrp="1"/>
          </p:cNvSpPr>
          <p:nvPr>
            <p:ph type="title"/>
          </p:nvPr>
        </p:nvSpPr>
        <p:spPr>
          <a:xfrm>
            <a:off x="576263" y="1088438"/>
            <a:ext cx="5710238" cy="3981227"/>
          </a:xfrm>
        </p:spPr>
        <p:txBody>
          <a:bodyPr anchor="ctr"/>
          <a:lstStyle>
            <a:lvl1pPr algn="l">
              <a:defRPr sz="2400"/>
            </a:lvl1pPr>
          </a:lstStyle>
          <a:p>
            <a:r>
              <a:rPr lang="en-GB"/>
              <a:t>Click to edit Master title style</a:t>
            </a:r>
            <a:endParaRPr lang="en-US" dirty="0"/>
          </a:p>
        </p:txBody>
      </p:sp>
      <p:sp>
        <p:nvSpPr>
          <p:cNvPr id="12" name="Text Placeholder 3"/>
          <p:cNvSpPr>
            <a:spLocks noGrp="1"/>
          </p:cNvSpPr>
          <p:nvPr>
            <p:ph type="body" sz="half" idx="13"/>
          </p:nvPr>
        </p:nvSpPr>
        <p:spPr>
          <a:xfrm>
            <a:off x="733424" y="5069666"/>
            <a:ext cx="5395914" cy="641973"/>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4" name="Text Placeholder 3"/>
          <p:cNvSpPr>
            <a:spLocks noGrp="1"/>
          </p:cNvSpPr>
          <p:nvPr>
            <p:ph type="body" sz="half" idx="2"/>
          </p:nvPr>
        </p:nvSpPr>
        <p:spPr>
          <a:xfrm>
            <a:off x="514350" y="6029974"/>
            <a:ext cx="5834064" cy="1186272"/>
          </a:xfrm>
        </p:spPr>
        <p:txBody>
          <a:bodyPr anchor="ctr">
            <a:normAutofit/>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a:xfrm>
            <a:off x="4171632" y="550335"/>
            <a:ext cx="1637348" cy="527403"/>
          </a:xfrm>
        </p:spPr>
        <p:txBody>
          <a:bodyPr/>
          <a:lstStyle>
            <a:lvl1pPr algn="r">
              <a:defRPr/>
            </a:lvl1pPr>
          </a:lstStyle>
          <a:p>
            <a:fld id="{2C769C7F-1FC9-4944-8E59-839FE3ECCC31}" type="datetimeFigureOut">
              <a:rPr lang="en-GB" smtClean="0"/>
              <a:t>16/02/2023</a:t>
            </a:fld>
            <a:endParaRPr lang="en-GB"/>
          </a:p>
        </p:txBody>
      </p:sp>
      <p:sp>
        <p:nvSpPr>
          <p:cNvPr id="6" name="Footer Placeholder 5"/>
          <p:cNvSpPr>
            <a:spLocks noGrp="1"/>
          </p:cNvSpPr>
          <p:nvPr>
            <p:ph type="ftr" sz="quarter" idx="11"/>
          </p:nvPr>
        </p:nvSpPr>
        <p:spPr>
          <a:xfrm>
            <a:off x="445770" y="548078"/>
            <a:ext cx="3622992" cy="527403"/>
          </a:xfrm>
        </p:spPr>
        <p:txBody>
          <a:bodyPr/>
          <a:lstStyle/>
          <a:p>
            <a:endParaRPr lang="en-GB"/>
          </a:p>
        </p:txBody>
      </p:sp>
      <p:sp>
        <p:nvSpPr>
          <p:cNvPr id="7" name="Slide Number Placeholder 6"/>
          <p:cNvSpPr>
            <a:spLocks noGrp="1"/>
          </p:cNvSpPr>
          <p:nvPr>
            <p:ph type="sldNum" sz="quarter" idx="12"/>
          </p:nvPr>
        </p:nvSpPr>
        <p:spPr>
          <a:xfrm>
            <a:off x="5911849" y="550335"/>
            <a:ext cx="500381" cy="527403"/>
          </a:xfrm>
        </p:spPr>
        <p:txBody>
          <a:bodyPr/>
          <a:lstStyle/>
          <a:p>
            <a:fld id="{6BA75107-9D06-4BCC-886C-9882254D9061}" type="slidenum">
              <a:rPr lang="en-GB" smtClean="0"/>
              <a:t>‹#›</a:t>
            </a:fld>
            <a:endParaRPr lang="en-GB"/>
          </a:p>
        </p:txBody>
      </p:sp>
      <p:sp>
        <p:nvSpPr>
          <p:cNvPr id="13" name="TextBox 12"/>
          <p:cNvSpPr txBox="1"/>
          <p:nvPr/>
        </p:nvSpPr>
        <p:spPr>
          <a:xfrm>
            <a:off x="173594" y="1166707"/>
            <a:ext cx="342900" cy="8446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tx1"/>
                </a:solidFill>
                <a:effectLst/>
              </a:rPr>
              <a:t>“</a:t>
            </a:r>
          </a:p>
        </p:txBody>
      </p:sp>
      <p:sp>
        <p:nvSpPr>
          <p:cNvPr id="14" name="TextBox 13"/>
          <p:cNvSpPr txBox="1"/>
          <p:nvPr/>
        </p:nvSpPr>
        <p:spPr>
          <a:xfrm>
            <a:off x="6110050" y="4364144"/>
            <a:ext cx="342900" cy="8446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Tree>
    <p:extLst>
      <p:ext uri="{BB962C8B-B14F-4D97-AF65-F5344CB8AC3E}">
        <p14:creationId xmlns:p14="http://schemas.microsoft.com/office/powerpoint/2010/main" val="29331589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7216245"/>
            <a:ext cx="6858000" cy="2689755"/>
          </a:xfrm>
          <a:prstGeom prst="rect">
            <a:avLst/>
          </a:prstGeom>
        </p:spPr>
      </p:pic>
      <p:sp>
        <p:nvSpPr>
          <p:cNvPr id="2" name="Title 1"/>
          <p:cNvSpPr>
            <a:spLocks noGrp="1"/>
          </p:cNvSpPr>
          <p:nvPr>
            <p:ph type="title"/>
          </p:nvPr>
        </p:nvSpPr>
        <p:spPr>
          <a:xfrm>
            <a:off x="514350" y="1624570"/>
            <a:ext cx="5831087" cy="3628206"/>
          </a:xfrm>
        </p:spPr>
        <p:txBody>
          <a:bodyPr anchor="b"/>
          <a:lstStyle>
            <a:lvl1pPr algn="l">
              <a:defRPr sz="2400"/>
            </a:lvl1pPr>
          </a:lstStyle>
          <a:p>
            <a:r>
              <a:rPr lang="en-GB"/>
              <a:t>Click to edit Master title style</a:t>
            </a:r>
            <a:endParaRPr lang="en-US" dirty="0"/>
          </a:p>
        </p:txBody>
      </p:sp>
      <p:sp>
        <p:nvSpPr>
          <p:cNvPr id="4" name="Text Placeholder 3"/>
          <p:cNvSpPr>
            <a:spLocks noGrp="1"/>
          </p:cNvSpPr>
          <p:nvPr>
            <p:ph type="body" sz="half" idx="2"/>
          </p:nvPr>
        </p:nvSpPr>
        <p:spPr>
          <a:xfrm>
            <a:off x="514344" y="5269791"/>
            <a:ext cx="5830206" cy="1444278"/>
          </a:xfrm>
        </p:spPr>
        <p:txBody>
          <a:bodyPr anchor="t"/>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a:xfrm>
            <a:off x="4171632" y="547278"/>
            <a:ext cx="1637348" cy="527403"/>
          </a:xfrm>
        </p:spPr>
        <p:txBody>
          <a:bodyPr/>
          <a:lstStyle>
            <a:lvl1pPr algn="r">
              <a:defRPr/>
            </a:lvl1pPr>
          </a:lstStyle>
          <a:p>
            <a:fld id="{2C769C7F-1FC9-4944-8E59-839FE3ECCC31}" type="datetimeFigureOut">
              <a:rPr lang="en-GB" smtClean="0"/>
              <a:t>16/02/2023</a:t>
            </a:fld>
            <a:endParaRPr lang="en-GB"/>
          </a:p>
        </p:txBody>
      </p:sp>
      <p:sp>
        <p:nvSpPr>
          <p:cNvPr id="6" name="Footer Placeholder 5"/>
          <p:cNvSpPr>
            <a:spLocks noGrp="1"/>
          </p:cNvSpPr>
          <p:nvPr>
            <p:ph type="ftr" sz="quarter" idx="11"/>
          </p:nvPr>
        </p:nvSpPr>
        <p:spPr>
          <a:xfrm>
            <a:off x="445770" y="547278"/>
            <a:ext cx="3622992" cy="527403"/>
          </a:xfrm>
        </p:spPr>
        <p:txBody>
          <a:bodyPr/>
          <a:lstStyle/>
          <a:p>
            <a:endParaRPr lang="en-GB"/>
          </a:p>
        </p:txBody>
      </p:sp>
      <p:sp>
        <p:nvSpPr>
          <p:cNvPr id="7" name="Slide Number Placeholder 6"/>
          <p:cNvSpPr>
            <a:spLocks noGrp="1"/>
          </p:cNvSpPr>
          <p:nvPr>
            <p:ph type="sldNum" sz="quarter" idx="12"/>
          </p:nvPr>
        </p:nvSpPr>
        <p:spPr>
          <a:xfrm>
            <a:off x="5911849" y="550335"/>
            <a:ext cx="500381" cy="527403"/>
          </a:xfrm>
        </p:spPr>
        <p:txBody>
          <a:bodyPr/>
          <a:lstStyle/>
          <a:p>
            <a:fld id="{6BA75107-9D06-4BCC-886C-9882254D9061}" type="slidenum">
              <a:rPr lang="en-GB" smtClean="0"/>
              <a:t>‹#›</a:t>
            </a:fld>
            <a:endParaRPr lang="en-GB"/>
          </a:p>
        </p:txBody>
      </p:sp>
    </p:spTree>
    <p:extLst>
      <p:ext uri="{BB962C8B-B14F-4D97-AF65-F5344CB8AC3E}">
        <p14:creationId xmlns:p14="http://schemas.microsoft.com/office/powerpoint/2010/main" val="27064488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628776" y="1100668"/>
            <a:ext cx="4783454" cy="1883363"/>
          </a:xfrm>
        </p:spPr>
        <p:txBody>
          <a:bodyPr/>
          <a:lstStyle/>
          <a:p>
            <a:r>
              <a:rPr lang="en-GB"/>
              <a:t>Click to edit Master title style</a:t>
            </a:r>
            <a:endParaRPr lang="en-US" dirty="0"/>
          </a:p>
        </p:txBody>
      </p:sp>
      <p:sp>
        <p:nvSpPr>
          <p:cNvPr id="7" name="Text Placeholder 2"/>
          <p:cNvSpPr>
            <a:spLocks noGrp="1"/>
          </p:cNvSpPr>
          <p:nvPr>
            <p:ph type="body" idx="1"/>
          </p:nvPr>
        </p:nvSpPr>
        <p:spPr>
          <a:xfrm>
            <a:off x="445771" y="3180782"/>
            <a:ext cx="1920240" cy="891684"/>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8" name="Text Placeholder 3"/>
          <p:cNvSpPr>
            <a:spLocks noGrp="1"/>
          </p:cNvSpPr>
          <p:nvPr>
            <p:ph type="body" sz="half" idx="15"/>
          </p:nvPr>
        </p:nvSpPr>
        <p:spPr>
          <a:xfrm>
            <a:off x="445770" y="4195482"/>
            <a:ext cx="1920240" cy="4852003"/>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9" name="Text Placeholder 4"/>
          <p:cNvSpPr>
            <a:spLocks noGrp="1"/>
          </p:cNvSpPr>
          <p:nvPr>
            <p:ph type="body" sz="quarter" idx="3"/>
          </p:nvPr>
        </p:nvSpPr>
        <p:spPr>
          <a:xfrm>
            <a:off x="2476678" y="3179703"/>
            <a:ext cx="1920240" cy="904994"/>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0" name="Text Placeholder 3"/>
          <p:cNvSpPr>
            <a:spLocks noGrp="1"/>
          </p:cNvSpPr>
          <p:nvPr>
            <p:ph type="body" sz="half" idx="16"/>
          </p:nvPr>
        </p:nvSpPr>
        <p:spPr>
          <a:xfrm>
            <a:off x="2475586" y="4194765"/>
            <a:ext cx="1920240" cy="4852715"/>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11" name="Text Placeholder 4"/>
          <p:cNvSpPr>
            <a:spLocks noGrp="1"/>
          </p:cNvSpPr>
          <p:nvPr>
            <p:ph type="body" sz="quarter" idx="13"/>
          </p:nvPr>
        </p:nvSpPr>
        <p:spPr>
          <a:xfrm>
            <a:off x="4491989" y="3167473"/>
            <a:ext cx="1920240" cy="904994"/>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2" name="Text Placeholder 3"/>
          <p:cNvSpPr>
            <a:spLocks noGrp="1"/>
          </p:cNvSpPr>
          <p:nvPr>
            <p:ph type="body" sz="half" idx="17"/>
          </p:nvPr>
        </p:nvSpPr>
        <p:spPr>
          <a:xfrm>
            <a:off x="4491990" y="4195482"/>
            <a:ext cx="1920240" cy="4852003"/>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3" name="Date Placeholder 2"/>
          <p:cNvSpPr>
            <a:spLocks noGrp="1"/>
          </p:cNvSpPr>
          <p:nvPr>
            <p:ph type="dt" sz="half" idx="10"/>
          </p:nvPr>
        </p:nvSpPr>
        <p:spPr/>
        <p:txBody>
          <a:bodyPr/>
          <a:lstStyle/>
          <a:p>
            <a:fld id="{2C769C7F-1FC9-4944-8E59-839FE3ECCC31}" type="datetimeFigureOut">
              <a:rPr lang="en-GB" smtClean="0"/>
              <a:t>16/02/2023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BA75107-9D06-4BCC-886C-9882254D9061}" type="slidenum">
              <a:rPr lang="en-GB" smtClean="0"/>
              <a:t>‹#›</a:t>
            </a:fld>
            <a:endParaRPr lang="en-GB"/>
          </a:p>
        </p:txBody>
      </p:sp>
    </p:spTree>
    <p:extLst>
      <p:ext uri="{BB962C8B-B14F-4D97-AF65-F5344CB8AC3E}">
        <p14:creationId xmlns:p14="http://schemas.microsoft.com/office/powerpoint/2010/main" val="32199575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628777" y="1100667"/>
            <a:ext cx="4786488" cy="1871133"/>
          </a:xfrm>
        </p:spPr>
        <p:txBody>
          <a:bodyPr/>
          <a:lstStyle/>
          <a:p>
            <a:r>
              <a:rPr lang="en-GB"/>
              <a:t>Click to edit Master title style</a:t>
            </a:r>
            <a:endParaRPr lang="en-US" dirty="0"/>
          </a:p>
        </p:txBody>
      </p:sp>
      <p:sp>
        <p:nvSpPr>
          <p:cNvPr id="19" name="Text Placeholder 2"/>
          <p:cNvSpPr>
            <a:spLocks noGrp="1"/>
          </p:cNvSpPr>
          <p:nvPr>
            <p:ph type="body" idx="1"/>
          </p:nvPr>
        </p:nvSpPr>
        <p:spPr>
          <a:xfrm>
            <a:off x="445770" y="5941492"/>
            <a:ext cx="1920240" cy="986216"/>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20" name="Picture Placeholder 2"/>
          <p:cNvSpPr>
            <a:spLocks noGrp="1" noChangeAspect="1"/>
          </p:cNvSpPr>
          <p:nvPr>
            <p:ph type="pic" idx="15"/>
          </p:nvPr>
        </p:nvSpPr>
        <p:spPr>
          <a:xfrm>
            <a:off x="445770" y="3368040"/>
            <a:ext cx="1920240" cy="2177211"/>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21" name="Text Placeholder 3"/>
          <p:cNvSpPr>
            <a:spLocks noGrp="1"/>
          </p:cNvSpPr>
          <p:nvPr>
            <p:ph type="body" sz="half" idx="18"/>
          </p:nvPr>
        </p:nvSpPr>
        <p:spPr>
          <a:xfrm>
            <a:off x="445770" y="6927705"/>
            <a:ext cx="1920240" cy="2119776"/>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22" name="Text Placeholder 4"/>
          <p:cNvSpPr>
            <a:spLocks noGrp="1"/>
          </p:cNvSpPr>
          <p:nvPr>
            <p:ph type="body" sz="quarter" idx="3"/>
          </p:nvPr>
        </p:nvSpPr>
        <p:spPr>
          <a:xfrm>
            <a:off x="2468905" y="5941492"/>
            <a:ext cx="1920240" cy="986216"/>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23" name="Picture Placeholder 2"/>
          <p:cNvSpPr>
            <a:spLocks noGrp="1" noChangeAspect="1"/>
          </p:cNvSpPr>
          <p:nvPr>
            <p:ph type="pic" idx="21"/>
          </p:nvPr>
        </p:nvSpPr>
        <p:spPr>
          <a:xfrm>
            <a:off x="2468904" y="3368040"/>
            <a:ext cx="1920240" cy="2180912"/>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24" name="Text Placeholder 3"/>
          <p:cNvSpPr>
            <a:spLocks noGrp="1"/>
          </p:cNvSpPr>
          <p:nvPr>
            <p:ph type="body" sz="half" idx="19"/>
          </p:nvPr>
        </p:nvSpPr>
        <p:spPr>
          <a:xfrm>
            <a:off x="2468144" y="6927703"/>
            <a:ext cx="1920240" cy="2119776"/>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25" name="Text Placeholder 4"/>
          <p:cNvSpPr>
            <a:spLocks noGrp="1"/>
          </p:cNvSpPr>
          <p:nvPr>
            <p:ph type="body" sz="quarter" idx="13"/>
          </p:nvPr>
        </p:nvSpPr>
        <p:spPr>
          <a:xfrm>
            <a:off x="4495024" y="5941492"/>
            <a:ext cx="1920240" cy="986216"/>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26" name="Picture Placeholder 2"/>
          <p:cNvSpPr>
            <a:spLocks noGrp="1" noChangeAspect="1"/>
          </p:cNvSpPr>
          <p:nvPr>
            <p:ph type="pic" idx="22"/>
          </p:nvPr>
        </p:nvSpPr>
        <p:spPr>
          <a:xfrm>
            <a:off x="4495023" y="3368042"/>
            <a:ext cx="1920240" cy="217955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27" name="Text Placeholder 3"/>
          <p:cNvSpPr>
            <a:spLocks noGrp="1"/>
          </p:cNvSpPr>
          <p:nvPr>
            <p:ph type="body" sz="half" idx="20"/>
          </p:nvPr>
        </p:nvSpPr>
        <p:spPr>
          <a:xfrm>
            <a:off x="4494954" y="6927701"/>
            <a:ext cx="1920240" cy="2119776"/>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3" name="Date Placeholder 2"/>
          <p:cNvSpPr>
            <a:spLocks noGrp="1"/>
          </p:cNvSpPr>
          <p:nvPr>
            <p:ph type="dt" sz="half" idx="10"/>
          </p:nvPr>
        </p:nvSpPr>
        <p:spPr/>
        <p:txBody>
          <a:bodyPr/>
          <a:lstStyle/>
          <a:p>
            <a:fld id="{2C769C7F-1FC9-4944-8E59-839FE3ECCC31}" type="datetimeFigureOut">
              <a:rPr lang="en-GB" smtClean="0"/>
              <a:t>16/02/2023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BA75107-9D06-4BCC-886C-9882254D9061}" type="slidenum">
              <a:rPr lang="en-GB" smtClean="0"/>
              <a:t>‹#›</a:t>
            </a:fld>
            <a:endParaRPr lang="en-GB"/>
          </a:p>
        </p:txBody>
      </p:sp>
    </p:spTree>
    <p:extLst>
      <p:ext uri="{BB962C8B-B14F-4D97-AF65-F5344CB8AC3E}">
        <p14:creationId xmlns:p14="http://schemas.microsoft.com/office/powerpoint/2010/main" val="25452134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445770" y="3169920"/>
            <a:ext cx="5966460" cy="587756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C769C7F-1FC9-4944-8E59-839FE3ECCC31}" type="datetimeFigureOut">
              <a:rPr lang="en-GB" smtClean="0"/>
              <a:t>16/02/2023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A75107-9D06-4BCC-886C-9882254D9061}" type="slidenum">
              <a:rPr lang="en-GB" smtClean="0"/>
              <a:t>‹#›</a:t>
            </a:fld>
            <a:endParaRPr lang="en-GB"/>
          </a:p>
        </p:txBody>
      </p:sp>
    </p:spTree>
    <p:extLst>
      <p:ext uri="{BB962C8B-B14F-4D97-AF65-F5344CB8AC3E}">
        <p14:creationId xmlns:p14="http://schemas.microsoft.com/office/powerpoint/2010/main" val="40260866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7216245"/>
            <a:ext cx="6858000" cy="2689755"/>
          </a:xfrm>
          <a:prstGeom prst="rect">
            <a:avLst/>
          </a:prstGeom>
        </p:spPr>
      </p:pic>
      <p:sp>
        <p:nvSpPr>
          <p:cNvPr id="2" name="Vertical Title 1"/>
          <p:cNvSpPr>
            <a:spLocks noGrp="1"/>
          </p:cNvSpPr>
          <p:nvPr>
            <p:ph type="title" orient="vert"/>
          </p:nvPr>
        </p:nvSpPr>
        <p:spPr>
          <a:xfrm>
            <a:off x="5254942" y="1079265"/>
            <a:ext cx="1157288" cy="6136975"/>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445771" y="1077737"/>
            <a:ext cx="4708526" cy="613850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4171632" y="550335"/>
            <a:ext cx="1637348" cy="527403"/>
          </a:xfrm>
        </p:spPr>
        <p:txBody>
          <a:bodyPr/>
          <a:lstStyle>
            <a:lvl1pPr algn="r">
              <a:defRPr/>
            </a:lvl1pPr>
          </a:lstStyle>
          <a:p>
            <a:fld id="{2C769C7F-1FC9-4944-8E59-839FE3ECCC31}" type="datetimeFigureOut">
              <a:rPr lang="en-GB" smtClean="0"/>
              <a:t>16/02/2023</a:t>
            </a:fld>
            <a:endParaRPr lang="en-GB"/>
          </a:p>
        </p:txBody>
      </p:sp>
      <p:sp>
        <p:nvSpPr>
          <p:cNvPr id="5" name="Footer Placeholder 4"/>
          <p:cNvSpPr>
            <a:spLocks noGrp="1"/>
          </p:cNvSpPr>
          <p:nvPr>
            <p:ph type="ftr" sz="quarter" idx="11"/>
          </p:nvPr>
        </p:nvSpPr>
        <p:spPr>
          <a:xfrm>
            <a:off x="445770" y="550335"/>
            <a:ext cx="3622992" cy="527403"/>
          </a:xfrm>
        </p:spPr>
        <p:txBody>
          <a:bodyPr/>
          <a:lstStyle/>
          <a:p>
            <a:endParaRPr lang="en-GB"/>
          </a:p>
        </p:txBody>
      </p:sp>
      <p:sp>
        <p:nvSpPr>
          <p:cNvPr id="6" name="Slide Number Placeholder 5"/>
          <p:cNvSpPr>
            <a:spLocks noGrp="1"/>
          </p:cNvSpPr>
          <p:nvPr>
            <p:ph type="sldNum" sz="quarter" idx="12"/>
          </p:nvPr>
        </p:nvSpPr>
        <p:spPr>
          <a:xfrm>
            <a:off x="5911849" y="550335"/>
            <a:ext cx="500381" cy="527403"/>
          </a:xfrm>
        </p:spPr>
        <p:txBody>
          <a:bodyPr/>
          <a:lstStyle/>
          <a:p>
            <a:fld id="{6BA75107-9D06-4BCC-886C-9882254D9061}" type="slidenum">
              <a:rPr lang="en-GB" smtClean="0"/>
              <a:t>‹#›</a:t>
            </a:fld>
            <a:endParaRPr lang="en-GB"/>
          </a:p>
        </p:txBody>
      </p:sp>
    </p:spTree>
    <p:extLst>
      <p:ext uri="{BB962C8B-B14F-4D97-AF65-F5344CB8AC3E}">
        <p14:creationId xmlns:p14="http://schemas.microsoft.com/office/powerpoint/2010/main" val="2832251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6858000" cy="1561572"/>
          </a:xfrm>
          <a:prstGeom prst="rect">
            <a:avLst/>
          </a:prstGeom>
        </p:spPr>
      </p:pic>
      <p:sp>
        <p:nvSpPr>
          <p:cNvPr id="2" name="Title Placeholder 1"/>
          <p:cNvSpPr>
            <a:spLocks noGrp="1"/>
          </p:cNvSpPr>
          <p:nvPr>
            <p:ph type="title"/>
          </p:nvPr>
        </p:nvSpPr>
        <p:spPr>
          <a:xfrm>
            <a:off x="1628775" y="1104094"/>
            <a:ext cx="4783455" cy="186770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445770" y="3169920"/>
            <a:ext cx="5966460" cy="587756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4809172" y="9181397"/>
            <a:ext cx="1603058" cy="527403"/>
          </a:xfrm>
          <a:prstGeom prst="rect">
            <a:avLst/>
          </a:prstGeom>
        </p:spPr>
        <p:txBody>
          <a:bodyPr vert="horz" lIns="91440" tIns="45720" rIns="91440" bIns="45720" rtlCol="0" anchor="ctr"/>
          <a:lstStyle>
            <a:lvl1pPr algn="r">
              <a:defRPr sz="788">
                <a:solidFill>
                  <a:schemeClr val="tx1">
                    <a:tint val="75000"/>
                  </a:schemeClr>
                </a:solidFill>
              </a:defRPr>
            </a:lvl1pPr>
          </a:lstStyle>
          <a:p>
            <a:fld id="{2C769C7F-1FC9-4944-8E59-839FE3ECCC31}" type="datetimeFigureOut">
              <a:rPr lang="en-GB" smtClean="0"/>
              <a:t>16/02/2023</a:t>
            </a:fld>
            <a:endParaRPr lang="en-GB"/>
          </a:p>
        </p:txBody>
      </p:sp>
      <p:sp>
        <p:nvSpPr>
          <p:cNvPr id="5" name="Footer Placeholder 4"/>
          <p:cNvSpPr>
            <a:spLocks noGrp="1"/>
          </p:cNvSpPr>
          <p:nvPr>
            <p:ph type="ftr" sz="quarter" idx="3"/>
          </p:nvPr>
        </p:nvSpPr>
        <p:spPr>
          <a:xfrm>
            <a:off x="445770" y="9180667"/>
            <a:ext cx="4260533" cy="527403"/>
          </a:xfrm>
          <a:prstGeom prst="rect">
            <a:avLst/>
          </a:prstGeom>
        </p:spPr>
        <p:txBody>
          <a:bodyPr vert="horz" lIns="91440" tIns="45720" rIns="91440" bIns="45720" rtlCol="0" anchor="ctr"/>
          <a:lstStyle>
            <a:lvl1pPr algn="l">
              <a:defRPr sz="788">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929187" y="550335"/>
            <a:ext cx="1483043" cy="527403"/>
          </a:xfrm>
          <a:prstGeom prst="rect">
            <a:avLst/>
          </a:prstGeom>
        </p:spPr>
        <p:txBody>
          <a:bodyPr vert="horz" lIns="91440" tIns="45720" rIns="91440" bIns="45720" rtlCol="0" anchor="ctr"/>
          <a:lstStyle>
            <a:lvl1pPr algn="r">
              <a:defRPr sz="788">
                <a:solidFill>
                  <a:schemeClr val="tx1">
                    <a:tint val="75000"/>
                  </a:schemeClr>
                </a:solidFill>
              </a:defRPr>
            </a:lvl1pPr>
          </a:lstStyle>
          <a:p>
            <a:fld id="{6BA75107-9D06-4BCC-886C-9882254D9061}" type="slidenum">
              <a:rPr lang="en-GB" smtClean="0"/>
              <a:t>‹#›</a:t>
            </a:fld>
            <a:endParaRPr lang="en-GB"/>
          </a:p>
        </p:txBody>
      </p:sp>
    </p:spTree>
    <p:extLst>
      <p:ext uri="{BB962C8B-B14F-4D97-AF65-F5344CB8AC3E}">
        <p14:creationId xmlns:p14="http://schemas.microsoft.com/office/powerpoint/2010/main" val="606334456"/>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p:txStyles>
    <p:titleStyle>
      <a:lvl1pPr algn="r" defTabSz="685800" rtl="0" eaLnBrk="1" latinLnBrk="0" hangingPunct="1">
        <a:lnSpc>
          <a:spcPct val="90000"/>
        </a:lnSpc>
        <a:spcBef>
          <a:spcPct val="0"/>
        </a:spcBef>
        <a:buNone/>
        <a:defRPr sz="3000" kern="1200" cap="all" baseline="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165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7.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75000"/>
          </a:schemeClr>
        </a:solid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36365" y="5287409"/>
            <a:ext cx="5314950" cy="385763"/>
          </a:xfrm>
        </p:spPr>
        <p:txBody>
          <a:bodyPr>
            <a:noAutofit/>
          </a:bodyPr>
          <a:lstStyle/>
          <a:p>
            <a:r>
              <a:rPr lang="en-GB" sz="1350" b="1" dirty="0">
                <a:solidFill>
                  <a:schemeClr val="bg1"/>
                </a:solidFill>
                <a:latin typeface="Algerian" panose="04020705040A02060702" pitchFamily="82" charset="0"/>
              </a:rPr>
              <a:t>Student Name</a:t>
            </a:r>
            <a:r>
              <a:rPr lang="en-GB" sz="1350" b="1">
                <a:solidFill>
                  <a:schemeClr val="bg1"/>
                </a:solidFill>
                <a:latin typeface="Algerian" panose="04020705040A02060702" pitchFamily="82" charset="0"/>
              </a:rPr>
              <a:t>: SYEDA SHIBLI BEGUM </a:t>
            </a:r>
            <a:br>
              <a:rPr lang="en-GB" sz="1350" b="1" dirty="0">
                <a:solidFill>
                  <a:schemeClr val="bg1"/>
                </a:solidFill>
                <a:latin typeface="Algerian" panose="04020705040A02060702" pitchFamily="82" charset="0"/>
              </a:rPr>
            </a:br>
            <a:r>
              <a:rPr lang="en-GB" sz="1350" b="1" dirty="0">
                <a:solidFill>
                  <a:schemeClr val="bg1"/>
                </a:solidFill>
                <a:latin typeface="Algerian" panose="04020705040A02060702" pitchFamily="82" charset="0"/>
              </a:rPr>
              <a:t>Student </a:t>
            </a:r>
            <a:r>
              <a:rPr lang="en-GB" sz="1350" b="1">
                <a:solidFill>
                  <a:schemeClr val="bg1"/>
                </a:solidFill>
                <a:latin typeface="Algerian" panose="04020705040A02060702" pitchFamily="82" charset="0"/>
              </a:rPr>
              <a:t>ID:2209479</a:t>
            </a:r>
            <a:endParaRPr lang="en-GB" sz="1350" dirty="0">
              <a:solidFill>
                <a:schemeClr val="bg1"/>
              </a:solidFill>
              <a:latin typeface="Algerian" panose="04020705040A02060702" pitchFamily="82" charset="0"/>
            </a:endParaRPr>
          </a:p>
        </p:txBody>
      </p:sp>
      <p:pic>
        <p:nvPicPr>
          <p:cNvPr id="1026" name="Picture 2" descr="C:\Users\mac\Downloads\Pink Minimal Typography Logo .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03468" y="3806583"/>
            <a:ext cx="1321395" cy="132139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1971" y="3024188"/>
            <a:ext cx="2969192" cy="1243961"/>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0800000">
            <a:off x="3832737" y="5646250"/>
            <a:ext cx="3025263" cy="1267452"/>
          </a:xfrm>
          <a:prstGeom prst="rect">
            <a:avLst/>
          </a:prstGeom>
        </p:spPr>
      </p:pic>
      <p:sp>
        <p:nvSpPr>
          <p:cNvPr id="5" name="Rectangle 4"/>
          <p:cNvSpPr/>
          <p:nvPr/>
        </p:nvSpPr>
        <p:spPr>
          <a:xfrm>
            <a:off x="4459801" y="5205550"/>
            <a:ext cx="2398199" cy="403957"/>
          </a:xfrm>
          <a:prstGeom prst="rect">
            <a:avLst/>
          </a:prstGeom>
        </p:spPr>
        <p:txBody>
          <a:bodyPr wrap="square">
            <a:spAutoFit/>
          </a:bodyPr>
          <a:lstStyle/>
          <a:p>
            <a:pPr algn="ctr"/>
            <a:r>
              <a:rPr lang="en-GB" sz="2025" b="1" dirty="0">
                <a:solidFill>
                  <a:schemeClr val="accent1">
                    <a:lumMod val="40000"/>
                    <a:lumOff val="60000"/>
                  </a:schemeClr>
                </a:solidFill>
                <a:effectLst>
                  <a:outerShdw blurRad="38100" dist="38100" dir="2700000" algn="tl">
                    <a:srgbClr val="000000">
                      <a:alpha val="43137"/>
                    </a:srgbClr>
                  </a:outerShdw>
                </a:effectLst>
                <a:latin typeface="Lucida Calligraphy" panose="03010101010101010101" pitchFamily="66" charset="0"/>
              </a:rPr>
              <a:t>Hotel Trinity</a:t>
            </a:r>
          </a:p>
        </p:txBody>
      </p:sp>
      <p:sp>
        <p:nvSpPr>
          <p:cNvPr id="10" name="Title 1"/>
          <p:cNvSpPr txBox="1">
            <a:spLocks/>
          </p:cNvSpPr>
          <p:nvPr/>
        </p:nvSpPr>
        <p:spPr>
          <a:xfrm>
            <a:off x="179746" y="4130128"/>
            <a:ext cx="5314950" cy="1026617"/>
          </a:xfrm>
          <a:prstGeom prst="rect">
            <a:avLst/>
          </a:prstGeom>
        </p:spPr>
        <p:txBody>
          <a:bodyPr vert="horz" lIns="51435" tIns="25718" rIns="51435" bIns="25718" rtlCol="0" anchor="b">
            <a:noAutofit/>
          </a:bodyPr>
          <a:lstStyle>
            <a:lvl1pPr algn="l" defTabSz="914400" rtl="0" eaLnBrk="1" latinLnBrk="0" hangingPunct="1">
              <a:lnSpc>
                <a:spcPct val="90000"/>
              </a:lnSpc>
              <a:spcBef>
                <a:spcPct val="0"/>
              </a:spcBef>
              <a:buNone/>
              <a:defRPr sz="6000" kern="1200" cap="all" baseline="0">
                <a:solidFill>
                  <a:schemeClr val="tx1"/>
                </a:solidFill>
                <a:latin typeface="+mj-lt"/>
                <a:ea typeface="+mj-ea"/>
                <a:cs typeface="+mj-cs"/>
              </a:defRPr>
            </a:lvl1pPr>
          </a:lstStyle>
          <a:p>
            <a:pPr algn="just"/>
            <a:r>
              <a:rPr lang="en-GB" sz="2250" b="1" dirty="0">
                <a:solidFill>
                  <a:schemeClr val="bg1"/>
                </a:solidFill>
                <a:latin typeface="Algerian" panose="04020705040A02060702" pitchFamily="82" charset="0"/>
              </a:rPr>
              <a:t>BMIH4002</a:t>
            </a:r>
            <a:br>
              <a:rPr lang="en-GB" sz="2250" dirty="0">
                <a:solidFill>
                  <a:schemeClr val="bg1"/>
                </a:solidFill>
                <a:latin typeface="Algerian" panose="04020705040A02060702" pitchFamily="82" charset="0"/>
              </a:rPr>
            </a:br>
            <a:r>
              <a:rPr lang="en-GB" sz="2250" b="1" dirty="0">
                <a:solidFill>
                  <a:schemeClr val="bg1"/>
                </a:solidFill>
                <a:latin typeface="Algerian" panose="04020705040A02060702" pitchFamily="82" charset="0"/>
              </a:rPr>
              <a:t>Food &amp; Beverage Operations</a:t>
            </a:r>
            <a:endParaRPr lang="en-GB" sz="2250" dirty="0">
              <a:solidFill>
                <a:schemeClr val="bg1"/>
              </a:solidFill>
              <a:latin typeface="Algerian" panose="04020705040A02060702" pitchFamily="82" charset="0"/>
            </a:endParaRPr>
          </a:p>
        </p:txBody>
      </p:sp>
    </p:spTree>
    <p:extLst>
      <p:ext uri="{BB962C8B-B14F-4D97-AF65-F5344CB8AC3E}">
        <p14:creationId xmlns:p14="http://schemas.microsoft.com/office/powerpoint/2010/main" val="17427781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75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11195" y="1903010"/>
            <a:ext cx="3317805" cy="1302785"/>
          </a:xfrm>
        </p:spPr>
        <p:txBody>
          <a:bodyPr>
            <a:noAutofit/>
          </a:bodyPr>
          <a:lstStyle/>
          <a:p>
            <a:pPr marL="0" indent="0" algn="ctr">
              <a:lnSpc>
                <a:spcPct val="100000"/>
              </a:lnSpc>
              <a:spcBef>
                <a:spcPts val="0"/>
              </a:spcBef>
              <a:buNone/>
            </a:pPr>
            <a:r>
              <a:rPr lang="en-US" sz="2800" b="1" dirty="0">
                <a:solidFill>
                  <a:srgbClr val="9900FF"/>
                </a:solidFill>
                <a:latin typeface="MV Boli" panose="02000500030200090000" pitchFamily="2" charset="0"/>
              </a:rPr>
              <a:t>Dishes</a:t>
            </a:r>
            <a:endParaRPr lang="en-US" sz="2800" b="1" dirty="0"/>
          </a:p>
          <a:p>
            <a:pPr marL="0" indent="0" algn="ctr">
              <a:lnSpc>
                <a:spcPct val="100000"/>
              </a:lnSpc>
              <a:spcBef>
                <a:spcPts val="0"/>
              </a:spcBef>
              <a:buNone/>
            </a:pPr>
            <a:r>
              <a:rPr lang="en-US" sz="2800" b="1" dirty="0">
                <a:solidFill>
                  <a:schemeClr val="accent5"/>
                </a:solidFill>
                <a:latin typeface="Gigi" panose="04040504061007020D02" pitchFamily="82" charset="0"/>
              </a:rPr>
              <a:t>Starters</a:t>
            </a:r>
            <a:endParaRPr lang="en-US" sz="2800" b="1" dirty="0">
              <a:solidFill>
                <a:schemeClr val="accent5"/>
              </a:solidFill>
            </a:endParaRPr>
          </a:p>
          <a:p>
            <a:pPr marL="0" indent="0" algn="ctr">
              <a:lnSpc>
                <a:spcPct val="100000"/>
              </a:lnSpc>
              <a:spcBef>
                <a:spcPts val="0"/>
              </a:spcBef>
              <a:buNone/>
            </a:pPr>
            <a:r>
              <a:rPr lang="en-US" sz="1400" dirty="0">
                <a:solidFill>
                  <a:schemeClr val="bg1"/>
                </a:solidFill>
                <a:latin typeface="Times New Roman" panose="02020603050405020304" pitchFamily="18" charset="0"/>
              </a:rPr>
              <a:t>Yorkshire Pudding (Milk or water, flour and eggs) </a:t>
            </a:r>
            <a:endParaRPr lang="en-US" sz="1400" dirty="0">
              <a:solidFill>
                <a:schemeClr val="bg1"/>
              </a:solidFill>
            </a:endParaRPr>
          </a:p>
          <a:p>
            <a:pPr marL="0" indent="0" algn="ctr">
              <a:lnSpc>
                <a:spcPct val="100000"/>
              </a:lnSpc>
              <a:spcBef>
                <a:spcPts val="0"/>
              </a:spcBef>
              <a:buNone/>
            </a:pPr>
            <a:r>
              <a:rPr lang="en-US" sz="1400" dirty="0">
                <a:solidFill>
                  <a:schemeClr val="bg1"/>
                </a:solidFill>
                <a:latin typeface="Times New Roman" panose="02020603050405020304" pitchFamily="18" charset="0"/>
              </a:rPr>
              <a:t>Classic Prawn Cocktail (Mayonnaise, ketchup and Worcestershire sauce, with optional horseradish)</a:t>
            </a:r>
            <a:endParaRPr lang="en-GB" sz="1400" dirty="0">
              <a:solidFill>
                <a:schemeClr val="bg1"/>
              </a:solidFill>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429000" y="809645"/>
            <a:ext cx="2952601" cy="1237010"/>
          </a:xfrm>
          <a:prstGeom prst="rect">
            <a:avLst/>
          </a:prstGeom>
        </p:spPr>
      </p:pic>
      <p:sp>
        <p:nvSpPr>
          <p:cNvPr id="6" name="Rectangle 5"/>
          <p:cNvSpPr/>
          <p:nvPr/>
        </p:nvSpPr>
        <p:spPr>
          <a:xfrm>
            <a:off x="111195" y="4568227"/>
            <a:ext cx="4218572" cy="1673535"/>
          </a:xfrm>
          <a:prstGeom prst="rect">
            <a:avLst/>
          </a:prstGeom>
        </p:spPr>
        <p:txBody>
          <a:bodyPr wrap="square">
            <a:spAutoFit/>
          </a:bodyPr>
          <a:lstStyle/>
          <a:p>
            <a:pPr algn="ctr"/>
            <a:r>
              <a:rPr lang="en-GB" sz="2400" b="1" dirty="0">
                <a:solidFill>
                  <a:schemeClr val="accent1">
                    <a:lumMod val="40000"/>
                    <a:lumOff val="60000"/>
                  </a:schemeClr>
                </a:solidFill>
                <a:latin typeface="Gigi" panose="04040504061007020D02" pitchFamily="82" charset="0"/>
              </a:rPr>
              <a:t>Main course</a:t>
            </a:r>
            <a:endParaRPr lang="en-GB" sz="2400" b="1" dirty="0">
              <a:solidFill>
                <a:schemeClr val="accent1">
                  <a:lumMod val="40000"/>
                  <a:lumOff val="60000"/>
                </a:schemeClr>
              </a:solidFill>
            </a:endParaRPr>
          </a:p>
          <a:p>
            <a:pPr algn="ctr"/>
            <a:r>
              <a:rPr lang="en-GB" sz="1125" dirty="0">
                <a:solidFill>
                  <a:schemeClr val="bg1"/>
                </a:solidFill>
                <a:latin typeface="Times New Roman" panose="02020603050405020304" pitchFamily="18" charset="0"/>
              </a:rPr>
              <a:t>Scottish Leek and Potato Soup with Cabernet Sauvignon or Sauvignon Blanc (Leeks, Potatoes, Vegetable Stock, Salt and Freshly Ground Black Pepper)</a:t>
            </a:r>
            <a:endParaRPr lang="en-GB" sz="1125" dirty="0">
              <a:solidFill>
                <a:schemeClr val="bg1"/>
              </a:solidFill>
            </a:endParaRPr>
          </a:p>
          <a:p>
            <a:pPr algn="ctr"/>
            <a:r>
              <a:rPr lang="en-GB" sz="1125" dirty="0">
                <a:solidFill>
                  <a:schemeClr val="bg1"/>
                </a:solidFill>
                <a:latin typeface="Times New Roman" panose="02020603050405020304" pitchFamily="18" charset="0"/>
              </a:rPr>
              <a:t>Welsh Rarebit with Sauvignon Blanc (Cheese, butter, Worcestershire sauce, nuts, mustard, flour and pepper) </a:t>
            </a:r>
            <a:endParaRPr lang="en-GB" sz="1125" dirty="0">
              <a:solidFill>
                <a:schemeClr val="bg1"/>
              </a:solidFill>
            </a:endParaRPr>
          </a:p>
          <a:p>
            <a:pPr algn="ctr"/>
            <a:br>
              <a:rPr lang="en-GB" sz="1125" dirty="0">
                <a:solidFill>
                  <a:schemeClr val="bg1"/>
                </a:solidFill>
              </a:rPr>
            </a:br>
            <a:endParaRPr lang="en-GB" sz="1125" dirty="0">
              <a:solidFill>
                <a:schemeClr val="bg1"/>
              </a:solidFill>
            </a:endParaRPr>
          </a:p>
        </p:txBody>
      </p:sp>
      <p:sp>
        <p:nvSpPr>
          <p:cNvPr id="8" name="Rectangle 7"/>
          <p:cNvSpPr/>
          <p:nvPr/>
        </p:nvSpPr>
        <p:spPr>
          <a:xfrm>
            <a:off x="3834603" y="2182248"/>
            <a:ext cx="3410952" cy="1265731"/>
          </a:xfrm>
          <a:prstGeom prst="rect">
            <a:avLst/>
          </a:prstGeom>
        </p:spPr>
        <p:txBody>
          <a:bodyPr wrap="square">
            <a:spAutoFit/>
          </a:bodyPr>
          <a:lstStyle/>
          <a:p>
            <a:pPr algn="ctr"/>
            <a:r>
              <a:rPr lang="en-GB" sz="2000" b="1" dirty="0">
                <a:solidFill>
                  <a:srgbClr val="FFC000"/>
                </a:solidFill>
                <a:latin typeface="Gigi" panose="04040504061007020D02" pitchFamily="82" charset="0"/>
              </a:rPr>
              <a:t>Desserts</a:t>
            </a:r>
            <a:endParaRPr lang="en-GB" sz="2000" b="1" dirty="0">
              <a:solidFill>
                <a:srgbClr val="FFC000"/>
              </a:solidFill>
            </a:endParaRPr>
          </a:p>
          <a:p>
            <a:pPr algn="ctr"/>
            <a:endParaRPr lang="en-GB" sz="1125" dirty="0">
              <a:solidFill>
                <a:schemeClr val="bg1"/>
              </a:solidFill>
              <a:latin typeface="Times New Roman" panose="02020603050405020304" pitchFamily="18" charset="0"/>
            </a:endParaRPr>
          </a:p>
          <a:p>
            <a:pPr algn="ctr"/>
            <a:r>
              <a:rPr lang="en-GB" sz="1125" dirty="0">
                <a:solidFill>
                  <a:schemeClr val="bg1"/>
                </a:solidFill>
                <a:latin typeface="Times New Roman" panose="02020603050405020304" pitchFamily="18" charset="0"/>
              </a:rPr>
              <a:t>POACHED FRESH PINEAPPLE</a:t>
            </a:r>
          </a:p>
          <a:p>
            <a:pPr algn="ctr"/>
            <a:r>
              <a:rPr lang="en-GB" sz="1125" dirty="0">
                <a:solidFill>
                  <a:schemeClr val="bg1"/>
                </a:solidFill>
                <a:latin typeface="Times New Roman" panose="02020603050405020304" pitchFamily="18" charset="0"/>
              </a:rPr>
              <a:t>IN SPICED RUM &amp; VANILLA </a:t>
            </a:r>
          </a:p>
          <a:p>
            <a:pPr algn="ctr"/>
            <a:r>
              <a:rPr lang="en-GB" sz="1125" dirty="0">
                <a:solidFill>
                  <a:schemeClr val="bg1"/>
                </a:solidFill>
                <a:latin typeface="Times New Roman" panose="02020603050405020304" pitchFamily="18" charset="0"/>
              </a:rPr>
              <a:t>Coconut sorbet, fresh lime.</a:t>
            </a:r>
            <a:br>
              <a:rPr lang="en-GB" sz="1125" dirty="0">
                <a:solidFill>
                  <a:schemeClr val="bg1"/>
                </a:solidFill>
              </a:rPr>
            </a:br>
            <a:endParaRPr lang="en-GB" sz="1125" dirty="0">
              <a:solidFill>
                <a:schemeClr val="bg1"/>
              </a:solidFill>
            </a:endParaRPr>
          </a:p>
        </p:txBody>
      </p:sp>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71418" y="2418"/>
            <a:ext cx="1467764" cy="1583720"/>
          </a:xfrm>
          <a:prstGeom prst="rect">
            <a:avLst/>
          </a:prstGeom>
        </p:spPr>
      </p:pic>
      <p:graphicFrame>
        <p:nvGraphicFramePr>
          <p:cNvPr id="7" name="Table 6">
            <a:extLst>
              <a:ext uri="{FF2B5EF4-FFF2-40B4-BE49-F238E27FC236}">
                <a16:creationId xmlns:a16="http://schemas.microsoft.com/office/drawing/2014/main" id="{A1A80407-CEF9-B73A-40EC-1927088EE211}"/>
              </a:ext>
            </a:extLst>
          </p:cNvPr>
          <p:cNvGraphicFramePr>
            <a:graphicFrameLocks noGrp="1"/>
          </p:cNvGraphicFramePr>
          <p:nvPr>
            <p:extLst>
              <p:ext uri="{D42A27DB-BD31-4B8C-83A1-F6EECF244321}">
                <p14:modId xmlns:p14="http://schemas.microsoft.com/office/powerpoint/2010/main" val="3896867667"/>
              </p:ext>
            </p:extLst>
          </p:nvPr>
        </p:nvGraphicFramePr>
        <p:xfrm>
          <a:off x="265113" y="6503984"/>
          <a:ext cx="5965825" cy="1745516"/>
        </p:xfrm>
        <a:graphic>
          <a:graphicData uri="http://schemas.openxmlformats.org/drawingml/2006/table">
            <a:tbl>
              <a:tblPr firstRow="1" firstCol="1" bandRow="1"/>
              <a:tblGrid>
                <a:gridCol w="3543155">
                  <a:extLst>
                    <a:ext uri="{9D8B030D-6E8A-4147-A177-3AD203B41FA5}">
                      <a16:colId xmlns:a16="http://schemas.microsoft.com/office/drawing/2014/main" val="1926818607"/>
                    </a:ext>
                  </a:extLst>
                </a:gridCol>
                <a:gridCol w="858029">
                  <a:extLst>
                    <a:ext uri="{9D8B030D-6E8A-4147-A177-3AD203B41FA5}">
                      <a16:colId xmlns:a16="http://schemas.microsoft.com/office/drawing/2014/main" val="4259582527"/>
                    </a:ext>
                  </a:extLst>
                </a:gridCol>
                <a:gridCol w="740260">
                  <a:extLst>
                    <a:ext uri="{9D8B030D-6E8A-4147-A177-3AD203B41FA5}">
                      <a16:colId xmlns:a16="http://schemas.microsoft.com/office/drawing/2014/main" val="2850863963"/>
                    </a:ext>
                  </a:extLst>
                </a:gridCol>
                <a:gridCol w="824381">
                  <a:extLst>
                    <a:ext uri="{9D8B030D-6E8A-4147-A177-3AD203B41FA5}">
                      <a16:colId xmlns:a16="http://schemas.microsoft.com/office/drawing/2014/main" val="1708587285"/>
                    </a:ext>
                  </a:extLst>
                </a:gridCol>
              </a:tblGrid>
              <a:tr h="471860">
                <a:tc>
                  <a:txBody>
                    <a:bodyPr/>
                    <a:lstStyle/>
                    <a:p>
                      <a:pPr marL="0" marR="0" algn="ctr">
                        <a:lnSpc>
                          <a:spcPct val="106000"/>
                        </a:lnSpc>
                        <a:spcBef>
                          <a:spcPts val="0"/>
                        </a:spcBef>
                        <a:spcAft>
                          <a:spcPts val="0"/>
                        </a:spcAft>
                      </a:pPr>
                      <a:br>
                        <a:rPr lang="en-GB" sz="1400" b="1" kern="1200" dirty="0">
                          <a:solidFill>
                            <a:schemeClr val="accent1">
                              <a:lumMod val="60000"/>
                              <a:lumOff val="40000"/>
                            </a:schemeClr>
                          </a:solidFill>
                          <a:effectLst>
                            <a:outerShdw blurRad="38100" dist="38100" dir="2700000" algn="tl">
                              <a:srgbClr val="000000">
                                <a:alpha val="43137"/>
                              </a:srgbClr>
                            </a:outerShdw>
                          </a:effectLst>
                          <a:latin typeface="Gigi" panose="04040504061007020D02" pitchFamily="82" charset="0"/>
                          <a:ea typeface="Calibri" panose="020F0502020204030204" pitchFamily="34" charset="0"/>
                          <a:cs typeface="Times New Roman" panose="02020603050405020304" pitchFamily="18" charset="0"/>
                        </a:rPr>
                      </a:br>
                      <a:r>
                        <a:rPr lang="en-US" sz="1400" b="1" dirty="0">
                          <a:solidFill>
                            <a:schemeClr val="accent1">
                              <a:lumMod val="60000"/>
                              <a:lumOff val="40000"/>
                            </a:schemeClr>
                          </a:solidFill>
                          <a:effectLst>
                            <a:outerShdw blurRad="38100" dist="38100" dir="2700000" algn="tl">
                              <a:srgbClr val="000000">
                                <a:alpha val="43137"/>
                              </a:srgbClr>
                            </a:outerShdw>
                          </a:effectLst>
                          <a:latin typeface="Gigi" panose="04040504061007020D02" pitchFamily="82" charset="0"/>
                          <a:ea typeface="Times New Roman" panose="02020603050405020304" pitchFamily="18" charset="0"/>
                          <a:cs typeface="Arial" panose="020B0604020202020204" pitchFamily="34" charset="0"/>
                        </a:rPr>
                        <a:t>Beverage Package</a:t>
                      </a:r>
                      <a:endParaRPr lang="en-US" sz="1400" b="1" dirty="0">
                        <a:solidFill>
                          <a:schemeClr val="accent1">
                            <a:lumMod val="60000"/>
                            <a:lumOff val="40000"/>
                          </a:schemeClr>
                        </a:solidFill>
                        <a:effectLst>
                          <a:outerShdw blurRad="38100" dist="38100" dir="2700000" algn="tl">
                            <a:srgbClr val="000000">
                              <a:alpha val="43137"/>
                            </a:srgbClr>
                          </a:outerShdw>
                        </a:effectLst>
                        <a:latin typeface="Gigi" panose="04040504061007020D02" pitchFamily="82" charset="0"/>
                        <a:ea typeface="Calibri" panose="020F0502020204030204" pitchFamily="34" charset="0"/>
                        <a:cs typeface="Times New Roman" panose="02020603050405020304" pitchFamily="18" charset="0"/>
                      </a:endParaRPr>
                    </a:p>
                    <a:p>
                      <a:pPr marL="0" marR="0">
                        <a:lnSpc>
                          <a:spcPct val="106000"/>
                        </a:lnSpc>
                        <a:spcBef>
                          <a:spcPts val="0"/>
                        </a:spcBef>
                        <a:spcAft>
                          <a:spcPts val="0"/>
                        </a:spcAft>
                      </a:pPr>
                      <a:r>
                        <a:rPr lang="en-GB" sz="1400" b="1" kern="1200" dirty="0">
                          <a:solidFill>
                            <a:schemeClr val="accent1">
                              <a:lumMod val="60000"/>
                              <a:lumOff val="40000"/>
                            </a:schemeClr>
                          </a:solidFill>
                          <a:effectLst>
                            <a:outerShdw blurRad="38100" dist="38100" dir="2700000" algn="tl">
                              <a:srgbClr val="000000">
                                <a:alpha val="43137"/>
                              </a:srgbClr>
                            </a:outerShdw>
                          </a:effectLst>
                          <a:latin typeface="Gigi" panose="04040504061007020D02" pitchFamily="82" charset="0"/>
                          <a:ea typeface="Calibri" panose="020F0502020204030204" pitchFamily="34" charset="0"/>
                          <a:cs typeface="Times New Roman" panose="02020603050405020304" pitchFamily="18" charset="0"/>
                        </a:rPr>
                        <a:t> </a:t>
                      </a:r>
                      <a:endParaRPr lang="en-US" sz="1400" b="1" dirty="0">
                        <a:solidFill>
                          <a:schemeClr val="accent1">
                            <a:lumMod val="60000"/>
                            <a:lumOff val="40000"/>
                          </a:schemeClr>
                        </a:solidFill>
                        <a:effectLst>
                          <a:outerShdw blurRad="38100" dist="38100" dir="2700000" algn="tl">
                            <a:srgbClr val="000000">
                              <a:alpha val="43137"/>
                            </a:srgbClr>
                          </a:outerShdw>
                        </a:effectLst>
                        <a:latin typeface="Gigi" panose="04040504061007020D02" pitchFamily="82" charset="0"/>
                        <a:ea typeface="Calibri" panose="020F0502020204030204" pitchFamily="34" charset="0"/>
                        <a:cs typeface="Times New Roman" panose="02020603050405020304" pitchFamily="18" charset="0"/>
                      </a:endParaRPr>
                    </a:p>
                  </a:txBody>
                  <a:tcPr marL="60567" marR="60567" marT="8412" marB="0" anchor="ctr">
                    <a:lnL>
                      <a:noFill/>
                    </a:lnL>
                    <a:lnR>
                      <a:noFill/>
                    </a:lnR>
                    <a:lnT>
                      <a:noFill/>
                    </a:lnT>
                    <a:lnB>
                      <a:noFill/>
                    </a:lnB>
                  </a:tcPr>
                </a:tc>
                <a:tc>
                  <a:txBody>
                    <a:bodyPr/>
                    <a:lstStyle/>
                    <a:p>
                      <a:pPr marL="0" marR="0" algn="ctr">
                        <a:lnSpc>
                          <a:spcPct val="106000"/>
                        </a:lnSpc>
                        <a:spcBef>
                          <a:spcPts val="0"/>
                        </a:spcBef>
                        <a:spcAft>
                          <a:spcPts val="0"/>
                        </a:spcAft>
                      </a:pPr>
                      <a:r>
                        <a:rPr lang="en-GB" sz="1400" b="1" kern="1200" dirty="0">
                          <a:solidFill>
                            <a:schemeClr val="accent1">
                              <a:lumMod val="60000"/>
                              <a:lumOff val="40000"/>
                            </a:schemeClr>
                          </a:solidFill>
                          <a:effectLst>
                            <a:outerShdw blurRad="38100" dist="38100" dir="2700000" algn="tl">
                              <a:srgbClr val="000000">
                                <a:alpha val="43137"/>
                              </a:srgbClr>
                            </a:outerShdw>
                          </a:effectLst>
                          <a:latin typeface="Gigi" panose="04040504061007020D02" pitchFamily="82" charset="0"/>
                          <a:ea typeface="Calibri" panose="020F0502020204030204" pitchFamily="34" charset="0"/>
                          <a:cs typeface="Times New Roman" panose="02020603050405020304" pitchFamily="18" charset="0"/>
                        </a:rPr>
                        <a:t>175ml</a:t>
                      </a:r>
                      <a:endParaRPr lang="en-US" sz="1400" b="1" dirty="0">
                        <a:solidFill>
                          <a:schemeClr val="accent1">
                            <a:lumMod val="60000"/>
                            <a:lumOff val="40000"/>
                          </a:schemeClr>
                        </a:solidFill>
                        <a:effectLst>
                          <a:outerShdw blurRad="38100" dist="38100" dir="2700000" algn="tl">
                            <a:srgbClr val="000000">
                              <a:alpha val="43137"/>
                            </a:srgbClr>
                          </a:outerShdw>
                        </a:effectLst>
                        <a:latin typeface="Gigi" panose="04040504061007020D02" pitchFamily="82" charset="0"/>
                        <a:ea typeface="Calibri" panose="020F0502020204030204" pitchFamily="34" charset="0"/>
                        <a:cs typeface="Times New Roman" panose="02020603050405020304" pitchFamily="18" charset="0"/>
                      </a:endParaRPr>
                    </a:p>
                  </a:txBody>
                  <a:tcPr marL="60567" marR="60567" marT="8412" marB="0" anchor="ctr">
                    <a:lnL>
                      <a:noFill/>
                    </a:lnL>
                    <a:lnR>
                      <a:noFill/>
                    </a:lnR>
                    <a:lnT>
                      <a:noFill/>
                    </a:lnT>
                    <a:lnB>
                      <a:noFill/>
                    </a:lnB>
                  </a:tcPr>
                </a:tc>
                <a:tc>
                  <a:txBody>
                    <a:bodyPr/>
                    <a:lstStyle/>
                    <a:p>
                      <a:pPr marL="0" marR="0" algn="ctr">
                        <a:lnSpc>
                          <a:spcPct val="106000"/>
                        </a:lnSpc>
                        <a:spcBef>
                          <a:spcPts val="0"/>
                        </a:spcBef>
                        <a:spcAft>
                          <a:spcPts val="0"/>
                        </a:spcAft>
                      </a:pPr>
                      <a:r>
                        <a:rPr lang="en-GB" sz="1400" b="1" kern="1200" dirty="0">
                          <a:solidFill>
                            <a:schemeClr val="accent1">
                              <a:lumMod val="60000"/>
                              <a:lumOff val="40000"/>
                            </a:schemeClr>
                          </a:solidFill>
                          <a:effectLst>
                            <a:outerShdw blurRad="38100" dist="38100" dir="2700000" algn="tl">
                              <a:srgbClr val="000000">
                                <a:alpha val="43137"/>
                              </a:srgbClr>
                            </a:outerShdw>
                          </a:effectLst>
                          <a:latin typeface="Gigi" panose="04040504061007020D02" pitchFamily="82" charset="0"/>
                          <a:ea typeface="Calibri" panose="020F0502020204030204" pitchFamily="34" charset="0"/>
                          <a:cs typeface="Times New Roman" panose="02020603050405020304" pitchFamily="18" charset="0"/>
                        </a:rPr>
                        <a:t>250ml</a:t>
                      </a:r>
                      <a:endParaRPr lang="en-US" sz="1400" b="1" dirty="0">
                        <a:solidFill>
                          <a:schemeClr val="accent1">
                            <a:lumMod val="60000"/>
                            <a:lumOff val="40000"/>
                          </a:schemeClr>
                        </a:solidFill>
                        <a:effectLst>
                          <a:outerShdw blurRad="38100" dist="38100" dir="2700000" algn="tl">
                            <a:srgbClr val="000000">
                              <a:alpha val="43137"/>
                            </a:srgbClr>
                          </a:outerShdw>
                        </a:effectLst>
                        <a:latin typeface="Gigi" panose="04040504061007020D02" pitchFamily="82" charset="0"/>
                        <a:ea typeface="Calibri" panose="020F0502020204030204" pitchFamily="34" charset="0"/>
                        <a:cs typeface="Times New Roman" panose="02020603050405020304" pitchFamily="18" charset="0"/>
                      </a:endParaRPr>
                    </a:p>
                  </a:txBody>
                  <a:tcPr marL="0" marR="0" marT="0" marB="0" anchor="ctr">
                    <a:lnL>
                      <a:noFill/>
                    </a:lnL>
                    <a:lnR>
                      <a:noFill/>
                    </a:lnR>
                    <a:lnT>
                      <a:noFill/>
                    </a:lnT>
                    <a:lnB>
                      <a:noFill/>
                    </a:lnB>
                  </a:tcPr>
                </a:tc>
                <a:tc>
                  <a:txBody>
                    <a:bodyPr/>
                    <a:lstStyle/>
                    <a:p>
                      <a:pPr marL="0" marR="0" algn="ctr">
                        <a:lnSpc>
                          <a:spcPct val="106000"/>
                        </a:lnSpc>
                        <a:spcBef>
                          <a:spcPts val="0"/>
                        </a:spcBef>
                        <a:spcAft>
                          <a:spcPts val="0"/>
                        </a:spcAft>
                      </a:pPr>
                      <a:r>
                        <a:rPr lang="en-GB" sz="1400" b="1" kern="1200" dirty="0">
                          <a:solidFill>
                            <a:schemeClr val="accent1">
                              <a:lumMod val="60000"/>
                              <a:lumOff val="40000"/>
                            </a:schemeClr>
                          </a:solidFill>
                          <a:effectLst>
                            <a:outerShdw blurRad="38100" dist="38100" dir="2700000" algn="tl">
                              <a:srgbClr val="000000">
                                <a:alpha val="43137"/>
                              </a:srgbClr>
                            </a:outerShdw>
                          </a:effectLst>
                          <a:latin typeface="Gigi" panose="04040504061007020D02" pitchFamily="82" charset="0"/>
                          <a:ea typeface="Calibri" panose="020F0502020204030204" pitchFamily="34" charset="0"/>
                          <a:cs typeface="Times New Roman" panose="02020603050405020304" pitchFamily="18" charset="0"/>
                        </a:rPr>
                        <a:t>75cl</a:t>
                      </a:r>
                      <a:endParaRPr lang="en-US" sz="1400" b="1" dirty="0">
                        <a:solidFill>
                          <a:schemeClr val="accent1">
                            <a:lumMod val="60000"/>
                            <a:lumOff val="40000"/>
                          </a:schemeClr>
                        </a:solidFill>
                        <a:effectLst>
                          <a:outerShdw blurRad="38100" dist="38100" dir="2700000" algn="tl">
                            <a:srgbClr val="000000">
                              <a:alpha val="43137"/>
                            </a:srgbClr>
                          </a:outerShdw>
                        </a:effectLst>
                        <a:latin typeface="Gigi" panose="04040504061007020D02" pitchFamily="82" charset="0"/>
                        <a:ea typeface="Calibri" panose="020F0502020204030204" pitchFamily="34" charset="0"/>
                        <a:cs typeface="Times New Roman" panose="02020603050405020304" pitchFamily="18" charset="0"/>
                      </a:endParaRPr>
                    </a:p>
                  </a:txBody>
                  <a:tcPr marL="60567" marR="60567" marT="8412" marB="0" anchor="ctr">
                    <a:lnL>
                      <a:noFill/>
                    </a:lnL>
                    <a:lnR>
                      <a:noFill/>
                    </a:lnR>
                    <a:lnT>
                      <a:noFill/>
                    </a:lnT>
                    <a:lnB>
                      <a:noFill/>
                    </a:lnB>
                  </a:tcPr>
                </a:tc>
                <a:extLst>
                  <a:ext uri="{0D108BD9-81ED-4DB2-BD59-A6C34878D82A}">
                    <a16:rowId xmlns:a16="http://schemas.microsoft.com/office/drawing/2014/main" val="3824484114"/>
                  </a:ext>
                </a:extLst>
              </a:tr>
              <a:tr h="328294">
                <a:tc>
                  <a:txBody>
                    <a:bodyPr/>
                    <a:lstStyle/>
                    <a:p>
                      <a:pPr marL="0" marR="0">
                        <a:lnSpc>
                          <a:spcPct val="115000"/>
                        </a:lnSpc>
                        <a:spcBef>
                          <a:spcPts val="0"/>
                        </a:spcBef>
                        <a:spcAft>
                          <a:spcPts val="0"/>
                        </a:spcAft>
                      </a:pPr>
                      <a:r>
                        <a:rPr lang="en-US" sz="10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CUTFIELD &amp; HAWORTH WHITE</a:t>
                      </a:r>
                    </a:p>
                    <a:p>
                      <a:pPr marL="0" marR="0">
                        <a:lnSpc>
                          <a:spcPct val="106000"/>
                        </a:lnSpc>
                        <a:spcBef>
                          <a:spcPts val="0"/>
                        </a:spcBef>
                        <a:spcAft>
                          <a:spcPts val="0"/>
                        </a:spcAft>
                      </a:pPr>
                      <a:r>
                        <a:rPr lang="en-US" sz="1000" i="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Ripe, tropical, guava. South Africa (12.5% vol.)</a:t>
                      </a:r>
                      <a:endParaRPr lang="en-US" sz="10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567" marR="60567" marT="8412" marB="0">
                    <a:lnL>
                      <a:noFill/>
                    </a:lnL>
                    <a:lnR>
                      <a:noFill/>
                    </a:lnR>
                    <a:lnT>
                      <a:noFill/>
                    </a:lnT>
                    <a:lnB>
                      <a:noFill/>
                    </a:lnB>
                  </a:tcPr>
                </a:tc>
                <a:tc>
                  <a:txBody>
                    <a:bodyPr/>
                    <a:lstStyle/>
                    <a:p>
                      <a:pPr marL="0" marR="0" algn="ctr">
                        <a:lnSpc>
                          <a:spcPct val="106000"/>
                        </a:lnSpc>
                        <a:spcBef>
                          <a:spcPts val="0"/>
                        </a:spcBef>
                        <a:spcAft>
                          <a:spcPts val="0"/>
                        </a:spcAft>
                      </a:pPr>
                      <a:r>
                        <a:rPr lang="en-GB" sz="1000" kern="12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£ 6.66</a:t>
                      </a:r>
                      <a:endParaRPr lang="en-US" sz="10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567" marR="60567" marT="8412" marB="0" anchor="ctr">
                    <a:lnL>
                      <a:noFill/>
                    </a:lnL>
                    <a:lnR>
                      <a:noFill/>
                    </a:lnR>
                    <a:lnT>
                      <a:noFill/>
                    </a:lnT>
                    <a:lnB>
                      <a:noFill/>
                    </a:lnB>
                  </a:tcPr>
                </a:tc>
                <a:tc>
                  <a:txBody>
                    <a:bodyPr/>
                    <a:lstStyle/>
                    <a:p>
                      <a:pPr marL="0" marR="0" algn="ctr">
                        <a:lnSpc>
                          <a:spcPct val="106000"/>
                        </a:lnSpc>
                        <a:spcBef>
                          <a:spcPts val="0"/>
                        </a:spcBef>
                        <a:spcAft>
                          <a:spcPts val="0"/>
                        </a:spcAft>
                      </a:pPr>
                      <a:r>
                        <a:rPr lang="en-GB" sz="1000" kern="12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£ 9.10</a:t>
                      </a:r>
                      <a:endParaRPr lang="en-US" sz="10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nchor="ctr">
                    <a:lnL>
                      <a:noFill/>
                    </a:lnL>
                    <a:lnR>
                      <a:noFill/>
                    </a:lnR>
                    <a:lnT>
                      <a:noFill/>
                    </a:lnT>
                    <a:lnB>
                      <a:noFill/>
                    </a:lnB>
                  </a:tcPr>
                </a:tc>
                <a:tc>
                  <a:txBody>
                    <a:bodyPr/>
                    <a:lstStyle/>
                    <a:p>
                      <a:pPr marL="0" marR="0" algn="ctr">
                        <a:lnSpc>
                          <a:spcPct val="106000"/>
                        </a:lnSpc>
                        <a:spcBef>
                          <a:spcPts val="0"/>
                        </a:spcBef>
                        <a:spcAft>
                          <a:spcPts val="0"/>
                        </a:spcAft>
                      </a:pPr>
                      <a:r>
                        <a:rPr lang="en-GB" sz="1000" kern="12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£ 24.50</a:t>
                      </a:r>
                      <a:endParaRPr lang="en-US" sz="10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567" marR="60567" marT="8412" marB="0" anchor="ctr">
                    <a:lnL>
                      <a:noFill/>
                    </a:lnL>
                    <a:lnR>
                      <a:noFill/>
                    </a:lnR>
                    <a:lnT>
                      <a:noFill/>
                    </a:lnT>
                    <a:lnB>
                      <a:noFill/>
                    </a:lnB>
                  </a:tcPr>
                </a:tc>
                <a:extLst>
                  <a:ext uri="{0D108BD9-81ED-4DB2-BD59-A6C34878D82A}">
                    <a16:rowId xmlns:a16="http://schemas.microsoft.com/office/drawing/2014/main" val="4247892341"/>
                  </a:ext>
                </a:extLst>
              </a:tr>
              <a:tr h="401255">
                <a:tc>
                  <a:txBody>
                    <a:bodyPr/>
                    <a:lstStyle/>
                    <a:p>
                      <a:pPr marL="0" marR="0">
                        <a:lnSpc>
                          <a:spcPct val="106000"/>
                        </a:lnSpc>
                        <a:spcBef>
                          <a:spcPts val="0"/>
                        </a:spcBef>
                        <a:spcAft>
                          <a:spcPts val="0"/>
                        </a:spcAft>
                      </a:pPr>
                      <a:r>
                        <a:rPr lang="en-US" sz="1000" kern="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HALTON ESTATE MERLOT</a:t>
                      </a:r>
                    </a:p>
                    <a:p>
                      <a:pPr marL="0" marR="0">
                        <a:lnSpc>
                          <a:spcPct val="106000"/>
                        </a:lnSpc>
                        <a:spcBef>
                          <a:spcPts val="0"/>
                        </a:spcBef>
                        <a:spcAft>
                          <a:spcPts val="0"/>
                        </a:spcAft>
                      </a:pPr>
                      <a:r>
                        <a:rPr lang="en-US" sz="1000" kern="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Blackcurrants, </a:t>
                      </a:r>
                      <a:r>
                        <a:rPr lang="en-US" sz="1000" kern="12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liquorice</a:t>
                      </a:r>
                      <a:r>
                        <a:rPr lang="en-US" sz="1000" kern="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plum. South Africa (12.5% vol.)</a:t>
                      </a:r>
                      <a:endParaRPr lang="en-US" sz="1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567" marR="60567" marT="8412" marB="0">
                    <a:lnL>
                      <a:noFill/>
                    </a:lnL>
                    <a:lnR>
                      <a:noFill/>
                    </a:lnR>
                    <a:lnT>
                      <a:noFill/>
                    </a:lnT>
                    <a:lnB>
                      <a:noFill/>
                    </a:lnB>
                  </a:tcPr>
                </a:tc>
                <a:tc>
                  <a:txBody>
                    <a:bodyPr/>
                    <a:lstStyle/>
                    <a:p>
                      <a:pPr marL="0" marR="0" algn="ctr">
                        <a:lnSpc>
                          <a:spcPct val="106000"/>
                        </a:lnSpc>
                        <a:spcBef>
                          <a:spcPts val="0"/>
                        </a:spcBef>
                        <a:spcAft>
                          <a:spcPts val="0"/>
                        </a:spcAft>
                      </a:pPr>
                      <a:r>
                        <a:rPr lang="en-GB" sz="1000" kern="12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£ 6.75</a:t>
                      </a:r>
                      <a:endParaRPr lang="en-US" sz="10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567" marR="60567" marT="8412" marB="0" anchor="ctr">
                    <a:lnL>
                      <a:noFill/>
                    </a:lnL>
                    <a:lnR>
                      <a:noFill/>
                    </a:lnR>
                    <a:lnT>
                      <a:noFill/>
                    </a:lnT>
                    <a:lnB>
                      <a:noFill/>
                    </a:lnB>
                  </a:tcPr>
                </a:tc>
                <a:tc>
                  <a:txBody>
                    <a:bodyPr/>
                    <a:lstStyle/>
                    <a:p>
                      <a:pPr marL="0" marR="0" algn="ctr">
                        <a:lnSpc>
                          <a:spcPct val="106000"/>
                        </a:lnSpc>
                        <a:spcBef>
                          <a:spcPts val="0"/>
                        </a:spcBef>
                        <a:spcAft>
                          <a:spcPts val="0"/>
                        </a:spcAft>
                      </a:pPr>
                      <a:r>
                        <a:rPr lang="en-GB" sz="1000" kern="12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£ 9.25</a:t>
                      </a:r>
                      <a:endParaRPr lang="en-US" sz="10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106000"/>
                        </a:lnSpc>
                        <a:spcBef>
                          <a:spcPts val="0"/>
                        </a:spcBef>
                        <a:spcAft>
                          <a:spcPts val="0"/>
                        </a:spcAft>
                      </a:pPr>
                      <a:r>
                        <a:rPr lang="en-US" sz="16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0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nchor="ctr">
                    <a:lnL>
                      <a:noFill/>
                    </a:lnL>
                    <a:lnR>
                      <a:noFill/>
                    </a:lnR>
                    <a:lnT>
                      <a:noFill/>
                    </a:lnT>
                    <a:lnB>
                      <a:noFill/>
                    </a:lnB>
                  </a:tcPr>
                </a:tc>
                <a:tc>
                  <a:txBody>
                    <a:bodyPr/>
                    <a:lstStyle/>
                    <a:p>
                      <a:pPr marL="0" marR="0" algn="ctr">
                        <a:lnSpc>
                          <a:spcPct val="106000"/>
                        </a:lnSpc>
                        <a:spcBef>
                          <a:spcPts val="0"/>
                        </a:spcBef>
                        <a:spcAft>
                          <a:spcPts val="0"/>
                        </a:spcAft>
                      </a:pPr>
                      <a:r>
                        <a:rPr lang="en-GB" sz="1000" kern="12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£ 25</a:t>
                      </a:r>
                      <a:endParaRPr lang="en-US" sz="10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567" marR="60567" marT="8412" marB="0" anchor="ctr">
                    <a:lnL>
                      <a:noFill/>
                    </a:lnL>
                    <a:lnR>
                      <a:noFill/>
                    </a:lnR>
                    <a:lnT>
                      <a:noFill/>
                    </a:lnT>
                    <a:lnB>
                      <a:noFill/>
                    </a:lnB>
                  </a:tcPr>
                </a:tc>
                <a:extLst>
                  <a:ext uri="{0D108BD9-81ED-4DB2-BD59-A6C34878D82A}">
                    <a16:rowId xmlns:a16="http://schemas.microsoft.com/office/drawing/2014/main" val="849084515"/>
                  </a:ext>
                </a:extLst>
              </a:tr>
              <a:tr h="314947">
                <a:tc>
                  <a:txBody>
                    <a:bodyPr/>
                    <a:lstStyle/>
                    <a:p>
                      <a:pPr marL="0" marR="0">
                        <a:lnSpc>
                          <a:spcPct val="106000"/>
                        </a:lnSpc>
                        <a:spcBef>
                          <a:spcPts val="0"/>
                        </a:spcBef>
                        <a:spcAft>
                          <a:spcPts val="0"/>
                        </a:spcAft>
                      </a:pPr>
                      <a:r>
                        <a:rPr lang="en-GB" sz="1000" kern="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LUISELLA PINOT GRIGIO ROSÉ</a:t>
                      </a:r>
                    </a:p>
                    <a:p>
                      <a:pPr marL="0" marR="0">
                        <a:lnSpc>
                          <a:spcPct val="106000"/>
                        </a:lnSpc>
                        <a:spcBef>
                          <a:spcPts val="0"/>
                        </a:spcBef>
                        <a:spcAft>
                          <a:spcPts val="0"/>
                        </a:spcAft>
                      </a:pPr>
                      <a:r>
                        <a:rPr lang="en-GB" sz="1000" kern="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Soft, strawberry, delicate. Italy (12.0% vol.)</a:t>
                      </a:r>
                      <a:endParaRPr lang="en-US" sz="1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567" marR="60567" marT="8412" marB="0">
                    <a:lnL>
                      <a:noFill/>
                    </a:lnL>
                    <a:lnR>
                      <a:noFill/>
                    </a:lnR>
                    <a:lnT>
                      <a:noFill/>
                    </a:lnT>
                    <a:lnB>
                      <a:noFill/>
                    </a:lnB>
                  </a:tcPr>
                </a:tc>
                <a:tc>
                  <a:txBody>
                    <a:bodyPr/>
                    <a:lstStyle/>
                    <a:p>
                      <a:pPr marL="0" marR="0" algn="ctr">
                        <a:lnSpc>
                          <a:spcPct val="106000"/>
                        </a:lnSpc>
                        <a:spcBef>
                          <a:spcPts val="0"/>
                        </a:spcBef>
                        <a:spcAft>
                          <a:spcPts val="0"/>
                        </a:spcAft>
                      </a:pPr>
                      <a:r>
                        <a:rPr lang="en-GB" sz="1000" kern="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£ 7.25</a:t>
                      </a:r>
                      <a:endParaRPr lang="en-US" sz="1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567" marR="60567" marT="8412" marB="0" anchor="ctr">
                    <a:lnL>
                      <a:noFill/>
                    </a:lnL>
                    <a:lnR>
                      <a:noFill/>
                    </a:lnR>
                    <a:lnT>
                      <a:noFill/>
                    </a:lnT>
                    <a:lnB>
                      <a:noFill/>
                    </a:lnB>
                  </a:tcPr>
                </a:tc>
                <a:tc>
                  <a:txBody>
                    <a:bodyPr/>
                    <a:lstStyle/>
                    <a:p>
                      <a:pPr marL="0" marR="0" algn="ctr">
                        <a:lnSpc>
                          <a:spcPct val="106000"/>
                        </a:lnSpc>
                        <a:spcBef>
                          <a:spcPts val="0"/>
                        </a:spcBef>
                        <a:spcAft>
                          <a:spcPts val="0"/>
                        </a:spcAft>
                      </a:pPr>
                      <a:r>
                        <a:rPr lang="en-GB" sz="1000" kern="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£ 10.25</a:t>
                      </a:r>
                      <a:endParaRPr lang="en-US" sz="1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nchor="ctr">
                    <a:lnL>
                      <a:noFill/>
                    </a:lnL>
                    <a:lnR>
                      <a:noFill/>
                    </a:lnR>
                    <a:lnT>
                      <a:noFill/>
                    </a:lnT>
                    <a:lnB>
                      <a:noFill/>
                    </a:lnB>
                  </a:tcPr>
                </a:tc>
                <a:tc>
                  <a:txBody>
                    <a:bodyPr/>
                    <a:lstStyle/>
                    <a:p>
                      <a:pPr marL="0" marR="0" algn="ctr">
                        <a:lnSpc>
                          <a:spcPct val="106000"/>
                        </a:lnSpc>
                        <a:spcBef>
                          <a:spcPts val="0"/>
                        </a:spcBef>
                        <a:spcAft>
                          <a:spcPts val="0"/>
                        </a:spcAft>
                      </a:pPr>
                      <a:r>
                        <a:rPr lang="en-GB" sz="1000" kern="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£ 26.50</a:t>
                      </a:r>
                      <a:endParaRPr lang="en-US" sz="1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0567" marR="60567" marT="8412" marB="0" anchor="ctr">
                    <a:lnL>
                      <a:noFill/>
                    </a:lnL>
                    <a:lnR>
                      <a:noFill/>
                    </a:lnR>
                    <a:lnT>
                      <a:noFill/>
                    </a:lnT>
                    <a:lnB>
                      <a:noFill/>
                    </a:lnB>
                  </a:tcPr>
                </a:tc>
                <a:extLst>
                  <a:ext uri="{0D108BD9-81ED-4DB2-BD59-A6C34878D82A}">
                    <a16:rowId xmlns:a16="http://schemas.microsoft.com/office/drawing/2014/main" val="2714998489"/>
                  </a:ext>
                </a:extLst>
              </a:tr>
            </a:tbl>
          </a:graphicData>
        </a:graphic>
      </p:graphicFrame>
      <p:pic>
        <p:nvPicPr>
          <p:cNvPr id="10" name="Picture 9">
            <a:extLst>
              <a:ext uri="{FF2B5EF4-FFF2-40B4-BE49-F238E27FC236}">
                <a16:creationId xmlns:a16="http://schemas.microsoft.com/office/drawing/2014/main" id="{8ECA0493-CBD8-4682-8127-EA375EB2DD6F}"/>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50080" t="18820" r="2917" b="24081"/>
          <a:stretch/>
        </p:blipFill>
        <p:spPr>
          <a:xfrm flipH="1">
            <a:off x="2611006" y="3714702"/>
            <a:ext cx="176696" cy="192642"/>
          </a:xfrm>
          <a:prstGeom prst="rect">
            <a:avLst/>
          </a:prstGeom>
        </p:spPr>
      </p:pic>
      <p:pic>
        <p:nvPicPr>
          <p:cNvPr id="11" name="Picture 10">
            <a:extLst>
              <a:ext uri="{FF2B5EF4-FFF2-40B4-BE49-F238E27FC236}">
                <a16:creationId xmlns:a16="http://schemas.microsoft.com/office/drawing/2014/main" id="{8ECA0493-CBD8-4682-8127-EA375EB2DD6F}"/>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50080" t="18820" r="2917" b="24081"/>
          <a:stretch/>
        </p:blipFill>
        <p:spPr>
          <a:xfrm flipH="1">
            <a:off x="3429000" y="5704404"/>
            <a:ext cx="176696" cy="192642"/>
          </a:xfrm>
          <a:prstGeom prst="rect">
            <a:avLst/>
          </a:prstGeom>
        </p:spPr>
      </p:pic>
      <p:sp>
        <p:nvSpPr>
          <p:cNvPr id="14" name="Rectangle 13"/>
          <p:cNvSpPr/>
          <p:nvPr/>
        </p:nvSpPr>
        <p:spPr>
          <a:xfrm>
            <a:off x="3891753" y="3811023"/>
            <a:ext cx="2748706" cy="1265731"/>
          </a:xfrm>
          <a:prstGeom prst="rect">
            <a:avLst/>
          </a:prstGeom>
        </p:spPr>
        <p:txBody>
          <a:bodyPr wrap="square">
            <a:spAutoFit/>
          </a:bodyPr>
          <a:lstStyle/>
          <a:p>
            <a:pPr algn="ctr"/>
            <a:r>
              <a:rPr lang="en-GB" sz="2000" b="1" dirty="0">
                <a:solidFill>
                  <a:srgbClr val="FFC000"/>
                </a:solidFill>
                <a:latin typeface="Gigi" panose="04040504061007020D02" pitchFamily="82" charset="0"/>
              </a:rPr>
              <a:t>Sides</a:t>
            </a:r>
            <a:endParaRPr lang="en-GB" sz="2000" b="1" dirty="0">
              <a:solidFill>
                <a:srgbClr val="FFC000"/>
              </a:solidFill>
            </a:endParaRPr>
          </a:p>
          <a:p>
            <a:pPr algn="ctr"/>
            <a:endParaRPr lang="en-GB" sz="1125" dirty="0">
              <a:solidFill>
                <a:schemeClr val="bg1"/>
              </a:solidFill>
              <a:latin typeface="Times New Roman" panose="02020603050405020304" pitchFamily="18" charset="0"/>
            </a:endParaRPr>
          </a:p>
          <a:p>
            <a:pPr algn="ctr"/>
            <a:r>
              <a:rPr lang="en-GB" sz="1125" dirty="0">
                <a:solidFill>
                  <a:schemeClr val="bg1"/>
                </a:solidFill>
                <a:latin typeface="Times New Roman" panose="02020603050405020304" pitchFamily="18" charset="0"/>
              </a:rPr>
              <a:t>PARMESAN &amp; TRUFFLE THICK-CUT CHIPS</a:t>
            </a:r>
          </a:p>
          <a:p>
            <a:pPr algn="ctr"/>
            <a:br>
              <a:rPr lang="en-GB" sz="1125" dirty="0">
                <a:solidFill>
                  <a:schemeClr val="bg1"/>
                </a:solidFill>
              </a:rPr>
            </a:br>
            <a:endParaRPr lang="en-GB" sz="1125" dirty="0">
              <a:solidFill>
                <a:schemeClr val="bg1"/>
              </a:solidFill>
            </a:endParaRPr>
          </a:p>
        </p:txBody>
      </p:sp>
      <p:sp>
        <p:nvSpPr>
          <p:cNvPr id="16" name="Rectangle: Rounded Corners 6">
            <a:extLst>
              <a:ext uri="{FF2B5EF4-FFF2-40B4-BE49-F238E27FC236}">
                <a16:creationId xmlns:a16="http://schemas.microsoft.com/office/drawing/2014/main" id="{8954E1EA-066A-468C-975A-42D7C7C16CE8}"/>
              </a:ext>
            </a:extLst>
          </p:cNvPr>
          <p:cNvSpPr/>
          <p:nvPr/>
        </p:nvSpPr>
        <p:spPr>
          <a:xfrm>
            <a:off x="4711068" y="5076754"/>
            <a:ext cx="1856227" cy="1023726"/>
          </a:xfrm>
          <a:prstGeom prst="roundRect">
            <a:avLst/>
          </a:prstGeom>
          <a:gradFill flip="none" rotWithShape="1">
            <a:gsLst>
              <a:gs pos="0">
                <a:schemeClr val="accent1"/>
              </a:gs>
              <a:gs pos="48000">
                <a:schemeClr val="accent1">
                  <a:lumMod val="60000"/>
                  <a:lumOff val="40000"/>
                </a:schemeClr>
              </a:gs>
              <a:gs pos="100000">
                <a:schemeClr val="accent1">
                  <a:lumMod val="40000"/>
                  <a:lumOff val="6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sz="1000" b="1" dirty="0">
              <a:solidFill>
                <a:schemeClr val="accent2"/>
              </a:solidFill>
              <a:effectLst>
                <a:outerShdw blurRad="38100" dist="38100" dir="2700000" algn="tl">
                  <a:srgbClr val="000000">
                    <a:alpha val="43137"/>
                  </a:srgbClr>
                </a:outerShdw>
              </a:effectLst>
              <a:latin typeface="Baskerville Old Face" panose="02020602080505020303" pitchFamily="18" charset="0"/>
            </a:endParaRPr>
          </a:p>
          <a:p>
            <a:pPr algn="ctr"/>
            <a:r>
              <a:rPr lang="en-US" sz="1000" dirty="0">
                <a:solidFill>
                  <a:schemeClr val="accent1">
                    <a:lumMod val="50000"/>
                  </a:schemeClr>
                </a:solidFill>
                <a:effectLst>
                  <a:outerShdw blurRad="38100" dist="38100" dir="2700000" algn="tl">
                    <a:srgbClr val="000000">
                      <a:alpha val="43137"/>
                    </a:srgbClr>
                  </a:outerShdw>
                </a:effectLst>
                <a:latin typeface="Cooper Black" panose="0208090404030B020404" pitchFamily="18" charset="0"/>
              </a:rPr>
              <a:t>Price:  </a:t>
            </a:r>
            <a:r>
              <a:rPr lang="en-GB" sz="1050" dirty="0">
                <a:solidFill>
                  <a:schemeClr val="accent1">
                    <a:lumMod val="50000"/>
                  </a:schemeClr>
                </a:solidFill>
                <a:effectLst>
                  <a:outerShdw blurRad="38100" dist="38100" dir="2700000" algn="tl">
                    <a:srgbClr val="000000">
                      <a:alpha val="43137"/>
                    </a:srgbClr>
                  </a:outerShdw>
                </a:effectLst>
                <a:latin typeface="Cooper Black" panose="0208090404030B020404" pitchFamily="18" charset="0"/>
              </a:rPr>
              <a:t>£ </a:t>
            </a:r>
            <a:r>
              <a:rPr lang="en-US" sz="1050" dirty="0">
                <a:solidFill>
                  <a:schemeClr val="accent1">
                    <a:lumMod val="50000"/>
                  </a:schemeClr>
                </a:solidFill>
                <a:effectLst>
                  <a:outerShdw blurRad="38100" dist="38100" dir="2700000" algn="tl">
                    <a:srgbClr val="000000">
                      <a:alpha val="43137"/>
                    </a:srgbClr>
                  </a:outerShdw>
                </a:effectLst>
                <a:latin typeface="Cooper Black" panose="0208090404030B020404" pitchFamily="18" charset="0"/>
              </a:rPr>
              <a:t>49.99 </a:t>
            </a:r>
            <a:r>
              <a:rPr lang="en-US" sz="1000" dirty="0">
                <a:solidFill>
                  <a:schemeClr val="accent1">
                    <a:lumMod val="50000"/>
                  </a:schemeClr>
                </a:solidFill>
                <a:effectLst>
                  <a:outerShdw blurRad="38100" dist="38100" dir="2700000" algn="tl">
                    <a:srgbClr val="000000">
                      <a:alpha val="43137"/>
                    </a:srgbClr>
                  </a:outerShdw>
                </a:effectLst>
                <a:latin typeface="Cooper Black" panose="0208090404030B020404" pitchFamily="18" charset="0"/>
              </a:rPr>
              <a:t>per Guest</a:t>
            </a:r>
          </a:p>
          <a:p>
            <a:pPr algn="ctr"/>
            <a:endParaRPr lang="en-US" sz="1000" dirty="0">
              <a:solidFill>
                <a:schemeClr val="accent1">
                  <a:lumMod val="50000"/>
                </a:schemeClr>
              </a:solidFill>
              <a:effectLst>
                <a:outerShdw blurRad="38100" dist="38100" dir="2700000" algn="tl">
                  <a:srgbClr val="000000">
                    <a:alpha val="43137"/>
                  </a:srgbClr>
                </a:outerShdw>
              </a:effectLst>
              <a:latin typeface="Cooper Black" panose="0208090404030B020404" pitchFamily="18" charset="0"/>
            </a:endParaRPr>
          </a:p>
          <a:p>
            <a:pPr algn="ctr"/>
            <a:r>
              <a:rPr lang="en-US" sz="1050" dirty="0">
                <a:solidFill>
                  <a:schemeClr val="accent1">
                    <a:lumMod val="50000"/>
                  </a:schemeClr>
                </a:solidFill>
                <a:effectLst>
                  <a:outerShdw blurRad="38100" dist="38100" dir="2700000" algn="tl">
                    <a:srgbClr val="000000">
                      <a:alpha val="43137"/>
                    </a:srgbClr>
                  </a:outerShdw>
                </a:effectLst>
                <a:latin typeface="Cooper Black" panose="0208090404030B020404" pitchFamily="18" charset="0"/>
              </a:rPr>
              <a:t>20% </a:t>
            </a:r>
            <a:r>
              <a:rPr lang="en-US" sz="1000" dirty="0">
                <a:solidFill>
                  <a:schemeClr val="accent1">
                    <a:lumMod val="50000"/>
                  </a:schemeClr>
                </a:solidFill>
                <a:effectLst>
                  <a:outerShdw blurRad="38100" dist="38100" dir="2700000" algn="tl">
                    <a:srgbClr val="000000">
                      <a:alpha val="43137"/>
                    </a:srgbClr>
                  </a:outerShdw>
                </a:effectLst>
                <a:latin typeface="Cooper Black" panose="0208090404030B020404" pitchFamily="18" charset="0"/>
              </a:rPr>
              <a:t>Discount on Group Booking</a:t>
            </a:r>
            <a:endParaRPr lang="en-GB" sz="1000" dirty="0">
              <a:solidFill>
                <a:schemeClr val="accent1">
                  <a:lumMod val="50000"/>
                </a:schemeClr>
              </a:solidFill>
              <a:effectLst>
                <a:outerShdw blurRad="38100" dist="38100" dir="2700000" algn="tl">
                  <a:srgbClr val="000000">
                    <a:alpha val="43137"/>
                  </a:srgbClr>
                </a:outerShdw>
              </a:effectLst>
              <a:latin typeface="Cooper Black" panose="0208090404030B020404" pitchFamily="18" charset="0"/>
            </a:endParaRPr>
          </a:p>
          <a:p>
            <a:pPr algn="ctr"/>
            <a:endParaRPr lang="en-GB" sz="619" dirty="0"/>
          </a:p>
        </p:txBody>
      </p:sp>
      <p:pic>
        <p:nvPicPr>
          <p:cNvPr id="17" name="Picture 16">
            <a:extLst>
              <a:ext uri="{FF2B5EF4-FFF2-40B4-BE49-F238E27FC236}">
                <a16:creationId xmlns:a16="http://schemas.microsoft.com/office/drawing/2014/main" id="{D946347B-C1CC-4CDE-180B-E199B02EBC0D}"/>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flipH="1">
            <a:off x="3692190" y="5704404"/>
            <a:ext cx="189506" cy="192642"/>
          </a:xfrm>
          <a:prstGeom prst="rect">
            <a:avLst/>
          </a:prstGeom>
        </p:spPr>
      </p:pic>
    </p:spTree>
    <p:extLst>
      <p:ext uri="{BB962C8B-B14F-4D97-AF65-F5344CB8AC3E}">
        <p14:creationId xmlns:p14="http://schemas.microsoft.com/office/powerpoint/2010/main" val="18249272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75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341209" y="3117422"/>
            <a:ext cx="3397418" cy="2484350"/>
          </a:xfrm>
        </p:spPr>
        <p:txBody>
          <a:bodyPr>
            <a:noAutofit/>
          </a:bodyPr>
          <a:lstStyle/>
          <a:p>
            <a:pPr marL="0" indent="0" algn="ctr">
              <a:lnSpc>
                <a:spcPct val="120000"/>
              </a:lnSpc>
              <a:spcBef>
                <a:spcPts val="0"/>
              </a:spcBef>
              <a:buNone/>
            </a:pPr>
            <a:r>
              <a:rPr lang="en-US" sz="1000" b="1" dirty="0">
                <a:solidFill>
                  <a:srgbClr val="FFFF00"/>
                </a:solidFill>
                <a:latin typeface="MV Boli" panose="02000500030200090000" pitchFamily="2" charset="0"/>
              </a:rPr>
              <a:t>Time availability</a:t>
            </a:r>
            <a:endParaRPr lang="en-US" sz="1000" b="1" dirty="0">
              <a:solidFill>
                <a:srgbClr val="FFFF00"/>
              </a:solidFill>
            </a:endParaRPr>
          </a:p>
          <a:p>
            <a:pPr marL="0" indent="0" algn="ctr">
              <a:lnSpc>
                <a:spcPct val="120000"/>
              </a:lnSpc>
              <a:spcBef>
                <a:spcPts val="0"/>
              </a:spcBef>
              <a:buNone/>
            </a:pPr>
            <a:r>
              <a:rPr lang="en-US" sz="1013" dirty="0">
                <a:solidFill>
                  <a:schemeClr val="bg1"/>
                </a:solidFill>
                <a:latin typeface="Times New Roman" panose="02020603050405020304" pitchFamily="18" charset="0"/>
              </a:rPr>
              <a:t>The hotel is available from Monday to Saturday from </a:t>
            </a:r>
          </a:p>
          <a:p>
            <a:pPr marL="0" indent="0" algn="ctr">
              <a:lnSpc>
                <a:spcPct val="120000"/>
              </a:lnSpc>
              <a:spcBef>
                <a:spcPts val="0"/>
              </a:spcBef>
              <a:buNone/>
            </a:pPr>
            <a:r>
              <a:rPr lang="en-US" sz="1013" dirty="0">
                <a:solidFill>
                  <a:schemeClr val="bg1"/>
                </a:solidFill>
                <a:latin typeface="Times New Roman" panose="02020603050405020304" pitchFamily="18" charset="0"/>
              </a:rPr>
              <a:t>03:00 P.M. to 10:00 P.M.</a:t>
            </a:r>
            <a:endParaRPr lang="en-US" sz="1013" dirty="0">
              <a:solidFill>
                <a:schemeClr val="bg1"/>
              </a:solidFill>
            </a:endParaRPr>
          </a:p>
          <a:p>
            <a:pPr marL="0" indent="0" algn="ctr">
              <a:lnSpc>
                <a:spcPct val="120000"/>
              </a:lnSpc>
              <a:spcBef>
                <a:spcPts val="0"/>
              </a:spcBef>
              <a:buNone/>
            </a:pPr>
            <a:endParaRPr lang="en-US" sz="1100" b="1" dirty="0">
              <a:solidFill>
                <a:srgbClr val="9900FF"/>
              </a:solidFill>
              <a:latin typeface="MV Boli" panose="02000500030200090000" pitchFamily="2" charset="0"/>
            </a:endParaRPr>
          </a:p>
          <a:p>
            <a:pPr marL="0" indent="0" algn="ctr">
              <a:lnSpc>
                <a:spcPct val="120000"/>
              </a:lnSpc>
              <a:spcBef>
                <a:spcPts val="0"/>
              </a:spcBef>
              <a:buNone/>
            </a:pPr>
            <a:endParaRPr lang="en-US" sz="1100" b="1" dirty="0">
              <a:solidFill>
                <a:srgbClr val="9900FF"/>
              </a:solidFill>
              <a:latin typeface="MV Boli" panose="02000500030200090000" pitchFamily="2" charset="0"/>
            </a:endParaRPr>
          </a:p>
          <a:p>
            <a:pPr marL="0" indent="0" algn="ctr">
              <a:lnSpc>
                <a:spcPct val="120000"/>
              </a:lnSpc>
              <a:spcBef>
                <a:spcPts val="0"/>
              </a:spcBef>
              <a:buNone/>
            </a:pPr>
            <a:endParaRPr lang="en-US" sz="1100" b="1" dirty="0">
              <a:solidFill>
                <a:srgbClr val="9900FF"/>
              </a:solidFill>
              <a:latin typeface="MV Boli" panose="02000500030200090000" pitchFamily="2" charset="0"/>
            </a:endParaRPr>
          </a:p>
          <a:p>
            <a:pPr marL="0" indent="0" algn="ctr">
              <a:lnSpc>
                <a:spcPct val="120000"/>
              </a:lnSpc>
              <a:spcBef>
                <a:spcPts val="0"/>
              </a:spcBef>
              <a:buNone/>
            </a:pPr>
            <a:r>
              <a:rPr lang="en-US" sz="1100" b="1" dirty="0">
                <a:solidFill>
                  <a:srgbClr val="9900FF"/>
                </a:solidFill>
                <a:latin typeface="MV Boli" panose="02000500030200090000" pitchFamily="2" charset="0"/>
              </a:rPr>
              <a:t>Location and offering</a:t>
            </a:r>
            <a:endParaRPr lang="en-US" sz="1100" b="1" dirty="0"/>
          </a:p>
          <a:p>
            <a:pPr marL="0" indent="0" algn="ctr">
              <a:lnSpc>
                <a:spcPct val="120000"/>
              </a:lnSpc>
              <a:spcBef>
                <a:spcPts val="0"/>
              </a:spcBef>
              <a:buNone/>
            </a:pPr>
            <a:r>
              <a:rPr lang="en-US" sz="1100" dirty="0">
                <a:solidFill>
                  <a:schemeClr val="bg1"/>
                </a:solidFill>
                <a:latin typeface="Times New Roman" panose="02020603050405020304" pitchFamily="18" charset="0"/>
              </a:rPr>
              <a:t>14 Sutton Wick Lane, Bridge Street, CO10 4SD, United Kingdom</a:t>
            </a:r>
            <a:endParaRPr lang="en-US" sz="1100" dirty="0">
              <a:solidFill>
                <a:schemeClr val="bg1"/>
              </a:solidFill>
            </a:endParaRPr>
          </a:p>
          <a:p>
            <a:pPr marL="0" indent="0" algn="ctr">
              <a:lnSpc>
                <a:spcPct val="120000"/>
              </a:lnSpc>
              <a:spcBef>
                <a:spcPts val="0"/>
              </a:spcBef>
              <a:buNone/>
            </a:pPr>
            <a:r>
              <a:rPr lang="en-US" sz="1100" dirty="0">
                <a:solidFill>
                  <a:schemeClr val="bg1"/>
                </a:solidFill>
                <a:latin typeface="Times New Roman" panose="02020603050405020304" pitchFamily="18" charset="0"/>
              </a:rPr>
              <a:t>Home delivery service is also available</a:t>
            </a:r>
            <a:endParaRPr lang="en-US" sz="1100" dirty="0">
              <a:solidFill>
                <a:schemeClr val="bg1"/>
              </a:solidFill>
            </a:endParaRPr>
          </a:p>
          <a:p>
            <a:pPr marL="0" indent="0" algn="ctr">
              <a:lnSpc>
                <a:spcPct val="120000"/>
              </a:lnSpc>
              <a:buNone/>
            </a:pPr>
            <a:br>
              <a:rPr lang="en-US" sz="1013" dirty="0">
                <a:solidFill>
                  <a:schemeClr val="bg1"/>
                </a:solidFill>
              </a:rPr>
            </a:br>
            <a:endParaRPr lang="en-GB" sz="1013" dirty="0">
              <a:solidFill>
                <a:schemeClr val="bg1"/>
              </a:solidFill>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65699" y="7071336"/>
            <a:ext cx="2825541" cy="1183778"/>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0800000">
            <a:off x="4065200" y="6363005"/>
            <a:ext cx="2402275" cy="1006448"/>
          </a:xfrm>
          <a:prstGeom prst="rect">
            <a:avLst/>
          </a:prstGeom>
        </p:spPr>
      </p:pic>
      <p:sp>
        <p:nvSpPr>
          <p:cNvPr id="6" name="Rectangle 5"/>
          <p:cNvSpPr/>
          <p:nvPr/>
        </p:nvSpPr>
        <p:spPr>
          <a:xfrm>
            <a:off x="3234645" y="833087"/>
            <a:ext cx="3429000" cy="2204834"/>
          </a:xfrm>
          <a:prstGeom prst="rect">
            <a:avLst/>
          </a:prstGeom>
        </p:spPr>
        <p:txBody>
          <a:bodyPr>
            <a:spAutoFit/>
          </a:bodyPr>
          <a:lstStyle/>
          <a:p>
            <a:pPr algn="ctr"/>
            <a:r>
              <a:rPr lang="en-US" sz="1200" b="1" dirty="0">
                <a:solidFill>
                  <a:schemeClr val="accent5"/>
                </a:solidFill>
                <a:latin typeface="MV Boli" panose="02000500030200090000" pitchFamily="2" charset="0"/>
              </a:rPr>
              <a:t>Contact details</a:t>
            </a:r>
            <a:endParaRPr lang="en-US" sz="1200" b="1" dirty="0">
              <a:solidFill>
                <a:schemeClr val="accent5"/>
              </a:solidFill>
            </a:endParaRPr>
          </a:p>
          <a:p>
            <a:pPr algn="ctr"/>
            <a:r>
              <a:rPr lang="en-US" sz="1013" dirty="0">
                <a:solidFill>
                  <a:schemeClr val="bg1"/>
                </a:solidFill>
                <a:latin typeface="Times New Roman" panose="02020603050405020304" pitchFamily="18" charset="0"/>
              </a:rPr>
              <a:t>In order to contact connect to us over the following platforms</a:t>
            </a:r>
            <a:endParaRPr lang="en-US" sz="1013" dirty="0">
              <a:solidFill>
                <a:schemeClr val="bg1"/>
              </a:solidFill>
            </a:endParaRPr>
          </a:p>
          <a:p>
            <a:pPr algn="ctr"/>
            <a:r>
              <a:rPr lang="en-US" sz="1013" dirty="0">
                <a:solidFill>
                  <a:schemeClr val="bg1"/>
                </a:solidFill>
                <a:latin typeface="Times New Roman" panose="02020603050405020304" pitchFamily="18" charset="0"/>
              </a:rPr>
              <a:t>Email: connecttohotelmint@hotelmint.com</a:t>
            </a:r>
            <a:endParaRPr lang="en-US" sz="1013" dirty="0">
              <a:solidFill>
                <a:schemeClr val="bg1"/>
              </a:solidFill>
            </a:endParaRPr>
          </a:p>
          <a:p>
            <a:pPr algn="ctr"/>
            <a:r>
              <a:rPr lang="en-US" sz="1013" dirty="0">
                <a:solidFill>
                  <a:schemeClr val="bg1"/>
                </a:solidFill>
                <a:latin typeface="Times New Roman" panose="02020603050405020304" pitchFamily="18" charset="0"/>
              </a:rPr>
              <a:t>Phone number: + 44 XXX-XXX-XX</a:t>
            </a:r>
            <a:endParaRPr lang="en-US" sz="1013" dirty="0">
              <a:solidFill>
                <a:schemeClr val="bg1"/>
              </a:solidFill>
            </a:endParaRPr>
          </a:p>
          <a:p>
            <a:pPr algn="ctr"/>
            <a:endParaRPr lang="en-US" sz="1013" b="1" dirty="0">
              <a:solidFill>
                <a:schemeClr val="accent1">
                  <a:lumMod val="60000"/>
                  <a:lumOff val="40000"/>
                </a:schemeClr>
              </a:solidFill>
              <a:latin typeface="MV Boli" panose="02000500030200090000" pitchFamily="2" charset="0"/>
            </a:endParaRPr>
          </a:p>
          <a:p>
            <a:pPr algn="ctr"/>
            <a:endParaRPr lang="en-US" sz="1100" b="1" dirty="0">
              <a:solidFill>
                <a:schemeClr val="accent1">
                  <a:lumMod val="60000"/>
                  <a:lumOff val="40000"/>
                </a:schemeClr>
              </a:solidFill>
              <a:latin typeface="MV Boli" panose="02000500030200090000" pitchFamily="2" charset="0"/>
            </a:endParaRPr>
          </a:p>
          <a:p>
            <a:pPr algn="ctr"/>
            <a:r>
              <a:rPr lang="en-US" sz="1100" b="1" dirty="0">
                <a:solidFill>
                  <a:schemeClr val="accent1">
                    <a:lumMod val="60000"/>
                    <a:lumOff val="40000"/>
                  </a:schemeClr>
                </a:solidFill>
                <a:latin typeface="MV Boli" panose="02000500030200090000" pitchFamily="2" charset="0"/>
              </a:rPr>
              <a:t>Payment options</a:t>
            </a:r>
          </a:p>
          <a:p>
            <a:pPr algn="ctr"/>
            <a:r>
              <a:rPr lang="en-US" sz="1100" dirty="0">
                <a:solidFill>
                  <a:schemeClr val="bg1"/>
                </a:solidFill>
                <a:latin typeface="Times New Roman" panose="02020603050405020304" pitchFamily="18" charset="0"/>
                <a:cs typeface="Times New Roman" panose="02020603050405020304" pitchFamily="18" charset="0"/>
              </a:rPr>
              <a:t>All </a:t>
            </a:r>
            <a:r>
              <a:rPr lang="en-US" sz="1100" dirty="0" err="1">
                <a:solidFill>
                  <a:schemeClr val="bg1"/>
                </a:solidFill>
                <a:latin typeface="Times New Roman" panose="02020603050405020304" pitchFamily="18" charset="0"/>
                <a:cs typeface="Times New Roman" panose="02020603050405020304" pitchFamily="18" charset="0"/>
              </a:rPr>
              <a:t>typrs</a:t>
            </a:r>
            <a:r>
              <a:rPr lang="en-US" sz="1100" dirty="0">
                <a:solidFill>
                  <a:schemeClr val="bg1"/>
                </a:solidFill>
                <a:latin typeface="Times New Roman" panose="02020603050405020304" pitchFamily="18" charset="0"/>
                <a:cs typeface="Times New Roman" panose="02020603050405020304" pitchFamily="18" charset="0"/>
              </a:rPr>
              <a:t> of Credit cards are acceptable</a:t>
            </a:r>
          </a:p>
          <a:p>
            <a:pPr algn="ctr"/>
            <a:r>
              <a:rPr lang="en-US" sz="1050" dirty="0">
                <a:solidFill>
                  <a:schemeClr val="bg1"/>
                </a:solidFill>
                <a:latin typeface="Times New Roman" panose="02020603050405020304" pitchFamily="18" charset="0"/>
                <a:cs typeface="Times New Roman" panose="02020603050405020304" pitchFamily="18" charset="0"/>
              </a:rPr>
              <a:t>Hotel Trinity accepts all forms of payment</a:t>
            </a:r>
          </a:p>
          <a:p>
            <a:pPr algn="ctr"/>
            <a:r>
              <a:rPr lang="en-US" sz="1050" i="1" dirty="0">
                <a:solidFill>
                  <a:schemeClr val="bg1"/>
                </a:solidFill>
                <a:latin typeface="Times New Roman" panose="02020603050405020304" pitchFamily="18" charset="0"/>
                <a:cs typeface="Times New Roman" panose="02020603050405020304" pitchFamily="18" charset="0"/>
              </a:rPr>
              <a:t>Music and events will be held as well every evening</a:t>
            </a:r>
            <a:endParaRPr lang="en-US" sz="1050" dirty="0">
              <a:solidFill>
                <a:schemeClr val="bg1"/>
              </a:solidFill>
              <a:latin typeface="Times New Roman" panose="02020603050405020304" pitchFamily="18" charset="0"/>
              <a:cs typeface="Times New Roman" panose="02020603050405020304" pitchFamily="18" charset="0"/>
            </a:endParaRPr>
          </a:p>
          <a:p>
            <a:pPr algn="ctr"/>
            <a:r>
              <a:rPr lang="en-US" sz="1050" i="1" dirty="0">
                <a:solidFill>
                  <a:schemeClr val="bg1"/>
                </a:solidFill>
                <a:latin typeface="Times New Roman" panose="02020603050405020304" pitchFamily="18" charset="0"/>
                <a:cs typeface="Times New Roman" panose="02020603050405020304" pitchFamily="18" charset="0"/>
              </a:rPr>
              <a:t>50% flat off on every purchase made on Valentine’s Day</a:t>
            </a:r>
            <a:r>
              <a:rPr lang="en-US" sz="1050" i="1" dirty="0">
                <a:solidFill>
                  <a:srgbClr val="000000"/>
                </a:solidFill>
                <a:latin typeface="Times New Roman" panose="02020603050405020304" pitchFamily="18" charset="0"/>
                <a:cs typeface="Times New Roman" panose="02020603050405020304" pitchFamily="18" charset="0"/>
              </a:rPr>
              <a:t>.</a:t>
            </a:r>
            <a:endParaRPr lang="en-US" sz="1050" dirty="0">
              <a:latin typeface="Times New Roman" panose="02020603050405020304" pitchFamily="18" charset="0"/>
              <a:cs typeface="Times New Roman" panose="02020603050405020304" pitchFamily="18" charset="0"/>
            </a:endParaRPr>
          </a:p>
          <a:p>
            <a:pPr algn="ctr"/>
            <a:br>
              <a:rPr lang="en-US" sz="1013" dirty="0"/>
            </a:br>
            <a:endParaRPr lang="en-GB" sz="1013" dirty="0"/>
          </a:p>
        </p:txBody>
      </p:sp>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252686" y="3117422"/>
            <a:ext cx="1392917" cy="1392917"/>
          </a:xfrm>
          <a:prstGeom prst="rect">
            <a:avLst/>
          </a:prstGeom>
        </p:spPr>
      </p:pic>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55661" y="1175890"/>
            <a:ext cx="1768514" cy="1768514"/>
          </a:xfrm>
          <a:prstGeom prst="rect">
            <a:avLst/>
          </a:prstGeom>
        </p:spPr>
      </p:pic>
      <p:pic>
        <p:nvPicPr>
          <p:cNvPr id="1026"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146538" y="9053875"/>
            <a:ext cx="176213" cy="1889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3322751" y="9012332"/>
            <a:ext cx="668773" cy="261610"/>
          </a:xfrm>
          <a:prstGeom prst="rect">
            <a:avLst/>
          </a:prstGeom>
          <a:noFill/>
        </p:spPr>
        <p:txBody>
          <a:bodyPr wrap="none" rtlCol="0">
            <a:spAutoFit/>
          </a:bodyPr>
          <a:lstStyle/>
          <a:p>
            <a:r>
              <a:rPr lang="en-US" sz="1100" dirty="0">
                <a:solidFill>
                  <a:schemeClr val="bg1"/>
                </a:solidFill>
                <a:latin typeface="Times New Roman" pitchFamily="18" charset="0"/>
                <a:cs typeface="Times New Roman" pitchFamily="18" charset="0"/>
              </a:rPr>
              <a:t>= Vegan</a:t>
            </a:r>
          </a:p>
        </p:txBody>
      </p:sp>
      <p:pic>
        <p:nvPicPr>
          <p:cNvPr id="10" name="Picture 9">
            <a:extLst>
              <a:ext uri="{FF2B5EF4-FFF2-40B4-BE49-F238E27FC236}">
                <a16:creationId xmlns:a16="http://schemas.microsoft.com/office/drawing/2014/main" id="{D946347B-C1CC-4CDE-180B-E199B02EBC0D}"/>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flipH="1">
            <a:off x="4150733" y="9035508"/>
            <a:ext cx="203906" cy="207280"/>
          </a:xfrm>
          <a:prstGeom prst="rect">
            <a:avLst/>
          </a:prstGeom>
        </p:spPr>
      </p:pic>
      <p:sp>
        <p:nvSpPr>
          <p:cNvPr id="9" name="TextBox 8"/>
          <p:cNvSpPr txBox="1"/>
          <p:nvPr/>
        </p:nvSpPr>
        <p:spPr>
          <a:xfrm>
            <a:off x="4354639" y="8992880"/>
            <a:ext cx="883575" cy="261610"/>
          </a:xfrm>
          <a:prstGeom prst="rect">
            <a:avLst/>
          </a:prstGeom>
          <a:noFill/>
        </p:spPr>
        <p:txBody>
          <a:bodyPr wrap="none" rtlCol="0">
            <a:spAutoFit/>
          </a:bodyPr>
          <a:lstStyle/>
          <a:p>
            <a:r>
              <a:rPr lang="en-US" sz="1100" dirty="0">
                <a:solidFill>
                  <a:schemeClr val="bg1"/>
                </a:solidFill>
                <a:latin typeface="Times New Roman" pitchFamily="18" charset="0"/>
                <a:cs typeface="Times New Roman" pitchFamily="18" charset="0"/>
              </a:rPr>
              <a:t>= Nut added</a:t>
            </a:r>
          </a:p>
        </p:txBody>
      </p:sp>
    </p:spTree>
    <p:extLst>
      <p:ext uri="{BB962C8B-B14F-4D97-AF65-F5344CB8AC3E}">
        <p14:creationId xmlns:p14="http://schemas.microsoft.com/office/powerpoint/2010/main" val="5486546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18461" y="3171684"/>
            <a:ext cx="4843463" cy="727328"/>
          </a:xfrm>
        </p:spPr>
        <p:txBody>
          <a:bodyPr/>
          <a:lstStyle/>
          <a:p>
            <a:pPr algn="ctr"/>
            <a:r>
              <a:rPr lang="en-GB" b="1" dirty="0">
                <a:solidFill>
                  <a:schemeClr val="accent3">
                    <a:lumMod val="40000"/>
                    <a:lumOff val="60000"/>
                  </a:schemeClr>
                </a:solidFill>
                <a:effectLst>
                  <a:outerShdw blurRad="38100" dist="38100" dir="2700000" algn="tl">
                    <a:srgbClr val="000000">
                      <a:alpha val="43137"/>
                    </a:srgbClr>
                  </a:outerShdw>
                </a:effectLst>
              </a:rPr>
              <a:t>Reference list</a:t>
            </a:r>
          </a:p>
        </p:txBody>
      </p:sp>
      <p:sp>
        <p:nvSpPr>
          <p:cNvPr id="3" name="Content Placeholder 2"/>
          <p:cNvSpPr>
            <a:spLocks noGrp="1"/>
          </p:cNvSpPr>
          <p:nvPr>
            <p:ph idx="1"/>
          </p:nvPr>
        </p:nvSpPr>
        <p:spPr>
          <a:xfrm>
            <a:off x="185277" y="3899012"/>
            <a:ext cx="5939913" cy="3930538"/>
          </a:xfrm>
        </p:spPr>
        <p:txBody>
          <a:bodyPr>
            <a:normAutofit fontScale="47500" lnSpcReduction="20000"/>
          </a:bodyPr>
          <a:lstStyle/>
          <a:p>
            <a:pPr marL="342900" marR="0" lvl="0" indent="-342900" algn="just">
              <a:lnSpc>
                <a:spcPct val="115000"/>
              </a:lnSpc>
              <a:spcBef>
                <a:spcPts val="0"/>
              </a:spcBef>
              <a:spcAft>
                <a:spcPts val="1000"/>
              </a:spcAft>
              <a:buFont typeface="Arial" panose="020B0604020202020204" pitchFamily="34" charset="0"/>
              <a:buChar char="•"/>
              <a:tabLst>
                <a:tab pos="457200" algn="l"/>
              </a:tabLst>
            </a:pPr>
            <a:r>
              <a:rPr lang="en-US" sz="18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Almeida Silva, N., da Costa Monteiro, M.C. and de Souza Pinto, A.M., 2021. Quality assessment of children's menus served in commercial restaurants in view of the new food classification in the Food Guide for the Brazilian Population. </a:t>
            </a:r>
            <a:r>
              <a:rPr lang="en-US" sz="1800" b="1"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Demetra: Food, Nutrition &amp; Health/</a:t>
            </a:r>
            <a:r>
              <a:rPr lang="en-US" sz="1800" b="1" i="1"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Alimentação</a:t>
            </a:r>
            <a:r>
              <a:rPr lang="en-US" sz="1800" b="1"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b="1" i="1"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Nutrição</a:t>
            </a:r>
            <a:r>
              <a:rPr lang="en-US" sz="1800" b="1"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&amp; </a:t>
            </a:r>
            <a:r>
              <a:rPr lang="en-US" sz="1800" b="1" i="1"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Saúde</a:t>
            </a:r>
            <a:r>
              <a:rPr lang="en-US" sz="18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b="1"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16</a:t>
            </a:r>
            <a:r>
              <a:rPr lang="en-US" sz="18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15000"/>
              </a:lnSpc>
              <a:spcBef>
                <a:spcPts val="0"/>
              </a:spcBef>
              <a:spcAft>
                <a:spcPts val="1000"/>
              </a:spcAft>
              <a:buFont typeface="Arial" panose="020B0604020202020204" pitchFamily="34" charset="0"/>
              <a:buChar char="•"/>
              <a:tabLst>
                <a:tab pos="457200" algn="l"/>
              </a:tabLst>
            </a:pPr>
            <a:r>
              <a:rPr lang="en-US" sz="18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Brewer, P. and </a:t>
            </a:r>
            <a:r>
              <a:rPr lang="en-US" sz="1800" b="1"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Sebby</a:t>
            </a:r>
            <a:r>
              <a:rPr lang="en-US" sz="18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A.G., 2021. The effect of online restaurant menus on consumers’ purchase intentions during the COVID-19 pandemic. </a:t>
            </a:r>
            <a:r>
              <a:rPr lang="en-US" sz="1800" b="1"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US" sz="18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b="1"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94</a:t>
            </a:r>
            <a:r>
              <a:rPr lang="en-US" sz="18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p.102777.</a:t>
            </a:r>
            <a:endParaRPr lang="en-US"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15000"/>
              </a:lnSpc>
              <a:spcBef>
                <a:spcPts val="0"/>
              </a:spcBef>
              <a:spcAft>
                <a:spcPts val="1000"/>
              </a:spcAft>
              <a:buFont typeface="Arial" panose="020B0604020202020204" pitchFamily="34" charset="0"/>
              <a:buChar char="•"/>
              <a:tabLst>
                <a:tab pos="457200" algn="l"/>
              </a:tabLst>
            </a:pPr>
            <a:r>
              <a:rPr lang="en-US" sz="1800" b="1"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Djayapranata</a:t>
            </a:r>
            <a:r>
              <a:rPr lang="en-US" sz="18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G.F. and </a:t>
            </a:r>
            <a:r>
              <a:rPr lang="en-US" sz="1800" b="1"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Setyawan</a:t>
            </a:r>
            <a:r>
              <a:rPr lang="en-US" sz="18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 2022, December. The Antecedents in Forming Loyalty in the Fast-Food Industry. In </a:t>
            </a:r>
            <a:r>
              <a:rPr lang="en-US" sz="1800" b="1"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19th International Symposium on Management (INSYMA 2022)</a:t>
            </a:r>
            <a:r>
              <a:rPr lang="en-US" sz="18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(pp. 769-777). Atlantis Press.</a:t>
            </a:r>
            <a:endParaRPr lang="en-US"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15000"/>
              </a:lnSpc>
              <a:spcBef>
                <a:spcPts val="0"/>
              </a:spcBef>
              <a:spcAft>
                <a:spcPts val="1000"/>
              </a:spcAft>
              <a:buFont typeface="Arial" panose="020B0604020202020204" pitchFamily="34" charset="0"/>
              <a:buChar char="•"/>
              <a:tabLst>
                <a:tab pos="457200" algn="l"/>
              </a:tabLst>
            </a:pPr>
            <a:r>
              <a:rPr lang="en-US" sz="18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Feinstein, A.H. and Mann, S.H., 1998. The development and assessment of a foodservice instructional simulation technique (FIST). </a:t>
            </a:r>
            <a:r>
              <a:rPr lang="en-US" sz="1800" b="1"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Journal of Hospitality &amp; Tourism Education</a:t>
            </a:r>
            <a:r>
              <a:rPr lang="en-US" sz="18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b="1"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10</a:t>
            </a:r>
            <a:r>
              <a:rPr lang="en-US" sz="18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(3), pp.19-27.</a:t>
            </a:r>
            <a:endParaRPr lang="en-US"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15000"/>
              </a:lnSpc>
              <a:spcBef>
                <a:spcPts val="0"/>
              </a:spcBef>
              <a:spcAft>
                <a:spcPts val="1000"/>
              </a:spcAft>
              <a:buFont typeface="Arial" panose="020B0604020202020204" pitchFamily="34" charset="0"/>
              <a:buChar char="•"/>
              <a:tabLst>
                <a:tab pos="457200" algn="l"/>
              </a:tabLst>
            </a:pPr>
            <a:r>
              <a:rPr lang="en-US" sz="18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Hitzmann, and Bernd, 2020. </a:t>
            </a:r>
            <a:r>
              <a:rPr lang="en-US" sz="1800" b="1"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Measurement, Modeling and Automation in Advanced Food Processing</a:t>
            </a:r>
            <a:r>
              <a:rPr lang="en-US" sz="18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Springer.</a:t>
            </a:r>
            <a:endParaRPr lang="en-US"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15000"/>
              </a:lnSpc>
              <a:spcBef>
                <a:spcPts val="0"/>
              </a:spcBef>
              <a:spcAft>
                <a:spcPts val="1000"/>
              </a:spcAft>
              <a:buFont typeface="Arial" panose="020B0604020202020204" pitchFamily="34" charset="0"/>
              <a:buChar char="•"/>
              <a:tabLst>
                <a:tab pos="457200" algn="l"/>
              </a:tabLst>
            </a:pPr>
            <a:r>
              <a:rPr lang="en-US" sz="18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Rachel, 2019. "In Praise of Fast Food". </a:t>
            </a:r>
            <a:r>
              <a:rPr lang="en-US" sz="1800" b="1"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UTNE Reader. Retrieved 2010-09-24. Where modern food became available, people grew taller and stronger and lived longer.</a:t>
            </a:r>
            <a:endParaRPr lang="en-US"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15000"/>
              </a:lnSpc>
              <a:spcBef>
                <a:spcPts val="0"/>
              </a:spcBef>
              <a:spcAft>
                <a:spcPts val="1000"/>
              </a:spcAft>
              <a:buFont typeface="Arial" panose="020B0604020202020204" pitchFamily="34" charset="0"/>
              <a:buChar char="•"/>
              <a:tabLst>
                <a:tab pos="457200" algn="l"/>
              </a:tabLst>
            </a:pPr>
            <a:r>
              <a:rPr lang="en-US" sz="1800" b="1"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Remar</a:t>
            </a:r>
            <a:r>
              <a:rPr lang="en-US" sz="18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D., </a:t>
            </a:r>
            <a:r>
              <a:rPr lang="en-US" sz="1800" b="1"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Sukhu</a:t>
            </a:r>
            <a:r>
              <a:rPr lang="en-US" sz="18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 and </a:t>
            </a:r>
            <a:r>
              <a:rPr lang="en-US" sz="1800" b="1"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Bilgihan</a:t>
            </a:r>
            <a:r>
              <a:rPr lang="en-US" sz="18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 2022. The effects of environmental consciousness and menu information on the perception of restaurant image. </a:t>
            </a:r>
            <a:r>
              <a:rPr lang="en-US" sz="1800" b="1"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British Food Journal</a:t>
            </a:r>
            <a:r>
              <a:rPr lang="en-US" sz="18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b="1"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124</a:t>
            </a:r>
            <a:r>
              <a:rPr lang="en-US" sz="18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(11), pp.3563-3581.</a:t>
            </a:r>
            <a:endParaRPr lang="en-US"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15000"/>
              </a:lnSpc>
              <a:spcBef>
                <a:spcPts val="0"/>
              </a:spcBef>
              <a:spcAft>
                <a:spcPts val="1000"/>
              </a:spcAft>
              <a:buFont typeface="Arial" panose="020B0604020202020204" pitchFamily="34" charset="0"/>
              <a:buChar char="•"/>
              <a:tabLst>
                <a:tab pos="457200" algn="l"/>
              </a:tabLst>
            </a:pPr>
            <a:r>
              <a:rPr lang="en-US" sz="1800" b="1"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Searchinger</a:t>
            </a:r>
            <a:r>
              <a:rPr lang="en-US" sz="18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T., Waite, R., Hanson, C., Ranganathan, J., Dumas, P., Matthews, E. and </a:t>
            </a:r>
            <a:r>
              <a:rPr lang="en-US" sz="1800" b="1"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Klirs</a:t>
            </a:r>
            <a:r>
              <a:rPr lang="en-US" sz="18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C., 2019. Creating a sustainable food future: A menu of solutions to feed nearly 10 billion people by 2050. Final report</a:t>
            </a:r>
            <a:r>
              <a:rPr lang="en-U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t>
            </a:r>
            <a:endPar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320663" y="998622"/>
            <a:ext cx="2461137" cy="1031108"/>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0800000">
            <a:off x="0" y="8426205"/>
            <a:ext cx="2452186" cy="1027358"/>
          </a:xfrm>
          <a:prstGeom prst="rect">
            <a:avLst/>
          </a:prstGeom>
        </p:spPr>
      </p:pic>
    </p:spTree>
    <p:extLst>
      <p:ext uri="{BB962C8B-B14F-4D97-AF65-F5344CB8AC3E}">
        <p14:creationId xmlns:p14="http://schemas.microsoft.com/office/powerpoint/2010/main" val="2736766058"/>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docProps/app.xml><?xml version="1.0" encoding="utf-8"?>
<Properties xmlns="http://schemas.openxmlformats.org/officeDocument/2006/extended-properties" xmlns:vt="http://schemas.openxmlformats.org/officeDocument/2006/docPropsVTypes">
  <Template>Vapor Trail</Template>
  <TotalTime>122</TotalTime>
  <Words>338</Words>
  <Application>Microsoft Office PowerPoint</Application>
  <PresentationFormat>A4 Paper (210x297 mm)</PresentationFormat>
  <Paragraphs>78</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Vapor Trail</vt:lpstr>
      <vt:lpstr>PowerPoint Presentation</vt:lpstr>
      <vt:lpstr>PowerPoint Presentation</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Nayeem Mohammad Sakib</dc:creator>
  <cp:lastModifiedBy>Syeda Shibli Begum (2209479)</cp:lastModifiedBy>
  <cp:revision>7</cp:revision>
  <dcterms:created xsi:type="dcterms:W3CDTF">2023-02-13T09:00:53Z</dcterms:created>
  <dcterms:modified xsi:type="dcterms:W3CDTF">2023-02-16T11:17:40Z</dcterms:modified>
</cp:coreProperties>
</file>