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85" r:id="rId2"/>
    <p:sldMasterId id="2147483716" r:id="rId3"/>
    <p:sldMasterId id="2147483729" r:id="rId4"/>
  </p:sldMasterIdLst>
  <p:sldIdLst>
    <p:sldId id="305" r:id="rId5"/>
    <p:sldId id="299" r:id="rId6"/>
    <p:sldId id="294" r:id="rId7"/>
    <p:sldId id="300" r:id="rId8"/>
    <p:sldId id="301" r:id="rId9"/>
    <p:sldId id="302" r:id="rId10"/>
    <p:sldId id="303" r:id="rId11"/>
    <p:sldId id="292" r:id="rId12"/>
    <p:sldId id="293" r:id="rId13"/>
    <p:sldId id="289" r:id="rId14"/>
    <p:sldId id="296" r:id="rId15"/>
    <p:sldId id="297" r:id="rId16"/>
    <p:sldId id="290" r:id="rId17"/>
    <p:sldId id="304" r:id="rId18"/>
    <p:sldId id="291" r:id="rId19"/>
  </p:sldIdLst>
  <p:sldSz cx="9144000" cy="6858000" type="screen4x3"/>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7C8728C-CC97-485A-9475-3238C69850ED}">
          <p14:sldIdLst>
            <p14:sldId id="305"/>
            <p14:sldId id="299"/>
            <p14:sldId id="294"/>
            <p14:sldId id="300"/>
            <p14:sldId id="301"/>
            <p14:sldId id="302"/>
            <p14:sldId id="303"/>
            <p14:sldId id="292"/>
            <p14:sldId id="293"/>
            <p14:sldId id="289"/>
            <p14:sldId id="296"/>
            <p14:sldId id="297"/>
            <p14:sldId id="290"/>
            <p14:sldId id="304"/>
            <p14:sldId id="29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505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7"/>
    <p:restoredTop sz="93269" autoAdjust="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anas Stoyanov" userId="c355691694f13ade" providerId="LiveId" clId="{A23576A1-7D25-4B73-ADB1-B101768BC582}"/>
    <pc:docChg chg="custSel delSld modSld modSection">
      <pc:chgData name="Atanas Stoyanov" userId="c355691694f13ade" providerId="LiveId" clId="{A23576A1-7D25-4B73-ADB1-B101768BC582}" dt="2023-03-19T10:38:05.742" v="81"/>
      <pc:docMkLst>
        <pc:docMk/>
      </pc:docMkLst>
      <pc:sldChg chg="modSp mod">
        <pc:chgData name="Atanas Stoyanov" userId="c355691694f13ade" providerId="LiveId" clId="{A23576A1-7D25-4B73-ADB1-B101768BC582}" dt="2023-03-19T10:38:05.742" v="81"/>
        <pc:sldMkLst>
          <pc:docMk/>
          <pc:sldMk cId="194005292" sldId="296"/>
        </pc:sldMkLst>
        <pc:spChg chg="mod">
          <ac:chgData name="Atanas Stoyanov" userId="c355691694f13ade" providerId="LiveId" clId="{A23576A1-7D25-4B73-ADB1-B101768BC582}" dt="2023-03-19T10:38:05.742" v="81"/>
          <ac:spMkLst>
            <pc:docMk/>
            <pc:sldMk cId="194005292" sldId="296"/>
            <ac:spMk id="3" creationId="{9B78F5C2-EF58-0EB8-FA97-82036BEDB648}"/>
          </ac:spMkLst>
        </pc:spChg>
      </pc:sldChg>
      <pc:sldChg chg="addSp delSp modSp mod">
        <pc:chgData name="Atanas Stoyanov" userId="c355691694f13ade" providerId="LiveId" clId="{A23576A1-7D25-4B73-ADB1-B101768BC582}" dt="2023-03-19T10:36:59.558" v="80" actId="1076"/>
        <pc:sldMkLst>
          <pc:docMk/>
          <pc:sldMk cId="1091148316" sldId="297"/>
        </pc:sldMkLst>
        <pc:spChg chg="mod">
          <ac:chgData name="Atanas Stoyanov" userId="c355691694f13ade" providerId="LiveId" clId="{A23576A1-7D25-4B73-ADB1-B101768BC582}" dt="2023-03-19T10:36:46.567" v="78" actId="1076"/>
          <ac:spMkLst>
            <pc:docMk/>
            <pc:sldMk cId="1091148316" sldId="297"/>
            <ac:spMk id="2" creationId="{48ACD0BE-5D49-1732-69E8-E477DE608290}"/>
          </ac:spMkLst>
        </pc:spChg>
        <pc:spChg chg="mod">
          <ac:chgData name="Atanas Stoyanov" userId="c355691694f13ade" providerId="LiveId" clId="{A23576A1-7D25-4B73-ADB1-B101768BC582}" dt="2023-03-19T10:36:53.494" v="79" actId="1076"/>
          <ac:spMkLst>
            <pc:docMk/>
            <pc:sldMk cId="1091148316" sldId="297"/>
            <ac:spMk id="6" creationId="{9778427D-4BEB-BE3A-0BDE-15D02E37E092}"/>
          </ac:spMkLst>
        </pc:spChg>
        <pc:spChg chg="mod">
          <ac:chgData name="Atanas Stoyanov" userId="c355691694f13ade" providerId="LiveId" clId="{A23576A1-7D25-4B73-ADB1-B101768BC582}" dt="2023-03-19T10:36:59.558" v="80" actId="1076"/>
          <ac:spMkLst>
            <pc:docMk/>
            <pc:sldMk cId="1091148316" sldId="297"/>
            <ac:spMk id="7" creationId="{9D2D3B98-D1B9-F203-6EB9-40A50385319D}"/>
          </ac:spMkLst>
        </pc:spChg>
        <pc:graphicFrameChg chg="add del modGraphic">
          <ac:chgData name="Atanas Stoyanov" userId="c355691694f13ade" providerId="LiveId" clId="{A23576A1-7D25-4B73-ADB1-B101768BC582}" dt="2023-03-19T10:32:10.639" v="2" actId="478"/>
          <ac:graphicFrameMkLst>
            <pc:docMk/>
            <pc:sldMk cId="1091148316" sldId="297"/>
            <ac:graphicFrameMk id="4" creationId="{B7B33896-CAF9-361A-42E5-453E98409A36}"/>
          </ac:graphicFrameMkLst>
        </pc:graphicFrameChg>
      </pc:sldChg>
      <pc:sldChg chg="del">
        <pc:chgData name="Atanas Stoyanov" userId="c355691694f13ade" providerId="LiveId" clId="{A23576A1-7D25-4B73-ADB1-B101768BC582}" dt="2023-03-19T10:26:19.742" v="0" actId="47"/>
        <pc:sldMkLst>
          <pc:docMk/>
          <pc:sldMk cId="452397875" sldId="30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90CA99-2B51-44F3-92A7-AA148739288E}"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AFF7A50F-AB96-4DA2-B0AE-2D77287F8E18}">
      <dgm:prSet phldrT="[Text]" custT="1"/>
      <dgm:spPr>
        <a:solidFill>
          <a:srgbClr val="FFFF00"/>
        </a:solidFill>
      </dgm:spPr>
      <dgm:t>
        <a:bodyPr/>
        <a:lstStyle/>
        <a:p>
          <a:pPr algn="ctr"/>
          <a:endParaRPr lang="en-GB" sz="2000" b="1" u="none" dirty="0">
            <a:solidFill>
              <a:schemeClr val="tx1"/>
            </a:solidFill>
            <a:highlight>
              <a:srgbClr val="FFFF00"/>
            </a:highlight>
            <a:latin typeface="Arial" panose="020B0604020202020204" pitchFamily="34" charset="0"/>
            <a:cs typeface="Arial" panose="020B0604020202020204" pitchFamily="34" charset="0"/>
          </a:endParaRPr>
        </a:p>
        <a:p>
          <a:pPr algn="ctr"/>
          <a:endParaRPr lang="en-GB" sz="2000" b="1" u="none" dirty="0">
            <a:solidFill>
              <a:schemeClr val="tx1"/>
            </a:solidFill>
            <a:highlight>
              <a:srgbClr val="FFFF00"/>
            </a:highlight>
            <a:latin typeface="Arial" panose="020B0604020202020204" pitchFamily="34" charset="0"/>
            <a:cs typeface="Arial" panose="020B0604020202020204" pitchFamily="34" charset="0"/>
          </a:endParaRPr>
        </a:p>
        <a:p>
          <a:pPr algn="ctr"/>
          <a:endParaRPr lang="en-GB" sz="1200" b="1" u="sng" dirty="0">
            <a:solidFill>
              <a:schemeClr val="tx1"/>
            </a:solidFill>
            <a:highlight>
              <a:srgbClr val="FFFF00"/>
            </a:highlight>
            <a:latin typeface="Arial" panose="020B0604020202020204" pitchFamily="34" charset="0"/>
            <a:cs typeface="Arial" panose="020B0604020202020204" pitchFamily="34" charset="0"/>
          </a:endParaRPr>
        </a:p>
        <a:p>
          <a:pPr algn="ctr"/>
          <a:endParaRPr lang="en-GB" sz="1200" b="1" u="sng" dirty="0">
            <a:solidFill>
              <a:schemeClr val="tx1"/>
            </a:solidFill>
            <a:highlight>
              <a:srgbClr val="FFFF00"/>
            </a:highlight>
            <a:latin typeface="Arial" panose="020B0604020202020204" pitchFamily="34" charset="0"/>
            <a:cs typeface="Arial" panose="020B0604020202020204" pitchFamily="34" charset="0"/>
          </a:endParaRPr>
        </a:p>
        <a:p>
          <a:pPr algn="ctr"/>
          <a:r>
            <a:rPr lang="en-GB" sz="1200" b="1" u="sng" dirty="0">
              <a:solidFill>
                <a:schemeClr val="tx1"/>
              </a:solidFill>
              <a:highlight>
                <a:srgbClr val="FFFF00"/>
              </a:highlight>
              <a:latin typeface="Arial" panose="020B0604020202020204" pitchFamily="34" charset="0"/>
              <a:cs typeface="Arial" panose="020B0604020202020204" pitchFamily="34" charset="0"/>
            </a:rPr>
            <a:t>Strengths</a:t>
          </a:r>
        </a:p>
        <a:p>
          <a:pPr algn="ctr"/>
          <a:endParaRPr lang="en-GB" sz="1200" b="1" u="sng" dirty="0">
            <a:solidFill>
              <a:schemeClr val="tx1"/>
            </a:solidFill>
            <a:highlight>
              <a:srgbClr val="FFFF00"/>
            </a:highlight>
            <a:latin typeface="Arial" panose="020B0604020202020204" pitchFamily="34" charset="0"/>
            <a:cs typeface="Arial" panose="020B0604020202020204" pitchFamily="34" charset="0"/>
          </a:endParaRPr>
        </a:p>
        <a:p>
          <a:pPr algn="l"/>
          <a:r>
            <a:rPr lang="en-GB" sz="1100" b="0" i="0" dirty="0">
              <a:solidFill>
                <a:schemeClr val="tx1"/>
              </a:solidFill>
              <a:highlight>
                <a:srgbClr val="FFFF00"/>
              </a:highlight>
              <a:latin typeface="Arial" panose="020B0604020202020204" pitchFamily="34" charset="0"/>
              <a:cs typeface="Arial" panose="020B0604020202020204" pitchFamily="34" charset="0"/>
            </a:rPr>
            <a:t>* Unique product( traditional recipe)</a:t>
          </a:r>
        </a:p>
        <a:p>
          <a:pPr algn="l"/>
          <a:r>
            <a:rPr lang="en-GB" sz="1100" b="0" i="0" dirty="0">
              <a:solidFill>
                <a:schemeClr val="tx1"/>
              </a:solidFill>
              <a:highlight>
                <a:srgbClr val="FFFF00"/>
              </a:highlight>
              <a:latin typeface="Arial" panose="020B0604020202020204" pitchFamily="34" charset="0"/>
              <a:cs typeface="Arial" panose="020B0604020202020204" pitchFamily="34" charset="0"/>
            </a:rPr>
            <a:t>* Convenience(easily accessible)</a:t>
          </a:r>
          <a:r>
            <a:rPr lang="en-GB" sz="1100" b="0" i="0" dirty="0">
              <a:solidFill>
                <a:schemeClr val="tx1"/>
              </a:solidFill>
              <a:latin typeface="Arial" panose="020B0604020202020204" pitchFamily="34" charset="0"/>
              <a:cs typeface="Arial" panose="020B0604020202020204" pitchFamily="34" charset="0"/>
            </a:rPr>
            <a:t> </a:t>
          </a:r>
        </a:p>
        <a:p>
          <a:pPr algn="l"/>
          <a:r>
            <a:rPr lang="en-GB" sz="1100" b="0" i="0" dirty="0">
              <a:solidFill>
                <a:schemeClr val="tx1"/>
              </a:solidFill>
              <a:latin typeface="Arial" panose="020B0604020202020204" pitchFamily="34" charset="0"/>
              <a:cs typeface="Arial" panose="020B0604020202020204" pitchFamily="34" charset="0"/>
            </a:rPr>
            <a:t>* Affordable &amp; Cost-effective</a:t>
          </a:r>
        </a:p>
        <a:p>
          <a:pPr algn="l"/>
          <a:r>
            <a:rPr lang="en-GB" sz="1100" b="0" i="0" dirty="0">
              <a:solidFill>
                <a:schemeClr val="tx1"/>
              </a:solidFill>
              <a:latin typeface="Arial" panose="020B0604020202020204" pitchFamily="34" charset="0"/>
              <a:cs typeface="Arial" panose="020B0604020202020204" pitchFamily="34" charset="0"/>
            </a:rPr>
            <a:t>* Cultural significance</a:t>
          </a:r>
        </a:p>
        <a:p>
          <a:pPr algn="l"/>
          <a:r>
            <a:rPr lang="en-GB" sz="1100" b="0" i="0" dirty="0">
              <a:solidFill>
                <a:schemeClr val="tx1"/>
              </a:solidFill>
              <a:latin typeface="Arial" panose="020B0604020202020204" pitchFamily="34" charset="0"/>
              <a:cs typeface="Arial" panose="020B0604020202020204" pitchFamily="34" charset="0"/>
            </a:rPr>
            <a:t>* Locally sourced</a:t>
          </a:r>
        </a:p>
        <a:p>
          <a:pPr algn="l"/>
          <a:endParaRPr lang="en-GB" sz="1100" b="0" i="0" dirty="0">
            <a:solidFill>
              <a:schemeClr val="tx1"/>
            </a:solidFill>
            <a:latin typeface="Arial" panose="020B0604020202020204" pitchFamily="34" charset="0"/>
            <a:cs typeface="Arial" panose="020B0604020202020204" pitchFamily="34" charset="0"/>
          </a:endParaRPr>
        </a:p>
        <a:p>
          <a:pPr algn="l"/>
          <a:r>
            <a:rPr lang="en-GB" sz="1100" b="0" i="0" dirty="0">
              <a:solidFill>
                <a:schemeClr val="tx1"/>
              </a:solidFill>
              <a:highlight>
                <a:srgbClr val="FFFF00"/>
              </a:highlight>
              <a:latin typeface="Arial" panose="020B0604020202020204" pitchFamily="34" charset="0"/>
              <a:cs typeface="Arial" panose="020B0604020202020204" pitchFamily="34" charset="0"/>
            </a:rPr>
            <a:t> </a:t>
          </a:r>
        </a:p>
        <a:p>
          <a:pPr algn="l"/>
          <a:endParaRPr lang="en-GB" sz="1100" b="1" u="none" dirty="0">
            <a:solidFill>
              <a:schemeClr val="tx1"/>
            </a:solidFill>
            <a:highlight>
              <a:srgbClr val="FFFF00"/>
            </a:highlight>
            <a:latin typeface="Arial" panose="020B0604020202020204" pitchFamily="34" charset="0"/>
            <a:cs typeface="Arial" panose="020B0604020202020204" pitchFamily="34" charset="0"/>
          </a:endParaRPr>
        </a:p>
        <a:p>
          <a:pPr algn="l"/>
          <a:endParaRPr lang="en-GB" sz="1100" b="1" u="none" dirty="0">
            <a:solidFill>
              <a:schemeClr val="tx1"/>
            </a:solidFill>
            <a:highlight>
              <a:srgbClr val="FFFF00"/>
            </a:highlight>
            <a:latin typeface="Arial" panose="020B0604020202020204" pitchFamily="34" charset="0"/>
            <a:cs typeface="Arial" panose="020B0604020202020204" pitchFamily="34" charset="0"/>
          </a:endParaRPr>
        </a:p>
        <a:p>
          <a:pPr algn="ctr"/>
          <a:endParaRPr lang="en-GB" sz="2000" b="1" dirty="0">
            <a:solidFill>
              <a:schemeClr val="tx1"/>
            </a:solidFill>
            <a:highlight>
              <a:srgbClr val="FFFF00"/>
            </a:highlight>
            <a:latin typeface="Arial" panose="020B0604020202020204" pitchFamily="34" charset="0"/>
            <a:cs typeface="Arial" panose="020B0604020202020204" pitchFamily="34" charset="0"/>
          </a:endParaRPr>
        </a:p>
      </dgm:t>
    </dgm:pt>
    <dgm:pt modelId="{E9594B96-0466-4399-B870-9BBB5F2F67C4}" type="parTrans" cxnId="{A26B0E03-F3AE-4787-A9A9-368743537335}">
      <dgm:prSet/>
      <dgm:spPr/>
      <dgm:t>
        <a:bodyPr/>
        <a:lstStyle/>
        <a:p>
          <a:endParaRPr lang="en-GB"/>
        </a:p>
      </dgm:t>
    </dgm:pt>
    <dgm:pt modelId="{8F3D633D-FE7B-4F8A-A05B-0BF50C08BB95}" type="sibTrans" cxnId="{A26B0E03-F3AE-4787-A9A9-368743537335}">
      <dgm:prSet/>
      <dgm:spPr/>
      <dgm:t>
        <a:bodyPr/>
        <a:lstStyle/>
        <a:p>
          <a:endParaRPr lang="en-GB"/>
        </a:p>
      </dgm:t>
    </dgm:pt>
    <dgm:pt modelId="{2F82444A-A451-4574-B1D8-ADC98DBF36F2}">
      <dgm:prSet phldrT="[Text]" custT="1"/>
      <dgm:spPr>
        <a:solidFill>
          <a:srgbClr val="FF5050"/>
        </a:solidFill>
      </dgm:spPr>
      <dgm:t>
        <a:bodyPr/>
        <a:lstStyle/>
        <a:p>
          <a:pPr algn="ctr"/>
          <a:endParaRPr lang="en-GB" sz="1200" b="1" u="sng" dirty="0">
            <a:solidFill>
              <a:schemeClr val="tx1"/>
            </a:solidFill>
            <a:latin typeface="Arial" panose="020B0604020202020204" pitchFamily="34" charset="0"/>
            <a:cs typeface="Arial" panose="020B0604020202020204" pitchFamily="34" charset="0"/>
          </a:endParaRPr>
        </a:p>
        <a:p>
          <a:pPr algn="ctr"/>
          <a:endParaRPr lang="en-GB" sz="1200" b="1" u="sng" dirty="0">
            <a:solidFill>
              <a:schemeClr val="tx1"/>
            </a:solidFill>
            <a:latin typeface="Arial" panose="020B0604020202020204" pitchFamily="34" charset="0"/>
            <a:cs typeface="Arial" panose="020B0604020202020204" pitchFamily="34" charset="0"/>
          </a:endParaRPr>
        </a:p>
        <a:p>
          <a:pPr algn="ctr"/>
          <a:endParaRPr lang="en-GB" sz="1200" b="1" u="sng" dirty="0">
            <a:solidFill>
              <a:schemeClr val="tx1"/>
            </a:solidFill>
            <a:latin typeface="Arial" panose="020B0604020202020204" pitchFamily="34" charset="0"/>
            <a:cs typeface="Arial" panose="020B0604020202020204" pitchFamily="34" charset="0"/>
          </a:endParaRPr>
        </a:p>
        <a:p>
          <a:pPr algn="ctr"/>
          <a:r>
            <a:rPr lang="en-GB" sz="1200" b="1" u="sng" dirty="0">
              <a:solidFill>
                <a:schemeClr val="tx1"/>
              </a:solidFill>
              <a:latin typeface="Arial" panose="020B0604020202020204" pitchFamily="34" charset="0"/>
              <a:cs typeface="Arial" panose="020B0604020202020204" pitchFamily="34" charset="0"/>
            </a:rPr>
            <a:t>Weaknesses</a:t>
          </a:r>
        </a:p>
        <a:p>
          <a:pPr algn="ctr"/>
          <a:endParaRPr lang="en-GB" sz="1100" b="0" u="none" dirty="0">
            <a:solidFill>
              <a:schemeClr val="tx1"/>
            </a:solidFill>
            <a:latin typeface="Arial" panose="020B0604020202020204" pitchFamily="34" charset="0"/>
            <a:cs typeface="Arial" panose="020B0604020202020204" pitchFamily="34" charset="0"/>
          </a:endParaRPr>
        </a:p>
        <a:p>
          <a:pPr algn="l"/>
          <a:r>
            <a:rPr lang="en-GB" sz="1100" b="0" u="none" dirty="0">
              <a:solidFill>
                <a:schemeClr val="tx1"/>
              </a:solidFill>
              <a:latin typeface="Arial" panose="020B0604020202020204" pitchFamily="34" charset="0"/>
              <a:cs typeface="Arial" panose="020B0604020202020204" pitchFamily="34" charset="0"/>
            </a:rPr>
            <a:t>*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Limited menu options</a:t>
          </a:r>
        </a:p>
        <a:p>
          <a:pPr algn="l"/>
          <a:r>
            <a:rPr lang="en-GB" sz="1100" b="0" u="none" dirty="0">
              <a:solidFill>
                <a:schemeClr val="tx1"/>
              </a:solidFill>
              <a:latin typeface="Arial" panose="020B0604020202020204" pitchFamily="34" charset="0"/>
              <a:cs typeface="Arial" panose="020B0604020202020204" pitchFamily="34" charset="0"/>
            </a:rPr>
            <a:t>* Low customer loyalty( new)</a:t>
          </a:r>
        </a:p>
        <a:p>
          <a:pPr algn="l"/>
          <a:r>
            <a:rPr lang="en-GB" sz="1100" b="0" u="none" dirty="0">
              <a:solidFill>
                <a:schemeClr val="tx1"/>
              </a:solidFill>
              <a:latin typeface="Arial" panose="020B0604020202020204" pitchFamily="34" charset="0"/>
              <a:cs typeface="Arial" panose="020B0604020202020204" pitchFamily="34" charset="0"/>
            </a:rPr>
            <a:t>* Lack of effective advertising</a:t>
          </a:r>
        </a:p>
        <a:p>
          <a:pPr algn="l"/>
          <a:r>
            <a:rPr lang="en-GB" sz="1100" b="0" u="none" dirty="0">
              <a:solidFill>
                <a:schemeClr val="tx1"/>
              </a:solidFill>
              <a:latin typeface="Arial" panose="020B0604020202020204" pitchFamily="34" charset="0"/>
              <a:cs typeface="Arial" panose="020B0604020202020204" pitchFamily="34" charset="0"/>
            </a:rPr>
            <a:t>* Financial risk</a:t>
          </a:r>
        </a:p>
        <a:p>
          <a:pPr algn="l"/>
          <a:r>
            <a:rPr lang="en-GB" sz="1100" b="0" u="none" dirty="0">
              <a:solidFill>
                <a:schemeClr val="tx1"/>
              </a:solidFill>
              <a:latin typeface="Arial" panose="020B0604020202020204" pitchFamily="34" charset="0"/>
              <a:cs typeface="Arial" panose="020B0604020202020204" pitchFamily="34" charset="0"/>
            </a:rPr>
            <a:t>* Start up costs</a:t>
          </a:r>
        </a:p>
        <a:p>
          <a:pPr algn="l"/>
          <a:endParaRPr lang="en-GB" sz="1100" b="0" u="none" dirty="0">
            <a:solidFill>
              <a:schemeClr val="tx1"/>
            </a:solidFill>
            <a:latin typeface="Arial" panose="020B0604020202020204" pitchFamily="34" charset="0"/>
            <a:cs typeface="Arial" panose="020B0604020202020204" pitchFamily="34" charset="0"/>
          </a:endParaRPr>
        </a:p>
        <a:p>
          <a:pPr algn="l"/>
          <a:endParaRPr lang="en-GB" sz="1200" b="0" u="none"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latin typeface="Arial" panose="020B0604020202020204" pitchFamily="34" charset="0"/>
            <a:cs typeface="Arial" panose="020B0604020202020204" pitchFamily="34" charset="0"/>
          </a:endParaRPr>
        </a:p>
      </dgm:t>
    </dgm:pt>
    <dgm:pt modelId="{DE999514-7D34-4A98-9EF1-D03336A3AF58}" type="parTrans" cxnId="{6897E6E0-0DAF-4E59-92D6-3BF9EFA0B952}">
      <dgm:prSet/>
      <dgm:spPr/>
      <dgm:t>
        <a:bodyPr/>
        <a:lstStyle/>
        <a:p>
          <a:endParaRPr lang="en-GB"/>
        </a:p>
      </dgm:t>
    </dgm:pt>
    <dgm:pt modelId="{513C08EC-2589-4A82-90B4-9B21D5F5DD89}" type="sibTrans" cxnId="{6897E6E0-0DAF-4E59-92D6-3BF9EFA0B952}">
      <dgm:prSet/>
      <dgm:spPr/>
      <dgm:t>
        <a:bodyPr/>
        <a:lstStyle/>
        <a:p>
          <a:endParaRPr lang="en-GB"/>
        </a:p>
      </dgm:t>
    </dgm:pt>
    <dgm:pt modelId="{022E58B2-CC4C-4D2C-B15A-14A5F4EB2698}">
      <dgm:prSet phldrT="[Text]" custT="1"/>
      <dgm:spPr>
        <a:solidFill>
          <a:schemeClr val="accent2">
            <a:lumMod val="60000"/>
            <a:lumOff val="40000"/>
          </a:schemeClr>
        </a:solidFill>
      </dgm:spPr>
      <dgm:t>
        <a:bodyPr/>
        <a:lstStyle/>
        <a:p>
          <a:pPr algn="ctr">
            <a:lnSpc>
              <a:spcPct val="90000"/>
            </a:lnSpc>
          </a:pPr>
          <a:r>
            <a:rPr lang="en-GB" sz="1200" b="1" u="sng" dirty="0">
              <a:solidFill>
                <a:schemeClr val="tx1"/>
              </a:solidFill>
              <a:latin typeface="Arial" panose="020B0604020202020204" pitchFamily="34" charset="0"/>
              <a:cs typeface="Arial" panose="020B0604020202020204" pitchFamily="34" charset="0"/>
            </a:rPr>
            <a:t>Opportunity</a:t>
          </a:r>
        </a:p>
        <a:p>
          <a:pPr algn="ctr">
            <a:lnSpc>
              <a:spcPct val="90000"/>
            </a:lnSpc>
          </a:pPr>
          <a:endParaRPr lang="en-GB" sz="1200" b="1" u="sng" dirty="0">
            <a:solidFill>
              <a:schemeClr val="tx1"/>
            </a:solidFill>
            <a:latin typeface="Arial" panose="020B0604020202020204" pitchFamily="34" charset="0"/>
            <a:cs typeface="Arial" panose="020B0604020202020204" pitchFamily="34" charset="0"/>
          </a:endParaRPr>
        </a:p>
        <a:p>
          <a:pPr algn="l">
            <a:lnSpc>
              <a:spcPct val="90000"/>
            </a:lnSpc>
          </a:pPr>
          <a:r>
            <a:rPr lang="en-GB" sz="1100" b="1" u="none" dirty="0">
              <a:solidFill>
                <a:schemeClr val="tx1"/>
              </a:solidFill>
              <a:latin typeface="Arial" panose="020B0604020202020204" pitchFamily="34" charset="0"/>
              <a:cs typeface="Arial" panose="020B0604020202020204" pitchFamily="34" charset="0"/>
            </a:rPr>
            <a:t>*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Events and festivals</a:t>
          </a:r>
        </a:p>
        <a:p>
          <a:pPr algn="l">
            <a:lnSpc>
              <a:spcPct val="100000"/>
            </a:lnSpc>
          </a:pPr>
          <a:r>
            <a:rPr lang="en-GB" sz="1100" b="1" u="none" dirty="0">
              <a:solidFill>
                <a:schemeClr val="tx1"/>
              </a:solidFill>
              <a:effectLst/>
              <a:latin typeface="Arial" panose="020B0604020202020204" pitchFamily="34" charset="0"/>
              <a:cs typeface="Arial" panose="020B0604020202020204" pitchFamily="34" charset="0"/>
            </a:rPr>
            <a:t>* E</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xpanding business</a:t>
          </a:r>
          <a:r>
            <a:rPr lang="en-GB" sz="1100">
              <a:solidFill>
                <a:schemeClr val="tx1"/>
              </a:solidFill>
              <a:effectLst/>
              <a:latin typeface="Arial" panose="020B0604020202020204" pitchFamily="34" charset="0"/>
              <a:ea typeface="Calibri" panose="020F0502020204030204" pitchFamily="34" charset="0"/>
              <a:cs typeface="Arial" panose="020B0604020202020204" pitchFamily="34" charset="0"/>
            </a:rPr>
            <a:t>( catering)</a:t>
          </a:r>
          <a:endPar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l">
            <a:lnSpc>
              <a:spcPct val="90000"/>
            </a:lnSpc>
          </a:pPr>
          <a:r>
            <a:rPr lang="en-GB" sz="1100" b="0" u="none" dirty="0">
              <a:solidFill>
                <a:schemeClr val="tx1"/>
              </a:solidFill>
              <a:effectLst/>
              <a:latin typeface="Arial" panose="020B0604020202020204" pitchFamily="34" charset="0"/>
              <a:cs typeface="Arial" panose="020B0604020202020204" pitchFamily="34" charset="0"/>
            </a:rPr>
            <a:t>* Enhance customer loyalty</a:t>
          </a:r>
        </a:p>
        <a:p>
          <a:pPr algn="l">
            <a:lnSpc>
              <a:spcPct val="90000"/>
            </a:lnSpc>
          </a:pPr>
          <a:r>
            <a:rPr lang="en-GB" sz="1100" b="0" u="none" dirty="0">
              <a:solidFill>
                <a:schemeClr val="tx1"/>
              </a:solidFill>
              <a:latin typeface="Arial" panose="020B0604020202020204" pitchFamily="34" charset="0"/>
              <a:cs typeface="Arial" panose="020B0604020202020204" pitchFamily="34" charset="0"/>
            </a:rPr>
            <a:t>* Social media marketing (promote)</a:t>
          </a:r>
        </a:p>
        <a:p>
          <a:pPr algn="l">
            <a:lnSpc>
              <a:spcPct val="90000"/>
            </a:lnSpc>
          </a:pPr>
          <a:r>
            <a:rPr lang="en-GB" sz="1100" b="0" u="none" dirty="0">
              <a:solidFill>
                <a:schemeClr val="tx1"/>
              </a:solidFill>
              <a:latin typeface="Arial" panose="020B0604020202020204" pitchFamily="34" charset="0"/>
              <a:cs typeface="Arial" panose="020B0604020202020204" pitchFamily="34" charset="0"/>
            </a:rPr>
            <a:t>* Government support </a:t>
          </a:r>
        </a:p>
      </dgm:t>
    </dgm:pt>
    <dgm:pt modelId="{B6B61455-FA06-4B15-8780-D7E124641A63}" type="parTrans" cxnId="{7FE41871-BD6D-41C5-A622-EA64DDBAB68D}">
      <dgm:prSet/>
      <dgm:spPr/>
      <dgm:t>
        <a:bodyPr/>
        <a:lstStyle/>
        <a:p>
          <a:endParaRPr lang="en-GB"/>
        </a:p>
      </dgm:t>
    </dgm:pt>
    <dgm:pt modelId="{0EC84981-D434-41C7-8883-7F1A42368896}" type="sibTrans" cxnId="{7FE41871-BD6D-41C5-A622-EA64DDBAB68D}">
      <dgm:prSet/>
      <dgm:spPr/>
      <dgm:t>
        <a:bodyPr/>
        <a:lstStyle/>
        <a:p>
          <a:endParaRPr lang="en-GB"/>
        </a:p>
      </dgm:t>
    </dgm:pt>
    <dgm:pt modelId="{1E80D59E-86D1-457A-BB13-28C9B5124893}">
      <dgm:prSet phldrT="[Text]" custT="1"/>
      <dgm:spPr>
        <a:solidFill>
          <a:srgbClr val="00B0F0"/>
        </a:solidFill>
      </dgm:spPr>
      <dgm:t>
        <a:bodyPr/>
        <a:lstStyle/>
        <a:p>
          <a:pPr algn="ctr"/>
          <a:endParaRPr lang="en-GB" sz="2000" b="1" u="sng" dirty="0">
            <a:solidFill>
              <a:schemeClr val="tx1"/>
            </a:solidFill>
            <a:latin typeface="Arial" panose="020B0604020202020204" pitchFamily="34" charset="0"/>
            <a:cs typeface="Arial" panose="020B0604020202020204" pitchFamily="34" charset="0"/>
          </a:endParaRPr>
        </a:p>
        <a:p>
          <a:pPr algn="ctr"/>
          <a:endParaRPr lang="en-GB" sz="1200" b="1" u="sng" dirty="0">
            <a:solidFill>
              <a:schemeClr val="tx1"/>
            </a:solidFill>
            <a:latin typeface="Arial" panose="020B0604020202020204" pitchFamily="34" charset="0"/>
            <a:cs typeface="Arial" panose="020B0604020202020204" pitchFamily="34" charset="0"/>
          </a:endParaRPr>
        </a:p>
        <a:p>
          <a:pPr algn="ctr"/>
          <a:endParaRPr lang="bg-BG" sz="1200" b="1" u="sng" dirty="0">
            <a:solidFill>
              <a:schemeClr val="tx1"/>
            </a:solidFill>
            <a:latin typeface="Arial" panose="020B0604020202020204" pitchFamily="34" charset="0"/>
            <a:cs typeface="Arial" panose="020B0604020202020204" pitchFamily="34" charset="0"/>
          </a:endParaRPr>
        </a:p>
        <a:p>
          <a:pPr algn="ctr"/>
          <a:r>
            <a:rPr lang="en-GB" sz="1200" b="1" u="sng" dirty="0">
              <a:solidFill>
                <a:schemeClr val="tx1"/>
              </a:solidFill>
              <a:latin typeface="Arial" panose="020B0604020202020204" pitchFamily="34" charset="0"/>
              <a:cs typeface="Arial" panose="020B0604020202020204" pitchFamily="34" charset="0"/>
            </a:rPr>
            <a:t>Treats</a:t>
          </a:r>
        </a:p>
        <a:p>
          <a:pPr algn="ctr"/>
          <a:endParaRPr lang="en-GB" sz="1200" b="1" u="sng" dirty="0">
            <a:solidFill>
              <a:schemeClr val="tx1"/>
            </a:solidFill>
            <a:latin typeface="Arial" panose="020B0604020202020204" pitchFamily="34" charset="0"/>
            <a:cs typeface="Arial" panose="020B0604020202020204" pitchFamily="34" charset="0"/>
          </a:endParaRPr>
        </a:p>
        <a:p>
          <a:pPr algn="l"/>
          <a:r>
            <a:rPr lang="en-GB" sz="1100" b="0" u="none" dirty="0">
              <a:solidFill>
                <a:schemeClr val="tx1"/>
              </a:solidFill>
              <a:latin typeface="Arial" panose="020B0604020202020204" pitchFamily="34" charset="0"/>
              <a:cs typeface="Arial" panose="020B0604020202020204" pitchFamily="34" charset="0"/>
            </a:rPr>
            <a:t>* Competition</a:t>
          </a:r>
        </a:p>
        <a:p>
          <a:pPr algn="l"/>
          <a:r>
            <a:rPr lang="en-GB" sz="1100" b="0" u="none" dirty="0">
              <a:solidFill>
                <a:schemeClr val="tx1"/>
              </a:solidFill>
              <a:latin typeface="Arial" panose="020B0604020202020204" pitchFamily="34" charset="0"/>
              <a:cs typeface="Arial" panose="020B0604020202020204" pitchFamily="34" charset="0"/>
            </a:rPr>
            <a:t>* Regulation &amp;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 concerns</a:t>
          </a:r>
        </a:p>
        <a:p>
          <a:pPr algn="l"/>
          <a:r>
            <a:rPr lang="en-GB" sz="1100" b="0" u="none" dirty="0">
              <a:solidFill>
                <a:schemeClr val="tx1"/>
              </a:solidFill>
              <a:effectLst/>
              <a:latin typeface="Arial" panose="020B0604020202020204" pitchFamily="34" charset="0"/>
              <a:cs typeface="Arial" panose="020B0604020202020204" pitchFamily="34" charset="0"/>
            </a:rPr>
            <a:t>*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Changing consumer preferences</a:t>
          </a:r>
        </a:p>
        <a:p>
          <a:pPr algn="l"/>
          <a:r>
            <a:rPr lang="en-GB" sz="1100" b="0" u="none" dirty="0">
              <a:solidFill>
                <a:schemeClr val="tx1"/>
              </a:solidFill>
              <a:effectLst/>
              <a:latin typeface="Arial" panose="020B0604020202020204" pitchFamily="34" charset="0"/>
              <a:cs typeface="Arial" panose="020B0604020202020204" pitchFamily="34" charset="0"/>
            </a:rPr>
            <a:t>* High energy &amp; material costs</a:t>
          </a:r>
        </a:p>
        <a:p>
          <a:pPr algn="l"/>
          <a:r>
            <a:rPr lang="en-GB" sz="1100" b="0" u="none" dirty="0">
              <a:solidFill>
                <a:schemeClr val="tx1"/>
              </a:solidFill>
              <a:effectLst/>
              <a:latin typeface="Arial" panose="020B0604020202020204" pitchFamily="34" charset="0"/>
              <a:cs typeface="Arial" panose="020B0604020202020204" pitchFamily="34" charset="0"/>
            </a:rPr>
            <a:t>* Supply issues</a:t>
          </a:r>
        </a:p>
        <a:p>
          <a:pPr algn="l"/>
          <a:r>
            <a:rPr lang="en-GB" sz="1100" b="0" u="none" dirty="0">
              <a:solidFill>
                <a:schemeClr val="tx1"/>
              </a:solidFill>
              <a:effectLst/>
              <a:latin typeface="Arial" panose="020B0604020202020204" pitchFamily="34" charset="0"/>
              <a:cs typeface="Arial" panose="020B0604020202020204" pitchFamily="34" charset="0"/>
            </a:rPr>
            <a:t>* Dependence on weather &amp; location</a:t>
          </a:r>
        </a:p>
        <a:p>
          <a:pPr algn="l"/>
          <a:endParaRPr lang="en-GB" sz="1100" b="0" u="none" dirty="0">
            <a:solidFill>
              <a:schemeClr val="tx1"/>
            </a:solidFill>
            <a:effectLst/>
            <a:latin typeface="Arial" panose="020B0604020202020204" pitchFamily="34" charset="0"/>
            <a:cs typeface="Arial" panose="020B0604020202020204" pitchFamily="34" charset="0"/>
          </a:endParaRPr>
        </a:p>
        <a:p>
          <a:pPr algn="l"/>
          <a:endParaRPr lang="en-GB" sz="1400" b="0" u="none" dirty="0">
            <a:solidFill>
              <a:schemeClr val="tx1"/>
            </a:solidFill>
            <a:latin typeface="Arial" panose="020B0604020202020204" pitchFamily="34" charset="0"/>
            <a:cs typeface="Arial" panose="020B0604020202020204" pitchFamily="34" charset="0"/>
          </a:endParaRPr>
        </a:p>
        <a:p>
          <a:pPr algn="l"/>
          <a:endParaRPr lang="en-GB" sz="1400" b="0" u="none" dirty="0">
            <a:solidFill>
              <a:schemeClr val="tx1"/>
            </a:solidFill>
            <a:latin typeface="Arial" panose="020B0604020202020204" pitchFamily="34" charset="0"/>
            <a:cs typeface="Arial" panose="020B0604020202020204" pitchFamily="34" charset="0"/>
          </a:endParaRPr>
        </a:p>
      </dgm:t>
    </dgm:pt>
    <dgm:pt modelId="{4225C3AA-5F43-4D35-A502-B1E85B76C5D9}" type="parTrans" cxnId="{285DE3FE-8690-4D08-A886-A6ED0A9AB0DC}">
      <dgm:prSet/>
      <dgm:spPr/>
      <dgm:t>
        <a:bodyPr/>
        <a:lstStyle/>
        <a:p>
          <a:endParaRPr lang="en-GB"/>
        </a:p>
      </dgm:t>
    </dgm:pt>
    <dgm:pt modelId="{AB7FF6BD-5E58-4634-B6F9-D2DABE7AA07E}" type="sibTrans" cxnId="{285DE3FE-8690-4D08-A886-A6ED0A9AB0DC}">
      <dgm:prSet/>
      <dgm:spPr/>
      <dgm:t>
        <a:bodyPr/>
        <a:lstStyle/>
        <a:p>
          <a:endParaRPr lang="en-GB"/>
        </a:p>
      </dgm:t>
    </dgm:pt>
    <dgm:pt modelId="{46C4A3B6-CF93-44EC-88FA-EACB8D42F5D3}" type="pres">
      <dgm:prSet presAssocID="{CF90CA99-2B51-44F3-92A7-AA148739288E}" presName="matrix" presStyleCnt="0">
        <dgm:presLayoutVars>
          <dgm:chMax val="1"/>
          <dgm:dir/>
          <dgm:resizeHandles val="exact"/>
        </dgm:presLayoutVars>
      </dgm:prSet>
      <dgm:spPr/>
    </dgm:pt>
    <dgm:pt modelId="{8E0FA392-2324-4349-8360-8E072B847E61}" type="pres">
      <dgm:prSet presAssocID="{CF90CA99-2B51-44F3-92A7-AA148739288E}" presName="diamond" presStyleLbl="bgShp" presStyleIdx="0" presStyleCnt="1" custScaleX="135652" custLinFactNeighborX="-447" custLinFactNeighborY="2740"/>
      <dgm:spPr/>
    </dgm:pt>
    <dgm:pt modelId="{9B18C7A3-7059-4235-AC62-B7AF195E7F42}" type="pres">
      <dgm:prSet presAssocID="{CF90CA99-2B51-44F3-92A7-AA148739288E}" presName="quad1" presStyleLbl="node1" presStyleIdx="0" presStyleCnt="4" custScaleX="150934" custScaleY="113718" custLinFactNeighborX="-24727" custLinFactNeighborY="-1993">
        <dgm:presLayoutVars>
          <dgm:chMax val="0"/>
          <dgm:chPref val="0"/>
          <dgm:bulletEnabled val="1"/>
        </dgm:presLayoutVars>
      </dgm:prSet>
      <dgm:spPr/>
    </dgm:pt>
    <dgm:pt modelId="{15545AB8-B2E6-4DB6-A35B-EAE348F19633}" type="pres">
      <dgm:prSet presAssocID="{CF90CA99-2B51-44F3-92A7-AA148739288E}" presName="quad2" presStyleLbl="node1" presStyleIdx="1" presStyleCnt="4" custScaleX="151375" custScaleY="115155" custLinFactNeighborX="26354" custLinFactNeighborY="-1572">
        <dgm:presLayoutVars>
          <dgm:chMax val="0"/>
          <dgm:chPref val="0"/>
          <dgm:bulletEnabled val="1"/>
        </dgm:presLayoutVars>
      </dgm:prSet>
      <dgm:spPr>
        <a:prstGeom prst="roundRect">
          <a:avLst/>
        </a:prstGeom>
      </dgm:spPr>
    </dgm:pt>
    <dgm:pt modelId="{50A0BC9E-F146-4828-B1BA-366CCF3B1DBC}" type="pres">
      <dgm:prSet presAssocID="{CF90CA99-2B51-44F3-92A7-AA148739288E}" presName="quad3" presStyleLbl="node1" presStyleIdx="2" presStyleCnt="4" custScaleX="150934" custScaleY="115155" custLinFactNeighborX="-24727" custLinFactNeighborY="16753">
        <dgm:presLayoutVars>
          <dgm:chMax val="0"/>
          <dgm:chPref val="0"/>
          <dgm:bulletEnabled val="1"/>
        </dgm:presLayoutVars>
      </dgm:prSet>
      <dgm:spPr/>
    </dgm:pt>
    <dgm:pt modelId="{2AC72339-8091-4B4B-B143-F28EE1F1BF20}" type="pres">
      <dgm:prSet presAssocID="{CF90CA99-2B51-44F3-92A7-AA148739288E}" presName="quad4" presStyleLbl="node1" presStyleIdx="3" presStyleCnt="4" custScaleX="150934" custScaleY="115155" custLinFactNeighborX="26376" custLinFactNeighborY="16753">
        <dgm:presLayoutVars>
          <dgm:chMax val="0"/>
          <dgm:chPref val="0"/>
          <dgm:bulletEnabled val="1"/>
        </dgm:presLayoutVars>
      </dgm:prSet>
      <dgm:spPr/>
    </dgm:pt>
  </dgm:ptLst>
  <dgm:cxnLst>
    <dgm:cxn modelId="{A26B0E03-F3AE-4787-A9A9-368743537335}" srcId="{CF90CA99-2B51-44F3-92A7-AA148739288E}" destId="{AFF7A50F-AB96-4DA2-B0AE-2D77287F8E18}" srcOrd="0" destOrd="0" parTransId="{E9594B96-0466-4399-B870-9BBB5F2F67C4}" sibTransId="{8F3D633D-FE7B-4F8A-A05B-0BF50C08BB95}"/>
    <dgm:cxn modelId="{02A9131B-4FE5-4FAC-99B8-55F37A3EDBF9}" type="presOf" srcId="{1E80D59E-86D1-457A-BB13-28C9B5124893}" destId="{2AC72339-8091-4B4B-B143-F28EE1F1BF20}" srcOrd="0" destOrd="0" presId="urn:microsoft.com/office/officeart/2005/8/layout/matrix3"/>
    <dgm:cxn modelId="{2F9DBF2B-7312-41C1-A917-D3D29D2EBE69}" type="presOf" srcId="{2F82444A-A451-4574-B1D8-ADC98DBF36F2}" destId="{15545AB8-B2E6-4DB6-A35B-EAE348F19633}" srcOrd="0" destOrd="0" presId="urn:microsoft.com/office/officeart/2005/8/layout/matrix3"/>
    <dgm:cxn modelId="{10490A68-AB7B-4E71-A44E-DD069BB8F3C4}" type="presOf" srcId="{AFF7A50F-AB96-4DA2-B0AE-2D77287F8E18}" destId="{9B18C7A3-7059-4235-AC62-B7AF195E7F42}" srcOrd="0" destOrd="0" presId="urn:microsoft.com/office/officeart/2005/8/layout/matrix3"/>
    <dgm:cxn modelId="{7FE41871-BD6D-41C5-A622-EA64DDBAB68D}" srcId="{CF90CA99-2B51-44F3-92A7-AA148739288E}" destId="{022E58B2-CC4C-4D2C-B15A-14A5F4EB2698}" srcOrd="2" destOrd="0" parTransId="{B6B61455-FA06-4B15-8780-D7E124641A63}" sibTransId="{0EC84981-D434-41C7-8883-7F1A42368896}"/>
    <dgm:cxn modelId="{6897E6E0-0DAF-4E59-92D6-3BF9EFA0B952}" srcId="{CF90CA99-2B51-44F3-92A7-AA148739288E}" destId="{2F82444A-A451-4574-B1D8-ADC98DBF36F2}" srcOrd="1" destOrd="0" parTransId="{DE999514-7D34-4A98-9EF1-D03336A3AF58}" sibTransId="{513C08EC-2589-4A82-90B4-9B21D5F5DD89}"/>
    <dgm:cxn modelId="{F865BDEE-CE13-4476-8E5D-C1F080FBCFF0}" type="presOf" srcId="{CF90CA99-2B51-44F3-92A7-AA148739288E}" destId="{46C4A3B6-CF93-44EC-88FA-EACB8D42F5D3}" srcOrd="0" destOrd="0" presId="urn:microsoft.com/office/officeart/2005/8/layout/matrix3"/>
    <dgm:cxn modelId="{A2A8F1F8-68D4-4157-AFD1-58CBA3E14DDC}" type="presOf" srcId="{022E58B2-CC4C-4D2C-B15A-14A5F4EB2698}" destId="{50A0BC9E-F146-4828-B1BA-366CCF3B1DBC}" srcOrd="0" destOrd="0" presId="urn:microsoft.com/office/officeart/2005/8/layout/matrix3"/>
    <dgm:cxn modelId="{285DE3FE-8690-4D08-A886-A6ED0A9AB0DC}" srcId="{CF90CA99-2B51-44F3-92A7-AA148739288E}" destId="{1E80D59E-86D1-457A-BB13-28C9B5124893}" srcOrd="3" destOrd="0" parTransId="{4225C3AA-5F43-4D35-A502-B1E85B76C5D9}" sibTransId="{AB7FF6BD-5E58-4634-B6F9-D2DABE7AA07E}"/>
    <dgm:cxn modelId="{46AAD84A-7956-4E2A-B553-C5BF941B7767}" type="presParOf" srcId="{46C4A3B6-CF93-44EC-88FA-EACB8D42F5D3}" destId="{8E0FA392-2324-4349-8360-8E072B847E61}" srcOrd="0" destOrd="0" presId="urn:microsoft.com/office/officeart/2005/8/layout/matrix3"/>
    <dgm:cxn modelId="{64C0DE57-CF42-4B52-BDB6-D1C1A5655558}" type="presParOf" srcId="{46C4A3B6-CF93-44EC-88FA-EACB8D42F5D3}" destId="{9B18C7A3-7059-4235-AC62-B7AF195E7F42}" srcOrd="1" destOrd="0" presId="urn:microsoft.com/office/officeart/2005/8/layout/matrix3"/>
    <dgm:cxn modelId="{20EC61CB-E278-4833-B255-1F03738484BA}" type="presParOf" srcId="{46C4A3B6-CF93-44EC-88FA-EACB8D42F5D3}" destId="{15545AB8-B2E6-4DB6-A35B-EAE348F19633}" srcOrd="2" destOrd="0" presId="urn:microsoft.com/office/officeart/2005/8/layout/matrix3"/>
    <dgm:cxn modelId="{660DFD77-D705-44F1-B131-DF7759346FED}" type="presParOf" srcId="{46C4A3B6-CF93-44EC-88FA-EACB8D42F5D3}" destId="{50A0BC9E-F146-4828-B1BA-366CCF3B1DBC}" srcOrd="3" destOrd="0" presId="urn:microsoft.com/office/officeart/2005/8/layout/matrix3"/>
    <dgm:cxn modelId="{C9C5DA48-0A75-451D-B2E2-ECB411C562DE}" type="presParOf" srcId="{46C4A3B6-CF93-44EC-88FA-EACB8D42F5D3}" destId="{2AC72339-8091-4B4B-B143-F28EE1F1BF2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CB2422-18FB-4C4D-A591-42D5D249741D}" type="doc">
      <dgm:prSet loTypeId="urn:microsoft.com/office/officeart/2005/8/layout/process5" loCatId="process" qsTypeId="urn:microsoft.com/office/officeart/2005/8/quickstyle/simple1" qsCatId="simple" csTypeId="urn:microsoft.com/office/officeart/2005/8/colors/accent5_2" csCatId="accent5" phldr="1"/>
      <dgm:spPr/>
      <dgm:t>
        <a:bodyPr/>
        <a:lstStyle/>
        <a:p>
          <a:endParaRPr lang="en-GB"/>
        </a:p>
      </dgm:t>
    </dgm:pt>
    <dgm:pt modelId="{C7CC70BE-9968-4A60-BED3-A8E704FC2397}">
      <dgm:prSet phldrT="[Text]" custT="1"/>
      <dgm:spPr/>
      <dgm:t>
        <a:bodyPr/>
        <a:lstStyle/>
        <a:p>
          <a:r>
            <a:rPr lang="en-GB" sz="1050" b="1" dirty="0">
              <a:latin typeface="Arial" panose="020B0604020202020204" pitchFamily="34" charset="0"/>
              <a:cs typeface="Arial" panose="020B0604020202020204" pitchFamily="34" charset="0"/>
            </a:rPr>
            <a:t>GEORRAPHIC</a:t>
          </a:r>
        </a:p>
        <a:p>
          <a:endParaRPr lang="en-GB" sz="1050" b="1"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Residential address-Local Staffordshire region</a:t>
          </a:r>
        </a:p>
        <a:p>
          <a:r>
            <a:rPr lang="en-GB" sz="1050" dirty="0">
              <a:latin typeface="Arial" panose="020B0604020202020204" pitchFamily="34" charset="0"/>
              <a:cs typeface="Arial" panose="020B0604020202020204" pitchFamily="34" charset="0"/>
            </a:rPr>
            <a:t>Community belonging</a:t>
          </a:r>
        </a:p>
        <a:p>
          <a:r>
            <a:rPr lang="en-GB" sz="1050" dirty="0">
              <a:latin typeface="Arial" panose="020B0604020202020204" pitchFamily="34" charset="0"/>
              <a:cs typeface="Arial" panose="020B0604020202020204" pitchFamily="34" charset="0"/>
            </a:rPr>
            <a:t> tourist</a:t>
          </a:r>
        </a:p>
        <a:p>
          <a:endParaRPr lang="en-GB" sz="1050" dirty="0">
            <a:latin typeface="Arial" panose="020B0604020202020204" pitchFamily="34" charset="0"/>
            <a:cs typeface="Arial" panose="020B0604020202020204" pitchFamily="34" charset="0"/>
          </a:endParaRPr>
        </a:p>
      </dgm:t>
    </dgm:pt>
    <dgm:pt modelId="{6E3BD3C9-F920-4000-A506-4ED87CD6B65E}" type="parTrans" cxnId="{2CD4D6BC-5E91-445E-9313-952CC2020CE7}">
      <dgm:prSet/>
      <dgm:spPr/>
      <dgm:t>
        <a:bodyPr/>
        <a:lstStyle/>
        <a:p>
          <a:endParaRPr lang="en-GB"/>
        </a:p>
      </dgm:t>
    </dgm:pt>
    <dgm:pt modelId="{05E905F2-A806-47C3-99C0-4123FF6BBDAE}" type="sibTrans" cxnId="{2CD4D6BC-5E91-445E-9313-952CC2020CE7}">
      <dgm:prSet/>
      <dgm:spPr/>
      <dgm:t>
        <a:bodyPr/>
        <a:lstStyle/>
        <a:p>
          <a:endParaRPr lang="en-GB"/>
        </a:p>
      </dgm:t>
    </dgm:pt>
    <dgm:pt modelId="{409F55EF-B21A-4F23-94A2-41E041C64623}">
      <dgm:prSet phldrT="[Text]" custT="1">
        <dgm:style>
          <a:lnRef idx="3">
            <a:schemeClr val="lt1"/>
          </a:lnRef>
          <a:fillRef idx="1">
            <a:schemeClr val="accent4"/>
          </a:fillRef>
          <a:effectRef idx="1">
            <a:schemeClr val="accent4"/>
          </a:effectRef>
          <a:fontRef idx="minor">
            <a:schemeClr val="lt1"/>
          </a:fontRef>
        </dgm:style>
      </dgm:prSet>
      <dgm:spPr/>
      <dgm:t>
        <a:bodyPr/>
        <a:lstStyle/>
        <a:p>
          <a:r>
            <a:rPr lang="en-GB" sz="1050" b="1" dirty="0">
              <a:latin typeface="Arial" panose="020B0604020202020204" pitchFamily="34" charset="0"/>
              <a:cs typeface="Arial" panose="020B0604020202020204" pitchFamily="34" charset="0"/>
            </a:rPr>
            <a:t>DEMOGRAPHIC</a:t>
          </a:r>
        </a:p>
        <a:p>
          <a:endParaRPr lang="en-GB" sz="1050" b="1"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All ages-family</a:t>
          </a:r>
        </a:p>
        <a:p>
          <a:r>
            <a:rPr lang="en-GB" sz="1050" dirty="0">
              <a:latin typeface="Arial" panose="020B0604020202020204" pitchFamily="34" charset="0"/>
              <a:cs typeface="Arial" panose="020B0604020202020204" pitchFamily="34" charset="0"/>
            </a:rPr>
            <a:t>All people</a:t>
          </a:r>
        </a:p>
        <a:p>
          <a:r>
            <a:rPr lang="en-GB" sz="1050" dirty="0">
              <a:latin typeface="Arial" panose="020B0604020202020204" pitchFamily="34" charset="0"/>
              <a:cs typeface="Arial" panose="020B0604020202020204" pitchFamily="34" charset="0"/>
            </a:rPr>
            <a:t>All marital status</a:t>
          </a:r>
        </a:p>
        <a:p>
          <a:r>
            <a:rPr lang="en-GB" sz="1050" dirty="0">
              <a:latin typeface="Arial" panose="020B0604020202020204" pitchFamily="34" charset="0"/>
              <a:cs typeface="Arial" panose="020B0604020202020204" pitchFamily="34" charset="0"/>
            </a:rPr>
            <a:t>All income and region</a:t>
          </a:r>
        </a:p>
      </dgm:t>
    </dgm:pt>
    <dgm:pt modelId="{53AE8014-8D26-42D9-A7A4-B6545C64CD29}" type="parTrans" cxnId="{77C0CC4F-366F-407D-8E8F-86C3AEF1402E}">
      <dgm:prSet/>
      <dgm:spPr/>
      <dgm:t>
        <a:bodyPr/>
        <a:lstStyle/>
        <a:p>
          <a:endParaRPr lang="en-GB"/>
        </a:p>
      </dgm:t>
    </dgm:pt>
    <dgm:pt modelId="{C50DF325-E9ED-41CE-8E06-F1AEE0530011}" type="sibTrans" cxnId="{77C0CC4F-366F-407D-8E8F-86C3AEF1402E}">
      <dgm:prSet/>
      <dgm:spPr/>
      <dgm:t>
        <a:bodyPr/>
        <a:lstStyle/>
        <a:p>
          <a:endParaRPr lang="en-GB"/>
        </a:p>
      </dgm:t>
    </dgm:pt>
    <dgm:pt modelId="{CE6DDA53-FA4A-4C12-9DBA-25A31B095B27}">
      <dgm:prSet phldrT="[Text]" custT="1">
        <dgm:style>
          <a:lnRef idx="1">
            <a:schemeClr val="accent3"/>
          </a:lnRef>
          <a:fillRef idx="3">
            <a:schemeClr val="accent3"/>
          </a:fillRef>
          <a:effectRef idx="2">
            <a:schemeClr val="accent3"/>
          </a:effectRef>
          <a:fontRef idx="minor">
            <a:schemeClr val="lt1"/>
          </a:fontRef>
        </dgm:style>
      </dgm:prSet>
      <dgm:spPr/>
      <dgm:t>
        <a:bodyPr/>
        <a:lstStyle/>
        <a:p>
          <a:r>
            <a:rPr lang="en-GB" sz="1100" b="1" dirty="0">
              <a:latin typeface="Arial" panose="020B0604020202020204" pitchFamily="34" charset="0"/>
              <a:cs typeface="Arial" panose="020B0604020202020204" pitchFamily="34" charset="0"/>
            </a:rPr>
            <a:t>BEHAVIORAL</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Family treat</a:t>
          </a:r>
        </a:p>
        <a:p>
          <a:r>
            <a:rPr lang="en-GB" sz="1100" dirty="0">
              <a:latin typeface="Arial" panose="020B0604020202020204" pitchFamily="34" charset="0"/>
              <a:cs typeface="Arial" panose="020B0604020202020204" pitchFamily="34" charset="0"/>
            </a:rPr>
            <a:t>First-time customer(people why liked our food</a:t>
          </a:r>
          <a:r>
            <a:rPr lang="en-GB" sz="1100" dirty="0"/>
            <a:t>)</a:t>
          </a:r>
        </a:p>
      </dgm:t>
    </dgm:pt>
    <dgm:pt modelId="{C3B6F102-1130-4B0F-A228-BB2CB3DBE225}" type="parTrans" cxnId="{1C4ADF89-9C9F-4D84-8FFD-FDB3192543D1}">
      <dgm:prSet/>
      <dgm:spPr/>
      <dgm:t>
        <a:bodyPr/>
        <a:lstStyle/>
        <a:p>
          <a:endParaRPr lang="en-GB"/>
        </a:p>
      </dgm:t>
    </dgm:pt>
    <dgm:pt modelId="{94810213-2DC2-469F-B5B9-9CCB92A5DBF1}" type="sibTrans" cxnId="{1C4ADF89-9C9F-4D84-8FFD-FDB3192543D1}">
      <dgm:prSet/>
      <dgm:spPr/>
      <dgm:t>
        <a:bodyPr/>
        <a:lstStyle/>
        <a:p>
          <a:endParaRPr lang="en-GB"/>
        </a:p>
      </dgm:t>
    </dgm:pt>
    <dgm:pt modelId="{1FCDDEB0-8543-4456-95CF-082D6872CD4A}">
      <dgm:prSet phldrT="[Text]" custT="1">
        <dgm:style>
          <a:lnRef idx="1">
            <a:schemeClr val="accent1"/>
          </a:lnRef>
          <a:fillRef idx="3">
            <a:schemeClr val="accent1"/>
          </a:fillRef>
          <a:effectRef idx="2">
            <a:schemeClr val="accent1"/>
          </a:effectRef>
          <a:fontRef idx="minor">
            <a:schemeClr val="lt1"/>
          </a:fontRef>
        </dgm:style>
      </dgm:prSet>
      <dgm:spPr/>
      <dgm:t>
        <a:bodyPr/>
        <a:lstStyle/>
        <a:p>
          <a:r>
            <a:rPr lang="en-GB" sz="1100" b="1" dirty="0">
              <a:latin typeface="Arial" panose="020B0604020202020204" pitchFamily="34" charset="0"/>
              <a:cs typeface="Arial" panose="020B0604020202020204" pitchFamily="34" charset="0"/>
            </a:rPr>
            <a:t>PSYCHOGRAPHIC</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Lifestyle –people with busy schedule </a:t>
          </a:r>
        </a:p>
        <a:p>
          <a:r>
            <a:rPr lang="en-GB" sz="1100" dirty="0">
              <a:latin typeface="Arial" panose="020B0604020202020204" pitchFamily="34" charset="0"/>
              <a:cs typeface="Arial" panose="020B0604020202020204" pitchFamily="34" charset="0"/>
            </a:rPr>
            <a:t>Attitude-cultural note to our food </a:t>
          </a:r>
        </a:p>
        <a:p>
          <a:r>
            <a:rPr lang="en-GB" sz="1100" dirty="0">
              <a:latin typeface="Arial" panose="020B0604020202020204" pitchFamily="34" charset="0"/>
              <a:cs typeface="Arial" panose="020B0604020202020204" pitchFamily="34" charset="0"/>
            </a:rPr>
            <a:t>values</a:t>
          </a:r>
        </a:p>
        <a:p>
          <a:endParaRPr lang="en-GB" sz="900" dirty="0"/>
        </a:p>
      </dgm:t>
    </dgm:pt>
    <dgm:pt modelId="{773FA18E-14AA-4A42-8CE3-288A2205B26A}" type="parTrans" cxnId="{FD2BF687-83FD-4625-890B-6518A59C8DB7}">
      <dgm:prSet/>
      <dgm:spPr/>
      <dgm:t>
        <a:bodyPr/>
        <a:lstStyle/>
        <a:p>
          <a:endParaRPr lang="en-GB"/>
        </a:p>
      </dgm:t>
    </dgm:pt>
    <dgm:pt modelId="{BD73CB53-8A0E-4346-BACB-C4BE0C08A95F}" type="sibTrans" cxnId="{FD2BF687-83FD-4625-890B-6518A59C8DB7}">
      <dgm:prSet/>
      <dgm:spPr/>
      <dgm:t>
        <a:bodyPr/>
        <a:lstStyle/>
        <a:p>
          <a:endParaRPr lang="en-GB"/>
        </a:p>
      </dgm:t>
    </dgm:pt>
    <dgm:pt modelId="{64798861-B9BD-4708-A912-50477116941E}" type="pres">
      <dgm:prSet presAssocID="{D2CB2422-18FB-4C4D-A591-42D5D249741D}" presName="diagram" presStyleCnt="0">
        <dgm:presLayoutVars>
          <dgm:dir/>
          <dgm:resizeHandles val="exact"/>
        </dgm:presLayoutVars>
      </dgm:prSet>
      <dgm:spPr/>
    </dgm:pt>
    <dgm:pt modelId="{20C9B0BB-C86A-42A0-A179-9748BB2AD99B}" type="pres">
      <dgm:prSet presAssocID="{C7CC70BE-9968-4A60-BED3-A8E704FC2397}" presName="node" presStyleLbl="node1" presStyleIdx="0" presStyleCnt="4" custScaleX="220036" custScaleY="362042" custLinFactNeighborX="-2738" custLinFactNeighborY="-6403">
        <dgm:presLayoutVars>
          <dgm:bulletEnabled val="1"/>
        </dgm:presLayoutVars>
      </dgm:prSet>
      <dgm:spPr/>
    </dgm:pt>
    <dgm:pt modelId="{B2BCB7E0-D905-4B4C-9CF3-7E0DB70EEEC8}" type="pres">
      <dgm:prSet presAssocID="{05E905F2-A806-47C3-99C0-4123FF6BBDAE}" presName="sibTrans" presStyleLbl="sibTrans2D1" presStyleIdx="0" presStyleCnt="3"/>
      <dgm:spPr/>
    </dgm:pt>
    <dgm:pt modelId="{FE6A21A7-0470-4C30-80A9-BA97B94F8BB0}" type="pres">
      <dgm:prSet presAssocID="{05E905F2-A806-47C3-99C0-4123FF6BBDAE}" presName="connectorText" presStyleLbl="sibTrans2D1" presStyleIdx="0" presStyleCnt="3"/>
      <dgm:spPr/>
    </dgm:pt>
    <dgm:pt modelId="{153169CC-C1A1-49F7-A657-D98A5E308FE4}" type="pres">
      <dgm:prSet presAssocID="{409F55EF-B21A-4F23-94A2-41E041C64623}" presName="node" presStyleLbl="node1" presStyleIdx="1" presStyleCnt="4" custScaleX="202724" custScaleY="374639" custLinFactNeighborX="-2331" custLinFactNeighborY="2594">
        <dgm:presLayoutVars>
          <dgm:bulletEnabled val="1"/>
        </dgm:presLayoutVars>
      </dgm:prSet>
      <dgm:spPr/>
    </dgm:pt>
    <dgm:pt modelId="{56CA0EEB-95BA-4FEC-80CB-BD688C77D6EB}" type="pres">
      <dgm:prSet presAssocID="{C50DF325-E9ED-41CE-8E06-F1AEE0530011}" presName="sibTrans" presStyleLbl="sibTrans2D1" presStyleIdx="1" presStyleCnt="3"/>
      <dgm:spPr/>
    </dgm:pt>
    <dgm:pt modelId="{F0BB389C-4292-4B4F-9BDB-2A23318A7E50}" type="pres">
      <dgm:prSet presAssocID="{C50DF325-E9ED-41CE-8E06-F1AEE0530011}" presName="connectorText" presStyleLbl="sibTrans2D1" presStyleIdx="1" presStyleCnt="3"/>
      <dgm:spPr/>
    </dgm:pt>
    <dgm:pt modelId="{98F0291E-B955-4DCF-8017-57E1424F8616}" type="pres">
      <dgm:prSet presAssocID="{CE6DDA53-FA4A-4C12-9DBA-25A31B095B27}" presName="node" presStyleLbl="node1" presStyleIdx="2" presStyleCnt="4" custScaleX="188740" custScaleY="319097">
        <dgm:presLayoutVars>
          <dgm:bulletEnabled val="1"/>
        </dgm:presLayoutVars>
      </dgm:prSet>
      <dgm:spPr/>
    </dgm:pt>
    <dgm:pt modelId="{EAD8A6C3-E25F-4DD3-B9D9-77DBB71A7841}" type="pres">
      <dgm:prSet presAssocID="{94810213-2DC2-469F-B5B9-9CCB92A5DBF1}" presName="sibTrans" presStyleLbl="sibTrans2D1" presStyleIdx="2" presStyleCnt="3"/>
      <dgm:spPr/>
    </dgm:pt>
    <dgm:pt modelId="{B34CDB8B-67F4-4D89-9B79-61D8D4623629}" type="pres">
      <dgm:prSet presAssocID="{94810213-2DC2-469F-B5B9-9CCB92A5DBF1}" presName="connectorText" presStyleLbl="sibTrans2D1" presStyleIdx="2" presStyleCnt="3"/>
      <dgm:spPr/>
    </dgm:pt>
    <dgm:pt modelId="{CC30AEB0-EF6A-44B3-95A1-8882BCA39809}" type="pres">
      <dgm:prSet presAssocID="{1FCDDEB0-8543-4456-95CF-082D6872CD4A}" presName="node" presStyleLbl="node1" presStyleIdx="3" presStyleCnt="4" custScaleX="252489" custScaleY="394671" custLinFactNeighborX="11170" custLinFactNeighborY="85936">
        <dgm:presLayoutVars>
          <dgm:bulletEnabled val="1"/>
        </dgm:presLayoutVars>
      </dgm:prSet>
      <dgm:spPr/>
    </dgm:pt>
  </dgm:ptLst>
  <dgm:cxnLst>
    <dgm:cxn modelId="{C0784C2A-D068-49D2-8D96-1C3290F2F95F}" type="presOf" srcId="{C50DF325-E9ED-41CE-8E06-F1AEE0530011}" destId="{56CA0EEB-95BA-4FEC-80CB-BD688C77D6EB}" srcOrd="0" destOrd="0" presId="urn:microsoft.com/office/officeart/2005/8/layout/process5"/>
    <dgm:cxn modelId="{E62E832F-9E12-4447-9C3A-041CAB73AFCF}" type="presOf" srcId="{D2CB2422-18FB-4C4D-A591-42D5D249741D}" destId="{64798861-B9BD-4708-A912-50477116941E}" srcOrd="0" destOrd="0" presId="urn:microsoft.com/office/officeart/2005/8/layout/process5"/>
    <dgm:cxn modelId="{C3B4795C-E1C2-4F1F-B4B0-3E3F87CF0B14}" type="presOf" srcId="{94810213-2DC2-469F-B5B9-9CCB92A5DBF1}" destId="{EAD8A6C3-E25F-4DD3-B9D9-77DBB71A7841}" srcOrd="0" destOrd="0" presId="urn:microsoft.com/office/officeart/2005/8/layout/process5"/>
    <dgm:cxn modelId="{63D0545E-48B3-4F2C-8082-C8452BD31C8E}" type="presOf" srcId="{05E905F2-A806-47C3-99C0-4123FF6BBDAE}" destId="{B2BCB7E0-D905-4B4C-9CF3-7E0DB70EEEC8}" srcOrd="0" destOrd="0" presId="urn:microsoft.com/office/officeart/2005/8/layout/process5"/>
    <dgm:cxn modelId="{9D9FCF64-B010-4532-924C-E6109F2BCFA3}" type="presOf" srcId="{409F55EF-B21A-4F23-94A2-41E041C64623}" destId="{153169CC-C1A1-49F7-A657-D98A5E308FE4}" srcOrd="0" destOrd="0" presId="urn:microsoft.com/office/officeart/2005/8/layout/process5"/>
    <dgm:cxn modelId="{77C0CC4F-366F-407D-8E8F-86C3AEF1402E}" srcId="{D2CB2422-18FB-4C4D-A591-42D5D249741D}" destId="{409F55EF-B21A-4F23-94A2-41E041C64623}" srcOrd="1" destOrd="0" parTransId="{53AE8014-8D26-42D9-A7A4-B6545C64CD29}" sibTransId="{C50DF325-E9ED-41CE-8E06-F1AEE0530011}"/>
    <dgm:cxn modelId="{AC918255-72D2-4C64-86E0-B9E7BD0FCB37}" type="presOf" srcId="{94810213-2DC2-469F-B5B9-9CCB92A5DBF1}" destId="{B34CDB8B-67F4-4D89-9B79-61D8D4623629}" srcOrd="1" destOrd="0" presId="urn:microsoft.com/office/officeart/2005/8/layout/process5"/>
    <dgm:cxn modelId="{40CD6182-317C-4EC2-ACE3-5A2997737468}" type="presOf" srcId="{C7CC70BE-9968-4A60-BED3-A8E704FC2397}" destId="{20C9B0BB-C86A-42A0-A179-9748BB2AD99B}" srcOrd="0" destOrd="0" presId="urn:microsoft.com/office/officeart/2005/8/layout/process5"/>
    <dgm:cxn modelId="{FD2BF687-83FD-4625-890B-6518A59C8DB7}" srcId="{D2CB2422-18FB-4C4D-A591-42D5D249741D}" destId="{1FCDDEB0-8543-4456-95CF-082D6872CD4A}" srcOrd="3" destOrd="0" parTransId="{773FA18E-14AA-4A42-8CE3-288A2205B26A}" sibTransId="{BD73CB53-8A0E-4346-BACB-C4BE0C08A95F}"/>
    <dgm:cxn modelId="{1C4ADF89-9C9F-4D84-8FFD-FDB3192543D1}" srcId="{D2CB2422-18FB-4C4D-A591-42D5D249741D}" destId="{CE6DDA53-FA4A-4C12-9DBA-25A31B095B27}" srcOrd="2" destOrd="0" parTransId="{C3B6F102-1130-4B0F-A228-BB2CB3DBE225}" sibTransId="{94810213-2DC2-469F-B5B9-9CCB92A5DBF1}"/>
    <dgm:cxn modelId="{0F11779B-EFC1-44C8-84AF-6F068438751E}" type="presOf" srcId="{05E905F2-A806-47C3-99C0-4123FF6BBDAE}" destId="{FE6A21A7-0470-4C30-80A9-BA97B94F8BB0}" srcOrd="1" destOrd="0" presId="urn:microsoft.com/office/officeart/2005/8/layout/process5"/>
    <dgm:cxn modelId="{CAC429A8-6E1A-4A74-BB3F-C2544EB8F794}" type="presOf" srcId="{1FCDDEB0-8543-4456-95CF-082D6872CD4A}" destId="{CC30AEB0-EF6A-44B3-95A1-8882BCA39809}" srcOrd="0" destOrd="0" presId="urn:microsoft.com/office/officeart/2005/8/layout/process5"/>
    <dgm:cxn modelId="{8B828FAC-F159-404B-978F-959862FA3304}" type="presOf" srcId="{C50DF325-E9ED-41CE-8E06-F1AEE0530011}" destId="{F0BB389C-4292-4B4F-9BDB-2A23318A7E50}" srcOrd="1" destOrd="0" presId="urn:microsoft.com/office/officeart/2005/8/layout/process5"/>
    <dgm:cxn modelId="{2CD4D6BC-5E91-445E-9313-952CC2020CE7}" srcId="{D2CB2422-18FB-4C4D-A591-42D5D249741D}" destId="{C7CC70BE-9968-4A60-BED3-A8E704FC2397}" srcOrd="0" destOrd="0" parTransId="{6E3BD3C9-F920-4000-A506-4ED87CD6B65E}" sibTransId="{05E905F2-A806-47C3-99C0-4123FF6BBDAE}"/>
    <dgm:cxn modelId="{7FD8B2FB-0A7C-4958-98A9-068632B13384}" type="presOf" srcId="{CE6DDA53-FA4A-4C12-9DBA-25A31B095B27}" destId="{98F0291E-B955-4DCF-8017-57E1424F8616}" srcOrd="0" destOrd="0" presId="urn:microsoft.com/office/officeart/2005/8/layout/process5"/>
    <dgm:cxn modelId="{D1570F82-77BA-4244-904D-E844DB8E428C}" type="presParOf" srcId="{64798861-B9BD-4708-A912-50477116941E}" destId="{20C9B0BB-C86A-42A0-A179-9748BB2AD99B}" srcOrd="0" destOrd="0" presId="urn:microsoft.com/office/officeart/2005/8/layout/process5"/>
    <dgm:cxn modelId="{259F5C7D-BAC4-424D-8ADE-BABB766397FB}" type="presParOf" srcId="{64798861-B9BD-4708-A912-50477116941E}" destId="{B2BCB7E0-D905-4B4C-9CF3-7E0DB70EEEC8}" srcOrd="1" destOrd="0" presId="urn:microsoft.com/office/officeart/2005/8/layout/process5"/>
    <dgm:cxn modelId="{0DC63BCD-A654-4FF5-88F9-26D3F836B106}" type="presParOf" srcId="{B2BCB7E0-D905-4B4C-9CF3-7E0DB70EEEC8}" destId="{FE6A21A7-0470-4C30-80A9-BA97B94F8BB0}" srcOrd="0" destOrd="0" presId="urn:microsoft.com/office/officeart/2005/8/layout/process5"/>
    <dgm:cxn modelId="{2046A77B-7C21-46CC-A68E-DBC348170D02}" type="presParOf" srcId="{64798861-B9BD-4708-A912-50477116941E}" destId="{153169CC-C1A1-49F7-A657-D98A5E308FE4}" srcOrd="2" destOrd="0" presId="urn:microsoft.com/office/officeart/2005/8/layout/process5"/>
    <dgm:cxn modelId="{236AAC5F-CB8A-4305-A337-9066545C4C30}" type="presParOf" srcId="{64798861-B9BD-4708-A912-50477116941E}" destId="{56CA0EEB-95BA-4FEC-80CB-BD688C77D6EB}" srcOrd="3" destOrd="0" presId="urn:microsoft.com/office/officeart/2005/8/layout/process5"/>
    <dgm:cxn modelId="{4AF0F629-56D8-4BF7-B6DB-A6B1505802BE}" type="presParOf" srcId="{56CA0EEB-95BA-4FEC-80CB-BD688C77D6EB}" destId="{F0BB389C-4292-4B4F-9BDB-2A23318A7E50}" srcOrd="0" destOrd="0" presId="urn:microsoft.com/office/officeart/2005/8/layout/process5"/>
    <dgm:cxn modelId="{6A360822-F2A6-4AEF-92A1-2103EA65DAFC}" type="presParOf" srcId="{64798861-B9BD-4708-A912-50477116941E}" destId="{98F0291E-B955-4DCF-8017-57E1424F8616}" srcOrd="4" destOrd="0" presId="urn:microsoft.com/office/officeart/2005/8/layout/process5"/>
    <dgm:cxn modelId="{E253BD4B-27E5-49E8-B087-B141309BC42A}" type="presParOf" srcId="{64798861-B9BD-4708-A912-50477116941E}" destId="{EAD8A6C3-E25F-4DD3-B9D9-77DBB71A7841}" srcOrd="5" destOrd="0" presId="urn:microsoft.com/office/officeart/2005/8/layout/process5"/>
    <dgm:cxn modelId="{9E07299E-75C2-4FF6-B4FC-523D64CD1186}" type="presParOf" srcId="{EAD8A6C3-E25F-4DD3-B9D9-77DBB71A7841}" destId="{B34CDB8B-67F4-4D89-9B79-61D8D4623629}" srcOrd="0" destOrd="0" presId="urn:microsoft.com/office/officeart/2005/8/layout/process5"/>
    <dgm:cxn modelId="{FB650DDC-6C78-4F2B-88A0-C0FCBB5F39CF}" type="presParOf" srcId="{64798861-B9BD-4708-A912-50477116941E}" destId="{CC30AEB0-EF6A-44B3-95A1-8882BCA39809}"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FA392-2324-4349-8360-8E072B847E61}">
      <dsp:nvSpPr>
        <dsp:cNvPr id="0" name=""/>
        <dsp:cNvSpPr/>
      </dsp:nvSpPr>
      <dsp:spPr>
        <a:xfrm>
          <a:off x="-58014" y="0"/>
          <a:ext cx="6056178" cy="446449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8C7A3-7059-4235-AC62-B7AF195E7F42}">
      <dsp:nvSpPr>
        <dsp:cNvPr id="0" name=""/>
        <dsp:cNvSpPr/>
      </dsp:nvSpPr>
      <dsp:spPr>
        <a:xfrm>
          <a:off x="287999" y="270000"/>
          <a:ext cx="2627992" cy="1980004"/>
        </a:xfrm>
        <a:prstGeom prst="roundRect">
          <a:avLst/>
        </a:prstGeom>
        <a:solidFill>
          <a:srgbClr val="FFFF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1" u="none"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b="1" u="none"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200" b="1" u="sng"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200" b="1" u="sng"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1200" b="1" u="sng" kern="1200" dirty="0">
              <a:solidFill>
                <a:schemeClr val="tx1"/>
              </a:solidFill>
              <a:highlight>
                <a:srgbClr val="FFFF00"/>
              </a:highlight>
              <a:latin typeface="Arial" panose="020B0604020202020204" pitchFamily="34" charset="0"/>
              <a:cs typeface="Arial" panose="020B0604020202020204" pitchFamily="34" charset="0"/>
            </a:rPr>
            <a:t>Strengths</a:t>
          </a:r>
        </a:p>
        <a:p>
          <a:pPr marL="0" lvl="0" indent="0" algn="ctr" defTabSz="889000">
            <a:lnSpc>
              <a:spcPct val="90000"/>
            </a:lnSpc>
            <a:spcBef>
              <a:spcPct val="0"/>
            </a:spcBef>
            <a:spcAft>
              <a:spcPct val="35000"/>
            </a:spcAft>
            <a:buNone/>
          </a:pPr>
          <a:endParaRPr lang="en-GB" sz="1200" b="1" u="sng"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1100" b="0" i="0" kern="1200" dirty="0">
              <a:solidFill>
                <a:schemeClr val="tx1"/>
              </a:solidFill>
              <a:highlight>
                <a:srgbClr val="FFFF00"/>
              </a:highlight>
              <a:latin typeface="Arial" panose="020B0604020202020204" pitchFamily="34" charset="0"/>
              <a:cs typeface="Arial" panose="020B0604020202020204" pitchFamily="34" charset="0"/>
            </a:rPr>
            <a:t>* Unique product( traditional recipe)</a:t>
          </a:r>
        </a:p>
        <a:p>
          <a:pPr marL="0" lvl="0" indent="0" algn="l" defTabSz="889000">
            <a:lnSpc>
              <a:spcPct val="90000"/>
            </a:lnSpc>
            <a:spcBef>
              <a:spcPct val="0"/>
            </a:spcBef>
            <a:spcAft>
              <a:spcPct val="35000"/>
            </a:spcAft>
            <a:buNone/>
          </a:pPr>
          <a:r>
            <a:rPr lang="en-GB" sz="1100" b="0" i="0" kern="1200" dirty="0">
              <a:solidFill>
                <a:schemeClr val="tx1"/>
              </a:solidFill>
              <a:highlight>
                <a:srgbClr val="FFFF00"/>
              </a:highlight>
              <a:latin typeface="Arial" panose="020B0604020202020204" pitchFamily="34" charset="0"/>
              <a:cs typeface="Arial" panose="020B0604020202020204" pitchFamily="34" charset="0"/>
            </a:rPr>
            <a:t>* Convenience(easily accessible)</a:t>
          </a:r>
          <a:r>
            <a:rPr lang="en-GB" sz="1100" b="0" i="0" kern="1200" dirty="0">
              <a:solidFill>
                <a:schemeClr val="tx1"/>
              </a:solidFill>
              <a:latin typeface="Arial" panose="020B0604020202020204" pitchFamily="34" charset="0"/>
              <a:cs typeface="Arial" panose="020B0604020202020204" pitchFamily="34" charset="0"/>
            </a:rPr>
            <a:t> </a:t>
          </a:r>
        </a:p>
        <a:p>
          <a:pPr marL="0" lvl="0" indent="0" algn="l" defTabSz="889000">
            <a:lnSpc>
              <a:spcPct val="90000"/>
            </a:lnSpc>
            <a:spcBef>
              <a:spcPct val="0"/>
            </a:spcBef>
            <a:spcAft>
              <a:spcPct val="35000"/>
            </a:spcAft>
            <a:buNone/>
          </a:pPr>
          <a:r>
            <a:rPr lang="en-GB" sz="1100" b="0" i="0" kern="1200" dirty="0">
              <a:solidFill>
                <a:schemeClr val="tx1"/>
              </a:solidFill>
              <a:latin typeface="Arial" panose="020B0604020202020204" pitchFamily="34" charset="0"/>
              <a:cs typeface="Arial" panose="020B0604020202020204" pitchFamily="34" charset="0"/>
            </a:rPr>
            <a:t>* Affordable &amp; Cost-effective</a:t>
          </a:r>
        </a:p>
        <a:p>
          <a:pPr marL="0" lvl="0" indent="0" algn="l" defTabSz="889000">
            <a:lnSpc>
              <a:spcPct val="90000"/>
            </a:lnSpc>
            <a:spcBef>
              <a:spcPct val="0"/>
            </a:spcBef>
            <a:spcAft>
              <a:spcPct val="35000"/>
            </a:spcAft>
            <a:buNone/>
          </a:pPr>
          <a:r>
            <a:rPr lang="en-GB" sz="1100" b="0" i="0" kern="1200" dirty="0">
              <a:solidFill>
                <a:schemeClr val="tx1"/>
              </a:solidFill>
              <a:latin typeface="Arial" panose="020B0604020202020204" pitchFamily="34" charset="0"/>
              <a:cs typeface="Arial" panose="020B0604020202020204" pitchFamily="34" charset="0"/>
            </a:rPr>
            <a:t>* Cultural significance</a:t>
          </a:r>
        </a:p>
        <a:p>
          <a:pPr marL="0" lvl="0" indent="0" algn="l" defTabSz="889000">
            <a:lnSpc>
              <a:spcPct val="90000"/>
            </a:lnSpc>
            <a:spcBef>
              <a:spcPct val="0"/>
            </a:spcBef>
            <a:spcAft>
              <a:spcPct val="35000"/>
            </a:spcAft>
            <a:buNone/>
          </a:pPr>
          <a:r>
            <a:rPr lang="en-GB" sz="1100" b="0" i="0" kern="1200" dirty="0">
              <a:solidFill>
                <a:schemeClr val="tx1"/>
              </a:solidFill>
              <a:latin typeface="Arial" panose="020B0604020202020204" pitchFamily="34" charset="0"/>
              <a:cs typeface="Arial" panose="020B0604020202020204" pitchFamily="34" charset="0"/>
            </a:rPr>
            <a:t>* Locally sourced</a:t>
          </a:r>
        </a:p>
        <a:p>
          <a:pPr marL="0" lvl="0" indent="0" algn="l" defTabSz="889000">
            <a:lnSpc>
              <a:spcPct val="90000"/>
            </a:lnSpc>
            <a:spcBef>
              <a:spcPct val="0"/>
            </a:spcBef>
            <a:spcAft>
              <a:spcPct val="35000"/>
            </a:spcAft>
            <a:buNone/>
          </a:pPr>
          <a:endParaRPr lang="en-GB" sz="1100" b="0" i="0" kern="1200" dirty="0">
            <a:solidFill>
              <a:schemeClr val="tx1"/>
            </a:solidFill>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1100" b="0" i="0" kern="1200" dirty="0">
              <a:solidFill>
                <a:schemeClr val="tx1"/>
              </a:solidFill>
              <a:highlight>
                <a:srgbClr val="FFFF00"/>
              </a:highlight>
              <a:latin typeface="Arial" panose="020B0604020202020204" pitchFamily="34" charset="0"/>
              <a:cs typeface="Arial" panose="020B0604020202020204" pitchFamily="34" charset="0"/>
            </a:rPr>
            <a:t> </a:t>
          </a:r>
        </a:p>
        <a:p>
          <a:pPr marL="0" lvl="0" indent="0" algn="l" defTabSz="889000">
            <a:lnSpc>
              <a:spcPct val="90000"/>
            </a:lnSpc>
            <a:spcBef>
              <a:spcPct val="0"/>
            </a:spcBef>
            <a:spcAft>
              <a:spcPct val="35000"/>
            </a:spcAft>
            <a:buNone/>
          </a:pPr>
          <a:endParaRPr lang="en-GB" sz="1100" b="1" u="none"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GB" sz="1100" b="1" u="none" kern="1200" dirty="0">
            <a:solidFill>
              <a:schemeClr val="tx1"/>
            </a:solidFill>
            <a:highlight>
              <a:srgbClr val="FFFF00"/>
            </a:highlight>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b="1" kern="1200" dirty="0">
            <a:solidFill>
              <a:schemeClr val="tx1"/>
            </a:solidFill>
            <a:highlight>
              <a:srgbClr val="FFFF00"/>
            </a:highlight>
            <a:latin typeface="Arial" panose="020B0604020202020204" pitchFamily="34" charset="0"/>
            <a:cs typeface="Arial" panose="020B0604020202020204" pitchFamily="34" charset="0"/>
          </a:endParaRPr>
        </a:p>
      </dsp:txBody>
      <dsp:txXfrm>
        <a:off x="384655" y="366656"/>
        <a:ext cx="2434680" cy="1786692"/>
      </dsp:txXfrm>
    </dsp:sp>
    <dsp:sp modelId="{15545AB8-B2E6-4DB6-A35B-EAE348F19633}">
      <dsp:nvSpPr>
        <dsp:cNvPr id="0" name=""/>
        <dsp:cNvSpPr/>
      </dsp:nvSpPr>
      <dsp:spPr>
        <a:xfrm>
          <a:off x="3048647" y="264820"/>
          <a:ext cx="2635671" cy="2005025"/>
        </a:xfrm>
        <a:prstGeom prst="roundRect">
          <a:avLst/>
        </a:prstGeom>
        <a:solidFill>
          <a:srgbClr val="FF505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u="sng" kern="1200" dirty="0">
              <a:solidFill>
                <a:schemeClr val="tx1"/>
              </a:solidFill>
              <a:latin typeface="Arial" panose="020B0604020202020204" pitchFamily="34" charset="0"/>
              <a:cs typeface="Arial" panose="020B0604020202020204" pitchFamily="34" charset="0"/>
            </a:rPr>
            <a:t>Weaknesses</a:t>
          </a:r>
        </a:p>
        <a:p>
          <a:pPr marL="0" lvl="0" indent="0" algn="ctr" defTabSz="533400">
            <a:lnSpc>
              <a:spcPct val="90000"/>
            </a:lnSpc>
            <a:spcBef>
              <a:spcPct val="0"/>
            </a:spcBef>
            <a:spcAft>
              <a:spcPct val="35000"/>
            </a:spcAft>
            <a:buNone/>
          </a:pPr>
          <a:endParaRPr lang="en-GB" sz="1100" b="0" u="none" kern="1200" dirty="0">
            <a:solidFill>
              <a:schemeClr val="tx1"/>
            </a:solidFill>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Limited menu options</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Low customer loyalty( new)</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Lack of effective advertising</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Financial risk</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Start up costs</a:t>
          </a:r>
        </a:p>
        <a:p>
          <a:pPr marL="0" lvl="0" indent="0" algn="l" defTabSz="533400">
            <a:lnSpc>
              <a:spcPct val="90000"/>
            </a:lnSpc>
            <a:spcBef>
              <a:spcPct val="0"/>
            </a:spcBef>
            <a:spcAft>
              <a:spcPct val="35000"/>
            </a:spcAft>
            <a:buNone/>
          </a:pPr>
          <a:endParaRPr lang="en-GB" sz="1100" b="0" u="none" kern="1200" dirty="0">
            <a:solidFill>
              <a:schemeClr val="tx1"/>
            </a:solidFill>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endParaRPr lang="en-GB" sz="1200" b="0" u="none" kern="1200" dirty="0">
            <a:solidFill>
              <a:schemeClr val="tx1"/>
            </a:solidFill>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2000" b="1" kern="1200" dirty="0">
            <a:solidFill>
              <a:schemeClr val="tx1"/>
            </a:solidFill>
            <a:latin typeface="Arial" panose="020B0604020202020204" pitchFamily="34" charset="0"/>
            <a:cs typeface="Arial" panose="020B0604020202020204" pitchFamily="34" charset="0"/>
          </a:endParaRPr>
        </a:p>
      </dsp:txBody>
      <dsp:txXfrm>
        <a:off x="3146524" y="362697"/>
        <a:ext cx="2439917" cy="1809271"/>
      </dsp:txXfrm>
    </dsp:sp>
    <dsp:sp modelId="{50A0BC9E-F146-4828-B1BA-366CCF3B1DBC}">
      <dsp:nvSpPr>
        <dsp:cNvPr id="0" name=""/>
        <dsp:cNvSpPr/>
      </dsp:nvSpPr>
      <dsp:spPr>
        <a:xfrm>
          <a:off x="287999" y="2458974"/>
          <a:ext cx="2627992" cy="2005025"/>
        </a:xfrm>
        <a:prstGeom prst="roundRect">
          <a:avLst/>
        </a:prstGeom>
        <a:solidFill>
          <a:schemeClr val="accent2">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dirty="0">
              <a:solidFill>
                <a:schemeClr val="tx1"/>
              </a:solidFill>
              <a:latin typeface="Arial" panose="020B0604020202020204" pitchFamily="34" charset="0"/>
              <a:cs typeface="Arial" panose="020B0604020202020204" pitchFamily="34" charset="0"/>
            </a:rPr>
            <a:t>Opportunity</a:t>
          </a:r>
        </a:p>
        <a:p>
          <a:pPr marL="0" lvl="0" indent="0" algn="ctr" defTabSz="5334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100" b="1" u="none" kern="1200" dirty="0">
              <a:solidFill>
                <a:schemeClr val="tx1"/>
              </a:solidFill>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Events and festivals</a:t>
          </a:r>
        </a:p>
        <a:p>
          <a:pPr marL="0" lvl="0" indent="0" algn="l" defTabSz="533400">
            <a:lnSpc>
              <a:spcPct val="100000"/>
            </a:lnSpc>
            <a:spcBef>
              <a:spcPct val="0"/>
            </a:spcBef>
            <a:spcAft>
              <a:spcPct val="35000"/>
            </a:spcAft>
            <a:buNone/>
          </a:pPr>
          <a:r>
            <a:rPr lang="en-GB" sz="1100" b="1" u="none" kern="1200" dirty="0">
              <a:solidFill>
                <a:schemeClr val="tx1"/>
              </a:solidFill>
              <a:effectLst/>
              <a:latin typeface="Arial" panose="020B0604020202020204" pitchFamily="34" charset="0"/>
              <a:cs typeface="Arial" panose="020B0604020202020204" pitchFamily="34" charset="0"/>
            </a:rPr>
            <a:t>* E</a:t>
          </a:r>
          <a:r>
            <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xpanding business</a:t>
          </a:r>
          <a:r>
            <a:rPr lang="en-GB" sz="1100" kern="1200">
              <a:solidFill>
                <a:schemeClr val="tx1"/>
              </a:solidFill>
              <a:effectLst/>
              <a:latin typeface="Arial" panose="020B0604020202020204" pitchFamily="34" charset="0"/>
              <a:ea typeface="Calibri" panose="020F0502020204030204" pitchFamily="34" charset="0"/>
              <a:cs typeface="Arial" panose="020B0604020202020204" pitchFamily="34" charset="0"/>
            </a:rPr>
            <a:t>( catering)</a:t>
          </a:r>
          <a:endPar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100" b="0" u="none" kern="1200" dirty="0">
              <a:solidFill>
                <a:schemeClr val="tx1"/>
              </a:solidFill>
              <a:effectLst/>
              <a:latin typeface="Arial" panose="020B0604020202020204" pitchFamily="34" charset="0"/>
              <a:cs typeface="Arial" panose="020B0604020202020204" pitchFamily="34" charset="0"/>
            </a:rPr>
            <a:t>* Enhance customer loyalty</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Social media marketing (promote)</a:t>
          </a:r>
        </a:p>
        <a:p>
          <a:pPr marL="0" lvl="0" indent="0" algn="l" defTabSz="5334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Government support </a:t>
          </a:r>
        </a:p>
      </dsp:txBody>
      <dsp:txXfrm>
        <a:off x="385876" y="2556851"/>
        <a:ext cx="2432238" cy="1809271"/>
      </dsp:txXfrm>
    </dsp:sp>
    <dsp:sp modelId="{2AC72339-8091-4B4B-B143-F28EE1F1BF20}">
      <dsp:nvSpPr>
        <dsp:cNvPr id="0" name=""/>
        <dsp:cNvSpPr/>
      </dsp:nvSpPr>
      <dsp:spPr>
        <a:xfrm>
          <a:off x="3052869" y="2458974"/>
          <a:ext cx="2627992" cy="2005025"/>
        </a:xfrm>
        <a:prstGeom prst="roundRect">
          <a:avLst/>
        </a:prstGeom>
        <a:solidFill>
          <a:srgbClr val="00B0F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1" u="sng"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bg-BG" sz="1200" b="1" u="sng" kern="1200" dirty="0">
            <a:solidFill>
              <a:schemeClr val="tx1"/>
            </a:solidFill>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1200" b="1" u="sng" kern="1200" dirty="0">
              <a:solidFill>
                <a:schemeClr val="tx1"/>
              </a:solidFill>
              <a:latin typeface="Arial" panose="020B0604020202020204" pitchFamily="34" charset="0"/>
              <a:cs typeface="Arial" panose="020B0604020202020204" pitchFamily="34" charset="0"/>
            </a:rPr>
            <a:t>Treats</a:t>
          </a:r>
        </a:p>
        <a:p>
          <a:pPr marL="0" lvl="0" indent="0" algn="ctr" defTabSz="889000">
            <a:lnSpc>
              <a:spcPct val="90000"/>
            </a:lnSpc>
            <a:spcBef>
              <a:spcPct val="0"/>
            </a:spcBef>
            <a:spcAft>
              <a:spcPct val="35000"/>
            </a:spcAft>
            <a:buNone/>
          </a:pPr>
          <a:endParaRPr lang="en-GB" sz="1200" b="1" u="sng" kern="1200" dirty="0">
            <a:solidFill>
              <a:schemeClr val="tx1"/>
            </a:solidFill>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Competition</a:t>
          </a:r>
        </a:p>
        <a:p>
          <a:pPr marL="0" lvl="0" indent="0" algn="l" defTabSz="889000">
            <a:lnSpc>
              <a:spcPct val="90000"/>
            </a:lnSpc>
            <a:spcBef>
              <a:spcPct val="0"/>
            </a:spcBef>
            <a:spcAft>
              <a:spcPct val="35000"/>
            </a:spcAft>
            <a:buNone/>
          </a:pPr>
          <a:r>
            <a:rPr lang="en-GB" sz="1100" b="0" u="none" kern="1200" dirty="0">
              <a:solidFill>
                <a:schemeClr val="tx1"/>
              </a:solidFill>
              <a:latin typeface="Arial" panose="020B0604020202020204" pitchFamily="34" charset="0"/>
              <a:cs typeface="Arial" panose="020B0604020202020204" pitchFamily="34" charset="0"/>
            </a:rPr>
            <a:t>* Regulation &amp; </a:t>
          </a:r>
          <a:r>
            <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 concerns</a:t>
          </a:r>
        </a:p>
        <a:p>
          <a:pPr marL="0" lvl="0" indent="0" algn="l" defTabSz="889000">
            <a:lnSpc>
              <a:spcPct val="90000"/>
            </a:lnSpc>
            <a:spcBef>
              <a:spcPct val="0"/>
            </a:spcBef>
            <a:spcAft>
              <a:spcPct val="35000"/>
            </a:spcAft>
            <a:buNone/>
          </a:pPr>
          <a:r>
            <a:rPr lang="en-GB" sz="1100" b="0" u="none" kern="1200" dirty="0">
              <a:solidFill>
                <a:schemeClr val="tx1"/>
              </a:solidFill>
              <a:effectLst/>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Changing consumer preferences</a:t>
          </a:r>
        </a:p>
        <a:p>
          <a:pPr marL="0" lvl="0" indent="0" algn="l" defTabSz="889000">
            <a:lnSpc>
              <a:spcPct val="90000"/>
            </a:lnSpc>
            <a:spcBef>
              <a:spcPct val="0"/>
            </a:spcBef>
            <a:spcAft>
              <a:spcPct val="35000"/>
            </a:spcAft>
            <a:buNone/>
          </a:pPr>
          <a:r>
            <a:rPr lang="en-GB" sz="1100" b="0" u="none" kern="1200" dirty="0">
              <a:solidFill>
                <a:schemeClr val="tx1"/>
              </a:solidFill>
              <a:effectLst/>
              <a:latin typeface="Arial" panose="020B0604020202020204" pitchFamily="34" charset="0"/>
              <a:cs typeface="Arial" panose="020B0604020202020204" pitchFamily="34" charset="0"/>
            </a:rPr>
            <a:t>* High energy &amp; material costs</a:t>
          </a:r>
        </a:p>
        <a:p>
          <a:pPr marL="0" lvl="0" indent="0" algn="l" defTabSz="889000">
            <a:lnSpc>
              <a:spcPct val="90000"/>
            </a:lnSpc>
            <a:spcBef>
              <a:spcPct val="0"/>
            </a:spcBef>
            <a:spcAft>
              <a:spcPct val="35000"/>
            </a:spcAft>
            <a:buNone/>
          </a:pPr>
          <a:r>
            <a:rPr lang="en-GB" sz="1100" b="0" u="none" kern="1200" dirty="0">
              <a:solidFill>
                <a:schemeClr val="tx1"/>
              </a:solidFill>
              <a:effectLst/>
              <a:latin typeface="Arial" panose="020B0604020202020204" pitchFamily="34" charset="0"/>
              <a:cs typeface="Arial" panose="020B0604020202020204" pitchFamily="34" charset="0"/>
            </a:rPr>
            <a:t>* Supply issues</a:t>
          </a:r>
        </a:p>
        <a:p>
          <a:pPr marL="0" lvl="0" indent="0" algn="l" defTabSz="889000">
            <a:lnSpc>
              <a:spcPct val="90000"/>
            </a:lnSpc>
            <a:spcBef>
              <a:spcPct val="0"/>
            </a:spcBef>
            <a:spcAft>
              <a:spcPct val="35000"/>
            </a:spcAft>
            <a:buNone/>
          </a:pPr>
          <a:r>
            <a:rPr lang="en-GB" sz="1100" b="0" u="none" kern="1200" dirty="0">
              <a:solidFill>
                <a:schemeClr val="tx1"/>
              </a:solidFill>
              <a:effectLst/>
              <a:latin typeface="Arial" panose="020B0604020202020204" pitchFamily="34" charset="0"/>
              <a:cs typeface="Arial" panose="020B0604020202020204" pitchFamily="34" charset="0"/>
            </a:rPr>
            <a:t>* Dependence on weather &amp; location</a:t>
          </a:r>
        </a:p>
        <a:p>
          <a:pPr marL="0" lvl="0" indent="0" algn="l" defTabSz="889000">
            <a:lnSpc>
              <a:spcPct val="90000"/>
            </a:lnSpc>
            <a:spcBef>
              <a:spcPct val="0"/>
            </a:spcBef>
            <a:spcAft>
              <a:spcPct val="35000"/>
            </a:spcAft>
            <a:buNone/>
          </a:pPr>
          <a:endParaRPr lang="en-GB" sz="1100" b="0" u="none" kern="1200" dirty="0">
            <a:solidFill>
              <a:schemeClr val="tx1"/>
            </a:solidFill>
            <a:effectLst/>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GB" sz="1400" b="0" u="none" kern="1200" dirty="0">
            <a:solidFill>
              <a:schemeClr val="tx1"/>
            </a:solidFill>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GB" sz="1400" b="0" u="none" kern="1200" dirty="0">
            <a:solidFill>
              <a:schemeClr val="tx1"/>
            </a:solidFill>
            <a:latin typeface="Arial" panose="020B0604020202020204" pitchFamily="34" charset="0"/>
            <a:cs typeface="Arial" panose="020B0604020202020204" pitchFamily="34" charset="0"/>
          </a:endParaRPr>
        </a:p>
      </dsp:txBody>
      <dsp:txXfrm>
        <a:off x="3150746" y="2556851"/>
        <a:ext cx="2432238" cy="1809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C9B0BB-C86A-42A0-A179-9748BB2AD99B}">
      <dsp:nvSpPr>
        <dsp:cNvPr id="0" name=""/>
        <dsp:cNvSpPr/>
      </dsp:nvSpPr>
      <dsp:spPr>
        <a:xfrm>
          <a:off x="120358" y="498256"/>
          <a:ext cx="1678859" cy="1657413"/>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GEORRAPHIC</a:t>
          </a:r>
        </a:p>
        <a:p>
          <a:pPr marL="0" lvl="0" indent="0" algn="ctr" defTabSz="466725">
            <a:lnSpc>
              <a:spcPct val="90000"/>
            </a:lnSpc>
            <a:spcBef>
              <a:spcPct val="0"/>
            </a:spcBef>
            <a:spcAft>
              <a:spcPct val="35000"/>
            </a:spcAft>
            <a:buNone/>
          </a:pPr>
          <a:endParaRPr lang="en-GB" sz="1050" b="1" kern="1200" dirty="0">
            <a:latin typeface="Arial" panose="020B0604020202020204" pitchFamily="34" charset="0"/>
            <a:cs typeface="Arial" panose="020B0604020202020204" pitchFamily="34" charset="0"/>
          </a:endParaRP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Residential address-Local Staffordshire region</a:t>
          </a: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Community belonging</a:t>
          </a: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 tourist</a:t>
          </a:r>
        </a:p>
        <a:p>
          <a:pPr marL="0" lvl="0" indent="0" algn="ctr" defTabSz="466725">
            <a:lnSpc>
              <a:spcPct val="90000"/>
            </a:lnSpc>
            <a:spcBef>
              <a:spcPct val="0"/>
            </a:spcBef>
            <a:spcAft>
              <a:spcPct val="35000"/>
            </a:spcAft>
            <a:buNone/>
          </a:pPr>
          <a:endParaRPr lang="en-GB" sz="1050" kern="1200" dirty="0">
            <a:latin typeface="Arial" panose="020B0604020202020204" pitchFamily="34" charset="0"/>
            <a:cs typeface="Arial" panose="020B0604020202020204" pitchFamily="34" charset="0"/>
          </a:endParaRPr>
        </a:p>
      </dsp:txBody>
      <dsp:txXfrm>
        <a:off x="168902" y="546800"/>
        <a:ext cx="1581771" cy="1560325"/>
      </dsp:txXfrm>
    </dsp:sp>
    <dsp:sp modelId="{B2BCB7E0-D905-4B4C-9CF3-7E0DB70EEEC8}">
      <dsp:nvSpPr>
        <dsp:cNvPr id="0" name=""/>
        <dsp:cNvSpPr/>
      </dsp:nvSpPr>
      <dsp:spPr>
        <a:xfrm rot="73692">
          <a:off x="1867025" y="1253554"/>
          <a:ext cx="163437" cy="189222"/>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867031" y="1290873"/>
        <a:ext cx="114406" cy="113534"/>
      </dsp:txXfrm>
    </dsp:sp>
    <dsp:sp modelId="{153169CC-C1A1-49F7-A657-D98A5E308FE4}">
      <dsp:nvSpPr>
        <dsp:cNvPr id="0" name=""/>
        <dsp:cNvSpPr/>
      </dsp:nvSpPr>
      <dsp:spPr>
        <a:xfrm>
          <a:off x="2107520" y="510610"/>
          <a:ext cx="1546769" cy="1715081"/>
        </a:xfrm>
        <a:prstGeom prst="roundRect">
          <a:avLst>
            <a:gd name="adj" fmla="val 10000"/>
          </a:avLst>
        </a:prstGeom>
        <a:solidFill>
          <a:schemeClr val="accent4"/>
        </a:solidFill>
        <a:ln w="25400" cap="rnd" cmpd="sng" algn="ctr">
          <a:solidFill>
            <a:schemeClr val="lt1"/>
          </a:solidFill>
          <a:prstDash val="solid"/>
        </a:ln>
        <a:effectLst/>
      </dsp:spPr>
      <dsp:style>
        <a:lnRef idx="3">
          <a:schemeClr val="lt1"/>
        </a:lnRef>
        <a:fillRef idx="1">
          <a:schemeClr val="accent4"/>
        </a:fillRef>
        <a:effectRef idx="1">
          <a:schemeClr val="accent4"/>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DEMOGRAPHIC</a:t>
          </a:r>
        </a:p>
        <a:p>
          <a:pPr marL="0" lvl="0" indent="0" algn="ctr" defTabSz="466725">
            <a:lnSpc>
              <a:spcPct val="90000"/>
            </a:lnSpc>
            <a:spcBef>
              <a:spcPct val="0"/>
            </a:spcBef>
            <a:spcAft>
              <a:spcPct val="35000"/>
            </a:spcAft>
            <a:buNone/>
          </a:pPr>
          <a:endParaRPr lang="en-GB" sz="1050" b="1" kern="1200" dirty="0">
            <a:latin typeface="Arial" panose="020B0604020202020204" pitchFamily="34" charset="0"/>
            <a:cs typeface="Arial" panose="020B0604020202020204" pitchFamily="34" charset="0"/>
          </a:endParaRP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All ages-family</a:t>
          </a: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All people</a:t>
          </a: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All marital status</a:t>
          </a:r>
        </a:p>
        <a:p>
          <a:pPr marL="0" lvl="0" indent="0" algn="ctr"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All income and region</a:t>
          </a:r>
        </a:p>
      </dsp:txBody>
      <dsp:txXfrm>
        <a:off x="2152823" y="555913"/>
        <a:ext cx="1456163" cy="1624475"/>
      </dsp:txXfrm>
    </dsp:sp>
    <dsp:sp modelId="{56CA0EEB-95BA-4FEC-80CB-BD688C77D6EB}">
      <dsp:nvSpPr>
        <dsp:cNvPr id="0" name=""/>
        <dsp:cNvSpPr/>
      </dsp:nvSpPr>
      <dsp:spPr>
        <a:xfrm rot="5281007">
          <a:off x="2794785" y="2357240"/>
          <a:ext cx="247292" cy="189222"/>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860681" y="2328223"/>
        <a:ext cx="113534" cy="190525"/>
      </dsp:txXfrm>
    </dsp:sp>
    <dsp:sp modelId="{98F0291E-B955-4DCF-8017-57E1424F8616}">
      <dsp:nvSpPr>
        <dsp:cNvPr id="0" name=""/>
        <dsp:cNvSpPr/>
      </dsp:nvSpPr>
      <dsp:spPr>
        <a:xfrm>
          <a:off x="2232002" y="2692001"/>
          <a:ext cx="1440072" cy="1460812"/>
        </a:xfrm>
        <a:prstGeom prst="roundRect">
          <a:avLst>
            <a:gd name="adj" fmla="val 10000"/>
          </a:avLst>
        </a:prstGeom>
        <a:gradFill rotWithShape="1">
          <a:gsLst>
            <a:gs pos="0">
              <a:schemeClr val="accent3">
                <a:tint val="96000"/>
                <a:lumMod val="100000"/>
              </a:schemeClr>
            </a:gs>
            <a:gs pos="78000">
              <a:schemeClr val="accent3">
                <a:shade val="94000"/>
                <a:lumMod val="94000"/>
              </a:schemeClr>
            </a:gs>
          </a:gsLst>
          <a:lin ang="5400000" scaled="0"/>
        </a:gradFill>
        <a:ln w="12700" cap="rnd" cmpd="sng" algn="ctr">
          <a:solidFill>
            <a:schemeClr val="accent3"/>
          </a:solidFill>
          <a:prstDash val="solid"/>
        </a:ln>
        <a:effectLst>
          <a:outerShdw blurRad="38100" dist="25400" dir="5400000" rotWithShape="0">
            <a:srgbClr val="000000">
              <a:alpha val="35000"/>
            </a:srgbClr>
          </a:outerShdw>
        </a:effectLst>
      </dsp:spPr>
      <dsp:style>
        <a:lnRef idx="1">
          <a:schemeClr val="accent3"/>
        </a:lnRef>
        <a:fillRef idx="3">
          <a:schemeClr val="accent3"/>
        </a:fillRef>
        <a:effectRef idx="2">
          <a:schemeClr val="accent3"/>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BEHAVIORAL</a:t>
          </a:r>
        </a:p>
        <a:p>
          <a:pPr marL="0" lvl="0" indent="0" algn="ctr" defTabSz="488950">
            <a:lnSpc>
              <a:spcPct val="90000"/>
            </a:lnSpc>
            <a:spcBef>
              <a:spcPct val="0"/>
            </a:spcBef>
            <a:spcAft>
              <a:spcPct val="35000"/>
            </a:spcAft>
            <a:buNone/>
          </a:pPr>
          <a:endParaRPr lang="en-GB" sz="1100" b="1"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Family treat</a:t>
          </a: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First-time customer(people why liked our food</a:t>
          </a:r>
          <a:r>
            <a:rPr lang="en-GB" sz="1100" kern="1200" dirty="0"/>
            <a:t>)</a:t>
          </a:r>
        </a:p>
      </dsp:txBody>
      <dsp:txXfrm>
        <a:off x="2274180" y="2734179"/>
        <a:ext cx="1355716" cy="1376456"/>
      </dsp:txXfrm>
    </dsp:sp>
    <dsp:sp modelId="{EAD8A6C3-E25F-4DD3-B9D9-77DBB71A7841}">
      <dsp:nvSpPr>
        <dsp:cNvPr id="0" name=""/>
        <dsp:cNvSpPr/>
      </dsp:nvSpPr>
      <dsp:spPr>
        <a:xfrm rot="10099267">
          <a:off x="2065792" y="3498684"/>
          <a:ext cx="119049" cy="189222"/>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101137" y="3532913"/>
        <a:ext cx="83334" cy="113534"/>
      </dsp:txXfrm>
    </dsp:sp>
    <dsp:sp modelId="{CC30AEB0-EF6A-44B3-95A1-8882BCA39809}">
      <dsp:nvSpPr>
        <dsp:cNvPr id="0" name=""/>
        <dsp:cNvSpPr/>
      </dsp:nvSpPr>
      <dsp:spPr>
        <a:xfrm>
          <a:off x="85558" y="2912425"/>
          <a:ext cx="1926473" cy="1806787"/>
        </a:xfrm>
        <a:prstGeom prst="roundRect">
          <a:avLst>
            <a:gd name="adj" fmla="val 10000"/>
          </a:avLst>
        </a:prstGeom>
        <a:gradFill rotWithShape="1">
          <a:gsLst>
            <a:gs pos="0">
              <a:schemeClr val="accent1">
                <a:tint val="96000"/>
                <a:lumMod val="100000"/>
              </a:schemeClr>
            </a:gs>
            <a:gs pos="78000">
              <a:schemeClr val="accent1">
                <a:shade val="94000"/>
                <a:lumMod val="94000"/>
              </a:schemeClr>
            </a:gs>
          </a:gsLst>
          <a:lin ang="5400000" scaled="0"/>
        </a:gradFill>
        <a:ln w="12700" cap="rnd" cmpd="sng" algn="ctr">
          <a:solidFill>
            <a:schemeClr val="accent1"/>
          </a:solidFill>
          <a:prstDash val="solid"/>
        </a:ln>
        <a:effectLst>
          <a:outerShdw blurRad="38100" dist="25400" dir="5400000" rotWithShape="0">
            <a:srgbClr val="000000">
              <a:alpha val="35000"/>
            </a:srgbClr>
          </a:outerShdw>
        </a:effectLst>
      </dsp:spPr>
      <dsp:style>
        <a:lnRef idx="1">
          <a:schemeClr val="accent1"/>
        </a:lnRef>
        <a:fillRef idx="3">
          <a:schemeClr val="accent1"/>
        </a:fillRef>
        <a:effectRef idx="2">
          <a:schemeClr val="accent1"/>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PSYCHOGRAPHIC</a:t>
          </a:r>
        </a:p>
        <a:p>
          <a:pPr marL="0" lvl="0" indent="0" algn="ctr" defTabSz="488950">
            <a:lnSpc>
              <a:spcPct val="90000"/>
            </a:lnSpc>
            <a:spcBef>
              <a:spcPct val="0"/>
            </a:spcBef>
            <a:spcAft>
              <a:spcPct val="35000"/>
            </a:spcAft>
            <a:buNone/>
          </a:pPr>
          <a:endParaRPr lang="en-GB" sz="1100" b="1"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Lifestyle –people with busy schedule </a:t>
          </a: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Attitude-cultural note to our food </a:t>
          </a: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values</a:t>
          </a:r>
        </a:p>
        <a:p>
          <a:pPr marL="0" lvl="0" indent="0" algn="ctr" defTabSz="488950">
            <a:lnSpc>
              <a:spcPct val="90000"/>
            </a:lnSpc>
            <a:spcBef>
              <a:spcPct val="0"/>
            </a:spcBef>
            <a:spcAft>
              <a:spcPct val="35000"/>
            </a:spcAft>
            <a:buNone/>
          </a:pPr>
          <a:endParaRPr lang="en-GB" sz="900" kern="1200" dirty="0"/>
        </a:p>
      </dsp:txBody>
      <dsp:txXfrm>
        <a:off x="138477" y="2965344"/>
        <a:ext cx="1820635" cy="170094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656086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2428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277933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778790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DCCD61-643D-44A5-A450-3A42A50CBC1E}" type="datetimeFigureOut">
              <a:rPr lang="en-US" smtClean="0"/>
              <a:t>3/19/2023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19811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8DCCD61-643D-44A5-A450-3A42A50CBC1E}" type="datetimeFigureOut">
              <a:rPr lang="en-US" smtClean="0"/>
              <a:t>3/19/2023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818119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CCD61-643D-44A5-A450-3A42A50CBC1E}" type="datetimeFigureOut">
              <a:rPr lang="en-US" smtClean="0"/>
              <a:t>3/19/2023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6291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2968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87035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79237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962857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94449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3528815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4147580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19/03/2023</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2459920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19/03/2023</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3692133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19/03/2023</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2589484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19/03/2023</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934758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19/03/2023</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5541512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19/03/2023</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963878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23944442"/>
      </p:ext>
    </p:extLst>
  </p:cSld>
  <p:clrMapOvr>
    <a:masterClrMapping/>
  </p:clrMapOvr>
  <p:hf sldNum="0" hdr="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9789597"/>
      </p:ext>
    </p:extLst>
  </p:cSld>
  <p:clrMapOvr>
    <a:masterClrMapping/>
  </p:clrMapOvr>
  <p:hf sldNum="0" hdr="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37177872"/>
      </p:ext>
    </p:extLst>
  </p:cSld>
  <p:clrMapOvr>
    <a:masterClrMapping/>
  </p:clrMapOvr>
  <p:hf sldNum="0" hdr="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16906641"/>
      </p:ext>
    </p:extLst>
  </p:cSld>
  <p:clrMapOvr>
    <a:masterClrMapping/>
  </p:clrMapOvr>
  <p:hf sldNum="0" hdr="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404611726"/>
      </p:ext>
    </p:extLst>
  </p:cSld>
  <p:clrMapOvr>
    <a:masterClrMapping/>
  </p:clrMapOvr>
  <p:hf sldNum="0" hdr="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5304270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19/03/2023</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3046715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42856-164B-5B45-B748-1F4D5714DA5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5BC5B2-D9D4-BA11-8FE1-77C9C449CD0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462134-9E92-66DE-AD6E-16626CF9E79A}"/>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5" name="Footer Placeholder 4">
            <a:extLst>
              <a:ext uri="{FF2B5EF4-FFF2-40B4-BE49-F238E27FC236}">
                <a16:creationId xmlns:a16="http://schemas.microsoft.com/office/drawing/2014/main" id="{D23BC94C-94FF-6455-9369-33E941102A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F83DE-C529-63E4-17BD-6371D03A65A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30645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1ADA-233A-4C71-90A2-CBB7320BFD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C676B5-121C-8CE3-EE90-E6A81E1C6C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71A80-1DE1-F6D9-85CD-7A268202FC2D}"/>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5" name="Footer Placeholder 4">
            <a:extLst>
              <a:ext uri="{FF2B5EF4-FFF2-40B4-BE49-F238E27FC236}">
                <a16:creationId xmlns:a16="http://schemas.microsoft.com/office/drawing/2014/main" id="{659B73AE-8154-AB96-6D1D-D3C080FA7A6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6D636A-9F18-3A8B-10AB-1AEB4CA9B83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24565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3B99-D35E-2E17-DEC3-CFAAF8C0C24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9B1F5A-B13F-6E6E-21C9-7125A8D87A5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7898C5-0A3D-A0A7-A472-08407DF8ACC1}"/>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5" name="Footer Placeholder 4">
            <a:extLst>
              <a:ext uri="{FF2B5EF4-FFF2-40B4-BE49-F238E27FC236}">
                <a16:creationId xmlns:a16="http://schemas.microsoft.com/office/drawing/2014/main" id="{E1383074-A992-64DE-0273-D54D8B16AC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61E2ACD-393C-6C0D-9411-EE04F64B5B2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91975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8A33-3A7D-21DD-238F-C840724008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B4AFD2-DB3D-69D7-F573-BD5985F7024E}"/>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8569A2-9AEE-C26B-1C94-6DF0A743195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6D8AF6-DD37-BF6C-3A2D-CB66AE4FAB8F}"/>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6" name="Footer Placeholder 5">
            <a:extLst>
              <a:ext uri="{FF2B5EF4-FFF2-40B4-BE49-F238E27FC236}">
                <a16:creationId xmlns:a16="http://schemas.microsoft.com/office/drawing/2014/main" id="{F572AED0-516C-AB97-38FA-959A3247AE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33E3504-B582-1002-F975-D1FF5997C06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17938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DA3AE-92BC-6F0F-D82E-3796936B43A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BAA848-C3BB-08D9-E1A2-7CECFEBA3C6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52735E0-6ED8-CF15-1DB7-37178C122E84}"/>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37D0A0-7563-B394-F03E-94D7E7A8EA2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4F59E89-1DBC-12DD-68CB-53F2ED455E1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05D40-1743-1263-586D-21749DEC42AF}"/>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8" name="Footer Placeholder 7">
            <a:extLst>
              <a:ext uri="{FF2B5EF4-FFF2-40B4-BE49-F238E27FC236}">
                <a16:creationId xmlns:a16="http://schemas.microsoft.com/office/drawing/2014/main" id="{467B0311-88BF-60D4-454E-20440CAA430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1F27A5D-FC45-76A6-640B-4B2D39F769B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21816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14A7-FB17-C102-BD3E-E42C19FACE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C3AABF-4DB1-7A6F-AB34-A65B9DF9C4AF}"/>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4" name="Footer Placeholder 3">
            <a:extLst>
              <a:ext uri="{FF2B5EF4-FFF2-40B4-BE49-F238E27FC236}">
                <a16:creationId xmlns:a16="http://schemas.microsoft.com/office/drawing/2014/main" id="{A321A980-5E9C-AC5A-6914-907AA24773E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0A549AA-7F9C-1D38-1D40-E4FD2063D82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43524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6988E-EFEB-6357-D301-DB6A4B1500FA}"/>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3" name="Footer Placeholder 2">
            <a:extLst>
              <a:ext uri="{FF2B5EF4-FFF2-40B4-BE49-F238E27FC236}">
                <a16:creationId xmlns:a16="http://schemas.microsoft.com/office/drawing/2014/main" id="{E49E8D5E-BEF3-9CE8-ECAE-EE62AC9A3FC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7C9C127-949D-65B7-88C1-46C26056B80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441097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3C651-C397-826C-9607-88DDE024E3A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F2B907-21CE-9D9F-A6C9-57F5DAE136A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C47AD3-7551-3AA3-E79D-3FAD5577786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391B794-0074-EF1D-9758-8D164CE04B27}"/>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6" name="Footer Placeholder 5">
            <a:extLst>
              <a:ext uri="{FF2B5EF4-FFF2-40B4-BE49-F238E27FC236}">
                <a16:creationId xmlns:a16="http://schemas.microsoft.com/office/drawing/2014/main" id="{C652B555-5E36-3379-1600-BCF6C35764E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11B4A21-2AA5-7D99-3F9D-2110B716F38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4917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2973E-81FB-3D6C-A706-2BE3EEE17A7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64ED0-F5AF-5482-9611-246F615BDF77}"/>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0029661B-B0E0-C0D0-C223-4C57D3DA941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58D919A-C06F-0DC6-56E9-E3FF602A2A13}"/>
              </a:ext>
            </a:extLst>
          </p:cNvPr>
          <p:cNvSpPr>
            <a:spLocks noGrp="1"/>
          </p:cNvSpPr>
          <p:nvPr>
            <p:ph type="dt" sz="half" idx="10"/>
          </p:nvPr>
        </p:nvSpPr>
        <p:spPr/>
        <p:txBody>
          <a:bodyPr/>
          <a:lstStyle/>
          <a:p>
            <a:fld id="{48A87A34-81AB-432B-8DAE-1953F412C126}" type="datetimeFigureOut">
              <a:rPr lang="en-US" smtClean="0"/>
              <a:pPr/>
              <a:t>3/19/2023</a:t>
            </a:fld>
            <a:endParaRPr lang="en-US" dirty="0"/>
          </a:p>
        </p:txBody>
      </p:sp>
      <p:sp>
        <p:nvSpPr>
          <p:cNvPr id="6" name="Footer Placeholder 5">
            <a:extLst>
              <a:ext uri="{FF2B5EF4-FFF2-40B4-BE49-F238E27FC236}">
                <a16:creationId xmlns:a16="http://schemas.microsoft.com/office/drawing/2014/main" id="{588D1D49-29A6-851B-9F9C-426A75C9F93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89B0EB3-2443-61BB-CD69-31219A3E950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1966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43721-E020-6D31-F9A4-2D43CBB957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7A912E-DCD1-95AB-B3CA-93CC8D8E35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A7B643-61B3-0D55-1713-88A3A8C17D73}"/>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5" name="Footer Placeholder 4">
            <a:extLst>
              <a:ext uri="{FF2B5EF4-FFF2-40B4-BE49-F238E27FC236}">
                <a16:creationId xmlns:a16="http://schemas.microsoft.com/office/drawing/2014/main" id="{D00B9B5D-8CEF-B9C9-8FD5-A24D53860E9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9118385-E379-7B65-A755-72A3A5C57E4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99822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A27F35-4E9D-2502-D2E6-7FA272C8E879}"/>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678456-3E2C-A9CC-3297-1C6D26946D1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11738F-D216-6E53-E7B1-9763B35742AA}"/>
              </a:ext>
            </a:extLst>
          </p:cNvPr>
          <p:cNvSpPr>
            <a:spLocks noGrp="1"/>
          </p:cNvSpPr>
          <p:nvPr>
            <p:ph type="dt" sz="half" idx="10"/>
          </p:nvPr>
        </p:nvSpPr>
        <p:spPr/>
        <p:txBody>
          <a:bodyPr/>
          <a:lstStyle/>
          <a:p>
            <a:fld id="{48A87A34-81AB-432B-8DAE-1953F412C126}" type="datetimeFigureOut">
              <a:rPr lang="en-US" smtClean="0"/>
              <a:t>3/19/2023</a:t>
            </a:fld>
            <a:endParaRPr lang="en-US" dirty="0"/>
          </a:p>
        </p:txBody>
      </p:sp>
      <p:sp>
        <p:nvSpPr>
          <p:cNvPr id="5" name="Footer Placeholder 4">
            <a:extLst>
              <a:ext uri="{FF2B5EF4-FFF2-40B4-BE49-F238E27FC236}">
                <a16:creationId xmlns:a16="http://schemas.microsoft.com/office/drawing/2014/main" id="{C0B06067-BD8A-4317-3B41-2A9E0E371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4C2C31-BA41-40CB-CE3D-C31D0D17329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70137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defRPr b="1" baseline="0">
                <a:solidFill>
                  <a:schemeClr val="accent3"/>
                </a:solidFill>
                <a:latin typeface="Arial" pitchFamily="34" charset="0"/>
                <a:cs typeface="Arial" pitchFamily="34" charset="0"/>
              </a:defRPr>
            </a:lvl1pPr>
          </a:lstStyle>
          <a:p>
            <a:r>
              <a:rPr lang="en-US" altLang="ko-KR" dirty="0"/>
              <a:t> Click to add title</a:t>
            </a:r>
            <a:endParaRPr lang="ko-KR" altLang="en-US" dirty="0"/>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24758340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a:t> Click to add title</a:t>
            </a:r>
            <a:endParaRPr lang="ko-KR" altLang="en-US" dirty="0"/>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232681852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5282383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2084479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7339990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9815997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DCCD61-643D-44A5-A450-3A42A50CBC1E}" type="datetimeFigureOut">
              <a:rPr lang="en-US" smtClean="0"/>
              <a:t>3/19/2023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6949785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8DCCD61-643D-44A5-A450-3A42A50CBC1E}" type="datetimeFigureOut">
              <a:rPr lang="en-US" smtClean="0"/>
              <a:t>3/19/2023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4714420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CCD61-643D-44A5-A450-3A42A50CBC1E}" type="datetimeFigureOut">
              <a:rPr lang="en-US" smtClean="0"/>
              <a:t>3/19/2023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22594697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5479985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3/19/2023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9248421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6775250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3/19/2023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61133724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defRPr b="1" baseline="0">
                <a:solidFill>
                  <a:schemeClr val="accent3"/>
                </a:solidFill>
                <a:latin typeface="Arial" pitchFamily="34" charset="0"/>
                <a:cs typeface="Arial" pitchFamily="34" charset="0"/>
              </a:defRPr>
            </a:lvl1pPr>
          </a:lstStyle>
          <a:p>
            <a:r>
              <a:rPr lang="en-US" altLang="ko-KR" dirty="0"/>
              <a:t> Click to add title</a:t>
            </a:r>
            <a:endParaRPr lang="ko-KR" altLang="en-US" dirty="0"/>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3523523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4.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CD61-643D-44A5-A450-3A42A50CBC1E}" type="datetimeFigureOut">
              <a:rPr lang="en-US" smtClean="0"/>
              <a:t>3/19/2023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F0832-F084-422D-97D1-AF848F4F2C34}" type="slidenum">
              <a:rPr lang="en-US" smtClean="0"/>
              <a:t>‹#›</a:t>
            </a:fld>
            <a:endParaRPr lang="en-US"/>
          </a:p>
        </p:txBody>
      </p:sp>
    </p:spTree>
    <p:extLst>
      <p:ext uri="{BB962C8B-B14F-4D97-AF65-F5344CB8AC3E}">
        <p14:creationId xmlns:p14="http://schemas.microsoft.com/office/powerpoint/2010/main" val="32863573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3/19/2023</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718397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3C5341-A454-A74E-8D2B-A3CCA57D2B3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B85446-C4E0-3657-C383-40A8F90CA99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9790F4-A99B-D5FF-3180-DBDDCCCD9DC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8DCCD61-643D-44A5-A450-3A42A50CBC1E}" type="datetimeFigureOut">
              <a:rPr lang="en-US" smtClean="0"/>
              <a:t>3/19/2023</a:t>
            </a:fld>
            <a:endParaRPr lang="en-US"/>
          </a:p>
        </p:txBody>
      </p:sp>
      <p:sp>
        <p:nvSpPr>
          <p:cNvPr id="5" name="Footer Placeholder 4">
            <a:extLst>
              <a:ext uri="{FF2B5EF4-FFF2-40B4-BE49-F238E27FC236}">
                <a16:creationId xmlns:a16="http://schemas.microsoft.com/office/drawing/2014/main" id="{6873DB2E-11DF-1F6C-FB47-6E71EBA105F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961BC4-BD8B-AA95-B006-62EAF2809FB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A2F0832-F084-422D-97D1-AF848F4F2C34}" type="slidenum">
              <a:rPr lang="en-US" smtClean="0"/>
              <a:t>‹#›</a:t>
            </a:fld>
            <a:endParaRPr lang="en-US"/>
          </a:p>
        </p:txBody>
      </p:sp>
    </p:spTree>
    <p:extLst>
      <p:ext uri="{BB962C8B-B14F-4D97-AF65-F5344CB8AC3E}">
        <p14:creationId xmlns:p14="http://schemas.microsoft.com/office/powerpoint/2010/main" val="2073585007"/>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660"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CD61-643D-44A5-A450-3A42A50CBC1E}" type="datetimeFigureOut">
              <a:rPr lang="en-US" smtClean="0"/>
              <a:t>3/19/2023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F0832-F084-422D-97D1-AF848F4F2C34}" type="slidenum">
              <a:rPr lang="en-US" smtClean="0"/>
              <a:t>‹#›</a:t>
            </a:fld>
            <a:endParaRPr lang="en-US"/>
          </a:p>
        </p:txBody>
      </p:sp>
    </p:spTree>
    <p:extLst>
      <p:ext uri="{BB962C8B-B14F-4D97-AF65-F5344CB8AC3E}">
        <p14:creationId xmlns:p14="http://schemas.microsoft.com/office/powerpoint/2010/main" val="190824268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winbrothersmovers.com/best-take-out-nyc/" TargetMode="External"/><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5.xml"/><Relationship Id="rId5" Type="http://schemas.openxmlformats.org/officeDocument/2006/relationships/hyperlink" Target="https://www.dreamstime.com/stock-photo-photo-cevapi-cevapcici-traditional-balkan-food-delicius-photo-cevapi-cevapcici-traditional-balkan-food-delicius-minced-meat-image98303903"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5.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pinterest.co.uk/pin/youll-never-want-to-leave-the-most-charming-farm-in-massachusetts--623959723391872378/" TargetMode="External"/><Relationship Id="rId3" Type="http://schemas.openxmlformats.org/officeDocument/2006/relationships/hyperlink" Target="https://www.gov.uk/limited-company-formation" TargetMode="External"/><Relationship Id="rId7" Type="http://schemas.openxmlformats.org/officeDocument/2006/relationships/hyperlink" Target="https://www.dreamstime.com/photos-images/fast-food-vendor-van.html" TargetMode="External"/><Relationship Id="rId2" Type="http://schemas.openxmlformats.org/officeDocument/2006/relationships/hyperlink" Target="https://doi.org/10.1016/S1389-9341(99)00004-0" TargetMode="External"/><Relationship Id="rId1" Type="http://schemas.openxmlformats.org/officeDocument/2006/relationships/slideLayout" Target="../slideLayouts/slideLayout52.xml"/><Relationship Id="rId6" Type="http://schemas.openxmlformats.org/officeDocument/2006/relationships/hyperlink" Target="https://www.insperity.com/blog/organizational-structure/" TargetMode="External"/><Relationship Id="rId5" Type="http://schemas.openxmlformats.org/officeDocument/2006/relationships/hyperlink" Target="https://twinbrothersmovers.com/best-take-out-nyc/" TargetMode="External"/><Relationship Id="rId4" Type="http://schemas.openxmlformats.org/officeDocument/2006/relationships/hyperlink" Target="https://www.dreamstime.com/stock-photo-photo-cevapi-cevapcici-traditional-balkan-food-delicius-photo-cevapi-cevapcici-traditional-balkan-food-delicius-minced-meat-image9830390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images/search?view=detailV2&amp;ccid=iI5inLNg&amp;id=542FFFF315FB433141280303F200361F1926D720&amp;thid=OIP.iI5inLNg9Ct62UV-nF4wTQHaFL&amp;mediaurl=https%3a%2f%2fdailyscrawl.com%2fwp-content%2fuploads%2f2020%2f08%2fMarket-segmentation-2.png&amp;cdnurl=https%3a%2f%2fth.bing.com%2fth%2fid%2fR.888e629cb360f42b7ad9457e9c5e304d%3frik%3dINcmGR82APIDAw%26pid%3dImgRaw%26r%3d0&amp;exph=700&amp;expw=1000&amp;q=market+segmentation&amp;simid=607993973312929155&amp;FORM=IRPRST&amp;ck=C674ACFD19098EF7237824FB97D616E5&amp;selectedIndex=19&amp;ajaxhist=0&amp;ajaxserp=0" TargetMode="External"/><Relationship Id="rId7" Type="http://schemas.openxmlformats.org/officeDocument/2006/relationships/image" Target="../media/image19.png"/><Relationship Id="rId2" Type="http://schemas.openxmlformats.org/officeDocument/2006/relationships/hyperlink" Target="https://www.investopedia.com/terms/m/marketsegmentation.asp" TargetMode="External"/><Relationship Id="rId1" Type="http://schemas.openxmlformats.org/officeDocument/2006/relationships/slideLayout" Target="../slideLayouts/slideLayout40.xml"/><Relationship Id="rId6" Type="http://schemas.openxmlformats.org/officeDocument/2006/relationships/image" Target="../media/image18.png"/><Relationship Id="rId5" Type="http://schemas.openxmlformats.org/officeDocument/2006/relationships/hyperlink" Target="https://streetfoodpackaging.co.uk/blogs/news/marketing-strategies-for-street-food-business-owners" TargetMode="External"/><Relationship Id="rId4" Type="http://schemas.openxmlformats.org/officeDocument/2006/relationships/hyperlink" Target="https://hagyuey.blogspot.com/2022/01/market-targeting-strateg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851920" y="2636911"/>
            <a:ext cx="5292060" cy="3404449"/>
          </a:xfrm>
        </p:spPr>
        <p:txBody>
          <a:bodyPr>
            <a:normAutofit/>
          </a:bodyPr>
          <a:lstStyle/>
          <a:p>
            <a:pPr eaLnBrk="1" hangingPunct="1">
              <a:lnSpc>
                <a:spcPct val="90000"/>
              </a:lnSpc>
              <a:buFont typeface="Arial" panose="020B0604020202020204" pitchFamily="34" charset="0"/>
              <a:buNone/>
            </a:pPr>
            <a:r>
              <a:rPr lang="en-GB" altLang="en-US" sz="1200" b="1" dirty="0">
                <a:latin typeface="Arial" panose="020B0604020202020204" pitchFamily="34" charset="0"/>
                <a:cs typeface="Arial" panose="020B0604020202020204" pitchFamily="34" charset="0"/>
              </a:rPr>
              <a:t>Module code and name: </a:t>
            </a:r>
          </a:p>
          <a:p>
            <a:pPr eaLnBrk="1" hangingPunct="1">
              <a:lnSpc>
                <a:spcPct val="90000"/>
              </a:lnSpc>
              <a:buFont typeface="Arial" panose="020B0604020202020204" pitchFamily="34" charset="0"/>
              <a:buNone/>
            </a:pPr>
            <a:r>
              <a:rPr lang="en-GB" altLang="en-US" sz="1200" b="1" dirty="0">
                <a:latin typeface="Arial" panose="020B0604020202020204" pitchFamily="34" charset="0"/>
                <a:cs typeface="Arial" panose="020B0604020202020204" pitchFamily="34" charset="0"/>
              </a:rPr>
              <a:t>BMSW4006_Managing Enterprise in the 21</a:t>
            </a:r>
            <a:r>
              <a:rPr lang="en-GB" altLang="en-US" sz="1200" b="1" baseline="30000" dirty="0">
                <a:latin typeface="Arial" panose="020B0604020202020204" pitchFamily="34" charset="0"/>
                <a:cs typeface="Arial" panose="020B0604020202020204" pitchFamily="34" charset="0"/>
              </a:rPr>
              <a:t>st</a:t>
            </a:r>
            <a:r>
              <a:rPr lang="en-GB" altLang="en-US" sz="1200" b="1" dirty="0">
                <a:latin typeface="Arial" panose="020B0604020202020204" pitchFamily="34" charset="0"/>
                <a:cs typeface="Arial" panose="020B0604020202020204" pitchFamily="34" charset="0"/>
              </a:rPr>
              <a:t> Century</a:t>
            </a:r>
          </a:p>
          <a:p>
            <a:pPr eaLnBrk="1" hangingPunct="1">
              <a:lnSpc>
                <a:spcPct val="90000"/>
              </a:lnSpc>
              <a:buFont typeface="Arial" panose="020B0604020202020204" pitchFamily="34" charset="0"/>
              <a:buNone/>
            </a:pPr>
            <a:endParaRPr lang="en-GB" altLang="en-US" sz="1200" b="1" dirty="0">
              <a:latin typeface="Arial" panose="020B0604020202020204" pitchFamily="34" charset="0"/>
              <a:cs typeface="Arial" panose="020B0604020202020204" pitchFamily="34" charset="0"/>
            </a:endParaRPr>
          </a:p>
          <a:p>
            <a:pPr eaLnBrk="1" hangingPunct="1">
              <a:lnSpc>
                <a:spcPct val="90000"/>
              </a:lnSpc>
              <a:buNone/>
            </a:pPr>
            <a:r>
              <a:rPr lang="en-GB" altLang="en-US" sz="1200" b="1" dirty="0">
                <a:latin typeface="Arial" panose="020B0604020202020204" pitchFamily="34" charset="0"/>
                <a:cs typeface="Arial" panose="020B0604020202020204" pitchFamily="34" charset="0"/>
              </a:rPr>
              <a:t>Name of the Students and ID Numbers:  2128090 - Ivaylo Georgiev</a:t>
            </a:r>
          </a:p>
          <a:p>
            <a:pPr eaLnBrk="1" hangingPunct="1">
              <a:lnSpc>
                <a:spcPct val="90000"/>
              </a:lnSpc>
              <a:buNone/>
            </a:pPr>
            <a:r>
              <a:rPr lang="en-GB" altLang="en-US" sz="1200" b="1" dirty="0">
                <a:latin typeface="Arial" panose="020B0604020202020204" pitchFamily="34" charset="0"/>
                <a:cs typeface="Arial" panose="020B0604020202020204" pitchFamily="34" charset="0"/>
              </a:rPr>
              <a:t>                                                                    2125657- Aneliya Georgieva</a:t>
            </a:r>
          </a:p>
          <a:p>
            <a:pPr eaLnBrk="1" hangingPunct="1">
              <a:lnSpc>
                <a:spcPct val="90000"/>
              </a:lnSpc>
              <a:buNone/>
            </a:pPr>
            <a:r>
              <a:rPr lang="en-GB" altLang="en-US" sz="1200" b="1" dirty="0">
                <a:latin typeface="Arial" panose="020B0604020202020204" pitchFamily="34" charset="0"/>
                <a:cs typeface="Arial" panose="020B0604020202020204" pitchFamily="34" charset="0"/>
              </a:rPr>
              <a:t>                                                                    2127720 - Slavina Stoyanova</a:t>
            </a:r>
          </a:p>
          <a:p>
            <a:pPr eaLnBrk="1" hangingPunct="1">
              <a:lnSpc>
                <a:spcPct val="90000"/>
              </a:lnSpc>
              <a:buNone/>
            </a:pPr>
            <a:r>
              <a:rPr lang="en-GB" altLang="en-US" sz="1200" b="1" dirty="0">
                <a:latin typeface="Arial" panose="020B0604020202020204" pitchFamily="34" charset="0"/>
                <a:cs typeface="Arial" panose="020B0604020202020204" pitchFamily="34" charset="0"/>
              </a:rPr>
              <a:t>                                                                    2125440 - Petko Petkov</a:t>
            </a:r>
          </a:p>
          <a:p>
            <a:pPr eaLnBrk="1" hangingPunct="1">
              <a:lnSpc>
                <a:spcPct val="90000"/>
              </a:lnSpc>
              <a:buNone/>
            </a:pPr>
            <a:endParaRPr lang="en-GB" altLang="en-US" sz="1200" b="1" dirty="0">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None/>
            </a:pPr>
            <a:r>
              <a:rPr lang="en-GB" altLang="en-US" sz="1200" b="1" dirty="0">
                <a:latin typeface="Arial" panose="020B0604020202020204" pitchFamily="34" charset="0"/>
                <a:cs typeface="Arial" panose="020B0604020202020204" pitchFamily="34" charset="0"/>
              </a:rPr>
              <a:t>Name of Group: Group 2  </a:t>
            </a:r>
          </a:p>
          <a:p>
            <a:pPr eaLnBrk="1" hangingPunct="1">
              <a:lnSpc>
                <a:spcPct val="90000"/>
              </a:lnSpc>
              <a:buFont typeface="Arial" panose="020B0604020202020204" pitchFamily="34" charset="0"/>
              <a:buNone/>
            </a:pPr>
            <a:r>
              <a:rPr lang="en-GB" altLang="en-US" sz="1200" b="1" dirty="0">
                <a:latin typeface="Arial" panose="020B0604020202020204" pitchFamily="34" charset="0"/>
                <a:cs typeface="Arial" panose="020B0604020202020204" pitchFamily="34" charset="0"/>
              </a:rPr>
              <a:t>Lecturer Name: Umar Sadaat</a:t>
            </a:r>
          </a:p>
          <a:p>
            <a:pPr eaLnBrk="1" hangingPunct="1">
              <a:lnSpc>
                <a:spcPct val="90000"/>
              </a:lnSpc>
              <a:buNone/>
            </a:pPr>
            <a:r>
              <a:rPr lang="en-GB" altLang="en-US" sz="1200" b="1" dirty="0">
                <a:latin typeface="Arial" panose="020B0604020202020204" pitchFamily="34" charset="0"/>
                <a:cs typeface="Arial" panose="020B0604020202020204" pitchFamily="34" charset="0"/>
              </a:rPr>
              <a:t>Title: BG Group LTD. / Street food industry</a:t>
            </a:r>
          </a:p>
          <a:p>
            <a:pPr eaLnBrk="1" hangingPunct="1">
              <a:lnSpc>
                <a:spcPct val="90000"/>
              </a:lnSpc>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pPr eaLnBrk="1" hangingPunct="1">
              <a:lnSpc>
                <a:spcPct val="90000"/>
              </a:lnSpc>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p:txBody>
      </p:sp>
      <p:pic>
        <p:nvPicPr>
          <p:cNvPr id="9" name="Picture 8" descr="A group of people standing around a counter with food on it&#10;&#10;Description automatically generated with medium confidence">
            <a:extLst>
              <a:ext uri="{FF2B5EF4-FFF2-40B4-BE49-F238E27FC236}">
                <a16:creationId xmlns:a16="http://schemas.microsoft.com/office/drawing/2014/main" id="{1E6087FC-64BE-1D14-7A3D-897F88344301}"/>
              </a:ext>
            </a:extLst>
          </p:cNvPr>
          <p:cNvPicPr>
            <a:picLocks noChangeAspect="1"/>
          </p:cNvPicPr>
          <p:nvPr/>
        </p:nvPicPr>
        <p:blipFill rotWithShape="1">
          <a:blip r:embed="rId2">
            <a:extLst>
              <a:ext uri="{28A0092B-C50C-407E-A947-70E740481C1C}">
                <a14:useLocalDpi xmlns:a14="http://schemas.microsoft.com/office/drawing/2010/main" val="0"/>
              </a:ext>
            </a:extLst>
          </a:blip>
          <a:srcRect l="43307" r="17310" b="-2"/>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190" name="Isosceles Triangle 618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769529" y="6041362"/>
            <a:ext cx="805343"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3B07335-0E4B-4830-9DA1-499DF5ED18FC}" type="datetime1">
              <a:rPr kumimoji="0" lang="en-GB" altLang="en-US" sz="900" b="0" i="0" u="none" strike="noStrike" kern="1200" cap="none" spc="0" normalizeH="0" baseline="0" noProof="0" smtClean="0">
                <a:ln>
                  <a:noFill/>
                </a:ln>
                <a:solidFill>
                  <a:prstClr val="white">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19/03/2023</a:t>
            </a:fld>
            <a:endParaRPr kumimoji="0" lang="en-GB" altLang="en-US" sz="900" b="0" i="0" u="none" strike="noStrike" kern="1200" cap="none" spc="0" normalizeH="0" baseline="0" noProof="0">
              <a:ln>
                <a:noFill/>
              </a:ln>
              <a:solidFill>
                <a:prstClr val="white">
                  <a:tint val="75000"/>
                </a:prstClr>
              </a:solidFill>
              <a:effectLst/>
              <a:uLnTx/>
              <a:uFillTx/>
              <a:latin typeface="Myriad Pro"/>
              <a:ea typeface="+mn-ea"/>
              <a:cs typeface="+mn-cs"/>
            </a:endParaRPr>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816640"/>
            <a:ext cx="9144000" cy="628425"/>
          </a:xfrm>
          <a:gradFill flip="none" rotWithShape="1">
            <a:gsLst>
              <a:gs pos="56000">
                <a:schemeClr val="tx1"/>
              </a:gs>
              <a:gs pos="100000">
                <a:schemeClr val="accent6">
                  <a:lumMod val="30000"/>
                  <a:lumOff val="70000"/>
                </a:schemeClr>
              </a:gs>
            </a:gsLst>
            <a:path path="shape">
              <a:fillToRect l="50000" t="50000" r="50000" b="50000"/>
            </a:path>
            <a:tileRect/>
          </a:gradFill>
        </p:spPr>
        <p:txBody>
          <a:bodyPr>
            <a:normAutofit fontScale="90000"/>
          </a:bodyPr>
          <a:lstStyle/>
          <a:p>
            <a:pPr algn="just"/>
            <a:r>
              <a:rPr lang="en-GB" altLang="en-US" b="1" i="1" dirty="0">
                <a:latin typeface="Arial" panose="020B0604020202020204" pitchFamily="34" charset="0"/>
                <a:cs typeface="Arial" panose="020B0604020202020204" pitchFamily="34" charset="0"/>
              </a:rPr>
              <a:t>    BUSINESS PLAN         STREET FOOD</a:t>
            </a:r>
          </a:p>
        </p:txBody>
      </p:sp>
      <p:sp>
        <p:nvSpPr>
          <p:cNvPr id="2" name="Rectangle 1">
            <a:extLst>
              <a:ext uri="{FF2B5EF4-FFF2-40B4-BE49-F238E27FC236}">
                <a16:creationId xmlns:a16="http://schemas.microsoft.com/office/drawing/2014/main" id="{8EEBF0D8-7E54-7364-1B5F-69A863F52D10}"/>
              </a:ext>
            </a:extLst>
          </p:cNvPr>
          <p:cNvSpPr/>
          <p:nvPr/>
        </p:nvSpPr>
        <p:spPr>
          <a:xfrm>
            <a:off x="0" y="6525344"/>
            <a:ext cx="3275856"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50000"/>
              </a:lnSpc>
              <a:spcBef>
                <a:spcPts val="1000"/>
              </a:spcBef>
              <a:spcAft>
                <a:spcPts val="0"/>
              </a:spcAft>
              <a:buClrTx/>
              <a:buSzPct val="125000"/>
              <a:buFontTx/>
              <a:buNone/>
              <a:tabLst/>
              <a:defRPr/>
            </a:pP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Source: https://twinbrothersmovers.com/best-take-out-nyc/</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ko-KR">
                <a:solidFill>
                  <a:schemeClr val="bg1"/>
                </a:solidFill>
              </a:rPr>
              <a:t> </a:t>
            </a:r>
            <a:endParaRPr lang="ko-KR" altLang="en-US" dirty="0">
              <a:solidFill>
                <a:schemeClr val="bg1"/>
              </a:solidFill>
            </a:endParaRPr>
          </a:p>
        </p:txBody>
      </p:sp>
      <p:sp>
        <p:nvSpPr>
          <p:cNvPr id="6" name="Content Placeholder 5"/>
          <p:cNvSpPr>
            <a:spLocks noGrp="1"/>
          </p:cNvSpPr>
          <p:nvPr>
            <p:ph idx="1"/>
          </p:nvPr>
        </p:nvSpPr>
        <p:spPr>
          <a:xfrm>
            <a:off x="857250" y="620688"/>
            <a:ext cx="7603182" cy="1296144"/>
          </a:xfrm>
        </p:spPr>
        <p:txBody>
          <a:body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kumimoji="0" lang="en-GB" sz="36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BUSINESS TEAM PRESENTATION</a:t>
            </a:r>
            <a:endParaRPr kumimoji="0" lang="en-GB" sz="2000" b="0" i="0" u="none" strike="noStrike" kern="1200" cap="none" spc="0" normalizeH="0" baseline="0" noProof="0" dirty="0">
              <a:ln>
                <a:noFill/>
              </a:ln>
              <a:solidFill>
                <a:schemeClr val="bg1"/>
              </a:solidFill>
              <a:effectLst/>
              <a:uLnTx/>
              <a:uFillTx/>
              <a:latin typeface="맑은 고딕"/>
              <a:ea typeface="+mn-ea"/>
              <a:cs typeface="+mn-cs"/>
            </a:endParaRPr>
          </a:p>
          <a:p>
            <a:endParaRPr lang="en-US" altLang="ko-KR" b="1" dirty="0">
              <a:solidFill>
                <a:schemeClr val="tx1">
                  <a:lumMod val="75000"/>
                  <a:lumOff val="25000"/>
                </a:schemeClr>
              </a:solidFill>
              <a:latin typeface="Arial" pitchFamily="34" charset="0"/>
              <a:cs typeface="Arial" pitchFamily="34" charset="0"/>
            </a:endParaRPr>
          </a:p>
        </p:txBody>
      </p:sp>
      <p:sp>
        <p:nvSpPr>
          <p:cNvPr id="13" name="Arrow: Pentagon 12">
            <a:extLst>
              <a:ext uri="{FF2B5EF4-FFF2-40B4-BE49-F238E27FC236}">
                <a16:creationId xmlns:a16="http://schemas.microsoft.com/office/drawing/2014/main" id="{AC66BD20-4DF9-C585-92AA-70D805B098F2}"/>
              </a:ext>
            </a:extLst>
          </p:cNvPr>
          <p:cNvSpPr/>
          <p:nvPr/>
        </p:nvSpPr>
        <p:spPr>
          <a:xfrm>
            <a:off x="2915816" y="5373836"/>
            <a:ext cx="1730850" cy="901531"/>
          </a:xfrm>
          <a:prstGeom prst="homePlate">
            <a:avLst>
              <a:gd name="adj" fmla="val 51682"/>
            </a:avLst>
          </a:prstGeom>
          <a:solidFill>
            <a:srgbClr val="92D050"/>
          </a:solidFill>
          <a:ln>
            <a:solidFill>
              <a:srgbClr val="92D050"/>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Aneliya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Georgieva</a:t>
            </a:r>
          </a:p>
        </p:txBody>
      </p:sp>
      <p:sp>
        <p:nvSpPr>
          <p:cNvPr id="15" name="Arrow: Pentagon 14">
            <a:extLst>
              <a:ext uri="{FF2B5EF4-FFF2-40B4-BE49-F238E27FC236}">
                <a16:creationId xmlns:a16="http://schemas.microsoft.com/office/drawing/2014/main" id="{011280BA-1678-2A68-B8EC-A6591FB2361A}"/>
              </a:ext>
            </a:extLst>
          </p:cNvPr>
          <p:cNvSpPr/>
          <p:nvPr/>
        </p:nvSpPr>
        <p:spPr>
          <a:xfrm>
            <a:off x="1043608" y="5373836"/>
            <a:ext cx="1730850" cy="863476"/>
          </a:xfrm>
          <a:prstGeom prst="homePlate">
            <a:avLst>
              <a:gd name="adj" fmla="val 39414"/>
            </a:avLst>
          </a:prstGeom>
          <a:solidFill>
            <a:srgbClr val="92D050"/>
          </a:solidFill>
          <a:ln>
            <a:solidFill>
              <a:srgbClr val="92D050"/>
            </a:solidFill>
          </a:ln>
          <a:effectLst>
            <a:outerShdw blurRad="76200" dist="12700" dir="2700000" sy="-23000" kx="-800400" algn="bl" rotWithShape="0">
              <a:prstClr val="black">
                <a:alpha val="2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Slavina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Stoyanova</a:t>
            </a:r>
          </a:p>
        </p:txBody>
      </p:sp>
      <p:sp>
        <p:nvSpPr>
          <p:cNvPr id="16" name="Arrow: Pentagon 15">
            <a:extLst>
              <a:ext uri="{FF2B5EF4-FFF2-40B4-BE49-F238E27FC236}">
                <a16:creationId xmlns:a16="http://schemas.microsoft.com/office/drawing/2014/main" id="{82175071-EC9F-88AA-7132-A5111CCCB200}"/>
              </a:ext>
            </a:extLst>
          </p:cNvPr>
          <p:cNvSpPr/>
          <p:nvPr/>
        </p:nvSpPr>
        <p:spPr>
          <a:xfrm>
            <a:off x="4788024" y="5373836"/>
            <a:ext cx="1730850" cy="901531"/>
          </a:xfrm>
          <a:prstGeom prst="homePlate">
            <a:avLst/>
          </a:prstGeom>
          <a:solidFill>
            <a:srgbClr val="92D050"/>
          </a:solidFill>
          <a:effectLst>
            <a:outerShdw blurRad="76200" dist="12700" dir="2700000" sy="-23000" kx="-800400" algn="bl" rotWithShape="0">
              <a:prstClr val="black">
                <a:alpha val="20000"/>
              </a:prstClr>
            </a:outerShdw>
          </a:effectLst>
        </p:spPr>
        <p:style>
          <a:lnRef idx="2">
            <a:schemeClr val="accent3"/>
          </a:lnRef>
          <a:fillRef idx="1">
            <a:schemeClr val="lt1"/>
          </a:fillRef>
          <a:effectRef idx="0">
            <a:schemeClr val="accent3"/>
          </a:effectRef>
          <a:fontRef idx="minor">
            <a:schemeClr val="dk1"/>
          </a:fontRef>
        </p:style>
        <p:txBody>
          <a:bodyPr rtlCol="0" anchor="ct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Ivaylo </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Georgiev</a:t>
            </a:r>
          </a:p>
        </p:txBody>
      </p:sp>
      <p:sp>
        <p:nvSpPr>
          <p:cNvPr id="17" name="Arrow: Pentagon 16">
            <a:extLst>
              <a:ext uri="{FF2B5EF4-FFF2-40B4-BE49-F238E27FC236}">
                <a16:creationId xmlns:a16="http://schemas.microsoft.com/office/drawing/2014/main" id="{72237FB9-182A-79EA-EC11-43B1E617B34B}"/>
              </a:ext>
            </a:extLst>
          </p:cNvPr>
          <p:cNvSpPr/>
          <p:nvPr/>
        </p:nvSpPr>
        <p:spPr>
          <a:xfrm>
            <a:off x="6660232" y="5411891"/>
            <a:ext cx="1729388" cy="863476"/>
          </a:xfrm>
          <a:prstGeom prst="homePlate">
            <a:avLst/>
          </a:prstGeom>
          <a:solidFill>
            <a:srgbClr val="92D050"/>
          </a:solidFill>
          <a:ln>
            <a:solidFill>
              <a:srgbClr val="92D050"/>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Petko</a:t>
            </a:r>
          </a:p>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Petkov</a:t>
            </a:r>
          </a:p>
        </p:txBody>
      </p:sp>
      <p:pic>
        <p:nvPicPr>
          <p:cNvPr id="14" name="Content Placeholder 13">
            <a:extLst>
              <a:ext uri="{FF2B5EF4-FFF2-40B4-BE49-F238E27FC236}">
                <a16:creationId xmlns:a16="http://schemas.microsoft.com/office/drawing/2014/main" id="{0737F80B-140C-0A68-80F7-BAB28FC6E61B}"/>
              </a:ext>
            </a:extLst>
          </p:cNvPr>
          <p:cNvPicPr>
            <a:picLocks noGrp="1" noChangeAspect="1"/>
          </p:cNvPicPr>
          <p:nvPr>
            <p:ph idx="10"/>
          </p:nvPr>
        </p:nvPicPr>
        <p:blipFill>
          <a:blip r:embed="rId2">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817605" y="1772816"/>
            <a:ext cx="7711680" cy="3312369"/>
          </a:xfrm>
          <a:prstGeom prst="rect">
            <a:avLst/>
          </a:prstGeom>
          <a:solidFill>
            <a:schemeClr val="bg2">
              <a:lumMod val="75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blurRad="292100" dist="139700" dir="2700000" algn="tl" rotWithShape="0">
              <a:srgbClr val="333333">
                <a:alpha val="65000"/>
              </a:srgbClr>
            </a:outerShdw>
            <a:softEdge rad="215900"/>
          </a:effectLst>
        </p:spPr>
      </p:pic>
      <p:sp>
        <p:nvSpPr>
          <p:cNvPr id="2" name="Rectangle 1">
            <a:extLst>
              <a:ext uri="{FF2B5EF4-FFF2-40B4-BE49-F238E27FC236}">
                <a16:creationId xmlns:a16="http://schemas.microsoft.com/office/drawing/2014/main" id="{2F21F756-2298-0D0B-52B3-0A6E3915217E}"/>
              </a:ext>
            </a:extLst>
          </p:cNvPr>
          <p:cNvSpPr/>
          <p:nvPr/>
        </p:nvSpPr>
        <p:spPr>
          <a:xfrm>
            <a:off x="0" y="6602073"/>
            <a:ext cx="9252520" cy="25592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1"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Source: https://www.freepik.com/free-vector/set-diverse-people-holding-papers-bags_6976381.htm</a:t>
            </a:r>
          </a:p>
        </p:txBody>
      </p:sp>
    </p:spTree>
    <p:extLst>
      <p:ext uri="{BB962C8B-B14F-4D97-AF65-F5344CB8AC3E}">
        <p14:creationId xmlns:p14="http://schemas.microsoft.com/office/powerpoint/2010/main" val="4195849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E57-ADBE-31DD-3BFE-706DC07715C7}"/>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r>
              <a:rPr lang="en-GB"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B04E18C0-2BCC-A1CD-B65E-5ECC1AFCF82A}"/>
              </a:ext>
            </a:extLst>
          </p:cNvPr>
          <p:cNvSpPr>
            <a:spLocks noGrp="1"/>
          </p:cNvSpPr>
          <p:nvPr>
            <p:ph idx="1"/>
          </p:nvPr>
        </p:nvSpPr>
        <p:spPr>
          <a:xfrm>
            <a:off x="457200" y="1844824"/>
            <a:ext cx="8229600" cy="4171602"/>
          </a:xfrm>
        </p:spPr>
        <p:style>
          <a:lnRef idx="2">
            <a:schemeClr val="accent3">
              <a:shade val="50000"/>
            </a:schemeClr>
          </a:lnRef>
          <a:fillRef idx="1">
            <a:schemeClr val="accent3"/>
          </a:fillRef>
          <a:effectRef idx="0">
            <a:schemeClr val="accent3"/>
          </a:effectRef>
          <a:fontRef idx="minor">
            <a:schemeClr val="lt1"/>
          </a:fontRef>
        </p:style>
        <p:txBody>
          <a:bodyPr>
            <a:noAutofit/>
          </a:bodyPr>
          <a:lstStyle/>
          <a:p>
            <a:r>
              <a:rPr lang="en-GB" sz="2000" dirty="0">
                <a:latin typeface="Arial" panose="020B0604020202020204" pitchFamily="34" charset="0"/>
                <a:cs typeface="Arial" panose="020B0604020202020204" pitchFamily="34" charset="0"/>
              </a:rPr>
              <a:t>Overview…………………………………………………slide 4</a:t>
            </a:r>
          </a:p>
          <a:p>
            <a:r>
              <a:rPr lang="en-GB" sz="2000" dirty="0">
                <a:latin typeface="Arial" panose="020B0604020202020204" pitchFamily="34" charset="0"/>
                <a:cs typeface="Arial" panose="020B0604020202020204" pitchFamily="34" charset="0"/>
              </a:rPr>
              <a:t>Legal format &amp; Management…………………………..slide 5</a:t>
            </a:r>
          </a:p>
          <a:p>
            <a:r>
              <a:rPr lang="en-GB" sz="2000" dirty="0">
                <a:latin typeface="Arial" panose="020B0604020202020204" pitchFamily="34" charset="0"/>
                <a:cs typeface="Arial" panose="020B0604020202020204" pitchFamily="34" charset="0"/>
              </a:rPr>
              <a:t>Swot analysis……………………………………………slide 6</a:t>
            </a:r>
          </a:p>
          <a:p>
            <a:r>
              <a:rPr lang="en-GB" sz="2000" dirty="0">
                <a:latin typeface="Arial" panose="020B0604020202020204" pitchFamily="34" charset="0"/>
                <a:cs typeface="Arial" panose="020B0604020202020204" pitchFamily="34" charset="0"/>
              </a:rPr>
              <a:t>Pestel analysis…………………………………………..slide 7</a:t>
            </a:r>
          </a:p>
          <a:p>
            <a:r>
              <a:rPr lang="en-GB" sz="2000" dirty="0">
                <a:latin typeface="Arial" panose="020B0604020202020204" pitchFamily="34" charset="0"/>
                <a:cs typeface="Arial" panose="020B0604020202020204" pitchFamily="34" charset="0"/>
              </a:rPr>
              <a:t>Marketing Segmentation………………………………..slide 8</a:t>
            </a:r>
          </a:p>
          <a:p>
            <a:r>
              <a:rPr lang="en-GB" sz="2000" dirty="0">
                <a:latin typeface="Arial" panose="020B0604020202020204" pitchFamily="34" charset="0"/>
                <a:cs typeface="Arial" panose="020B0604020202020204" pitchFamily="34" charset="0"/>
              </a:rPr>
              <a:t>Customer Targeting …………………………………….slide 9</a:t>
            </a:r>
          </a:p>
          <a:p>
            <a:r>
              <a:rPr lang="en-GB" sz="2000" dirty="0">
                <a:latin typeface="Arial" panose="020B0604020202020204" pitchFamily="34" charset="0"/>
                <a:cs typeface="Arial" panose="020B0604020202020204" pitchFamily="34" charset="0"/>
              </a:rPr>
              <a:t>Market targeting strategies…………………………….slide 10</a:t>
            </a:r>
          </a:p>
          <a:p>
            <a:r>
              <a:rPr lang="en-GB" sz="2000" dirty="0">
                <a:latin typeface="Arial" panose="020B0604020202020204" pitchFamily="34" charset="0"/>
                <a:cs typeface="Arial" panose="020B0604020202020204" pitchFamily="34" charset="0"/>
              </a:rPr>
              <a:t>4 P’s Marketing tactic……………………………..........slide 11  </a:t>
            </a:r>
          </a:p>
          <a:p>
            <a:r>
              <a:rPr lang="en-GB" sz="2000" dirty="0">
                <a:latin typeface="Arial" panose="020B0604020202020204" pitchFamily="34" charset="0"/>
                <a:cs typeface="Arial" panose="020B0604020202020204" pitchFamily="34" charset="0"/>
              </a:rPr>
              <a:t>Funding…………………………………………………..slide 12</a:t>
            </a:r>
          </a:p>
          <a:p>
            <a:r>
              <a:rPr lang="en-GB" sz="2000" dirty="0">
                <a:latin typeface="Arial" panose="020B0604020202020204" pitchFamily="34" charset="0"/>
                <a:cs typeface="Arial" panose="020B0604020202020204" pitchFamily="34" charset="0"/>
              </a:rPr>
              <a:t>Reference list…………………………………………..slides 13-14</a:t>
            </a:r>
          </a:p>
        </p:txBody>
      </p:sp>
    </p:spTree>
    <p:extLst>
      <p:ext uri="{BB962C8B-B14F-4D97-AF65-F5344CB8AC3E}">
        <p14:creationId xmlns:p14="http://schemas.microsoft.com/office/powerpoint/2010/main" val="3502722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ky, green, outdoor&#10;&#10;Description automatically generated">
            <a:extLst>
              <a:ext uri="{FF2B5EF4-FFF2-40B4-BE49-F238E27FC236}">
                <a16:creationId xmlns:a16="http://schemas.microsoft.com/office/drawing/2014/main" id="{A82F6774-B1C2-7CE5-7080-38B253D23EE0}"/>
              </a:ext>
            </a:extLst>
          </p:cNvPr>
          <p:cNvPicPr>
            <a:picLocks noChangeAspect="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9144000" cy="6858000"/>
          </a:xfrm>
          <a:prstGeom prst="rect">
            <a:avLst/>
          </a:prstGeom>
          <a:ln>
            <a:solidFill>
              <a:schemeClr val="bg2">
                <a:lumMod val="75000"/>
              </a:schemeClr>
            </a:solidFill>
          </a:ln>
        </p:spPr>
      </p:pic>
      <p:sp>
        <p:nvSpPr>
          <p:cNvPr id="2" name="Title 1">
            <a:extLst>
              <a:ext uri="{FF2B5EF4-FFF2-40B4-BE49-F238E27FC236}">
                <a16:creationId xmlns:a16="http://schemas.microsoft.com/office/drawing/2014/main" id="{5D7837F5-0C9C-A54D-3876-9A6F367891FD}"/>
              </a:ext>
            </a:extLst>
          </p:cNvPr>
          <p:cNvSpPr>
            <a:spLocks noGrp="1"/>
          </p:cNvSpPr>
          <p:nvPr>
            <p:ph type="title"/>
          </p:nvPr>
        </p:nvSpPr>
        <p:spPr>
          <a:xfrm>
            <a:off x="971600" y="620688"/>
            <a:ext cx="6192688" cy="1656184"/>
          </a:xfrm>
        </p:spPr>
        <p:txBody>
          <a:bodyPr>
            <a:normAutofit/>
          </a:bodyPr>
          <a:lstStyle/>
          <a:p>
            <a:pPr algn="ctr"/>
            <a:r>
              <a:rPr lang="en-GB" b="1" dirty="0">
                <a:solidFill>
                  <a:schemeClr val="accent2"/>
                </a:solidFill>
                <a:latin typeface="Arial" panose="020B0604020202020204" pitchFamily="34" charset="0"/>
                <a:cs typeface="Arial" panose="020B0604020202020204" pitchFamily="34" charset="0"/>
              </a:rPr>
              <a:t>OVERVIEW</a:t>
            </a:r>
            <a:r>
              <a:rPr lang="en-GB" dirty="0">
                <a:solidFill>
                  <a:schemeClr val="accent2"/>
                </a:solidFill>
                <a:latin typeface="Arial" panose="020B0604020202020204" pitchFamily="34" charset="0"/>
                <a:cs typeface="Arial" panose="020B0604020202020204" pitchFamily="34" charset="0"/>
              </a:rPr>
              <a:t> </a:t>
            </a:r>
            <a:br>
              <a:rPr lang="en-GB" dirty="0">
                <a:solidFill>
                  <a:schemeClr val="accent2"/>
                </a:solidFill>
                <a:latin typeface="Arial" panose="020B0604020202020204" pitchFamily="34" charset="0"/>
                <a:cs typeface="Arial" panose="020B0604020202020204" pitchFamily="34" charset="0"/>
              </a:rPr>
            </a:br>
            <a:r>
              <a:rPr lang="en-GB" b="1" dirty="0">
                <a:solidFill>
                  <a:schemeClr val="accent2"/>
                </a:solidFill>
                <a:latin typeface="Arial" panose="020B0604020202020204" pitchFamily="34" charset="0"/>
                <a:cs typeface="Arial" panose="020B0604020202020204" pitchFamily="34" charset="0"/>
              </a:rPr>
              <a:t>of our street food business</a:t>
            </a:r>
          </a:p>
        </p:txBody>
      </p:sp>
      <p:sp>
        <p:nvSpPr>
          <p:cNvPr id="3" name="Content Placeholder 2">
            <a:extLst>
              <a:ext uri="{FF2B5EF4-FFF2-40B4-BE49-F238E27FC236}">
                <a16:creationId xmlns:a16="http://schemas.microsoft.com/office/drawing/2014/main" id="{93E5AA69-47A3-7899-2EB7-7AE8DA8DD2DB}"/>
              </a:ext>
            </a:extLst>
          </p:cNvPr>
          <p:cNvSpPr>
            <a:spLocks noGrp="1"/>
          </p:cNvSpPr>
          <p:nvPr>
            <p:ph sz="half" idx="1"/>
          </p:nvPr>
        </p:nvSpPr>
        <p:spPr>
          <a:xfrm>
            <a:off x="4716016" y="1988840"/>
            <a:ext cx="3816424" cy="4680520"/>
          </a:xfrm>
        </p:spPr>
        <p:txBody>
          <a:bodyPr>
            <a:normAutofit/>
          </a:bodyPr>
          <a:lstStyle/>
          <a:p>
            <a:r>
              <a:rPr lang="en-GB" b="1" dirty="0">
                <a:solidFill>
                  <a:schemeClr val="tx1"/>
                </a:solidFill>
                <a:latin typeface="Arial" panose="020B0604020202020204" pitchFamily="34" charset="0"/>
                <a:cs typeface="Arial" panose="020B0604020202020204" pitchFamily="34" charset="0"/>
              </a:rPr>
              <a:t>Who are WE? </a:t>
            </a:r>
            <a:r>
              <a:rPr lang="bg-BG" b="1" dirty="0">
                <a:solidFill>
                  <a:schemeClr val="tx1"/>
                </a:solidFill>
                <a:latin typeface="Arial" panose="020B0604020202020204" pitchFamily="34" charset="0"/>
                <a:cs typeface="Arial" panose="020B0604020202020204" pitchFamily="34" charset="0"/>
              </a:rPr>
              <a:t>           </a:t>
            </a:r>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Our products and service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Name, location and description of our business</a:t>
            </a:r>
          </a:p>
          <a:p>
            <a:r>
              <a:rPr lang="en-GB" b="1" dirty="0">
                <a:solidFill>
                  <a:schemeClr val="tx1"/>
                </a:solidFill>
                <a:latin typeface="Arial" panose="020B0604020202020204" pitchFamily="34" charset="0"/>
                <a:cs typeface="Arial" panose="020B0604020202020204" pitchFamily="34" charset="0"/>
              </a:rPr>
              <a:t>What is our GOALS? </a:t>
            </a:r>
            <a:r>
              <a:rPr lang="en-GB" sz="1100" dirty="0">
                <a:solidFill>
                  <a:schemeClr val="tx1"/>
                </a:solidFill>
                <a:latin typeface="Arial" panose="020B0604020202020204" pitchFamily="34" charset="0"/>
                <a:cs typeface="Arial" panose="020B0604020202020204" pitchFamily="34" charset="0"/>
              </a:rPr>
              <a:t> </a:t>
            </a:r>
          </a:p>
          <a:p>
            <a:r>
              <a:rPr lang="en-GB" sz="1100" dirty="0">
                <a:solidFill>
                  <a:schemeClr val="tx1"/>
                </a:solidFill>
                <a:latin typeface="Arial" panose="020B0604020202020204" pitchFamily="34" charset="0"/>
                <a:cs typeface="Arial" panose="020B0604020202020204" pitchFamily="34" charset="0"/>
              </a:rPr>
              <a:t>Making the most delicious Balkan meals in our area </a:t>
            </a:r>
          </a:p>
          <a:p>
            <a:r>
              <a:rPr lang="en-GB" sz="1100" dirty="0">
                <a:solidFill>
                  <a:schemeClr val="tx1"/>
                </a:solidFill>
                <a:latin typeface="Arial" panose="020B0604020202020204" pitchFamily="34" charset="0"/>
                <a:cs typeface="Arial" panose="020B0604020202020204" pitchFamily="34" charset="0"/>
              </a:rPr>
              <a:t>Hang up great sales and expand our business</a:t>
            </a:r>
          </a:p>
          <a:p>
            <a:r>
              <a:rPr lang="en-GB" b="1" dirty="0">
                <a:solidFill>
                  <a:schemeClr val="tx1"/>
                </a:solidFill>
                <a:latin typeface="Arial" panose="020B0604020202020204" pitchFamily="34" charset="0"/>
                <a:cs typeface="Arial" panose="020B0604020202020204" pitchFamily="34" charset="0"/>
              </a:rPr>
              <a:t>Our Logo?                  </a:t>
            </a:r>
            <a:endParaRPr lang="en-GB" sz="1100" dirty="0">
              <a:solidFill>
                <a:schemeClr val="tx1"/>
              </a:solidFill>
              <a:latin typeface="Arial" panose="020B0604020202020204" pitchFamily="34" charset="0"/>
              <a:cs typeface="Arial" panose="020B0604020202020204" pitchFamily="34" charset="0"/>
            </a:endParaRPr>
          </a:p>
          <a:p>
            <a:r>
              <a:rPr lang="en-GB" sz="1100" b="1" i="1" dirty="0">
                <a:solidFill>
                  <a:schemeClr val="tx1"/>
                </a:solidFill>
                <a:latin typeface="Arial" panose="020B0604020202020204" pitchFamily="34" charset="0"/>
                <a:cs typeface="Arial" panose="020B0604020202020204" pitchFamily="34" charset="0"/>
              </a:rPr>
              <a:t>“The taste of the Balkans – grill &amp; chips”</a:t>
            </a:r>
          </a:p>
          <a:p>
            <a:r>
              <a:rPr lang="en-GB" b="1" dirty="0">
                <a:solidFill>
                  <a:schemeClr val="tx1"/>
                </a:solidFill>
                <a:latin typeface="Arial" panose="020B0604020202020204" pitchFamily="34" charset="0"/>
                <a:cs typeface="Arial" panose="020B0604020202020204" pitchFamily="34" charset="0"/>
              </a:rPr>
              <a:t>Why street food and why US?    </a:t>
            </a:r>
          </a:p>
          <a:p>
            <a:r>
              <a:rPr lang="en-GB" sz="1100" dirty="0">
                <a:solidFill>
                  <a:schemeClr val="tx1"/>
                </a:solidFill>
                <a:latin typeface="Arial" panose="020B0604020202020204" pitchFamily="34" charset="0"/>
                <a:cs typeface="Arial" panose="020B0604020202020204" pitchFamily="34" charset="0"/>
              </a:rPr>
              <a:t>Why Street food flavours?</a:t>
            </a:r>
            <a:endParaRPr lang="en-GB" dirty="0">
              <a:solidFill>
                <a:schemeClr val="tx1"/>
              </a:solidFill>
              <a:latin typeface="Arial" panose="020B0604020202020204" pitchFamily="34" charset="0"/>
              <a:cs typeface="Arial" panose="020B0604020202020204" pitchFamily="34" charset="0"/>
            </a:endParaRPr>
          </a:p>
          <a:p>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Why should fans choose our food?</a:t>
            </a:r>
            <a:r>
              <a:rPr lang="bg-BG" dirty="0">
                <a:solidFill>
                  <a:schemeClr val="tx1"/>
                </a:solidFill>
                <a:latin typeface="Arial" panose="020B0604020202020204" pitchFamily="34" charset="0"/>
                <a:cs typeface="Arial" panose="020B0604020202020204" pitchFamily="34" charset="0"/>
              </a:rPr>
              <a:t>         </a:t>
            </a:r>
            <a:endParaRPr lang="en-GB" sz="1100" dirty="0">
              <a:solidFill>
                <a:schemeClr val="tx1"/>
              </a:solidFill>
              <a:latin typeface="Arial" panose="020B0604020202020204" pitchFamily="34" charset="0"/>
              <a:cs typeface="Arial" panose="020B0604020202020204" pitchFamily="34" charset="0"/>
            </a:endParaRPr>
          </a:p>
        </p:txBody>
      </p:sp>
      <p:pic>
        <p:nvPicPr>
          <p:cNvPr id="25" name="Content Placeholder 24">
            <a:extLst>
              <a:ext uri="{FF2B5EF4-FFF2-40B4-BE49-F238E27FC236}">
                <a16:creationId xmlns:a16="http://schemas.microsoft.com/office/drawing/2014/main" id="{0C513381-3FB5-F06D-E91A-1DE46D364369}"/>
              </a:ext>
            </a:extLst>
          </p:cNvPr>
          <p:cNvPicPr>
            <a:picLocks noGrp="1" noChangeAspect="1"/>
          </p:cNvPicPr>
          <p:nvPr>
            <p:ph sz="half" idx="2"/>
          </p:nvPr>
        </p:nvPicPr>
        <p:blipFill rotWithShape="1">
          <a:blip r:embed="rId3"/>
          <a:srcRect l="4533" t="38220" r="63214" b="7433"/>
          <a:stretch/>
        </p:blipFill>
        <p:spPr>
          <a:xfrm>
            <a:off x="7308303" y="476672"/>
            <a:ext cx="1835698" cy="1453728"/>
          </a:xfrm>
          <a:prstGeom prst="ellipse">
            <a:avLst/>
          </a:prstGeom>
          <a:ln>
            <a:noFill/>
          </a:ln>
          <a:effectLst>
            <a:softEdge rad="112500"/>
          </a:effectLst>
        </p:spPr>
      </p:pic>
      <p:pic>
        <p:nvPicPr>
          <p:cNvPr id="5" name="Picture 4" descr="A plate of food&#10;&#10;Description automatically generated with medium confidence">
            <a:extLst>
              <a:ext uri="{FF2B5EF4-FFF2-40B4-BE49-F238E27FC236}">
                <a16:creationId xmlns:a16="http://schemas.microsoft.com/office/drawing/2014/main" id="{84DC99B0-7E8C-8D1E-8E84-28C8CC6F46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586" y="1988840"/>
            <a:ext cx="4106414" cy="38884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10016CEB-07CC-3B21-F184-42AF99F0850B}"/>
              </a:ext>
            </a:extLst>
          </p:cNvPr>
          <p:cNvSpPr/>
          <p:nvPr/>
        </p:nvSpPr>
        <p:spPr>
          <a:xfrm>
            <a:off x="465586" y="6381328"/>
            <a:ext cx="3962399" cy="4766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1" hangingPunct="1">
              <a:lnSpc>
                <a:spcPct val="100000"/>
              </a:lnSpc>
              <a:spcBef>
                <a:spcPts val="0"/>
              </a:spcBef>
              <a:spcAft>
                <a:spcPts val="0"/>
              </a:spcAft>
              <a:buClrTx/>
              <a:buSzTx/>
              <a:buFontTx/>
              <a:buNone/>
              <a:tabLst/>
              <a:defRPr/>
            </a:pPr>
            <a:r>
              <a:rPr kumimoji="0" lang="en-GB" sz="800" b="0" i="0" u="sng"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Source: </a:t>
            </a:r>
            <a:r>
              <a:rPr kumimoji="0" lang="en-GB" sz="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 https://www.dreamstime.com/stock-photo-photo-cevapi-cevapcici-traditional-balkan-food-delicius-photo-cevapi-cevapcici-traditional-balkan-food-delicius-minced-meat-image98303903</a:t>
            </a:r>
            <a:endParaRPr kumimoji="0" lang="en-GB" sz="800" b="0" i="0" u="none" strike="noStrike" kern="1200" cap="none" spc="0" normalizeH="0" baseline="0" noProof="0" dirty="0">
              <a:ln>
                <a:noFill/>
              </a:ln>
              <a:solidFill>
                <a:prstClr val="white">
                  <a:lumMod val="50000"/>
                </a:prstClr>
              </a:solidFill>
              <a:effectLst/>
              <a:uLnTx/>
              <a:uFillTx/>
              <a:latin typeface="Trebuchet MS" panose="020B0603020202020204"/>
              <a:ea typeface="+mn-ea"/>
              <a:cs typeface="+mn-cs"/>
            </a:endParaRPr>
          </a:p>
        </p:txBody>
      </p:sp>
      <p:sp>
        <p:nvSpPr>
          <p:cNvPr id="4" name="Rectangle 3">
            <a:extLst>
              <a:ext uri="{FF2B5EF4-FFF2-40B4-BE49-F238E27FC236}">
                <a16:creationId xmlns:a16="http://schemas.microsoft.com/office/drawing/2014/main" id="{E31D0748-8EBA-B4DB-BC31-688E2F796720}"/>
              </a:ext>
            </a:extLst>
          </p:cNvPr>
          <p:cNvSpPr/>
          <p:nvPr/>
        </p:nvSpPr>
        <p:spPr>
          <a:xfrm>
            <a:off x="5148064" y="6525344"/>
            <a:ext cx="3995936" cy="33265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1"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https://www.dreamstime.com/photos-images/fast-food-vendor-van.html</a:t>
            </a:r>
          </a:p>
        </p:txBody>
      </p:sp>
    </p:spTree>
    <p:extLst>
      <p:ext uri="{BB962C8B-B14F-4D97-AF65-F5344CB8AC3E}">
        <p14:creationId xmlns:p14="http://schemas.microsoft.com/office/powerpoint/2010/main" val="3915681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AF43BE25-20CC-F46A-B79B-66298AE5E871}"/>
              </a:ext>
            </a:extLst>
          </p:cNvPr>
          <p:cNvPicPr>
            <a:picLocks noChangeAspect="1" noChangeArrowheads="1"/>
          </p:cNvPicPr>
          <p:nvPr/>
        </p:nvPicPr>
        <p:blipFill>
          <a:blip r:embed="rId2">
            <a:duotone>
              <a:prstClr val="black"/>
              <a:schemeClr val="accent5">
                <a:lumMod val="20000"/>
                <a:lumOff val="80000"/>
                <a:tint val="45000"/>
                <a:satMod val="400000"/>
              </a:schemeClr>
            </a:duotone>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5004048" y="2232711"/>
            <a:ext cx="4032448" cy="35725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31AD741C-0550-DD5D-CD3C-7F69D856422A}"/>
              </a:ext>
            </a:extLst>
          </p:cNvPr>
          <p:cNvSpPr>
            <a:spLocks noGrp="1"/>
          </p:cNvSpPr>
          <p:nvPr>
            <p:ph type="title"/>
          </p:nvPr>
        </p:nvSpPr>
        <p:spPr/>
        <p:txBody>
          <a:bodyPr/>
          <a:lstStyle/>
          <a:p>
            <a:r>
              <a:rPr lang="en-GB" dirty="0"/>
              <a:t> </a:t>
            </a:r>
            <a:br>
              <a:rPr lang="en-GB" dirty="0"/>
            </a:br>
            <a:endParaRPr lang="en-GB" dirty="0"/>
          </a:p>
        </p:txBody>
      </p:sp>
      <p:sp>
        <p:nvSpPr>
          <p:cNvPr id="3" name="Content Placeholder 2">
            <a:extLst>
              <a:ext uri="{FF2B5EF4-FFF2-40B4-BE49-F238E27FC236}">
                <a16:creationId xmlns:a16="http://schemas.microsoft.com/office/drawing/2014/main" id="{05A460DC-1509-3831-9FFC-31803A947E31}"/>
              </a:ext>
            </a:extLst>
          </p:cNvPr>
          <p:cNvSpPr>
            <a:spLocks noGrp="1"/>
          </p:cNvSpPr>
          <p:nvPr>
            <p:ph idx="1"/>
          </p:nvPr>
        </p:nvSpPr>
        <p:spPr>
          <a:xfrm>
            <a:off x="457200" y="476673"/>
            <a:ext cx="8229600" cy="1113676"/>
          </a:xfrm>
        </p:spPr>
        <p:txBody>
          <a:bodyPr/>
          <a:lstStyle/>
          <a:p>
            <a:pPr algn="ctr"/>
            <a:r>
              <a:rPr kumimoji="0" lang="en-US" sz="3600" b="1" i="0" u="none" strike="noStrike" kern="1200" cap="none" spc="0" normalizeH="0" baseline="0" noProof="0" dirty="0">
                <a:ln>
                  <a:noFill/>
                </a:ln>
                <a:solidFill>
                  <a:schemeClr val="tx1"/>
                </a:solidFill>
                <a:effectLst/>
                <a:uLnTx/>
                <a:uFillTx/>
                <a:latin typeface="Arial" panose="020B0604020202020204" pitchFamily="34" charset="0"/>
                <a:ea typeface="Arial" panose="020B0604020202020204" pitchFamily="34" charset="0"/>
                <a:cs typeface="Arial" panose="020B0604020202020204" pitchFamily="34" charset="0"/>
              </a:rPr>
              <a:t>Legal format &amp; Management</a:t>
            </a:r>
            <a:endParaRPr lang="en-GB" sz="3600" dirty="0">
              <a:solidFill>
                <a:schemeClr val="tx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9BFA7AD-0259-6D83-488A-EFF5567CEA3F}"/>
              </a:ext>
            </a:extLst>
          </p:cNvPr>
          <p:cNvSpPr>
            <a:spLocks noGrp="1"/>
          </p:cNvSpPr>
          <p:nvPr>
            <p:ph idx="10"/>
          </p:nvPr>
        </p:nvSpPr>
        <p:spPr>
          <a:xfrm>
            <a:off x="457200" y="1590348"/>
            <a:ext cx="4330824" cy="4646963"/>
          </a:xfrm>
        </p:spPr>
        <p:txBody>
          <a:bodyPr>
            <a:normAutofit fontScale="92500" lnSpcReduction="10000"/>
          </a:bodyPr>
          <a:lstStyle/>
          <a:p>
            <a:pPr marL="285750" indent="-285750">
              <a:lnSpc>
                <a:spcPct val="150000"/>
              </a:lnSpc>
              <a:buFont typeface="Wingdings" panose="05000000000000000000" pitchFamily="2" charset="2"/>
              <a:buChar char="Ø"/>
            </a:pPr>
            <a:r>
              <a:rPr lang="en-GB" sz="1800" b="1" dirty="0">
                <a:solidFill>
                  <a:schemeClr val="tx1"/>
                </a:solidFill>
                <a:latin typeface="Arial" panose="020B0604020202020204" pitchFamily="34" charset="0"/>
                <a:cs typeface="Arial" panose="020B0604020202020204" pitchFamily="34" charset="0"/>
              </a:rPr>
              <a:t>Ownership and organizational structure</a:t>
            </a:r>
          </a:p>
          <a:p>
            <a:pPr marL="285750" indent="-285750">
              <a:lnSpc>
                <a:spcPct val="150000"/>
              </a:lnSpc>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Who is in charge?</a:t>
            </a:r>
          </a:p>
          <a:p>
            <a:pPr marL="285750" indent="-285750">
              <a:lnSpc>
                <a:spcPct val="150000"/>
              </a:lnSpc>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How will be split the profit?</a:t>
            </a:r>
          </a:p>
          <a:p>
            <a:pPr marL="285750" indent="-285750">
              <a:lnSpc>
                <a:spcPct val="150000"/>
              </a:lnSpc>
              <a:buFont typeface="Wingdings" panose="05000000000000000000" pitchFamily="2" charset="2"/>
              <a:buChar char="Ø"/>
            </a:pPr>
            <a:r>
              <a:rPr lang="en-GB" sz="1100" dirty="0">
                <a:solidFill>
                  <a:schemeClr val="tx1"/>
                </a:solidFill>
                <a:latin typeface="Arial" panose="020B0604020202020204" pitchFamily="34" charset="0"/>
                <a:cs typeface="Arial" panose="020B0604020202020204" pitchFamily="34" charset="0"/>
              </a:rPr>
              <a:t>What is the role of each team member?</a:t>
            </a:r>
          </a:p>
          <a:p>
            <a:pPr>
              <a:lnSpc>
                <a:spcPct val="150000"/>
              </a:lnSpc>
            </a:pPr>
            <a:r>
              <a:rPr lang="en-GB" sz="1100" dirty="0">
                <a:solidFill>
                  <a:schemeClr val="tx1"/>
                </a:solidFill>
                <a:latin typeface="Arial" panose="020B0604020202020204" pitchFamily="34" charset="0"/>
                <a:cs typeface="Arial" panose="020B0604020202020204" pitchFamily="34" charset="0"/>
              </a:rPr>
              <a:t>       ( job title, background, and qualifications)</a:t>
            </a:r>
            <a:endParaRPr lang="en-GB" sz="1800" b="1" dirty="0">
              <a:solidFill>
                <a:schemeClr val="tx1"/>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800" b="1" dirty="0">
                <a:solidFill>
                  <a:schemeClr val="tx1"/>
                </a:solidFill>
                <a:latin typeface="Arial" panose="020B0604020202020204" pitchFamily="34" charset="0"/>
                <a:cs typeface="Arial" panose="020B0604020202020204" pitchFamily="34" charset="0"/>
              </a:rPr>
              <a:t>Legal form of SMEs </a:t>
            </a:r>
          </a:p>
          <a:p>
            <a:pPr marL="285750" indent="-285750">
              <a:lnSpc>
                <a:spcPct val="150000"/>
              </a:lnSpc>
              <a:buFont typeface="Wingdings" panose="05000000000000000000" pitchFamily="2" charset="2"/>
              <a:buChar char="Ø"/>
            </a:pPr>
            <a:r>
              <a:rPr lang="en-GB" sz="1200" dirty="0">
                <a:solidFill>
                  <a:schemeClr val="tx1"/>
                </a:solidFill>
                <a:latin typeface="Arial" panose="020B0604020202020204" pitchFamily="34" charset="0"/>
                <a:cs typeface="Arial" panose="020B0604020202020204" pitchFamily="34" charset="0"/>
              </a:rPr>
              <a:t>Why have we chosen LTD by shares?</a:t>
            </a:r>
          </a:p>
          <a:p>
            <a:pPr>
              <a:lnSpc>
                <a:spcPct val="150000"/>
              </a:lnSpc>
            </a:pPr>
            <a:r>
              <a:rPr lang="en-GB" sz="1100" dirty="0">
                <a:solidFill>
                  <a:srgbClr val="FF0000"/>
                </a:solidFill>
                <a:latin typeface="Arial" panose="020B0604020202020204" pitchFamily="34" charset="0"/>
                <a:cs typeface="Arial" panose="020B0604020202020204" pitchFamily="34" charset="0"/>
              </a:rPr>
              <a:t> </a:t>
            </a:r>
          </a:p>
          <a:p>
            <a:pPr>
              <a:lnSpc>
                <a:spcPct val="150000"/>
              </a:lnSpc>
            </a:pPr>
            <a:r>
              <a:rPr lang="en-GB" sz="1200" dirty="0">
                <a:solidFill>
                  <a:schemeClr val="tx1"/>
                </a:solidFill>
                <a:latin typeface="Arial" panose="020B0604020202020204" pitchFamily="34" charset="0"/>
                <a:cs typeface="Arial" panose="020B0604020202020204" pitchFamily="34" charset="0"/>
              </a:rPr>
              <a:t>A limited company is a type of business structure where the company is an entity that "has separate finances from your personal ones" and it is "legally separate from the people who run it“ (Gov.uk., 2021) , i.e., the shareholders have limited liability for the company's debts and losses.</a:t>
            </a:r>
          </a:p>
          <a:p>
            <a:endParaRPr lang="en-GB" sz="1800" b="1" dirty="0">
              <a:solidFill>
                <a:srgbClr val="92D05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800" dirty="0">
              <a:solidFill>
                <a:srgbClr val="92D050"/>
              </a:solidFill>
            </a:endParaRPr>
          </a:p>
        </p:txBody>
      </p:sp>
      <p:sp>
        <p:nvSpPr>
          <p:cNvPr id="5" name="Rectangle 4">
            <a:extLst>
              <a:ext uri="{FF2B5EF4-FFF2-40B4-BE49-F238E27FC236}">
                <a16:creationId xmlns:a16="http://schemas.microsoft.com/office/drawing/2014/main" id="{23E3C35A-5746-81C0-7A80-4525AEA4183E}"/>
              </a:ext>
            </a:extLst>
          </p:cNvPr>
          <p:cNvSpPr/>
          <p:nvPr/>
        </p:nvSpPr>
        <p:spPr>
          <a:xfrm>
            <a:off x="5004048" y="6597350"/>
            <a:ext cx="4032448" cy="144017"/>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1"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srgbClr val="E7E6E6">
                    <a:lumMod val="25000"/>
                  </a:srgbClr>
                </a:solidFill>
                <a:effectLst/>
                <a:uLnTx/>
                <a:uFillTx/>
                <a:latin typeface="Arial" panose="020B0604020202020204" pitchFamily="34" charset="0"/>
                <a:ea typeface="+mn-ea"/>
                <a:cs typeface="Arial" panose="020B0604020202020204" pitchFamily="34" charset="0"/>
              </a:rPr>
              <a:t>Source: https://www.insperity.com/blog/organizational-structure/</a:t>
            </a:r>
          </a:p>
        </p:txBody>
      </p:sp>
    </p:spTree>
    <p:extLst>
      <p:ext uri="{BB962C8B-B14F-4D97-AF65-F5344CB8AC3E}">
        <p14:creationId xmlns:p14="http://schemas.microsoft.com/office/powerpoint/2010/main" val="1596928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3347864" y="908720"/>
            <a:ext cx="4752528" cy="551514"/>
          </a:xfrm>
        </p:spPr>
        <p:txBody>
          <a:bodyPr>
            <a:normAutofit fontScale="90000"/>
          </a:bodyPr>
          <a:lstStyle/>
          <a:p>
            <a:r>
              <a:rPr lang="en-GB" altLang="en-US" b="1" dirty="0">
                <a:latin typeface="Arial" panose="020B0604020202020204" pitchFamily="34" charset="0"/>
                <a:cs typeface="Arial" panose="020B0604020202020204" pitchFamily="34" charset="0"/>
              </a:rPr>
              <a:t>SWOT ANALYSIS</a:t>
            </a:r>
            <a:br>
              <a:rPr lang="en-GB" altLang="en-US" b="1" dirty="0">
                <a:latin typeface="Arial" panose="020B0604020202020204" pitchFamily="34" charset="0"/>
                <a:cs typeface="Arial" panose="020B0604020202020204" pitchFamily="34" charset="0"/>
              </a:rPr>
            </a:br>
            <a:endParaRPr lang="en-GB" altLang="en-US" b="1" dirty="0">
              <a:latin typeface="Arial" panose="020B0604020202020204" pitchFamily="34" charset="0"/>
              <a:cs typeface="Arial" panose="020B0604020202020204" pitchFamily="34" charset="0"/>
            </a:endParaRP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940151" y="0"/>
            <a:ext cx="3203847" cy="6858000"/>
          </a:xfrm>
        </p:spPr>
        <p:txBody>
          <a:bodyPr/>
          <a:lstStyle/>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405258" y="6309320"/>
            <a:ext cx="1038950" cy="3081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3B07335-0E4B-4830-9DA1-499DF5ED18F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19/03/2023</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graphicFrame>
        <p:nvGraphicFramePr>
          <p:cNvPr id="5" name="Diagram 4">
            <a:extLst>
              <a:ext uri="{FF2B5EF4-FFF2-40B4-BE49-F238E27FC236}">
                <a16:creationId xmlns:a16="http://schemas.microsoft.com/office/drawing/2014/main" id="{EEC3BC4E-6B6A-FAD4-A37A-15E68700DBF7}"/>
              </a:ext>
            </a:extLst>
          </p:cNvPr>
          <p:cNvGraphicFramePr/>
          <p:nvPr/>
        </p:nvGraphicFramePr>
        <p:xfrm>
          <a:off x="3203850" y="1700808"/>
          <a:ext cx="5940150"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a:extLst>
              <a:ext uri="{FF2B5EF4-FFF2-40B4-BE49-F238E27FC236}">
                <a16:creationId xmlns:a16="http://schemas.microsoft.com/office/drawing/2014/main" id="{05874DBB-ECBA-4B22-472B-63789C3D2EC2}"/>
              </a:ext>
            </a:extLst>
          </p:cNvPr>
          <p:cNvSpPr/>
          <p:nvPr/>
        </p:nvSpPr>
        <p:spPr>
          <a:xfrm>
            <a:off x="0" y="0"/>
            <a:ext cx="3051810" cy="6858000"/>
          </a:xfrm>
          <a:prstGeom prst="rect">
            <a:avLst/>
          </a:prstGeom>
          <a:gradFill>
            <a:gsLst>
              <a:gs pos="9000">
                <a:schemeClr val="accent1">
                  <a:lumMod val="5000"/>
                  <a:lumOff val="95000"/>
                </a:schemeClr>
              </a:gs>
              <a:gs pos="33000">
                <a:schemeClr val="accent1">
                  <a:lumMod val="40000"/>
                  <a:lumOff val="60000"/>
                </a:schemeClr>
              </a:gs>
              <a:gs pos="66000">
                <a:schemeClr val="accent1">
                  <a:lumMod val="20000"/>
                  <a:lumOff val="80000"/>
                </a:schemeClr>
              </a:gs>
              <a:gs pos="100000">
                <a:schemeClr val="bg1"/>
              </a:gs>
            </a:gsLst>
            <a:lin ang="5400000" scaled="1"/>
          </a:gra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“SWOT (the acronym standing for Strengths, Weaknesses, Opportunities and Threats)analysis is a commonly used tool for analyzing internal and external environments in order to attain a systematic approach and support for a decision situation”</a:t>
            </a:r>
            <a:r>
              <a:rPr kumimoji="0" lang="en-GB" sz="1100" b="1"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p>
          <a:p>
            <a:pPr marL="0" marR="0" lvl="0" indent="0" algn="r" defTabSz="914400" rtl="0" eaLnBrk="1" fontAlgn="auto" latinLnBrk="1" hangingPunct="1">
              <a:lnSpc>
                <a:spcPct val="150000"/>
              </a:lnSpc>
              <a:spcBef>
                <a:spcPts val="0"/>
              </a:spcBef>
              <a:spcAft>
                <a:spcPts val="0"/>
              </a:spcAft>
              <a:buClrTx/>
              <a:buSzTx/>
              <a:buFontTx/>
              <a:buNone/>
              <a:tabLst/>
              <a:defRPr/>
            </a:pPr>
            <a:r>
              <a:rPr kumimoji="0" lang="en-GB" sz="1100" b="1"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(Kartika et al., 2000)</a:t>
            </a:r>
          </a:p>
          <a:p>
            <a:pPr marL="0" marR="0" lvl="0" indent="0" algn="r"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r"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1" hangingPunct="1">
              <a:lnSpc>
                <a:spcPct val="15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“SWOT analysis is a popular tool to know what we have and lack and what possibly could harm us in order to set up and improve the business and future grows.”</a:t>
            </a:r>
          </a:p>
          <a:p>
            <a:pPr marL="0" marR="0" lvl="0" indent="0" algn="r" defTabSz="914400" rtl="0" eaLnBrk="1" fontAlgn="auto" latinLnBrk="1" hangingPunct="1">
              <a:lnSpc>
                <a:spcPct val="15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(Chayada, 2017)</a:t>
            </a:r>
          </a:p>
          <a:p>
            <a:pPr marL="0" marR="0" lvl="0" indent="0" algn="l" defTabSz="914400" rtl="0" eaLnBrk="1" fontAlgn="auto" latinLnBrk="1" hangingPunct="1">
              <a:lnSpc>
                <a:spcPct val="15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90634-E4D4-61C5-D9E3-27E38C71383D}"/>
              </a:ext>
            </a:extLst>
          </p:cNvPr>
          <p:cNvSpPr>
            <a:spLocks noGrp="1"/>
          </p:cNvSpPr>
          <p:nvPr>
            <p:ph type="title"/>
          </p:nvPr>
        </p:nvSpPr>
        <p:spPr>
          <a:xfrm>
            <a:off x="755576" y="0"/>
            <a:ext cx="7848872" cy="1484784"/>
          </a:xfrm>
        </p:spPr>
        <p:txBody>
          <a:bodyPr/>
          <a:lstStyle/>
          <a:p>
            <a:pPr algn="ctr"/>
            <a:r>
              <a:rPr lang="en-GB" sz="3600" dirty="0">
                <a:solidFill>
                  <a:schemeClr val="tx1"/>
                </a:solidFill>
              </a:rPr>
              <a:t>PESTEL ANALYSIS</a:t>
            </a:r>
          </a:p>
        </p:txBody>
      </p:sp>
      <p:sp>
        <p:nvSpPr>
          <p:cNvPr id="3" name="Content Placeholder 2">
            <a:extLst>
              <a:ext uri="{FF2B5EF4-FFF2-40B4-BE49-F238E27FC236}">
                <a16:creationId xmlns:a16="http://schemas.microsoft.com/office/drawing/2014/main" id="{51F57C01-EE16-1ABC-4E6B-C41853B8D98A}"/>
              </a:ext>
            </a:extLst>
          </p:cNvPr>
          <p:cNvSpPr>
            <a:spLocks noGrp="1"/>
          </p:cNvSpPr>
          <p:nvPr>
            <p:ph idx="1"/>
          </p:nvPr>
        </p:nvSpPr>
        <p:spPr>
          <a:xfrm>
            <a:off x="755576" y="1069514"/>
            <a:ext cx="7632848" cy="1196752"/>
          </a:xfrm>
          <a:solidFill>
            <a:schemeClr val="accent6">
              <a:lumMod val="60000"/>
              <a:lumOff val="40000"/>
            </a:schemeClr>
          </a:solidFill>
          <a:ln>
            <a:solidFill>
              <a:srgbClr val="00B050"/>
            </a:solidFill>
          </a:ln>
        </p:spPr>
        <p:txBody>
          <a:bodyPr>
            <a:normAutofit/>
          </a:bodyPr>
          <a:lstStyle/>
          <a:p>
            <a:pPr marR="0" lvl="0" algn="l" defTabSz="914400" rtl="0" eaLnBrk="1" fontAlgn="auto" latinLnBrk="0" hangingPunct="1">
              <a:lnSpc>
                <a:spcPct val="150000"/>
              </a:lnSpc>
              <a:spcBef>
                <a:spcPts val="1000"/>
              </a:spcBef>
              <a:spcAft>
                <a:spcPts val="0"/>
              </a:spcAft>
              <a:buClrTx/>
              <a:buSzPct val="125000"/>
              <a:tabLst/>
              <a:defRPr/>
            </a:pPr>
            <a:r>
              <a:rPr kumimoji="0" lang="en-GB" sz="11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“PESTEL analysis, as it stands, mainly provides general idea about the macro environmental conditions and situation of a company” </a:t>
            </a:r>
            <a:r>
              <a:rPr lang="en-GB" sz="1100" b="1" dirty="0">
                <a:solidFill>
                  <a:schemeClr val="tx1"/>
                </a:solidFill>
                <a:latin typeface="Arial" panose="020B0604020202020204" pitchFamily="34" charset="0"/>
                <a:cs typeface="Arial" panose="020B0604020202020204" pitchFamily="34" charset="0"/>
              </a:rPr>
              <a:t>(Yüksel, 2012) and it </a:t>
            </a:r>
            <a:r>
              <a:rPr lang="en-GB" sz="1200" b="1" dirty="0">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serves as the foundation for identifying opportunities and threats” (</a:t>
            </a:r>
            <a:r>
              <a:rPr kumimoji="0" lang="en-GB" sz="1100" b="1" i="0" u="none" strike="noStrike" kern="1200" cap="none" spc="0" normalizeH="0" baseline="0" noProof="0" dirty="0">
                <a:ln>
                  <a:noFill/>
                </a:ln>
                <a:solidFill>
                  <a:prstClr val="black"/>
                </a:solidFill>
                <a:effectLst/>
                <a:uLnTx/>
                <a:uFillTx/>
                <a:latin typeface="Arial" pitchFamily="34"/>
                <a:ea typeface="+mn-ea"/>
                <a:cs typeface="+mn-cs"/>
              </a:rPr>
              <a:t>Vokhta, 2022).</a:t>
            </a:r>
            <a:endParaRPr lang="en-GB" sz="1100" b="1" dirty="0">
              <a:solidFill>
                <a:schemeClr val="tx1"/>
              </a:solidFill>
              <a:latin typeface="Arial" panose="020B0604020202020204" pitchFamily="34" charset="0"/>
              <a:cs typeface="Arial" panose="020B0604020202020204" pitchFamily="34" charset="0"/>
            </a:endParaRPr>
          </a:p>
        </p:txBody>
      </p:sp>
      <p:graphicFrame>
        <p:nvGraphicFramePr>
          <p:cNvPr id="7" name="Table 7">
            <a:extLst>
              <a:ext uri="{FF2B5EF4-FFF2-40B4-BE49-F238E27FC236}">
                <a16:creationId xmlns:a16="http://schemas.microsoft.com/office/drawing/2014/main" id="{67418D25-3A99-6440-3CD0-815BEB97E196}"/>
              </a:ext>
            </a:extLst>
          </p:cNvPr>
          <p:cNvGraphicFramePr>
            <a:graphicFrameLocks noGrp="1"/>
          </p:cNvGraphicFramePr>
          <p:nvPr>
            <p:ph idx="10"/>
          </p:nvPr>
        </p:nvGraphicFramePr>
        <p:xfrm>
          <a:off x="755576" y="2266266"/>
          <a:ext cx="7632848" cy="3971048"/>
        </p:xfrm>
        <a:graphic>
          <a:graphicData uri="http://schemas.openxmlformats.org/drawingml/2006/table">
            <a:tbl>
              <a:tblPr firstRow="1" bandRow="1">
                <a:tableStyleId>{16D9F66E-5EB9-4882-86FB-DCBF35E3C3E4}</a:tableStyleId>
              </a:tblPr>
              <a:tblGrid>
                <a:gridCol w="2321165">
                  <a:extLst>
                    <a:ext uri="{9D8B030D-6E8A-4147-A177-3AD203B41FA5}">
                      <a16:colId xmlns:a16="http://schemas.microsoft.com/office/drawing/2014/main" val="3662065645"/>
                    </a:ext>
                  </a:extLst>
                </a:gridCol>
                <a:gridCol w="5311683">
                  <a:extLst>
                    <a:ext uri="{9D8B030D-6E8A-4147-A177-3AD203B41FA5}">
                      <a16:colId xmlns:a16="http://schemas.microsoft.com/office/drawing/2014/main" val="1025190559"/>
                    </a:ext>
                  </a:extLst>
                </a:gridCol>
              </a:tblGrid>
              <a:tr h="632126">
                <a:tc>
                  <a:txBody>
                    <a:bodyPr/>
                    <a:lstStyle/>
                    <a:p>
                      <a:pPr>
                        <a:lnSpc>
                          <a:spcPct val="100000"/>
                        </a:lnSpc>
                      </a:pPr>
                      <a:r>
                        <a:rPr lang="en-GB" sz="1100" b="1" dirty="0">
                          <a:latin typeface="Arial" panose="020B0604020202020204" pitchFamily="34" charset="0"/>
                          <a:cs typeface="Arial" panose="020B0604020202020204" pitchFamily="34" charset="0"/>
                        </a:rPr>
                        <a:t>Political factors</a:t>
                      </a:r>
                    </a:p>
                  </a:txBody>
                  <a:tcPr/>
                </a:tc>
                <a:tc>
                  <a:txBody>
                    <a:bodyPr/>
                    <a:lstStyle/>
                    <a:p>
                      <a:pPr>
                        <a:lnSpc>
                          <a:spcPct val="100000"/>
                        </a:lnSpc>
                      </a:pPr>
                      <a:r>
                        <a:rPr lang="en-GB" sz="1100" b="0" dirty="0">
                          <a:latin typeface="Arial" panose="020B0604020202020204" pitchFamily="34" charset="0"/>
                          <a:cs typeface="Arial" panose="020B0604020202020204" pitchFamily="34" charset="0"/>
                        </a:rPr>
                        <a:t>Taxation (increases in Value Added Tax (VAT) )</a:t>
                      </a:r>
                    </a:p>
                    <a:p>
                      <a:pPr>
                        <a:lnSpc>
                          <a:spcPct val="100000"/>
                        </a:lnSpc>
                      </a:pPr>
                      <a:r>
                        <a:rPr lang="en-GB" sz="1100" b="0" dirty="0">
                          <a:latin typeface="Arial" panose="020B0604020202020204" pitchFamily="34" charset="0"/>
                          <a:cs typeface="Arial" panose="020B0604020202020204" pitchFamily="34" charset="0"/>
                        </a:rPr>
                        <a:t>Brexit ( availability &amp; costs of certain ingredients)</a:t>
                      </a:r>
                    </a:p>
                  </a:txBody>
                  <a:tcPr/>
                </a:tc>
                <a:extLst>
                  <a:ext uri="{0D108BD9-81ED-4DB2-BD59-A6C34878D82A}">
                    <a16:rowId xmlns:a16="http://schemas.microsoft.com/office/drawing/2014/main" val="2705867892"/>
                  </a:ext>
                </a:extLst>
              </a:tr>
              <a:tr h="632126">
                <a:tc>
                  <a:txBody>
                    <a:bodyPr/>
                    <a:lstStyle/>
                    <a:p>
                      <a:pPr>
                        <a:lnSpc>
                          <a:spcPct val="100000"/>
                        </a:lnSpc>
                      </a:pPr>
                      <a:r>
                        <a:rPr lang="en-GB" sz="1100" b="1" kern="1200" dirty="0">
                          <a:solidFill>
                            <a:schemeClr val="dk1"/>
                          </a:solidFill>
                          <a:latin typeface="Arial" panose="020B0604020202020204" pitchFamily="34" charset="0"/>
                          <a:cs typeface="Arial" panose="020B0604020202020204" pitchFamily="34" charset="0"/>
                        </a:rPr>
                        <a:t>Economic factors</a:t>
                      </a:r>
                      <a:endParaRPr lang="en-GB" sz="1100" b="1"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a:lnSpc>
                          <a:spcPct val="100000"/>
                        </a:lnSpc>
                      </a:pPr>
                      <a:r>
                        <a:rPr lang="en-GB" sz="1100" kern="1200" dirty="0">
                          <a:solidFill>
                            <a:schemeClr val="dk1"/>
                          </a:solidFill>
                          <a:latin typeface="Arial" panose="020B0604020202020204" pitchFamily="34" charset="0"/>
                          <a:cs typeface="Arial" panose="020B0604020202020204" pitchFamily="34" charset="0"/>
                        </a:rPr>
                        <a:t>Disposable income</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Inflation </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Competition</a:t>
                      </a:r>
                      <a:endParaRPr lang="en-GB" sz="11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901504050"/>
                  </a:ext>
                </a:extLst>
              </a:tr>
              <a:tr h="632126">
                <a:tc>
                  <a:txBody>
                    <a:bodyPr/>
                    <a:lstStyle/>
                    <a:p>
                      <a:pPr>
                        <a:lnSpc>
                          <a:spcPct val="100000"/>
                        </a:lnSpc>
                      </a:pPr>
                      <a:r>
                        <a:rPr lang="en-GB" sz="1100" b="1" kern="1200" dirty="0">
                          <a:solidFill>
                            <a:schemeClr val="dk1"/>
                          </a:solidFill>
                          <a:latin typeface="Arial" panose="020B0604020202020204" pitchFamily="34" charset="0"/>
                          <a:cs typeface="Arial" panose="020B0604020202020204" pitchFamily="34" charset="0"/>
                        </a:rPr>
                        <a:t>Sociocultural factors</a:t>
                      </a:r>
                      <a:endParaRPr lang="en-GB" sz="1100" b="1"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a:lnSpc>
                          <a:spcPct val="100000"/>
                        </a:lnSpc>
                      </a:pPr>
                      <a:r>
                        <a:rPr lang="en-GB" sz="1100" kern="1200" dirty="0">
                          <a:solidFill>
                            <a:schemeClr val="dk1"/>
                          </a:solidFill>
                          <a:latin typeface="Arial" panose="020B0604020202020204" pitchFamily="34" charset="0"/>
                          <a:cs typeface="Arial" panose="020B0604020202020204" pitchFamily="34" charset="0"/>
                        </a:rPr>
                        <a:t>Diversity( diverse population in The UK)</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Lifestyle, Health &amp; Wellness</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Convenience</a:t>
                      </a:r>
                      <a:endParaRPr lang="en-GB" sz="11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747637043"/>
                  </a:ext>
                </a:extLst>
              </a:tr>
              <a:tr h="632126">
                <a:tc>
                  <a:txBody>
                    <a:bodyPr/>
                    <a:lstStyle/>
                    <a:p>
                      <a:pPr>
                        <a:lnSpc>
                          <a:spcPct val="100000"/>
                        </a:lnSpc>
                      </a:pPr>
                      <a:r>
                        <a:rPr lang="en-GB" sz="1100" b="1" kern="1200" dirty="0">
                          <a:solidFill>
                            <a:schemeClr val="dk1"/>
                          </a:solidFill>
                          <a:latin typeface="Arial" panose="020B0604020202020204" pitchFamily="34" charset="0"/>
                          <a:cs typeface="Arial" panose="020B0604020202020204" pitchFamily="34" charset="0"/>
                        </a:rPr>
                        <a:t>Technological factors</a:t>
                      </a:r>
                      <a:endParaRPr lang="en-GB" sz="1100" b="1"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a:lnSpc>
                          <a:spcPct val="100000"/>
                        </a:lnSpc>
                      </a:pPr>
                      <a:r>
                        <a:rPr lang="en-GB" sz="1100" kern="1200" dirty="0">
                          <a:solidFill>
                            <a:schemeClr val="dk1"/>
                          </a:solidFill>
                          <a:latin typeface="Arial" panose="020B0604020202020204" pitchFamily="34" charset="0"/>
                          <a:cs typeface="Arial" panose="020B0604020202020204" pitchFamily="34" charset="0"/>
                        </a:rPr>
                        <a:t>Social media</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Payment methods</a:t>
                      </a:r>
                    </a:p>
                    <a:p>
                      <a:pPr>
                        <a:lnSpc>
                          <a:spcPct val="100000"/>
                        </a:lnSpc>
                      </a:pPr>
                      <a:endParaRPr lang="en-GB" sz="11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80929860"/>
                  </a:ext>
                </a:extLst>
              </a:tr>
              <a:tr h="810418">
                <a:tc>
                  <a:txBody>
                    <a:bodyPr/>
                    <a:lstStyle/>
                    <a:p>
                      <a:pPr>
                        <a:lnSpc>
                          <a:spcPct val="100000"/>
                        </a:lnSpc>
                      </a:pPr>
                      <a:r>
                        <a:rPr lang="en-GB" sz="1100" b="1" kern="1200" dirty="0">
                          <a:solidFill>
                            <a:schemeClr val="dk1"/>
                          </a:solidFill>
                          <a:latin typeface="Arial" panose="020B0604020202020204" pitchFamily="34" charset="0"/>
                          <a:cs typeface="Arial" panose="020B0604020202020204" pitchFamily="34" charset="0"/>
                        </a:rPr>
                        <a:t>Environmental factors</a:t>
                      </a:r>
                      <a:endParaRPr lang="en-GB" sz="1100" b="1"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a:lnSpc>
                          <a:spcPct val="100000"/>
                        </a:lnSpc>
                      </a:pPr>
                      <a:r>
                        <a:rPr lang="en-GB" sz="1100" kern="1200" dirty="0">
                          <a:solidFill>
                            <a:schemeClr val="dk1"/>
                          </a:solidFill>
                          <a:latin typeface="Arial" panose="020B0604020202020204" pitchFamily="34" charset="0"/>
                          <a:cs typeface="Arial" panose="020B0604020202020204" pitchFamily="34" charset="0"/>
                        </a:rPr>
                        <a:t>Weather</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Environmental protection laws</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Sustainability (environmentally-friendly practices)</a:t>
                      </a:r>
                      <a:endParaRPr lang="en-GB" sz="1100"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626916679"/>
                  </a:ext>
                </a:extLst>
              </a:tr>
              <a:tr h="632126">
                <a:tc>
                  <a:txBody>
                    <a:bodyPr/>
                    <a:lstStyle/>
                    <a:p>
                      <a:pPr>
                        <a:lnSpc>
                          <a:spcPct val="100000"/>
                        </a:lnSpc>
                      </a:pPr>
                      <a:r>
                        <a:rPr lang="en-GB" sz="1100" b="1" kern="1200" dirty="0">
                          <a:solidFill>
                            <a:schemeClr val="dk1"/>
                          </a:solidFill>
                          <a:latin typeface="Arial" panose="020B0604020202020204" pitchFamily="34" charset="0"/>
                          <a:cs typeface="Arial" panose="020B0604020202020204" pitchFamily="34" charset="0"/>
                        </a:rPr>
                        <a:t>Legal factors</a:t>
                      </a:r>
                      <a:endParaRPr lang="en-GB" sz="1100" b="1"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a:lnSpc>
                          <a:spcPct val="100000"/>
                        </a:lnSpc>
                      </a:pPr>
                      <a:r>
                        <a:rPr lang="en-GB" sz="1100" kern="1200" dirty="0">
                          <a:solidFill>
                            <a:schemeClr val="dk1"/>
                          </a:solidFill>
                          <a:latin typeface="Arial" panose="020B0604020202020204" pitchFamily="34" charset="0"/>
                          <a:cs typeface="Arial" panose="020B0604020202020204" pitchFamily="34" charset="0"/>
                        </a:rPr>
                        <a:t>Regulations</a:t>
                      </a:r>
                      <a:r>
                        <a:rPr lang="bg-BG" sz="1100" kern="1200" dirty="0">
                          <a:solidFill>
                            <a:schemeClr val="dk1"/>
                          </a:solidFill>
                          <a:latin typeface="Arial" panose="020B0604020202020204" pitchFamily="34" charset="0"/>
                          <a:cs typeface="Arial" panose="020B0604020202020204" pitchFamily="34" charset="0"/>
                        </a:rPr>
                        <a:t> (</a:t>
                      </a:r>
                      <a:r>
                        <a:rPr lang="en-GB" sz="1100" kern="1200" dirty="0">
                          <a:solidFill>
                            <a:schemeClr val="dk1"/>
                          </a:solidFill>
                          <a:latin typeface="Arial" panose="020B0604020202020204" pitchFamily="34" charset="0"/>
                          <a:cs typeface="Arial" panose="020B0604020202020204" pitchFamily="34" charset="0"/>
                        </a:rPr>
                        <a:t>product safety and labelling)</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Advertising standards</a:t>
                      </a:r>
                    </a:p>
                    <a:p>
                      <a:pPr>
                        <a:lnSpc>
                          <a:spcPct val="100000"/>
                        </a:lnSpc>
                      </a:pPr>
                      <a:r>
                        <a:rPr lang="en-GB" sz="1100" kern="1200" dirty="0">
                          <a:solidFill>
                            <a:schemeClr val="dk1"/>
                          </a:solidFill>
                          <a:latin typeface="Arial" panose="020B0604020202020204" pitchFamily="34" charset="0"/>
                          <a:cs typeface="Arial" panose="020B0604020202020204" pitchFamily="34" charset="0"/>
                        </a:rPr>
                        <a:t>Consumer rights &amp; laws</a:t>
                      </a:r>
                    </a:p>
                  </a:txBody>
                  <a:tcPr/>
                </a:tc>
                <a:extLst>
                  <a:ext uri="{0D108BD9-81ED-4DB2-BD59-A6C34878D82A}">
                    <a16:rowId xmlns:a16="http://schemas.microsoft.com/office/drawing/2014/main" val="410612001"/>
                  </a:ext>
                </a:extLst>
              </a:tr>
            </a:tbl>
          </a:graphicData>
        </a:graphic>
      </p:graphicFrame>
    </p:spTree>
    <p:extLst>
      <p:ext uri="{BB962C8B-B14F-4D97-AF65-F5344CB8AC3E}">
        <p14:creationId xmlns:p14="http://schemas.microsoft.com/office/powerpoint/2010/main" val="546808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CBDF-F57C-83E0-9717-206FDF8628BD}"/>
              </a:ext>
            </a:extLst>
          </p:cNvPr>
          <p:cNvSpPr>
            <a:spLocks noGrp="1"/>
          </p:cNvSpPr>
          <p:nvPr>
            <p:ph type="title"/>
          </p:nvPr>
        </p:nvSpPr>
        <p:spPr/>
        <p:txBody>
          <a:bodyPr vert="horz" lIns="91440" tIns="45720" rIns="91440" bIns="45720" rtlCol="0" anchor="ctr">
            <a:normAutofit/>
          </a:bodyPr>
          <a:lstStyle/>
          <a:p>
            <a:r>
              <a:rPr lang="en-US" sz="3300" b="1" dirty="0">
                <a:solidFill>
                  <a:srgbClr val="FFFFFF"/>
                </a:solidFill>
              </a:rPr>
              <a:t>MARKET SEGMENTATION</a:t>
            </a:r>
          </a:p>
        </p:txBody>
      </p:sp>
      <p:sp>
        <p:nvSpPr>
          <p:cNvPr id="17" name="Text Placeholder 16">
            <a:extLst>
              <a:ext uri="{FF2B5EF4-FFF2-40B4-BE49-F238E27FC236}">
                <a16:creationId xmlns:a16="http://schemas.microsoft.com/office/drawing/2014/main" id="{CB45675D-983B-0896-1D4A-3ADDB2D14CC7}"/>
              </a:ext>
            </a:extLst>
          </p:cNvPr>
          <p:cNvSpPr>
            <a:spLocks noGrp="1"/>
          </p:cNvSpPr>
          <p:nvPr>
            <p:ph type="body" idx="1"/>
          </p:nvPr>
        </p:nvSpPr>
        <p:spPr>
          <a:xfrm>
            <a:off x="452771" y="2229650"/>
            <a:ext cx="4536504" cy="1008112"/>
          </a:xfrm>
        </p:spPr>
        <p:txBody>
          <a:bodyPr/>
          <a:lstStyle/>
          <a:p>
            <a:pPr marL="285750" indent="-285750">
              <a:buFont typeface="Wingdings" panose="05000000000000000000" pitchFamily="2" charset="2"/>
              <a:buChar char="Ø"/>
            </a:pPr>
            <a:r>
              <a:rPr lang="en-US" sz="1400" dirty="0">
                <a:latin typeface="Arial" panose="020B0604020202020204" pitchFamily="34" charset="0"/>
                <a:cs typeface="Arial" panose="020B0604020202020204" pitchFamily="34" charset="0"/>
              </a:rPr>
              <a:t>A key marketing tactic is market segmentation. Its goal is to locate and define market segments or "sets of customers" that will later serve as the focus of the business' marketing strategies.</a:t>
            </a:r>
            <a:endParaRPr lang="en-GB" sz="1400" dirty="0">
              <a:latin typeface="Arial" panose="020B0604020202020204" pitchFamily="34" charset="0"/>
              <a:cs typeface="Arial" panose="020B0604020202020204" pitchFamily="34" charset="0"/>
            </a:endParaRPr>
          </a:p>
        </p:txBody>
      </p:sp>
      <p:graphicFrame>
        <p:nvGraphicFramePr>
          <p:cNvPr id="9" name="Content Placeholder 8">
            <a:extLst>
              <a:ext uri="{FF2B5EF4-FFF2-40B4-BE49-F238E27FC236}">
                <a16:creationId xmlns:a16="http://schemas.microsoft.com/office/drawing/2014/main" id="{5743C2C8-6822-7031-AEAA-FE85760F898A}"/>
              </a:ext>
            </a:extLst>
          </p:cNvPr>
          <p:cNvGraphicFramePr>
            <a:graphicFrameLocks noGrp="1"/>
          </p:cNvGraphicFramePr>
          <p:nvPr>
            <p:ph sz="quarter" idx="4"/>
            <p:extLst>
              <p:ext uri="{D42A27DB-BD31-4B8C-83A1-F6EECF244321}">
                <p14:modId xmlns:p14="http://schemas.microsoft.com/office/powerpoint/2010/main" val="432007046"/>
              </p:ext>
            </p:extLst>
          </p:nvPr>
        </p:nvGraphicFramePr>
        <p:xfrm>
          <a:off x="5244278" y="1124744"/>
          <a:ext cx="3672408" cy="4824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3" name="Picture 32" descr="A picture containing text, indoor">
            <a:extLst>
              <a:ext uri="{FF2B5EF4-FFF2-40B4-BE49-F238E27FC236}">
                <a16:creationId xmlns:a16="http://schemas.microsoft.com/office/drawing/2014/main" id="{7D26CEE6-1F3E-213A-F056-64B96075B2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7768" y="221140"/>
            <a:ext cx="5046510" cy="1709260"/>
          </a:xfrm>
          <a:prstGeom prst="rect">
            <a:avLst/>
          </a:prstGeom>
        </p:spPr>
      </p:pic>
      <p:pic>
        <p:nvPicPr>
          <p:cNvPr id="6" name="Content Placeholder 5" descr="A picture containing clipart&#10;&#10;Description automatically generated">
            <a:extLst>
              <a:ext uri="{FF2B5EF4-FFF2-40B4-BE49-F238E27FC236}">
                <a16:creationId xmlns:a16="http://schemas.microsoft.com/office/drawing/2014/main" id="{E6AAF7FC-D134-3ABC-12C1-A10E594171B0}"/>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tretch>
            <a:fillRect/>
          </a:stretch>
        </p:blipFill>
        <p:spPr>
          <a:xfrm>
            <a:off x="680255" y="3537012"/>
            <a:ext cx="4536504" cy="2625551"/>
          </a:xfrm>
        </p:spPr>
      </p:pic>
    </p:spTree>
    <p:extLst>
      <p:ext uri="{BB962C8B-B14F-4D97-AF65-F5344CB8AC3E}">
        <p14:creationId xmlns:p14="http://schemas.microsoft.com/office/powerpoint/2010/main" val="1598803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9" name="Group 85">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87" name="Straight Connector 86">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98" name="Rectangle 9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3495094"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 name="Isosceles Triangle 10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95095" y="-3"/>
            <a:ext cx="792559"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B875505-4DFA-60A1-8A57-B8F7CDCC36D6}"/>
              </a:ext>
            </a:extLst>
          </p:cNvPr>
          <p:cNvSpPr>
            <a:spLocks noGrp="1"/>
          </p:cNvSpPr>
          <p:nvPr>
            <p:ph type="title"/>
          </p:nvPr>
        </p:nvSpPr>
        <p:spPr>
          <a:xfrm>
            <a:off x="-9320" y="188640"/>
            <a:ext cx="4581320" cy="1179516"/>
          </a:xfrm>
        </p:spPr>
        <p:txBody>
          <a:bodyPr vert="horz" lIns="91440" tIns="45720" rIns="91440" bIns="45720" rtlCol="0" anchor="ctr">
            <a:normAutofit/>
          </a:bodyPr>
          <a:lstStyle/>
          <a:p>
            <a:r>
              <a:rPr lang="en-US" sz="2400" dirty="0">
                <a:solidFill>
                  <a:schemeClr val="bg1"/>
                </a:solidFill>
                <a:latin typeface="Arial" panose="020B0604020202020204" pitchFamily="34" charset="0"/>
                <a:cs typeface="Arial" panose="020B0604020202020204" pitchFamily="34" charset="0"/>
              </a:rPr>
              <a:t>CUSTOMER TARGETING</a:t>
            </a:r>
            <a:br>
              <a:rPr lang="en-US" sz="2400" dirty="0">
                <a:solidFill>
                  <a:schemeClr val="bg1"/>
                </a:solidFill>
                <a:latin typeface="Arial" panose="020B0604020202020204" pitchFamily="34" charset="0"/>
                <a:cs typeface="Arial" panose="020B0604020202020204" pitchFamily="34" charset="0"/>
              </a:rPr>
            </a:br>
            <a:r>
              <a:rPr lang="en-US" sz="2400" dirty="0">
                <a:solidFill>
                  <a:schemeClr val="bg1"/>
                </a:solidFill>
                <a:latin typeface="Arial" panose="020B0604020202020204" pitchFamily="34" charset="0"/>
                <a:cs typeface="Arial" panose="020B0604020202020204" pitchFamily="34" charset="0"/>
              </a:rPr>
              <a:t>target market narrow down</a:t>
            </a:r>
          </a:p>
        </p:txBody>
      </p:sp>
      <p:sp>
        <p:nvSpPr>
          <p:cNvPr id="101" name="Content Placeholder 3">
            <a:extLst>
              <a:ext uri="{FF2B5EF4-FFF2-40B4-BE49-F238E27FC236}">
                <a16:creationId xmlns:a16="http://schemas.microsoft.com/office/drawing/2014/main" id="{769476EA-E3B7-5879-D6F1-F487E1137489}"/>
              </a:ext>
            </a:extLst>
          </p:cNvPr>
          <p:cNvSpPr>
            <a:spLocks noGrp="1"/>
          </p:cNvSpPr>
          <p:nvPr>
            <p:ph sz="half" idx="2"/>
          </p:nvPr>
        </p:nvSpPr>
        <p:spPr>
          <a:xfrm>
            <a:off x="273927" y="1700809"/>
            <a:ext cx="3211846" cy="4824534"/>
          </a:xfrm>
        </p:spPr>
        <p:txBody>
          <a:bodyPr vert="horz" lIns="91440" tIns="45720" rIns="91440" bIns="45720" rtlCol="0">
            <a:normAutofit fontScale="85000" lnSpcReduction="20000"/>
          </a:bodyPr>
          <a:lstStyle/>
          <a:p>
            <a:pPr>
              <a:lnSpc>
                <a:spcPct val="150000"/>
              </a:lnSpc>
            </a:pPr>
            <a:r>
              <a:rPr lang="en-US" sz="1600" dirty="0">
                <a:solidFill>
                  <a:schemeClr val="bg1"/>
                </a:solidFill>
                <a:latin typeface="Arial" panose="020B0604020202020204" pitchFamily="34" charset="0"/>
                <a:cs typeface="Arial" panose="020B0604020202020204" pitchFamily="34" charset="0"/>
              </a:rPr>
              <a:t>WE OFFER:</a:t>
            </a:r>
          </a:p>
          <a:p>
            <a:pPr>
              <a:lnSpc>
                <a:spcPct val="150000"/>
              </a:lnSpc>
            </a:pPr>
            <a:r>
              <a:rPr lang="en-US" sz="1400" dirty="0">
                <a:solidFill>
                  <a:schemeClr val="bg1"/>
                </a:solidFill>
                <a:latin typeface="Arial" panose="020B0604020202020204" pitchFamily="34" charset="0"/>
                <a:cs typeface="Arial" panose="020B0604020202020204" pitchFamily="34" charset="0"/>
              </a:rPr>
              <a:t>Good quality food</a:t>
            </a:r>
          </a:p>
          <a:p>
            <a:pPr>
              <a:lnSpc>
                <a:spcPct val="150000"/>
              </a:lnSpc>
            </a:pPr>
            <a:r>
              <a:rPr lang="en-US" sz="1400" dirty="0">
                <a:solidFill>
                  <a:schemeClr val="bg1"/>
                </a:solidFill>
                <a:latin typeface="Arial" panose="020B0604020202020204" pitchFamily="34" charset="0"/>
                <a:cs typeface="Arial" panose="020B0604020202020204" pitchFamily="34" charset="0"/>
              </a:rPr>
              <a:t>Fast service</a:t>
            </a:r>
          </a:p>
          <a:p>
            <a:pPr>
              <a:lnSpc>
                <a:spcPct val="150000"/>
              </a:lnSpc>
            </a:pPr>
            <a:r>
              <a:rPr lang="en-US" sz="1600" dirty="0">
                <a:solidFill>
                  <a:schemeClr val="bg1"/>
                </a:solidFill>
                <a:latin typeface="Arial" panose="020B0604020202020204" pitchFamily="34" charset="0"/>
                <a:cs typeface="Arial" panose="020B0604020202020204" pitchFamily="34" charset="0"/>
              </a:rPr>
              <a:t>WE WILL LOKING FOR:</a:t>
            </a:r>
          </a:p>
          <a:p>
            <a:pPr>
              <a:lnSpc>
                <a:spcPct val="150000"/>
              </a:lnSpc>
            </a:pPr>
            <a:r>
              <a:rPr lang="en-US" sz="1400" dirty="0">
                <a:solidFill>
                  <a:schemeClr val="bg1"/>
                </a:solidFill>
                <a:latin typeface="Arial" panose="020B0604020202020204" pitchFamily="34" charset="0"/>
                <a:cs typeface="Arial" panose="020B0604020202020204" pitchFamily="34" charset="0"/>
              </a:rPr>
              <a:t>New customers</a:t>
            </a:r>
          </a:p>
          <a:p>
            <a:pPr>
              <a:lnSpc>
                <a:spcPct val="150000"/>
              </a:lnSpc>
            </a:pPr>
            <a:r>
              <a:rPr lang="en-US" sz="1400" dirty="0">
                <a:solidFill>
                  <a:schemeClr val="bg1"/>
                </a:solidFill>
                <a:latin typeface="Arial" panose="020B0604020202020204" pitchFamily="34" charset="0"/>
                <a:cs typeface="Arial" panose="020B0604020202020204" pitchFamily="34" charset="0"/>
              </a:rPr>
              <a:t>Families with children</a:t>
            </a:r>
          </a:p>
          <a:p>
            <a:pPr>
              <a:lnSpc>
                <a:spcPct val="150000"/>
              </a:lnSpc>
            </a:pPr>
            <a:r>
              <a:rPr lang="en-US" sz="1400" dirty="0">
                <a:solidFill>
                  <a:schemeClr val="bg1"/>
                </a:solidFill>
                <a:latin typeface="Arial" panose="020B0604020202020204" pitchFamily="34" charset="0"/>
                <a:cs typeface="Arial" panose="020B0604020202020204" pitchFamily="34" charset="0"/>
              </a:rPr>
              <a:t>Single adults</a:t>
            </a:r>
          </a:p>
          <a:p>
            <a:pPr>
              <a:lnSpc>
                <a:spcPct val="150000"/>
              </a:lnSpc>
            </a:pPr>
            <a:r>
              <a:rPr lang="en-US" sz="1400" dirty="0">
                <a:solidFill>
                  <a:schemeClr val="bg1"/>
                </a:solidFill>
                <a:latin typeface="Arial" panose="020B0604020202020204" pitchFamily="34" charset="0"/>
                <a:cs typeface="Arial" panose="020B0604020202020204" pitchFamily="34" charset="0"/>
              </a:rPr>
              <a:t>Student</a:t>
            </a:r>
          </a:p>
          <a:p>
            <a:pPr>
              <a:lnSpc>
                <a:spcPct val="150000"/>
              </a:lnSpc>
            </a:pPr>
            <a:r>
              <a:rPr lang="en-US" sz="1400" dirty="0">
                <a:solidFill>
                  <a:schemeClr val="bg1"/>
                </a:solidFill>
                <a:latin typeface="Arial" panose="020B0604020202020204" pitchFamily="34" charset="0"/>
                <a:cs typeface="Arial" panose="020B0604020202020204" pitchFamily="34" charset="0"/>
              </a:rPr>
              <a:t>Working, busy people</a:t>
            </a:r>
          </a:p>
          <a:p>
            <a:pPr>
              <a:lnSpc>
                <a:spcPct val="150000"/>
              </a:lnSpc>
            </a:pPr>
            <a:r>
              <a:rPr lang="en-US" sz="1400" dirty="0">
                <a:solidFill>
                  <a:schemeClr val="bg1"/>
                </a:solidFill>
                <a:latin typeface="Arial" panose="020B0604020202020204" pitchFamily="34" charset="0"/>
                <a:cs typeface="Arial" panose="020B0604020202020204" pitchFamily="34" charset="0"/>
              </a:rPr>
              <a:t>Tourist </a:t>
            </a:r>
          </a:p>
          <a:p>
            <a:pPr>
              <a:lnSpc>
                <a:spcPct val="150000"/>
              </a:lnSpc>
            </a:pPr>
            <a:r>
              <a:rPr lang="en-US" sz="1400" dirty="0">
                <a:solidFill>
                  <a:schemeClr val="bg1"/>
                </a:solidFill>
                <a:latin typeface="Arial" panose="020B0604020202020204" pitchFamily="34" charset="0"/>
                <a:cs typeface="Arial" panose="020B0604020202020204" pitchFamily="34" charset="0"/>
              </a:rPr>
              <a:t>People looking for tasty and fast snacks </a:t>
            </a:r>
          </a:p>
          <a:p>
            <a:pPr>
              <a:lnSpc>
                <a:spcPct val="150000"/>
              </a:lnSpc>
            </a:pPr>
            <a:r>
              <a:rPr lang="en-US" sz="1400" dirty="0">
                <a:solidFill>
                  <a:schemeClr val="bg1"/>
                </a:solidFill>
                <a:latin typeface="Arial" panose="020B0604020202020204" pitchFamily="34" charset="0"/>
                <a:cs typeface="Arial" panose="020B0604020202020204" pitchFamily="34" charset="0"/>
              </a:rPr>
              <a:t>All nationality </a:t>
            </a:r>
          </a:p>
          <a:p>
            <a:pPr>
              <a:lnSpc>
                <a:spcPct val="150000"/>
              </a:lnSpc>
            </a:pPr>
            <a:r>
              <a:rPr lang="en-US" sz="1400" dirty="0">
                <a:solidFill>
                  <a:schemeClr val="bg1"/>
                </a:solidFill>
                <a:latin typeface="Arial" panose="020B0604020202020204" pitchFamily="34" charset="0"/>
                <a:cs typeface="Arial" panose="020B0604020202020204" pitchFamily="34" charset="0"/>
              </a:rPr>
              <a:t>Cultural note people of our food </a:t>
            </a:r>
          </a:p>
          <a:p>
            <a:pPr marL="0" indent="0">
              <a:lnSpc>
                <a:spcPct val="90000"/>
              </a:lnSpc>
            </a:pPr>
            <a:endParaRPr lang="en-US" sz="1400" dirty="0">
              <a:solidFill>
                <a:schemeClr val="bg1"/>
              </a:solidFill>
            </a:endParaRPr>
          </a:p>
        </p:txBody>
      </p:sp>
      <p:pic>
        <p:nvPicPr>
          <p:cNvPr id="8" name="Content Placeholder 7" descr="Logo&#10;&#10;Description automatically generated with low confidence">
            <a:extLst>
              <a:ext uri="{FF2B5EF4-FFF2-40B4-BE49-F238E27FC236}">
                <a16:creationId xmlns:a16="http://schemas.microsoft.com/office/drawing/2014/main" id="{2837F5EC-32AC-B37E-9C8B-ACD1B70A330A}"/>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993" r="14716" b="3"/>
          <a:stretch/>
        </p:blipFill>
        <p:spPr>
          <a:xfrm>
            <a:off x="4211960" y="45291"/>
            <a:ext cx="4922145" cy="5111901"/>
          </a:xfrm>
          <a:prstGeom prst="rect">
            <a:avLst/>
          </a:prstGeom>
        </p:spPr>
      </p:pic>
      <p:sp>
        <p:nvSpPr>
          <p:cNvPr id="104" name="Isosceles Triangle 10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16772" y="401320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TextBox 2">
            <a:extLst>
              <a:ext uri="{FF2B5EF4-FFF2-40B4-BE49-F238E27FC236}">
                <a16:creationId xmlns:a16="http://schemas.microsoft.com/office/drawing/2014/main" id="{B70F632D-5F48-8536-ACC5-75D415A1858F}"/>
              </a:ext>
            </a:extLst>
          </p:cNvPr>
          <p:cNvSpPr txBox="1"/>
          <p:nvPr/>
        </p:nvSpPr>
        <p:spPr>
          <a:xfrm>
            <a:off x="4004224" y="4876076"/>
            <a:ext cx="4755164" cy="1829058"/>
          </a:xfrm>
          <a:prstGeom prst="rect">
            <a:avLst/>
          </a:prstGeom>
          <a:noFill/>
        </p:spPr>
        <p:txBody>
          <a:bodyPr wrap="square" rtlCol="0">
            <a:spAutoFit/>
          </a:bodyPr>
          <a:lstStyle/>
          <a:p>
            <a:pPr>
              <a:lnSpc>
                <a:spcPct val="150000"/>
              </a:lnSpc>
            </a:pPr>
            <a:r>
              <a:rPr lang="en-GB" sz="1100" dirty="0">
                <a:effectLst/>
                <a:latin typeface="Arial" panose="020B0604020202020204" pitchFamily="34" charset="0"/>
                <a:cs typeface="Arial" panose="020B0604020202020204" pitchFamily="34" charset="0"/>
              </a:rPr>
              <a:t>Goi (2009) referred Frey in1961, an expansionist of marketing mix who     classified marketing variables into two categories: </a:t>
            </a:r>
          </a:p>
          <a:p>
            <a:pPr>
              <a:lnSpc>
                <a:spcPct val="150000"/>
              </a:lnSpc>
            </a:pPr>
            <a:r>
              <a:rPr lang="en-GB" sz="1100" dirty="0">
                <a:effectLst/>
                <a:latin typeface="Arial" panose="020B0604020202020204" pitchFamily="34" charset="0"/>
                <a:cs typeface="Arial" panose="020B0604020202020204" pitchFamily="34" charset="0"/>
              </a:rPr>
              <a:t>1- the offering which consists of the product, service, packaging, brand,    and price;</a:t>
            </a:r>
          </a:p>
          <a:p>
            <a:pPr>
              <a:lnSpc>
                <a:spcPct val="150000"/>
              </a:lnSpc>
            </a:pPr>
            <a:r>
              <a:rPr lang="en-GB" sz="1100" dirty="0">
                <a:effectLst/>
                <a:latin typeface="Arial" panose="020B0604020202020204" pitchFamily="34" charset="0"/>
                <a:cs typeface="Arial" panose="020B0604020202020204" pitchFamily="34" charset="0"/>
              </a:rPr>
              <a:t>2- the process or method which includes such variables as advertising,    promotion, sales, publicity, distribution channels, and new product            development.</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855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5" name="Straight Connector 74">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8" name="Content Placeholder 7" descr="Timeline&#10;&#10;Description automatically generated">
            <a:extLst>
              <a:ext uri="{FF2B5EF4-FFF2-40B4-BE49-F238E27FC236}">
                <a16:creationId xmlns:a16="http://schemas.microsoft.com/office/drawing/2014/main" id="{4C3C9660-7DF0-1325-E407-C33B09063DE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59869" y="404664"/>
            <a:ext cx="4597570" cy="2444504"/>
          </a:xfrm>
          <a:prstGeom prst="rect">
            <a:avLst/>
          </a:prstGeom>
        </p:spPr>
        <p:style>
          <a:lnRef idx="2">
            <a:schemeClr val="dk1"/>
          </a:lnRef>
          <a:fillRef idx="1">
            <a:schemeClr val="lt1"/>
          </a:fillRef>
          <a:effectRef idx="0">
            <a:schemeClr val="dk1"/>
          </a:effectRef>
          <a:fontRef idx="minor">
            <a:schemeClr val="dk1"/>
          </a:fontRef>
        </p:style>
      </p:pic>
      <p:sp>
        <p:nvSpPr>
          <p:cNvPr id="2" name="Title 1">
            <a:extLst>
              <a:ext uri="{FF2B5EF4-FFF2-40B4-BE49-F238E27FC236}">
                <a16:creationId xmlns:a16="http://schemas.microsoft.com/office/drawing/2014/main" id="{5D7837F5-0C9C-A54D-3876-9A6F367891FD}"/>
              </a:ext>
            </a:extLst>
          </p:cNvPr>
          <p:cNvSpPr>
            <a:spLocks noGrp="1"/>
          </p:cNvSpPr>
          <p:nvPr>
            <p:ph type="title"/>
          </p:nvPr>
        </p:nvSpPr>
        <p:spPr>
          <a:xfrm>
            <a:off x="4923143" y="-1215104"/>
            <a:ext cx="3537041" cy="4681950"/>
          </a:xfrm>
        </p:spPr>
        <p:txBody>
          <a:bodyPr vert="horz" lIns="91440" tIns="45720" rIns="91440" bIns="45720" rtlCol="0" anchor="b">
            <a:noAutofit/>
          </a:bodyPr>
          <a:lstStyle/>
          <a:p>
            <a:pPr algn="ctr">
              <a:lnSpc>
                <a:spcPct val="150000"/>
              </a:lnSpc>
            </a:pPr>
            <a:br>
              <a:rPr lang="en-US" sz="1600" kern="1200" dirty="0">
                <a:solidFill>
                  <a:schemeClr val="accent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r>
              <a:rPr lang="en-US" sz="1600" kern="1200" dirty="0">
                <a:solidFill>
                  <a:schemeClr val="accent1"/>
                </a:solidFill>
                <a:latin typeface="Arial" panose="020B0604020202020204" pitchFamily="34" charset="0"/>
                <a:cs typeface="Arial" panose="020B0604020202020204" pitchFamily="34" charset="0"/>
              </a:rPr>
              <a:t>                                                        </a:t>
            </a:r>
            <a:r>
              <a:rPr lang="en-US" sz="1600" b="1" kern="1200" dirty="0">
                <a:solidFill>
                  <a:schemeClr val="tx1"/>
                </a:solidFill>
                <a:latin typeface="Arial" panose="020B0604020202020204" pitchFamily="34" charset="0"/>
                <a:cs typeface="Arial" panose="020B0604020202020204" pitchFamily="34" charset="0"/>
              </a:rPr>
              <a:t>MARKET TARGET STRATEGIES</a:t>
            </a:r>
            <a:br>
              <a:rPr lang="en-US" sz="1600" b="1" kern="1200" dirty="0">
                <a:solidFill>
                  <a:schemeClr val="tx1"/>
                </a:solidFill>
                <a:latin typeface="Arial" panose="020B0604020202020204" pitchFamily="34" charset="0"/>
                <a:cs typeface="Arial" panose="020B0604020202020204" pitchFamily="34" charset="0"/>
              </a:rPr>
            </a:br>
            <a:r>
              <a:rPr lang="en-US" sz="1600" b="1" kern="1200" dirty="0">
                <a:solidFill>
                  <a:schemeClr val="tx1"/>
                </a:solidFill>
                <a:latin typeface="Arial" panose="020B0604020202020204" pitchFamily="34" charset="0"/>
                <a:cs typeface="Arial" panose="020B0604020202020204" pitchFamily="34" charset="0"/>
              </a:rPr>
              <a:t>“THE TASTE OF THE BALKAN-GRILL AND CHIPS”</a:t>
            </a:r>
            <a:br>
              <a:rPr lang="en-US" sz="1600" b="1" kern="1200" dirty="0">
                <a:solidFill>
                  <a:schemeClr val="tx1"/>
                </a:solidFill>
                <a:latin typeface="Arial" panose="020B0604020202020204" pitchFamily="34" charset="0"/>
                <a:cs typeface="Arial" panose="020B0604020202020204" pitchFamily="34" charset="0"/>
              </a:rPr>
            </a:br>
            <a:br>
              <a:rPr lang="en-US" sz="1600" b="1" kern="1200" dirty="0">
                <a:solidFill>
                  <a:schemeClr val="tx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br>
              <a:rPr lang="en-US" sz="1600" kern="1200" dirty="0">
                <a:solidFill>
                  <a:schemeClr val="accent1"/>
                </a:solidFill>
                <a:latin typeface="Arial" panose="020B0604020202020204" pitchFamily="34" charset="0"/>
                <a:cs typeface="Arial" panose="020B0604020202020204" pitchFamily="34" charset="0"/>
              </a:rPr>
            </a:br>
            <a:endParaRPr lang="en-US" sz="1600" kern="1200" dirty="0">
              <a:solidFill>
                <a:schemeClr val="accent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93D659-6F74-8386-DD5F-AA48269A17DF}"/>
              </a:ext>
            </a:extLst>
          </p:cNvPr>
          <p:cNvSpPr txBox="1"/>
          <p:nvPr/>
        </p:nvSpPr>
        <p:spPr>
          <a:xfrm>
            <a:off x="5088633" y="1248892"/>
            <a:ext cx="3896058" cy="581697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sz="1600" dirty="0">
                <a:latin typeface="Arial Nova" panose="020B0504020202020204" pitchFamily="34" charset="0"/>
              </a:rPr>
              <a:t>Offer special price meal- bundles and combos;</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Create kid’s  menu;</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We can designing and share the fliers all tour band;</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To have a QR code for our fliers, that customers can browse our delicious  Balkan menu;</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Offer promotion;</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Loyalty program;</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Using social media;</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Eco-friendly packing;</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Partnering with festivals and parties</a:t>
            </a:r>
          </a:p>
          <a:p>
            <a:pPr marL="285750" indent="-285750">
              <a:lnSpc>
                <a:spcPct val="150000"/>
              </a:lnSpc>
              <a:buFont typeface="Wingdings" panose="05000000000000000000" pitchFamily="2" charset="2"/>
              <a:buChar char="Ø"/>
            </a:pPr>
            <a:r>
              <a:rPr lang="en-GB" sz="1600" dirty="0">
                <a:latin typeface="Arial Nova" panose="020B0504020202020204" pitchFamily="34" charset="0"/>
              </a:rPr>
              <a:t>Organise interesting event</a:t>
            </a:r>
          </a:p>
          <a:p>
            <a:pPr marL="171450" indent="-171450">
              <a:lnSpc>
                <a:spcPct val="150000"/>
              </a:lnSpc>
              <a:buFont typeface="Wingdings" panose="05000000000000000000" pitchFamily="2" charset="2"/>
              <a:buChar char="Ø"/>
            </a:pPr>
            <a:r>
              <a:rPr lang="en-GB" sz="1600" dirty="0">
                <a:latin typeface="Arial Nova" panose="020B0504020202020204" pitchFamily="34" charset="0"/>
              </a:rPr>
              <a:t>  World of mouth</a:t>
            </a:r>
          </a:p>
          <a:p>
            <a:endParaRPr lang="en-GB" sz="1200" dirty="0">
              <a:latin typeface="Arial Nova" panose="020B0504020202020204" pitchFamily="34" charset="0"/>
            </a:endParaRPr>
          </a:p>
        </p:txBody>
      </p:sp>
      <p:sp>
        <p:nvSpPr>
          <p:cNvPr id="11" name="Oval 10">
            <a:extLst>
              <a:ext uri="{FF2B5EF4-FFF2-40B4-BE49-F238E27FC236}">
                <a16:creationId xmlns:a16="http://schemas.microsoft.com/office/drawing/2014/main" id="{1C919921-C2DC-9D23-9E4F-CE783C5E9E4A}"/>
              </a:ext>
            </a:extLst>
          </p:cNvPr>
          <p:cNvSpPr/>
          <p:nvPr/>
        </p:nvSpPr>
        <p:spPr>
          <a:xfrm>
            <a:off x="2897759" y="2556653"/>
            <a:ext cx="63155"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5BE2BE9-1761-BA5F-4869-CB0E34F93AFD}"/>
              </a:ext>
            </a:extLst>
          </p:cNvPr>
          <p:cNvSpPr/>
          <p:nvPr/>
        </p:nvSpPr>
        <p:spPr>
          <a:xfrm>
            <a:off x="338691" y="3420749"/>
            <a:ext cx="4633442" cy="27363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1200" dirty="0">
                <a:latin typeface="Arial" panose="020B0604020202020204" pitchFamily="34" charset="0"/>
                <a:cs typeface="Arial" panose="020B0604020202020204" pitchFamily="34" charset="0"/>
              </a:rPr>
              <a:t>Marketing strategy is an organization’s   integrated pattern of       decisions that specify its crucial choices concerning products, markets, marketing     activities and marketing resources in      the creation,     communication and/or delivery of products      that offer value to customers .</a:t>
            </a:r>
          </a:p>
          <a:p>
            <a:pPr>
              <a:lnSpc>
                <a:spcPct val="150000"/>
              </a:lnSpc>
            </a:pP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Varadarajan</a:t>
            </a:r>
            <a:r>
              <a:rPr lang="en-US" sz="1200" dirty="0">
                <a:latin typeface="Arial" panose="020B0604020202020204" pitchFamily="34" charset="0"/>
                <a:cs typeface="Arial" panose="020B0604020202020204" pitchFamily="34" charset="0"/>
              </a:rPr>
              <a:t> 2010, p. 119)</a:t>
            </a:r>
          </a:p>
        </p:txBody>
      </p:sp>
    </p:spTree>
    <p:extLst>
      <p:ext uri="{BB962C8B-B14F-4D97-AF65-F5344CB8AC3E}">
        <p14:creationId xmlns:p14="http://schemas.microsoft.com/office/powerpoint/2010/main" val="478212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Discount 30 PNG Transparent Images Free Download | Vector Files | Pngtree">
            <a:extLst>
              <a:ext uri="{FF2B5EF4-FFF2-40B4-BE49-F238E27FC236}">
                <a16:creationId xmlns:a16="http://schemas.microsoft.com/office/drawing/2014/main" id="{BB139C3E-C2FC-EF99-2A0C-5179ECCFF85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11139">
            <a:off x="4956621" y="2389217"/>
            <a:ext cx="845840" cy="8458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4D00289-D21A-0933-FB6D-1E768334C6E4}"/>
              </a:ext>
            </a:extLst>
          </p:cNvPr>
          <p:cNvSpPr>
            <a:spLocks noGrp="1"/>
          </p:cNvSpPr>
          <p:nvPr>
            <p:ph type="title"/>
          </p:nvPr>
        </p:nvSpPr>
        <p:spPr>
          <a:xfrm>
            <a:off x="321180" y="170585"/>
            <a:ext cx="6347714" cy="1320800"/>
          </a:xfrm>
        </p:spPr>
        <p:txBody>
          <a:bodyPr/>
          <a:lstStyle/>
          <a:p>
            <a:pPr algn="ctr"/>
            <a:r>
              <a:rPr lang="en-US" b="1" i="1" dirty="0">
                <a:latin typeface="Abadi MT Condensed Light" panose="020B0306030101010103" pitchFamily="34" charset="77"/>
              </a:rPr>
              <a:t>4P’s Marketing Tactic</a:t>
            </a:r>
          </a:p>
        </p:txBody>
      </p:sp>
      <p:sp>
        <p:nvSpPr>
          <p:cNvPr id="3" name="Content Placeholder 2">
            <a:extLst>
              <a:ext uri="{FF2B5EF4-FFF2-40B4-BE49-F238E27FC236}">
                <a16:creationId xmlns:a16="http://schemas.microsoft.com/office/drawing/2014/main" id="{9B78F5C2-EF58-0EB8-FA97-82036BEDB648}"/>
              </a:ext>
            </a:extLst>
          </p:cNvPr>
          <p:cNvSpPr>
            <a:spLocks noGrp="1"/>
          </p:cNvSpPr>
          <p:nvPr>
            <p:ph sz="half" idx="1"/>
          </p:nvPr>
        </p:nvSpPr>
        <p:spPr>
          <a:xfrm>
            <a:off x="311308" y="2463865"/>
            <a:ext cx="3696061" cy="4032336"/>
          </a:xfrm>
        </p:spPr>
        <p:txBody>
          <a:bodyPr>
            <a:normAutofit/>
          </a:bodyPr>
          <a:lstStyle/>
          <a:p>
            <a:r>
              <a:rPr lang="en-US" sz="1300" dirty="0">
                <a:solidFill>
                  <a:schemeClr val="accent1"/>
                </a:solidFill>
                <a:latin typeface="Arial Narrow" panose="020B0604020202020204" pitchFamily="34" charset="0"/>
                <a:cs typeface="Arial Narrow" panose="020B0604020202020204" pitchFamily="34" charset="0"/>
              </a:rPr>
              <a:t>Product</a:t>
            </a:r>
            <a:r>
              <a:rPr lang="en-US" sz="1300" dirty="0">
                <a:latin typeface="Arial Narrow" panose="020B0604020202020204" pitchFamily="34" charset="0"/>
                <a:cs typeface="Arial Narrow" panose="020B0604020202020204" pitchFamily="34" charset="0"/>
              </a:rPr>
              <a:t> </a:t>
            </a:r>
          </a:p>
          <a:p>
            <a:pPr>
              <a:buFont typeface="Wingdings" pitchFamily="2" charset="2"/>
              <a:buChar char="ü"/>
            </a:pPr>
            <a:r>
              <a:rPr lang="en-US" sz="1050" dirty="0">
                <a:latin typeface="Arial Narrow" panose="020B0604020202020204" pitchFamily="34" charset="0"/>
                <a:cs typeface="Arial Narrow" panose="020B0604020202020204" pitchFamily="34" charset="0"/>
              </a:rPr>
              <a:t>our product will be very known to all people, especially to those of an eastern European background.</a:t>
            </a:r>
          </a:p>
          <a:p>
            <a:pPr>
              <a:buFont typeface="Wingdings" pitchFamily="2" charset="2"/>
              <a:buChar char="ü"/>
            </a:pPr>
            <a:r>
              <a:rPr lang="en-US" sz="1050" dirty="0">
                <a:latin typeface="Arial Narrow" panose="020B0604020202020204" pitchFamily="34" charset="0"/>
                <a:cs typeface="Arial Narrow" panose="020B0604020202020204" pitchFamily="34" charset="0"/>
              </a:rPr>
              <a:t>features – Balkan/eastern European food – donner kebab, barbeque (“</a:t>
            </a:r>
            <a:r>
              <a:rPr lang="en-US" sz="1050" dirty="0" err="1">
                <a:latin typeface="Arial Narrow" panose="020B0604020202020204" pitchFamily="34" charset="0"/>
                <a:cs typeface="Arial Narrow" panose="020B0604020202020204" pitchFamily="34" charset="0"/>
              </a:rPr>
              <a:t>skara</a:t>
            </a:r>
            <a:r>
              <a:rPr lang="en-US" sz="1050" dirty="0">
                <a:latin typeface="Arial Narrow" panose="020B0604020202020204" pitchFamily="34" charset="0"/>
                <a:cs typeface="Arial Narrow" panose="020B0604020202020204" pitchFamily="34" charset="0"/>
              </a:rPr>
              <a:t>”) and many more traditional dishes.</a:t>
            </a:r>
          </a:p>
          <a:p>
            <a:r>
              <a:rPr lang="en-US" sz="1050" dirty="0">
                <a:latin typeface="Arial Narrow" panose="020B0604020202020204" pitchFamily="34" charset="0"/>
                <a:cs typeface="Arial Narrow" panose="020B0604020202020204" pitchFamily="34" charset="0"/>
              </a:rPr>
              <a:t>brand – </a:t>
            </a:r>
            <a:r>
              <a:rPr lang="en-GB" sz="1050" b="1" i="1" dirty="0">
                <a:solidFill>
                  <a:schemeClr val="tx1"/>
                </a:solidFill>
                <a:latin typeface="Arial" panose="020B0604020202020204" pitchFamily="34" charset="0"/>
                <a:cs typeface="Arial" panose="020B0604020202020204" pitchFamily="34" charset="0"/>
              </a:rPr>
              <a:t>“The taste of the Balkans – grill &amp; chips”</a:t>
            </a:r>
          </a:p>
          <a:p>
            <a:pPr>
              <a:buFont typeface="Wingdings" pitchFamily="2" charset="2"/>
              <a:buChar char="ü"/>
            </a:pPr>
            <a:r>
              <a:rPr lang="en-US" sz="1050" dirty="0">
                <a:latin typeface="Arial Narrow" panose="020B0604020202020204" pitchFamily="34" charset="0"/>
                <a:cs typeface="Arial Narrow" panose="020B0604020202020204" pitchFamily="34" charset="0"/>
              </a:rPr>
              <a:t>packaging – suitable fast-food packaging</a:t>
            </a:r>
          </a:p>
          <a:p>
            <a:pPr marL="0" indent="0">
              <a:buNone/>
            </a:pPr>
            <a:endParaRPr lang="en-US" sz="1300" dirty="0">
              <a:solidFill>
                <a:schemeClr val="accent1"/>
              </a:solidFill>
              <a:latin typeface="Arial Narrow" panose="020B0604020202020204" pitchFamily="34" charset="0"/>
              <a:cs typeface="Arial Narrow" panose="020B0604020202020204" pitchFamily="34" charset="0"/>
            </a:endParaRPr>
          </a:p>
          <a:p>
            <a:r>
              <a:rPr lang="en-US" sz="1300" dirty="0">
                <a:solidFill>
                  <a:schemeClr val="accent1"/>
                </a:solidFill>
                <a:latin typeface="Arial Narrow" panose="020B0604020202020204" pitchFamily="34" charset="0"/>
                <a:cs typeface="Arial Narrow" panose="020B0604020202020204" pitchFamily="34" charset="0"/>
              </a:rPr>
              <a:t>Price</a:t>
            </a:r>
            <a:r>
              <a:rPr lang="en-US" sz="1300" dirty="0">
                <a:latin typeface="Arial Narrow" panose="020B0604020202020204" pitchFamily="34" charset="0"/>
                <a:cs typeface="Arial Narrow" panose="020B0604020202020204" pitchFamily="34" charset="0"/>
              </a:rPr>
              <a:t> </a:t>
            </a:r>
          </a:p>
          <a:p>
            <a:pPr>
              <a:buFont typeface="Wingdings" pitchFamily="2" charset="2"/>
              <a:buChar char="ü"/>
            </a:pPr>
            <a:r>
              <a:rPr lang="en-US" sz="1050" dirty="0">
                <a:latin typeface="Arial Narrow" panose="020B0604020202020204" pitchFamily="34" charset="0"/>
                <a:cs typeface="Arial Narrow" panose="020B0604020202020204" pitchFamily="34" charset="0"/>
              </a:rPr>
              <a:t>price will be adjusted as the business grows however the starting price of products will be standard.</a:t>
            </a:r>
          </a:p>
          <a:p>
            <a:pPr>
              <a:buFont typeface="Wingdings" pitchFamily="2" charset="2"/>
              <a:buChar char="ü"/>
            </a:pPr>
            <a:r>
              <a:rPr lang="en-US" sz="1050" dirty="0">
                <a:latin typeface="Arial Narrow" panose="020B0604020202020204" pitchFamily="34" charset="0"/>
                <a:cs typeface="Arial Narrow" panose="020B0604020202020204" pitchFamily="34" charset="0"/>
              </a:rPr>
              <a:t>low affordable price</a:t>
            </a:r>
          </a:p>
          <a:p>
            <a:pPr>
              <a:buFont typeface="Wingdings" pitchFamily="2" charset="2"/>
              <a:buChar char="ü"/>
            </a:pPr>
            <a:r>
              <a:rPr lang="en-US" sz="1050" dirty="0">
                <a:latin typeface="Arial Narrow" panose="020B0604020202020204" pitchFamily="34" charset="0"/>
                <a:cs typeface="Arial Narrow" panose="020B0604020202020204" pitchFamily="34" charset="0"/>
              </a:rPr>
              <a:t>cash and card payments accepted</a:t>
            </a:r>
          </a:p>
          <a:p>
            <a:pPr>
              <a:buFont typeface="Wingdings" pitchFamily="2" charset="2"/>
              <a:buChar char="ü"/>
            </a:pPr>
            <a:r>
              <a:rPr lang="en-US" sz="1050" dirty="0">
                <a:latin typeface="Arial Narrow" panose="020B0604020202020204" pitchFamily="34" charset="0"/>
                <a:cs typeface="Arial Narrow" panose="020B0604020202020204" pitchFamily="34" charset="0"/>
              </a:rPr>
              <a:t>focus on profit on volume</a:t>
            </a:r>
          </a:p>
          <a:p>
            <a:pPr>
              <a:buFont typeface="Wingdings" pitchFamily="2" charset="2"/>
              <a:buChar char="ü"/>
            </a:pPr>
            <a:r>
              <a:rPr lang="en-US" sz="1050" dirty="0">
                <a:latin typeface="Arial Narrow" panose="020B0604020202020204" pitchFamily="34" charset="0"/>
                <a:cs typeface="Arial Narrow" panose="020B0604020202020204" pitchFamily="34" charset="0"/>
              </a:rPr>
              <a:t>discounts – family and kid menus</a:t>
            </a:r>
          </a:p>
        </p:txBody>
      </p:sp>
      <p:sp>
        <p:nvSpPr>
          <p:cNvPr id="4" name="Content Placeholder 3">
            <a:extLst>
              <a:ext uri="{FF2B5EF4-FFF2-40B4-BE49-F238E27FC236}">
                <a16:creationId xmlns:a16="http://schemas.microsoft.com/office/drawing/2014/main" id="{619205B9-C843-25EB-1FFA-D2E62C514C9C}"/>
              </a:ext>
            </a:extLst>
          </p:cNvPr>
          <p:cNvSpPr>
            <a:spLocks noGrp="1"/>
          </p:cNvSpPr>
          <p:nvPr>
            <p:ph sz="half" idx="2"/>
          </p:nvPr>
        </p:nvSpPr>
        <p:spPr>
          <a:xfrm>
            <a:off x="4146980" y="1086742"/>
            <a:ext cx="3545362" cy="4032335"/>
          </a:xfrm>
        </p:spPr>
        <p:txBody>
          <a:bodyPr>
            <a:normAutofit/>
          </a:bodyPr>
          <a:lstStyle/>
          <a:p>
            <a:r>
              <a:rPr lang="en-US" sz="1300" dirty="0">
                <a:solidFill>
                  <a:schemeClr val="accent1"/>
                </a:solidFill>
                <a:latin typeface="Arial Narrow" panose="020B0604020202020204" pitchFamily="34" charset="0"/>
                <a:cs typeface="Arial Narrow" panose="020B0604020202020204" pitchFamily="34" charset="0"/>
              </a:rPr>
              <a:t>Place</a:t>
            </a:r>
            <a:endParaRPr lang="en-US" sz="1300" dirty="0">
              <a:latin typeface="Arial Narrow" panose="020B0604020202020204" pitchFamily="34" charset="0"/>
              <a:cs typeface="Arial Narrow" panose="020B0604020202020204" pitchFamily="34" charset="0"/>
            </a:endParaRPr>
          </a:p>
          <a:p>
            <a:pPr>
              <a:buFont typeface="Wingdings" pitchFamily="2" charset="2"/>
              <a:buChar char="ü"/>
            </a:pPr>
            <a:r>
              <a:rPr lang="en-US" sz="1050" dirty="0">
                <a:latin typeface="Arial Narrow" panose="020B0604020202020204" pitchFamily="34" charset="0"/>
                <a:cs typeface="Arial Narrow" panose="020B0604020202020204" pitchFamily="34" charset="0"/>
              </a:rPr>
              <a:t>business is based in Birmingham, Stafford/Staffordshire, Coventry, Tamworth to begin with</a:t>
            </a:r>
          </a:p>
          <a:p>
            <a:pPr>
              <a:buFont typeface="Wingdings" pitchFamily="2" charset="2"/>
              <a:buChar char="ü"/>
            </a:pPr>
            <a:r>
              <a:rPr lang="en-US" sz="1050" dirty="0">
                <a:latin typeface="Arial Narrow" panose="020B0604020202020204" pitchFamily="34" charset="0"/>
                <a:cs typeface="Arial Narrow" panose="020B0604020202020204" pitchFamily="34" charset="0"/>
              </a:rPr>
              <a:t>we will attend occasional social and public events </a:t>
            </a:r>
          </a:p>
          <a:p>
            <a:pPr>
              <a:buFont typeface="Wingdings" pitchFamily="2" charset="2"/>
              <a:buChar char="ü"/>
            </a:pPr>
            <a:r>
              <a:rPr lang="en-US" sz="1050" dirty="0">
                <a:latin typeface="Arial Narrow" panose="020B0604020202020204" pitchFamily="34" charset="0"/>
                <a:cs typeface="Arial Narrow" panose="020B0604020202020204" pitchFamily="34" charset="0"/>
              </a:rPr>
              <a:t>coverage- local county area</a:t>
            </a:r>
          </a:p>
          <a:p>
            <a:pPr marL="0" indent="0">
              <a:buNone/>
            </a:pPr>
            <a:endParaRPr lang="en-US" sz="1200" dirty="0">
              <a:latin typeface="Arial Narrow" panose="020B0604020202020204" pitchFamily="34" charset="0"/>
              <a:cs typeface="Arial Narrow" panose="020B0604020202020204" pitchFamily="34" charset="0"/>
            </a:endParaRPr>
          </a:p>
          <a:p>
            <a:r>
              <a:rPr lang="en-US" sz="1300" dirty="0">
                <a:solidFill>
                  <a:schemeClr val="accent1"/>
                </a:solidFill>
                <a:latin typeface="Arial Narrow" panose="020B0604020202020204" pitchFamily="34" charset="0"/>
                <a:cs typeface="Arial Narrow" panose="020B0604020202020204" pitchFamily="34" charset="0"/>
              </a:rPr>
              <a:t>Promotion </a:t>
            </a:r>
          </a:p>
          <a:p>
            <a:pPr>
              <a:buFont typeface="Wingdings" pitchFamily="2" charset="2"/>
              <a:buChar char="ü"/>
            </a:pPr>
            <a:r>
              <a:rPr lang="en-US" sz="1050" dirty="0">
                <a:latin typeface="Arial Narrow" panose="020B0604020202020204" pitchFamily="34" charset="0"/>
                <a:cs typeface="Arial Narrow" panose="020B0604020202020204" pitchFamily="34" charset="0"/>
              </a:rPr>
              <a:t>in terms of promotion, we have planned and prepared a Facebook and Instagram page to begin with. </a:t>
            </a:r>
          </a:p>
          <a:p>
            <a:pPr>
              <a:buFont typeface="Wingdings" pitchFamily="2" charset="2"/>
              <a:buChar char="ü"/>
            </a:pPr>
            <a:r>
              <a:rPr lang="en-US" sz="1050" dirty="0">
                <a:latin typeface="Arial Narrow" panose="020B0604020202020204" pitchFamily="34" charset="0"/>
                <a:cs typeface="Arial Narrow" panose="020B0604020202020204" pitchFamily="34" charset="0"/>
              </a:rPr>
              <a:t>we have also discussed word of mouth technique of spreading the word to the members of our community</a:t>
            </a:r>
          </a:p>
          <a:p>
            <a:pPr>
              <a:buFont typeface="Wingdings" pitchFamily="2" charset="2"/>
              <a:buChar char="ü"/>
            </a:pPr>
            <a:r>
              <a:rPr lang="en-US" sz="1050" dirty="0">
                <a:latin typeface="Arial Narrow" panose="020B0604020202020204" pitchFamily="34" charset="0"/>
                <a:cs typeface="Arial Narrow" panose="020B0604020202020204" pitchFamily="34" charset="0"/>
              </a:rPr>
              <a:t>if we haven’t sold in the last hour of the working day, we put 30% on all products discount for the last hour</a:t>
            </a:r>
          </a:p>
        </p:txBody>
      </p:sp>
      <p:pic>
        <p:nvPicPr>
          <p:cNvPr id="1026" name="Picture 2" descr="Balkan fast food stock photo. Image of cook, pork, burger - 54853222">
            <a:extLst>
              <a:ext uri="{FF2B5EF4-FFF2-40B4-BE49-F238E27FC236}">
                <a16:creationId xmlns:a16="http://schemas.microsoft.com/office/drawing/2014/main" id="{55C63BF0-C3F9-0409-9473-03B93F6BC1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6" y="4576530"/>
            <a:ext cx="2219006" cy="1420010"/>
          </a:xfrm>
          <a:prstGeom prst="rect">
            <a:avLst/>
          </a:prstGeom>
          <a:noFill/>
          <a:effectLst>
            <a:softEdge rad="41358"/>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F5F6DBF-DB86-D503-7AC8-6B85A15F5990}"/>
              </a:ext>
            </a:extLst>
          </p:cNvPr>
          <p:cNvSpPr txBox="1"/>
          <p:nvPr/>
        </p:nvSpPr>
        <p:spPr>
          <a:xfrm>
            <a:off x="3736320" y="6102645"/>
            <a:ext cx="4940136" cy="430887"/>
          </a:xfrm>
          <a:prstGeom prst="rect">
            <a:avLst/>
          </a:prstGeom>
          <a:noFill/>
        </p:spPr>
        <p:txBody>
          <a:bodyPr wrap="square">
            <a:spAutoFit/>
          </a:bodyPr>
          <a:lstStyle/>
          <a:p>
            <a:r>
              <a:rPr lang="en-GB" sz="1100" i="1" dirty="0" err="1">
                <a:effectLst/>
                <a:latin typeface="Arial Narrow" panose="020B0604020202020204" pitchFamily="34" charset="0"/>
                <a:cs typeface="Arial Narrow" panose="020B0604020202020204" pitchFamily="34" charset="0"/>
              </a:rPr>
              <a:t>Goi</a:t>
            </a:r>
            <a:r>
              <a:rPr lang="en-GB" sz="1100" i="1" dirty="0">
                <a:effectLst/>
                <a:latin typeface="Arial Narrow" panose="020B0604020202020204" pitchFamily="34" charset="0"/>
                <a:cs typeface="Arial Narrow" panose="020B0604020202020204" pitchFamily="34" charset="0"/>
              </a:rPr>
              <a:t> (2011) and </a:t>
            </a:r>
            <a:r>
              <a:rPr lang="en-GB" sz="1100" i="1" dirty="0" err="1">
                <a:effectLst/>
                <a:latin typeface="Arial Narrow" panose="020B0604020202020204" pitchFamily="34" charset="0"/>
                <a:cs typeface="Arial Narrow" panose="020B0604020202020204" pitchFamily="34" charset="0"/>
              </a:rPr>
              <a:t>Muala</a:t>
            </a:r>
            <a:r>
              <a:rPr lang="en-GB" sz="1100" i="1" dirty="0">
                <a:effectLst/>
                <a:latin typeface="Arial Narrow" panose="020B0604020202020204" pitchFamily="34" charset="0"/>
                <a:cs typeface="Arial Narrow" panose="020B0604020202020204" pitchFamily="34" charset="0"/>
              </a:rPr>
              <a:t> &amp; </a:t>
            </a:r>
            <a:r>
              <a:rPr lang="en-GB" sz="1100" i="1" dirty="0" err="1">
                <a:effectLst/>
                <a:latin typeface="Arial Narrow" panose="020B0604020202020204" pitchFamily="34" charset="0"/>
                <a:cs typeface="Arial Narrow" panose="020B0604020202020204" pitchFamily="34" charset="0"/>
              </a:rPr>
              <a:t>Qurneh</a:t>
            </a:r>
            <a:r>
              <a:rPr lang="en-GB" sz="1100" i="1" dirty="0">
                <a:effectLst/>
                <a:latin typeface="Arial Narrow" panose="020B0604020202020204" pitchFamily="34" charset="0"/>
                <a:cs typeface="Arial Narrow" panose="020B0604020202020204" pitchFamily="34" charset="0"/>
              </a:rPr>
              <a:t> (2012) extracting from studies mentioned that promotion is a</a:t>
            </a:r>
            <a:br>
              <a:rPr lang="en-GB" sz="1100" i="1" dirty="0">
                <a:latin typeface="Arial Narrow" panose="020B0604020202020204" pitchFamily="34" charset="0"/>
                <a:cs typeface="Arial Narrow" panose="020B0604020202020204" pitchFamily="34" charset="0"/>
              </a:rPr>
            </a:br>
            <a:r>
              <a:rPr lang="en-GB" sz="1100" i="1" dirty="0">
                <a:effectLst/>
                <a:latin typeface="Arial Narrow" panose="020B0604020202020204" pitchFamily="34" charset="0"/>
                <a:cs typeface="Arial Narrow" panose="020B0604020202020204" pitchFamily="34" charset="0"/>
              </a:rPr>
              <a:t>vital part of business and is an integral ingredient of the total marketing process.</a:t>
            </a:r>
            <a:endParaRPr lang="en-US" sz="1100" i="1" dirty="0">
              <a:latin typeface="Arial Narrow" panose="020B0604020202020204" pitchFamily="34" charset="0"/>
              <a:cs typeface="Arial Narrow" panose="020B0604020202020204" pitchFamily="34" charset="0"/>
            </a:endParaRPr>
          </a:p>
        </p:txBody>
      </p:sp>
      <p:pic>
        <p:nvPicPr>
          <p:cNvPr id="1032" name="Picture 8" descr="фургон, храна фургон, храна, бизнес, ресторант, превозно средство,  доставка, обяд, лека закуска, обслужване, готварски | Pikist">
            <a:extLst>
              <a:ext uri="{FF2B5EF4-FFF2-40B4-BE49-F238E27FC236}">
                <a16:creationId xmlns:a16="http://schemas.microsoft.com/office/drawing/2014/main" id="{587E79A5-9E96-7131-D616-5C4E9E3BFF7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0168" y="1192272"/>
            <a:ext cx="2304256" cy="1438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05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3" descr="Old wrinkled hands with some coins">
            <a:extLst>
              <a:ext uri="{FF2B5EF4-FFF2-40B4-BE49-F238E27FC236}">
                <a16:creationId xmlns:a16="http://schemas.microsoft.com/office/drawing/2014/main" id="{F7A6E25E-E63D-DAB0-E9BE-48BE369FD216}"/>
              </a:ext>
            </a:extLst>
          </p:cNvPr>
          <p:cNvPicPr>
            <a:picLocks noChangeAspect="1"/>
          </p:cNvPicPr>
          <p:nvPr/>
        </p:nvPicPr>
        <p:blipFill rotWithShape="1">
          <a:blip r:embed="rId2">
            <a:duotone>
              <a:prstClr val="black"/>
              <a:prstClr val="white"/>
            </a:duotone>
          </a:blip>
          <a:srcRect l="16446" r="31978" b="-2"/>
          <a:stretch/>
        </p:blipFill>
        <p:spPr>
          <a:xfrm>
            <a:off x="3842657" y="-1"/>
            <a:ext cx="529896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ACD0BE-5D49-1732-69E8-E477DE608290}"/>
              </a:ext>
            </a:extLst>
          </p:cNvPr>
          <p:cNvSpPr>
            <a:spLocks noGrp="1"/>
          </p:cNvSpPr>
          <p:nvPr>
            <p:ph type="title"/>
          </p:nvPr>
        </p:nvSpPr>
        <p:spPr>
          <a:xfrm>
            <a:off x="523287" y="-8467"/>
            <a:ext cx="3866989" cy="720079"/>
          </a:xfrm>
        </p:spPr>
        <p:txBody>
          <a:bodyPr vert="horz" lIns="91440" tIns="45720" rIns="91440" bIns="45720" rtlCol="0" anchor="b">
            <a:normAutofit/>
          </a:bodyPr>
          <a:lstStyle/>
          <a:p>
            <a:pPr algn="ctr"/>
            <a:r>
              <a:rPr lang="en-US" sz="4000" b="1" i="1" dirty="0">
                <a:latin typeface="Arial Narrow" panose="020B0604020202020204" pitchFamily="34" charset="0"/>
                <a:cs typeface="Arial Narrow" panose="020B0604020202020204" pitchFamily="34" charset="0"/>
              </a:rPr>
              <a:t>Funding</a:t>
            </a: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9778427D-4BEB-BE3A-0BDE-15D02E37E092}"/>
              </a:ext>
            </a:extLst>
          </p:cNvPr>
          <p:cNvSpPr txBox="1"/>
          <p:nvPr/>
        </p:nvSpPr>
        <p:spPr>
          <a:xfrm>
            <a:off x="626244" y="579358"/>
            <a:ext cx="3303104"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Main sources of funding;</a:t>
            </a:r>
          </a:p>
          <a:p>
            <a:r>
              <a:rPr lang="en-US" sz="1200" dirty="0">
                <a:latin typeface="Arial" panose="020B0604020202020204" pitchFamily="34" charset="0"/>
                <a:cs typeface="Arial" panose="020B0604020202020204" pitchFamily="34" charset="0"/>
              </a:rPr>
              <a:t>1. Government business loan – £9 000</a:t>
            </a:r>
          </a:p>
          <a:p>
            <a:r>
              <a:rPr lang="en-US" sz="1200" dirty="0">
                <a:latin typeface="Arial" panose="020B0604020202020204" pitchFamily="34" charset="0"/>
                <a:cs typeface="Arial" panose="020B0604020202020204" pitchFamily="34" charset="0"/>
              </a:rPr>
              <a:t>2. Savings – £5 500 from each of the 4 shareholders</a:t>
            </a:r>
          </a:p>
          <a:p>
            <a:r>
              <a:rPr lang="en-US" sz="1200" dirty="0">
                <a:latin typeface="Arial" panose="020B0604020202020204" pitchFamily="34" charset="0"/>
                <a:cs typeface="Arial" panose="020B0604020202020204" pitchFamily="34" charset="0"/>
              </a:rPr>
              <a:t>In total we have gathered £31 000</a:t>
            </a:r>
          </a:p>
        </p:txBody>
      </p:sp>
      <p:sp>
        <p:nvSpPr>
          <p:cNvPr id="7" name="TextBox 6">
            <a:extLst>
              <a:ext uri="{FF2B5EF4-FFF2-40B4-BE49-F238E27FC236}">
                <a16:creationId xmlns:a16="http://schemas.microsoft.com/office/drawing/2014/main" id="{9D2D3B98-D1B9-F203-6EB9-40A50385319D}"/>
              </a:ext>
            </a:extLst>
          </p:cNvPr>
          <p:cNvSpPr txBox="1"/>
          <p:nvPr/>
        </p:nvSpPr>
        <p:spPr>
          <a:xfrm>
            <a:off x="479257" y="1603487"/>
            <a:ext cx="4846932" cy="5262979"/>
          </a:xfrm>
          <a:prstGeom prst="rect">
            <a:avLst/>
          </a:prstGeom>
          <a:noFill/>
        </p:spPr>
        <p:txBody>
          <a:bodyPr wrap="square" rtlCol="0">
            <a:spAutoFit/>
          </a:bodyPr>
          <a:lstStyle/>
          <a:p>
            <a:r>
              <a:rPr lang="en-US" sz="1200" dirty="0">
                <a:latin typeface="Arial Narrow" panose="020B0604020202020204" pitchFamily="34" charset="0"/>
                <a:cs typeface="Arial Narrow" panose="020B0604020202020204" pitchFamily="34" charset="0"/>
              </a:rPr>
              <a:t>What licenses do you need to start a street food business?</a:t>
            </a:r>
          </a:p>
          <a:p>
            <a:r>
              <a:rPr lang="en-US" sz="1200" dirty="0">
                <a:latin typeface="Arial Narrow" panose="020B0604020202020204" pitchFamily="34" charset="0"/>
                <a:cs typeface="Arial Narrow" panose="020B0604020202020204" pitchFamily="34" charset="0"/>
              </a:rPr>
              <a:t>- we registered as a food business,</a:t>
            </a:r>
          </a:p>
          <a:p>
            <a:r>
              <a:rPr lang="en-US" sz="1200" dirty="0">
                <a:latin typeface="Arial Narrow" panose="020B0604020202020204" pitchFamily="34" charset="0"/>
                <a:cs typeface="Arial Narrow" panose="020B0604020202020204" pitchFamily="34" charset="0"/>
              </a:rPr>
              <a:t>- We have a street trading license,</a:t>
            </a:r>
          </a:p>
          <a:p>
            <a:r>
              <a:rPr lang="en-US" sz="1200" dirty="0">
                <a:latin typeface="Arial Narrow" panose="020B0604020202020204" pitchFamily="34" charset="0"/>
                <a:cs typeface="Arial Narrow" panose="020B0604020202020204" pitchFamily="34" charset="0"/>
              </a:rPr>
              <a:t>- We have a member of the National Market Traders Federation,</a:t>
            </a:r>
          </a:p>
          <a:p>
            <a:r>
              <a:rPr lang="en-US" sz="1200" dirty="0">
                <a:latin typeface="Arial Narrow" panose="020B0604020202020204" pitchFamily="34" charset="0"/>
                <a:cs typeface="Arial Narrow" panose="020B0604020202020204" pitchFamily="34" charset="0"/>
              </a:rPr>
              <a:t>- Our  staff have their Level 2 food safety qualifications,</a:t>
            </a:r>
          </a:p>
          <a:p>
            <a:r>
              <a:rPr lang="en-US" sz="1200" dirty="0">
                <a:latin typeface="Arial Narrow" panose="020B0604020202020204" pitchFamily="34" charset="0"/>
                <a:cs typeface="Arial Narrow" panose="020B0604020202020204" pitchFamily="34" charset="0"/>
              </a:rPr>
              <a:t>- all on-site gas equipment is gas safety–compliant</a:t>
            </a:r>
          </a:p>
          <a:p>
            <a:endParaRPr lang="en-US" sz="1200" dirty="0">
              <a:latin typeface="Arial Narrow" panose="020B0604020202020204" pitchFamily="34" charset="0"/>
              <a:cs typeface="Arial Narrow" panose="020B0604020202020204" pitchFamily="34" charset="0"/>
            </a:endParaRPr>
          </a:p>
          <a:p>
            <a:r>
              <a:rPr lang="en-US" sz="1200" dirty="0">
                <a:latin typeface="Arial Narrow" panose="020B0604020202020204" pitchFamily="34" charset="0"/>
                <a:cs typeface="Arial Narrow" panose="020B0604020202020204" pitchFamily="34" charset="0"/>
              </a:rPr>
              <a:t>License for street trading will cost us £555 annually for </a:t>
            </a:r>
          </a:p>
          <a:p>
            <a:r>
              <a:rPr lang="en-US" sz="1200" dirty="0">
                <a:latin typeface="Arial Narrow" panose="020B0604020202020204" pitchFamily="34" charset="0"/>
                <a:cs typeface="Arial Narrow" panose="020B0604020202020204" pitchFamily="34" charset="0"/>
              </a:rPr>
              <a:t>7 days a week.</a:t>
            </a:r>
          </a:p>
          <a:p>
            <a:r>
              <a:rPr lang="en-US" sz="1200" dirty="0">
                <a:latin typeface="Arial Narrow" panose="020B0604020202020204" pitchFamily="34" charset="0"/>
                <a:cs typeface="Arial Narrow" panose="020B0604020202020204" pitchFamily="34" charset="0"/>
              </a:rPr>
              <a:t>National marketing trading federation UK for a dual membership will cost us £210</a:t>
            </a:r>
          </a:p>
          <a:p>
            <a:r>
              <a:rPr lang="en-US" sz="1200" dirty="0">
                <a:latin typeface="Arial Narrow" panose="020B0604020202020204" pitchFamily="34" charset="0"/>
                <a:cs typeface="Arial Narrow" panose="020B0604020202020204" pitchFamily="34" charset="0"/>
              </a:rPr>
              <a:t>As a start up funding the business will require an estimated amount of £30 000 and we gathered £31 000</a:t>
            </a:r>
          </a:p>
          <a:p>
            <a:endParaRPr lang="en-US" sz="1200" dirty="0">
              <a:latin typeface="Arial Narrow" panose="020B0604020202020204" pitchFamily="34" charset="0"/>
              <a:cs typeface="Arial Narrow" panose="020B0604020202020204" pitchFamily="34" charset="0"/>
            </a:endParaRPr>
          </a:p>
          <a:p>
            <a:r>
              <a:rPr lang="en-US" sz="1200" dirty="0">
                <a:latin typeface="Arial Narrow" panose="020B0604020202020204" pitchFamily="34" charset="0"/>
                <a:cs typeface="Arial Narrow" panose="020B0604020202020204" pitchFamily="34" charset="0"/>
              </a:rPr>
              <a:t>What we will need for a start for a month:</a:t>
            </a:r>
          </a:p>
          <a:p>
            <a:r>
              <a:rPr lang="en-US" sz="1200" dirty="0">
                <a:latin typeface="Arial Narrow" panose="020B0604020202020204" pitchFamily="34" charset="0"/>
                <a:cs typeface="Arial Narrow" panose="020B0604020202020204" pitchFamily="34" charset="0"/>
              </a:rPr>
              <a:t>Stock/materials/van – £18 000</a:t>
            </a:r>
          </a:p>
          <a:p>
            <a:r>
              <a:rPr lang="en-US" sz="1200" dirty="0">
                <a:latin typeface="Arial Narrow" panose="020B0604020202020204" pitchFamily="34" charset="0"/>
                <a:cs typeface="Arial Narrow" panose="020B0604020202020204" pitchFamily="34" charset="0"/>
              </a:rPr>
              <a:t>Loan repayment -  £1000</a:t>
            </a:r>
          </a:p>
          <a:p>
            <a:r>
              <a:rPr lang="en-US" sz="1200" dirty="0">
                <a:latin typeface="Arial Narrow" panose="020B0604020202020204" pitchFamily="34" charset="0"/>
                <a:cs typeface="Arial Narrow" panose="020B0604020202020204" pitchFamily="34" charset="0"/>
              </a:rPr>
              <a:t>Miscellaneous - £1500</a:t>
            </a:r>
          </a:p>
          <a:p>
            <a:r>
              <a:rPr lang="en-US" sz="1200" dirty="0">
                <a:latin typeface="Arial Narrow" panose="020B0604020202020204" pitchFamily="34" charset="0"/>
                <a:cs typeface="Arial Narrow" panose="020B0604020202020204" pitchFamily="34" charset="0"/>
              </a:rPr>
              <a:t>Advertisement/popularity boost - £1000</a:t>
            </a:r>
          </a:p>
          <a:p>
            <a:r>
              <a:rPr lang="en-US" sz="1200" dirty="0">
                <a:latin typeface="Arial Narrow" panose="020B0604020202020204" pitchFamily="34" charset="0"/>
                <a:cs typeface="Arial Narrow" panose="020B0604020202020204" pitchFamily="34" charset="0"/>
              </a:rPr>
              <a:t>Utilities - £4000</a:t>
            </a:r>
          </a:p>
          <a:p>
            <a:r>
              <a:rPr lang="en-US" sz="1200" dirty="0">
                <a:latin typeface="Arial Narrow" panose="020B0604020202020204" pitchFamily="34" charset="0"/>
                <a:cs typeface="Arial Narrow" panose="020B0604020202020204" pitchFamily="34" charset="0"/>
              </a:rPr>
              <a:t>Insurances - £500</a:t>
            </a:r>
          </a:p>
          <a:p>
            <a:r>
              <a:rPr lang="en-US" sz="1200" dirty="0">
                <a:latin typeface="Arial Narrow" panose="020B0604020202020204" pitchFamily="34" charset="0"/>
                <a:cs typeface="Arial Narrow" panose="020B0604020202020204" pitchFamily="34" charset="0"/>
              </a:rPr>
              <a:t>Repairs and Renewals - £1000</a:t>
            </a:r>
          </a:p>
          <a:p>
            <a:r>
              <a:rPr lang="en-US" sz="1200" dirty="0">
                <a:latin typeface="Arial Narrow" panose="020B0604020202020204" pitchFamily="34" charset="0"/>
                <a:cs typeface="Arial Narrow" panose="020B0604020202020204" pitchFamily="34" charset="0"/>
              </a:rPr>
              <a:t>Accountancy fees - £500</a:t>
            </a:r>
          </a:p>
          <a:p>
            <a:endParaRPr lang="en-US" sz="1200" dirty="0">
              <a:latin typeface="Arial Narrow" panose="020B0604020202020204" pitchFamily="34" charset="0"/>
              <a:cs typeface="Arial Narrow" panose="020B0604020202020204" pitchFamily="34" charset="0"/>
            </a:endParaRPr>
          </a:p>
          <a:p>
            <a:r>
              <a:rPr lang="en-US" sz="1200" dirty="0">
                <a:latin typeface="Arial Narrow" panose="020B0604020202020204" pitchFamily="34" charset="0"/>
                <a:cs typeface="Arial Narrow" panose="020B0604020202020204" pitchFamily="34" charset="0"/>
              </a:rPr>
              <a:t>In total £27,500 and we have left the 3500 just in case something </a:t>
            </a:r>
          </a:p>
          <a:p>
            <a:r>
              <a:rPr lang="en-US" sz="1200" dirty="0">
                <a:latin typeface="Arial Narrow" panose="020B0604020202020204" pitchFamily="34" charset="0"/>
                <a:cs typeface="Arial Narrow" panose="020B0604020202020204" pitchFamily="34" charset="0"/>
              </a:rPr>
              <a:t>unplanned occurs.</a:t>
            </a:r>
          </a:p>
          <a:p>
            <a:endParaRPr lang="en-US" sz="1200" dirty="0">
              <a:latin typeface="Arial Narrow" panose="020B0604020202020204" pitchFamily="34" charset="0"/>
              <a:cs typeface="Arial Narrow" panose="020B0604020202020204" pitchFamily="34" charset="0"/>
            </a:endParaRPr>
          </a:p>
          <a:p>
            <a:r>
              <a:rPr lang="en-US" sz="1200" dirty="0">
                <a:latin typeface="Arial Narrow" panose="020B0604020202020204" pitchFamily="34" charset="0"/>
                <a:cs typeface="Arial Narrow" panose="020B0604020202020204" pitchFamily="34" charset="0"/>
              </a:rPr>
              <a:t>Predicted income a month – £1500</a:t>
            </a:r>
          </a:p>
          <a:p>
            <a:r>
              <a:rPr lang="en-US" sz="1200" dirty="0">
                <a:latin typeface="Arial Narrow" panose="020B0604020202020204" pitchFamily="34" charset="0"/>
                <a:cs typeface="Arial Narrow" panose="020B0604020202020204" pitchFamily="34" charset="0"/>
              </a:rPr>
              <a:t>Annually – £180 000</a:t>
            </a:r>
          </a:p>
        </p:txBody>
      </p:sp>
    </p:spTree>
    <p:extLst>
      <p:ext uri="{BB962C8B-B14F-4D97-AF65-F5344CB8AC3E}">
        <p14:creationId xmlns:p14="http://schemas.microsoft.com/office/powerpoint/2010/main" val="1091148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B8EEDD-7626-0331-1C49-7FCF6D528EF9}"/>
              </a:ext>
            </a:extLst>
          </p:cNvPr>
          <p:cNvPicPr>
            <a:picLocks noChangeAspect="1"/>
          </p:cNvPicPr>
          <p:nvPr/>
        </p:nvPicPr>
        <p:blipFill>
          <a:blip r:embed="rId2"/>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32C2C647-3154-59BE-BDF6-D8533DDB9698}"/>
              </a:ext>
            </a:extLst>
          </p:cNvPr>
          <p:cNvSpPr>
            <a:spLocks noGrp="1"/>
          </p:cNvSpPr>
          <p:nvPr>
            <p:ph type="title"/>
          </p:nvPr>
        </p:nvSpPr>
        <p:spPr>
          <a:xfrm>
            <a:off x="0" y="4797152"/>
            <a:ext cx="9144000" cy="1440160"/>
          </a:xfrm>
          <a:gradFill>
            <a:gsLst>
              <a:gs pos="0">
                <a:schemeClr val="bg1">
                  <a:lumMod val="98000"/>
                  <a:lumOff val="2000"/>
                  <a:alpha val="0"/>
                </a:schemeClr>
              </a:gs>
              <a:gs pos="50000">
                <a:schemeClr val="bg1">
                  <a:alpha val="48000"/>
                </a:schemeClr>
              </a:gs>
              <a:gs pos="100000">
                <a:schemeClr val="bg1">
                  <a:alpha val="75000"/>
                </a:schemeClr>
              </a:gs>
            </a:gsLst>
            <a:lin ang="2700000" scaled="1"/>
          </a:gradFill>
        </p:spPr>
        <p:txBody>
          <a:bodyPr>
            <a:normAutofit/>
          </a:bodyPr>
          <a:lstStyle/>
          <a:p>
            <a:r>
              <a:rPr lang="en-GB" sz="6600" b="1" i="1" dirty="0">
                <a:solidFill>
                  <a:srgbClr val="92D050"/>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060960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47BC7-DB86-0816-037C-D16F6D08550F}"/>
              </a:ext>
            </a:extLst>
          </p:cNvPr>
          <p:cNvSpPr>
            <a:spLocks noGrp="1"/>
          </p:cNvSpPr>
          <p:nvPr>
            <p:ph type="title"/>
          </p:nvPr>
        </p:nvSpPr>
        <p:spPr/>
        <p:txBody>
          <a:bodyPr/>
          <a:lstStyle/>
          <a:p>
            <a:pPr algn="l"/>
            <a:r>
              <a:rPr lang="en-GB" dirty="0">
                <a:solidFill>
                  <a:schemeClr val="bg1"/>
                </a:solidFill>
              </a:rPr>
              <a:t>     REFERENCES</a:t>
            </a:r>
          </a:p>
        </p:txBody>
      </p:sp>
      <p:sp>
        <p:nvSpPr>
          <p:cNvPr id="3" name="Content Placeholder 2">
            <a:extLst>
              <a:ext uri="{FF2B5EF4-FFF2-40B4-BE49-F238E27FC236}">
                <a16:creationId xmlns:a16="http://schemas.microsoft.com/office/drawing/2014/main" id="{C4AC3C06-69BE-52AE-4C3B-DF7A7737A3A9}"/>
              </a:ext>
            </a:extLst>
          </p:cNvPr>
          <p:cNvSpPr>
            <a:spLocks noGrp="1"/>
          </p:cNvSpPr>
          <p:nvPr>
            <p:ph idx="1"/>
          </p:nvPr>
        </p:nvSpPr>
        <p:spPr>
          <a:xfrm>
            <a:off x="457200" y="836713"/>
            <a:ext cx="8229600" cy="144016"/>
          </a:xfrm>
        </p:spPr>
        <p:txBody>
          <a:bodyPr>
            <a:normAutofit fontScale="25000" lnSpcReduction="20000"/>
          </a:bodyPr>
          <a:lstStyle/>
          <a:p>
            <a:r>
              <a:rPr lang="en-GB" b="1" dirty="0">
                <a:solidFill>
                  <a:srgbClr val="92D050"/>
                </a:solidFill>
                <a:latin typeface="Arial" panose="020B0604020202020204" pitchFamily="34" charset="0"/>
                <a:cs typeface="Arial" panose="020B0604020202020204" pitchFamily="34" charset="0"/>
              </a:rPr>
              <a:t>  </a:t>
            </a:r>
          </a:p>
          <a:p>
            <a:r>
              <a:rPr lang="en-GB" b="1" dirty="0">
                <a:solidFill>
                  <a:srgbClr val="92D050"/>
                </a:solidFill>
                <a:latin typeface="Arial" panose="020B0604020202020204" pitchFamily="34" charset="0"/>
                <a:cs typeface="Arial" panose="020B0604020202020204" pitchFamily="34" charset="0"/>
              </a:rPr>
              <a:t>  </a:t>
            </a:r>
          </a:p>
          <a:p>
            <a:endParaRPr lang="en-GB" b="1" dirty="0">
              <a:solidFill>
                <a:srgbClr val="92D05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F05A966-8788-4469-7CC9-1991ADD9E049}"/>
              </a:ext>
            </a:extLst>
          </p:cNvPr>
          <p:cNvSpPr>
            <a:spLocks noGrp="1"/>
          </p:cNvSpPr>
          <p:nvPr>
            <p:ph idx="10"/>
          </p:nvPr>
        </p:nvSpPr>
        <p:spPr>
          <a:xfrm>
            <a:off x="467544" y="1086292"/>
            <a:ext cx="8229600" cy="5511060"/>
          </a:xfrm>
        </p:spPr>
        <p:txBody>
          <a:bodyPr>
            <a:normAutofit/>
          </a:bodyPr>
          <a:lstStyle/>
          <a:p>
            <a:pPr marL="171450" indent="-171450">
              <a:lnSpc>
                <a:spcPct val="150000"/>
              </a:lnSpc>
              <a:buFont typeface="Arial" panose="020B0604020202020204" pitchFamily="34" charset="0"/>
              <a:buChar char="•"/>
            </a:pPr>
            <a:r>
              <a:rPr lang="en-GB" sz="1100" b="0" i="0" dirty="0">
                <a:solidFill>
                  <a:srgbClr val="222222"/>
                </a:solidFill>
                <a:effectLst/>
                <a:latin typeface="Arial" panose="020B0604020202020204" pitchFamily="34" charset="0"/>
                <a:cs typeface="Arial" panose="020B0604020202020204" pitchFamily="34" charset="0"/>
              </a:rPr>
              <a:t>Kartika, M., Pesonen, M., Kangas, J. and Kajanus, M., 2000. Utilizing the analytic hierarchy process (AHP) in SWOT analysis—a hybrid method and its application to a forest-certification case. </a:t>
            </a:r>
            <a:r>
              <a:rPr lang="en-GB" sz="1100" b="0" i="1" dirty="0">
                <a:solidFill>
                  <a:srgbClr val="222222"/>
                </a:solidFill>
                <a:effectLst/>
                <a:latin typeface="Arial" panose="020B0604020202020204" pitchFamily="34" charset="0"/>
                <a:cs typeface="Arial" panose="020B0604020202020204" pitchFamily="34" charset="0"/>
              </a:rPr>
              <a:t>Forest policy and economics</a:t>
            </a:r>
            <a:r>
              <a:rPr lang="en-GB" sz="1100" b="0" i="0" dirty="0">
                <a:solidFill>
                  <a:srgbClr val="222222"/>
                </a:solidFill>
                <a:effectLst/>
                <a:latin typeface="Arial" panose="020B0604020202020204" pitchFamily="34" charset="0"/>
                <a:cs typeface="Arial" panose="020B0604020202020204" pitchFamily="34" charset="0"/>
              </a:rPr>
              <a:t>, </a:t>
            </a:r>
            <a:r>
              <a:rPr lang="en-GB" sz="1100" b="0" i="1" dirty="0">
                <a:solidFill>
                  <a:srgbClr val="222222"/>
                </a:solidFill>
                <a:effectLst/>
                <a:latin typeface="Arial" panose="020B0604020202020204" pitchFamily="34" charset="0"/>
                <a:cs typeface="Arial" panose="020B0604020202020204" pitchFamily="34" charset="0"/>
              </a:rPr>
              <a:t>1</a:t>
            </a:r>
            <a:r>
              <a:rPr lang="en-GB" sz="1100" b="0" i="0" dirty="0">
                <a:solidFill>
                  <a:srgbClr val="222222"/>
                </a:solidFill>
                <a:effectLst/>
                <a:latin typeface="Arial" panose="020B0604020202020204" pitchFamily="34" charset="0"/>
                <a:cs typeface="Arial" panose="020B0604020202020204" pitchFamily="34" charset="0"/>
              </a:rPr>
              <a:t>(1), pp.41-52. Available at : </a:t>
            </a:r>
            <a:r>
              <a:rPr lang="en-GB" sz="1100" b="0" i="0" u="none" strike="noStrike" dirty="0">
                <a:solidFill>
                  <a:srgbClr val="2E2E2E"/>
                </a:solidFill>
                <a:effectLst/>
                <a:latin typeface="Arial" panose="020B0604020202020204" pitchFamily="34" charset="0"/>
                <a:cs typeface="Arial" panose="020B0604020202020204" pitchFamily="34" charset="0"/>
                <a:hlinkClick r:id="rId2" tooltip="Persistent link using digital object identifier"/>
              </a:rPr>
              <a:t>https://doi.org/10.1016/S1389-9341(99)00004-0</a:t>
            </a:r>
            <a:r>
              <a:rPr lang="en-GB" sz="1100" b="0" i="0" u="none" strike="noStrike" dirty="0">
                <a:solidFill>
                  <a:srgbClr val="2E2E2E"/>
                </a:solidFill>
                <a:effectLst/>
                <a:latin typeface="Arial" panose="020B0604020202020204" pitchFamily="34" charset="0"/>
                <a:cs typeface="Arial" panose="020B0604020202020204" pitchFamily="34" charset="0"/>
              </a:rPr>
              <a:t> ( Accessed:26/02/23)</a:t>
            </a:r>
          </a:p>
          <a:p>
            <a:endParaRPr lang="en-GB" sz="1100" dirty="0">
              <a:solidFill>
                <a:srgbClr val="2E2E2E"/>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0" i="0" dirty="0">
                <a:solidFill>
                  <a:srgbClr val="222222"/>
                </a:solidFill>
                <a:effectLst/>
                <a:latin typeface="Arial" panose="020B0604020202020204" pitchFamily="34" charset="0"/>
                <a:cs typeface="Arial" panose="020B0604020202020204" pitchFamily="34" charset="0"/>
              </a:rPr>
              <a:t>Chayada, P., 2017. The Role of Street Food vendors on Tourism Development in Bangkok, Thailand.</a:t>
            </a:r>
            <a:endParaRPr lang="bg-BG" sz="1100" b="0" i="0" dirty="0">
              <a:solidFill>
                <a:srgbClr val="222222"/>
              </a:solidFill>
              <a:effectLst/>
              <a:latin typeface="Arial" panose="020B0604020202020204" pitchFamily="34" charset="0"/>
              <a:cs typeface="Arial" panose="020B0604020202020204" pitchFamily="34" charset="0"/>
            </a:endParaRPr>
          </a:p>
          <a:p>
            <a:endParaRPr lang="en-GB" sz="1100" b="0" i="0" dirty="0">
              <a:solidFill>
                <a:srgbClr val="222222"/>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solidFill>
                  <a:srgbClr val="222222"/>
                </a:solidFill>
                <a:latin typeface="Arial" panose="020B0604020202020204" pitchFamily="34" charset="0"/>
                <a:cs typeface="Arial" panose="020B0604020202020204" pitchFamily="34" charset="0"/>
              </a:rPr>
              <a:t>Gov.uk. (2021). Setting up a limited company. Available at: </a:t>
            </a:r>
            <a:r>
              <a:rPr lang="en-GB" sz="1100" dirty="0">
                <a:solidFill>
                  <a:srgbClr val="222222"/>
                </a:solidFill>
                <a:latin typeface="Arial" panose="020B0604020202020204" pitchFamily="34" charset="0"/>
                <a:cs typeface="Arial" panose="020B0604020202020204" pitchFamily="34" charset="0"/>
                <a:hlinkClick r:id="rId3"/>
              </a:rPr>
              <a:t>https://www.gov.uk/limited-company-formation</a:t>
            </a:r>
            <a:r>
              <a:rPr lang="en-GB" sz="1100" dirty="0">
                <a:solidFill>
                  <a:srgbClr val="222222"/>
                </a:solidFill>
                <a:latin typeface="Arial" panose="020B0604020202020204" pitchFamily="34" charset="0"/>
                <a:cs typeface="Arial" panose="020B0604020202020204" pitchFamily="34" charset="0"/>
              </a:rPr>
              <a:t>  (Accessed:4/ 3/23)</a:t>
            </a:r>
            <a:endParaRPr lang="en-GB" sz="1100" b="0" i="0" dirty="0">
              <a:solidFill>
                <a:srgbClr val="222222"/>
              </a:solidFill>
              <a:effectLst/>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hlinkClick r:id="rId4"/>
              </a:rPr>
              <a:t>https://www.dreamstime.com/stock-photo-photo-cevapi-cevapcici-traditional-balkan-food-delicius-photo-cevapi-cevapcici-traditional-balkan-food-delicius-minced-meat-image98303903</a:t>
            </a:r>
            <a:r>
              <a:rPr lang="en-GB" sz="1100" dirty="0">
                <a:solidFill>
                  <a:schemeClr val="tx1"/>
                </a:solidFill>
                <a:latin typeface="Arial" panose="020B0604020202020204" pitchFamily="34" charset="0"/>
                <a:cs typeface="Arial" panose="020B0604020202020204" pitchFamily="34" charset="0"/>
              </a:rPr>
              <a:t> ( Picture 2)</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lang="en-GB" sz="1100" dirty="0">
                <a:solidFill>
                  <a:schemeClr val="tx1"/>
                </a:solidFill>
                <a:latin typeface="Arial" panose="020B0604020202020204" pitchFamily="34" charset="0"/>
                <a:cs typeface="Arial" panose="020B0604020202020204" pitchFamily="34" charset="0"/>
                <a:hlinkClick r:id="rId5"/>
              </a:rPr>
              <a:t>https://twinbrothersmovers.com/best-take-out-nyc/</a:t>
            </a:r>
            <a:r>
              <a:rPr lang="en-GB" sz="1100" dirty="0">
                <a:solidFill>
                  <a:schemeClr val="tx1"/>
                </a:solidFill>
                <a:latin typeface="Arial" panose="020B0604020202020204" pitchFamily="34" charset="0"/>
                <a:cs typeface="Arial" panose="020B0604020202020204" pitchFamily="34" charset="0"/>
              </a:rPr>
              <a:t>  (Picture 1)   </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lang="en-GB" sz="1100" dirty="0">
                <a:solidFill>
                  <a:schemeClr val="tx1"/>
                </a:solidFill>
                <a:latin typeface="Arial" panose="020B0604020202020204" pitchFamily="34" charset="0"/>
                <a:cs typeface="Arial" panose="020B0604020202020204" pitchFamily="34" charset="0"/>
                <a:hlinkClick r:id="rId6"/>
              </a:rPr>
              <a:t>https://www.insperity.com/blog/organizational-structure/</a:t>
            </a:r>
            <a:r>
              <a:rPr lang="en-GB" sz="1100" dirty="0">
                <a:solidFill>
                  <a:schemeClr val="tx1"/>
                </a:solidFill>
                <a:latin typeface="Arial" panose="020B0604020202020204" pitchFamily="34" charset="0"/>
                <a:cs typeface="Arial" panose="020B0604020202020204" pitchFamily="34" charset="0"/>
              </a:rPr>
              <a:t> (Picture 4)</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lang="en-GB" sz="1100" dirty="0">
                <a:solidFill>
                  <a:schemeClr val="tx1"/>
                </a:solidFill>
                <a:latin typeface="Arial" panose="020B0604020202020204" pitchFamily="34" charset="0"/>
                <a:cs typeface="Arial" panose="020B0604020202020204" pitchFamily="34" charset="0"/>
                <a:hlinkClick r:id="rId7"/>
              </a:rPr>
              <a:t>https://www.dreamstime.com/photos-images/fast-food-vendor-van.html</a:t>
            </a:r>
            <a:r>
              <a:rPr lang="en-GB" sz="1100" dirty="0">
                <a:solidFill>
                  <a:schemeClr val="tx1"/>
                </a:solidFill>
                <a:latin typeface="Arial" panose="020B0604020202020204" pitchFamily="34" charset="0"/>
                <a:cs typeface="Arial" panose="020B0604020202020204" pitchFamily="34" charset="0"/>
              </a:rPr>
              <a:t> (Picture 3)</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lang="en-GB" sz="1100" dirty="0">
                <a:latin typeface="Arial" panose="020B0604020202020204" pitchFamily="34" charset="0"/>
                <a:cs typeface="Arial" panose="020B0604020202020204" pitchFamily="34" charset="0"/>
                <a:hlinkClick r:id="rId8"/>
              </a:rPr>
              <a:t>https://www.pinterest.co.uk/pin/youll-never-want-to-leave-the-most-charming-farm-in-massachusetts--623959723391872378/</a:t>
            </a:r>
            <a:r>
              <a:rPr lang="en-GB" sz="1100" dirty="0">
                <a:latin typeface="Arial" panose="020B0604020202020204" pitchFamily="34" charset="0"/>
                <a:cs typeface="Arial" panose="020B0604020202020204" pitchFamily="34" charset="0"/>
              </a:rPr>
              <a:t> (Picture 5)</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kumimoji="0" lang="en-GB" sz="1100" b="0" i="0" u="none" strike="noStrike" kern="1200" cap="none" spc="0" normalizeH="0" baseline="0" noProof="0" dirty="0">
                <a:ln>
                  <a:noFill/>
                </a:ln>
                <a:solidFill>
                  <a:schemeClr val="tx1"/>
                </a:solidFill>
                <a:effectLst/>
                <a:uLnTx/>
                <a:uFillTx/>
                <a:latin typeface="Arial" pitchFamily="34"/>
              </a:rPr>
              <a:t>Yüksel, I., (2012). Developing a multi-criteria decision-making model for PESTEL analysis. </a:t>
            </a:r>
            <a:r>
              <a:rPr kumimoji="0" lang="en-GB" sz="1100" b="0" i="1" u="none" strike="noStrike" kern="1200" cap="none" spc="0" normalizeH="0" baseline="0" noProof="0" dirty="0">
                <a:ln>
                  <a:noFill/>
                </a:ln>
                <a:solidFill>
                  <a:schemeClr val="tx1"/>
                </a:solidFill>
                <a:effectLst/>
                <a:uLnTx/>
                <a:uFillTx/>
                <a:latin typeface="Arial" pitchFamily="34"/>
              </a:rPr>
              <a:t>International Journal of Business and Management</a:t>
            </a:r>
            <a:r>
              <a:rPr kumimoji="0" lang="en-GB" sz="1100" b="0" i="0" u="none" strike="noStrike" kern="1200" cap="none" spc="0" normalizeH="0" baseline="0" noProof="0" dirty="0">
                <a:ln>
                  <a:noFill/>
                </a:ln>
                <a:solidFill>
                  <a:schemeClr val="tx1"/>
                </a:solidFill>
                <a:effectLst/>
                <a:uLnTx/>
                <a:uFillTx/>
                <a:latin typeface="Arial" pitchFamily="34"/>
              </a:rPr>
              <a:t>, </a:t>
            </a:r>
            <a:r>
              <a:rPr kumimoji="0" lang="en-GB" sz="1100" b="0" i="1" u="none" strike="noStrike" kern="1200" cap="none" spc="0" normalizeH="0" baseline="0" noProof="0" dirty="0">
                <a:ln>
                  <a:noFill/>
                </a:ln>
                <a:solidFill>
                  <a:schemeClr val="tx1"/>
                </a:solidFill>
                <a:effectLst/>
                <a:uLnTx/>
                <a:uFillTx/>
                <a:latin typeface="Arial" pitchFamily="34"/>
              </a:rPr>
              <a:t>7</a:t>
            </a:r>
            <a:r>
              <a:rPr kumimoji="0" lang="en-GB" sz="1100" b="0" i="0" u="none" strike="noStrike" kern="1200" cap="none" spc="0" normalizeH="0" baseline="0" noProof="0" dirty="0">
                <a:ln>
                  <a:noFill/>
                </a:ln>
                <a:solidFill>
                  <a:schemeClr val="tx1"/>
                </a:solidFill>
                <a:effectLst/>
                <a:uLnTx/>
                <a:uFillTx/>
                <a:latin typeface="Arial" pitchFamily="34"/>
              </a:rPr>
              <a:t>(24), p.52.</a:t>
            </a:r>
          </a:p>
          <a:p>
            <a:pPr marL="228600" marR="0" lvl="0" indent="-228600" algn="l" defTabSz="914400" rtl="0" eaLnBrk="1" fontAlgn="auto" latinLnBrk="0" hangingPunct="1">
              <a:lnSpc>
                <a:spcPct val="150000"/>
              </a:lnSpc>
              <a:spcBef>
                <a:spcPts val="1000"/>
              </a:spcBef>
              <a:spcAft>
                <a:spcPts val="0"/>
              </a:spcAft>
              <a:buClrTx/>
              <a:buSzPct val="125000"/>
              <a:buFont typeface="Arial" pitchFamily="34"/>
              <a:buChar char="•"/>
              <a:tabLst/>
              <a:defRPr/>
            </a:pPr>
            <a:r>
              <a:rPr kumimoji="0" lang="en-GB" sz="1100" b="0" i="0" u="none" strike="noStrike" kern="1200" cap="none" spc="0" normalizeH="0" baseline="0" noProof="0" dirty="0">
                <a:ln>
                  <a:noFill/>
                </a:ln>
                <a:solidFill>
                  <a:schemeClr val="tx1"/>
                </a:solidFill>
                <a:effectLst/>
                <a:uLnTx/>
                <a:uFillTx/>
                <a:latin typeface="Arial" pitchFamily="34"/>
              </a:rPr>
              <a:t>Vokhta, A., 2022. External Communication Strategy for International Student Recruitment at Karelia University of Applied Sciences., p.9</a:t>
            </a: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a:p>
            <a:pPr>
              <a:lnSpc>
                <a:spcPct val="150000"/>
              </a:lnSpc>
            </a:pPr>
            <a:endParaRPr lang="en-GB" sz="11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7487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7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720A18-4269-9744-C508-FDE37DD1D749}"/>
              </a:ext>
            </a:extLst>
          </p:cNvPr>
          <p:cNvSpPr>
            <a:spLocks noGrp="1"/>
          </p:cNvSpPr>
          <p:nvPr>
            <p:ph type="title"/>
          </p:nvPr>
        </p:nvSpPr>
        <p:spPr>
          <a:xfrm>
            <a:off x="482600" y="321734"/>
            <a:ext cx="8178799" cy="1135737"/>
          </a:xfrm>
        </p:spPr>
        <p:txBody>
          <a:bodyPr vert="horz" lIns="91440" tIns="45720" rIns="91440" bIns="45720" rtlCol="0" anchor="ctr">
            <a:normAutofit/>
          </a:bodyPr>
          <a:lstStyle/>
          <a:p>
            <a:pPr defTabSz="914400"/>
            <a:r>
              <a:rPr lang="en-US" sz="3100" dirty="0">
                <a:solidFill>
                  <a:schemeClr val="tx1"/>
                </a:solidFill>
                <a:latin typeface="+mj-lt"/>
                <a:cs typeface="+mj-cs"/>
              </a:rPr>
              <a:t>REFERENCES</a:t>
            </a:r>
          </a:p>
        </p:txBody>
      </p:sp>
      <p:sp>
        <p:nvSpPr>
          <p:cNvPr id="6" name="Content Placeholder 2">
            <a:extLst>
              <a:ext uri="{FF2B5EF4-FFF2-40B4-BE49-F238E27FC236}">
                <a16:creationId xmlns:a16="http://schemas.microsoft.com/office/drawing/2014/main" id="{32D7CFFE-899F-3CAD-44FA-61BEB14724ED}"/>
              </a:ext>
            </a:extLst>
          </p:cNvPr>
          <p:cNvSpPr>
            <a:spLocks noGrp="1"/>
          </p:cNvSpPr>
          <p:nvPr>
            <p:ph idx="1"/>
          </p:nvPr>
        </p:nvSpPr>
        <p:spPr>
          <a:xfrm>
            <a:off x="482600" y="1782981"/>
            <a:ext cx="8048521" cy="4393982"/>
          </a:xfr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ormAutofit/>
          </a:bodyPr>
          <a:lstStyle/>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hlinkClick r:id="rId2"/>
              </a:rPr>
              <a:t>Market Segmentation: Definition, Example, Types, Benefits (investopedia.com)</a:t>
            </a:r>
            <a:endParaRPr lang="en-US" sz="1050" dirty="0">
              <a:solidFill>
                <a:schemeClr val="tx1"/>
              </a:solidFill>
              <a:latin typeface="Arial" panose="020B0604020202020204" pitchFamily="34" charset="0"/>
              <a:cs typeface="Arial" panose="020B0604020202020204" pitchFamily="34" charset="0"/>
            </a:endParaRP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rPr>
              <a:t>https://www.expandgh.com/7-simple-steps-building-your-business-brand/target-clipart-target-market-5/</a:t>
            </a:r>
          </a:p>
          <a:p>
            <a:pPr marL="285750" indent="-285750" defTabSz="914400">
              <a:spcBef>
                <a:spcPts val="1000"/>
              </a:spcBef>
              <a:buFont typeface="Arial" panose="020B0604020202020204" pitchFamily="34" charset="0"/>
              <a:buChar char="•"/>
            </a:pPr>
            <a:r>
              <a:rPr lang="en-GB" sz="1050" dirty="0">
                <a:latin typeface="Arial" panose="020B0604020202020204" pitchFamily="34" charset="0"/>
                <a:cs typeface="Arial" panose="020B0604020202020204" pitchFamily="34" charset="0"/>
                <a:hlinkClick r:id="rId3"/>
              </a:rPr>
              <a:t>market segmentation - Bing images</a:t>
            </a:r>
            <a:endParaRPr lang="en-GB" sz="1050" dirty="0">
              <a:latin typeface="Arial" panose="020B0604020202020204" pitchFamily="34" charset="0"/>
              <a:cs typeface="Arial" panose="020B0604020202020204" pitchFamily="34" charset="0"/>
            </a:endParaRP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hlinkClick r:id="rId4"/>
              </a:rPr>
              <a:t>https://hagyuey.blogspot.com/2022/01/market-targeting-strategies.html</a:t>
            </a:r>
            <a:endParaRPr lang="en-US" sz="1050" dirty="0">
              <a:solidFill>
                <a:schemeClr val="tx1"/>
              </a:solidFill>
              <a:latin typeface="Arial" panose="020B0604020202020204" pitchFamily="34" charset="0"/>
              <a:cs typeface="Arial" panose="020B0604020202020204" pitchFamily="34" charset="0"/>
            </a:endParaRP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hlinkClick r:id="rId5"/>
              </a:rPr>
              <a:t>https://streetfoodpackaging.co.uk/blogs/news/marketing-strategies-for-street-food-business-owners</a:t>
            </a:r>
            <a:endParaRPr lang="en-US" sz="1050" dirty="0">
              <a:solidFill>
                <a:schemeClr val="tx1"/>
              </a:solidFill>
              <a:latin typeface="Arial" panose="020B0604020202020204" pitchFamily="34" charset="0"/>
              <a:cs typeface="Arial" panose="020B0604020202020204" pitchFamily="34" charset="0"/>
            </a:endParaRP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rPr>
              <a:t>https://streetfoodpackaging.co.uk/blogs/news/marketing-strategies-for-street-food-business-owners</a:t>
            </a: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rPr>
              <a:t>Morgan, N.A., </a:t>
            </a:r>
            <a:r>
              <a:rPr lang="en-US" sz="1050" dirty="0" err="1">
                <a:solidFill>
                  <a:schemeClr val="tx1"/>
                </a:solidFill>
                <a:latin typeface="Arial" panose="020B0604020202020204" pitchFamily="34" charset="0"/>
                <a:cs typeface="Arial" panose="020B0604020202020204" pitchFamily="34" charset="0"/>
              </a:rPr>
              <a:t>Whitler</a:t>
            </a:r>
            <a:r>
              <a:rPr lang="en-US" sz="1050" dirty="0">
                <a:solidFill>
                  <a:schemeClr val="tx1"/>
                </a:solidFill>
                <a:latin typeface="Arial" panose="020B0604020202020204" pitchFamily="34" charset="0"/>
                <a:cs typeface="Arial" panose="020B0604020202020204" pitchFamily="34" charset="0"/>
              </a:rPr>
              <a:t>, K.A., Feng, H. and Chari, S., 2019. Research in marketing strategy. Journal of the Academy of Marketing Science, 47, pp.4-29.</a:t>
            </a:r>
          </a:p>
          <a:p>
            <a:pPr indent="-228600" defTabSz="914400">
              <a:spcBef>
                <a:spcPts val="1000"/>
              </a:spcBef>
              <a:buFont typeface="Arial" panose="020B0604020202020204" pitchFamily="34" charset="0"/>
              <a:buChar char="•"/>
            </a:pPr>
            <a:r>
              <a:rPr lang="en-US" sz="1050" dirty="0">
                <a:solidFill>
                  <a:schemeClr val="tx1"/>
                </a:solidFill>
                <a:latin typeface="Arial" panose="020B0604020202020204" pitchFamily="34" charset="0"/>
                <a:cs typeface="Arial" panose="020B0604020202020204" pitchFamily="34" charset="0"/>
              </a:rPr>
              <a:t>Tynan, A.C. and Drayton, J., 1987. Market segmentation. Journal of marketing management, 2(3), pp.301-335.</a:t>
            </a:r>
          </a:p>
          <a:p>
            <a:pPr indent="-228600" defTabSz="914400">
              <a:spcBef>
                <a:spcPts val="1000"/>
              </a:spcBef>
              <a:buFont typeface="Arial" panose="020B0604020202020204" pitchFamily="34" charset="0"/>
              <a:buChar char="•"/>
            </a:pPr>
            <a:r>
              <a:rPr lang="en-GB" sz="1100" dirty="0">
                <a:latin typeface="Arial" panose="020B0604020202020204" pitchFamily="34" charset="0"/>
                <a:cs typeface="Arial" panose="020B0604020202020204" pitchFamily="34" charset="0"/>
              </a:rPr>
              <a:t>Khan, M.T., 2014. The concept of ‘marketing </a:t>
            </a:r>
            <a:r>
              <a:rPr lang="en-GB" sz="1100" dirty="0" err="1">
                <a:latin typeface="Arial" panose="020B0604020202020204" pitchFamily="34" charset="0"/>
                <a:cs typeface="Arial" panose="020B0604020202020204" pitchFamily="34" charset="0"/>
              </a:rPr>
              <a:t>mix’and</a:t>
            </a:r>
            <a:r>
              <a:rPr lang="en-GB" sz="1100" dirty="0">
                <a:latin typeface="Arial" panose="020B0604020202020204" pitchFamily="34" charset="0"/>
                <a:cs typeface="Arial" panose="020B0604020202020204" pitchFamily="34" charset="0"/>
              </a:rPr>
              <a:t> its elements. </a:t>
            </a:r>
            <a:r>
              <a:rPr lang="en-GB" sz="1100" i="1" dirty="0">
                <a:latin typeface="Arial" panose="020B0604020202020204" pitchFamily="34" charset="0"/>
                <a:cs typeface="Arial" panose="020B0604020202020204" pitchFamily="34" charset="0"/>
              </a:rPr>
              <a:t>International journal of information, business and management</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6</a:t>
            </a:r>
            <a:r>
              <a:rPr lang="en-GB" sz="1100" dirty="0">
                <a:latin typeface="Arial" panose="020B0604020202020204" pitchFamily="34" charset="0"/>
                <a:cs typeface="Arial" panose="020B0604020202020204" pitchFamily="34" charset="0"/>
              </a:rPr>
              <a:t>(2), pp.95-107.</a:t>
            </a:r>
          </a:p>
          <a:p>
            <a:pPr indent="-228600" defTabSz="914400">
              <a:spcBef>
                <a:spcPts val="1000"/>
              </a:spcBef>
              <a:buFont typeface="Arial" panose="020B0604020202020204" pitchFamily="34" charset="0"/>
              <a:buChar char="•"/>
            </a:pPr>
            <a:endParaRPr lang="en-US" sz="1700" dirty="0">
              <a:solidFill>
                <a:schemeClr val="tx1"/>
              </a:solidFill>
            </a:endParaRPr>
          </a:p>
        </p:txBody>
      </p:sp>
      <p:grpSp>
        <p:nvGrpSpPr>
          <p:cNvPr id="93" name="Group 7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94" name="Rectangle 8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Isosceles Triangle 8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descr="A hand holding a plate of food&#10;&#10;Description automatically generated with medium confidence">
            <a:extLst>
              <a:ext uri="{FF2B5EF4-FFF2-40B4-BE49-F238E27FC236}">
                <a16:creationId xmlns:a16="http://schemas.microsoft.com/office/drawing/2014/main" id="{6C345A2A-9220-9F75-1275-7D3A40FC32F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82716" y="-11698"/>
            <a:ext cx="4248405" cy="1699708"/>
          </a:xfrm>
          <a:prstGeom prst="rect">
            <a:avLst/>
          </a:prstGeom>
        </p:spPr>
      </p:pic>
      <p:grpSp>
        <p:nvGrpSpPr>
          <p:cNvPr id="96" name="Group 8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85" name="Isosceles Triangle 8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8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Shape&#10;&#10;Description automatically generated with medium confidence">
            <a:extLst>
              <a:ext uri="{FF2B5EF4-FFF2-40B4-BE49-F238E27FC236}">
                <a16:creationId xmlns:a16="http://schemas.microsoft.com/office/drawing/2014/main" id="{3518F621-DB6C-5B1B-9B2C-E9DF4DB54E72}"/>
              </a:ext>
            </a:extLst>
          </p:cNvPr>
          <p:cNvPicPr>
            <a:picLocks noGrp="1" noChangeAspect="1"/>
          </p:cNvPicPr>
          <p:nvPr>
            <p:ph idx="10"/>
          </p:nvPr>
        </p:nvPicPr>
        <p:blipFill>
          <a:blip r:embed="rId7"/>
          <a:stretch>
            <a:fillRect/>
          </a:stretch>
        </p:blipFill>
        <p:spPr>
          <a:xfrm>
            <a:off x="3971490" y="4477319"/>
            <a:ext cx="4689909" cy="1250641"/>
          </a:xfrm>
          <a:prstGeom prst="rect">
            <a:avLst/>
          </a:prstGeom>
        </p:spPr>
      </p:pic>
    </p:spTree>
    <p:extLst>
      <p:ext uri="{BB962C8B-B14F-4D97-AF65-F5344CB8AC3E}">
        <p14:creationId xmlns:p14="http://schemas.microsoft.com/office/powerpoint/2010/main" val="1240187050"/>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5900</TotalTime>
  <Words>1939</Words>
  <Application>Microsoft Office PowerPoint</Application>
  <PresentationFormat>On-screen Show (4:3)</PresentationFormat>
  <Paragraphs>280</Paragraphs>
  <Slides>15</Slides>
  <Notes>0</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15</vt:i4>
      </vt:variant>
    </vt:vector>
  </HeadingPairs>
  <TitlesOfParts>
    <vt:vector size="30" baseType="lpstr">
      <vt:lpstr>맑은 고딕</vt:lpstr>
      <vt:lpstr>Abadi MT Condensed Light</vt:lpstr>
      <vt:lpstr>Arial</vt:lpstr>
      <vt:lpstr>Arial Narrow</vt:lpstr>
      <vt:lpstr>Arial Nova</vt:lpstr>
      <vt:lpstr>Calibri</vt:lpstr>
      <vt:lpstr>Calibri Light</vt:lpstr>
      <vt:lpstr>Myriad Pro</vt:lpstr>
      <vt:lpstr>Trebuchet MS</vt:lpstr>
      <vt:lpstr>Wingdings</vt:lpstr>
      <vt:lpstr>Wingdings 3</vt:lpstr>
      <vt:lpstr>Custom Design</vt:lpstr>
      <vt:lpstr>Facet</vt:lpstr>
      <vt:lpstr>Office Theme</vt:lpstr>
      <vt:lpstr>1_Custom Design</vt:lpstr>
      <vt:lpstr>    BUSINESS PLAN         STREET FOOD</vt:lpstr>
      <vt:lpstr> </vt:lpstr>
      <vt:lpstr>Table of contents</vt:lpstr>
      <vt:lpstr>OVERVIEW  of our street food business</vt:lpstr>
      <vt:lpstr>  </vt:lpstr>
      <vt:lpstr>SWOT ANALYSIS </vt:lpstr>
      <vt:lpstr>PESTEL ANALYSIS</vt:lpstr>
      <vt:lpstr>MARKET SEGMENTATION</vt:lpstr>
      <vt:lpstr>CUSTOMER TARGETING target market narrow down</vt:lpstr>
      <vt:lpstr>                                                           MARKET TARGET STRATEGIES “THE TASTE OF THE BALKAN-GRILL AND CHIPS”      </vt:lpstr>
      <vt:lpstr>4P’s Marketing Tactic</vt:lpstr>
      <vt:lpstr>Funding</vt:lpstr>
      <vt:lpstr>THANK YOU!</vt:lpstr>
      <vt:lpstr>     REFERENCES</vt:lpstr>
      <vt:lpstr>REFERENCES</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Registered User</dc:creator>
  <cp:lastModifiedBy>Slavina Stoyanova</cp:lastModifiedBy>
  <cp:revision>116</cp:revision>
  <dcterms:created xsi:type="dcterms:W3CDTF">2014-04-01T16:35:38Z</dcterms:created>
  <dcterms:modified xsi:type="dcterms:W3CDTF">2023-03-19T10:38:14Z</dcterms:modified>
</cp:coreProperties>
</file>