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6"/>
  </p:notesMasterIdLst>
  <p:sldIdLst>
    <p:sldId id="256" r:id="rId2"/>
    <p:sldId id="284" r:id="rId3"/>
    <p:sldId id="283" r:id="rId4"/>
    <p:sldId id="276" r:id="rId5"/>
    <p:sldId id="277" r:id="rId6"/>
    <p:sldId id="278" r:id="rId7"/>
    <p:sldId id="280" r:id="rId8"/>
    <p:sldId id="275" r:id="rId9"/>
    <p:sldId id="279" r:id="rId10"/>
    <p:sldId id="281" r:id="rId11"/>
    <p:sldId id="282" r:id="rId12"/>
    <p:sldId id="269" r:id="rId13"/>
    <p:sldId id="258" r:id="rId14"/>
    <p:sldId id="274" r:id="rId15"/>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FFFF"/>
    <a:srgbClr val="5EEC3C"/>
    <a:srgbClr val="A40062"/>
    <a:srgbClr val="9EFF29"/>
    <a:srgbClr val="A4660C"/>
    <a:srgbClr val="952F69"/>
    <a:srgbClr val="FF856D"/>
    <a:srgbClr val="FF2549"/>
    <a:srgbClr val="003635"/>
    <a:srgbClr val="00585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8256" autoAdjust="0"/>
  </p:normalViewPr>
  <p:slideViewPr>
    <p:cSldViewPr snapToGrid="0">
      <p:cViewPr varScale="1">
        <p:scale>
          <a:sx n="129" d="100"/>
          <a:sy n="129" d="100"/>
        </p:scale>
        <p:origin x="1104" y="-10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F2A0F9-E1F1-4C3E-9089-9ED05B67DC00}"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46DCCA2E-EF63-47B0-A5C4-6AEB02AAFC92}">
      <dgm:prSet phldrT="[Text]" custT="1"/>
      <dgm:spPr/>
      <dgm:t>
        <a:bodyPr/>
        <a:lstStyle/>
        <a:p>
          <a:r>
            <a:rPr lang="en-GB" sz="1000" b="1">
              <a:solidFill>
                <a:schemeClr val="tx1"/>
              </a:solidFill>
              <a:latin typeface="Arial" pitchFamily="34" charset="0"/>
              <a:cs typeface="Arial" pitchFamily="34" charset="0"/>
            </a:rPr>
            <a:t>Introduction</a:t>
          </a:r>
          <a:endParaRPr lang="en-US" sz="1000" b="1">
            <a:solidFill>
              <a:schemeClr val="tx1"/>
            </a:solidFill>
            <a:latin typeface="Arial" pitchFamily="34" charset="0"/>
            <a:cs typeface="Arial" pitchFamily="34" charset="0"/>
          </a:endParaRPr>
        </a:p>
      </dgm:t>
    </dgm:pt>
    <dgm:pt modelId="{48BE18FB-7BE0-486E-A5C2-798A62D34D5C}" type="parTrans" cxnId="{7FE253BF-EBA2-4236-84BF-B57AC7DEF21B}">
      <dgm:prSet/>
      <dgm:spPr/>
      <dgm:t>
        <a:bodyPr/>
        <a:lstStyle/>
        <a:p>
          <a:endParaRPr lang="en-US"/>
        </a:p>
      </dgm:t>
    </dgm:pt>
    <dgm:pt modelId="{5C560123-DE5B-430C-9286-A3BE6F5C37DE}" type="sibTrans" cxnId="{7FE253BF-EBA2-4236-84BF-B57AC7DEF21B}">
      <dgm:prSet/>
      <dgm:spPr/>
      <dgm:t>
        <a:bodyPr/>
        <a:lstStyle/>
        <a:p>
          <a:endParaRPr lang="en-US"/>
        </a:p>
      </dgm:t>
    </dgm:pt>
    <dgm:pt modelId="{FDBC72E1-3A0D-4FEB-B85C-C6EBDA3C625C}">
      <dgm:prSet custT="1"/>
      <dgm:spPr/>
      <dgm:t>
        <a:bodyPr/>
        <a:lstStyle/>
        <a:p>
          <a:r>
            <a:rPr lang="en-GB" sz="1000" b="1">
              <a:solidFill>
                <a:schemeClr val="tx1"/>
              </a:solidFill>
              <a:latin typeface="Arial" pitchFamily="34" charset="0"/>
              <a:cs typeface="Arial" pitchFamily="34" charset="0"/>
            </a:rPr>
            <a:t>Current Challenges</a:t>
          </a:r>
          <a:endParaRPr lang="en-US" sz="1000" b="1">
            <a:solidFill>
              <a:schemeClr val="tx1"/>
            </a:solidFill>
            <a:latin typeface="Arial" pitchFamily="34" charset="0"/>
            <a:cs typeface="Arial" pitchFamily="34" charset="0"/>
          </a:endParaRPr>
        </a:p>
      </dgm:t>
    </dgm:pt>
    <dgm:pt modelId="{772D9E72-3C8B-43E9-B834-305D12844665}" type="parTrans" cxnId="{FD25D1A4-8D01-41AC-9151-92BAC8AE233C}">
      <dgm:prSet/>
      <dgm:spPr/>
      <dgm:t>
        <a:bodyPr/>
        <a:lstStyle/>
        <a:p>
          <a:endParaRPr lang="en-US"/>
        </a:p>
      </dgm:t>
    </dgm:pt>
    <dgm:pt modelId="{967AD400-F424-468C-8865-1DF33CEBA340}" type="sibTrans" cxnId="{FD25D1A4-8D01-41AC-9151-92BAC8AE233C}">
      <dgm:prSet/>
      <dgm:spPr/>
      <dgm:t>
        <a:bodyPr/>
        <a:lstStyle/>
        <a:p>
          <a:endParaRPr lang="en-US"/>
        </a:p>
      </dgm:t>
    </dgm:pt>
    <dgm:pt modelId="{70203F5C-DF4E-48D1-BE37-F936CA145B3B}">
      <dgm:prSet custT="1"/>
      <dgm:spPr/>
      <dgm:t>
        <a:bodyPr/>
        <a:lstStyle/>
        <a:p>
          <a:r>
            <a:rPr lang="en-GB" sz="1000" b="1">
              <a:solidFill>
                <a:schemeClr val="tx1"/>
              </a:solidFill>
              <a:latin typeface="Arial" pitchFamily="34" charset="0"/>
              <a:cs typeface="Arial" pitchFamily="34" charset="0"/>
            </a:rPr>
            <a:t>Room Cleaning Checklist Overview</a:t>
          </a:r>
          <a:endParaRPr lang="en-US" sz="1000" b="1">
            <a:solidFill>
              <a:schemeClr val="tx1"/>
            </a:solidFill>
            <a:latin typeface="Arial" pitchFamily="34" charset="0"/>
            <a:cs typeface="Arial" pitchFamily="34" charset="0"/>
          </a:endParaRPr>
        </a:p>
      </dgm:t>
    </dgm:pt>
    <dgm:pt modelId="{A2865DA0-7AAA-429D-859B-54D7D6F8E452}" type="parTrans" cxnId="{FDFD0057-06D7-4750-BAC2-509237ADA09D}">
      <dgm:prSet/>
      <dgm:spPr/>
      <dgm:t>
        <a:bodyPr/>
        <a:lstStyle/>
        <a:p>
          <a:endParaRPr lang="en-US"/>
        </a:p>
      </dgm:t>
    </dgm:pt>
    <dgm:pt modelId="{EDA7F9A9-1FFD-4CC8-A626-83A0E0779495}" type="sibTrans" cxnId="{FDFD0057-06D7-4750-BAC2-509237ADA09D}">
      <dgm:prSet/>
      <dgm:spPr/>
      <dgm:t>
        <a:bodyPr/>
        <a:lstStyle/>
        <a:p>
          <a:endParaRPr lang="en-US"/>
        </a:p>
      </dgm:t>
    </dgm:pt>
    <dgm:pt modelId="{1D0604DE-1577-47E5-BC14-96F25A3457F3}">
      <dgm:prSet custT="1"/>
      <dgm:spPr/>
      <dgm:t>
        <a:bodyPr/>
        <a:lstStyle/>
        <a:p>
          <a:r>
            <a:rPr lang="en-GB" sz="1000" b="1">
              <a:solidFill>
                <a:schemeClr val="tx1"/>
              </a:solidFill>
              <a:latin typeface="Arial" pitchFamily="34" charset="0"/>
              <a:cs typeface="Arial" pitchFamily="34" charset="0"/>
            </a:rPr>
            <a:t>Checklist Implementation</a:t>
          </a:r>
          <a:endParaRPr lang="en-US" sz="1000" b="1">
            <a:solidFill>
              <a:schemeClr val="tx1"/>
            </a:solidFill>
            <a:latin typeface="Arial" pitchFamily="34" charset="0"/>
            <a:cs typeface="Arial" pitchFamily="34" charset="0"/>
          </a:endParaRPr>
        </a:p>
      </dgm:t>
    </dgm:pt>
    <dgm:pt modelId="{A33FDE8B-5B7A-4E2B-BEE4-6D353B1F46D3}" type="parTrans" cxnId="{40E5C1EA-DF2B-4CC8-B766-911BF069545C}">
      <dgm:prSet/>
      <dgm:spPr/>
      <dgm:t>
        <a:bodyPr/>
        <a:lstStyle/>
        <a:p>
          <a:endParaRPr lang="en-US"/>
        </a:p>
      </dgm:t>
    </dgm:pt>
    <dgm:pt modelId="{F018709B-FFE6-4A80-B0E2-C47027F97E83}" type="sibTrans" cxnId="{40E5C1EA-DF2B-4CC8-B766-911BF069545C}">
      <dgm:prSet/>
      <dgm:spPr/>
      <dgm:t>
        <a:bodyPr/>
        <a:lstStyle/>
        <a:p>
          <a:endParaRPr lang="en-US"/>
        </a:p>
      </dgm:t>
    </dgm:pt>
    <dgm:pt modelId="{F1282091-9439-472C-BFC5-01686FBF2145}">
      <dgm:prSet custT="1"/>
      <dgm:spPr/>
      <dgm:t>
        <a:bodyPr/>
        <a:lstStyle/>
        <a:p>
          <a:r>
            <a:rPr lang="en-GB" sz="1000" b="1" dirty="0">
              <a:solidFill>
                <a:schemeClr val="tx1"/>
              </a:solidFill>
              <a:latin typeface="Arial" pitchFamily="34" charset="0"/>
              <a:cs typeface="Arial" pitchFamily="34" charset="0"/>
            </a:rPr>
            <a:t>Employee Engagement Model</a:t>
          </a:r>
          <a:endParaRPr lang="en-US" sz="1000" b="1" dirty="0">
            <a:solidFill>
              <a:schemeClr val="tx1"/>
            </a:solidFill>
            <a:latin typeface="Arial" pitchFamily="34" charset="0"/>
            <a:cs typeface="Arial" pitchFamily="34" charset="0"/>
          </a:endParaRPr>
        </a:p>
      </dgm:t>
    </dgm:pt>
    <dgm:pt modelId="{413B10B7-00C3-4ED5-8AB4-CA3834591F11}" type="parTrans" cxnId="{3A611E3C-7E20-4756-A250-EA584D512504}">
      <dgm:prSet/>
      <dgm:spPr/>
      <dgm:t>
        <a:bodyPr/>
        <a:lstStyle/>
        <a:p>
          <a:endParaRPr lang="en-US"/>
        </a:p>
      </dgm:t>
    </dgm:pt>
    <dgm:pt modelId="{818F7994-5018-4400-BB5E-BEB2A2606A38}" type="sibTrans" cxnId="{3A611E3C-7E20-4756-A250-EA584D512504}">
      <dgm:prSet/>
      <dgm:spPr/>
      <dgm:t>
        <a:bodyPr/>
        <a:lstStyle/>
        <a:p>
          <a:endParaRPr lang="en-US"/>
        </a:p>
      </dgm:t>
    </dgm:pt>
    <dgm:pt modelId="{8D8AD7B9-3CCF-40A8-A345-951267B35EA4}">
      <dgm:prSet custT="1"/>
      <dgm:spPr/>
      <dgm:t>
        <a:bodyPr/>
        <a:lstStyle/>
        <a:p>
          <a:r>
            <a:rPr lang="en-GB" sz="1000" b="1">
              <a:solidFill>
                <a:schemeClr val="tx1"/>
              </a:solidFill>
              <a:latin typeface="Arial" pitchFamily="34" charset="0"/>
              <a:cs typeface="Arial" pitchFamily="34" charset="0"/>
            </a:rPr>
            <a:t>Model Components</a:t>
          </a:r>
          <a:endParaRPr lang="en-US" sz="1000" b="1">
            <a:solidFill>
              <a:schemeClr val="tx1"/>
            </a:solidFill>
            <a:latin typeface="Arial" pitchFamily="34" charset="0"/>
            <a:cs typeface="Arial" pitchFamily="34" charset="0"/>
          </a:endParaRPr>
        </a:p>
      </dgm:t>
    </dgm:pt>
    <dgm:pt modelId="{8AC848C9-6CE0-45C3-88AD-D1188B69FC96}" type="parTrans" cxnId="{9EBBF1F2-0BC5-4403-BE36-5A3A634F9C6E}">
      <dgm:prSet/>
      <dgm:spPr/>
      <dgm:t>
        <a:bodyPr/>
        <a:lstStyle/>
        <a:p>
          <a:endParaRPr lang="en-US"/>
        </a:p>
      </dgm:t>
    </dgm:pt>
    <dgm:pt modelId="{79CC10AB-41B8-4A21-B596-7DA73EA04541}" type="sibTrans" cxnId="{9EBBF1F2-0BC5-4403-BE36-5A3A634F9C6E}">
      <dgm:prSet/>
      <dgm:spPr/>
      <dgm:t>
        <a:bodyPr/>
        <a:lstStyle/>
        <a:p>
          <a:endParaRPr lang="en-US"/>
        </a:p>
      </dgm:t>
    </dgm:pt>
    <dgm:pt modelId="{9A50ED2C-DFA9-4E63-A5D5-6DB73715C9BC}">
      <dgm:prSet custT="1"/>
      <dgm:spPr/>
      <dgm:t>
        <a:bodyPr/>
        <a:lstStyle/>
        <a:p>
          <a:r>
            <a:rPr lang="en-GB" sz="1000" b="1">
              <a:solidFill>
                <a:schemeClr val="tx1"/>
              </a:solidFill>
              <a:latin typeface="Arial" pitchFamily="34" charset="0"/>
              <a:cs typeface="Arial" pitchFamily="34" charset="0"/>
            </a:rPr>
            <a:t>Examples of Best Industry Practices</a:t>
          </a:r>
          <a:endParaRPr lang="en-US" sz="1000" b="1">
            <a:solidFill>
              <a:schemeClr val="tx1"/>
            </a:solidFill>
            <a:latin typeface="Arial" pitchFamily="34" charset="0"/>
            <a:cs typeface="Arial" pitchFamily="34" charset="0"/>
          </a:endParaRPr>
        </a:p>
      </dgm:t>
    </dgm:pt>
    <dgm:pt modelId="{A4157C7D-AA36-415E-98EF-61BE49C78F30}" type="parTrans" cxnId="{A9D0DB1F-8D8B-4049-A1C5-F5428B34E443}">
      <dgm:prSet/>
      <dgm:spPr/>
      <dgm:t>
        <a:bodyPr/>
        <a:lstStyle/>
        <a:p>
          <a:endParaRPr lang="en-US"/>
        </a:p>
      </dgm:t>
    </dgm:pt>
    <dgm:pt modelId="{4D7BB718-1F81-4012-8CBE-37A76381CA21}" type="sibTrans" cxnId="{A9D0DB1F-8D8B-4049-A1C5-F5428B34E443}">
      <dgm:prSet/>
      <dgm:spPr/>
      <dgm:t>
        <a:bodyPr/>
        <a:lstStyle/>
        <a:p>
          <a:endParaRPr lang="en-US"/>
        </a:p>
      </dgm:t>
    </dgm:pt>
    <dgm:pt modelId="{06A6CEBC-E2FF-462F-B78F-5C04227A92E4}">
      <dgm:prSet custT="1"/>
      <dgm:spPr/>
      <dgm:t>
        <a:bodyPr/>
        <a:lstStyle/>
        <a:p>
          <a:r>
            <a:rPr lang="en-GB" sz="1000" b="1">
              <a:solidFill>
                <a:schemeClr val="tx1"/>
              </a:solidFill>
              <a:latin typeface="Arial" pitchFamily="34" charset="0"/>
              <a:cs typeface="Arial" pitchFamily="34" charset="0"/>
            </a:rPr>
            <a:t>Application to Housekeeping</a:t>
          </a:r>
          <a:endParaRPr lang="en-US" sz="1000" b="1">
            <a:solidFill>
              <a:schemeClr val="tx1"/>
            </a:solidFill>
            <a:latin typeface="Arial" pitchFamily="34" charset="0"/>
            <a:cs typeface="Arial" pitchFamily="34" charset="0"/>
          </a:endParaRPr>
        </a:p>
      </dgm:t>
    </dgm:pt>
    <dgm:pt modelId="{4F1B691D-3C2C-42B8-920B-13401D12959F}" type="parTrans" cxnId="{E3C26382-45C7-42AE-BB6D-F9D8965364B0}">
      <dgm:prSet/>
      <dgm:spPr/>
      <dgm:t>
        <a:bodyPr/>
        <a:lstStyle/>
        <a:p>
          <a:endParaRPr lang="en-US"/>
        </a:p>
      </dgm:t>
    </dgm:pt>
    <dgm:pt modelId="{831C14AB-0EB8-4EB9-A76C-C508BC81B752}" type="sibTrans" cxnId="{E3C26382-45C7-42AE-BB6D-F9D8965364B0}">
      <dgm:prSet/>
      <dgm:spPr/>
      <dgm:t>
        <a:bodyPr/>
        <a:lstStyle/>
        <a:p>
          <a:endParaRPr lang="en-US"/>
        </a:p>
      </dgm:t>
    </dgm:pt>
    <dgm:pt modelId="{275408E4-4425-4080-AF3F-653340733E11}">
      <dgm:prSet custT="1"/>
      <dgm:spPr/>
      <dgm:t>
        <a:bodyPr/>
        <a:lstStyle/>
        <a:p>
          <a:r>
            <a:rPr lang="en-GB" sz="1000" b="1">
              <a:solidFill>
                <a:schemeClr val="tx1"/>
              </a:solidFill>
              <a:latin typeface="Arial" pitchFamily="34" charset="0"/>
              <a:cs typeface="Arial" pitchFamily="34" charset="0"/>
            </a:rPr>
            <a:t>Health and Safety</a:t>
          </a:r>
          <a:endParaRPr lang="en-US" sz="1000" b="1">
            <a:solidFill>
              <a:schemeClr val="tx1"/>
            </a:solidFill>
            <a:latin typeface="Arial" pitchFamily="34" charset="0"/>
            <a:cs typeface="Arial" pitchFamily="34" charset="0"/>
          </a:endParaRPr>
        </a:p>
      </dgm:t>
    </dgm:pt>
    <dgm:pt modelId="{501A1F8D-AD07-404F-879C-C53E53CB44E6}" type="parTrans" cxnId="{CE3B5C6A-4DCE-4B34-B77D-AAECE70F8725}">
      <dgm:prSet/>
      <dgm:spPr/>
      <dgm:t>
        <a:bodyPr/>
        <a:lstStyle/>
        <a:p>
          <a:endParaRPr lang="en-US"/>
        </a:p>
      </dgm:t>
    </dgm:pt>
    <dgm:pt modelId="{A8E09821-B352-4DEF-8610-D71A98BD0483}" type="sibTrans" cxnId="{CE3B5C6A-4DCE-4B34-B77D-AAECE70F8725}">
      <dgm:prSet/>
      <dgm:spPr/>
      <dgm:t>
        <a:bodyPr/>
        <a:lstStyle/>
        <a:p>
          <a:endParaRPr lang="en-US"/>
        </a:p>
      </dgm:t>
    </dgm:pt>
    <dgm:pt modelId="{FFE09956-0742-4B25-B27D-CEFEE43E2296}">
      <dgm:prSet custT="1"/>
      <dgm:spPr/>
      <dgm:t>
        <a:bodyPr/>
        <a:lstStyle/>
        <a:p>
          <a:r>
            <a:rPr lang="en-GB" sz="1000" b="1">
              <a:solidFill>
                <a:schemeClr val="tx1"/>
              </a:solidFill>
              <a:latin typeface="Arial" pitchFamily="34" charset="0"/>
              <a:cs typeface="Arial" pitchFamily="34" charset="0"/>
            </a:rPr>
            <a:t>Conclusion </a:t>
          </a:r>
          <a:endParaRPr lang="en-US" sz="1000" b="1">
            <a:solidFill>
              <a:schemeClr val="tx1"/>
            </a:solidFill>
            <a:latin typeface="Arial" pitchFamily="34" charset="0"/>
            <a:cs typeface="Arial" pitchFamily="34" charset="0"/>
          </a:endParaRPr>
        </a:p>
      </dgm:t>
    </dgm:pt>
    <dgm:pt modelId="{07A5E364-A36F-45DC-82A4-E009563F2A3A}" type="parTrans" cxnId="{34D52A17-F697-4122-A8F5-8B040B8E7405}">
      <dgm:prSet/>
      <dgm:spPr/>
      <dgm:t>
        <a:bodyPr/>
        <a:lstStyle/>
        <a:p>
          <a:endParaRPr lang="en-US"/>
        </a:p>
      </dgm:t>
    </dgm:pt>
    <dgm:pt modelId="{18EFE38D-6568-44A2-9EC1-0B201922D70B}" type="sibTrans" cxnId="{34D52A17-F697-4122-A8F5-8B040B8E7405}">
      <dgm:prSet/>
      <dgm:spPr/>
      <dgm:t>
        <a:bodyPr/>
        <a:lstStyle/>
        <a:p>
          <a:endParaRPr lang="en-US"/>
        </a:p>
      </dgm:t>
    </dgm:pt>
    <dgm:pt modelId="{DEBC955D-84EB-4AAE-92D9-F47A93D30D9F}">
      <dgm:prSet custT="1"/>
      <dgm:spPr/>
      <dgm:t>
        <a:bodyPr/>
        <a:lstStyle/>
        <a:p>
          <a:r>
            <a:rPr lang="en-GB" sz="1000" b="1" dirty="0">
              <a:solidFill>
                <a:schemeClr val="tx1"/>
              </a:solidFill>
              <a:latin typeface="Arial" pitchFamily="34" charset="0"/>
              <a:cs typeface="Arial" pitchFamily="34" charset="0"/>
            </a:rPr>
            <a:t>References</a:t>
          </a:r>
          <a:endParaRPr lang="en-US" sz="1000" b="1" dirty="0">
            <a:solidFill>
              <a:schemeClr val="tx1"/>
            </a:solidFill>
            <a:latin typeface="Arial" pitchFamily="34" charset="0"/>
            <a:cs typeface="Arial" pitchFamily="34" charset="0"/>
          </a:endParaRPr>
        </a:p>
      </dgm:t>
    </dgm:pt>
    <dgm:pt modelId="{3E12D725-6F24-47BA-A18A-6801E9A39109}" type="parTrans" cxnId="{C70AB1B7-FF85-4A43-B57F-3166E13DD8A6}">
      <dgm:prSet/>
      <dgm:spPr/>
      <dgm:t>
        <a:bodyPr/>
        <a:lstStyle/>
        <a:p>
          <a:endParaRPr lang="en-US"/>
        </a:p>
      </dgm:t>
    </dgm:pt>
    <dgm:pt modelId="{5B2C5B6C-04BB-403A-B707-F7F00F103BCC}" type="sibTrans" cxnId="{C70AB1B7-FF85-4A43-B57F-3166E13DD8A6}">
      <dgm:prSet/>
      <dgm:spPr/>
      <dgm:t>
        <a:bodyPr/>
        <a:lstStyle/>
        <a:p>
          <a:endParaRPr lang="en-US"/>
        </a:p>
      </dgm:t>
    </dgm:pt>
    <dgm:pt modelId="{3BDF31B8-DA97-40B0-8BE7-271475A00717}" type="pres">
      <dgm:prSet presAssocID="{BBF2A0F9-E1F1-4C3E-9089-9ED05B67DC00}" presName="linear" presStyleCnt="0">
        <dgm:presLayoutVars>
          <dgm:dir/>
          <dgm:animLvl val="lvl"/>
          <dgm:resizeHandles val="exact"/>
        </dgm:presLayoutVars>
      </dgm:prSet>
      <dgm:spPr/>
    </dgm:pt>
    <dgm:pt modelId="{609C94CE-D280-473A-B685-1CC87885B845}" type="pres">
      <dgm:prSet presAssocID="{46DCCA2E-EF63-47B0-A5C4-6AEB02AAFC92}" presName="parentLin" presStyleCnt="0"/>
      <dgm:spPr/>
    </dgm:pt>
    <dgm:pt modelId="{BC28CBD6-E8AE-4B3E-B20B-E8914B4463AC}" type="pres">
      <dgm:prSet presAssocID="{46DCCA2E-EF63-47B0-A5C4-6AEB02AAFC92}" presName="parentLeftMargin" presStyleLbl="node1" presStyleIdx="0" presStyleCnt="11"/>
      <dgm:spPr/>
    </dgm:pt>
    <dgm:pt modelId="{8BCE8CDB-679B-43B7-BD57-B53F5541332B}" type="pres">
      <dgm:prSet presAssocID="{46DCCA2E-EF63-47B0-A5C4-6AEB02AAFC92}" presName="parentText" presStyleLbl="node1" presStyleIdx="0" presStyleCnt="11">
        <dgm:presLayoutVars>
          <dgm:chMax val="0"/>
          <dgm:bulletEnabled val="1"/>
        </dgm:presLayoutVars>
      </dgm:prSet>
      <dgm:spPr/>
    </dgm:pt>
    <dgm:pt modelId="{32114C80-44B2-4457-8942-85F9C23E1D26}" type="pres">
      <dgm:prSet presAssocID="{46DCCA2E-EF63-47B0-A5C4-6AEB02AAFC92}" presName="negativeSpace" presStyleCnt="0"/>
      <dgm:spPr/>
    </dgm:pt>
    <dgm:pt modelId="{4136AF18-40F7-4B69-B2D3-E144FD30CBB7}" type="pres">
      <dgm:prSet presAssocID="{46DCCA2E-EF63-47B0-A5C4-6AEB02AAFC92}" presName="childText" presStyleLbl="conFgAcc1" presStyleIdx="0" presStyleCnt="11">
        <dgm:presLayoutVars>
          <dgm:bulletEnabled val="1"/>
        </dgm:presLayoutVars>
      </dgm:prSet>
      <dgm:spPr/>
    </dgm:pt>
    <dgm:pt modelId="{C246B9B6-DF52-44C7-A45F-15096FC8384C}" type="pres">
      <dgm:prSet presAssocID="{5C560123-DE5B-430C-9286-A3BE6F5C37DE}" presName="spaceBetweenRectangles" presStyleCnt="0"/>
      <dgm:spPr/>
    </dgm:pt>
    <dgm:pt modelId="{FCBF0907-406A-48AC-8CAF-A5D26B6D07BA}" type="pres">
      <dgm:prSet presAssocID="{FDBC72E1-3A0D-4FEB-B85C-C6EBDA3C625C}" presName="parentLin" presStyleCnt="0"/>
      <dgm:spPr/>
    </dgm:pt>
    <dgm:pt modelId="{B3F35AEF-D924-4F47-A056-293FAC2A9E4D}" type="pres">
      <dgm:prSet presAssocID="{FDBC72E1-3A0D-4FEB-B85C-C6EBDA3C625C}" presName="parentLeftMargin" presStyleLbl="node1" presStyleIdx="0" presStyleCnt="11"/>
      <dgm:spPr/>
    </dgm:pt>
    <dgm:pt modelId="{AC0A1760-2E0F-4DC6-8CAA-FF25D97DAAC4}" type="pres">
      <dgm:prSet presAssocID="{FDBC72E1-3A0D-4FEB-B85C-C6EBDA3C625C}" presName="parentText" presStyleLbl="node1" presStyleIdx="1" presStyleCnt="11">
        <dgm:presLayoutVars>
          <dgm:chMax val="0"/>
          <dgm:bulletEnabled val="1"/>
        </dgm:presLayoutVars>
      </dgm:prSet>
      <dgm:spPr/>
    </dgm:pt>
    <dgm:pt modelId="{E2237C31-8FB4-425D-B7D1-6D58C7CAC6C5}" type="pres">
      <dgm:prSet presAssocID="{FDBC72E1-3A0D-4FEB-B85C-C6EBDA3C625C}" presName="negativeSpace" presStyleCnt="0"/>
      <dgm:spPr/>
    </dgm:pt>
    <dgm:pt modelId="{F7B87E68-A4FA-4647-9EBA-90C34E118455}" type="pres">
      <dgm:prSet presAssocID="{FDBC72E1-3A0D-4FEB-B85C-C6EBDA3C625C}" presName="childText" presStyleLbl="conFgAcc1" presStyleIdx="1" presStyleCnt="11">
        <dgm:presLayoutVars>
          <dgm:bulletEnabled val="1"/>
        </dgm:presLayoutVars>
      </dgm:prSet>
      <dgm:spPr/>
    </dgm:pt>
    <dgm:pt modelId="{1EE86F8F-B7F2-4D9C-B8CE-DD74697D0F5C}" type="pres">
      <dgm:prSet presAssocID="{967AD400-F424-468C-8865-1DF33CEBA340}" presName="spaceBetweenRectangles" presStyleCnt="0"/>
      <dgm:spPr/>
    </dgm:pt>
    <dgm:pt modelId="{10F4226D-D5E7-4AFF-AC89-7343C76A4834}" type="pres">
      <dgm:prSet presAssocID="{70203F5C-DF4E-48D1-BE37-F936CA145B3B}" presName="parentLin" presStyleCnt="0"/>
      <dgm:spPr/>
    </dgm:pt>
    <dgm:pt modelId="{1267B32B-8C19-48F0-9B9A-8167E267C09E}" type="pres">
      <dgm:prSet presAssocID="{70203F5C-DF4E-48D1-BE37-F936CA145B3B}" presName="parentLeftMargin" presStyleLbl="node1" presStyleIdx="1" presStyleCnt="11"/>
      <dgm:spPr/>
    </dgm:pt>
    <dgm:pt modelId="{0545B3B3-CD19-44AB-81F3-BCC22126ECA2}" type="pres">
      <dgm:prSet presAssocID="{70203F5C-DF4E-48D1-BE37-F936CA145B3B}" presName="parentText" presStyleLbl="node1" presStyleIdx="2" presStyleCnt="11">
        <dgm:presLayoutVars>
          <dgm:chMax val="0"/>
          <dgm:bulletEnabled val="1"/>
        </dgm:presLayoutVars>
      </dgm:prSet>
      <dgm:spPr/>
    </dgm:pt>
    <dgm:pt modelId="{83D31ECB-EAC3-4391-AB1F-D8C237011F10}" type="pres">
      <dgm:prSet presAssocID="{70203F5C-DF4E-48D1-BE37-F936CA145B3B}" presName="negativeSpace" presStyleCnt="0"/>
      <dgm:spPr/>
    </dgm:pt>
    <dgm:pt modelId="{5C7C2EC7-2EE7-49DB-8615-2D9CF2931C99}" type="pres">
      <dgm:prSet presAssocID="{70203F5C-DF4E-48D1-BE37-F936CA145B3B}" presName="childText" presStyleLbl="conFgAcc1" presStyleIdx="2" presStyleCnt="11">
        <dgm:presLayoutVars>
          <dgm:bulletEnabled val="1"/>
        </dgm:presLayoutVars>
      </dgm:prSet>
      <dgm:spPr/>
    </dgm:pt>
    <dgm:pt modelId="{2D2E3127-4C98-4D72-AD59-1D74598F2E03}" type="pres">
      <dgm:prSet presAssocID="{EDA7F9A9-1FFD-4CC8-A626-83A0E0779495}" presName="spaceBetweenRectangles" presStyleCnt="0"/>
      <dgm:spPr/>
    </dgm:pt>
    <dgm:pt modelId="{B1DDA50B-3716-4B09-A076-F952DC568D15}" type="pres">
      <dgm:prSet presAssocID="{1D0604DE-1577-47E5-BC14-96F25A3457F3}" presName="parentLin" presStyleCnt="0"/>
      <dgm:spPr/>
    </dgm:pt>
    <dgm:pt modelId="{86D9281C-A6EA-453B-8157-27DBE74F5B7B}" type="pres">
      <dgm:prSet presAssocID="{1D0604DE-1577-47E5-BC14-96F25A3457F3}" presName="parentLeftMargin" presStyleLbl="node1" presStyleIdx="2" presStyleCnt="11"/>
      <dgm:spPr/>
    </dgm:pt>
    <dgm:pt modelId="{CABBFEC9-E12E-4387-891C-AE52BF256DC0}" type="pres">
      <dgm:prSet presAssocID="{1D0604DE-1577-47E5-BC14-96F25A3457F3}" presName="parentText" presStyleLbl="node1" presStyleIdx="3" presStyleCnt="11">
        <dgm:presLayoutVars>
          <dgm:chMax val="0"/>
          <dgm:bulletEnabled val="1"/>
        </dgm:presLayoutVars>
      </dgm:prSet>
      <dgm:spPr/>
    </dgm:pt>
    <dgm:pt modelId="{49826949-F5AB-430F-AC65-4EB6AFCFD55F}" type="pres">
      <dgm:prSet presAssocID="{1D0604DE-1577-47E5-BC14-96F25A3457F3}" presName="negativeSpace" presStyleCnt="0"/>
      <dgm:spPr/>
    </dgm:pt>
    <dgm:pt modelId="{3356246B-41E8-4CCA-B0CA-E15A398411E7}" type="pres">
      <dgm:prSet presAssocID="{1D0604DE-1577-47E5-BC14-96F25A3457F3}" presName="childText" presStyleLbl="conFgAcc1" presStyleIdx="3" presStyleCnt="11">
        <dgm:presLayoutVars>
          <dgm:bulletEnabled val="1"/>
        </dgm:presLayoutVars>
      </dgm:prSet>
      <dgm:spPr/>
    </dgm:pt>
    <dgm:pt modelId="{F8972B46-D22F-425D-B7BC-225793D16189}" type="pres">
      <dgm:prSet presAssocID="{F018709B-FFE6-4A80-B0E2-C47027F97E83}" presName="spaceBetweenRectangles" presStyleCnt="0"/>
      <dgm:spPr/>
    </dgm:pt>
    <dgm:pt modelId="{8D77BC88-9A56-484D-A3B6-56B3C101EB6B}" type="pres">
      <dgm:prSet presAssocID="{F1282091-9439-472C-BFC5-01686FBF2145}" presName="parentLin" presStyleCnt="0"/>
      <dgm:spPr/>
    </dgm:pt>
    <dgm:pt modelId="{E5D7D14F-7CC0-4F02-94B0-7EF5E9167264}" type="pres">
      <dgm:prSet presAssocID="{F1282091-9439-472C-BFC5-01686FBF2145}" presName="parentLeftMargin" presStyleLbl="node1" presStyleIdx="3" presStyleCnt="11"/>
      <dgm:spPr/>
    </dgm:pt>
    <dgm:pt modelId="{2002FCCC-9D9C-4B8D-8F47-709318144228}" type="pres">
      <dgm:prSet presAssocID="{F1282091-9439-472C-BFC5-01686FBF2145}" presName="parentText" presStyleLbl="node1" presStyleIdx="4" presStyleCnt="11">
        <dgm:presLayoutVars>
          <dgm:chMax val="0"/>
          <dgm:bulletEnabled val="1"/>
        </dgm:presLayoutVars>
      </dgm:prSet>
      <dgm:spPr/>
    </dgm:pt>
    <dgm:pt modelId="{4A664CAC-928C-41C0-981C-CC19216CF6FF}" type="pres">
      <dgm:prSet presAssocID="{F1282091-9439-472C-BFC5-01686FBF2145}" presName="negativeSpace" presStyleCnt="0"/>
      <dgm:spPr/>
    </dgm:pt>
    <dgm:pt modelId="{F87AE2CD-2967-4E22-9586-9C0307F23E35}" type="pres">
      <dgm:prSet presAssocID="{F1282091-9439-472C-BFC5-01686FBF2145}" presName="childText" presStyleLbl="conFgAcc1" presStyleIdx="4" presStyleCnt="11">
        <dgm:presLayoutVars>
          <dgm:bulletEnabled val="1"/>
        </dgm:presLayoutVars>
      </dgm:prSet>
      <dgm:spPr/>
    </dgm:pt>
    <dgm:pt modelId="{D06FA066-E93C-425E-B6D4-AE930C32EDA6}" type="pres">
      <dgm:prSet presAssocID="{818F7994-5018-4400-BB5E-BEB2A2606A38}" presName="spaceBetweenRectangles" presStyleCnt="0"/>
      <dgm:spPr/>
    </dgm:pt>
    <dgm:pt modelId="{65B4BF62-22B9-45D7-BABE-D4FD1F85325B}" type="pres">
      <dgm:prSet presAssocID="{8D8AD7B9-3CCF-40A8-A345-951267B35EA4}" presName="parentLin" presStyleCnt="0"/>
      <dgm:spPr/>
    </dgm:pt>
    <dgm:pt modelId="{D7D7DF2D-94FD-4394-9829-D68F5C8B07FF}" type="pres">
      <dgm:prSet presAssocID="{8D8AD7B9-3CCF-40A8-A345-951267B35EA4}" presName="parentLeftMargin" presStyleLbl="node1" presStyleIdx="4" presStyleCnt="11"/>
      <dgm:spPr/>
    </dgm:pt>
    <dgm:pt modelId="{E11FC49C-E06C-4579-B5CD-D23EFF3CD65A}" type="pres">
      <dgm:prSet presAssocID="{8D8AD7B9-3CCF-40A8-A345-951267B35EA4}" presName="parentText" presStyleLbl="node1" presStyleIdx="5" presStyleCnt="11">
        <dgm:presLayoutVars>
          <dgm:chMax val="0"/>
          <dgm:bulletEnabled val="1"/>
        </dgm:presLayoutVars>
      </dgm:prSet>
      <dgm:spPr/>
    </dgm:pt>
    <dgm:pt modelId="{8ECD6BB3-DF65-45B1-A2D1-B95A122B9487}" type="pres">
      <dgm:prSet presAssocID="{8D8AD7B9-3CCF-40A8-A345-951267B35EA4}" presName="negativeSpace" presStyleCnt="0"/>
      <dgm:spPr/>
    </dgm:pt>
    <dgm:pt modelId="{90EBD3E7-A3DB-4C57-B5F9-3D6AC567ABDA}" type="pres">
      <dgm:prSet presAssocID="{8D8AD7B9-3CCF-40A8-A345-951267B35EA4}" presName="childText" presStyleLbl="conFgAcc1" presStyleIdx="5" presStyleCnt="11">
        <dgm:presLayoutVars>
          <dgm:bulletEnabled val="1"/>
        </dgm:presLayoutVars>
      </dgm:prSet>
      <dgm:spPr/>
    </dgm:pt>
    <dgm:pt modelId="{B994997B-3BEB-4F1F-A5C7-4B9F196F8518}" type="pres">
      <dgm:prSet presAssocID="{79CC10AB-41B8-4A21-B596-7DA73EA04541}" presName="spaceBetweenRectangles" presStyleCnt="0"/>
      <dgm:spPr/>
    </dgm:pt>
    <dgm:pt modelId="{6350314B-49C7-4648-9095-21B846E380FB}" type="pres">
      <dgm:prSet presAssocID="{9A50ED2C-DFA9-4E63-A5D5-6DB73715C9BC}" presName="parentLin" presStyleCnt="0"/>
      <dgm:spPr/>
    </dgm:pt>
    <dgm:pt modelId="{51B06449-B4C4-462B-B2D4-7F6424C8ABCD}" type="pres">
      <dgm:prSet presAssocID="{9A50ED2C-DFA9-4E63-A5D5-6DB73715C9BC}" presName="parentLeftMargin" presStyleLbl="node1" presStyleIdx="5" presStyleCnt="11"/>
      <dgm:spPr/>
    </dgm:pt>
    <dgm:pt modelId="{517E023A-1C4A-4FF8-A74E-6079156143FA}" type="pres">
      <dgm:prSet presAssocID="{9A50ED2C-DFA9-4E63-A5D5-6DB73715C9BC}" presName="parentText" presStyleLbl="node1" presStyleIdx="6" presStyleCnt="11">
        <dgm:presLayoutVars>
          <dgm:chMax val="0"/>
          <dgm:bulletEnabled val="1"/>
        </dgm:presLayoutVars>
      </dgm:prSet>
      <dgm:spPr/>
    </dgm:pt>
    <dgm:pt modelId="{DDEA74F8-C5B1-4E69-8968-FACCDF41829E}" type="pres">
      <dgm:prSet presAssocID="{9A50ED2C-DFA9-4E63-A5D5-6DB73715C9BC}" presName="negativeSpace" presStyleCnt="0"/>
      <dgm:spPr/>
    </dgm:pt>
    <dgm:pt modelId="{CB36A794-9EC9-4B41-B358-AADBE4653CAC}" type="pres">
      <dgm:prSet presAssocID="{9A50ED2C-DFA9-4E63-A5D5-6DB73715C9BC}" presName="childText" presStyleLbl="conFgAcc1" presStyleIdx="6" presStyleCnt="11">
        <dgm:presLayoutVars>
          <dgm:bulletEnabled val="1"/>
        </dgm:presLayoutVars>
      </dgm:prSet>
      <dgm:spPr/>
    </dgm:pt>
    <dgm:pt modelId="{A4A46CC0-A4EA-4466-A350-20D7AEBC2391}" type="pres">
      <dgm:prSet presAssocID="{4D7BB718-1F81-4012-8CBE-37A76381CA21}" presName="spaceBetweenRectangles" presStyleCnt="0"/>
      <dgm:spPr/>
    </dgm:pt>
    <dgm:pt modelId="{33D140D3-4CE7-45BE-98F6-01A752933193}" type="pres">
      <dgm:prSet presAssocID="{06A6CEBC-E2FF-462F-B78F-5C04227A92E4}" presName="parentLin" presStyleCnt="0"/>
      <dgm:spPr/>
    </dgm:pt>
    <dgm:pt modelId="{DA8A1B5F-052E-4CF4-AAF4-9130329CDC07}" type="pres">
      <dgm:prSet presAssocID="{06A6CEBC-E2FF-462F-B78F-5C04227A92E4}" presName="parentLeftMargin" presStyleLbl="node1" presStyleIdx="6" presStyleCnt="11"/>
      <dgm:spPr/>
    </dgm:pt>
    <dgm:pt modelId="{1D14DBAD-0F1D-4E24-B8D7-60D2000603A3}" type="pres">
      <dgm:prSet presAssocID="{06A6CEBC-E2FF-462F-B78F-5C04227A92E4}" presName="parentText" presStyleLbl="node1" presStyleIdx="7" presStyleCnt="11">
        <dgm:presLayoutVars>
          <dgm:chMax val="0"/>
          <dgm:bulletEnabled val="1"/>
        </dgm:presLayoutVars>
      </dgm:prSet>
      <dgm:spPr/>
    </dgm:pt>
    <dgm:pt modelId="{BFDEFB12-BB6A-4620-8D24-5713D2A99BA1}" type="pres">
      <dgm:prSet presAssocID="{06A6CEBC-E2FF-462F-B78F-5C04227A92E4}" presName="negativeSpace" presStyleCnt="0"/>
      <dgm:spPr/>
    </dgm:pt>
    <dgm:pt modelId="{F92B056D-C8C4-4391-BCCB-477A2D25717B}" type="pres">
      <dgm:prSet presAssocID="{06A6CEBC-E2FF-462F-B78F-5C04227A92E4}" presName="childText" presStyleLbl="conFgAcc1" presStyleIdx="7" presStyleCnt="11">
        <dgm:presLayoutVars>
          <dgm:bulletEnabled val="1"/>
        </dgm:presLayoutVars>
      </dgm:prSet>
      <dgm:spPr/>
    </dgm:pt>
    <dgm:pt modelId="{8DA872F1-8320-4637-BCD4-A2B6A35840B2}" type="pres">
      <dgm:prSet presAssocID="{831C14AB-0EB8-4EB9-A76C-C508BC81B752}" presName="spaceBetweenRectangles" presStyleCnt="0"/>
      <dgm:spPr/>
    </dgm:pt>
    <dgm:pt modelId="{D9EFB78C-A6AC-490B-8362-02AC06762C5F}" type="pres">
      <dgm:prSet presAssocID="{275408E4-4425-4080-AF3F-653340733E11}" presName="parentLin" presStyleCnt="0"/>
      <dgm:spPr/>
    </dgm:pt>
    <dgm:pt modelId="{181E9383-5CD1-4247-8041-D053D7D771FB}" type="pres">
      <dgm:prSet presAssocID="{275408E4-4425-4080-AF3F-653340733E11}" presName="parentLeftMargin" presStyleLbl="node1" presStyleIdx="7" presStyleCnt="11"/>
      <dgm:spPr/>
    </dgm:pt>
    <dgm:pt modelId="{B546CC04-195E-40A7-9C60-EA1AB6D9C2C3}" type="pres">
      <dgm:prSet presAssocID="{275408E4-4425-4080-AF3F-653340733E11}" presName="parentText" presStyleLbl="node1" presStyleIdx="8" presStyleCnt="11">
        <dgm:presLayoutVars>
          <dgm:chMax val="0"/>
          <dgm:bulletEnabled val="1"/>
        </dgm:presLayoutVars>
      </dgm:prSet>
      <dgm:spPr/>
    </dgm:pt>
    <dgm:pt modelId="{1502C7C5-F825-4F28-BBCB-695000CC306D}" type="pres">
      <dgm:prSet presAssocID="{275408E4-4425-4080-AF3F-653340733E11}" presName="negativeSpace" presStyleCnt="0"/>
      <dgm:spPr/>
    </dgm:pt>
    <dgm:pt modelId="{5B32EDF5-5B6E-4379-9083-095DBB135852}" type="pres">
      <dgm:prSet presAssocID="{275408E4-4425-4080-AF3F-653340733E11}" presName="childText" presStyleLbl="conFgAcc1" presStyleIdx="8" presStyleCnt="11">
        <dgm:presLayoutVars>
          <dgm:bulletEnabled val="1"/>
        </dgm:presLayoutVars>
      </dgm:prSet>
      <dgm:spPr/>
    </dgm:pt>
    <dgm:pt modelId="{6F254A6E-122A-453D-84FC-FE217421ABB9}" type="pres">
      <dgm:prSet presAssocID="{A8E09821-B352-4DEF-8610-D71A98BD0483}" presName="spaceBetweenRectangles" presStyleCnt="0"/>
      <dgm:spPr/>
    </dgm:pt>
    <dgm:pt modelId="{BF5947CB-2867-4405-812F-2243FAD64FA3}" type="pres">
      <dgm:prSet presAssocID="{FFE09956-0742-4B25-B27D-CEFEE43E2296}" presName="parentLin" presStyleCnt="0"/>
      <dgm:spPr/>
    </dgm:pt>
    <dgm:pt modelId="{84436D71-A612-45B9-9615-57CE279296BF}" type="pres">
      <dgm:prSet presAssocID="{FFE09956-0742-4B25-B27D-CEFEE43E2296}" presName="parentLeftMargin" presStyleLbl="node1" presStyleIdx="8" presStyleCnt="11"/>
      <dgm:spPr/>
    </dgm:pt>
    <dgm:pt modelId="{F5342A3F-AFB4-436E-B9C9-AAC8FF92AE6B}" type="pres">
      <dgm:prSet presAssocID="{FFE09956-0742-4B25-B27D-CEFEE43E2296}" presName="parentText" presStyleLbl="node1" presStyleIdx="9" presStyleCnt="11">
        <dgm:presLayoutVars>
          <dgm:chMax val="0"/>
          <dgm:bulletEnabled val="1"/>
        </dgm:presLayoutVars>
      </dgm:prSet>
      <dgm:spPr/>
    </dgm:pt>
    <dgm:pt modelId="{8AA33C01-C4A5-4FF4-B5F4-3404EC9C3168}" type="pres">
      <dgm:prSet presAssocID="{FFE09956-0742-4B25-B27D-CEFEE43E2296}" presName="negativeSpace" presStyleCnt="0"/>
      <dgm:spPr/>
    </dgm:pt>
    <dgm:pt modelId="{D54194D6-4485-4F90-A607-469FF69AB851}" type="pres">
      <dgm:prSet presAssocID="{FFE09956-0742-4B25-B27D-CEFEE43E2296}" presName="childText" presStyleLbl="conFgAcc1" presStyleIdx="9" presStyleCnt="11">
        <dgm:presLayoutVars>
          <dgm:bulletEnabled val="1"/>
        </dgm:presLayoutVars>
      </dgm:prSet>
      <dgm:spPr/>
    </dgm:pt>
    <dgm:pt modelId="{272EFB1D-CE98-4018-8820-1C407ACC1698}" type="pres">
      <dgm:prSet presAssocID="{18EFE38D-6568-44A2-9EC1-0B201922D70B}" presName="spaceBetweenRectangles" presStyleCnt="0"/>
      <dgm:spPr/>
    </dgm:pt>
    <dgm:pt modelId="{AB8B4FD8-5012-4333-929C-D96B52F02CD3}" type="pres">
      <dgm:prSet presAssocID="{DEBC955D-84EB-4AAE-92D9-F47A93D30D9F}" presName="parentLin" presStyleCnt="0"/>
      <dgm:spPr/>
    </dgm:pt>
    <dgm:pt modelId="{336124D7-13DC-4037-B9D4-9ED26955C5F8}" type="pres">
      <dgm:prSet presAssocID="{DEBC955D-84EB-4AAE-92D9-F47A93D30D9F}" presName="parentLeftMargin" presStyleLbl="node1" presStyleIdx="9" presStyleCnt="11"/>
      <dgm:spPr/>
    </dgm:pt>
    <dgm:pt modelId="{0902E1DA-C294-4BFC-A1B4-62CE080C783B}" type="pres">
      <dgm:prSet presAssocID="{DEBC955D-84EB-4AAE-92D9-F47A93D30D9F}" presName="parentText" presStyleLbl="node1" presStyleIdx="10" presStyleCnt="11">
        <dgm:presLayoutVars>
          <dgm:chMax val="0"/>
          <dgm:bulletEnabled val="1"/>
        </dgm:presLayoutVars>
      </dgm:prSet>
      <dgm:spPr/>
    </dgm:pt>
    <dgm:pt modelId="{27B93334-69DE-44CF-A70D-09BB2019B9EE}" type="pres">
      <dgm:prSet presAssocID="{DEBC955D-84EB-4AAE-92D9-F47A93D30D9F}" presName="negativeSpace" presStyleCnt="0"/>
      <dgm:spPr/>
    </dgm:pt>
    <dgm:pt modelId="{87FCD784-DEB3-4226-97D9-35FC97CC1579}" type="pres">
      <dgm:prSet presAssocID="{DEBC955D-84EB-4AAE-92D9-F47A93D30D9F}" presName="childText" presStyleLbl="conFgAcc1" presStyleIdx="10" presStyleCnt="11">
        <dgm:presLayoutVars>
          <dgm:bulletEnabled val="1"/>
        </dgm:presLayoutVars>
      </dgm:prSet>
      <dgm:spPr/>
    </dgm:pt>
  </dgm:ptLst>
  <dgm:cxnLst>
    <dgm:cxn modelId="{ECE13C14-F418-430E-8BCB-767BA4A53784}" type="presOf" srcId="{06A6CEBC-E2FF-462F-B78F-5C04227A92E4}" destId="{1D14DBAD-0F1D-4E24-B8D7-60D2000603A3}" srcOrd="1" destOrd="0" presId="urn:microsoft.com/office/officeart/2005/8/layout/list1"/>
    <dgm:cxn modelId="{4AB3C114-0315-4333-8D6E-69466387632D}" type="presOf" srcId="{70203F5C-DF4E-48D1-BE37-F936CA145B3B}" destId="{0545B3B3-CD19-44AB-81F3-BCC22126ECA2}" srcOrd="1" destOrd="0" presId="urn:microsoft.com/office/officeart/2005/8/layout/list1"/>
    <dgm:cxn modelId="{3C2D7C16-40E9-4B2D-908E-BAA25A38835D}" type="presOf" srcId="{9A50ED2C-DFA9-4E63-A5D5-6DB73715C9BC}" destId="{51B06449-B4C4-462B-B2D4-7F6424C8ABCD}" srcOrd="0" destOrd="0" presId="urn:microsoft.com/office/officeart/2005/8/layout/list1"/>
    <dgm:cxn modelId="{34D52A17-F697-4122-A8F5-8B040B8E7405}" srcId="{BBF2A0F9-E1F1-4C3E-9089-9ED05B67DC00}" destId="{FFE09956-0742-4B25-B27D-CEFEE43E2296}" srcOrd="9" destOrd="0" parTransId="{07A5E364-A36F-45DC-82A4-E009563F2A3A}" sibTransId="{18EFE38D-6568-44A2-9EC1-0B201922D70B}"/>
    <dgm:cxn modelId="{9FEC6C1A-8B75-4A35-BE84-C9C5C96AB6AF}" type="presOf" srcId="{1D0604DE-1577-47E5-BC14-96F25A3457F3}" destId="{CABBFEC9-E12E-4387-891C-AE52BF256DC0}" srcOrd="1" destOrd="0" presId="urn:microsoft.com/office/officeart/2005/8/layout/list1"/>
    <dgm:cxn modelId="{A9D0DB1F-8D8B-4049-A1C5-F5428B34E443}" srcId="{BBF2A0F9-E1F1-4C3E-9089-9ED05B67DC00}" destId="{9A50ED2C-DFA9-4E63-A5D5-6DB73715C9BC}" srcOrd="6" destOrd="0" parTransId="{A4157C7D-AA36-415E-98EF-61BE49C78F30}" sibTransId="{4D7BB718-1F81-4012-8CBE-37A76381CA21}"/>
    <dgm:cxn modelId="{756F8B34-5264-4F2D-8BE6-B314CFD38B9F}" type="presOf" srcId="{FDBC72E1-3A0D-4FEB-B85C-C6EBDA3C625C}" destId="{AC0A1760-2E0F-4DC6-8CAA-FF25D97DAAC4}" srcOrd="1" destOrd="0" presId="urn:microsoft.com/office/officeart/2005/8/layout/list1"/>
    <dgm:cxn modelId="{91F0E23A-CCC7-476E-83CB-2360765BB77F}" type="presOf" srcId="{FDBC72E1-3A0D-4FEB-B85C-C6EBDA3C625C}" destId="{B3F35AEF-D924-4F47-A056-293FAC2A9E4D}" srcOrd="0" destOrd="0" presId="urn:microsoft.com/office/officeart/2005/8/layout/list1"/>
    <dgm:cxn modelId="{3A611E3C-7E20-4756-A250-EA584D512504}" srcId="{BBF2A0F9-E1F1-4C3E-9089-9ED05B67DC00}" destId="{F1282091-9439-472C-BFC5-01686FBF2145}" srcOrd="4" destOrd="0" parTransId="{413B10B7-00C3-4ED5-8AB4-CA3834591F11}" sibTransId="{818F7994-5018-4400-BB5E-BEB2A2606A38}"/>
    <dgm:cxn modelId="{B6E2F041-5D4A-415D-97F5-1DD849963492}" type="presOf" srcId="{275408E4-4425-4080-AF3F-653340733E11}" destId="{B546CC04-195E-40A7-9C60-EA1AB6D9C2C3}" srcOrd="1" destOrd="0" presId="urn:microsoft.com/office/officeart/2005/8/layout/list1"/>
    <dgm:cxn modelId="{4FD15545-716A-4D50-B70D-C59F0C3B11DC}" type="presOf" srcId="{DEBC955D-84EB-4AAE-92D9-F47A93D30D9F}" destId="{0902E1DA-C294-4BFC-A1B4-62CE080C783B}" srcOrd="1" destOrd="0" presId="urn:microsoft.com/office/officeart/2005/8/layout/list1"/>
    <dgm:cxn modelId="{84A8C766-E976-432E-8A72-B8426DBB6F99}" type="presOf" srcId="{FFE09956-0742-4B25-B27D-CEFEE43E2296}" destId="{F5342A3F-AFB4-436E-B9C9-AAC8FF92AE6B}" srcOrd="1" destOrd="0" presId="urn:microsoft.com/office/officeart/2005/8/layout/list1"/>
    <dgm:cxn modelId="{26BB7D47-8DFA-4A3E-A773-58B09E8B25C9}" type="presOf" srcId="{1D0604DE-1577-47E5-BC14-96F25A3457F3}" destId="{86D9281C-A6EA-453B-8157-27DBE74F5B7B}" srcOrd="0" destOrd="0" presId="urn:microsoft.com/office/officeart/2005/8/layout/list1"/>
    <dgm:cxn modelId="{CF26FE68-26A8-4E10-9C07-703561C127CC}" type="presOf" srcId="{46DCCA2E-EF63-47B0-A5C4-6AEB02AAFC92}" destId="{8BCE8CDB-679B-43B7-BD57-B53F5541332B}" srcOrd="1" destOrd="0" presId="urn:microsoft.com/office/officeart/2005/8/layout/list1"/>
    <dgm:cxn modelId="{14078E49-A08E-4BD4-82A2-EF137214756E}" type="presOf" srcId="{9A50ED2C-DFA9-4E63-A5D5-6DB73715C9BC}" destId="{517E023A-1C4A-4FF8-A74E-6079156143FA}" srcOrd="1" destOrd="0" presId="urn:microsoft.com/office/officeart/2005/8/layout/list1"/>
    <dgm:cxn modelId="{CE3B5C6A-4DCE-4B34-B77D-AAECE70F8725}" srcId="{BBF2A0F9-E1F1-4C3E-9089-9ED05B67DC00}" destId="{275408E4-4425-4080-AF3F-653340733E11}" srcOrd="8" destOrd="0" parTransId="{501A1F8D-AD07-404F-879C-C53E53CB44E6}" sibTransId="{A8E09821-B352-4DEF-8610-D71A98BD0483}"/>
    <dgm:cxn modelId="{2D70956E-ECAD-491D-86DA-688C390C7DEB}" type="presOf" srcId="{BBF2A0F9-E1F1-4C3E-9089-9ED05B67DC00}" destId="{3BDF31B8-DA97-40B0-8BE7-271475A00717}" srcOrd="0" destOrd="0" presId="urn:microsoft.com/office/officeart/2005/8/layout/list1"/>
    <dgm:cxn modelId="{9192BC53-FFA8-4EC3-855C-D57E4C55AED2}" type="presOf" srcId="{8D8AD7B9-3CCF-40A8-A345-951267B35EA4}" destId="{E11FC49C-E06C-4579-B5CD-D23EFF3CD65A}" srcOrd="1" destOrd="0" presId="urn:microsoft.com/office/officeart/2005/8/layout/list1"/>
    <dgm:cxn modelId="{FDFD0057-06D7-4750-BAC2-509237ADA09D}" srcId="{BBF2A0F9-E1F1-4C3E-9089-9ED05B67DC00}" destId="{70203F5C-DF4E-48D1-BE37-F936CA145B3B}" srcOrd="2" destOrd="0" parTransId="{A2865DA0-7AAA-429D-859B-54D7D6F8E452}" sibTransId="{EDA7F9A9-1FFD-4CC8-A626-83A0E0779495}"/>
    <dgm:cxn modelId="{7435E47F-ADE6-4D3A-9834-0DB60EFAA67C}" type="presOf" srcId="{46DCCA2E-EF63-47B0-A5C4-6AEB02AAFC92}" destId="{BC28CBD6-E8AE-4B3E-B20B-E8914B4463AC}" srcOrd="0" destOrd="0" presId="urn:microsoft.com/office/officeart/2005/8/layout/list1"/>
    <dgm:cxn modelId="{E3C26382-45C7-42AE-BB6D-F9D8965364B0}" srcId="{BBF2A0F9-E1F1-4C3E-9089-9ED05B67DC00}" destId="{06A6CEBC-E2FF-462F-B78F-5C04227A92E4}" srcOrd="7" destOrd="0" parTransId="{4F1B691D-3C2C-42B8-920B-13401D12959F}" sibTransId="{831C14AB-0EB8-4EB9-A76C-C508BC81B752}"/>
    <dgm:cxn modelId="{E69F1391-C345-45F8-9D9B-8800B43C2C5E}" type="presOf" srcId="{06A6CEBC-E2FF-462F-B78F-5C04227A92E4}" destId="{DA8A1B5F-052E-4CF4-AAF4-9130329CDC07}" srcOrd="0" destOrd="0" presId="urn:microsoft.com/office/officeart/2005/8/layout/list1"/>
    <dgm:cxn modelId="{58085DA0-9C89-4FCD-9ECC-1E085E06DBC2}" type="presOf" srcId="{FFE09956-0742-4B25-B27D-CEFEE43E2296}" destId="{84436D71-A612-45B9-9615-57CE279296BF}" srcOrd="0" destOrd="0" presId="urn:microsoft.com/office/officeart/2005/8/layout/list1"/>
    <dgm:cxn modelId="{FD25D1A4-8D01-41AC-9151-92BAC8AE233C}" srcId="{BBF2A0F9-E1F1-4C3E-9089-9ED05B67DC00}" destId="{FDBC72E1-3A0D-4FEB-B85C-C6EBDA3C625C}" srcOrd="1" destOrd="0" parTransId="{772D9E72-3C8B-43E9-B834-305D12844665}" sibTransId="{967AD400-F424-468C-8865-1DF33CEBA340}"/>
    <dgm:cxn modelId="{82D1FBAB-72A1-4B04-A6A5-D2978C521CEF}" type="presOf" srcId="{70203F5C-DF4E-48D1-BE37-F936CA145B3B}" destId="{1267B32B-8C19-48F0-9B9A-8167E267C09E}" srcOrd="0" destOrd="0" presId="urn:microsoft.com/office/officeart/2005/8/layout/list1"/>
    <dgm:cxn modelId="{2FAAF1B3-0D62-4A36-89A6-4FFC8A008D42}" type="presOf" srcId="{F1282091-9439-472C-BFC5-01686FBF2145}" destId="{E5D7D14F-7CC0-4F02-94B0-7EF5E9167264}" srcOrd="0" destOrd="0" presId="urn:microsoft.com/office/officeart/2005/8/layout/list1"/>
    <dgm:cxn modelId="{C70AB1B7-FF85-4A43-B57F-3166E13DD8A6}" srcId="{BBF2A0F9-E1F1-4C3E-9089-9ED05B67DC00}" destId="{DEBC955D-84EB-4AAE-92D9-F47A93D30D9F}" srcOrd="10" destOrd="0" parTransId="{3E12D725-6F24-47BA-A18A-6801E9A39109}" sibTransId="{5B2C5B6C-04BB-403A-B707-F7F00F103BCC}"/>
    <dgm:cxn modelId="{03D9CBB9-35EC-434C-89C1-90977776BE09}" type="presOf" srcId="{275408E4-4425-4080-AF3F-653340733E11}" destId="{181E9383-5CD1-4247-8041-D053D7D771FB}" srcOrd="0" destOrd="0" presId="urn:microsoft.com/office/officeart/2005/8/layout/list1"/>
    <dgm:cxn modelId="{7FE253BF-EBA2-4236-84BF-B57AC7DEF21B}" srcId="{BBF2A0F9-E1F1-4C3E-9089-9ED05B67DC00}" destId="{46DCCA2E-EF63-47B0-A5C4-6AEB02AAFC92}" srcOrd="0" destOrd="0" parTransId="{48BE18FB-7BE0-486E-A5C2-798A62D34D5C}" sibTransId="{5C560123-DE5B-430C-9286-A3BE6F5C37DE}"/>
    <dgm:cxn modelId="{679727E8-AAE4-4661-99D0-76F34EACB4A6}" type="presOf" srcId="{8D8AD7B9-3CCF-40A8-A345-951267B35EA4}" destId="{D7D7DF2D-94FD-4394-9829-D68F5C8B07FF}" srcOrd="0" destOrd="0" presId="urn:microsoft.com/office/officeart/2005/8/layout/list1"/>
    <dgm:cxn modelId="{40E5C1EA-DF2B-4CC8-B766-911BF069545C}" srcId="{BBF2A0F9-E1F1-4C3E-9089-9ED05B67DC00}" destId="{1D0604DE-1577-47E5-BC14-96F25A3457F3}" srcOrd="3" destOrd="0" parTransId="{A33FDE8B-5B7A-4E2B-BEE4-6D353B1F46D3}" sibTransId="{F018709B-FFE6-4A80-B0E2-C47027F97E83}"/>
    <dgm:cxn modelId="{92C6ABED-B4BA-41CD-AD6D-4CE76B885C66}" type="presOf" srcId="{DEBC955D-84EB-4AAE-92D9-F47A93D30D9F}" destId="{336124D7-13DC-4037-B9D4-9ED26955C5F8}" srcOrd="0" destOrd="0" presId="urn:microsoft.com/office/officeart/2005/8/layout/list1"/>
    <dgm:cxn modelId="{C67CD5ED-B241-4CA7-A228-3EE0F2ABE59C}" type="presOf" srcId="{F1282091-9439-472C-BFC5-01686FBF2145}" destId="{2002FCCC-9D9C-4B8D-8F47-709318144228}" srcOrd="1" destOrd="0" presId="urn:microsoft.com/office/officeart/2005/8/layout/list1"/>
    <dgm:cxn modelId="{9EBBF1F2-0BC5-4403-BE36-5A3A634F9C6E}" srcId="{BBF2A0F9-E1F1-4C3E-9089-9ED05B67DC00}" destId="{8D8AD7B9-3CCF-40A8-A345-951267B35EA4}" srcOrd="5" destOrd="0" parTransId="{8AC848C9-6CE0-45C3-88AD-D1188B69FC96}" sibTransId="{79CC10AB-41B8-4A21-B596-7DA73EA04541}"/>
    <dgm:cxn modelId="{373D1906-AE49-4EA5-9341-6D2E8E349A27}" type="presParOf" srcId="{3BDF31B8-DA97-40B0-8BE7-271475A00717}" destId="{609C94CE-D280-473A-B685-1CC87885B845}" srcOrd="0" destOrd="0" presId="urn:microsoft.com/office/officeart/2005/8/layout/list1"/>
    <dgm:cxn modelId="{111A504D-1BFD-4FE5-AA16-8A57EACA07E6}" type="presParOf" srcId="{609C94CE-D280-473A-B685-1CC87885B845}" destId="{BC28CBD6-E8AE-4B3E-B20B-E8914B4463AC}" srcOrd="0" destOrd="0" presId="urn:microsoft.com/office/officeart/2005/8/layout/list1"/>
    <dgm:cxn modelId="{ECD8596C-6561-49E9-AF12-9EBB1FA2FF99}" type="presParOf" srcId="{609C94CE-D280-473A-B685-1CC87885B845}" destId="{8BCE8CDB-679B-43B7-BD57-B53F5541332B}" srcOrd="1" destOrd="0" presId="urn:microsoft.com/office/officeart/2005/8/layout/list1"/>
    <dgm:cxn modelId="{5840D855-32F7-42E7-AFEE-2247A3B1C4CA}" type="presParOf" srcId="{3BDF31B8-DA97-40B0-8BE7-271475A00717}" destId="{32114C80-44B2-4457-8942-85F9C23E1D26}" srcOrd="1" destOrd="0" presId="urn:microsoft.com/office/officeart/2005/8/layout/list1"/>
    <dgm:cxn modelId="{81C675BD-3639-48EF-8DD2-C8C4B5B6756B}" type="presParOf" srcId="{3BDF31B8-DA97-40B0-8BE7-271475A00717}" destId="{4136AF18-40F7-4B69-B2D3-E144FD30CBB7}" srcOrd="2" destOrd="0" presId="urn:microsoft.com/office/officeart/2005/8/layout/list1"/>
    <dgm:cxn modelId="{808324B9-FC3E-412D-B71A-09E18ED7D34A}" type="presParOf" srcId="{3BDF31B8-DA97-40B0-8BE7-271475A00717}" destId="{C246B9B6-DF52-44C7-A45F-15096FC8384C}" srcOrd="3" destOrd="0" presId="urn:microsoft.com/office/officeart/2005/8/layout/list1"/>
    <dgm:cxn modelId="{720B3C26-F216-4F9F-86FC-0761A8699E50}" type="presParOf" srcId="{3BDF31B8-DA97-40B0-8BE7-271475A00717}" destId="{FCBF0907-406A-48AC-8CAF-A5D26B6D07BA}" srcOrd="4" destOrd="0" presId="urn:microsoft.com/office/officeart/2005/8/layout/list1"/>
    <dgm:cxn modelId="{E3CA992F-B288-48E5-9586-9CAC7385EE77}" type="presParOf" srcId="{FCBF0907-406A-48AC-8CAF-A5D26B6D07BA}" destId="{B3F35AEF-D924-4F47-A056-293FAC2A9E4D}" srcOrd="0" destOrd="0" presId="urn:microsoft.com/office/officeart/2005/8/layout/list1"/>
    <dgm:cxn modelId="{B6608918-387E-4A21-A8A7-39351E4C7020}" type="presParOf" srcId="{FCBF0907-406A-48AC-8CAF-A5D26B6D07BA}" destId="{AC0A1760-2E0F-4DC6-8CAA-FF25D97DAAC4}" srcOrd="1" destOrd="0" presId="urn:microsoft.com/office/officeart/2005/8/layout/list1"/>
    <dgm:cxn modelId="{D2151662-7B9C-4F3C-B53E-59AB50C52315}" type="presParOf" srcId="{3BDF31B8-DA97-40B0-8BE7-271475A00717}" destId="{E2237C31-8FB4-425D-B7D1-6D58C7CAC6C5}" srcOrd="5" destOrd="0" presId="urn:microsoft.com/office/officeart/2005/8/layout/list1"/>
    <dgm:cxn modelId="{C101631F-6F01-4EB4-9F2D-F78CC9180679}" type="presParOf" srcId="{3BDF31B8-DA97-40B0-8BE7-271475A00717}" destId="{F7B87E68-A4FA-4647-9EBA-90C34E118455}" srcOrd="6" destOrd="0" presId="urn:microsoft.com/office/officeart/2005/8/layout/list1"/>
    <dgm:cxn modelId="{FF4242E5-A6A9-4245-B4FD-F88231B856EC}" type="presParOf" srcId="{3BDF31B8-DA97-40B0-8BE7-271475A00717}" destId="{1EE86F8F-B7F2-4D9C-B8CE-DD74697D0F5C}" srcOrd="7" destOrd="0" presId="urn:microsoft.com/office/officeart/2005/8/layout/list1"/>
    <dgm:cxn modelId="{05614B1D-268C-46C4-AC46-9EFD0F1F99CE}" type="presParOf" srcId="{3BDF31B8-DA97-40B0-8BE7-271475A00717}" destId="{10F4226D-D5E7-4AFF-AC89-7343C76A4834}" srcOrd="8" destOrd="0" presId="urn:microsoft.com/office/officeart/2005/8/layout/list1"/>
    <dgm:cxn modelId="{764512DC-AB84-4A2E-9ADA-95B9D54360C8}" type="presParOf" srcId="{10F4226D-D5E7-4AFF-AC89-7343C76A4834}" destId="{1267B32B-8C19-48F0-9B9A-8167E267C09E}" srcOrd="0" destOrd="0" presId="urn:microsoft.com/office/officeart/2005/8/layout/list1"/>
    <dgm:cxn modelId="{38A2886A-9804-417D-8EE5-3DA00992231B}" type="presParOf" srcId="{10F4226D-D5E7-4AFF-AC89-7343C76A4834}" destId="{0545B3B3-CD19-44AB-81F3-BCC22126ECA2}" srcOrd="1" destOrd="0" presId="urn:microsoft.com/office/officeart/2005/8/layout/list1"/>
    <dgm:cxn modelId="{86721DC5-371E-45AA-AB0C-4D470856BCBE}" type="presParOf" srcId="{3BDF31B8-DA97-40B0-8BE7-271475A00717}" destId="{83D31ECB-EAC3-4391-AB1F-D8C237011F10}" srcOrd="9" destOrd="0" presId="urn:microsoft.com/office/officeart/2005/8/layout/list1"/>
    <dgm:cxn modelId="{6C5F4E66-A059-4D8A-B484-FDD339FCD01A}" type="presParOf" srcId="{3BDF31B8-DA97-40B0-8BE7-271475A00717}" destId="{5C7C2EC7-2EE7-49DB-8615-2D9CF2931C99}" srcOrd="10" destOrd="0" presId="urn:microsoft.com/office/officeart/2005/8/layout/list1"/>
    <dgm:cxn modelId="{1CECD406-D00C-4D96-B007-BC01294566E5}" type="presParOf" srcId="{3BDF31B8-DA97-40B0-8BE7-271475A00717}" destId="{2D2E3127-4C98-4D72-AD59-1D74598F2E03}" srcOrd="11" destOrd="0" presId="urn:microsoft.com/office/officeart/2005/8/layout/list1"/>
    <dgm:cxn modelId="{9582D0BD-223E-43D8-8633-AAFA91F873EA}" type="presParOf" srcId="{3BDF31B8-DA97-40B0-8BE7-271475A00717}" destId="{B1DDA50B-3716-4B09-A076-F952DC568D15}" srcOrd="12" destOrd="0" presId="urn:microsoft.com/office/officeart/2005/8/layout/list1"/>
    <dgm:cxn modelId="{EB9D1546-4F03-47D8-B2BD-80BA81CE04C5}" type="presParOf" srcId="{B1DDA50B-3716-4B09-A076-F952DC568D15}" destId="{86D9281C-A6EA-453B-8157-27DBE74F5B7B}" srcOrd="0" destOrd="0" presId="urn:microsoft.com/office/officeart/2005/8/layout/list1"/>
    <dgm:cxn modelId="{F1423327-6F19-459B-B7DB-A17E6D365EB2}" type="presParOf" srcId="{B1DDA50B-3716-4B09-A076-F952DC568D15}" destId="{CABBFEC9-E12E-4387-891C-AE52BF256DC0}" srcOrd="1" destOrd="0" presId="urn:microsoft.com/office/officeart/2005/8/layout/list1"/>
    <dgm:cxn modelId="{C47676E0-8795-4389-8957-E20206B531F3}" type="presParOf" srcId="{3BDF31B8-DA97-40B0-8BE7-271475A00717}" destId="{49826949-F5AB-430F-AC65-4EB6AFCFD55F}" srcOrd="13" destOrd="0" presId="urn:microsoft.com/office/officeart/2005/8/layout/list1"/>
    <dgm:cxn modelId="{4BC4BC03-5E15-40BA-B3B6-ABB536F684A8}" type="presParOf" srcId="{3BDF31B8-DA97-40B0-8BE7-271475A00717}" destId="{3356246B-41E8-4CCA-B0CA-E15A398411E7}" srcOrd="14" destOrd="0" presId="urn:microsoft.com/office/officeart/2005/8/layout/list1"/>
    <dgm:cxn modelId="{DECC2FB1-1E86-43BD-B728-058F67D7AF72}" type="presParOf" srcId="{3BDF31B8-DA97-40B0-8BE7-271475A00717}" destId="{F8972B46-D22F-425D-B7BC-225793D16189}" srcOrd="15" destOrd="0" presId="urn:microsoft.com/office/officeart/2005/8/layout/list1"/>
    <dgm:cxn modelId="{EEAE7D92-ADA1-4FA2-BC78-05D5327958D0}" type="presParOf" srcId="{3BDF31B8-DA97-40B0-8BE7-271475A00717}" destId="{8D77BC88-9A56-484D-A3B6-56B3C101EB6B}" srcOrd="16" destOrd="0" presId="urn:microsoft.com/office/officeart/2005/8/layout/list1"/>
    <dgm:cxn modelId="{2C297BBE-FF0A-4220-A371-168514370EAA}" type="presParOf" srcId="{8D77BC88-9A56-484D-A3B6-56B3C101EB6B}" destId="{E5D7D14F-7CC0-4F02-94B0-7EF5E9167264}" srcOrd="0" destOrd="0" presId="urn:microsoft.com/office/officeart/2005/8/layout/list1"/>
    <dgm:cxn modelId="{353272EE-7692-4F54-8911-D2F42E09C886}" type="presParOf" srcId="{8D77BC88-9A56-484D-A3B6-56B3C101EB6B}" destId="{2002FCCC-9D9C-4B8D-8F47-709318144228}" srcOrd="1" destOrd="0" presId="urn:microsoft.com/office/officeart/2005/8/layout/list1"/>
    <dgm:cxn modelId="{3D37238A-9947-4D7F-A306-1B6502A0976A}" type="presParOf" srcId="{3BDF31B8-DA97-40B0-8BE7-271475A00717}" destId="{4A664CAC-928C-41C0-981C-CC19216CF6FF}" srcOrd="17" destOrd="0" presId="urn:microsoft.com/office/officeart/2005/8/layout/list1"/>
    <dgm:cxn modelId="{BB777EC3-EB22-4EEA-85AE-8DED9DF4E259}" type="presParOf" srcId="{3BDF31B8-DA97-40B0-8BE7-271475A00717}" destId="{F87AE2CD-2967-4E22-9586-9C0307F23E35}" srcOrd="18" destOrd="0" presId="urn:microsoft.com/office/officeart/2005/8/layout/list1"/>
    <dgm:cxn modelId="{8A152537-361C-4B1F-97E9-BC79D19F0BEC}" type="presParOf" srcId="{3BDF31B8-DA97-40B0-8BE7-271475A00717}" destId="{D06FA066-E93C-425E-B6D4-AE930C32EDA6}" srcOrd="19" destOrd="0" presId="urn:microsoft.com/office/officeart/2005/8/layout/list1"/>
    <dgm:cxn modelId="{1D310C72-CAE6-4D6C-878D-D895418B71B2}" type="presParOf" srcId="{3BDF31B8-DA97-40B0-8BE7-271475A00717}" destId="{65B4BF62-22B9-45D7-BABE-D4FD1F85325B}" srcOrd="20" destOrd="0" presId="urn:microsoft.com/office/officeart/2005/8/layout/list1"/>
    <dgm:cxn modelId="{98C0F35D-4B6D-483F-AC4D-8C6F484B5F64}" type="presParOf" srcId="{65B4BF62-22B9-45D7-BABE-D4FD1F85325B}" destId="{D7D7DF2D-94FD-4394-9829-D68F5C8B07FF}" srcOrd="0" destOrd="0" presId="urn:microsoft.com/office/officeart/2005/8/layout/list1"/>
    <dgm:cxn modelId="{2CD98F13-EBDB-45E6-9EB7-EA723E658971}" type="presParOf" srcId="{65B4BF62-22B9-45D7-BABE-D4FD1F85325B}" destId="{E11FC49C-E06C-4579-B5CD-D23EFF3CD65A}" srcOrd="1" destOrd="0" presId="urn:microsoft.com/office/officeart/2005/8/layout/list1"/>
    <dgm:cxn modelId="{BEE69A5C-94BD-4CB3-ADE1-474456204EFB}" type="presParOf" srcId="{3BDF31B8-DA97-40B0-8BE7-271475A00717}" destId="{8ECD6BB3-DF65-45B1-A2D1-B95A122B9487}" srcOrd="21" destOrd="0" presId="urn:microsoft.com/office/officeart/2005/8/layout/list1"/>
    <dgm:cxn modelId="{AE37DEE0-D0AA-4431-AE8B-8F4EA40CFE19}" type="presParOf" srcId="{3BDF31B8-DA97-40B0-8BE7-271475A00717}" destId="{90EBD3E7-A3DB-4C57-B5F9-3D6AC567ABDA}" srcOrd="22" destOrd="0" presId="urn:microsoft.com/office/officeart/2005/8/layout/list1"/>
    <dgm:cxn modelId="{7C40C20C-C46E-4DB7-AAE3-46B42450BDF6}" type="presParOf" srcId="{3BDF31B8-DA97-40B0-8BE7-271475A00717}" destId="{B994997B-3BEB-4F1F-A5C7-4B9F196F8518}" srcOrd="23" destOrd="0" presId="urn:microsoft.com/office/officeart/2005/8/layout/list1"/>
    <dgm:cxn modelId="{786ECDF5-FA3C-4EF4-AD54-864E28748DA2}" type="presParOf" srcId="{3BDF31B8-DA97-40B0-8BE7-271475A00717}" destId="{6350314B-49C7-4648-9095-21B846E380FB}" srcOrd="24" destOrd="0" presId="urn:microsoft.com/office/officeart/2005/8/layout/list1"/>
    <dgm:cxn modelId="{DAE36B33-9744-41DE-A4FB-9C4CC2730118}" type="presParOf" srcId="{6350314B-49C7-4648-9095-21B846E380FB}" destId="{51B06449-B4C4-462B-B2D4-7F6424C8ABCD}" srcOrd="0" destOrd="0" presId="urn:microsoft.com/office/officeart/2005/8/layout/list1"/>
    <dgm:cxn modelId="{ADFED6F6-0F6C-4015-B918-335900CF7073}" type="presParOf" srcId="{6350314B-49C7-4648-9095-21B846E380FB}" destId="{517E023A-1C4A-4FF8-A74E-6079156143FA}" srcOrd="1" destOrd="0" presId="urn:microsoft.com/office/officeart/2005/8/layout/list1"/>
    <dgm:cxn modelId="{996E4A20-0F65-4F40-A8AF-8FD29E55384D}" type="presParOf" srcId="{3BDF31B8-DA97-40B0-8BE7-271475A00717}" destId="{DDEA74F8-C5B1-4E69-8968-FACCDF41829E}" srcOrd="25" destOrd="0" presId="urn:microsoft.com/office/officeart/2005/8/layout/list1"/>
    <dgm:cxn modelId="{A4722457-59F6-4D7E-8922-6676783E8812}" type="presParOf" srcId="{3BDF31B8-DA97-40B0-8BE7-271475A00717}" destId="{CB36A794-9EC9-4B41-B358-AADBE4653CAC}" srcOrd="26" destOrd="0" presId="urn:microsoft.com/office/officeart/2005/8/layout/list1"/>
    <dgm:cxn modelId="{E22FA7FE-282C-4508-9205-A6329DE6B83C}" type="presParOf" srcId="{3BDF31B8-DA97-40B0-8BE7-271475A00717}" destId="{A4A46CC0-A4EA-4466-A350-20D7AEBC2391}" srcOrd="27" destOrd="0" presId="urn:microsoft.com/office/officeart/2005/8/layout/list1"/>
    <dgm:cxn modelId="{31B7F077-C3C8-499D-8D4A-2BA2B7E4C4AB}" type="presParOf" srcId="{3BDF31B8-DA97-40B0-8BE7-271475A00717}" destId="{33D140D3-4CE7-45BE-98F6-01A752933193}" srcOrd="28" destOrd="0" presId="urn:microsoft.com/office/officeart/2005/8/layout/list1"/>
    <dgm:cxn modelId="{2E701D3C-1F86-46F4-9FF4-FFAD7B8878AD}" type="presParOf" srcId="{33D140D3-4CE7-45BE-98F6-01A752933193}" destId="{DA8A1B5F-052E-4CF4-AAF4-9130329CDC07}" srcOrd="0" destOrd="0" presId="urn:microsoft.com/office/officeart/2005/8/layout/list1"/>
    <dgm:cxn modelId="{9A8DB581-E464-4CEA-81D2-0B4AEAD19E61}" type="presParOf" srcId="{33D140D3-4CE7-45BE-98F6-01A752933193}" destId="{1D14DBAD-0F1D-4E24-B8D7-60D2000603A3}" srcOrd="1" destOrd="0" presId="urn:microsoft.com/office/officeart/2005/8/layout/list1"/>
    <dgm:cxn modelId="{8A5AF01E-633F-4450-B2A5-A45728437291}" type="presParOf" srcId="{3BDF31B8-DA97-40B0-8BE7-271475A00717}" destId="{BFDEFB12-BB6A-4620-8D24-5713D2A99BA1}" srcOrd="29" destOrd="0" presId="urn:microsoft.com/office/officeart/2005/8/layout/list1"/>
    <dgm:cxn modelId="{1A28557D-3F85-4E73-964F-CB1FF86681F4}" type="presParOf" srcId="{3BDF31B8-DA97-40B0-8BE7-271475A00717}" destId="{F92B056D-C8C4-4391-BCCB-477A2D25717B}" srcOrd="30" destOrd="0" presId="urn:microsoft.com/office/officeart/2005/8/layout/list1"/>
    <dgm:cxn modelId="{1FC3233B-2261-42D6-9BF1-A4FD115F435B}" type="presParOf" srcId="{3BDF31B8-DA97-40B0-8BE7-271475A00717}" destId="{8DA872F1-8320-4637-BCD4-A2B6A35840B2}" srcOrd="31" destOrd="0" presId="urn:microsoft.com/office/officeart/2005/8/layout/list1"/>
    <dgm:cxn modelId="{B7B04D2D-E3B7-41FF-B840-FD275EF5CB7F}" type="presParOf" srcId="{3BDF31B8-DA97-40B0-8BE7-271475A00717}" destId="{D9EFB78C-A6AC-490B-8362-02AC06762C5F}" srcOrd="32" destOrd="0" presId="urn:microsoft.com/office/officeart/2005/8/layout/list1"/>
    <dgm:cxn modelId="{742EDC3B-DB3D-4CB2-8CA9-45F128900443}" type="presParOf" srcId="{D9EFB78C-A6AC-490B-8362-02AC06762C5F}" destId="{181E9383-5CD1-4247-8041-D053D7D771FB}" srcOrd="0" destOrd="0" presId="urn:microsoft.com/office/officeart/2005/8/layout/list1"/>
    <dgm:cxn modelId="{9308D385-C38A-4206-8404-0A9B35E918A6}" type="presParOf" srcId="{D9EFB78C-A6AC-490B-8362-02AC06762C5F}" destId="{B546CC04-195E-40A7-9C60-EA1AB6D9C2C3}" srcOrd="1" destOrd="0" presId="urn:microsoft.com/office/officeart/2005/8/layout/list1"/>
    <dgm:cxn modelId="{152017F1-63CA-4735-8653-FB492B6B17BF}" type="presParOf" srcId="{3BDF31B8-DA97-40B0-8BE7-271475A00717}" destId="{1502C7C5-F825-4F28-BBCB-695000CC306D}" srcOrd="33" destOrd="0" presId="urn:microsoft.com/office/officeart/2005/8/layout/list1"/>
    <dgm:cxn modelId="{13A2203B-FFB5-463A-BB3D-3D842A54B4C5}" type="presParOf" srcId="{3BDF31B8-DA97-40B0-8BE7-271475A00717}" destId="{5B32EDF5-5B6E-4379-9083-095DBB135852}" srcOrd="34" destOrd="0" presId="urn:microsoft.com/office/officeart/2005/8/layout/list1"/>
    <dgm:cxn modelId="{2950FA3D-3EF4-4637-ABA2-A720A469D411}" type="presParOf" srcId="{3BDF31B8-DA97-40B0-8BE7-271475A00717}" destId="{6F254A6E-122A-453D-84FC-FE217421ABB9}" srcOrd="35" destOrd="0" presId="urn:microsoft.com/office/officeart/2005/8/layout/list1"/>
    <dgm:cxn modelId="{01BD6BAA-2516-43A3-A311-355BC9478D6F}" type="presParOf" srcId="{3BDF31B8-DA97-40B0-8BE7-271475A00717}" destId="{BF5947CB-2867-4405-812F-2243FAD64FA3}" srcOrd="36" destOrd="0" presId="urn:microsoft.com/office/officeart/2005/8/layout/list1"/>
    <dgm:cxn modelId="{D5AB9BD7-1E83-4661-B4B1-43F70253DF7C}" type="presParOf" srcId="{BF5947CB-2867-4405-812F-2243FAD64FA3}" destId="{84436D71-A612-45B9-9615-57CE279296BF}" srcOrd="0" destOrd="0" presId="urn:microsoft.com/office/officeart/2005/8/layout/list1"/>
    <dgm:cxn modelId="{A2D4BA9D-77BF-4FEC-A4C3-693D515D6B3F}" type="presParOf" srcId="{BF5947CB-2867-4405-812F-2243FAD64FA3}" destId="{F5342A3F-AFB4-436E-B9C9-AAC8FF92AE6B}" srcOrd="1" destOrd="0" presId="urn:microsoft.com/office/officeart/2005/8/layout/list1"/>
    <dgm:cxn modelId="{E4586E3C-4609-47B5-A1F5-8B6181C35F0B}" type="presParOf" srcId="{3BDF31B8-DA97-40B0-8BE7-271475A00717}" destId="{8AA33C01-C4A5-4FF4-B5F4-3404EC9C3168}" srcOrd="37" destOrd="0" presId="urn:microsoft.com/office/officeart/2005/8/layout/list1"/>
    <dgm:cxn modelId="{46DB5294-9638-47F1-A594-C56E58025518}" type="presParOf" srcId="{3BDF31B8-DA97-40B0-8BE7-271475A00717}" destId="{D54194D6-4485-4F90-A607-469FF69AB851}" srcOrd="38" destOrd="0" presId="urn:microsoft.com/office/officeart/2005/8/layout/list1"/>
    <dgm:cxn modelId="{4CA61658-A828-432D-9755-684557B705CB}" type="presParOf" srcId="{3BDF31B8-DA97-40B0-8BE7-271475A00717}" destId="{272EFB1D-CE98-4018-8820-1C407ACC1698}" srcOrd="39" destOrd="0" presId="urn:microsoft.com/office/officeart/2005/8/layout/list1"/>
    <dgm:cxn modelId="{A017D7B8-3AED-4EE2-855E-D4593691B234}" type="presParOf" srcId="{3BDF31B8-DA97-40B0-8BE7-271475A00717}" destId="{AB8B4FD8-5012-4333-929C-D96B52F02CD3}" srcOrd="40" destOrd="0" presId="urn:microsoft.com/office/officeart/2005/8/layout/list1"/>
    <dgm:cxn modelId="{A2E5212D-3493-4FEC-B883-23F8AA41500F}" type="presParOf" srcId="{AB8B4FD8-5012-4333-929C-D96B52F02CD3}" destId="{336124D7-13DC-4037-B9D4-9ED26955C5F8}" srcOrd="0" destOrd="0" presId="urn:microsoft.com/office/officeart/2005/8/layout/list1"/>
    <dgm:cxn modelId="{50B6E9ED-6D55-4415-8DC0-1BF6D6EAF41C}" type="presParOf" srcId="{AB8B4FD8-5012-4333-929C-D96B52F02CD3}" destId="{0902E1DA-C294-4BFC-A1B4-62CE080C783B}" srcOrd="1" destOrd="0" presId="urn:microsoft.com/office/officeart/2005/8/layout/list1"/>
    <dgm:cxn modelId="{EAC9A50C-5732-48B7-A7A4-41BB4E6D720B}" type="presParOf" srcId="{3BDF31B8-DA97-40B0-8BE7-271475A00717}" destId="{27B93334-69DE-44CF-A70D-09BB2019B9EE}" srcOrd="41" destOrd="0" presId="urn:microsoft.com/office/officeart/2005/8/layout/list1"/>
    <dgm:cxn modelId="{9E23D7BB-2E07-46A2-92CF-0D0395E2F3A3}" type="presParOf" srcId="{3BDF31B8-DA97-40B0-8BE7-271475A00717}" destId="{87FCD784-DEB3-4226-97D9-35FC97CC1579}" srcOrd="4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36AF18-40F7-4B69-B2D3-E144FD30CBB7}">
      <dsp:nvSpPr>
        <dsp:cNvPr id="0" name=""/>
        <dsp:cNvSpPr/>
      </dsp:nvSpPr>
      <dsp:spPr>
        <a:xfrm>
          <a:off x="0" y="202278"/>
          <a:ext cx="6978473" cy="176400"/>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BCE8CDB-679B-43B7-BD57-B53F5541332B}">
      <dsp:nvSpPr>
        <dsp:cNvPr id="0" name=""/>
        <dsp:cNvSpPr/>
      </dsp:nvSpPr>
      <dsp:spPr>
        <a:xfrm>
          <a:off x="348923" y="98958"/>
          <a:ext cx="4884931" cy="20664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639" tIns="0" rIns="184639" bIns="0" numCol="1" spcCol="1270" anchor="ctr" anchorCtr="0">
          <a:noAutofit/>
        </a:bodyPr>
        <a:lstStyle/>
        <a:p>
          <a:pPr marL="0" lvl="0" indent="0" algn="l" defTabSz="444500">
            <a:lnSpc>
              <a:spcPct val="90000"/>
            </a:lnSpc>
            <a:spcBef>
              <a:spcPct val="0"/>
            </a:spcBef>
            <a:spcAft>
              <a:spcPct val="35000"/>
            </a:spcAft>
            <a:buNone/>
          </a:pPr>
          <a:r>
            <a:rPr lang="en-GB" sz="1000" b="1" kern="1200">
              <a:solidFill>
                <a:schemeClr val="tx1"/>
              </a:solidFill>
              <a:latin typeface="Arial" pitchFamily="34" charset="0"/>
              <a:cs typeface="Arial" pitchFamily="34" charset="0"/>
            </a:rPr>
            <a:t>Introduction</a:t>
          </a:r>
          <a:endParaRPr lang="en-US" sz="1000" b="1" kern="1200">
            <a:solidFill>
              <a:schemeClr val="tx1"/>
            </a:solidFill>
            <a:latin typeface="Arial" pitchFamily="34" charset="0"/>
            <a:cs typeface="Arial" pitchFamily="34" charset="0"/>
          </a:endParaRPr>
        </a:p>
      </dsp:txBody>
      <dsp:txXfrm>
        <a:off x="359010" y="109045"/>
        <a:ext cx="4864757" cy="186466"/>
      </dsp:txXfrm>
    </dsp:sp>
    <dsp:sp modelId="{F7B87E68-A4FA-4647-9EBA-90C34E118455}">
      <dsp:nvSpPr>
        <dsp:cNvPr id="0" name=""/>
        <dsp:cNvSpPr/>
      </dsp:nvSpPr>
      <dsp:spPr>
        <a:xfrm>
          <a:off x="0" y="519798"/>
          <a:ext cx="6978473" cy="176400"/>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C0A1760-2E0F-4DC6-8CAA-FF25D97DAAC4}">
      <dsp:nvSpPr>
        <dsp:cNvPr id="0" name=""/>
        <dsp:cNvSpPr/>
      </dsp:nvSpPr>
      <dsp:spPr>
        <a:xfrm>
          <a:off x="348923" y="416478"/>
          <a:ext cx="4884931" cy="20664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639" tIns="0" rIns="184639" bIns="0" numCol="1" spcCol="1270" anchor="ctr" anchorCtr="0">
          <a:noAutofit/>
        </a:bodyPr>
        <a:lstStyle/>
        <a:p>
          <a:pPr marL="0" lvl="0" indent="0" algn="l" defTabSz="444500">
            <a:lnSpc>
              <a:spcPct val="90000"/>
            </a:lnSpc>
            <a:spcBef>
              <a:spcPct val="0"/>
            </a:spcBef>
            <a:spcAft>
              <a:spcPct val="35000"/>
            </a:spcAft>
            <a:buNone/>
          </a:pPr>
          <a:r>
            <a:rPr lang="en-GB" sz="1000" b="1" kern="1200">
              <a:solidFill>
                <a:schemeClr val="tx1"/>
              </a:solidFill>
              <a:latin typeface="Arial" pitchFamily="34" charset="0"/>
              <a:cs typeface="Arial" pitchFamily="34" charset="0"/>
            </a:rPr>
            <a:t>Current Challenges</a:t>
          </a:r>
          <a:endParaRPr lang="en-US" sz="1000" b="1" kern="1200">
            <a:solidFill>
              <a:schemeClr val="tx1"/>
            </a:solidFill>
            <a:latin typeface="Arial" pitchFamily="34" charset="0"/>
            <a:cs typeface="Arial" pitchFamily="34" charset="0"/>
          </a:endParaRPr>
        </a:p>
      </dsp:txBody>
      <dsp:txXfrm>
        <a:off x="359010" y="426565"/>
        <a:ext cx="4864757" cy="186466"/>
      </dsp:txXfrm>
    </dsp:sp>
    <dsp:sp modelId="{5C7C2EC7-2EE7-49DB-8615-2D9CF2931C99}">
      <dsp:nvSpPr>
        <dsp:cNvPr id="0" name=""/>
        <dsp:cNvSpPr/>
      </dsp:nvSpPr>
      <dsp:spPr>
        <a:xfrm>
          <a:off x="0" y="837318"/>
          <a:ext cx="6978473" cy="176400"/>
        </a:xfrm>
        <a:prstGeom prst="rect">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545B3B3-CD19-44AB-81F3-BCC22126ECA2}">
      <dsp:nvSpPr>
        <dsp:cNvPr id="0" name=""/>
        <dsp:cNvSpPr/>
      </dsp:nvSpPr>
      <dsp:spPr>
        <a:xfrm>
          <a:off x="348923" y="733998"/>
          <a:ext cx="4884931" cy="206640"/>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639" tIns="0" rIns="184639" bIns="0" numCol="1" spcCol="1270" anchor="ctr" anchorCtr="0">
          <a:noAutofit/>
        </a:bodyPr>
        <a:lstStyle/>
        <a:p>
          <a:pPr marL="0" lvl="0" indent="0" algn="l" defTabSz="444500">
            <a:lnSpc>
              <a:spcPct val="90000"/>
            </a:lnSpc>
            <a:spcBef>
              <a:spcPct val="0"/>
            </a:spcBef>
            <a:spcAft>
              <a:spcPct val="35000"/>
            </a:spcAft>
            <a:buNone/>
          </a:pPr>
          <a:r>
            <a:rPr lang="en-GB" sz="1000" b="1" kern="1200">
              <a:solidFill>
                <a:schemeClr val="tx1"/>
              </a:solidFill>
              <a:latin typeface="Arial" pitchFamily="34" charset="0"/>
              <a:cs typeface="Arial" pitchFamily="34" charset="0"/>
            </a:rPr>
            <a:t>Room Cleaning Checklist Overview</a:t>
          </a:r>
          <a:endParaRPr lang="en-US" sz="1000" b="1" kern="1200">
            <a:solidFill>
              <a:schemeClr val="tx1"/>
            </a:solidFill>
            <a:latin typeface="Arial" pitchFamily="34" charset="0"/>
            <a:cs typeface="Arial" pitchFamily="34" charset="0"/>
          </a:endParaRPr>
        </a:p>
      </dsp:txBody>
      <dsp:txXfrm>
        <a:off x="359010" y="744085"/>
        <a:ext cx="4864757" cy="186466"/>
      </dsp:txXfrm>
    </dsp:sp>
    <dsp:sp modelId="{3356246B-41E8-4CCA-B0CA-E15A398411E7}">
      <dsp:nvSpPr>
        <dsp:cNvPr id="0" name=""/>
        <dsp:cNvSpPr/>
      </dsp:nvSpPr>
      <dsp:spPr>
        <a:xfrm>
          <a:off x="0" y="1154838"/>
          <a:ext cx="6978473" cy="176400"/>
        </a:xfrm>
        <a:prstGeom prst="rect">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ABBFEC9-E12E-4387-891C-AE52BF256DC0}">
      <dsp:nvSpPr>
        <dsp:cNvPr id="0" name=""/>
        <dsp:cNvSpPr/>
      </dsp:nvSpPr>
      <dsp:spPr>
        <a:xfrm>
          <a:off x="348923" y="1051518"/>
          <a:ext cx="4884931" cy="20664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639" tIns="0" rIns="184639" bIns="0" numCol="1" spcCol="1270" anchor="ctr" anchorCtr="0">
          <a:noAutofit/>
        </a:bodyPr>
        <a:lstStyle/>
        <a:p>
          <a:pPr marL="0" lvl="0" indent="0" algn="l" defTabSz="444500">
            <a:lnSpc>
              <a:spcPct val="90000"/>
            </a:lnSpc>
            <a:spcBef>
              <a:spcPct val="0"/>
            </a:spcBef>
            <a:spcAft>
              <a:spcPct val="35000"/>
            </a:spcAft>
            <a:buNone/>
          </a:pPr>
          <a:r>
            <a:rPr lang="en-GB" sz="1000" b="1" kern="1200">
              <a:solidFill>
                <a:schemeClr val="tx1"/>
              </a:solidFill>
              <a:latin typeface="Arial" pitchFamily="34" charset="0"/>
              <a:cs typeface="Arial" pitchFamily="34" charset="0"/>
            </a:rPr>
            <a:t>Checklist Implementation</a:t>
          </a:r>
          <a:endParaRPr lang="en-US" sz="1000" b="1" kern="1200">
            <a:solidFill>
              <a:schemeClr val="tx1"/>
            </a:solidFill>
            <a:latin typeface="Arial" pitchFamily="34" charset="0"/>
            <a:cs typeface="Arial" pitchFamily="34" charset="0"/>
          </a:endParaRPr>
        </a:p>
      </dsp:txBody>
      <dsp:txXfrm>
        <a:off x="359010" y="1061605"/>
        <a:ext cx="4864757" cy="186466"/>
      </dsp:txXfrm>
    </dsp:sp>
    <dsp:sp modelId="{F87AE2CD-2967-4E22-9586-9C0307F23E35}">
      <dsp:nvSpPr>
        <dsp:cNvPr id="0" name=""/>
        <dsp:cNvSpPr/>
      </dsp:nvSpPr>
      <dsp:spPr>
        <a:xfrm>
          <a:off x="0" y="1472358"/>
          <a:ext cx="6978473" cy="176400"/>
        </a:xfrm>
        <a:prstGeom prst="rect">
          <a:avLst/>
        </a:prstGeom>
        <a:solidFill>
          <a:schemeClr val="lt1">
            <a:alpha val="90000"/>
            <a:hueOff val="0"/>
            <a:satOff val="0"/>
            <a:lumOff val="0"/>
            <a:alphaOff val="0"/>
          </a:schemeClr>
        </a:solidFill>
        <a:ln w="254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002FCCC-9D9C-4B8D-8F47-709318144228}">
      <dsp:nvSpPr>
        <dsp:cNvPr id="0" name=""/>
        <dsp:cNvSpPr/>
      </dsp:nvSpPr>
      <dsp:spPr>
        <a:xfrm>
          <a:off x="348923" y="1369038"/>
          <a:ext cx="4884931" cy="206640"/>
        </a:xfrm>
        <a:prstGeom prst="round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639" tIns="0" rIns="184639" bIns="0" numCol="1" spcCol="1270" anchor="ctr" anchorCtr="0">
          <a:noAutofit/>
        </a:bodyPr>
        <a:lstStyle/>
        <a:p>
          <a:pPr marL="0" lvl="0" indent="0" algn="l" defTabSz="444500">
            <a:lnSpc>
              <a:spcPct val="90000"/>
            </a:lnSpc>
            <a:spcBef>
              <a:spcPct val="0"/>
            </a:spcBef>
            <a:spcAft>
              <a:spcPct val="35000"/>
            </a:spcAft>
            <a:buNone/>
          </a:pPr>
          <a:r>
            <a:rPr lang="en-GB" sz="1000" b="1" kern="1200" dirty="0">
              <a:solidFill>
                <a:schemeClr val="tx1"/>
              </a:solidFill>
              <a:latin typeface="Arial" pitchFamily="34" charset="0"/>
              <a:cs typeface="Arial" pitchFamily="34" charset="0"/>
            </a:rPr>
            <a:t>Employee Engagement Model</a:t>
          </a:r>
          <a:endParaRPr lang="en-US" sz="1000" b="1" kern="1200" dirty="0">
            <a:solidFill>
              <a:schemeClr val="tx1"/>
            </a:solidFill>
            <a:latin typeface="Arial" pitchFamily="34" charset="0"/>
            <a:cs typeface="Arial" pitchFamily="34" charset="0"/>
          </a:endParaRPr>
        </a:p>
      </dsp:txBody>
      <dsp:txXfrm>
        <a:off x="359010" y="1379125"/>
        <a:ext cx="4864757" cy="186466"/>
      </dsp:txXfrm>
    </dsp:sp>
    <dsp:sp modelId="{90EBD3E7-A3DB-4C57-B5F9-3D6AC567ABDA}">
      <dsp:nvSpPr>
        <dsp:cNvPr id="0" name=""/>
        <dsp:cNvSpPr/>
      </dsp:nvSpPr>
      <dsp:spPr>
        <a:xfrm>
          <a:off x="0" y="1789878"/>
          <a:ext cx="6978473" cy="176400"/>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11FC49C-E06C-4579-B5CD-D23EFF3CD65A}">
      <dsp:nvSpPr>
        <dsp:cNvPr id="0" name=""/>
        <dsp:cNvSpPr/>
      </dsp:nvSpPr>
      <dsp:spPr>
        <a:xfrm>
          <a:off x="348923" y="1686558"/>
          <a:ext cx="4884931" cy="20664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639" tIns="0" rIns="184639" bIns="0" numCol="1" spcCol="1270" anchor="ctr" anchorCtr="0">
          <a:noAutofit/>
        </a:bodyPr>
        <a:lstStyle/>
        <a:p>
          <a:pPr marL="0" lvl="0" indent="0" algn="l" defTabSz="444500">
            <a:lnSpc>
              <a:spcPct val="90000"/>
            </a:lnSpc>
            <a:spcBef>
              <a:spcPct val="0"/>
            </a:spcBef>
            <a:spcAft>
              <a:spcPct val="35000"/>
            </a:spcAft>
            <a:buNone/>
          </a:pPr>
          <a:r>
            <a:rPr lang="en-GB" sz="1000" b="1" kern="1200">
              <a:solidFill>
                <a:schemeClr val="tx1"/>
              </a:solidFill>
              <a:latin typeface="Arial" pitchFamily="34" charset="0"/>
              <a:cs typeface="Arial" pitchFamily="34" charset="0"/>
            </a:rPr>
            <a:t>Model Components</a:t>
          </a:r>
          <a:endParaRPr lang="en-US" sz="1000" b="1" kern="1200">
            <a:solidFill>
              <a:schemeClr val="tx1"/>
            </a:solidFill>
            <a:latin typeface="Arial" pitchFamily="34" charset="0"/>
            <a:cs typeface="Arial" pitchFamily="34" charset="0"/>
          </a:endParaRPr>
        </a:p>
      </dsp:txBody>
      <dsp:txXfrm>
        <a:off x="359010" y="1696645"/>
        <a:ext cx="4864757" cy="186466"/>
      </dsp:txXfrm>
    </dsp:sp>
    <dsp:sp modelId="{CB36A794-9EC9-4B41-B358-AADBE4653CAC}">
      <dsp:nvSpPr>
        <dsp:cNvPr id="0" name=""/>
        <dsp:cNvSpPr/>
      </dsp:nvSpPr>
      <dsp:spPr>
        <a:xfrm>
          <a:off x="0" y="2107398"/>
          <a:ext cx="6978473" cy="176400"/>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17E023A-1C4A-4FF8-A74E-6079156143FA}">
      <dsp:nvSpPr>
        <dsp:cNvPr id="0" name=""/>
        <dsp:cNvSpPr/>
      </dsp:nvSpPr>
      <dsp:spPr>
        <a:xfrm>
          <a:off x="348923" y="2004078"/>
          <a:ext cx="4884931" cy="20664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639" tIns="0" rIns="184639" bIns="0" numCol="1" spcCol="1270" anchor="ctr" anchorCtr="0">
          <a:noAutofit/>
        </a:bodyPr>
        <a:lstStyle/>
        <a:p>
          <a:pPr marL="0" lvl="0" indent="0" algn="l" defTabSz="444500">
            <a:lnSpc>
              <a:spcPct val="90000"/>
            </a:lnSpc>
            <a:spcBef>
              <a:spcPct val="0"/>
            </a:spcBef>
            <a:spcAft>
              <a:spcPct val="35000"/>
            </a:spcAft>
            <a:buNone/>
          </a:pPr>
          <a:r>
            <a:rPr lang="en-GB" sz="1000" b="1" kern="1200">
              <a:solidFill>
                <a:schemeClr val="tx1"/>
              </a:solidFill>
              <a:latin typeface="Arial" pitchFamily="34" charset="0"/>
              <a:cs typeface="Arial" pitchFamily="34" charset="0"/>
            </a:rPr>
            <a:t>Examples of Best Industry Practices</a:t>
          </a:r>
          <a:endParaRPr lang="en-US" sz="1000" b="1" kern="1200">
            <a:solidFill>
              <a:schemeClr val="tx1"/>
            </a:solidFill>
            <a:latin typeface="Arial" pitchFamily="34" charset="0"/>
            <a:cs typeface="Arial" pitchFamily="34" charset="0"/>
          </a:endParaRPr>
        </a:p>
      </dsp:txBody>
      <dsp:txXfrm>
        <a:off x="359010" y="2014165"/>
        <a:ext cx="4864757" cy="186466"/>
      </dsp:txXfrm>
    </dsp:sp>
    <dsp:sp modelId="{F92B056D-C8C4-4391-BCCB-477A2D25717B}">
      <dsp:nvSpPr>
        <dsp:cNvPr id="0" name=""/>
        <dsp:cNvSpPr/>
      </dsp:nvSpPr>
      <dsp:spPr>
        <a:xfrm>
          <a:off x="0" y="2424918"/>
          <a:ext cx="6978473" cy="176400"/>
        </a:xfrm>
        <a:prstGeom prst="rect">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D14DBAD-0F1D-4E24-B8D7-60D2000603A3}">
      <dsp:nvSpPr>
        <dsp:cNvPr id="0" name=""/>
        <dsp:cNvSpPr/>
      </dsp:nvSpPr>
      <dsp:spPr>
        <a:xfrm>
          <a:off x="348923" y="2321598"/>
          <a:ext cx="4884931" cy="206640"/>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639" tIns="0" rIns="184639" bIns="0" numCol="1" spcCol="1270" anchor="ctr" anchorCtr="0">
          <a:noAutofit/>
        </a:bodyPr>
        <a:lstStyle/>
        <a:p>
          <a:pPr marL="0" lvl="0" indent="0" algn="l" defTabSz="444500">
            <a:lnSpc>
              <a:spcPct val="90000"/>
            </a:lnSpc>
            <a:spcBef>
              <a:spcPct val="0"/>
            </a:spcBef>
            <a:spcAft>
              <a:spcPct val="35000"/>
            </a:spcAft>
            <a:buNone/>
          </a:pPr>
          <a:r>
            <a:rPr lang="en-GB" sz="1000" b="1" kern="1200">
              <a:solidFill>
                <a:schemeClr val="tx1"/>
              </a:solidFill>
              <a:latin typeface="Arial" pitchFamily="34" charset="0"/>
              <a:cs typeface="Arial" pitchFamily="34" charset="0"/>
            </a:rPr>
            <a:t>Application to Housekeeping</a:t>
          </a:r>
          <a:endParaRPr lang="en-US" sz="1000" b="1" kern="1200">
            <a:solidFill>
              <a:schemeClr val="tx1"/>
            </a:solidFill>
            <a:latin typeface="Arial" pitchFamily="34" charset="0"/>
            <a:cs typeface="Arial" pitchFamily="34" charset="0"/>
          </a:endParaRPr>
        </a:p>
      </dsp:txBody>
      <dsp:txXfrm>
        <a:off x="359010" y="2331685"/>
        <a:ext cx="4864757" cy="186466"/>
      </dsp:txXfrm>
    </dsp:sp>
    <dsp:sp modelId="{5B32EDF5-5B6E-4379-9083-095DBB135852}">
      <dsp:nvSpPr>
        <dsp:cNvPr id="0" name=""/>
        <dsp:cNvSpPr/>
      </dsp:nvSpPr>
      <dsp:spPr>
        <a:xfrm>
          <a:off x="0" y="2742438"/>
          <a:ext cx="6978473" cy="176400"/>
        </a:xfrm>
        <a:prstGeom prst="rect">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546CC04-195E-40A7-9C60-EA1AB6D9C2C3}">
      <dsp:nvSpPr>
        <dsp:cNvPr id="0" name=""/>
        <dsp:cNvSpPr/>
      </dsp:nvSpPr>
      <dsp:spPr>
        <a:xfrm>
          <a:off x="348923" y="2639118"/>
          <a:ext cx="4884931" cy="20664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639" tIns="0" rIns="184639" bIns="0" numCol="1" spcCol="1270" anchor="ctr" anchorCtr="0">
          <a:noAutofit/>
        </a:bodyPr>
        <a:lstStyle/>
        <a:p>
          <a:pPr marL="0" lvl="0" indent="0" algn="l" defTabSz="444500">
            <a:lnSpc>
              <a:spcPct val="90000"/>
            </a:lnSpc>
            <a:spcBef>
              <a:spcPct val="0"/>
            </a:spcBef>
            <a:spcAft>
              <a:spcPct val="35000"/>
            </a:spcAft>
            <a:buNone/>
          </a:pPr>
          <a:r>
            <a:rPr lang="en-GB" sz="1000" b="1" kern="1200">
              <a:solidFill>
                <a:schemeClr val="tx1"/>
              </a:solidFill>
              <a:latin typeface="Arial" pitchFamily="34" charset="0"/>
              <a:cs typeface="Arial" pitchFamily="34" charset="0"/>
            </a:rPr>
            <a:t>Health and Safety</a:t>
          </a:r>
          <a:endParaRPr lang="en-US" sz="1000" b="1" kern="1200">
            <a:solidFill>
              <a:schemeClr val="tx1"/>
            </a:solidFill>
            <a:latin typeface="Arial" pitchFamily="34" charset="0"/>
            <a:cs typeface="Arial" pitchFamily="34" charset="0"/>
          </a:endParaRPr>
        </a:p>
      </dsp:txBody>
      <dsp:txXfrm>
        <a:off x="359010" y="2649205"/>
        <a:ext cx="4864757" cy="186466"/>
      </dsp:txXfrm>
    </dsp:sp>
    <dsp:sp modelId="{D54194D6-4485-4F90-A607-469FF69AB851}">
      <dsp:nvSpPr>
        <dsp:cNvPr id="0" name=""/>
        <dsp:cNvSpPr/>
      </dsp:nvSpPr>
      <dsp:spPr>
        <a:xfrm>
          <a:off x="0" y="3059958"/>
          <a:ext cx="6978473" cy="176400"/>
        </a:xfrm>
        <a:prstGeom prst="rect">
          <a:avLst/>
        </a:prstGeom>
        <a:solidFill>
          <a:schemeClr val="lt1">
            <a:alpha val="90000"/>
            <a:hueOff val="0"/>
            <a:satOff val="0"/>
            <a:lumOff val="0"/>
            <a:alphaOff val="0"/>
          </a:schemeClr>
        </a:solidFill>
        <a:ln w="254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5342A3F-AFB4-436E-B9C9-AAC8FF92AE6B}">
      <dsp:nvSpPr>
        <dsp:cNvPr id="0" name=""/>
        <dsp:cNvSpPr/>
      </dsp:nvSpPr>
      <dsp:spPr>
        <a:xfrm>
          <a:off x="348923" y="2956638"/>
          <a:ext cx="4884931" cy="206640"/>
        </a:xfrm>
        <a:prstGeom prst="round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639" tIns="0" rIns="184639" bIns="0" numCol="1" spcCol="1270" anchor="ctr" anchorCtr="0">
          <a:noAutofit/>
        </a:bodyPr>
        <a:lstStyle/>
        <a:p>
          <a:pPr marL="0" lvl="0" indent="0" algn="l" defTabSz="444500">
            <a:lnSpc>
              <a:spcPct val="90000"/>
            </a:lnSpc>
            <a:spcBef>
              <a:spcPct val="0"/>
            </a:spcBef>
            <a:spcAft>
              <a:spcPct val="35000"/>
            </a:spcAft>
            <a:buNone/>
          </a:pPr>
          <a:r>
            <a:rPr lang="en-GB" sz="1000" b="1" kern="1200">
              <a:solidFill>
                <a:schemeClr val="tx1"/>
              </a:solidFill>
              <a:latin typeface="Arial" pitchFamily="34" charset="0"/>
              <a:cs typeface="Arial" pitchFamily="34" charset="0"/>
            </a:rPr>
            <a:t>Conclusion </a:t>
          </a:r>
          <a:endParaRPr lang="en-US" sz="1000" b="1" kern="1200">
            <a:solidFill>
              <a:schemeClr val="tx1"/>
            </a:solidFill>
            <a:latin typeface="Arial" pitchFamily="34" charset="0"/>
            <a:cs typeface="Arial" pitchFamily="34" charset="0"/>
          </a:endParaRPr>
        </a:p>
      </dsp:txBody>
      <dsp:txXfrm>
        <a:off x="359010" y="2966725"/>
        <a:ext cx="4864757" cy="186466"/>
      </dsp:txXfrm>
    </dsp:sp>
    <dsp:sp modelId="{87FCD784-DEB3-4226-97D9-35FC97CC1579}">
      <dsp:nvSpPr>
        <dsp:cNvPr id="0" name=""/>
        <dsp:cNvSpPr/>
      </dsp:nvSpPr>
      <dsp:spPr>
        <a:xfrm>
          <a:off x="0" y="3377478"/>
          <a:ext cx="6978473" cy="176400"/>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902E1DA-C294-4BFC-A1B4-62CE080C783B}">
      <dsp:nvSpPr>
        <dsp:cNvPr id="0" name=""/>
        <dsp:cNvSpPr/>
      </dsp:nvSpPr>
      <dsp:spPr>
        <a:xfrm>
          <a:off x="348923" y="3274158"/>
          <a:ext cx="4884931" cy="20664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639" tIns="0" rIns="184639" bIns="0" numCol="1" spcCol="1270" anchor="ctr" anchorCtr="0">
          <a:noAutofit/>
        </a:bodyPr>
        <a:lstStyle/>
        <a:p>
          <a:pPr marL="0" lvl="0" indent="0" algn="l" defTabSz="444500">
            <a:lnSpc>
              <a:spcPct val="90000"/>
            </a:lnSpc>
            <a:spcBef>
              <a:spcPct val="0"/>
            </a:spcBef>
            <a:spcAft>
              <a:spcPct val="35000"/>
            </a:spcAft>
            <a:buNone/>
          </a:pPr>
          <a:r>
            <a:rPr lang="en-GB" sz="1000" b="1" kern="1200" dirty="0">
              <a:solidFill>
                <a:schemeClr val="tx1"/>
              </a:solidFill>
              <a:latin typeface="Arial" pitchFamily="34" charset="0"/>
              <a:cs typeface="Arial" pitchFamily="34" charset="0"/>
            </a:rPr>
            <a:t>References</a:t>
          </a:r>
          <a:endParaRPr lang="en-US" sz="1000" b="1" kern="1200" dirty="0">
            <a:solidFill>
              <a:schemeClr val="tx1"/>
            </a:solidFill>
            <a:latin typeface="Arial" pitchFamily="34" charset="0"/>
            <a:cs typeface="Arial" pitchFamily="34" charset="0"/>
          </a:endParaRPr>
        </a:p>
      </dsp:txBody>
      <dsp:txXfrm>
        <a:off x="359010" y="3284245"/>
        <a:ext cx="4864757" cy="186466"/>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pPr/>
              <a:t>11/13/2023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pPr/>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dirty="0">
                <a:latin typeface="Arial"/>
                <a:ea typeface="Arial"/>
              </a:rPr>
              <a:t>The motive of this training program on "Improving Room Cleaning and Housekeeping" is to build a workforce that is not only skilled in their responsibilities but also sincerely devoted to sustaining the image and values of the firm's property. This can be gained by fostering an atmosphere of pleasure in the tasks and stressing an immediate effect on the overall visitor experience. By means of an all-encompassing educational program, one should explore the most effective strategies employed by the business. </a:t>
            </a:r>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dirty="0">
                <a:latin typeface="Arial"/>
                <a:ea typeface="Arial"/>
              </a:rPr>
              <a:t>Consistent guest service is a current challenge for the housekeeping crew. Concerns range from inconsistent service quality to neglected cleaning duties. Unhappy visitors highlight the need for enhancements. These issues must be resolved through the provision of specialized training and the introduction of a uniform room cleaning checklist. By recognizing and fixing these problems, the company not only increases client happiness but also provides consistently excellent hospitality services.</a:t>
            </a:r>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dirty="0">
                <a:latin typeface="Arial"/>
                <a:ea typeface="Arial"/>
              </a:rPr>
              <a:t> The checklist covers four main areas. Under "General Duties," it keeps surfaces that seem spotless by cleaning, vacuuming, and properly disposing of rubbish. Scrubbing the tub and toilet to ensure cleanliness is a key part of "Bathroom Cleaning," as is keeping the mirrors spotless. The tasks that makeup “Bedroom Cleaning” includes laundering sheets, dusting, and scouring for hidden clutter under beds. To provide a comprehensive strategy toward cleanliness, guest happiness, and maintenance efficiency, the checklist finishes with "Final Touches," highlighting the refilling of amenities, the thorough inspection of rooms to prevent oversights, and the early reporting of maintenance needs.</a:t>
            </a:r>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Achieving and keeping a consistently high level of cleanliness requires diligent attention to detail and strict adherence to the daily checklist. By following the routine every day, the staff may help maintain a spotless image without missing a beat. Surfaces, mirrors, and tubs in clean, well-maintained rooms are free of dust. However, uncared-for spaces may include dust accumulation, unclean surfaces, and missed details. The list of tasks not only creates a pattern for fundamental activities but also acts as a visual direction, making sure that each room gets the careful attention it needs to ensure guest happiness and a good impression of the hotel's brand.</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Gallup's Q12 model includes expectations, recognition, and development. Motivated employees create positive work environments. Acknowledgment and shared goals boost job satisfaction and productivity. Q12 elements, including employee position, progression opportunities, efficient leadership, job security, and individual development, assist a business's success by engaging a team. More efficient and effective service delivery will do this.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latin typeface="+mn-lt"/>
                <a:ea typeface="+mn-ea"/>
                <a:cs typeface="+mn-cs"/>
              </a:rPr>
              <a:t>When applied to their work, the elements of “</a:t>
            </a:r>
            <a:r>
              <a:rPr lang="en-GB" sz="1200" i="1" kern="1200" dirty="0">
                <a:solidFill>
                  <a:schemeClr val="tx1"/>
                </a:solidFill>
                <a:latin typeface="+mn-lt"/>
                <a:ea typeface="+mn-ea"/>
                <a:cs typeface="+mn-cs"/>
              </a:rPr>
              <a:t>Gallup's Q12 Model”</a:t>
            </a:r>
            <a:r>
              <a:rPr lang="en-GB" sz="1200" kern="1200" dirty="0">
                <a:solidFill>
                  <a:schemeClr val="tx1"/>
                </a:solidFill>
                <a:latin typeface="+mn-lt"/>
                <a:ea typeface="+mn-ea"/>
                <a:cs typeface="+mn-cs"/>
              </a:rPr>
              <a:t> make sense for the housekeeping staff. A well-defined set of duties, the promise of praise for a job well done, and the possibility of advancement all contribute to an atmosphere conducive to learning and development. Good leadership creates a pleasant workplace that motivates employees to do their best, which in turn leads to more productivity and happier hotel guests.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latin typeface="Arial" pitchFamily="34" charset="0"/>
                <a:ea typeface="+mn-ea"/>
                <a:cs typeface="Arial" pitchFamily="34" charset="0"/>
              </a:rPr>
              <a:t>Employee appreciation, continual training, and honest communication are just a few of the strategies that have proven effective in increasing staff involvement in the hospitality sector. Worker happiness and output quality are both improved by these methods. The company employs similar methods to motivate staff in its training for improved room cleaning and housekeeping, resulting in higher levels of productivity, quality service, and overall client satisfaction.</a:t>
            </a:r>
            <a:endParaRPr lang="en-US" sz="1200" kern="1200" dirty="0">
              <a:solidFill>
                <a:schemeClr val="tx1"/>
              </a:solidFill>
              <a:latin typeface="Arial" pitchFamily="34" charset="0"/>
              <a:ea typeface="+mn-ea"/>
              <a:cs typeface="Arial" pitchFamily="34" charset="0"/>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algn="just">
              <a:lnSpc>
                <a:spcPct val="150000"/>
              </a:lnSpc>
              <a:spcBef>
                <a:spcPts val="1200"/>
              </a:spcBef>
              <a:spcAft>
                <a:spcPts val="1200"/>
              </a:spcAft>
            </a:pPr>
            <a:r>
              <a:rPr lang="en-GB" sz="1200" dirty="0">
                <a:latin typeface="Arial"/>
                <a:ea typeface="Arial"/>
              </a:rPr>
              <a:t>Implementing “</a:t>
            </a:r>
            <a:r>
              <a:rPr lang="en-GB" sz="1200" i="1" dirty="0">
                <a:latin typeface="Arial"/>
                <a:ea typeface="Arial"/>
              </a:rPr>
              <a:t>Gallup's Q12 model”</a:t>
            </a:r>
            <a:r>
              <a:rPr lang="en-GB" sz="1200" dirty="0">
                <a:latin typeface="Arial"/>
                <a:ea typeface="Arial"/>
              </a:rPr>
              <a:t> to routine cleaning duties includes promoting employee engagement. Recognize achievements, create opportunities for skill growth, and promote open communication. Guest happiness is directly related to the level of employee engagement. Having a crew that is enthusiastic and committed to the Q12 principles will help you provide excellent service to your guests.</a:t>
            </a:r>
            <a:endParaRPr lang="en-US" sz="1200" dirty="0">
              <a:latin typeface="Arial"/>
              <a:ea typeface="Arial"/>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latin typeface="Arial" pitchFamily="34" charset="0"/>
                <a:ea typeface="+mn-ea"/>
                <a:cs typeface="Arial" pitchFamily="34" charset="0"/>
              </a:rPr>
              <a:t>Cleaning practices that prioritize employees' and visitors' health and safety are of the utmost importance in the hotel industry. Maintaining a safe workplace depends on everyone doing their part to follow established procedures. Best practices include ergonomic practices for injury prevention, proper application of personal protection equipment, and frequent training on the safe handling of chemicals. Putting health and safety first not only protects staff but also improves the whole guest experience by fostering a feeling of safety and trust.</a:t>
            </a:r>
            <a:endParaRPr lang="en-US" sz="1200" kern="1200" dirty="0">
              <a:solidFill>
                <a:schemeClr val="tx1"/>
              </a:solidFill>
              <a:latin typeface="Arial" pitchFamily="34" charset="0"/>
              <a:ea typeface="+mn-ea"/>
              <a:cs typeface="Arial" pitchFamily="34" charset="0"/>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GB" sz="1200" kern="1200" dirty="0">
                <a:solidFill>
                  <a:schemeClr val="tx1"/>
                </a:solidFill>
                <a:latin typeface="Arial" pitchFamily="34" charset="0"/>
                <a:ea typeface="+mn-ea"/>
                <a:cs typeface="Arial" pitchFamily="34" charset="0"/>
              </a:rPr>
              <a:t>In this training program for their employees, the company needs to include proficient methods of cleaning and the importance of meticulousness in establishing a hospitable atmosphere for guests or clients. The hope is that by implementing this program, the firm will be able to establish a consistent method for cleaning rooms and that all members of housekeeping management will see the significance of maintaining this method. Through constantly delivering quality in housekeeping processes, the company will not just meet but surpass the expectations of its customers while also creating a setting that inspires loyalty and </a:t>
            </a:r>
            <a:r>
              <a:rPr lang="en-GB" sz="1200" kern="1200" dirty="0" err="1">
                <a:solidFill>
                  <a:schemeClr val="tx1"/>
                </a:solidFill>
                <a:latin typeface="Arial" pitchFamily="34" charset="0"/>
                <a:ea typeface="+mn-ea"/>
                <a:cs typeface="Arial" pitchFamily="34" charset="0"/>
              </a:rPr>
              <a:t>favorable</a:t>
            </a:r>
            <a:r>
              <a:rPr lang="en-GB" sz="1200" kern="1200" dirty="0">
                <a:solidFill>
                  <a:schemeClr val="tx1"/>
                </a:solidFill>
                <a:latin typeface="Arial" pitchFamily="34" charset="0"/>
                <a:ea typeface="+mn-ea"/>
                <a:cs typeface="Arial" pitchFamily="34" charset="0"/>
              </a:rPr>
              <a:t> evaluations. By doing so, the management will reiterate its dedication to providing every guest with an experience they will never forget.</a:t>
            </a:r>
            <a:endParaRPr lang="en-US" sz="1200" kern="1200" dirty="0">
              <a:solidFill>
                <a:schemeClr val="tx1"/>
              </a:solidFill>
              <a:latin typeface="Arial" pitchFamily="34" charset="0"/>
              <a:ea typeface="+mn-ea"/>
              <a:cs typeface="Arial" pitchFamily="34" charset="0"/>
            </a:endParaRPr>
          </a:p>
          <a:p>
            <a:br>
              <a:rPr lang="en-GB" sz="1200" kern="1200" dirty="0">
                <a:solidFill>
                  <a:schemeClr val="tx1"/>
                </a:solidFill>
                <a:latin typeface="+mn-lt"/>
                <a:ea typeface="+mn-ea"/>
                <a:cs typeface="+mn-cs"/>
              </a:rPr>
            </a:br>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14</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542218" y="685800"/>
            <a:ext cx="4133021" cy="1644446"/>
          </a:xfrm>
          <a:noFill/>
          <a:effectLst>
            <a:outerShdw blurRad="50800" dist="38100" dir="2700000" algn="tl" rotWithShape="0">
              <a:prstClr val="black">
                <a:alpha val="40000"/>
              </a:prstClr>
            </a:outerShdw>
          </a:effectLst>
        </p:spPr>
        <p:txBody>
          <a:bodyPr>
            <a:normAutofit/>
          </a:bodyPr>
          <a:lstStyle>
            <a:lvl1pPr algn="l">
              <a:defRPr sz="3600">
                <a:solidFill>
                  <a:schemeClr val="bg1"/>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549597" y="3628113"/>
            <a:ext cx="7975483" cy="685791"/>
          </a:xfrm>
        </p:spPr>
        <p:txBody>
          <a:bodyPr>
            <a:normAutofit/>
          </a:bodyPr>
          <a:lstStyle>
            <a:lvl1pPr marL="0" indent="0" algn="r">
              <a:buNone/>
              <a:defRPr sz="2800" b="0" i="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11/13/2023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04720" y="312824"/>
            <a:ext cx="8246070" cy="763526"/>
          </a:xfrm>
        </p:spPr>
        <p:txBody>
          <a:bodyPr>
            <a:normAutofit/>
          </a:bodyPr>
          <a:lstStyle>
            <a:lvl1pPr algn="l">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26843" y="1224116"/>
            <a:ext cx="8246070" cy="3313741"/>
          </a:xfrm>
        </p:spPr>
        <p:txBody>
          <a:bodyPr/>
          <a:lstStyle>
            <a:lvl1pPr algn="l">
              <a:defRPr sz="2800">
                <a:solidFill>
                  <a:schemeClr val="tx2">
                    <a:lumMod val="50000"/>
                  </a:schemeClr>
                </a:solidFill>
              </a:defRPr>
            </a:lvl1pPr>
            <a:lvl2pPr algn="l">
              <a:defRPr>
                <a:solidFill>
                  <a:schemeClr val="tx2">
                    <a:lumMod val="50000"/>
                  </a:schemeClr>
                </a:solidFill>
              </a:defRPr>
            </a:lvl2pPr>
            <a:lvl3pPr algn="l">
              <a:defRPr>
                <a:solidFill>
                  <a:schemeClr val="tx2">
                    <a:lumMod val="50000"/>
                  </a:schemeClr>
                </a:solidFill>
              </a:defRPr>
            </a:lvl3pPr>
            <a:lvl4pPr algn="l">
              <a:defRPr>
                <a:solidFill>
                  <a:schemeClr val="tx2">
                    <a:lumMod val="50000"/>
                  </a:schemeClr>
                </a:solidFill>
              </a:defRPr>
            </a:lvl4pPr>
            <a:lvl5pPr algn="l">
              <a:defRPr>
                <a:solidFill>
                  <a:schemeClr val="tx2">
                    <a:lumMod val="50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166505" y="450782"/>
            <a:ext cx="6461299" cy="725349"/>
          </a:xfrm>
        </p:spPr>
        <p:txBody>
          <a:bodyPr>
            <a:normAutofit/>
          </a:bodyPr>
          <a:lstStyle>
            <a:lvl1pPr algn="l">
              <a:defRPr sz="3600">
                <a:solidFill>
                  <a:srgbClr val="00FFFF"/>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2166505" y="1214307"/>
            <a:ext cx="6461299" cy="3511061"/>
          </a:xfrm>
        </p:spPr>
        <p:txBody>
          <a:bodyPr/>
          <a:lstStyle>
            <a:lvl1pPr>
              <a:defRPr sz="2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11/13/2023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11/13/2023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2691" y="234772"/>
            <a:ext cx="8093365" cy="763525"/>
          </a:xfrm>
        </p:spPr>
        <p:txBody>
          <a:bodyPr>
            <a:normAutofit/>
          </a:bodyPr>
          <a:lstStyle>
            <a:lvl1pPr algn="l">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6879" y="1596535"/>
            <a:ext cx="4040188" cy="479822"/>
          </a:xfrm>
        </p:spPr>
        <p:txBody>
          <a:bodyPr anchor="b"/>
          <a:lstStyle>
            <a:lvl1pPr marL="0" indent="0" algn="ctr">
              <a:buNone/>
              <a:defRPr sz="2400" b="1">
                <a:solidFill>
                  <a:schemeClr val="tx2">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79" y="2068932"/>
            <a:ext cx="4040188" cy="2276294"/>
          </a:xfrm>
        </p:spPr>
        <p:txBody>
          <a:bodyPr/>
          <a:lstStyle>
            <a:lvl1pPr algn="ctr">
              <a:defRPr sz="2400">
                <a:solidFill>
                  <a:schemeClr val="tx2">
                    <a:lumMod val="50000"/>
                  </a:schemeClr>
                </a:solidFill>
              </a:defRPr>
            </a:lvl1pPr>
            <a:lvl2pPr algn="ctr">
              <a:defRPr sz="2000">
                <a:solidFill>
                  <a:schemeClr val="tx2">
                    <a:lumMod val="50000"/>
                  </a:schemeClr>
                </a:solidFill>
              </a:defRPr>
            </a:lvl2pPr>
            <a:lvl3pPr algn="ctr">
              <a:defRPr sz="1800">
                <a:solidFill>
                  <a:schemeClr val="tx2">
                    <a:lumMod val="50000"/>
                  </a:schemeClr>
                </a:solidFill>
              </a:defRPr>
            </a:lvl3pPr>
            <a:lvl4pPr algn="ctr">
              <a:defRPr sz="1600">
                <a:solidFill>
                  <a:schemeClr val="tx2">
                    <a:lumMod val="50000"/>
                  </a:schemeClr>
                </a:solidFill>
              </a:defRPr>
            </a:lvl4pPr>
            <a:lvl5pPr algn="ctr">
              <a:defRPr sz="1600">
                <a:solidFill>
                  <a:schemeClr val="tx2">
                    <a:lumMod val="50000"/>
                  </a:schemeClr>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2000" y="1596535"/>
            <a:ext cx="4041775" cy="479822"/>
          </a:xfrm>
        </p:spPr>
        <p:txBody>
          <a:bodyPr anchor="b"/>
          <a:lstStyle>
            <a:lvl1pPr marL="0" indent="0" algn="ctr">
              <a:buNone/>
              <a:defRPr sz="2400" b="1">
                <a:solidFill>
                  <a:schemeClr val="tx2">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00" y="2068932"/>
            <a:ext cx="4041775" cy="2276294"/>
          </a:xfrm>
        </p:spPr>
        <p:txBody>
          <a:bodyPr/>
          <a:lstStyle>
            <a:lvl1pPr algn="ctr">
              <a:defRPr sz="2400">
                <a:solidFill>
                  <a:schemeClr val="tx2">
                    <a:lumMod val="50000"/>
                  </a:schemeClr>
                </a:solidFill>
              </a:defRPr>
            </a:lvl1pPr>
            <a:lvl2pPr algn="ctr">
              <a:defRPr sz="2000">
                <a:solidFill>
                  <a:schemeClr val="tx2">
                    <a:lumMod val="50000"/>
                  </a:schemeClr>
                </a:solidFill>
              </a:defRPr>
            </a:lvl2pPr>
            <a:lvl3pPr algn="ctr">
              <a:defRPr sz="1800">
                <a:solidFill>
                  <a:schemeClr val="tx2">
                    <a:lumMod val="50000"/>
                  </a:schemeClr>
                </a:solidFill>
              </a:defRPr>
            </a:lvl3pPr>
            <a:lvl4pPr algn="ctr">
              <a:defRPr sz="1600">
                <a:solidFill>
                  <a:schemeClr val="tx2">
                    <a:lumMod val="50000"/>
                  </a:schemeClr>
                </a:solidFill>
              </a:defRPr>
            </a:lvl4pPr>
            <a:lvl5pPr algn="ctr">
              <a:defRPr sz="1600">
                <a:solidFill>
                  <a:schemeClr val="tx2">
                    <a:lumMod val="50000"/>
                  </a:schemeClr>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11/13/2023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11/13/2023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11/13/2023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id="{08B89D22-1D6E-450B-881F-4D2A4C527F7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11/13/2023</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id="{11E867DF-3DCA-4725-94F0-F2B6BD747A82}"/>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microsoft.com/office/2007/relationships/hdphoto" Target="NULL"/></Relationships>
</file>

<file path=ppt/slides/_rels/slide13.xml.rels><?xml version="1.0" encoding="UTF-8" standalone="yes"?>
<Relationships xmlns="http://schemas.openxmlformats.org/package/2006/relationships"><Relationship Id="rId8" Type="http://schemas.openxmlformats.org/officeDocument/2006/relationships/hyperlink" Target="https://www.rbfco.com/tips/the-gallup-q12-index/" TargetMode="External"/><Relationship Id="rId13" Type="http://schemas.openxmlformats.org/officeDocument/2006/relationships/hyperlink" Target="https://jurnal.polibatam.ac.id/index.php/JABA/article/download/6038/2060" TargetMode="External"/><Relationship Id="rId3" Type="http://schemas.openxmlformats.org/officeDocument/2006/relationships/hyperlink" Target="https://www.ezeeabsolute.com/blog/how-to-deal-with-challenges-in-hotel-industry/" TargetMode="External"/><Relationship Id="rId7" Type="http://schemas.openxmlformats.org/officeDocument/2006/relationships/hyperlink" Target="https://iptek.its.ac.id/index.php/jps/article/viewFile/11945/6498" TargetMode="External"/><Relationship Id="rId12" Type="http://schemas.openxmlformats.org/officeDocument/2006/relationships/hyperlink" Target="https://www.theseus.fi/bitstream/handle/10024/343779/ACTION%20PLAN%20FOR%20TRAINING%20NEW%20HOUSEKEEPING%20EMPLOYEE.pdf?sequence=2" TargetMode="External"/><Relationship Id="rId2" Type="http://schemas.openxmlformats.org/officeDocument/2006/relationships/hyperlink" Target="https://www.aihr.com/blog/cross-training-employees/" TargetMode="External"/><Relationship Id="rId1" Type="http://schemas.openxmlformats.org/officeDocument/2006/relationships/slideLayout" Target="../slideLayouts/slideLayout6.xml"/><Relationship Id="rId6" Type="http://schemas.openxmlformats.org/officeDocument/2006/relationships/hyperlink" Target="https://www.mistay.in/travel-blog/8-ways-check-for-proper-sanitization-of-hotel-rooms-after-check-in/" TargetMode="External"/><Relationship Id="rId11" Type="http://schemas.openxmlformats.org/officeDocument/2006/relationships/hyperlink" Target="https://www.smartmeetings.com/news/hotels-resorts/78130/survey-puts-a-clean-guest-room-above-all" TargetMode="External"/><Relationship Id="rId5" Type="http://schemas.openxmlformats.org/officeDocument/2006/relationships/hyperlink" Target="https://www.hilton.com/en/corporate/" TargetMode="External"/><Relationship Id="rId10" Type="http://schemas.openxmlformats.org/officeDocument/2006/relationships/hyperlink" Target="https://files.eric.ed.gov/fulltext/EJ1242379.pdf" TargetMode="External"/><Relationship Id="rId4" Type="http://schemas.openxmlformats.org/officeDocument/2006/relationships/hyperlink" Target="https://www.fourseasons.com/" TargetMode="External"/><Relationship Id="rId9" Type="http://schemas.openxmlformats.org/officeDocument/2006/relationships/hyperlink" Target="https://journal.cdfpublisher.org/index.php/Pariwisata/article/download/145/129"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8352" y="850403"/>
            <a:ext cx="8449086" cy="1260895"/>
          </a:xfrm>
        </p:spPr>
        <p:txBody>
          <a:bodyPr>
            <a:normAutofit fontScale="90000"/>
          </a:bodyPr>
          <a:lstStyle/>
          <a:p>
            <a:pPr algn="ctr"/>
            <a:r>
              <a:rPr lang="en-GB" b="1" dirty="0">
                <a:latin typeface="Times New Roman" pitchFamily="18" charset="0"/>
                <a:cs typeface="Times New Roman" pitchFamily="18" charset="0"/>
              </a:rPr>
              <a:t> </a:t>
            </a:r>
            <a:br>
              <a:rPr lang="en-US" dirty="0">
                <a:latin typeface="Times New Roman" pitchFamily="18" charset="0"/>
                <a:cs typeface="Times New Roman" pitchFamily="18" charset="0"/>
              </a:rPr>
            </a:br>
            <a:br>
              <a:rPr lang="en-US" dirty="0"/>
            </a:br>
            <a:br>
              <a:rPr lang="en-US" dirty="0"/>
            </a:br>
            <a:endParaRPr lang="en-US" b="1" dirty="0">
              <a:latin typeface="+mn-lt"/>
              <a:cs typeface="Times New Roman" pitchFamily="18" charset="0"/>
            </a:endParaRPr>
          </a:p>
        </p:txBody>
      </p:sp>
      <p:sp>
        <p:nvSpPr>
          <p:cNvPr id="4" name="Subtitle 3"/>
          <p:cNvSpPr>
            <a:spLocks noGrp="1"/>
          </p:cNvSpPr>
          <p:nvPr>
            <p:ph type="subTitle" idx="1"/>
          </p:nvPr>
        </p:nvSpPr>
        <p:spPr>
          <a:xfrm>
            <a:off x="584258" y="1568605"/>
            <a:ext cx="7975483" cy="2306684"/>
          </a:xfrm>
        </p:spPr>
        <p:txBody>
          <a:bodyPr>
            <a:normAutofit/>
          </a:bodyPr>
          <a:lstStyle/>
          <a:p>
            <a:pPr algn="ctr"/>
            <a:r>
              <a:rPr lang="en-US" sz="2000" b="1" dirty="0">
                <a:solidFill>
                  <a:schemeClr val="bg2"/>
                </a:solidFill>
                <a:latin typeface="Times New Roman" pitchFamily="18" charset="0"/>
                <a:cs typeface="Times New Roman" pitchFamily="18" charset="0"/>
              </a:rPr>
              <a:t>Student Name:</a:t>
            </a:r>
            <a:r>
              <a:rPr lang="ro-RO" sz="2000" b="1" dirty="0">
                <a:solidFill>
                  <a:schemeClr val="bg2"/>
                </a:solidFill>
                <a:latin typeface="Times New Roman" pitchFamily="18" charset="0"/>
                <a:cs typeface="Times New Roman" pitchFamily="18" charset="0"/>
              </a:rPr>
              <a:t> Alin Axinte 2234129</a:t>
            </a:r>
            <a:r>
              <a:rPr lang="en-US" sz="2000" b="1" dirty="0">
                <a:solidFill>
                  <a:schemeClr val="bg2"/>
                </a:solidFill>
                <a:latin typeface="Times New Roman" pitchFamily="18" charset="0"/>
                <a:cs typeface="Times New Roman" pitchFamily="18" charset="0"/>
              </a:rPr>
              <a:t> </a:t>
            </a:r>
          </a:p>
          <a:p>
            <a:pPr algn="ctr"/>
            <a:r>
              <a:rPr lang="ro-RO" sz="2000" b="1" dirty="0">
                <a:solidFill>
                  <a:schemeClr val="bg2"/>
                </a:solidFill>
                <a:latin typeface="Times New Roman" pitchFamily="18" charset="0"/>
                <a:cs typeface="Times New Roman" pitchFamily="18" charset="0"/>
              </a:rPr>
              <a:t>Lecturer: </a:t>
            </a:r>
            <a:r>
              <a:rPr lang="ro-RO" sz="2000" b="1">
                <a:solidFill>
                  <a:schemeClr val="bg2"/>
                </a:solidFill>
                <a:latin typeface="Times New Roman" pitchFamily="18" charset="0"/>
                <a:cs typeface="Times New Roman" pitchFamily="18" charset="0"/>
              </a:rPr>
              <a:t>Muhammad Cassam</a:t>
            </a:r>
            <a:r>
              <a:rPr lang="ro-RO" sz="1400" b="1">
                <a:solidFill>
                  <a:schemeClr val="bg2"/>
                </a:solidFill>
                <a:latin typeface="Times New Roman" pitchFamily="18" charset="0"/>
                <a:cs typeface="Times New Roman" pitchFamily="18" charset="0"/>
              </a:rPr>
              <a:t>O</a:t>
            </a:r>
            <a:endParaRPr lang="ro-RO" sz="2000" b="1" dirty="0">
              <a:solidFill>
                <a:schemeClr val="bg2"/>
              </a:solidFill>
              <a:latin typeface="Times New Roman" pitchFamily="18" charset="0"/>
              <a:cs typeface="Times New Roman" pitchFamily="18" charset="0"/>
            </a:endParaRPr>
          </a:p>
          <a:p>
            <a:pPr algn="ctr"/>
            <a:r>
              <a:rPr lang="en-US" sz="1600" b="1" dirty="0">
                <a:solidFill>
                  <a:schemeClr val="bg2"/>
                </a:solidFill>
                <a:latin typeface="Times New Roman" pitchFamily="18" charset="0"/>
                <a:cs typeface="Times New Roman" pitchFamily="18" charset="0"/>
              </a:rPr>
              <a:t> </a:t>
            </a:r>
          </a:p>
        </p:txBody>
      </p:sp>
      <p:sp>
        <p:nvSpPr>
          <p:cNvPr id="5" name="TextBox 4">
            <a:extLst>
              <a:ext uri="{FF2B5EF4-FFF2-40B4-BE49-F238E27FC236}">
                <a16:creationId xmlns:a16="http://schemas.microsoft.com/office/drawing/2014/main" id="{57A7931A-CC26-85E3-165F-DB39EA60D06A}"/>
              </a:ext>
            </a:extLst>
          </p:cNvPr>
          <p:cNvSpPr txBox="1"/>
          <p:nvPr/>
        </p:nvSpPr>
        <p:spPr>
          <a:xfrm>
            <a:off x="405838" y="850403"/>
            <a:ext cx="7623040" cy="523220"/>
          </a:xfrm>
          <a:prstGeom prst="rect">
            <a:avLst/>
          </a:prstGeom>
          <a:noFill/>
        </p:spPr>
        <p:txBody>
          <a:bodyPr wrap="square">
            <a:spAutoFit/>
          </a:bodyPr>
          <a:lstStyle/>
          <a:p>
            <a:pPr algn="ctr"/>
            <a:r>
              <a:rPr lang="ro-RO" sz="2800" b="1">
                <a:solidFill>
                  <a:schemeClr val="bg2"/>
                </a:solidFill>
                <a:latin typeface="Times New Roman" pitchFamily="18" charset="0"/>
                <a:cs typeface="Times New Roman" pitchFamily="18" charset="0"/>
              </a:rPr>
              <a:t> Operating Hotel </a:t>
            </a:r>
            <a:r>
              <a:rPr lang="ro-RO" sz="2800" b="1" dirty="0">
                <a:solidFill>
                  <a:schemeClr val="bg2"/>
                </a:solidFill>
                <a:latin typeface="Times New Roman" pitchFamily="18" charset="0"/>
                <a:cs typeface="Times New Roman" pitchFamily="18" charset="0"/>
              </a:rPr>
              <a:t>Facilities BMIH4006 </a:t>
            </a:r>
          </a:p>
        </p:txBody>
      </p:sp>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4720" y="312824"/>
            <a:ext cx="8246070" cy="556420"/>
          </a:xfrm>
        </p:spPr>
        <p:txBody>
          <a:bodyPr>
            <a:normAutofit/>
          </a:bodyPr>
          <a:lstStyle/>
          <a:p>
            <a:pPr algn="ctr"/>
            <a:r>
              <a:rPr lang="en-US" sz="2800" b="1" dirty="0">
                <a:latin typeface="Times New Roman"/>
                <a:ea typeface="Times New Roman"/>
              </a:rPr>
              <a:t> Table of contents</a:t>
            </a:r>
            <a:endParaRPr lang="en-US" sz="2800" dirty="0">
              <a:latin typeface="Times New Roman" pitchFamily="18" charset="0"/>
              <a:cs typeface="Times New Roman" pitchFamily="18" charset="0"/>
            </a:endParaRP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2950052640"/>
              </p:ext>
            </p:extLst>
          </p:nvPr>
        </p:nvGraphicFramePr>
        <p:xfrm>
          <a:off x="427038" y="1223962"/>
          <a:ext cx="6978473" cy="36528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p:cNvSpPr/>
          <p:nvPr/>
        </p:nvSpPr>
        <p:spPr>
          <a:xfrm>
            <a:off x="3259015" y="1194377"/>
            <a:ext cx="5732585" cy="397096"/>
          </a:xfrm>
          <a:prstGeom prst="rect">
            <a:avLst/>
          </a:prstGeom>
        </p:spPr>
        <p:txBody>
          <a:bodyPr wrap="square">
            <a:spAutoFit/>
          </a:bodyPr>
          <a:lstStyle/>
          <a:p>
            <a:pPr marL="342900" marR="0" lvl="0" indent="-342900" algn="just">
              <a:lnSpc>
                <a:spcPct val="150000"/>
              </a:lnSpc>
              <a:spcBef>
                <a:spcPts val="0"/>
              </a:spcBef>
              <a:spcAft>
                <a:spcPts val="0"/>
              </a:spcAft>
              <a:buFont typeface="Symbol"/>
              <a:buChar char=""/>
            </a:pPr>
            <a:endParaRPr lang="en-US" sz="1500" dirty="0">
              <a:solidFill>
                <a:srgbClr val="000000"/>
              </a:solidFill>
              <a:latin typeface="Times New Roman"/>
              <a:ea typeface="Calibri"/>
              <a:cs typeface="Times New Roman"/>
            </a:endParaRPr>
          </a:p>
        </p:txBody>
      </p:sp>
    </p:spTree>
    <p:extLst>
      <p:ext uri="{BB962C8B-B14F-4D97-AF65-F5344CB8AC3E}">
        <p14:creationId xmlns:p14="http://schemas.microsoft.com/office/powerpoint/2010/main" val="23238188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4720" y="312824"/>
            <a:ext cx="8246070" cy="556420"/>
          </a:xfrm>
        </p:spPr>
        <p:txBody>
          <a:bodyPr>
            <a:normAutofit/>
          </a:bodyPr>
          <a:lstStyle/>
          <a:p>
            <a:pPr algn="ctr"/>
            <a:r>
              <a:rPr lang="en-GB" sz="2800" b="1" dirty="0"/>
              <a:t>Introduction</a:t>
            </a:r>
            <a:endParaRPr lang="en-US" sz="2800" dirty="0">
              <a:latin typeface="Times New Roman" pitchFamily="18" charset="0"/>
              <a:cs typeface="Times New Roman" pitchFamily="18" charset="0"/>
            </a:endParaRPr>
          </a:p>
        </p:txBody>
      </p:sp>
      <p:sp>
        <p:nvSpPr>
          <p:cNvPr id="4" name="Content Placeholder 3"/>
          <p:cNvSpPr>
            <a:spLocks noGrp="1"/>
          </p:cNvSpPr>
          <p:nvPr>
            <p:ph idx="1"/>
          </p:nvPr>
        </p:nvSpPr>
        <p:spPr>
          <a:xfrm>
            <a:off x="4391378" y="1224116"/>
            <a:ext cx="4515555" cy="3754284"/>
          </a:xfrm>
        </p:spPr>
        <p:txBody>
          <a:bodyPr>
            <a:normAutofit/>
          </a:bodyPr>
          <a:lstStyle/>
          <a:p>
            <a:pPr algn="just">
              <a:lnSpc>
                <a:spcPct val="150000"/>
              </a:lnSpc>
            </a:pPr>
            <a:r>
              <a:rPr lang="en-GB" sz="1400" dirty="0">
                <a:latin typeface="Arial" pitchFamily="34" charset="0"/>
                <a:cs typeface="Arial" pitchFamily="34" charset="0"/>
              </a:rPr>
              <a:t>The aim of this training program on "Improving Room Cleaning and Housekeeping" is to ensure a comfy and hygienic stay for all guests. </a:t>
            </a:r>
            <a:endParaRPr lang="en-US" sz="1400" dirty="0">
              <a:latin typeface="Arial" pitchFamily="34" charset="0"/>
              <a:cs typeface="Arial" pitchFamily="34" charset="0"/>
            </a:endParaRPr>
          </a:p>
          <a:p>
            <a:pPr algn="just">
              <a:lnSpc>
                <a:spcPct val="150000"/>
              </a:lnSpc>
            </a:pPr>
            <a:r>
              <a:rPr lang="en-GB" sz="1400" dirty="0">
                <a:latin typeface="Arial" pitchFamily="34" charset="0"/>
                <a:cs typeface="Arial" pitchFamily="34" charset="0"/>
              </a:rPr>
              <a:t>Two major purposes of this training are to resolve the current inconsistencies within the cleaning department and to stress the importance of cleanliness in creating happy guests  </a:t>
            </a:r>
            <a:endParaRPr lang="en-US" sz="1400" dirty="0">
              <a:latin typeface="Arial" pitchFamily="34" charset="0"/>
              <a:cs typeface="Arial" pitchFamily="34" charset="0"/>
            </a:endParaRPr>
          </a:p>
          <a:p>
            <a:pPr algn="just">
              <a:lnSpc>
                <a:spcPct val="150000"/>
              </a:lnSpc>
            </a:pPr>
            <a:r>
              <a:rPr lang="en-GB" sz="1400" dirty="0">
                <a:latin typeface="Arial" pitchFamily="34" charset="0"/>
                <a:cs typeface="Arial" pitchFamily="34" charset="0"/>
              </a:rPr>
              <a:t>The training program is centred on ensuring uniformity and the complete pleasure of patrons in the hospitality sector</a:t>
            </a:r>
            <a:endParaRPr lang="en-US" sz="1400" dirty="0">
              <a:latin typeface="Arial" pitchFamily="34" charset="0"/>
              <a:cs typeface="Arial" pitchFamily="34" charset="0"/>
            </a:endParaRPr>
          </a:p>
          <a:p>
            <a:pPr algn="r"/>
            <a:endParaRPr lang="en-US" dirty="0"/>
          </a:p>
        </p:txBody>
      </p:sp>
      <p:sp>
        <p:nvSpPr>
          <p:cNvPr id="6" name="Rectangle 5"/>
          <p:cNvSpPr/>
          <p:nvPr/>
        </p:nvSpPr>
        <p:spPr>
          <a:xfrm>
            <a:off x="3259015" y="1194377"/>
            <a:ext cx="5732585" cy="397096"/>
          </a:xfrm>
          <a:prstGeom prst="rect">
            <a:avLst/>
          </a:prstGeom>
        </p:spPr>
        <p:txBody>
          <a:bodyPr wrap="square">
            <a:spAutoFit/>
          </a:bodyPr>
          <a:lstStyle/>
          <a:p>
            <a:pPr marL="342900" marR="0" lvl="0" indent="-342900" algn="just">
              <a:lnSpc>
                <a:spcPct val="150000"/>
              </a:lnSpc>
              <a:spcBef>
                <a:spcPts val="0"/>
              </a:spcBef>
              <a:spcAft>
                <a:spcPts val="0"/>
              </a:spcAft>
              <a:buFont typeface="Symbol"/>
              <a:buChar char=""/>
            </a:pPr>
            <a:endParaRPr lang="en-US" sz="1500" dirty="0">
              <a:solidFill>
                <a:srgbClr val="000000"/>
              </a:solidFill>
              <a:latin typeface="Times New Roman"/>
              <a:ea typeface="Calibri"/>
              <a:cs typeface="Times New Roman"/>
            </a:endParaRPr>
          </a:p>
        </p:txBody>
      </p:sp>
      <p:pic>
        <p:nvPicPr>
          <p:cNvPr id="5" name="image3.png"/>
          <p:cNvPicPr/>
          <p:nvPr/>
        </p:nvPicPr>
        <p:blipFill>
          <a:blip r:embed="rId3"/>
          <a:srcRect/>
          <a:stretch>
            <a:fillRect/>
          </a:stretch>
        </p:blipFill>
        <p:spPr>
          <a:xfrm>
            <a:off x="611547" y="1448205"/>
            <a:ext cx="3608550" cy="2540599"/>
          </a:xfrm>
          <a:prstGeom prst="rect">
            <a:avLst/>
          </a:prstGeom>
          <a:ln w="25400">
            <a:solidFill>
              <a:srgbClr val="000000"/>
            </a:solidFill>
            <a:prstDash val="solid"/>
          </a:ln>
        </p:spPr>
      </p:pic>
      <p:sp>
        <p:nvSpPr>
          <p:cNvPr id="2050"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a:ln>
                  <a:noFill/>
                </a:ln>
                <a:solidFill>
                  <a:schemeClr val="tx1"/>
                </a:solidFill>
                <a:effectLst/>
                <a:latin typeface="Arial" pitchFamily="34" charset="0"/>
                <a:ea typeface="Arial" pitchFamily="34" charset="0"/>
                <a:cs typeface="Arial" pitchFamily="34" charset="0"/>
              </a:rPr>
              <a:t>(Source: Tra, 2020)</a:t>
            </a:r>
            <a:endParaRPr kumimoji="0" lang="en-GB" sz="1800" b="0" i="0" u="none" strike="noStrike" cap="none" normalizeH="0" baseline="0">
              <a:ln>
                <a:noFill/>
              </a:ln>
              <a:solidFill>
                <a:schemeClr val="tx1"/>
              </a:solidFill>
              <a:effectLst/>
              <a:latin typeface="Arial" pitchFamily="34" charset="0"/>
              <a:cs typeface="Arial" pitchFamily="34" charset="0"/>
            </a:endParaRPr>
          </a:p>
        </p:txBody>
      </p:sp>
      <p:sp>
        <p:nvSpPr>
          <p:cNvPr id="8" name="TextBox 7"/>
          <p:cNvSpPr txBox="1"/>
          <p:nvPr/>
        </p:nvSpPr>
        <p:spPr>
          <a:xfrm>
            <a:off x="598311" y="4176889"/>
            <a:ext cx="3510846" cy="646331"/>
          </a:xfrm>
          <a:prstGeom prst="rect">
            <a:avLst/>
          </a:prstGeom>
          <a:noFill/>
        </p:spPr>
        <p:txBody>
          <a:bodyPr wrap="square" rtlCol="0">
            <a:spAutoFit/>
          </a:bodyPr>
          <a:lstStyle/>
          <a:p>
            <a:pPr algn="ctr"/>
            <a:r>
              <a:rPr lang="en-GB" dirty="0"/>
              <a:t>(Source: </a:t>
            </a:r>
            <a:r>
              <a:rPr lang="en-GB" dirty="0" err="1"/>
              <a:t>Tra</a:t>
            </a:r>
            <a:r>
              <a:rPr lang="en-GB" dirty="0"/>
              <a:t>, 2020)</a:t>
            </a:r>
            <a:br>
              <a:rPr lang="en-US" dirty="0"/>
            </a:br>
            <a:endParaRPr lang="en-US" dirty="0"/>
          </a:p>
        </p:txBody>
      </p:sp>
    </p:spTree>
    <p:extLst>
      <p:ext uri="{BB962C8B-B14F-4D97-AF65-F5344CB8AC3E}">
        <p14:creationId xmlns:p14="http://schemas.microsoft.com/office/powerpoint/2010/main" val="41033094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000" b="1" dirty="0">
                <a:latin typeface="Arial"/>
                <a:ea typeface="Arial"/>
              </a:rPr>
              <a:t>Current Challenges</a:t>
            </a:r>
            <a:endParaRPr lang="en-US" sz="2000" dirty="0">
              <a:latin typeface="Times New Roman" pitchFamily="18" charset="0"/>
              <a:cs typeface="Times New Roman" pitchFamily="18" charset="0"/>
            </a:endParaRPr>
          </a:p>
        </p:txBody>
      </p:sp>
      <p:sp>
        <p:nvSpPr>
          <p:cNvPr id="4" name="Content Placeholder 3"/>
          <p:cNvSpPr>
            <a:spLocks noGrp="1"/>
          </p:cNvSpPr>
          <p:nvPr>
            <p:ph idx="1"/>
          </p:nvPr>
        </p:nvSpPr>
        <p:spPr>
          <a:xfrm>
            <a:off x="169332" y="1156382"/>
            <a:ext cx="5068711" cy="3987117"/>
          </a:xfrm>
        </p:spPr>
        <p:txBody>
          <a:bodyPr>
            <a:normAutofit fontScale="25000" lnSpcReduction="20000"/>
          </a:bodyPr>
          <a:lstStyle/>
          <a:p>
            <a:pPr marL="0" marR="0" algn="just">
              <a:lnSpc>
                <a:spcPct val="170000"/>
              </a:lnSpc>
              <a:spcBef>
                <a:spcPts val="1200"/>
              </a:spcBef>
              <a:spcAft>
                <a:spcPts val="1200"/>
              </a:spcAft>
            </a:pPr>
            <a:r>
              <a:rPr lang="en-GB" sz="4800" dirty="0">
                <a:latin typeface="Arial"/>
                <a:ea typeface="Arial"/>
              </a:rPr>
              <a:t>Some key housekeeping problems causing guest complaints include poor maintenance routines, problems with omissions, and inattention</a:t>
            </a:r>
            <a:endParaRPr lang="en-US" sz="4800" dirty="0">
              <a:latin typeface="Arial"/>
              <a:ea typeface="Arial"/>
            </a:endParaRPr>
          </a:p>
          <a:p>
            <a:pPr marL="0" marR="0" algn="just">
              <a:lnSpc>
                <a:spcPct val="170000"/>
              </a:lnSpc>
              <a:spcBef>
                <a:spcPts val="1200"/>
              </a:spcBef>
              <a:spcAft>
                <a:spcPts val="1200"/>
              </a:spcAft>
            </a:pPr>
            <a:r>
              <a:rPr lang="en-GB" sz="4800" dirty="0">
                <a:latin typeface="Arial"/>
                <a:ea typeface="Arial"/>
              </a:rPr>
              <a:t>Other problems also include inadequate instruction on brand guidelines and improper room inspections</a:t>
            </a:r>
            <a:endParaRPr lang="en-US" sz="4800" dirty="0">
              <a:latin typeface="Arial"/>
              <a:ea typeface="Arial"/>
            </a:endParaRPr>
          </a:p>
          <a:p>
            <a:pPr marL="0" marR="0" algn="just">
              <a:lnSpc>
                <a:spcPct val="170000"/>
              </a:lnSpc>
              <a:spcBef>
                <a:spcPts val="1200"/>
              </a:spcBef>
              <a:spcAft>
                <a:spcPts val="1200"/>
              </a:spcAft>
            </a:pPr>
            <a:r>
              <a:rPr lang="en-GB" sz="4800" dirty="0">
                <a:latin typeface="Arial"/>
                <a:ea typeface="Arial"/>
              </a:rPr>
              <a:t>Discrepancies in team communication and negligible attention paid to necessary repairs and upkeep can also raise several conflicts (ezeeabsolute.com, 2023)</a:t>
            </a:r>
            <a:endParaRPr lang="en-US" sz="4800" dirty="0">
              <a:latin typeface="Arial"/>
              <a:ea typeface="Arial"/>
            </a:endParaRPr>
          </a:p>
          <a:p>
            <a:pPr marL="0" marR="0" algn="just">
              <a:lnSpc>
                <a:spcPct val="170000"/>
              </a:lnSpc>
              <a:spcBef>
                <a:spcPts val="1200"/>
              </a:spcBef>
              <a:spcAft>
                <a:spcPts val="1200"/>
              </a:spcAft>
            </a:pPr>
            <a:r>
              <a:rPr lang="en-GB" sz="4800" dirty="0">
                <a:latin typeface="Arial"/>
                <a:ea typeface="Arial"/>
              </a:rPr>
              <a:t>Refining cleaning processes, training, and communication channels will solve these issues and ensure a high quality of cleanliness and a good guest experience</a:t>
            </a:r>
            <a:endParaRPr lang="en-US" sz="4800" dirty="0">
              <a:latin typeface="Arial"/>
              <a:ea typeface="Arial"/>
            </a:endParaRPr>
          </a:p>
          <a:p>
            <a:endParaRPr lang="en-US" dirty="0"/>
          </a:p>
        </p:txBody>
      </p:sp>
      <p:pic>
        <p:nvPicPr>
          <p:cNvPr id="5" name="image4.png"/>
          <p:cNvPicPr/>
          <p:nvPr/>
        </p:nvPicPr>
        <p:blipFill>
          <a:blip r:embed="rId3"/>
          <a:srcRect/>
          <a:stretch>
            <a:fillRect/>
          </a:stretch>
        </p:blipFill>
        <p:spPr>
          <a:xfrm>
            <a:off x="5238043" y="1219200"/>
            <a:ext cx="3712267" cy="2664178"/>
          </a:xfrm>
          <a:prstGeom prst="rect">
            <a:avLst/>
          </a:prstGeom>
          <a:ln w="25400">
            <a:solidFill>
              <a:srgbClr val="000000"/>
            </a:solidFill>
            <a:prstDash val="solid"/>
          </a:ln>
        </p:spPr>
      </p:pic>
      <p:sp>
        <p:nvSpPr>
          <p:cNvPr id="6" name="TextBox 5"/>
          <p:cNvSpPr txBox="1"/>
          <p:nvPr/>
        </p:nvSpPr>
        <p:spPr>
          <a:xfrm>
            <a:off x="5475111" y="4109156"/>
            <a:ext cx="3804355" cy="335156"/>
          </a:xfrm>
          <a:prstGeom prst="rect">
            <a:avLst/>
          </a:prstGeom>
          <a:noFill/>
        </p:spPr>
        <p:txBody>
          <a:bodyPr wrap="square" rtlCol="0">
            <a:spAutoFit/>
          </a:bodyPr>
          <a:lstStyle/>
          <a:p>
            <a:pPr algn="ctr">
              <a:lnSpc>
                <a:spcPct val="150000"/>
              </a:lnSpc>
              <a:spcBef>
                <a:spcPts val="1200"/>
              </a:spcBef>
              <a:spcAft>
                <a:spcPts val="1200"/>
              </a:spcAft>
            </a:pPr>
            <a:r>
              <a:rPr lang="en-GB" sz="1200" b="1" dirty="0">
                <a:latin typeface="Arial"/>
                <a:ea typeface="Arial"/>
              </a:rPr>
              <a:t>(Source: ezeeabsolute.com, 2023)</a:t>
            </a:r>
            <a:endParaRPr lang="en-US" sz="1200" b="1" dirty="0">
              <a:latin typeface="Arial"/>
              <a:ea typeface="Arial"/>
            </a:endParaRPr>
          </a:p>
        </p:txBody>
      </p:sp>
    </p:spTree>
    <p:extLst>
      <p:ext uri="{BB962C8B-B14F-4D97-AF65-F5344CB8AC3E}">
        <p14:creationId xmlns:p14="http://schemas.microsoft.com/office/powerpoint/2010/main" val="41033094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4720" y="312824"/>
            <a:ext cx="8246070" cy="454820"/>
          </a:xfrm>
        </p:spPr>
        <p:txBody>
          <a:bodyPr>
            <a:normAutofit/>
          </a:bodyPr>
          <a:lstStyle/>
          <a:p>
            <a:pPr algn="ctr"/>
            <a:r>
              <a:rPr lang="en-GB" sz="2000" b="1" dirty="0">
                <a:latin typeface="Arial"/>
                <a:ea typeface="Arial"/>
              </a:rPr>
              <a:t>Room Cleaning Checklist Overview</a:t>
            </a:r>
            <a:endParaRPr lang="en-US" sz="2000" dirty="0">
              <a:latin typeface="Times New Roman" pitchFamily="18" charset="0"/>
              <a:cs typeface="Times New Roman" pitchFamily="18" charset="0"/>
            </a:endParaRPr>
          </a:p>
        </p:txBody>
      </p:sp>
      <p:graphicFrame>
        <p:nvGraphicFramePr>
          <p:cNvPr id="5" name="Table 4"/>
          <p:cNvGraphicFramePr>
            <a:graphicFrameLocks noGrp="1"/>
          </p:cNvGraphicFramePr>
          <p:nvPr>
            <p:extLst>
              <p:ext uri="{D42A27DB-BD31-4B8C-83A1-F6EECF244321}">
                <p14:modId xmlns:p14="http://schemas.microsoft.com/office/powerpoint/2010/main" val="967048959"/>
              </p:ext>
            </p:extLst>
          </p:nvPr>
        </p:nvGraphicFramePr>
        <p:xfrm>
          <a:off x="688621" y="857958"/>
          <a:ext cx="7642580" cy="3909318"/>
        </p:xfrm>
        <a:graphic>
          <a:graphicData uri="http://schemas.openxmlformats.org/drawingml/2006/table">
            <a:tbl>
              <a:tblPr/>
              <a:tblGrid>
                <a:gridCol w="3821290">
                  <a:extLst>
                    <a:ext uri="{9D8B030D-6E8A-4147-A177-3AD203B41FA5}">
                      <a16:colId xmlns:a16="http://schemas.microsoft.com/office/drawing/2014/main" val="20000"/>
                    </a:ext>
                  </a:extLst>
                </a:gridCol>
                <a:gridCol w="3821290">
                  <a:extLst>
                    <a:ext uri="{9D8B030D-6E8A-4147-A177-3AD203B41FA5}">
                      <a16:colId xmlns:a16="http://schemas.microsoft.com/office/drawing/2014/main" val="20001"/>
                    </a:ext>
                  </a:extLst>
                </a:gridCol>
              </a:tblGrid>
              <a:tr h="205522">
                <a:tc>
                  <a:txBody>
                    <a:bodyPr/>
                    <a:lstStyle/>
                    <a:p>
                      <a:pPr marL="0" marR="0" algn="just">
                        <a:lnSpc>
                          <a:spcPct val="115000"/>
                        </a:lnSpc>
                        <a:spcBef>
                          <a:spcPts val="0"/>
                        </a:spcBef>
                        <a:spcAft>
                          <a:spcPts val="0"/>
                        </a:spcAft>
                      </a:pPr>
                      <a:r>
                        <a:rPr lang="en-GB" sz="700" b="1" dirty="0">
                          <a:latin typeface="Arial"/>
                          <a:ea typeface="Arial"/>
                          <a:cs typeface="Times New Roman"/>
                        </a:rPr>
                        <a:t>Tasks</a:t>
                      </a:r>
                      <a:endParaRPr lang="en-US" sz="600" dirty="0">
                        <a:latin typeface="Arial"/>
                        <a:ea typeface="Arial"/>
                        <a:cs typeface="Times New Roman"/>
                      </a:endParaRPr>
                    </a:p>
                  </a:txBody>
                  <a:tcPr marL="35190" marR="35190" marT="35190" marB="3519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2E9"/>
                    </a:solidFill>
                  </a:tcPr>
                </a:tc>
                <a:tc>
                  <a:txBody>
                    <a:bodyPr/>
                    <a:lstStyle/>
                    <a:p>
                      <a:pPr marL="0" marR="0" algn="just">
                        <a:lnSpc>
                          <a:spcPct val="115000"/>
                        </a:lnSpc>
                        <a:spcBef>
                          <a:spcPts val="0"/>
                        </a:spcBef>
                        <a:spcAft>
                          <a:spcPts val="0"/>
                        </a:spcAft>
                      </a:pPr>
                      <a:r>
                        <a:rPr lang="en-GB" sz="700" b="1">
                          <a:latin typeface="Arial"/>
                          <a:ea typeface="Arial"/>
                          <a:cs typeface="Times New Roman"/>
                        </a:rPr>
                        <a:t>Instruction</a:t>
                      </a:r>
                      <a:endParaRPr lang="en-US" sz="600">
                        <a:latin typeface="Arial"/>
                        <a:ea typeface="Arial"/>
                        <a:cs typeface="Times New Roman"/>
                      </a:endParaRPr>
                    </a:p>
                  </a:txBody>
                  <a:tcPr marL="35190" marR="35190" marT="35190" marB="3519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2E9"/>
                    </a:solidFill>
                  </a:tcPr>
                </a:tc>
                <a:extLst>
                  <a:ext uri="{0D108BD9-81ED-4DB2-BD59-A6C34878D82A}">
                    <a16:rowId xmlns:a16="http://schemas.microsoft.com/office/drawing/2014/main" val="10000"/>
                  </a:ext>
                </a:extLst>
              </a:tr>
              <a:tr h="205522">
                <a:tc gridSpan="2">
                  <a:txBody>
                    <a:bodyPr/>
                    <a:lstStyle/>
                    <a:p>
                      <a:pPr marL="0" marR="0" algn="just">
                        <a:lnSpc>
                          <a:spcPct val="115000"/>
                        </a:lnSpc>
                        <a:spcBef>
                          <a:spcPts val="0"/>
                        </a:spcBef>
                        <a:spcAft>
                          <a:spcPts val="0"/>
                        </a:spcAft>
                      </a:pPr>
                      <a:r>
                        <a:rPr lang="en-GB" sz="700" b="1">
                          <a:latin typeface="Arial"/>
                          <a:ea typeface="Arial"/>
                          <a:cs typeface="Times New Roman"/>
                        </a:rPr>
                        <a:t>General tasks</a:t>
                      </a:r>
                      <a:endParaRPr lang="en-US" sz="600">
                        <a:latin typeface="Arial"/>
                        <a:ea typeface="Arial"/>
                        <a:cs typeface="Times New Roman"/>
                      </a:endParaRPr>
                    </a:p>
                  </a:txBody>
                  <a:tcPr marL="35190" marR="35190" marT="35190" marB="3519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6D7A8"/>
                    </a:solidFill>
                  </a:tcPr>
                </a:tc>
                <a:tc hMerge="1">
                  <a:txBody>
                    <a:bodyPr/>
                    <a:lstStyle/>
                    <a:p>
                      <a:endParaRPr lang="en-US"/>
                    </a:p>
                  </a:txBody>
                  <a:tcPr/>
                </a:tc>
                <a:extLst>
                  <a:ext uri="{0D108BD9-81ED-4DB2-BD59-A6C34878D82A}">
                    <a16:rowId xmlns:a16="http://schemas.microsoft.com/office/drawing/2014/main" val="10001"/>
                  </a:ext>
                </a:extLst>
              </a:tr>
              <a:tr h="205522">
                <a:tc>
                  <a:txBody>
                    <a:bodyPr/>
                    <a:lstStyle/>
                    <a:p>
                      <a:pPr marL="0" marR="0" algn="just">
                        <a:lnSpc>
                          <a:spcPct val="115000"/>
                        </a:lnSpc>
                        <a:spcBef>
                          <a:spcPts val="0"/>
                        </a:spcBef>
                        <a:spcAft>
                          <a:spcPts val="0"/>
                        </a:spcAft>
                      </a:pPr>
                      <a:r>
                        <a:rPr lang="en-GB" sz="700">
                          <a:latin typeface="Arial"/>
                          <a:ea typeface="Arial"/>
                          <a:cs typeface="Times New Roman"/>
                        </a:rPr>
                        <a:t>Dusting of all surface areas</a:t>
                      </a:r>
                      <a:endParaRPr lang="en-US" sz="600">
                        <a:latin typeface="Arial"/>
                        <a:ea typeface="Arial"/>
                        <a:cs typeface="Times New Roman"/>
                      </a:endParaRPr>
                    </a:p>
                  </a:txBody>
                  <a:tcPr marL="35190" marR="35190" marT="35190" marB="3519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GB" sz="700">
                          <a:latin typeface="Arial"/>
                          <a:ea typeface="Arial"/>
                          <a:cs typeface="Times New Roman"/>
                        </a:rPr>
                        <a:t>Wipe all fixtures, furniture, and surfaces.</a:t>
                      </a:r>
                      <a:endParaRPr lang="en-US" sz="600">
                        <a:latin typeface="Arial"/>
                        <a:ea typeface="Arial"/>
                        <a:cs typeface="Times New Roman"/>
                      </a:endParaRPr>
                    </a:p>
                  </a:txBody>
                  <a:tcPr marL="35190" marR="35190" marT="35190" marB="3519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205522">
                <a:tc>
                  <a:txBody>
                    <a:bodyPr/>
                    <a:lstStyle/>
                    <a:p>
                      <a:pPr marL="0" marR="0" algn="just">
                        <a:lnSpc>
                          <a:spcPct val="115000"/>
                        </a:lnSpc>
                        <a:spcBef>
                          <a:spcPts val="0"/>
                        </a:spcBef>
                        <a:spcAft>
                          <a:spcPts val="0"/>
                        </a:spcAft>
                      </a:pPr>
                      <a:r>
                        <a:rPr lang="en-GB" sz="700">
                          <a:latin typeface="Arial"/>
                          <a:ea typeface="Arial"/>
                          <a:cs typeface="Times New Roman"/>
                        </a:rPr>
                        <a:t>Vacuuming the floor</a:t>
                      </a:r>
                      <a:endParaRPr lang="en-US" sz="600">
                        <a:latin typeface="Arial"/>
                        <a:ea typeface="Arial"/>
                        <a:cs typeface="Times New Roman"/>
                      </a:endParaRPr>
                    </a:p>
                  </a:txBody>
                  <a:tcPr marL="35190" marR="35190" marT="35190" marB="3519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GB" sz="700">
                          <a:latin typeface="Arial"/>
                          <a:ea typeface="Arial"/>
                          <a:cs typeface="Times New Roman"/>
                        </a:rPr>
                        <a:t>Vacuum carpets and floors thoroughly</a:t>
                      </a:r>
                      <a:endParaRPr lang="en-US" sz="600">
                        <a:latin typeface="Arial"/>
                        <a:ea typeface="Arial"/>
                        <a:cs typeface="Times New Roman"/>
                      </a:endParaRPr>
                    </a:p>
                  </a:txBody>
                  <a:tcPr marL="35190" marR="35190" marT="35190" marB="3519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205522">
                <a:tc>
                  <a:txBody>
                    <a:bodyPr/>
                    <a:lstStyle/>
                    <a:p>
                      <a:pPr marL="0" marR="0" algn="just">
                        <a:lnSpc>
                          <a:spcPct val="115000"/>
                        </a:lnSpc>
                        <a:spcBef>
                          <a:spcPts val="0"/>
                        </a:spcBef>
                        <a:spcAft>
                          <a:spcPts val="0"/>
                        </a:spcAft>
                      </a:pPr>
                      <a:r>
                        <a:rPr lang="en-GB" sz="700">
                          <a:latin typeface="Arial"/>
                          <a:ea typeface="Arial"/>
                          <a:cs typeface="Times New Roman"/>
                        </a:rPr>
                        <a:t>Clearing dustbin</a:t>
                      </a:r>
                      <a:endParaRPr lang="en-US" sz="600">
                        <a:latin typeface="Arial"/>
                        <a:ea typeface="Arial"/>
                        <a:cs typeface="Times New Roman"/>
                      </a:endParaRPr>
                    </a:p>
                  </a:txBody>
                  <a:tcPr marL="35190" marR="35190" marT="35190" marB="3519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GB" sz="700">
                          <a:latin typeface="Arial"/>
                          <a:ea typeface="Arial"/>
                          <a:cs typeface="Times New Roman"/>
                        </a:rPr>
                        <a:t>Throw away rubbish and line trash cans</a:t>
                      </a:r>
                      <a:endParaRPr lang="en-US" sz="600">
                        <a:latin typeface="Arial"/>
                        <a:ea typeface="Arial"/>
                        <a:cs typeface="Times New Roman"/>
                      </a:endParaRPr>
                    </a:p>
                  </a:txBody>
                  <a:tcPr marL="35190" marR="35190" marT="35190" marB="3519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205522">
                <a:tc gridSpan="2">
                  <a:txBody>
                    <a:bodyPr/>
                    <a:lstStyle/>
                    <a:p>
                      <a:pPr marL="0" marR="0" algn="just">
                        <a:lnSpc>
                          <a:spcPct val="115000"/>
                        </a:lnSpc>
                        <a:spcBef>
                          <a:spcPts val="0"/>
                        </a:spcBef>
                        <a:spcAft>
                          <a:spcPts val="0"/>
                        </a:spcAft>
                      </a:pPr>
                      <a:r>
                        <a:rPr lang="en-GB" sz="700" b="1">
                          <a:latin typeface="Arial"/>
                          <a:ea typeface="Arial"/>
                          <a:cs typeface="Times New Roman"/>
                        </a:rPr>
                        <a:t>Bathroom cleaning</a:t>
                      </a:r>
                      <a:endParaRPr lang="en-US" sz="600">
                        <a:latin typeface="Arial"/>
                        <a:ea typeface="Arial"/>
                        <a:cs typeface="Times New Roman"/>
                      </a:endParaRPr>
                    </a:p>
                  </a:txBody>
                  <a:tcPr marL="35190" marR="35190" marT="35190" marB="3519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6D7A8"/>
                    </a:solidFill>
                  </a:tcPr>
                </a:tc>
                <a:tc hMerge="1">
                  <a:txBody>
                    <a:bodyPr/>
                    <a:lstStyle/>
                    <a:p>
                      <a:endParaRPr lang="en-US"/>
                    </a:p>
                  </a:txBody>
                  <a:tcPr/>
                </a:tc>
                <a:extLst>
                  <a:ext uri="{0D108BD9-81ED-4DB2-BD59-A6C34878D82A}">
                    <a16:rowId xmlns:a16="http://schemas.microsoft.com/office/drawing/2014/main" val="10005"/>
                  </a:ext>
                </a:extLst>
              </a:tr>
              <a:tr h="205522">
                <a:tc>
                  <a:txBody>
                    <a:bodyPr/>
                    <a:lstStyle/>
                    <a:p>
                      <a:pPr marL="0" marR="0" algn="just">
                        <a:lnSpc>
                          <a:spcPct val="115000"/>
                        </a:lnSpc>
                        <a:spcBef>
                          <a:spcPts val="0"/>
                        </a:spcBef>
                        <a:spcAft>
                          <a:spcPts val="0"/>
                        </a:spcAft>
                      </a:pPr>
                      <a:r>
                        <a:rPr lang="en-GB" sz="700">
                          <a:latin typeface="Arial"/>
                          <a:ea typeface="Arial"/>
                          <a:cs typeface="Times New Roman"/>
                        </a:rPr>
                        <a:t>Cleaning the mirrors</a:t>
                      </a:r>
                      <a:endParaRPr lang="en-US" sz="600">
                        <a:latin typeface="Arial"/>
                        <a:ea typeface="Arial"/>
                        <a:cs typeface="Times New Roman"/>
                      </a:endParaRPr>
                    </a:p>
                  </a:txBody>
                  <a:tcPr marL="35190" marR="35190" marT="35190" marB="3519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GB" sz="700">
                          <a:latin typeface="Arial"/>
                          <a:ea typeface="Arial"/>
                          <a:cs typeface="Times New Roman"/>
                        </a:rPr>
                        <a:t>Wipe mirrors for clarity</a:t>
                      </a:r>
                      <a:endParaRPr lang="en-US" sz="600">
                        <a:latin typeface="Arial"/>
                        <a:ea typeface="Arial"/>
                        <a:cs typeface="Times New Roman"/>
                      </a:endParaRPr>
                    </a:p>
                  </a:txBody>
                  <a:tcPr marL="35190" marR="35190" marT="35190" marB="3519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240509">
                <a:tc>
                  <a:txBody>
                    <a:bodyPr/>
                    <a:lstStyle/>
                    <a:p>
                      <a:pPr marL="0" marR="0" algn="just">
                        <a:lnSpc>
                          <a:spcPct val="115000"/>
                        </a:lnSpc>
                        <a:spcBef>
                          <a:spcPts val="0"/>
                        </a:spcBef>
                        <a:spcAft>
                          <a:spcPts val="0"/>
                        </a:spcAft>
                      </a:pPr>
                      <a:r>
                        <a:rPr lang="en-GB" sz="700">
                          <a:latin typeface="Arial"/>
                          <a:ea typeface="Arial"/>
                          <a:cs typeface="Times New Roman"/>
                        </a:rPr>
                        <a:t>Sanitizing all surfaces </a:t>
                      </a:r>
                      <a:endParaRPr lang="en-US" sz="600">
                        <a:latin typeface="Arial"/>
                        <a:ea typeface="Arial"/>
                        <a:cs typeface="Times New Roman"/>
                      </a:endParaRPr>
                    </a:p>
                  </a:txBody>
                  <a:tcPr marL="35190" marR="35190" marT="35190" marB="3519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GB" sz="700">
                          <a:latin typeface="Arial"/>
                          <a:ea typeface="Arial"/>
                          <a:cs typeface="Times New Roman"/>
                        </a:rPr>
                        <a:t>Scrub bathroom countertops, sinks, and other surfaces</a:t>
                      </a:r>
                      <a:endParaRPr lang="en-US" sz="600">
                        <a:latin typeface="Arial"/>
                        <a:ea typeface="Arial"/>
                        <a:cs typeface="Times New Roman"/>
                      </a:endParaRPr>
                    </a:p>
                  </a:txBody>
                  <a:tcPr marL="35190" marR="35190" marT="35190" marB="3519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205522">
                <a:tc>
                  <a:txBody>
                    <a:bodyPr/>
                    <a:lstStyle/>
                    <a:p>
                      <a:pPr marL="0" marR="0" algn="just">
                        <a:lnSpc>
                          <a:spcPct val="115000"/>
                        </a:lnSpc>
                        <a:spcBef>
                          <a:spcPts val="0"/>
                        </a:spcBef>
                        <a:spcAft>
                          <a:spcPts val="0"/>
                        </a:spcAft>
                      </a:pPr>
                      <a:r>
                        <a:rPr lang="en-GB" sz="700">
                          <a:latin typeface="Arial"/>
                          <a:ea typeface="Arial"/>
                          <a:cs typeface="Times New Roman"/>
                        </a:rPr>
                        <a:t>Scrubbing bathtub and toilet</a:t>
                      </a:r>
                      <a:endParaRPr lang="en-US" sz="600">
                        <a:latin typeface="Arial"/>
                        <a:ea typeface="Arial"/>
                        <a:cs typeface="Times New Roman"/>
                      </a:endParaRPr>
                    </a:p>
                  </a:txBody>
                  <a:tcPr marL="35190" marR="35190" marT="35190" marB="3519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GB" sz="700">
                          <a:latin typeface="Arial"/>
                          <a:ea typeface="Arial"/>
                          <a:cs typeface="Times New Roman"/>
                        </a:rPr>
                        <a:t>Sanitize high-touch areas</a:t>
                      </a:r>
                      <a:endParaRPr lang="en-US" sz="600">
                        <a:latin typeface="Arial"/>
                        <a:ea typeface="Arial"/>
                        <a:cs typeface="Times New Roman"/>
                      </a:endParaRPr>
                    </a:p>
                  </a:txBody>
                  <a:tcPr marL="35190" marR="35190" marT="35190" marB="3519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r h="205522">
                <a:tc>
                  <a:txBody>
                    <a:bodyPr/>
                    <a:lstStyle/>
                    <a:p>
                      <a:pPr marL="0" marR="0" algn="just">
                        <a:lnSpc>
                          <a:spcPct val="115000"/>
                        </a:lnSpc>
                        <a:spcBef>
                          <a:spcPts val="0"/>
                        </a:spcBef>
                        <a:spcAft>
                          <a:spcPts val="0"/>
                        </a:spcAft>
                      </a:pPr>
                      <a:r>
                        <a:rPr lang="en-GB" sz="700">
                          <a:latin typeface="Arial"/>
                          <a:ea typeface="Arial"/>
                          <a:cs typeface="Times New Roman"/>
                        </a:rPr>
                        <a:t>Replacing dirty towels</a:t>
                      </a:r>
                      <a:endParaRPr lang="en-US" sz="600">
                        <a:latin typeface="Arial"/>
                        <a:ea typeface="Arial"/>
                        <a:cs typeface="Times New Roman"/>
                      </a:endParaRPr>
                    </a:p>
                  </a:txBody>
                  <a:tcPr marL="35190" marR="35190" marT="35190" marB="3519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GB" sz="700">
                          <a:latin typeface="Arial"/>
                          <a:ea typeface="Arial"/>
                          <a:cs typeface="Times New Roman"/>
                        </a:rPr>
                        <a:t>Towels should be fresh for each guest</a:t>
                      </a:r>
                      <a:endParaRPr lang="en-US" sz="600">
                        <a:latin typeface="Arial"/>
                        <a:ea typeface="Arial"/>
                        <a:cs typeface="Times New Roman"/>
                      </a:endParaRPr>
                    </a:p>
                  </a:txBody>
                  <a:tcPr marL="35190" marR="35190" marT="35190" marB="3519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9"/>
                  </a:ext>
                </a:extLst>
              </a:tr>
              <a:tr h="205522">
                <a:tc gridSpan="2">
                  <a:txBody>
                    <a:bodyPr/>
                    <a:lstStyle/>
                    <a:p>
                      <a:pPr marL="0" marR="0" algn="just">
                        <a:lnSpc>
                          <a:spcPct val="115000"/>
                        </a:lnSpc>
                        <a:spcBef>
                          <a:spcPts val="0"/>
                        </a:spcBef>
                        <a:spcAft>
                          <a:spcPts val="0"/>
                        </a:spcAft>
                      </a:pPr>
                      <a:r>
                        <a:rPr lang="en-GB" sz="700" b="1">
                          <a:latin typeface="Arial"/>
                          <a:ea typeface="Arial"/>
                          <a:cs typeface="Times New Roman"/>
                        </a:rPr>
                        <a:t>Bedroom cleaning</a:t>
                      </a:r>
                      <a:endParaRPr lang="en-US" sz="600">
                        <a:latin typeface="Arial"/>
                        <a:ea typeface="Arial"/>
                        <a:cs typeface="Times New Roman"/>
                      </a:endParaRPr>
                    </a:p>
                  </a:txBody>
                  <a:tcPr marL="35190" marR="35190" marT="35190" marB="3519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6D7A8"/>
                    </a:solidFill>
                  </a:tcPr>
                </a:tc>
                <a:tc hMerge="1">
                  <a:txBody>
                    <a:bodyPr/>
                    <a:lstStyle/>
                    <a:p>
                      <a:endParaRPr lang="en-US"/>
                    </a:p>
                  </a:txBody>
                  <a:tcPr/>
                </a:tc>
                <a:extLst>
                  <a:ext uri="{0D108BD9-81ED-4DB2-BD59-A6C34878D82A}">
                    <a16:rowId xmlns:a16="http://schemas.microsoft.com/office/drawing/2014/main" val="10010"/>
                  </a:ext>
                </a:extLst>
              </a:tr>
              <a:tr h="240509">
                <a:tc>
                  <a:txBody>
                    <a:bodyPr/>
                    <a:lstStyle/>
                    <a:p>
                      <a:pPr marL="0" marR="0" algn="just">
                        <a:lnSpc>
                          <a:spcPct val="115000"/>
                        </a:lnSpc>
                        <a:spcBef>
                          <a:spcPts val="0"/>
                        </a:spcBef>
                        <a:spcAft>
                          <a:spcPts val="0"/>
                        </a:spcAft>
                      </a:pPr>
                      <a:r>
                        <a:rPr lang="en-GB" sz="700">
                          <a:latin typeface="Arial"/>
                          <a:ea typeface="Arial"/>
                          <a:cs typeface="Times New Roman"/>
                        </a:rPr>
                        <a:t>Changing of bed sheets</a:t>
                      </a:r>
                      <a:endParaRPr lang="en-US" sz="600">
                        <a:latin typeface="Arial"/>
                        <a:ea typeface="Arial"/>
                        <a:cs typeface="Times New Roman"/>
                      </a:endParaRPr>
                    </a:p>
                  </a:txBody>
                  <a:tcPr marL="35190" marR="35190" marT="35190" marB="3519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GB" sz="700">
                          <a:latin typeface="Arial"/>
                          <a:ea typeface="Arial"/>
                          <a:cs typeface="Times New Roman"/>
                        </a:rPr>
                        <a:t>Change dirty sheets and pillowcases with clean ones</a:t>
                      </a:r>
                      <a:endParaRPr lang="en-US" sz="600">
                        <a:latin typeface="Arial"/>
                        <a:ea typeface="Arial"/>
                        <a:cs typeface="Times New Roman"/>
                      </a:endParaRPr>
                    </a:p>
                  </a:txBody>
                  <a:tcPr marL="35190" marR="35190" marT="35190" marB="3519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1"/>
                  </a:ext>
                </a:extLst>
              </a:tr>
              <a:tr h="240509">
                <a:tc>
                  <a:txBody>
                    <a:bodyPr/>
                    <a:lstStyle/>
                    <a:p>
                      <a:pPr marL="0" marR="0" algn="just">
                        <a:lnSpc>
                          <a:spcPct val="115000"/>
                        </a:lnSpc>
                        <a:spcBef>
                          <a:spcPts val="0"/>
                        </a:spcBef>
                        <a:spcAft>
                          <a:spcPts val="0"/>
                        </a:spcAft>
                      </a:pPr>
                      <a:r>
                        <a:rPr lang="en-GB" sz="700">
                          <a:latin typeface="Arial"/>
                          <a:ea typeface="Arial"/>
                          <a:cs typeface="Times New Roman"/>
                        </a:rPr>
                        <a:t>Wiping and dusting all surfaces </a:t>
                      </a:r>
                      <a:endParaRPr lang="en-US" sz="600">
                        <a:latin typeface="Arial"/>
                        <a:ea typeface="Arial"/>
                        <a:cs typeface="Times New Roman"/>
                      </a:endParaRPr>
                    </a:p>
                  </a:txBody>
                  <a:tcPr marL="35190" marR="35190" marT="35190" marB="3519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GB" sz="700" dirty="0">
                          <a:latin typeface="Arial"/>
                          <a:ea typeface="Arial"/>
                          <a:cs typeface="Times New Roman"/>
                        </a:rPr>
                        <a:t>Clean lamps, bedside tables, room decors, and other surfaces</a:t>
                      </a:r>
                      <a:endParaRPr lang="en-US" sz="600" dirty="0">
                        <a:latin typeface="Arial"/>
                        <a:ea typeface="Arial"/>
                        <a:cs typeface="Times New Roman"/>
                      </a:endParaRPr>
                    </a:p>
                  </a:txBody>
                  <a:tcPr marL="35190" marR="35190" marT="35190" marB="3519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2"/>
                  </a:ext>
                </a:extLst>
              </a:tr>
              <a:tr h="240509">
                <a:tc>
                  <a:txBody>
                    <a:bodyPr/>
                    <a:lstStyle/>
                    <a:p>
                      <a:pPr marL="0" marR="0" algn="just">
                        <a:lnSpc>
                          <a:spcPct val="115000"/>
                        </a:lnSpc>
                        <a:spcBef>
                          <a:spcPts val="0"/>
                        </a:spcBef>
                        <a:spcAft>
                          <a:spcPts val="0"/>
                        </a:spcAft>
                      </a:pPr>
                      <a:r>
                        <a:rPr lang="en-GB" sz="700">
                          <a:latin typeface="Arial"/>
                          <a:ea typeface="Arial"/>
                          <a:cs typeface="Times New Roman"/>
                        </a:rPr>
                        <a:t>Cleaning under furniture</a:t>
                      </a:r>
                      <a:endParaRPr lang="en-US" sz="600">
                        <a:latin typeface="Arial"/>
                        <a:ea typeface="Arial"/>
                        <a:cs typeface="Times New Roman"/>
                      </a:endParaRPr>
                    </a:p>
                  </a:txBody>
                  <a:tcPr marL="35190" marR="35190" marT="35190" marB="3519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GB" sz="700">
                          <a:latin typeface="Arial"/>
                          <a:ea typeface="Arial"/>
                          <a:cs typeface="Times New Roman"/>
                        </a:rPr>
                        <a:t>Check and clean beneath beds and furniture</a:t>
                      </a:r>
                      <a:endParaRPr lang="en-US" sz="600">
                        <a:latin typeface="Arial"/>
                        <a:ea typeface="Arial"/>
                        <a:cs typeface="Times New Roman"/>
                      </a:endParaRPr>
                    </a:p>
                  </a:txBody>
                  <a:tcPr marL="35190" marR="35190" marT="35190" marB="3519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3"/>
                  </a:ext>
                </a:extLst>
              </a:tr>
              <a:tr h="205522">
                <a:tc gridSpan="2">
                  <a:txBody>
                    <a:bodyPr/>
                    <a:lstStyle/>
                    <a:p>
                      <a:pPr marL="0" marR="0" algn="just">
                        <a:lnSpc>
                          <a:spcPct val="115000"/>
                        </a:lnSpc>
                        <a:spcBef>
                          <a:spcPts val="0"/>
                        </a:spcBef>
                        <a:spcAft>
                          <a:spcPts val="0"/>
                        </a:spcAft>
                      </a:pPr>
                      <a:r>
                        <a:rPr lang="en-GB" sz="700" b="1">
                          <a:latin typeface="Arial"/>
                          <a:ea typeface="Arial"/>
                          <a:cs typeface="Times New Roman"/>
                        </a:rPr>
                        <a:t>Finishing touch</a:t>
                      </a:r>
                      <a:endParaRPr lang="en-US" sz="600">
                        <a:latin typeface="Arial"/>
                        <a:ea typeface="Arial"/>
                        <a:cs typeface="Times New Roman"/>
                      </a:endParaRPr>
                    </a:p>
                  </a:txBody>
                  <a:tcPr marL="35190" marR="35190" marT="35190" marB="3519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6D7A8"/>
                    </a:solidFill>
                  </a:tcPr>
                </a:tc>
                <a:tc hMerge="1">
                  <a:txBody>
                    <a:bodyPr/>
                    <a:lstStyle/>
                    <a:p>
                      <a:endParaRPr lang="en-US"/>
                    </a:p>
                  </a:txBody>
                  <a:tcPr/>
                </a:tc>
                <a:extLst>
                  <a:ext uri="{0D108BD9-81ED-4DB2-BD59-A6C34878D82A}">
                    <a16:rowId xmlns:a16="http://schemas.microsoft.com/office/drawing/2014/main" val="10014"/>
                  </a:ext>
                </a:extLst>
              </a:tr>
              <a:tr h="240509">
                <a:tc>
                  <a:txBody>
                    <a:bodyPr/>
                    <a:lstStyle/>
                    <a:p>
                      <a:pPr marL="0" marR="0" algn="just">
                        <a:lnSpc>
                          <a:spcPct val="115000"/>
                        </a:lnSpc>
                        <a:spcBef>
                          <a:spcPts val="0"/>
                        </a:spcBef>
                        <a:spcAft>
                          <a:spcPts val="0"/>
                        </a:spcAft>
                      </a:pPr>
                      <a:r>
                        <a:rPr lang="en-GB" sz="700">
                          <a:latin typeface="Arial"/>
                          <a:ea typeface="Arial"/>
                          <a:cs typeface="Times New Roman"/>
                        </a:rPr>
                        <a:t>Restocking all amenities</a:t>
                      </a:r>
                      <a:endParaRPr lang="en-US" sz="600">
                        <a:latin typeface="Arial"/>
                        <a:ea typeface="Arial"/>
                        <a:cs typeface="Times New Roman"/>
                      </a:endParaRPr>
                    </a:p>
                  </a:txBody>
                  <a:tcPr marL="35190" marR="35190" marT="35190" marB="3519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GB" sz="700">
                          <a:latin typeface="Arial"/>
                          <a:ea typeface="Arial"/>
                          <a:cs typeface="Times New Roman"/>
                        </a:rPr>
                        <a:t>Maintain appropriate toiletries and refreshments</a:t>
                      </a:r>
                      <a:endParaRPr lang="en-US" sz="600">
                        <a:latin typeface="Arial"/>
                        <a:ea typeface="Arial"/>
                        <a:cs typeface="Times New Roman"/>
                      </a:endParaRPr>
                    </a:p>
                  </a:txBody>
                  <a:tcPr marL="35190" marR="35190" marT="35190" marB="3519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5"/>
                  </a:ext>
                </a:extLst>
              </a:tr>
              <a:tr h="205522">
                <a:tc>
                  <a:txBody>
                    <a:bodyPr/>
                    <a:lstStyle/>
                    <a:p>
                      <a:pPr marL="0" marR="0" algn="just">
                        <a:lnSpc>
                          <a:spcPct val="115000"/>
                        </a:lnSpc>
                        <a:spcBef>
                          <a:spcPts val="0"/>
                        </a:spcBef>
                        <a:spcAft>
                          <a:spcPts val="0"/>
                        </a:spcAft>
                      </a:pPr>
                      <a:r>
                        <a:rPr lang="en-GB" sz="700">
                          <a:latin typeface="Arial"/>
                          <a:ea typeface="Arial"/>
                          <a:cs typeface="Times New Roman"/>
                        </a:rPr>
                        <a:t>Inspecting room </a:t>
                      </a:r>
                      <a:endParaRPr lang="en-US" sz="600">
                        <a:latin typeface="Arial"/>
                        <a:ea typeface="Arial"/>
                        <a:cs typeface="Times New Roman"/>
                      </a:endParaRPr>
                    </a:p>
                  </a:txBody>
                  <a:tcPr marL="35190" marR="35190" marT="35190" marB="3519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GB" sz="700" dirty="0">
                          <a:latin typeface="Arial"/>
                          <a:ea typeface="Arial"/>
                          <a:cs typeface="Times New Roman"/>
                        </a:rPr>
                        <a:t>Check for missed spots and clean up</a:t>
                      </a:r>
                      <a:endParaRPr lang="en-US" sz="600" dirty="0">
                        <a:latin typeface="Arial"/>
                        <a:ea typeface="Arial"/>
                        <a:cs typeface="Times New Roman"/>
                      </a:endParaRPr>
                    </a:p>
                  </a:txBody>
                  <a:tcPr marL="35190" marR="35190" marT="35190" marB="3519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6"/>
                  </a:ext>
                </a:extLst>
              </a:tr>
              <a:tr h="240509">
                <a:tc>
                  <a:txBody>
                    <a:bodyPr/>
                    <a:lstStyle/>
                    <a:p>
                      <a:pPr marL="0" marR="0" algn="just">
                        <a:lnSpc>
                          <a:spcPct val="115000"/>
                        </a:lnSpc>
                        <a:spcBef>
                          <a:spcPts val="0"/>
                        </a:spcBef>
                        <a:spcAft>
                          <a:spcPts val="0"/>
                        </a:spcAft>
                      </a:pPr>
                      <a:r>
                        <a:rPr lang="en-GB" sz="700">
                          <a:latin typeface="Arial"/>
                          <a:ea typeface="Arial"/>
                          <a:cs typeface="Times New Roman"/>
                        </a:rPr>
                        <a:t>Reporting identified issues </a:t>
                      </a:r>
                      <a:endParaRPr lang="en-US" sz="600">
                        <a:latin typeface="Arial"/>
                        <a:ea typeface="Arial"/>
                        <a:cs typeface="Times New Roman"/>
                      </a:endParaRPr>
                    </a:p>
                  </a:txBody>
                  <a:tcPr marL="35190" marR="35190" marT="35190" marB="3519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GB" sz="700" dirty="0">
                          <a:latin typeface="Arial"/>
                          <a:ea typeface="Arial"/>
                          <a:cs typeface="Times New Roman"/>
                        </a:rPr>
                        <a:t>Please report maintenance or repairs immediately</a:t>
                      </a:r>
                      <a:endParaRPr lang="en-US" sz="600" dirty="0">
                        <a:latin typeface="Arial"/>
                        <a:ea typeface="Arial"/>
                        <a:cs typeface="Times New Roman"/>
                      </a:endParaRPr>
                    </a:p>
                  </a:txBody>
                  <a:tcPr marL="35190" marR="35190" marT="35190" marB="3519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7"/>
                  </a:ext>
                </a:extLst>
              </a:tr>
            </a:tbl>
          </a:graphicData>
        </a:graphic>
      </p:graphicFrame>
      <p:sp>
        <p:nvSpPr>
          <p:cNvPr id="6" name="TextBox 5"/>
          <p:cNvSpPr txBox="1"/>
          <p:nvPr/>
        </p:nvSpPr>
        <p:spPr>
          <a:xfrm>
            <a:off x="3206044" y="4743390"/>
            <a:ext cx="2957689" cy="800219"/>
          </a:xfrm>
          <a:prstGeom prst="rect">
            <a:avLst/>
          </a:prstGeom>
          <a:noFill/>
        </p:spPr>
        <p:txBody>
          <a:bodyPr wrap="square" rtlCol="0">
            <a:spAutoFit/>
          </a:bodyPr>
          <a:lstStyle/>
          <a:p>
            <a:pPr algn="ctr">
              <a:lnSpc>
                <a:spcPct val="150000"/>
              </a:lnSpc>
              <a:spcBef>
                <a:spcPts val="1200"/>
              </a:spcBef>
              <a:spcAft>
                <a:spcPts val="1200"/>
              </a:spcAft>
            </a:pPr>
            <a:r>
              <a:rPr lang="en-GB" sz="1200" b="1" dirty="0">
                <a:latin typeface="Arial"/>
                <a:ea typeface="Arial"/>
              </a:rPr>
              <a:t>(Source: Self-created)</a:t>
            </a:r>
            <a:endParaRPr lang="en-US" sz="1600" dirty="0">
              <a:latin typeface="Arial"/>
              <a:ea typeface="Arial"/>
            </a:endParaRPr>
          </a:p>
          <a:p>
            <a:endParaRPr lang="en-US" dirty="0"/>
          </a:p>
        </p:txBody>
      </p:sp>
    </p:spTree>
    <p:extLst>
      <p:ext uri="{BB962C8B-B14F-4D97-AF65-F5344CB8AC3E}">
        <p14:creationId xmlns:p14="http://schemas.microsoft.com/office/powerpoint/2010/main" val="41033094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000" b="1" dirty="0">
                <a:latin typeface="Arial" pitchFamily="34" charset="0"/>
                <a:cs typeface="Arial" pitchFamily="34" charset="0"/>
              </a:rPr>
              <a:t>Checklist Implementation</a:t>
            </a:r>
            <a:br>
              <a:rPr lang="en-US" sz="2000" dirty="0">
                <a:latin typeface="Arial" pitchFamily="34" charset="0"/>
                <a:cs typeface="Arial" pitchFamily="34" charset="0"/>
              </a:rPr>
            </a:br>
            <a:endParaRPr lang="en-US" sz="2000" dirty="0">
              <a:latin typeface="Arial" pitchFamily="34" charset="0"/>
              <a:cs typeface="Arial" pitchFamily="34" charset="0"/>
            </a:endParaRPr>
          </a:p>
        </p:txBody>
      </p:sp>
      <p:sp>
        <p:nvSpPr>
          <p:cNvPr id="4" name="Content Placeholder 3"/>
          <p:cNvSpPr>
            <a:spLocks noGrp="1"/>
          </p:cNvSpPr>
          <p:nvPr>
            <p:ph idx="1"/>
          </p:nvPr>
        </p:nvSpPr>
        <p:spPr>
          <a:xfrm>
            <a:off x="3318933" y="1106311"/>
            <a:ext cx="5610578" cy="4037189"/>
          </a:xfrm>
        </p:spPr>
        <p:txBody>
          <a:bodyPr>
            <a:normAutofit fontScale="25000" lnSpcReduction="20000"/>
          </a:bodyPr>
          <a:lstStyle/>
          <a:p>
            <a:pPr algn="just">
              <a:lnSpc>
                <a:spcPct val="120000"/>
              </a:lnSpc>
            </a:pPr>
            <a:r>
              <a:rPr lang="en-GB" sz="4800" b="1" i="1" dirty="0">
                <a:latin typeface="Arial" pitchFamily="34" charset="0"/>
                <a:cs typeface="Arial" pitchFamily="34" charset="0"/>
              </a:rPr>
              <a:t>Uniform Appearance:</a:t>
            </a:r>
            <a:endParaRPr lang="en-US" sz="4800" dirty="0">
              <a:latin typeface="Arial" pitchFamily="34" charset="0"/>
              <a:cs typeface="Arial" pitchFamily="34" charset="0"/>
            </a:endParaRPr>
          </a:p>
          <a:p>
            <a:pPr algn="just">
              <a:lnSpc>
                <a:spcPct val="120000"/>
              </a:lnSpc>
            </a:pPr>
            <a:r>
              <a:rPr lang="en-GB" sz="4800" dirty="0">
                <a:latin typeface="Arial" pitchFamily="34" charset="0"/>
                <a:cs typeface="Arial" pitchFamily="34" charset="0"/>
              </a:rPr>
              <a:t>Dusting ensures a continuously immaculate appearance</a:t>
            </a:r>
            <a:endParaRPr lang="en-US" sz="4800" dirty="0">
              <a:latin typeface="Arial" pitchFamily="34" charset="0"/>
              <a:cs typeface="Arial" pitchFamily="34" charset="0"/>
            </a:endParaRPr>
          </a:p>
          <a:p>
            <a:pPr algn="just">
              <a:lnSpc>
                <a:spcPct val="120000"/>
              </a:lnSpc>
            </a:pPr>
            <a:r>
              <a:rPr lang="en-GB" sz="4800" dirty="0">
                <a:latin typeface="Arial" pitchFamily="34" charset="0"/>
                <a:cs typeface="Arial" pitchFamily="34" charset="0"/>
              </a:rPr>
              <a:t>If you want clean floors, nothing beats a good vacuum (</a:t>
            </a:r>
            <a:r>
              <a:rPr lang="en-GB" sz="4800" dirty="0" err="1">
                <a:latin typeface="Arial" pitchFamily="34" charset="0"/>
                <a:cs typeface="Arial" pitchFamily="34" charset="0"/>
              </a:rPr>
              <a:t>mistay.in</a:t>
            </a:r>
            <a:r>
              <a:rPr lang="en-GB" sz="4800" dirty="0">
                <a:latin typeface="Arial" pitchFamily="34" charset="0"/>
                <a:cs typeface="Arial" pitchFamily="34" charset="0"/>
              </a:rPr>
              <a:t>, 2023)</a:t>
            </a:r>
            <a:endParaRPr lang="en-US" sz="4800" dirty="0">
              <a:latin typeface="Arial" pitchFamily="34" charset="0"/>
              <a:cs typeface="Arial" pitchFamily="34" charset="0"/>
            </a:endParaRPr>
          </a:p>
          <a:p>
            <a:pPr algn="just">
              <a:lnSpc>
                <a:spcPct val="120000"/>
              </a:lnSpc>
            </a:pPr>
            <a:r>
              <a:rPr lang="en-GB" sz="4800" dirty="0">
                <a:latin typeface="Arial" pitchFamily="34" charset="0"/>
                <a:cs typeface="Arial" pitchFamily="34" charset="0"/>
              </a:rPr>
              <a:t>Sanitation is greatly improved by regular trash removal and liner replacement (</a:t>
            </a:r>
            <a:r>
              <a:rPr lang="en-GB" sz="4800" dirty="0" err="1">
                <a:latin typeface="Arial" pitchFamily="34" charset="0"/>
                <a:cs typeface="Arial" pitchFamily="34" charset="0"/>
              </a:rPr>
              <a:t>Samosir</a:t>
            </a:r>
            <a:r>
              <a:rPr lang="en-GB" sz="4800" dirty="0">
                <a:latin typeface="Arial" pitchFamily="34" charset="0"/>
                <a:cs typeface="Arial" pitchFamily="34" charset="0"/>
              </a:rPr>
              <a:t>, 2022)</a:t>
            </a:r>
            <a:endParaRPr lang="en-US" sz="4800" dirty="0">
              <a:latin typeface="Arial" pitchFamily="34" charset="0"/>
              <a:cs typeface="Arial" pitchFamily="34" charset="0"/>
            </a:endParaRPr>
          </a:p>
          <a:p>
            <a:pPr algn="just">
              <a:lnSpc>
                <a:spcPct val="120000"/>
              </a:lnSpc>
            </a:pPr>
            <a:r>
              <a:rPr lang="en-GB" sz="4800" b="1" i="1" dirty="0">
                <a:latin typeface="Arial" pitchFamily="34" charset="0"/>
                <a:cs typeface="Arial" pitchFamily="34" charset="0"/>
              </a:rPr>
              <a:t>Displaying Superiority:</a:t>
            </a:r>
            <a:endParaRPr lang="en-US" sz="4800" dirty="0">
              <a:latin typeface="Arial" pitchFamily="34" charset="0"/>
              <a:cs typeface="Arial" pitchFamily="34" charset="0"/>
            </a:endParaRPr>
          </a:p>
          <a:p>
            <a:pPr algn="just">
              <a:lnSpc>
                <a:spcPct val="120000"/>
              </a:lnSpc>
            </a:pPr>
            <a:r>
              <a:rPr lang="en-GB" sz="4800" dirty="0">
                <a:latin typeface="Arial" pitchFamily="34" charset="0"/>
                <a:cs typeface="Arial" pitchFamily="34" charset="0"/>
              </a:rPr>
              <a:t>A clear reflection can be seen in clean and disinfected mirrors</a:t>
            </a:r>
            <a:endParaRPr lang="en-US" sz="4800" dirty="0">
              <a:latin typeface="Arial" pitchFamily="34" charset="0"/>
              <a:cs typeface="Arial" pitchFamily="34" charset="0"/>
            </a:endParaRPr>
          </a:p>
          <a:p>
            <a:pPr algn="just">
              <a:lnSpc>
                <a:spcPct val="120000"/>
              </a:lnSpc>
            </a:pPr>
            <a:r>
              <a:rPr lang="en-GB" sz="4800" dirty="0">
                <a:latin typeface="Arial" pitchFamily="34" charset="0"/>
                <a:cs typeface="Arial" pitchFamily="34" charset="0"/>
              </a:rPr>
              <a:t>Bathrooms with disinfected surfaces promote healthy hygiene</a:t>
            </a:r>
            <a:endParaRPr lang="en-US" sz="4800" dirty="0">
              <a:latin typeface="Arial" pitchFamily="34" charset="0"/>
              <a:cs typeface="Arial" pitchFamily="34" charset="0"/>
            </a:endParaRPr>
          </a:p>
          <a:p>
            <a:pPr algn="just">
              <a:lnSpc>
                <a:spcPct val="120000"/>
              </a:lnSpc>
            </a:pPr>
            <a:r>
              <a:rPr lang="en-GB" sz="4800" dirty="0">
                <a:latin typeface="Arial" pitchFamily="34" charset="0"/>
                <a:cs typeface="Arial" pitchFamily="34" charset="0"/>
              </a:rPr>
              <a:t>Clean toilets and baths are a sign of a clean facility</a:t>
            </a:r>
            <a:endParaRPr lang="en-US" sz="4800" dirty="0">
              <a:latin typeface="Arial" pitchFamily="34" charset="0"/>
              <a:cs typeface="Arial" pitchFamily="34" charset="0"/>
            </a:endParaRPr>
          </a:p>
          <a:p>
            <a:pPr algn="just">
              <a:lnSpc>
                <a:spcPct val="120000"/>
              </a:lnSpc>
            </a:pPr>
            <a:r>
              <a:rPr lang="en-GB" sz="4800" b="1" i="1" dirty="0">
                <a:latin typeface="Arial" pitchFamily="34" charset="0"/>
                <a:cs typeface="Arial" pitchFamily="34" charset="0"/>
              </a:rPr>
              <a:t>Relaxing Atmosphere:</a:t>
            </a:r>
            <a:endParaRPr lang="en-US" sz="4800" dirty="0">
              <a:latin typeface="Arial" pitchFamily="34" charset="0"/>
              <a:cs typeface="Arial" pitchFamily="34" charset="0"/>
            </a:endParaRPr>
          </a:p>
          <a:p>
            <a:pPr algn="just">
              <a:lnSpc>
                <a:spcPct val="120000"/>
              </a:lnSpc>
            </a:pPr>
            <a:r>
              <a:rPr lang="en-GB" sz="4800" dirty="0">
                <a:latin typeface="Arial" pitchFamily="34" charset="0"/>
                <a:cs typeface="Arial" pitchFamily="34" charset="0"/>
              </a:rPr>
              <a:t>Changing the sheets and pillowcases on the bed</a:t>
            </a:r>
            <a:endParaRPr lang="en-US" sz="4800" dirty="0">
              <a:latin typeface="Arial" pitchFamily="34" charset="0"/>
              <a:cs typeface="Arial" pitchFamily="34" charset="0"/>
            </a:endParaRPr>
          </a:p>
          <a:p>
            <a:pPr algn="just">
              <a:lnSpc>
                <a:spcPct val="120000"/>
              </a:lnSpc>
            </a:pPr>
            <a:r>
              <a:rPr lang="en-GB" sz="4800" dirty="0">
                <a:latin typeface="Arial" pitchFamily="34" charset="0"/>
                <a:cs typeface="Arial" pitchFamily="34" charset="0"/>
              </a:rPr>
              <a:t>A clean, well-kept space makes visitors feel at home</a:t>
            </a:r>
            <a:endParaRPr lang="en-US" sz="4800" dirty="0">
              <a:latin typeface="Arial" pitchFamily="34" charset="0"/>
              <a:cs typeface="Arial" pitchFamily="34" charset="0"/>
            </a:endParaRPr>
          </a:p>
          <a:p>
            <a:pPr algn="just">
              <a:lnSpc>
                <a:spcPct val="120000"/>
              </a:lnSpc>
            </a:pPr>
            <a:r>
              <a:rPr lang="en-GB" sz="4800" dirty="0">
                <a:latin typeface="Arial" pitchFamily="34" charset="0"/>
                <a:cs typeface="Arial" pitchFamily="34" charset="0"/>
              </a:rPr>
              <a:t>The cleanliness of a room can be checked by looking under the furniture (</a:t>
            </a:r>
            <a:r>
              <a:rPr lang="en-GB" sz="4800" dirty="0" err="1">
                <a:latin typeface="Arial" pitchFamily="34" charset="0"/>
                <a:cs typeface="Arial" pitchFamily="34" charset="0"/>
              </a:rPr>
              <a:t>Samosir</a:t>
            </a:r>
            <a:r>
              <a:rPr lang="en-GB" sz="4800" dirty="0">
                <a:latin typeface="Arial" pitchFamily="34" charset="0"/>
                <a:cs typeface="Arial" pitchFamily="34" charset="0"/>
              </a:rPr>
              <a:t>, 2022)</a:t>
            </a:r>
            <a:endParaRPr lang="en-US" sz="4800" dirty="0">
              <a:latin typeface="Arial" pitchFamily="34" charset="0"/>
              <a:cs typeface="Arial" pitchFamily="34" charset="0"/>
            </a:endParaRPr>
          </a:p>
          <a:p>
            <a:pPr algn="just">
              <a:lnSpc>
                <a:spcPct val="120000"/>
              </a:lnSpc>
            </a:pPr>
            <a:r>
              <a:rPr lang="en-GB" sz="4800" b="1" i="1" dirty="0">
                <a:latin typeface="Arial" pitchFamily="34" charset="0"/>
                <a:cs typeface="Arial" pitchFamily="34" charset="0"/>
              </a:rPr>
              <a:t>Satisfaction of Guests:</a:t>
            </a:r>
            <a:endParaRPr lang="en-US" sz="4800" dirty="0">
              <a:latin typeface="Arial" pitchFamily="34" charset="0"/>
              <a:cs typeface="Arial" pitchFamily="34" charset="0"/>
            </a:endParaRPr>
          </a:p>
          <a:p>
            <a:pPr algn="just">
              <a:lnSpc>
                <a:spcPct val="120000"/>
              </a:lnSpc>
            </a:pPr>
            <a:r>
              <a:rPr lang="en-GB" sz="4800" dirty="0">
                <a:latin typeface="Arial" pitchFamily="34" charset="0"/>
                <a:cs typeface="Arial" pitchFamily="34" charset="0"/>
              </a:rPr>
              <a:t>Maintenance of supplies in accordance with guest demand</a:t>
            </a:r>
            <a:endParaRPr lang="en-US" sz="4800" dirty="0">
              <a:latin typeface="Arial" pitchFamily="34" charset="0"/>
              <a:cs typeface="Arial" pitchFamily="34" charset="0"/>
            </a:endParaRPr>
          </a:p>
          <a:p>
            <a:pPr algn="just">
              <a:lnSpc>
                <a:spcPct val="120000"/>
              </a:lnSpc>
            </a:pPr>
            <a:r>
              <a:rPr lang="en-GB" sz="4800" dirty="0">
                <a:latin typeface="Arial" pitchFamily="34" charset="0"/>
                <a:cs typeface="Arial" pitchFamily="34" charset="0"/>
              </a:rPr>
              <a:t>Inspecting a room thoroughly helps find mistakes</a:t>
            </a:r>
            <a:endParaRPr lang="en-US" sz="4800" dirty="0">
              <a:latin typeface="Arial" pitchFamily="34" charset="0"/>
              <a:cs typeface="Arial" pitchFamily="34" charset="0"/>
            </a:endParaRPr>
          </a:p>
          <a:p>
            <a:pPr algn="just">
              <a:lnSpc>
                <a:spcPct val="120000"/>
              </a:lnSpc>
            </a:pPr>
            <a:r>
              <a:rPr lang="en-GB" sz="4800" dirty="0">
                <a:latin typeface="Arial" pitchFamily="34" charset="0"/>
                <a:cs typeface="Arial" pitchFamily="34" charset="0"/>
              </a:rPr>
              <a:t>Timely notification of repair needs allows for prompt attention</a:t>
            </a:r>
            <a:endParaRPr lang="en-US" sz="4800" dirty="0">
              <a:latin typeface="Arial" pitchFamily="34" charset="0"/>
              <a:cs typeface="Arial" pitchFamily="34" charset="0"/>
            </a:endParaRPr>
          </a:p>
          <a:p>
            <a:pPr algn="just">
              <a:lnSpc>
                <a:spcPct val="120000"/>
              </a:lnSpc>
            </a:pPr>
            <a:endParaRPr lang="en-US" dirty="0"/>
          </a:p>
        </p:txBody>
      </p:sp>
      <p:pic>
        <p:nvPicPr>
          <p:cNvPr id="5" name="image2.png"/>
          <p:cNvPicPr/>
          <p:nvPr/>
        </p:nvPicPr>
        <p:blipFill>
          <a:blip r:embed="rId3"/>
          <a:srcRect/>
          <a:stretch>
            <a:fillRect/>
          </a:stretch>
        </p:blipFill>
        <p:spPr>
          <a:xfrm>
            <a:off x="187855" y="1117601"/>
            <a:ext cx="3085924" cy="3317441"/>
          </a:xfrm>
          <a:prstGeom prst="rect">
            <a:avLst/>
          </a:prstGeom>
          <a:ln w="25400">
            <a:solidFill>
              <a:srgbClr val="000000"/>
            </a:solidFill>
            <a:prstDash val="solid"/>
          </a:ln>
        </p:spPr>
      </p:pic>
      <p:sp>
        <p:nvSpPr>
          <p:cNvPr id="6" name="TextBox 5"/>
          <p:cNvSpPr txBox="1"/>
          <p:nvPr/>
        </p:nvSpPr>
        <p:spPr>
          <a:xfrm>
            <a:off x="180622" y="4526844"/>
            <a:ext cx="3239911" cy="276999"/>
          </a:xfrm>
          <a:prstGeom prst="rect">
            <a:avLst/>
          </a:prstGeom>
          <a:noFill/>
        </p:spPr>
        <p:txBody>
          <a:bodyPr wrap="square" rtlCol="0">
            <a:spAutoFit/>
          </a:bodyPr>
          <a:lstStyle/>
          <a:p>
            <a:pPr algn="ctr"/>
            <a:r>
              <a:rPr lang="en-GB" sz="1200" b="1" dirty="0">
                <a:latin typeface="Arial" pitchFamily="34" charset="0"/>
                <a:cs typeface="Arial" pitchFamily="34" charset="0"/>
              </a:rPr>
              <a:t>(Source: smartmeetings.com, 2023)</a:t>
            </a:r>
            <a:endParaRPr lang="en-US" b="1" dirty="0"/>
          </a:p>
        </p:txBody>
      </p:sp>
    </p:spTree>
    <p:extLst>
      <p:ext uri="{BB962C8B-B14F-4D97-AF65-F5344CB8AC3E}">
        <p14:creationId xmlns:p14="http://schemas.microsoft.com/office/powerpoint/2010/main" val="41033094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000" b="1" dirty="0"/>
              <a:t>Employee Engagement Model</a:t>
            </a:r>
            <a:endParaRPr lang="en-US" sz="2000" dirty="0">
              <a:latin typeface="Times New Roman" pitchFamily="18" charset="0"/>
              <a:cs typeface="Times New Roman" pitchFamily="18" charset="0"/>
            </a:endParaRPr>
          </a:p>
        </p:txBody>
      </p:sp>
      <p:sp>
        <p:nvSpPr>
          <p:cNvPr id="4" name="Content Placeholder 3"/>
          <p:cNvSpPr>
            <a:spLocks noGrp="1"/>
          </p:cNvSpPr>
          <p:nvPr>
            <p:ph idx="1"/>
          </p:nvPr>
        </p:nvSpPr>
        <p:spPr>
          <a:xfrm>
            <a:off x="4651021" y="1224116"/>
            <a:ext cx="4021891" cy="3313741"/>
          </a:xfrm>
        </p:spPr>
        <p:txBody>
          <a:bodyPr>
            <a:normAutofit fontScale="47500" lnSpcReduction="20000"/>
          </a:bodyPr>
          <a:lstStyle/>
          <a:p>
            <a:pPr marL="0" marR="0" algn="just">
              <a:lnSpc>
                <a:spcPct val="170000"/>
              </a:lnSpc>
              <a:spcBef>
                <a:spcPts val="1200"/>
              </a:spcBef>
              <a:spcAft>
                <a:spcPts val="1200"/>
              </a:spcAft>
            </a:pPr>
            <a:r>
              <a:rPr lang="en-GB" sz="2200" dirty="0">
                <a:latin typeface="Arial"/>
                <a:ea typeface="Arial"/>
              </a:rPr>
              <a:t>Gallup's Q12 Model of employee engagement affects the efficiency of housekeeping and cleaning services in any hospitality sector (Singh and </a:t>
            </a:r>
            <a:r>
              <a:rPr lang="en-GB" sz="2200" dirty="0" err="1">
                <a:latin typeface="Arial"/>
                <a:ea typeface="Arial"/>
              </a:rPr>
              <a:t>Townsley</a:t>
            </a:r>
            <a:r>
              <a:rPr lang="en-GB" sz="2200" dirty="0">
                <a:latin typeface="Arial"/>
                <a:ea typeface="Arial"/>
              </a:rPr>
              <a:t>, 2020)</a:t>
            </a:r>
            <a:endParaRPr lang="en-US" sz="2200" dirty="0">
              <a:latin typeface="Arial"/>
              <a:ea typeface="Arial"/>
            </a:endParaRPr>
          </a:p>
          <a:p>
            <a:pPr marL="0" marR="0" algn="just">
              <a:lnSpc>
                <a:spcPct val="170000"/>
              </a:lnSpc>
              <a:spcBef>
                <a:spcPts val="1200"/>
              </a:spcBef>
              <a:spcAft>
                <a:spcPts val="1200"/>
              </a:spcAft>
            </a:pPr>
            <a:r>
              <a:rPr lang="en-GB" sz="2200" dirty="0">
                <a:latin typeface="Arial"/>
                <a:ea typeface="Arial"/>
              </a:rPr>
              <a:t>Worker involvement increases output and contentment in the workplace</a:t>
            </a:r>
            <a:endParaRPr lang="en-US" sz="2200" dirty="0">
              <a:latin typeface="Arial"/>
              <a:ea typeface="Arial"/>
            </a:endParaRPr>
          </a:p>
          <a:p>
            <a:pPr marL="0" marR="0" algn="just">
              <a:lnSpc>
                <a:spcPct val="170000"/>
              </a:lnSpc>
              <a:spcBef>
                <a:spcPts val="1200"/>
              </a:spcBef>
              <a:spcAft>
                <a:spcPts val="1200"/>
              </a:spcAft>
            </a:pPr>
            <a:r>
              <a:rPr lang="en-GB" sz="2200" dirty="0">
                <a:latin typeface="Arial"/>
                <a:ea typeface="Arial"/>
              </a:rPr>
              <a:t>Higher levels of involvement are correlated with more satisfied customers</a:t>
            </a:r>
            <a:endParaRPr lang="en-US" sz="2200" dirty="0">
              <a:latin typeface="Arial"/>
              <a:ea typeface="Arial"/>
            </a:endParaRPr>
          </a:p>
          <a:p>
            <a:pPr marL="0" marR="0" algn="just">
              <a:lnSpc>
                <a:spcPct val="170000"/>
              </a:lnSpc>
              <a:spcBef>
                <a:spcPts val="1200"/>
              </a:spcBef>
              <a:spcAft>
                <a:spcPts val="1200"/>
              </a:spcAft>
            </a:pPr>
            <a:r>
              <a:rPr lang="en-GB" sz="2200" dirty="0">
                <a:latin typeface="Arial"/>
                <a:ea typeface="Arial"/>
              </a:rPr>
              <a:t>The 12 components of the model have a significant impact on employee morale and productivity.</a:t>
            </a:r>
            <a:endParaRPr lang="en-US" sz="2200" dirty="0">
              <a:latin typeface="Arial"/>
              <a:ea typeface="Arial"/>
            </a:endParaRPr>
          </a:p>
          <a:p>
            <a:endParaRPr lang="en-US" dirty="0"/>
          </a:p>
        </p:txBody>
      </p:sp>
      <p:pic>
        <p:nvPicPr>
          <p:cNvPr id="5" name="image1.png"/>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rcRect/>
          <a:stretch>
            <a:fillRect/>
          </a:stretch>
        </p:blipFill>
        <p:spPr>
          <a:xfrm>
            <a:off x="426617" y="1174043"/>
            <a:ext cx="3377739" cy="2949433"/>
          </a:xfrm>
          <a:prstGeom prst="rect">
            <a:avLst/>
          </a:prstGeom>
          <a:ln w="25400">
            <a:solidFill>
              <a:srgbClr val="000000"/>
            </a:solidFill>
            <a:prstDash val="solid"/>
          </a:ln>
        </p:spPr>
      </p:pic>
      <p:sp>
        <p:nvSpPr>
          <p:cNvPr id="6" name="TextBox 5"/>
          <p:cNvSpPr txBox="1"/>
          <p:nvPr/>
        </p:nvSpPr>
        <p:spPr>
          <a:xfrm>
            <a:off x="474133" y="4261975"/>
            <a:ext cx="3217334" cy="276999"/>
          </a:xfrm>
          <a:prstGeom prst="rect">
            <a:avLst/>
          </a:prstGeom>
          <a:noFill/>
        </p:spPr>
        <p:txBody>
          <a:bodyPr wrap="square" rtlCol="0">
            <a:spAutoFit/>
          </a:bodyPr>
          <a:lstStyle/>
          <a:p>
            <a:pPr algn="ctr"/>
            <a:r>
              <a:rPr lang="en-GB" sz="1200" b="1" dirty="0">
                <a:latin typeface="Arial" pitchFamily="34" charset="0"/>
                <a:cs typeface="Arial" pitchFamily="34" charset="0"/>
              </a:rPr>
              <a:t>(Source:  Rbfco.com, 2023)</a:t>
            </a:r>
            <a:endParaRPr lang="en-US" sz="1200" b="1" dirty="0">
              <a:latin typeface="Arial" pitchFamily="34" charset="0"/>
              <a:cs typeface="Arial" pitchFamily="34" charset="0"/>
            </a:endParaRPr>
          </a:p>
        </p:txBody>
      </p:sp>
    </p:spTree>
    <p:extLst>
      <p:ext uri="{BB962C8B-B14F-4D97-AF65-F5344CB8AC3E}">
        <p14:creationId xmlns:p14="http://schemas.microsoft.com/office/powerpoint/2010/main" val="41033094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000" b="1" dirty="0"/>
              <a:t>Model Components</a:t>
            </a:r>
            <a:endParaRPr lang="en-US" sz="2000" dirty="0">
              <a:latin typeface="Times New Roman" pitchFamily="18" charset="0"/>
              <a:cs typeface="Times New Roman" pitchFamily="18" charset="0"/>
            </a:endParaRPr>
          </a:p>
        </p:txBody>
      </p:sp>
      <p:sp>
        <p:nvSpPr>
          <p:cNvPr id="4" name="Content Placeholder 3"/>
          <p:cNvSpPr>
            <a:spLocks noGrp="1"/>
          </p:cNvSpPr>
          <p:nvPr>
            <p:ph idx="1"/>
          </p:nvPr>
        </p:nvSpPr>
        <p:spPr>
          <a:xfrm>
            <a:off x="225778" y="1224116"/>
            <a:ext cx="8658577" cy="3652684"/>
          </a:xfrm>
        </p:spPr>
        <p:txBody>
          <a:bodyPr>
            <a:normAutofit fontScale="40000" lnSpcReduction="20000"/>
          </a:bodyPr>
          <a:lstStyle/>
          <a:p>
            <a:pPr algn="just">
              <a:lnSpc>
                <a:spcPct val="170000"/>
              </a:lnSpc>
            </a:pPr>
            <a:r>
              <a:rPr lang="en-GB" b="1" dirty="0"/>
              <a:t>Employee Alignment:</a:t>
            </a:r>
            <a:r>
              <a:rPr lang="en-GB" dirty="0"/>
              <a:t> Learning how one's role supports company aims</a:t>
            </a:r>
            <a:endParaRPr lang="en-US" dirty="0"/>
          </a:p>
          <a:p>
            <a:pPr algn="just">
              <a:lnSpc>
                <a:spcPct val="170000"/>
              </a:lnSpc>
            </a:pPr>
            <a:r>
              <a:rPr lang="en-GB" b="1" dirty="0"/>
              <a:t>Clear Expectations:</a:t>
            </a:r>
            <a:r>
              <a:rPr lang="en-GB" dirty="0"/>
              <a:t> Understanding performance measurements and role expectations (</a:t>
            </a:r>
            <a:r>
              <a:rPr lang="en-GB" dirty="0" err="1"/>
              <a:t>Oktanofa</a:t>
            </a:r>
            <a:r>
              <a:rPr lang="en-GB" dirty="0"/>
              <a:t>, </a:t>
            </a:r>
            <a:r>
              <a:rPr lang="en-GB" dirty="0" err="1"/>
              <a:t>Arliawan</a:t>
            </a:r>
            <a:r>
              <a:rPr lang="en-GB" dirty="0"/>
              <a:t> and </a:t>
            </a:r>
            <a:r>
              <a:rPr lang="en-GB" dirty="0" err="1"/>
              <a:t>Gustomo</a:t>
            </a:r>
            <a:r>
              <a:rPr lang="en-GB" dirty="0"/>
              <a:t>, 2022)</a:t>
            </a:r>
            <a:endParaRPr lang="en-US" dirty="0"/>
          </a:p>
          <a:p>
            <a:pPr algn="just">
              <a:lnSpc>
                <a:spcPct val="170000"/>
              </a:lnSpc>
            </a:pPr>
            <a:r>
              <a:rPr lang="en-GB" b="1" dirty="0"/>
              <a:t>Regular Check-</a:t>
            </a:r>
            <a:r>
              <a:rPr lang="en-GB" b="1" dirty="0" err="1"/>
              <a:t>ins:</a:t>
            </a:r>
            <a:r>
              <a:rPr lang="en-GB" dirty="0" err="1"/>
              <a:t>Ongoing</a:t>
            </a:r>
            <a:r>
              <a:rPr lang="en-GB" dirty="0"/>
              <a:t> performance comments</a:t>
            </a:r>
            <a:endParaRPr lang="en-US" dirty="0"/>
          </a:p>
          <a:p>
            <a:pPr algn="just">
              <a:lnSpc>
                <a:spcPct val="170000"/>
              </a:lnSpc>
            </a:pPr>
            <a:r>
              <a:rPr lang="en-GB" b="1" dirty="0"/>
              <a:t>Effective Management:</a:t>
            </a:r>
            <a:r>
              <a:rPr lang="en-GB" dirty="0"/>
              <a:t> Leadership that supports and works</a:t>
            </a:r>
            <a:endParaRPr lang="en-US" dirty="0"/>
          </a:p>
          <a:p>
            <a:pPr algn="just">
              <a:lnSpc>
                <a:spcPct val="170000"/>
              </a:lnSpc>
            </a:pPr>
            <a:r>
              <a:rPr lang="en-GB" b="1" dirty="0"/>
              <a:t>Co-worker Relationships:</a:t>
            </a:r>
            <a:r>
              <a:rPr lang="en-GB" dirty="0"/>
              <a:t> Creating good work relationships</a:t>
            </a:r>
            <a:endParaRPr lang="en-US" dirty="0"/>
          </a:p>
          <a:p>
            <a:pPr algn="just">
              <a:lnSpc>
                <a:spcPct val="170000"/>
              </a:lnSpc>
            </a:pPr>
            <a:r>
              <a:rPr lang="en-GB" b="1" dirty="0"/>
              <a:t>Mission and Purpose:</a:t>
            </a:r>
            <a:r>
              <a:rPr lang="en-GB" dirty="0"/>
              <a:t> Realizing and supporting the company's goals</a:t>
            </a:r>
            <a:endParaRPr lang="en-US" dirty="0"/>
          </a:p>
          <a:p>
            <a:pPr algn="just">
              <a:lnSpc>
                <a:spcPct val="170000"/>
              </a:lnSpc>
            </a:pPr>
            <a:r>
              <a:rPr lang="en-GB" b="1" dirty="0"/>
              <a:t>Recognition and Praise:</a:t>
            </a:r>
            <a:r>
              <a:rPr lang="en-GB" dirty="0"/>
              <a:t> Being recognized for good work</a:t>
            </a:r>
            <a:endParaRPr lang="en-US" dirty="0"/>
          </a:p>
          <a:p>
            <a:pPr algn="just">
              <a:lnSpc>
                <a:spcPct val="170000"/>
              </a:lnSpc>
            </a:pPr>
            <a:r>
              <a:rPr lang="en-GB" b="1" dirty="0"/>
              <a:t>Quality Tools and Resources:</a:t>
            </a:r>
            <a:r>
              <a:rPr lang="en-GB" dirty="0"/>
              <a:t> Proficient job performance requires access to tools and resources (Rbfco.com, 2023)</a:t>
            </a:r>
            <a:endParaRPr lang="en-US" dirty="0"/>
          </a:p>
          <a:p>
            <a:pPr algn="just">
              <a:lnSpc>
                <a:spcPct val="170000"/>
              </a:lnSpc>
            </a:pPr>
            <a:r>
              <a:rPr lang="en-GB" b="1" dirty="0"/>
              <a:t>Opportunities for Growth:</a:t>
            </a:r>
            <a:r>
              <a:rPr lang="en-GB" dirty="0"/>
              <a:t> Learning and growing inside the organization</a:t>
            </a:r>
            <a:endParaRPr lang="en-US" dirty="0"/>
          </a:p>
          <a:p>
            <a:pPr algn="just">
              <a:lnSpc>
                <a:spcPct val="170000"/>
              </a:lnSpc>
            </a:pPr>
            <a:r>
              <a:rPr lang="en-GB" b="1" dirty="0"/>
              <a:t>Personal Development: </a:t>
            </a:r>
            <a:r>
              <a:rPr lang="en-GB" dirty="0"/>
              <a:t>Continuous learning from training programs</a:t>
            </a:r>
            <a:endParaRPr lang="en-US" dirty="0"/>
          </a:p>
          <a:p>
            <a:pPr algn="just">
              <a:lnSpc>
                <a:spcPct val="170000"/>
              </a:lnSpc>
            </a:pPr>
            <a:r>
              <a:rPr lang="en-GB" b="1" dirty="0"/>
              <a:t>Job Security:</a:t>
            </a:r>
            <a:r>
              <a:rPr lang="en-GB" dirty="0"/>
              <a:t> Secure employment and future in the company</a:t>
            </a:r>
            <a:endParaRPr lang="en-US" dirty="0"/>
          </a:p>
          <a:p>
            <a:pPr algn="just">
              <a:lnSpc>
                <a:spcPct val="170000"/>
              </a:lnSpc>
            </a:pPr>
            <a:r>
              <a:rPr lang="en-GB" b="1" dirty="0"/>
              <a:t>Work-Life Balance:</a:t>
            </a:r>
            <a:r>
              <a:rPr lang="en-GB" dirty="0"/>
              <a:t> Keeping work and life balanced</a:t>
            </a:r>
            <a:endParaRPr lang="en-US" dirty="0"/>
          </a:p>
          <a:p>
            <a:endParaRPr lang="en-US" dirty="0"/>
          </a:p>
        </p:txBody>
      </p:sp>
      <p:sp>
        <p:nvSpPr>
          <p:cNvPr id="6" name="Rectangle 5"/>
          <p:cNvSpPr/>
          <p:nvPr/>
        </p:nvSpPr>
        <p:spPr>
          <a:xfrm>
            <a:off x="269631" y="1194380"/>
            <a:ext cx="8675077" cy="684803"/>
          </a:xfrm>
          <a:prstGeom prst="rect">
            <a:avLst/>
          </a:prstGeom>
        </p:spPr>
        <p:txBody>
          <a:bodyPr wrap="square">
            <a:spAutoFit/>
          </a:bodyPr>
          <a:lstStyle/>
          <a:p>
            <a:pPr lvl="0"/>
            <a:endParaRPr lang="en-US" sz="1600" dirty="0"/>
          </a:p>
          <a:p>
            <a:pPr marL="342900" marR="0" lvl="0" indent="-342900" algn="just">
              <a:lnSpc>
                <a:spcPct val="150000"/>
              </a:lnSpc>
              <a:spcBef>
                <a:spcPts val="0"/>
              </a:spcBef>
              <a:spcAft>
                <a:spcPts val="0"/>
              </a:spcAft>
              <a:buFont typeface="Symbol"/>
              <a:buChar char=""/>
            </a:pPr>
            <a:endParaRPr lang="en-US" sz="1500" dirty="0">
              <a:solidFill>
                <a:srgbClr val="000000"/>
              </a:solidFill>
              <a:latin typeface="Times New Roman"/>
              <a:ea typeface="Calibri"/>
              <a:cs typeface="Times New Roman"/>
            </a:endParaRPr>
          </a:p>
        </p:txBody>
      </p:sp>
    </p:spTree>
    <p:extLst>
      <p:ext uri="{BB962C8B-B14F-4D97-AF65-F5344CB8AC3E}">
        <p14:creationId xmlns:p14="http://schemas.microsoft.com/office/powerpoint/2010/main" val="41033094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000" b="1" dirty="0"/>
              <a:t>Examples of Best Industry Practices</a:t>
            </a:r>
            <a:br>
              <a:rPr lang="en-US" sz="2000" dirty="0"/>
            </a:br>
            <a:endParaRPr lang="en-US" sz="2000" dirty="0">
              <a:latin typeface="Times New Roman" pitchFamily="18" charset="0"/>
              <a:cs typeface="Times New Roman" pitchFamily="18" charset="0"/>
            </a:endParaRPr>
          </a:p>
        </p:txBody>
      </p:sp>
      <p:sp>
        <p:nvSpPr>
          <p:cNvPr id="4" name="Content Placeholder 3"/>
          <p:cNvSpPr>
            <a:spLocks noGrp="1"/>
          </p:cNvSpPr>
          <p:nvPr>
            <p:ph idx="1"/>
          </p:nvPr>
        </p:nvSpPr>
        <p:spPr/>
        <p:txBody>
          <a:bodyPr>
            <a:normAutofit fontScale="70000" lnSpcReduction="20000"/>
          </a:bodyPr>
          <a:lstStyle/>
          <a:p>
            <a:pPr marL="0" marR="0" algn="just">
              <a:lnSpc>
                <a:spcPct val="170000"/>
              </a:lnSpc>
              <a:spcBef>
                <a:spcPts val="1200"/>
              </a:spcBef>
              <a:spcAft>
                <a:spcPts val="1200"/>
              </a:spcAft>
            </a:pPr>
            <a:r>
              <a:rPr lang="en-GB" sz="2200" dirty="0">
                <a:latin typeface="Arial"/>
                <a:ea typeface="Arial"/>
              </a:rPr>
              <a:t>Hilton trains staff and rewards them for cleanliness. The rewards system and skill development opportunities motivate and encourage top performers to maintain high housekeeping standards (hilton.com, 2023)</a:t>
            </a:r>
            <a:endParaRPr lang="en-US" sz="2200" dirty="0">
              <a:latin typeface="Arial"/>
              <a:ea typeface="Arial"/>
            </a:endParaRPr>
          </a:p>
          <a:p>
            <a:pPr marL="0" marR="0" algn="just">
              <a:lnSpc>
                <a:spcPct val="170000"/>
              </a:lnSpc>
              <a:spcBef>
                <a:spcPts val="1200"/>
              </a:spcBef>
              <a:spcAft>
                <a:spcPts val="1200"/>
              </a:spcAft>
            </a:pPr>
            <a:r>
              <a:rPr lang="en-GB" sz="2200" dirty="0">
                <a:latin typeface="Arial"/>
                <a:ea typeface="Arial"/>
              </a:rPr>
              <a:t>Four Seasons takes pride in its personnel training programs, which emphasize technical skills, attention to detail, and individualized guest experiences (fourseasons.com, 2023)</a:t>
            </a:r>
            <a:endParaRPr lang="en-US" sz="2200" dirty="0">
              <a:latin typeface="Arial"/>
              <a:ea typeface="Arial"/>
            </a:endParaRPr>
          </a:p>
          <a:p>
            <a:pPr marL="0" marR="0" algn="just">
              <a:lnSpc>
                <a:spcPct val="170000"/>
              </a:lnSpc>
              <a:spcBef>
                <a:spcPts val="1200"/>
              </a:spcBef>
              <a:spcAft>
                <a:spcPts val="1200"/>
              </a:spcAft>
            </a:pPr>
            <a:r>
              <a:rPr lang="en-GB" sz="2200" dirty="0">
                <a:latin typeface="Arial"/>
                <a:ea typeface="Arial"/>
              </a:rPr>
              <a:t>Outstanding cleanliness is recognized through Four Seasons recognition programs that give staff pride and motivate them to clean rooms and clean well.</a:t>
            </a:r>
            <a:endParaRPr lang="en-US" sz="2200" dirty="0">
              <a:latin typeface="Arial"/>
              <a:ea typeface="Arial"/>
            </a:endParaRPr>
          </a:p>
          <a:p>
            <a:endParaRPr lang="en-US" dirty="0"/>
          </a:p>
        </p:txBody>
      </p:sp>
      <p:sp>
        <p:nvSpPr>
          <p:cNvPr id="6" name="Rectangle 5"/>
          <p:cNvSpPr/>
          <p:nvPr/>
        </p:nvSpPr>
        <p:spPr>
          <a:xfrm>
            <a:off x="222738" y="1194380"/>
            <a:ext cx="8663354" cy="931024"/>
          </a:xfrm>
          <a:prstGeom prst="rect">
            <a:avLst/>
          </a:prstGeom>
        </p:spPr>
        <p:txBody>
          <a:bodyPr wrap="square">
            <a:spAutoFit/>
          </a:bodyPr>
          <a:lstStyle/>
          <a:p>
            <a:endParaRPr lang="en-US" sz="1600" dirty="0"/>
          </a:p>
          <a:p>
            <a:pPr lvl="0"/>
            <a:endParaRPr lang="en-US" sz="1600" dirty="0"/>
          </a:p>
          <a:p>
            <a:pPr marL="342900" marR="0" lvl="0" indent="-342900" algn="just">
              <a:lnSpc>
                <a:spcPct val="150000"/>
              </a:lnSpc>
              <a:spcBef>
                <a:spcPts val="0"/>
              </a:spcBef>
              <a:spcAft>
                <a:spcPts val="0"/>
              </a:spcAft>
              <a:buFont typeface="Symbol"/>
              <a:buChar char=""/>
            </a:pPr>
            <a:endParaRPr lang="en-US" sz="1500" dirty="0">
              <a:solidFill>
                <a:srgbClr val="000000"/>
              </a:solidFill>
              <a:latin typeface="Times New Roman"/>
              <a:ea typeface="Calibri"/>
              <a:cs typeface="Times New Roman"/>
            </a:endParaRPr>
          </a:p>
        </p:txBody>
      </p:sp>
    </p:spTree>
    <p:extLst>
      <p:ext uri="{BB962C8B-B14F-4D97-AF65-F5344CB8AC3E}">
        <p14:creationId xmlns:p14="http://schemas.microsoft.com/office/powerpoint/2010/main" val="41033094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000" b="1" dirty="0"/>
              <a:t>Application to Housekeeping</a:t>
            </a:r>
            <a:br>
              <a:rPr lang="en-US" sz="2000" dirty="0"/>
            </a:br>
            <a:endParaRPr lang="en-US" sz="2000" dirty="0">
              <a:latin typeface="Times New Roman" pitchFamily="18" charset="0"/>
              <a:cs typeface="Times New Roman" pitchFamily="18" charset="0"/>
            </a:endParaRPr>
          </a:p>
        </p:txBody>
      </p:sp>
      <p:sp>
        <p:nvSpPr>
          <p:cNvPr id="4" name="Content Placeholder 3"/>
          <p:cNvSpPr>
            <a:spLocks noGrp="1"/>
          </p:cNvSpPr>
          <p:nvPr>
            <p:ph idx="1"/>
          </p:nvPr>
        </p:nvSpPr>
        <p:spPr/>
        <p:txBody>
          <a:bodyPr>
            <a:normAutofit fontScale="70000" lnSpcReduction="20000"/>
          </a:bodyPr>
          <a:lstStyle/>
          <a:p>
            <a:pPr marL="0" marR="0" algn="just">
              <a:lnSpc>
                <a:spcPct val="170000"/>
              </a:lnSpc>
              <a:spcBef>
                <a:spcPts val="1200"/>
              </a:spcBef>
              <a:spcAft>
                <a:spcPts val="1200"/>
              </a:spcAft>
            </a:pPr>
            <a:r>
              <a:rPr lang="en-GB" sz="2200" dirty="0">
                <a:latin typeface="Arial"/>
                <a:ea typeface="Arial"/>
              </a:rPr>
              <a:t>“</a:t>
            </a:r>
            <a:r>
              <a:rPr lang="en-GB" sz="2200" i="1" dirty="0">
                <a:latin typeface="Arial"/>
                <a:ea typeface="Arial"/>
              </a:rPr>
              <a:t>Gallup's Q12 model”</a:t>
            </a:r>
            <a:r>
              <a:rPr lang="en-GB" sz="2200" dirty="0">
                <a:latin typeface="Arial"/>
                <a:ea typeface="Arial"/>
              </a:rPr>
              <a:t> helps to recognize and appreciate people who have done a good job cleaning the house.</a:t>
            </a:r>
            <a:endParaRPr lang="en-US" sz="2200" dirty="0">
              <a:latin typeface="Arial"/>
              <a:ea typeface="Arial"/>
            </a:endParaRPr>
          </a:p>
          <a:p>
            <a:pPr marL="0" marR="0" algn="just">
              <a:lnSpc>
                <a:spcPct val="170000"/>
              </a:lnSpc>
              <a:spcBef>
                <a:spcPts val="1200"/>
              </a:spcBef>
              <a:spcAft>
                <a:spcPts val="1200"/>
              </a:spcAft>
            </a:pPr>
            <a:r>
              <a:rPr lang="en-GB" sz="2200" dirty="0">
                <a:latin typeface="Arial"/>
                <a:ea typeface="Arial"/>
              </a:rPr>
              <a:t>The model also provides the employees of the company with the tools they need to grow professionally (</a:t>
            </a:r>
            <a:r>
              <a:rPr lang="en-GB" sz="2200" dirty="0" err="1">
                <a:latin typeface="Arial"/>
                <a:ea typeface="Arial"/>
              </a:rPr>
              <a:t>Oktanofa</a:t>
            </a:r>
            <a:r>
              <a:rPr lang="en-GB" sz="2200" dirty="0">
                <a:latin typeface="Arial"/>
                <a:ea typeface="Arial"/>
              </a:rPr>
              <a:t>, </a:t>
            </a:r>
            <a:r>
              <a:rPr lang="en-GB" sz="2200" dirty="0" err="1">
                <a:latin typeface="Arial"/>
                <a:ea typeface="Arial"/>
              </a:rPr>
              <a:t>Arliawan</a:t>
            </a:r>
            <a:r>
              <a:rPr lang="en-GB" sz="2200" dirty="0">
                <a:latin typeface="Arial"/>
                <a:ea typeface="Arial"/>
              </a:rPr>
              <a:t> and </a:t>
            </a:r>
            <a:r>
              <a:rPr lang="en-GB" sz="2200" dirty="0" err="1">
                <a:latin typeface="Arial"/>
                <a:ea typeface="Arial"/>
              </a:rPr>
              <a:t>Gustomo</a:t>
            </a:r>
            <a:r>
              <a:rPr lang="en-GB" sz="2200" dirty="0">
                <a:latin typeface="Arial"/>
                <a:ea typeface="Arial"/>
              </a:rPr>
              <a:t>, 2022)</a:t>
            </a:r>
            <a:endParaRPr lang="en-US" sz="2200" dirty="0">
              <a:latin typeface="Arial"/>
              <a:ea typeface="Arial"/>
            </a:endParaRPr>
          </a:p>
          <a:p>
            <a:pPr marL="0" marR="0" algn="just">
              <a:lnSpc>
                <a:spcPct val="170000"/>
              </a:lnSpc>
              <a:spcBef>
                <a:spcPts val="1200"/>
              </a:spcBef>
              <a:spcAft>
                <a:spcPts val="1200"/>
              </a:spcAft>
            </a:pPr>
            <a:r>
              <a:rPr lang="en-GB" sz="2200" dirty="0">
                <a:latin typeface="Arial"/>
                <a:ea typeface="Arial"/>
              </a:rPr>
              <a:t>Foster honest dialogue among members of housekeeping team</a:t>
            </a:r>
            <a:endParaRPr lang="en-US" sz="2200" dirty="0">
              <a:latin typeface="Arial"/>
              <a:ea typeface="Arial"/>
            </a:endParaRPr>
          </a:p>
          <a:p>
            <a:pPr marL="0" marR="0" algn="just">
              <a:lnSpc>
                <a:spcPct val="170000"/>
              </a:lnSpc>
              <a:spcBef>
                <a:spcPts val="1200"/>
              </a:spcBef>
              <a:spcAft>
                <a:spcPts val="1200"/>
              </a:spcAft>
            </a:pPr>
            <a:r>
              <a:rPr lang="en-GB" sz="2200" dirty="0">
                <a:latin typeface="Arial"/>
                <a:ea typeface="Arial"/>
              </a:rPr>
              <a:t>Highly motivated workforce provides reliable housekeeping service to its customers</a:t>
            </a:r>
            <a:endParaRPr lang="en-US" sz="2200" dirty="0">
              <a:latin typeface="Arial"/>
              <a:ea typeface="Arial"/>
            </a:endParaRPr>
          </a:p>
          <a:p>
            <a:endParaRPr lang="en-US" dirty="0"/>
          </a:p>
        </p:txBody>
      </p:sp>
      <p:sp>
        <p:nvSpPr>
          <p:cNvPr id="6" name="Rectangle 5"/>
          <p:cNvSpPr/>
          <p:nvPr/>
        </p:nvSpPr>
        <p:spPr>
          <a:xfrm>
            <a:off x="222738" y="1194380"/>
            <a:ext cx="8663354" cy="931024"/>
          </a:xfrm>
          <a:prstGeom prst="rect">
            <a:avLst/>
          </a:prstGeom>
        </p:spPr>
        <p:txBody>
          <a:bodyPr wrap="square">
            <a:spAutoFit/>
          </a:bodyPr>
          <a:lstStyle/>
          <a:p>
            <a:endParaRPr lang="en-US" sz="1600" dirty="0"/>
          </a:p>
          <a:p>
            <a:pPr lvl="0"/>
            <a:endParaRPr lang="en-US" sz="1600" dirty="0"/>
          </a:p>
          <a:p>
            <a:pPr marL="342900" marR="0" lvl="0" indent="-342900" algn="just">
              <a:lnSpc>
                <a:spcPct val="150000"/>
              </a:lnSpc>
              <a:spcBef>
                <a:spcPts val="0"/>
              </a:spcBef>
              <a:spcAft>
                <a:spcPts val="0"/>
              </a:spcAft>
              <a:buFont typeface="Symbol"/>
              <a:buChar char=""/>
            </a:pPr>
            <a:endParaRPr lang="en-US" sz="1500" dirty="0">
              <a:solidFill>
                <a:srgbClr val="000000"/>
              </a:solidFill>
              <a:latin typeface="Times New Roman"/>
              <a:ea typeface="Calibri"/>
              <a:cs typeface="Times New Roman"/>
            </a:endParaRPr>
          </a:p>
        </p:txBody>
      </p:sp>
    </p:spTree>
    <p:extLst>
      <p:ext uri="{BB962C8B-B14F-4D97-AF65-F5344CB8AC3E}">
        <p14:creationId xmlns:p14="http://schemas.microsoft.com/office/powerpoint/2010/main" val="41033094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000" b="1" dirty="0"/>
              <a:t>Health and Safety</a:t>
            </a:r>
            <a:endParaRPr lang="en-US" sz="2000" dirty="0">
              <a:latin typeface="Times New Roman" pitchFamily="18" charset="0"/>
              <a:cs typeface="Times New Roman" pitchFamily="18" charset="0"/>
            </a:endParaRPr>
          </a:p>
        </p:txBody>
      </p:sp>
      <p:sp>
        <p:nvSpPr>
          <p:cNvPr id="4" name="Content Placeholder 3"/>
          <p:cNvSpPr>
            <a:spLocks noGrp="1"/>
          </p:cNvSpPr>
          <p:nvPr>
            <p:ph idx="1"/>
          </p:nvPr>
        </p:nvSpPr>
        <p:spPr>
          <a:xfrm>
            <a:off x="225778" y="1224116"/>
            <a:ext cx="8669865" cy="3528506"/>
          </a:xfrm>
        </p:spPr>
        <p:txBody>
          <a:bodyPr>
            <a:normAutofit fontScale="25000" lnSpcReduction="20000"/>
          </a:bodyPr>
          <a:lstStyle/>
          <a:p>
            <a:pPr marL="0" marR="0" algn="just">
              <a:lnSpc>
                <a:spcPct val="170000"/>
              </a:lnSpc>
              <a:spcBef>
                <a:spcPts val="1200"/>
              </a:spcBef>
              <a:spcAft>
                <a:spcPts val="1200"/>
              </a:spcAft>
            </a:pPr>
            <a:r>
              <a:rPr lang="en-GB" sz="4800" b="1" i="1" dirty="0">
                <a:latin typeface="Arial"/>
                <a:ea typeface="Arial"/>
              </a:rPr>
              <a:t>Employee Happiness:</a:t>
            </a:r>
            <a:endParaRPr lang="en-US" sz="4800" dirty="0">
              <a:latin typeface="Arial"/>
              <a:ea typeface="Arial"/>
            </a:endParaRPr>
          </a:p>
          <a:p>
            <a:pPr marL="0" marR="0" algn="just">
              <a:lnSpc>
                <a:spcPct val="170000"/>
              </a:lnSpc>
              <a:spcBef>
                <a:spcPts val="1200"/>
              </a:spcBef>
              <a:spcAft>
                <a:spcPts val="1200"/>
              </a:spcAft>
            </a:pPr>
            <a:r>
              <a:rPr lang="en-GB" sz="4800" dirty="0">
                <a:latin typeface="Arial"/>
                <a:ea typeface="Arial"/>
              </a:rPr>
              <a:t>Housekeepers' health and safety are ensured by established policies and practices</a:t>
            </a:r>
            <a:endParaRPr lang="en-US" sz="4800" dirty="0">
              <a:latin typeface="Arial"/>
              <a:ea typeface="Arial"/>
            </a:endParaRPr>
          </a:p>
          <a:p>
            <a:pPr marL="0" marR="0" algn="just">
              <a:lnSpc>
                <a:spcPct val="170000"/>
              </a:lnSpc>
              <a:spcBef>
                <a:spcPts val="1200"/>
              </a:spcBef>
              <a:spcAft>
                <a:spcPts val="1200"/>
              </a:spcAft>
            </a:pPr>
            <a:r>
              <a:rPr lang="en-GB" sz="4800" dirty="0">
                <a:latin typeface="Arial"/>
                <a:ea typeface="Arial"/>
              </a:rPr>
              <a:t>Safeguard against potential harm</a:t>
            </a:r>
            <a:endParaRPr lang="en-US" sz="4800" dirty="0">
              <a:latin typeface="Arial"/>
              <a:ea typeface="Arial"/>
            </a:endParaRPr>
          </a:p>
          <a:p>
            <a:pPr marL="0" marR="0" algn="just">
              <a:lnSpc>
                <a:spcPct val="170000"/>
              </a:lnSpc>
              <a:spcBef>
                <a:spcPts val="1200"/>
              </a:spcBef>
              <a:spcAft>
                <a:spcPts val="1200"/>
              </a:spcAft>
            </a:pPr>
            <a:r>
              <a:rPr lang="en-GB" sz="4800" b="1" i="1" dirty="0">
                <a:latin typeface="Arial"/>
                <a:ea typeface="Arial"/>
              </a:rPr>
              <a:t>Trust from Visitors:</a:t>
            </a:r>
            <a:endParaRPr lang="en-US" sz="4800" dirty="0">
              <a:latin typeface="Arial"/>
              <a:ea typeface="Arial"/>
            </a:endParaRPr>
          </a:p>
          <a:p>
            <a:pPr marL="0" marR="0" algn="just">
              <a:lnSpc>
                <a:spcPct val="170000"/>
              </a:lnSpc>
              <a:spcBef>
                <a:spcPts val="1200"/>
              </a:spcBef>
              <a:spcAft>
                <a:spcPts val="1200"/>
              </a:spcAft>
            </a:pPr>
            <a:r>
              <a:rPr lang="en-GB" sz="4800" dirty="0">
                <a:latin typeface="Arial"/>
                <a:ea typeface="Arial"/>
              </a:rPr>
              <a:t>A secure place to work promotes guest confidence</a:t>
            </a:r>
            <a:endParaRPr lang="en-US" sz="4800" dirty="0">
              <a:latin typeface="Arial"/>
              <a:ea typeface="Arial"/>
            </a:endParaRPr>
          </a:p>
          <a:p>
            <a:pPr marL="0" marR="0" algn="just">
              <a:lnSpc>
                <a:spcPct val="170000"/>
              </a:lnSpc>
              <a:spcBef>
                <a:spcPts val="1200"/>
              </a:spcBef>
              <a:spcAft>
                <a:spcPts val="1200"/>
              </a:spcAft>
            </a:pPr>
            <a:r>
              <a:rPr lang="en-GB" sz="4800" dirty="0">
                <a:latin typeface="Arial"/>
                <a:ea typeface="Arial"/>
              </a:rPr>
              <a:t>Standard operating procedures in any field should include frequent safety training, ergonomic standards, and the correct use of personal protection equipment (</a:t>
            </a:r>
            <a:r>
              <a:rPr lang="en-GB" sz="4800" dirty="0" err="1">
                <a:latin typeface="Arial"/>
                <a:ea typeface="Arial"/>
              </a:rPr>
              <a:t>Yudhiasta</a:t>
            </a:r>
            <a:r>
              <a:rPr lang="en-GB" sz="4800" dirty="0">
                <a:latin typeface="Arial"/>
                <a:ea typeface="Arial"/>
              </a:rPr>
              <a:t>, 2023)</a:t>
            </a:r>
            <a:endParaRPr lang="en-US" sz="4800" dirty="0">
              <a:latin typeface="Arial"/>
              <a:ea typeface="Arial"/>
            </a:endParaRPr>
          </a:p>
          <a:p>
            <a:endParaRPr lang="en-US" dirty="0"/>
          </a:p>
        </p:txBody>
      </p:sp>
      <p:sp>
        <p:nvSpPr>
          <p:cNvPr id="6" name="Rectangle 5"/>
          <p:cNvSpPr/>
          <p:nvPr/>
        </p:nvSpPr>
        <p:spPr>
          <a:xfrm>
            <a:off x="222738" y="1194380"/>
            <a:ext cx="8663354" cy="931024"/>
          </a:xfrm>
          <a:prstGeom prst="rect">
            <a:avLst/>
          </a:prstGeom>
        </p:spPr>
        <p:txBody>
          <a:bodyPr wrap="square">
            <a:spAutoFit/>
          </a:bodyPr>
          <a:lstStyle/>
          <a:p>
            <a:endParaRPr lang="en-US" sz="1600" dirty="0"/>
          </a:p>
          <a:p>
            <a:pPr lvl="0"/>
            <a:endParaRPr lang="en-US" sz="1600" dirty="0"/>
          </a:p>
          <a:p>
            <a:pPr marL="342900" marR="0" lvl="0" indent="-342900" algn="just">
              <a:lnSpc>
                <a:spcPct val="150000"/>
              </a:lnSpc>
              <a:spcBef>
                <a:spcPts val="0"/>
              </a:spcBef>
              <a:spcAft>
                <a:spcPts val="0"/>
              </a:spcAft>
              <a:buFont typeface="Symbol"/>
              <a:buChar char=""/>
            </a:pPr>
            <a:endParaRPr lang="en-US" sz="1500" dirty="0">
              <a:solidFill>
                <a:srgbClr val="000000"/>
              </a:solidFill>
              <a:latin typeface="Times New Roman"/>
              <a:ea typeface="Calibri"/>
              <a:cs typeface="Times New Roman"/>
            </a:endParaRPr>
          </a:p>
        </p:txBody>
      </p:sp>
    </p:spTree>
    <p:extLst>
      <p:ext uri="{BB962C8B-B14F-4D97-AF65-F5344CB8AC3E}">
        <p14:creationId xmlns:p14="http://schemas.microsoft.com/office/powerpoint/2010/main" val="41033094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000" b="1" dirty="0"/>
              <a:t>Conclusion</a:t>
            </a:r>
            <a:endParaRPr lang="en-US" sz="2000" dirty="0">
              <a:latin typeface="Times New Roman" pitchFamily="18" charset="0"/>
              <a:cs typeface="Times New Roman" pitchFamily="18" charset="0"/>
            </a:endParaRPr>
          </a:p>
        </p:txBody>
      </p:sp>
      <p:sp>
        <p:nvSpPr>
          <p:cNvPr id="5" name="Content Placeholder 4"/>
          <p:cNvSpPr>
            <a:spLocks noGrp="1"/>
          </p:cNvSpPr>
          <p:nvPr>
            <p:ph idx="1"/>
          </p:nvPr>
        </p:nvSpPr>
        <p:spPr>
          <a:xfrm>
            <a:off x="4865511" y="1224116"/>
            <a:ext cx="3807402" cy="3313741"/>
          </a:xfrm>
        </p:spPr>
        <p:txBody>
          <a:bodyPr>
            <a:normAutofit/>
          </a:bodyPr>
          <a:lstStyle/>
          <a:p>
            <a:pPr marL="0" marR="0" algn="just">
              <a:lnSpc>
                <a:spcPct val="150000"/>
              </a:lnSpc>
              <a:spcBef>
                <a:spcPts val="1200"/>
              </a:spcBef>
              <a:spcAft>
                <a:spcPts val="1200"/>
              </a:spcAft>
            </a:pPr>
            <a:r>
              <a:rPr lang="en-GB" sz="1300" dirty="0">
                <a:latin typeface="Arial"/>
                <a:ea typeface="Arial"/>
              </a:rPr>
              <a:t>Employees with better skills and a strong awareness of their role actively contribute to guest pleasure</a:t>
            </a:r>
            <a:endParaRPr lang="en-US" sz="1300" dirty="0">
              <a:latin typeface="Arial"/>
              <a:ea typeface="Arial"/>
            </a:endParaRPr>
          </a:p>
          <a:p>
            <a:pPr marL="0" marR="0" algn="just">
              <a:lnSpc>
                <a:spcPct val="150000"/>
              </a:lnSpc>
              <a:spcBef>
                <a:spcPts val="1200"/>
              </a:spcBef>
              <a:spcAft>
                <a:spcPts val="1200"/>
              </a:spcAft>
            </a:pPr>
            <a:r>
              <a:rPr lang="en-GB" sz="1300" dirty="0">
                <a:latin typeface="Arial"/>
                <a:ea typeface="Arial"/>
              </a:rPr>
              <a:t>This training program will teach important skills, create an intense work ethic, and promote high standards</a:t>
            </a:r>
            <a:endParaRPr lang="en-US" sz="1300" dirty="0">
              <a:latin typeface="Arial"/>
              <a:ea typeface="Arial"/>
            </a:endParaRPr>
          </a:p>
          <a:p>
            <a:pPr marL="0" marR="0" algn="just">
              <a:lnSpc>
                <a:spcPct val="150000"/>
              </a:lnSpc>
              <a:spcBef>
                <a:spcPts val="1200"/>
              </a:spcBef>
              <a:spcAft>
                <a:spcPts val="1200"/>
              </a:spcAft>
            </a:pPr>
            <a:r>
              <a:rPr lang="en-GB" sz="1300" dirty="0">
                <a:latin typeface="Arial"/>
                <a:ea typeface="Arial"/>
              </a:rPr>
              <a:t>The training will also improve employee-firm collaborative synergy to enhance business profits</a:t>
            </a:r>
            <a:endParaRPr lang="en-US" sz="1300" dirty="0">
              <a:latin typeface="Arial"/>
              <a:ea typeface="Arial"/>
            </a:endParaRPr>
          </a:p>
          <a:p>
            <a:endParaRPr lang="en-US" dirty="0"/>
          </a:p>
        </p:txBody>
      </p:sp>
      <p:sp>
        <p:nvSpPr>
          <p:cNvPr id="27650" name="AutoShape 2" descr="https://higherstudy.org/wp-content/uploads/2022/09/how-to-overcome-the-challenges-of-human-resource-management-hrm.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6" name="Picture 5"/>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tretch>
            <a:fillRect/>
          </a:stretch>
        </p:blipFill>
        <p:spPr>
          <a:xfrm>
            <a:off x="177800" y="1138978"/>
            <a:ext cx="4619978" cy="3004043"/>
          </a:xfrm>
          <a:prstGeom prst="rect">
            <a:avLst/>
          </a:prstGeom>
          <a:ln w="28575">
            <a:solidFill>
              <a:schemeClr val="tx1"/>
            </a:solidFill>
          </a:ln>
        </p:spPr>
      </p:pic>
      <p:sp>
        <p:nvSpPr>
          <p:cNvPr id="7" name="TextBox 6"/>
          <p:cNvSpPr txBox="1"/>
          <p:nvPr/>
        </p:nvSpPr>
        <p:spPr>
          <a:xfrm>
            <a:off x="304800" y="4278489"/>
            <a:ext cx="3759200" cy="646331"/>
          </a:xfrm>
          <a:prstGeom prst="rect">
            <a:avLst/>
          </a:prstGeom>
          <a:noFill/>
        </p:spPr>
        <p:txBody>
          <a:bodyPr wrap="square" rtlCol="0">
            <a:spAutoFit/>
          </a:bodyPr>
          <a:lstStyle/>
          <a:p>
            <a:pPr algn="ctr"/>
            <a:r>
              <a:rPr lang="en-GB" b="1" dirty="0"/>
              <a:t>(Source:</a:t>
            </a:r>
            <a:r>
              <a:rPr lang="en-US" b="1" dirty="0"/>
              <a:t> aihr.com, 2023</a:t>
            </a:r>
            <a:r>
              <a:rPr lang="en-GB" b="1" dirty="0"/>
              <a:t>)</a:t>
            </a:r>
            <a:endParaRPr lang="en-US" b="1" dirty="0"/>
          </a:p>
          <a:p>
            <a:endParaRPr lang="en-US" b="1" dirty="0"/>
          </a:p>
        </p:txBody>
      </p:sp>
    </p:spTree>
    <p:extLst>
      <p:ext uri="{BB962C8B-B14F-4D97-AF65-F5344CB8AC3E}">
        <p14:creationId xmlns:p14="http://schemas.microsoft.com/office/powerpoint/2010/main" val="41033094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US" b="1" dirty="0">
                <a:latin typeface="Times New Roman" pitchFamily="18" charset="0"/>
                <a:cs typeface="Times New Roman" pitchFamily="18" charset="0"/>
              </a:rPr>
              <a:t>References</a:t>
            </a:r>
          </a:p>
        </p:txBody>
      </p:sp>
      <p:sp>
        <p:nvSpPr>
          <p:cNvPr id="10" name="Content Placeholder 9"/>
          <p:cNvSpPr>
            <a:spLocks noGrp="1"/>
          </p:cNvSpPr>
          <p:nvPr>
            <p:ph sz="half" idx="2"/>
          </p:nvPr>
        </p:nvSpPr>
        <p:spPr>
          <a:xfrm>
            <a:off x="203200" y="1128890"/>
            <a:ext cx="8794044" cy="3826932"/>
          </a:xfrm>
        </p:spPr>
        <p:txBody>
          <a:bodyPr>
            <a:noAutofit/>
          </a:bodyPr>
          <a:lstStyle/>
          <a:p>
            <a:r>
              <a:rPr lang="en-GB" sz="900" dirty="0"/>
              <a:t>aihr.com, (2023).</a:t>
            </a:r>
            <a:r>
              <a:rPr lang="en-GB" sz="900" i="1" dirty="0"/>
              <a:t>Training at workplace.</a:t>
            </a:r>
            <a:r>
              <a:rPr lang="en-GB" sz="900" dirty="0"/>
              <a:t> Available at: </a:t>
            </a:r>
            <a:r>
              <a:rPr lang="en-GB" sz="900" u="sng" dirty="0">
                <a:hlinkClick r:id="rId2"/>
              </a:rPr>
              <a:t>https://www.aihr.com/blog/cross-training-employees/</a:t>
            </a:r>
            <a:r>
              <a:rPr lang="en-GB" sz="900" dirty="0"/>
              <a:t>[Accessed on: 13th November, 2023]</a:t>
            </a:r>
            <a:endParaRPr lang="en-US" sz="900" dirty="0"/>
          </a:p>
          <a:p>
            <a:r>
              <a:rPr lang="en-GB" sz="900" dirty="0"/>
              <a:t>ezeeabsolute.com, (2023).</a:t>
            </a:r>
            <a:r>
              <a:rPr lang="en-GB" sz="900" i="1" dirty="0"/>
              <a:t>Challenges in hotels.</a:t>
            </a:r>
            <a:r>
              <a:rPr lang="en-GB" sz="900" dirty="0"/>
              <a:t> Available at: </a:t>
            </a:r>
            <a:r>
              <a:rPr lang="en-GB" sz="900" u="sng" dirty="0">
                <a:hlinkClick r:id="rId3"/>
              </a:rPr>
              <a:t>https://www.ezeeabsolute.com/blog/how-to-deal-with-challenges-in-hotel-industry/</a:t>
            </a:r>
            <a:r>
              <a:rPr lang="en-GB" sz="900" dirty="0"/>
              <a:t> [Accessed on: 13th November, 2023]</a:t>
            </a:r>
            <a:endParaRPr lang="en-US" sz="900" dirty="0"/>
          </a:p>
          <a:p>
            <a:r>
              <a:rPr lang="en-GB" sz="900" dirty="0"/>
              <a:t>fourseasons.com, (2023).</a:t>
            </a:r>
            <a:r>
              <a:rPr lang="en-GB" sz="900" i="1" dirty="0"/>
              <a:t>About us.</a:t>
            </a:r>
            <a:r>
              <a:rPr lang="en-GB" sz="900" dirty="0"/>
              <a:t> Available at: </a:t>
            </a:r>
            <a:r>
              <a:rPr lang="en-GB" sz="900" u="sng" dirty="0">
                <a:hlinkClick r:id="rId4"/>
              </a:rPr>
              <a:t>https://www.fourseasons.com/</a:t>
            </a:r>
            <a:r>
              <a:rPr lang="en-GB" sz="900" dirty="0"/>
              <a:t> [Accessed on: 13th November, 2023]</a:t>
            </a:r>
            <a:endParaRPr lang="en-US" sz="900" dirty="0"/>
          </a:p>
          <a:p>
            <a:r>
              <a:rPr lang="en-GB" sz="900" dirty="0"/>
              <a:t>hilton.com, (2023).</a:t>
            </a:r>
            <a:r>
              <a:rPr lang="en-GB" sz="900" i="1" dirty="0"/>
              <a:t>About us.</a:t>
            </a:r>
            <a:r>
              <a:rPr lang="en-GB" sz="900" dirty="0"/>
              <a:t> Available </a:t>
            </a:r>
            <a:r>
              <a:rPr lang="en-GB" sz="900" dirty="0" err="1"/>
              <a:t>at:</a:t>
            </a:r>
            <a:r>
              <a:rPr lang="en-GB" sz="900" u="sng" dirty="0" err="1">
                <a:hlinkClick r:id="rId5"/>
              </a:rPr>
              <a:t>https</a:t>
            </a:r>
            <a:r>
              <a:rPr lang="en-GB" sz="900" u="sng" dirty="0">
                <a:hlinkClick r:id="rId5"/>
              </a:rPr>
              <a:t>://</a:t>
            </a:r>
            <a:r>
              <a:rPr lang="en-GB" sz="900" u="sng" dirty="0" err="1">
                <a:hlinkClick r:id="rId5"/>
              </a:rPr>
              <a:t>www.hilton.com</a:t>
            </a:r>
            <a:r>
              <a:rPr lang="en-GB" sz="900" u="sng" dirty="0">
                <a:hlinkClick r:id="rId5"/>
              </a:rPr>
              <a:t>/en/corporate/</a:t>
            </a:r>
            <a:r>
              <a:rPr lang="en-GB" sz="900" dirty="0"/>
              <a:t> [Accessed on: 13th November, 2023]</a:t>
            </a:r>
            <a:endParaRPr lang="en-US" sz="900" dirty="0"/>
          </a:p>
          <a:p>
            <a:r>
              <a:rPr lang="en-GB" sz="900" dirty="0" err="1"/>
              <a:t>mistay.in</a:t>
            </a:r>
            <a:r>
              <a:rPr lang="en-GB" sz="900" dirty="0"/>
              <a:t>, (2023).</a:t>
            </a:r>
            <a:r>
              <a:rPr lang="en-GB" sz="900" i="1" dirty="0"/>
              <a:t>Ways to clean a hotel room.</a:t>
            </a:r>
            <a:r>
              <a:rPr lang="en-GB" sz="900" dirty="0"/>
              <a:t> Available at: </a:t>
            </a:r>
            <a:r>
              <a:rPr lang="en-GB" sz="900" u="sng" dirty="0">
                <a:hlinkClick r:id="rId6"/>
              </a:rPr>
              <a:t>https://www.mistay.in/travel-blog/8-ways-check-for-proper-sanitization-of-hotel-rooms-after-check-in/</a:t>
            </a:r>
            <a:r>
              <a:rPr lang="en-GB" sz="900" dirty="0"/>
              <a:t> [Accessed on: 13th November, 2023]</a:t>
            </a:r>
            <a:endParaRPr lang="en-US" sz="900" dirty="0"/>
          </a:p>
          <a:p>
            <a:r>
              <a:rPr lang="en-GB" sz="900" dirty="0" err="1"/>
              <a:t>Oktanofa</a:t>
            </a:r>
            <a:r>
              <a:rPr lang="en-GB" sz="900" dirty="0"/>
              <a:t>, A.K., </a:t>
            </a:r>
            <a:r>
              <a:rPr lang="en-GB" sz="900" dirty="0" err="1"/>
              <a:t>Arliawan</a:t>
            </a:r>
            <a:r>
              <a:rPr lang="en-GB" sz="900" dirty="0"/>
              <a:t>, F.A. and </a:t>
            </a:r>
            <a:r>
              <a:rPr lang="en-GB" sz="900" dirty="0" err="1"/>
              <a:t>Gustomo</a:t>
            </a:r>
            <a:r>
              <a:rPr lang="en-GB" sz="900" dirty="0"/>
              <a:t>, A., 2022. Measuring and Improving Employee Engagement (A Study in PT. </a:t>
            </a:r>
            <a:r>
              <a:rPr lang="en-GB" sz="900" dirty="0" err="1"/>
              <a:t>SvaraInovasi</a:t>
            </a:r>
            <a:r>
              <a:rPr lang="en-GB" sz="900" dirty="0"/>
              <a:t> Indonesia).IPTEK Journal of Proceedings Series, (1), pp.425-431.</a:t>
            </a:r>
            <a:r>
              <a:rPr lang="en-GB" sz="900" u="sng" dirty="0">
                <a:hlinkClick r:id="rId7"/>
              </a:rPr>
              <a:t>https://</a:t>
            </a:r>
            <a:r>
              <a:rPr lang="en-GB" sz="900" u="sng" dirty="0" err="1">
                <a:hlinkClick r:id="rId7"/>
              </a:rPr>
              <a:t>iptek.its.ac.id</a:t>
            </a:r>
            <a:r>
              <a:rPr lang="en-GB" sz="900" u="sng" dirty="0">
                <a:hlinkClick r:id="rId7"/>
              </a:rPr>
              <a:t>/</a:t>
            </a:r>
            <a:r>
              <a:rPr lang="en-GB" sz="900" u="sng" dirty="0" err="1">
                <a:hlinkClick r:id="rId7"/>
              </a:rPr>
              <a:t>index.php</a:t>
            </a:r>
            <a:r>
              <a:rPr lang="en-GB" sz="900" u="sng" dirty="0">
                <a:hlinkClick r:id="rId7"/>
              </a:rPr>
              <a:t>/</a:t>
            </a:r>
            <a:r>
              <a:rPr lang="en-GB" sz="900" u="sng" dirty="0" err="1">
                <a:hlinkClick r:id="rId7"/>
              </a:rPr>
              <a:t>jps</a:t>
            </a:r>
            <a:r>
              <a:rPr lang="en-GB" sz="900" u="sng" dirty="0">
                <a:hlinkClick r:id="rId7"/>
              </a:rPr>
              <a:t>/article/</a:t>
            </a:r>
            <a:r>
              <a:rPr lang="en-GB" sz="900" u="sng" dirty="0" err="1">
                <a:hlinkClick r:id="rId7"/>
              </a:rPr>
              <a:t>viewFile</a:t>
            </a:r>
            <a:r>
              <a:rPr lang="en-GB" sz="900" u="sng" dirty="0">
                <a:hlinkClick r:id="rId7"/>
              </a:rPr>
              <a:t>/11945/6498</a:t>
            </a:r>
            <a:endParaRPr lang="en-US" sz="900" dirty="0"/>
          </a:p>
          <a:p>
            <a:r>
              <a:rPr lang="en-GB" sz="900" dirty="0"/>
              <a:t>Rbfco.com, (2023).</a:t>
            </a:r>
            <a:r>
              <a:rPr lang="en-GB" sz="900" i="1" dirty="0"/>
              <a:t>THE GALLUP Q12 INDEX.</a:t>
            </a:r>
            <a:r>
              <a:rPr lang="en-GB" sz="900" dirty="0"/>
              <a:t> Available at: </a:t>
            </a:r>
            <a:r>
              <a:rPr lang="en-GB" sz="900" u="sng" dirty="0">
                <a:hlinkClick r:id="rId8"/>
              </a:rPr>
              <a:t>https://www.rbfco.com/tips/the-gallup-q12-index/</a:t>
            </a:r>
            <a:r>
              <a:rPr lang="en-GB" sz="900" dirty="0"/>
              <a:t> [Accessed on: 13th November, 2023]</a:t>
            </a:r>
            <a:endParaRPr lang="en-US" sz="900" dirty="0"/>
          </a:p>
          <a:p>
            <a:r>
              <a:rPr lang="en-GB" sz="900" dirty="0" err="1"/>
              <a:t>Samosir</a:t>
            </a:r>
            <a:r>
              <a:rPr lang="en-GB" sz="900" dirty="0"/>
              <a:t>, B.S.D., 2022. Overview of the Houseman's Duties and Responsibilities in Cleaning Public Areas in the Housekeeping Department of Grand </a:t>
            </a:r>
            <a:r>
              <a:rPr lang="en-GB" sz="900" dirty="0" err="1"/>
              <a:t>Cityhall</a:t>
            </a:r>
            <a:r>
              <a:rPr lang="en-GB" sz="900" dirty="0"/>
              <a:t> Hotel &amp; Serviced Residences Medan. Healing: </a:t>
            </a:r>
            <a:r>
              <a:rPr lang="en-GB" sz="900" dirty="0" err="1"/>
              <a:t>JurnalPariwisata</a:t>
            </a:r>
            <a:r>
              <a:rPr lang="en-GB" sz="900" dirty="0"/>
              <a:t>, 1(02), pp.53-58. </a:t>
            </a:r>
            <a:r>
              <a:rPr lang="en-GB" sz="900" u="sng" dirty="0">
                <a:hlinkClick r:id="rId9"/>
              </a:rPr>
              <a:t>https://journal.cdfpublisher.org/index.php/Pariwisata/article/download/145/129</a:t>
            </a:r>
            <a:endParaRPr lang="en-US" sz="900" dirty="0"/>
          </a:p>
          <a:p>
            <a:r>
              <a:rPr lang="en-GB" sz="900" dirty="0"/>
              <a:t>Singh, B. and </a:t>
            </a:r>
            <a:r>
              <a:rPr lang="en-GB" sz="900" dirty="0" err="1"/>
              <a:t>Townsley</a:t>
            </a:r>
            <a:r>
              <a:rPr lang="en-GB" sz="900" dirty="0"/>
              <a:t>, M., 2020.Making Sense of Georgia School Leader Evaluation: Climate, Engagement and the District </a:t>
            </a:r>
            <a:r>
              <a:rPr lang="en-GB" sz="900" dirty="0" err="1"/>
              <a:t>Office.Georgia</a:t>
            </a:r>
            <a:r>
              <a:rPr lang="en-GB" sz="900" dirty="0"/>
              <a:t> Educational Researcher, 17(1), pp.40-61.</a:t>
            </a:r>
            <a:r>
              <a:rPr lang="en-GB" sz="900" u="sng" dirty="0">
                <a:hlinkClick r:id="rId10"/>
              </a:rPr>
              <a:t>https://</a:t>
            </a:r>
            <a:r>
              <a:rPr lang="en-GB" sz="900" u="sng" dirty="0" err="1">
                <a:hlinkClick r:id="rId10"/>
              </a:rPr>
              <a:t>files.eric.ed.gov</a:t>
            </a:r>
            <a:r>
              <a:rPr lang="en-GB" sz="900" u="sng" dirty="0">
                <a:hlinkClick r:id="rId10"/>
              </a:rPr>
              <a:t>/</a:t>
            </a:r>
            <a:r>
              <a:rPr lang="en-GB" sz="900" u="sng" dirty="0" err="1">
                <a:hlinkClick r:id="rId10"/>
              </a:rPr>
              <a:t>fulltext</a:t>
            </a:r>
            <a:r>
              <a:rPr lang="en-GB" sz="900" u="sng" dirty="0">
                <a:hlinkClick r:id="rId10"/>
              </a:rPr>
              <a:t>/EJ1242379.pdf</a:t>
            </a:r>
            <a:endParaRPr lang="en-US" sz="900" dirty="0"/>
          </a:p>
          <a:p>
            <a:r>
              <a:rPr lang="en-GB" sz="900" dirty="0"/>
              <a:t>smartmeetings.com, (2023).</a:t>
            </a:r>
            <a:r>
              <a:rPr lang="en-GB" sz="900" i="1" dirty="0"/>
              <a:t>hotel rooms.</a:t>
            </a:r>
            <a:r>
              <a:rPr lang="en-GB" sz="900" dirty="0"/>
              <a:t> Available at: </a:t>
            </a:r>
            <a:r>
              <a:rPr lang="en-GB" sz="900" u="sng" dirty="0">
                <a:hlinkClick r:id="rId11"/>
              </a:rPr>
              <a:t>https://www.smartmeetings.com/news/hotels-resorts/78130/survey-puts-a-clean-guest-room-above-all</a:t>
            </a:r>
            <a:r>
              <a:rPr lang="en-GB" sz="900" dirty="0"/>
              <a:t>[Accessed on: 13th November, 2023]</a:t>
            </a:r>
            <a:endParaRPr lang="en-US" sz="900" dirty="0"/>
          </a:p>
          <a:p>
            <a:r>
              <a:rPr lang="en-GB" sz="900" dirty="0" err="1"/>
              <a:t>Tra</a:t>
            </a:r>
            <a:r>
              <a:rPr lang="en-GB" sz="900" dirty="0"/>
              <a:t>, T., 2020. Action plan for training new Housekeeping Employee: case: Hotel Indigo </a:t>
            </a:r>
            <a:r>
              <a:rPr lang="en-GB" sz="900" dirty="0" err="1"/>
              <a:t>Helsinki.</a:t>
            </a:r>
            <a:r>
              <a:rPr lang="en-GB" sz="900" u="sng" dirty="0" err="1">
                <a:hlinkClick r:id="rId12"/>
              </a:rPr>
              <a:t>https</a:t>
            </a:r>
            <a:r>
              <a:rPr lang="en-GB" sz="900" u="sng" dirty="0">
                <a:hlinkClick r:id="rId12"/>
              </a:rPr>
              <a:t>://</a:t>
            </a:r>
            <a:r>
              <a:rPr lang="en-GB" sz="900" u="sng" dirty="0" err="1">
                <a:hlinkClick r:id="rId12"/>
              </a:rPr>
              <a:t>www.theseus.fi</a:t>
            </a:r>
            <a:r>
              <a:rPr lang="en-GB" sz="900" u="sng" dirty="0">
                <a:hlinkClick r:id="rId12"/>
              </a:rPr>
              <a:t>/</a:t>
            </a:r>
            <a:r>
              <a:rPr lang="en-GB" sz="900" u="sng" dirty="0" err="1">
                <a:hlinkClick r:id="rId12"/>
              </a:rPr>
              <a:t>bitstream</a:t>
            </a:r>
            <a:r>
              <a:rPr lang="en-GB" sz="900" u="sng" dirty="0">
                <a:hlinkClick r:id="rId12"/>
              </a:rPr>
              <a:t>/handle/10024/343779/ACTION%20PLAN%20FOR%20TRAINING%20NEW%20HOUSEKEEPING%20EMPLOYEE.pdf?sequence=2</a:t>
            </a:r>
            <a:endParaRPr lang="en-US" sz="900" dirty="0"/>
          </a:p>
          <a:p>
            <a:r>
              <a:rPr lang="en-GB" sz="900" dirty="0" err="1"/>
              <a:t>Yudhiasta</a:t>
            </a:r>
            <a:r>
              <a:rPr lang="en-GB" sz="900" dirty="0"/>
              <a:t>, S., 2023.Self-Adjustment Strategies of International Chain Hotels in Surabaya during the New Normal </a:t>
            </a:r>
            <a:r>
              <a:rPr lang="en-GB" sz="900" dirty="0" err="1"/>
              <a:t>Era.Journal</a:t>
            </a:r>
            <a:r>
              <a:rPr lang="en-GB" sz="900" dirty="0"/>
              <a:t> of Applied Business Administration, 7(2), pp.154-163.</a:t>
            </a:r>
            <a:r>
              <a:rPr lang="en-GB" sz="900" u="sng" dirty="0">
                <a:hlinkClick r:id="rId13"/>
              </a:rPr>
              <a:t>https://</a:t>
            </a:r>
            <a:r>
              <a:rPr lang="en-GB" sz="900" u="sng" dirty="0" err="1">
                <a:hlinkClick r:id="rId13"/>
              </a:rPr>
              <a:t>jurnal.polibatam.ac.id</a:t>
            </a:r>
            <a:r>
              <a:rPr lang="en-GB" sz="900" u="sng" dirty="0">
                <a:hlinkClick r:id="rId13"/>
              </a:rPr>
              <a:t>/</a:t>
            </a:r>
            <a:r>
              <a:rPr lang="en-GB" sz="900" u="sng" dirty="0" err="1">
                <a:hlinkClick r:id="rId13"/>
              </a:rPr>
              <a:t>index.php</a:t>
            </a:r>
            <a:r>
              <a:rPr lang="en-GB" sz="900" u="sng" dirty="0">
                <a:hlinkClick r:id="rId13"/>
              </a:rPr>
              <a:t>/JABA/article/download/6038/2060</a:t>
            </a:r>
            <a:endParaRPr lang="en-US" sz="900" dirty="0"/>
          </a:p>
          <a:p>
            <a:pPr algn="just">
              <a:buNone/>
            </a:pPr>
            <a:r>
              <a:rPr lang="en-US" sz="900" b="1" dirty="0">
                <a:solidFill>
                  <a:srgbClr val="1D2125"/>
                </a:solidFill>
                <a:latin typeface="Times New Roman"/>
                <a:ea typeface="Times New Roman"/>
              </a:rPr>
              <a:t> </a:t>
            </a:r>
            <a:endParaRPr lang="en-US" sz="800" dirty="0">
              <a:latin typeface="Arial"/>
              <a:ea typeface="Arial"/>
            </a:endParaRPr>
          </a:p>
          <a:p>
            <a:pPr algn="just"/>
            <a:endParaRPr lang="en-US" sz="750" b="1" dirty="0">
              <a:latin typeface="Times New Roman" pitchFamily="18" charset="0"/>
              <a:cs typeface="Times New Roman" pitchFamily="18" charset="0"/>
            </a:endParaRPr>
          </a:p>
        </p:txBody>
      </p:sp>
    </p:spTree>
    <p:extLst>
      <p:ext uri="{BB962C8B-B14F-4D97-AF65-F5344CB8AC3E}">
        <p14:creationId xmlns:p14="http://schemas.microsoft.com/office/powerpoint/2010/main" val="41707837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174599" y="2136147"/>
            <a:ext cx="4359801" cy="725349"/>
          </a:xfrm>
        </p:spPr>
        <p:txBody>
          <a:bodyPr>
            <a:noAutofit/>
          </a:bodyPr>
          <a:lstStyle/>
          <a:p>
            <a:r>
              <a:rPr lang="en-US" sz="4500" b="1" dirty="0">
                <a:latin typeface="Times New Roman" pitchFamily="18" charset="0"/>
                <a:cs typeface="Times New Roman" pitchFamily="18" charset="0"/>
              </a:rPr>
              <a:t>Thank You</a:t>
            </a:r>
          </a:p>
        </p:txBody>
      </p:sp>
    </p:spTree>
    <p:extLst>
      <p:ext uri="{BB962C8B-B14F-4D97-AF65-F5344CB8AC3E}">
        <p14:creationId xmlns:p14="http://schemas.microsoft.com/office/powerpoint/2010/main" val="11016338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2460</Words>
  <Application>Microsoft Office PowerPoint</Application>
  <PresentationFormat>On-screen Show (16:9)</PresentationFormat>
  <Paragraphs>163</Paragraphs>
  <Slides>14</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Symbol</vt:lpstr>
      <vt:lpstr>Times New Roman</vt:lpstr>
      <vt:lpstr>Office Theme</vt:lpstr>
      <vt:lpstr>    </vt:lpstr>
      <vt:lpstr> Table of contents</vt:lpstr>
      <vt:lpstr>Introduction</vt:lpstr>
      <vt:lpstr>Current Challenges</vt:lpstr>
      <vt:lpstr>Room Cleaning Checklist Overview</vt:lpstr>
      <vt:lpstr>Checklist Implementation </vt:lpstr>
      <vt:lpstr>Employee Engagement Model</vt:lpstr>
      <vt:lpstr>Model Components</vt:lpstr>
      <vt:lpstr>Examples of Best Industry Practices </vt:lpstr>
      <vt:lpstr>Application to Housekeeping </vt:lpstr>
      <vt:lpstr>Health and Safety</vt:lpstr>
      <vt:lpstr>Conclusion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Alin Axinte (2234129)</dc:creator>
  <cp:lastModifiedBy/>
  <cp:revision>1</cp:revision>
  <dcterms:created xsi:type="dcterms:W3CDTF">2017-08-01T15:40:51Z</dcterms:created>
  <dcterms:modified xsi:type="dcterms:W3CDTF">2023-11-13T14:23:38Z</dcterms:modified>
</cp:coreProperties>
</file>