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5680"/>
  </p:normalViewPr>
  <p:slideViewPr>
    <p:cSldViewPr snapToGrid="0">
      <p:cViewPr>
        <p:scale>
          <a:sx n="115" d="100"/>
          <a:sy n="115" d="100"/>
        </p:scale>
        <p:origin x="472" y="4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5F6DAB-D5C1-4075-90CC-9C3C25D905D5}"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BB0D00E5-4BE6-48ED-9E3B-9530E725C901}">
      <dgm:prSet/>
      <dgm:spPr/>
      <dgm:t>
        <a:bodyPr/>
        <a:lstStyle/>
        <a:p>
          <a:r>
            <a:rPr lang="en-GB" dirty="0"/>
            <a:t>HR professionals should uphold the value of fairness in all their actions. This means treating all individuals equitably, without favouritism or discrimination, and promoting diversity and inclusion (Boxall &amp; Purcell, 2011). It's their responsibility to ensure that recruitment and selection processes, performance appraisals, and all other HR processes are conducted fairly and transparently (Armstrong &amp; Taylor, 2014).</a:t>
          </a:r>
          <a:endParaRPr lang="en-US" dirty="0"/>
        </a:p>
      </dgm:t>
    </dgm:pt>
    <dgm:pt modelId="{64936A8F-CF53-466A-B408-B710D723E45A}" type="parTrans" cxnId="{D29330B5-64F4-45F8-89A4-AB5F70905535}">
      <dgm:prSet/>
      <dgm:spPr/>
      <dgm:t>
        <a:bodyPr/>
        <a:lstStyle/>
        <a:p>
          <a:endParaRPr lang="en-US"/>
        </a:p>
      </dgm:t>
    </dgm:pt>
    <dgm:pt modelId="{7A8FCBA8-DDCB-49D0-9951-99786A96AC20}" type="sibTrans" cxnId="{D29330B5-64F4-45F8-89A4-AB5F70905535}">
      <dgm:prSet/>
      <dgm:spPr/>
      <dgm:t>
        <a:bodyPr/>
        <a:lstStyle/>
        <a:p>
          <a:endParaRPr lang="en-US"/>
        </a:p>
      </dgm:t>
    </dgm:pt>
    <dgm:pt modelId="{34F31F1F-ADEE-48F6-8A60-2AA9CB205B93}">
      <dgm:prSet/>
      <dgm:spPr/>
      <dgm:t>
        <a:bodyPr/>
        <a:lstStyle/>
        <a:p>
          <a:r>
            <a:rPr lang="en-GB"/>
            <a:t>Another key value is integrity. HR professionals should act ethically and honestly, keeping their promises, and acting in the best interest of both the organisation and its employees. This requires balancing the strategic objectives of the organisation with the needs and rights of the employees (Ulrich, 2016).</a:t>
          </a:r>
          <a:endParaRPr lang="en-US"/>
        </a:p>
      </dgm:t>
    </dgm:pt>
    <dgm:pt modelId="{0196CFE8-D18F-4DFD-8BF1-20388913E147}" type="parTrans" cxnId="{C53709E9-6EBB-424E-A691-FC162673EF28}">
      <dgm:prSet/>
      <dgm:spPr/>
      <dgm:t>
        <a:bodyPr/>
        <a:lstStyle/>
        <a:p>
          <a:endParaRPr lang="en-US"/>
        </a:p>
      </dgm:t>
    </dgm:pt>
    <dgm:pt modelId="{E68BDE98-BE9F-40AF-BE0B-C88A4D2DF6EA}" type="sibTrans" cxnId="{C53709E9-6EBB-424E-A691-FC162673EF28}">
      <dgm:prSet/>
      <dgm:spPr/>
      <dgm:t>
        <a:bodyPr/>
        <a:lstStyle/>
        <a:p>
          <a:endParaRPr lang="en-US"/>
        </a:p>
      </dgm:t>
    </dgm:pt>
    <dgm:pt modelId="{5172DDF0-6BFE-4B84-A584-796B86ACC574}">
      <dgm:prSet/>
      <dgm:spPr/>
      <dgm:t>
        <a:bodyPr/>
        <a:lstStyle/>
        <a:p>
          <a:r>
            <a:rPr lang="en-GB"/>
            <a:t>Respect for privacy is another vital value, particularly in the context of employee data management. HR professionals handle a lot of sensitive information, and it is crucial that they respect confidentiality and privacy regulations (Martin &amp; Whiting, 2016).</a:t>
          </a:r>
          <a:endParaRPr lang="en-US"/>
        </a:p>
      </dgm:t>
    </dgm:pt>
    <dgm:pt modelId="{6C3AC33B-7E48-44CF-8DE2-8DE89FC4321E}" type="parTrans" cxnId="{CC65D492-520E-4DD1-8BC2-1CDCF9A659B3}">
      <dgm:prSet/>
      <dgm:spPr/>
      <dgm:t>
        <a:bodyPr/>
        <a:lstStyle/>
        <a:p>
          <a:endParaRPr lang="en-US"/>
        </a:p>
      </dgm:t>
    </dgm:pt>
    <dgm:pt modelId="{803EA73F-E908-411E-A073-7CEE9F50E7E8}" type="sibTrans" cxnId="{CC65D492-520E-4DD1-8BC2-1CDCF9A659B3}">
      <dgm:prSet/>
      <dgm:spPr/>
      <dgm:t>
        <a:bodyPr/>
        <a:lstStyle/>
        <a:p>
          <a:endParaRPr lang="en-US"/>
        </a:p>
      </dgm:t>
    </dgm:pt>
    <dgm:pt modelId="{01738C4B-D294-430F-9315-E7D51B33FC98}">
      <dgm:prSet/>
      <dgm:spPr/>
      <dgm:t>
        <a:bodyPr/>
        <a:lstStyle/>
        <a:p>
          <a:r>
            <a:rPr lang="en-GB"/>
            <a:t>Lastly, HR professionals should be committed to continuous learning and development, not only for themselves but for all employees within the organisation. This commitment aligns with the aim of enhancing employee performance and fostering a culture of continuous improvement (Noe et al., 2017).</a:t>
          </a:r>
          <a:endParaRPr lang="en-US"/>
        </a:p>
      </dgm:t>
    </dgm:pt>
    <dgm:pt modelId="{BEA4EA77-3457-414B-BC44-DDFDDA8FFA94}" type="parTrans" cxnId="{14470DB8-A319-4021-8483-6D76261822D6}">
      <dgm:prSet/>
      <dgm:spPr/>
      <dgm:t>
        <a:bodyPr/>
        <a:lstStyle/>
        <a:p>
          <a:endParaRPr lang="en-US"/>
        </a:p>
      </dgm:t>
    </dgm:pt>
    <dgm:pt modelId="{6254D076-E896-4FF5-9EB6-A8D35FE6B8C9}" type="sibTrans" cxnId="{14470DB8-A319-4021-8483-6D76261822D6}">
      <dgm:prSet/>
      <dgm:spPr/>
      <dgm:t>
        <a:bodyPr/>
        <a:lstStyle/>
        <a:p>
          <a:endParaRPr lang="en-US"/>
        </a:p>
      </dgm:t>
    </dgm:pt>
    <dgm:pt modelId="{B8D00617-347F-0F48-B6E4-6CE4FD1B3DD2}" type="pres">
      <dgm:prSet presAssocID="{485F6DAB-D5C1-4075-90CC-9C3C25D905D5}" presName="linear" presStyleCnt="0">
        <dgm:presLayoutVars>
          <dgm:animLvl val="lvl"/>
          <dgm:resizeHandles val="exact"/>
        </dgm:presLayoutVars>
      </dgm:prSet>
      <dgm:spPr/>
    </dgm:pt>
    <dgm:pt modelId="{ED359A66-9339-8D45-A3FA-EDE40FA50BAB}" type="pres">
      <dgm:prSet presAssocID="{BB0D00E5-4BE6-48ED-9E3B-9530E725C901}" presName="parentText" presStyleLbl="node1" presStyleIdx="0" presStyleCnt="4">
        <dgm:presLayoutVars>
          <dgm:chMax val="0"/>
          <dgm:bulletEnabled val="1"/>
        </dgm:presLayoutVars>
      </dgm:prSet>
      <dgm:spPr/>
    </dgm:pt>
    <dgm:pt modelId="{56D37D07-8992-124A-8284-1D717A3DAAE4}" type="pres">
      <dgm:prSet presAssocID="{7A8FCBA8-DDCB-49D0-9951-99786A96AC20}" presName="spacer" presStyleCnt="0"/>
      <dgm:spPr/>
    </dgm:pt>
    <dgm:pt modelId="{65F946BB-54A8-E942-B386-3E1FB86B1AF7}" type="pres">
      <dgm:prSet presAssocID="{34F31F1F-ADEE-48F6-8A60-2AA9CB205B93}" presName="parentText" presStyleLbl="node1" presStyleIdx="1" presStyleCnt="4">
        <dgm:presLayoutVars>
          <dgm:chMax val="0"/>
          <dgm:bulletEnabled val="1"/>
        </dgm:presLayoutVars>
      </dgm:prSet>
      <dgm:spPr/>
    </dgm:pt>
    <dgm:pt modelId="{996BD03D-9414-A54C-8C8E-A3C0E5AC914E}" type="pres">
      <dgm:prSet presAssocID="{E68BDE98-BE9F-40AF-BE0B-C88A4D2DF6EA}" presName="spacer" presStyleCnt="0"/>
      <dgm:spPr/>
    </dgm:pt>
    <dgm:pt modelId="{26E8CF2B-50EE-4846-8AB5-74445465CFB0}" type="pres">
      <dgm:prSet presAssocID="{5172DDF0-6BFE-4B84-A584-796B86ACC574}" presName="parentText" presStyleLbl="node1" presStyleIdx="2" presStyleCnt="4">
        <dgm:presLayoutVars>
          <dgm:chMax val="0"/>
          <dgm:bulletEnabled val="1"/>
        </dgm:presLayoutVars>
      </dgm:prSet>
      <dgm:spPr/>
    </dgm:pt>
    <dgm:pt modelId="{28D36266-B445-E348-ABEE-D8A93C9DE676}" type="pres">
      <dgm:prSet presAssocID="{803EA73F-E908-411E-A073-7CEE9F50E7E8}" presName="spacer" presStyleCnt="0"/>
      <dgm:spPr/>
    </dgm:pt>
    <dgm:pt modelId="{0177FEE9-33D3-9446-A2CE-1194E206C3D4}" type="pres">
      <dgm:prSet presAssocID="{01738C4B-D294-430F-9315-E7D51B33FC98}" presName="parentText" presStyleLbl="node1" presStyleIdx="3" presStyleCnt="4">
        <dgm:presLayoutVars>
          <dgm:chMax val="0"/>
          <dgm:bulletEnabled val="1"/>
        </dgm:presLayoutVars>
      </dgm:prSet>
      <dgm:spPr/>
    </dgm:pt>
  </dgm:ptLst>
  <dgm:cxnLst>
    <dgm:cxn modelId="{1AFC511F-D259-4F4E-91F0-233D51769CE6}" type="presOf" srcId="{34F31F1F-ADEE-48F6-8A60-2AA9CB205B93}" destId="{65F946BB-54A8-E942-B386-3E1FB86B1AF7}" srcOrd="0" destOrd="0" presId="urn:microsoft.com/office/officeart/2005/8/layout/vList2"/>
    <dgm:cxn modelId="{4924F745-64F2-9D48-8920-EAA9BB46994C}" type="presOf" srcId="{485F6DAB-D5C1-4075-90CC-9C3C25D905D5}" destId="{B8D00617-347F-0F48-B6E4-6CE4FD1B3DD2}" srcOrd="0" destOrd="0" presId="urn:microsoft.com/office/officeart/2005/8/layout/vList2"/>
    <dgm:cxn modelId="{CC65D492-520E-4DD1-8BC2-1CDCF9A659B3}" srcId="{485F6DAB-D5C1-4075-90CC-9C3C25D905D5}" destId="{5172DDF0-6BFE-4B84-A584-796B86ACC574}" srcOrd="2" destOrd="0" parTransId="{6C3AC33B-7E48-44CF-8DE2-8DE89FC4321E}" sibTransId="{803EA73F-E908-411E-A073-7CEE9F50E7E8}"/>
    <dgm:cxn modelId="{981135AA-3FBE-584A-96A0-7DFC97C3EEEA}" type="presOf" srcId="{BB0D00E5-4BE6-48ED-9E3B-9530E725C901}" destId="{ED359A66-9339-8D45-A3FA-EDE40FA50BAB}" srcOrd="0" destOrd="0" presId="urn:microsoft.com/office/officeart/2005/8/layout/vList2"/>
    <dgm:cxn modelId="{ED375FAF-7D16-BD4F-94EA-01A14A9CB025}" type="presOf" srcId="{01738C4B-D294-430F-9315-E7D51B33FC98}" destId="{0177FEE9-33D3-9446-A2CE-1194E206C3D4}" srcOrd="0" destOrd="0" presId="urn:microsoft.com/office/officeart/2005/8/layout/vList2"/>
    <dgm:cxn modelId="{D29330B5-64F4-45F8-89A4-AB5F70905535}" srcId="{485F6DAB-D5C1-4075-90CC-9C3C25D905D5}" destId="{BB0D00E5-4BE6-48ED-9E3B-9530E725C901}" srcOrd="0" destOrd="0" parTransId="{64936A8F-CF53-466A-B408-B710D723E45A}" sibTransId="{7A8FCBA8-DDCB-49D0-9951-99786A96AC20}"/>
    <dgm:cxn modelId="{14470DB8-A319-4021-8483-6D76261822D6}" srcId="{485F6DAB-D5C1-4075-90CC-9C3C25D905D5}" destId="{01738C4B-D294-430F-9315-E7D51B33FC98}" srcOrd="3" destOrd="0" parTransId="{BEA4EA77-3457-414B-BC44-DDFDDA8FFA94}" sibTransId="{6254D076-E896-4FF5-9EB6-A8D35FE6B8C9}"/>
    <dgm:cxn modelId="{C53709E9-6EBB-424E-A691-FC162673EF28}" srcId="{485F6DAB-D5C1-4075-90CC-9C3C25D905D5}" destId="{34F31F1F-ADEE-48F6-8A60-2AA9CB205B93}" srcOrd="1" destOrd="0" parTransId="{0196CFE8-D18F-4DFD-8BF1-20388913E147}" sibTransId="{E68BDE98-BE9F-40AF-BE0B-C88A4D2DF6EA}"/>
    <dgm:cxn modelId="{0B70DAEF-E02C-BE47-B8C1-A220812EBB8F}" type="presOf" srcId="{5172DDF0-6BFE-4B84-A584-796B86ACC574}" destId="{26E8CF2B-50EE-4846-8AB5-74445465CFB0}" srcOrd="0" destOrd="0" presId="urn:microsoft.com/office/officeart/2005/8/layout/vList2"/>
    <dgm:cxn modelId="{2F8EC37E-76BD-914A-8DDA-C51719479C0F}" type="presParOf" srcId="{B8D00617-347F-0F48-B6E4-6CE4FD1B3DD2}" destId="{ED359A66-9339-8D45-A3FA-EDE40FA50BAB}" srcOrd="0" destOrd="0" presId="urn:microsoft.com/office/officeart/2005/8/layout/vList2"/>
    <dgm:cxn modelId="{132A2597-8CE2-2049-BDCB-E6345A0669B8}" type="presParOf" srcId="{B8D00617-347F-0F48-B6E4-6CE4FD1B3DD2}" destId="{56D37D07-8992-124A-8284-1D717A3DAAE4}" srcOrd="1" destOrd="0" presId="urn:microsoft.com/office/officeart/2005/8/layout/vList2"/>
    <dgm:cxn modelId="{1EB9719C-BB4D-4944-B537-EEDE86887C74}" type="presParOf" srcId="{B8D00617-347F-0F48-B6E4-6CE4FD1B3DD2}" destId="{65F946BB-54A8-E942-B386-3E1FB86B1AF7}" srcOrd="2" destOrd="0" presId="urn:microsoft.com/office/officeart/2005/8/layout/vList2"/>
    <dgm:cxn modelId="{491447FB-EB27-474E-B634-C4CF24E8A693}" type="presParOf" srcId="{B8D00617-347F-0F48-B6E4-6CE4FD1B3DD2}" destId="{996BD03D-9414-A54C-8C8E-A3C0E5AC914E}" srcOrd="3" destOrd="0" presId="urn:microsoft.com/office/officeart/2005/8/layout/vList2"/>
    <dgm:cxn modelId="{26120681-B567-2A45-A51C-FEA863E90715}" type="presParOf" srcId="{B8D00617-347F-0F48-B6E4-6CE4FD1B3DD2}" destId="{26E8CF2B-50EE-4846-8AB5-74445465CFB0}" srcOrd="4" destOrd="0" presId="urn:microsoft.com/office/officeart/2005/8/layout/vList2"/>
    <dgm:cxn modelId="{515B32C8-8B06-264C-9E6D-2D13881569C2}" type="presParOf" srcId="{B8D00617-347F-0F48-B6E4-6CE4FD1B3DD2}" destId="{28D36266-B445-E348-ABEE-D8A93C9DE676}" srcOrd="5" destOrd="0" presId="urn:microsoft.com/office/officeart/2005/8/layout/vList2"/>
    <dgm:cxn modelId="{FA8DB1D0-BCF0-D142-B392-8E9E2F6CE2AE}" type="presParOf" srcId="{B8D00617-347F-0F48-B6E4-6CE4FD1B3DD2}" destId="{0177FEE9-33D3-9446-A2CE-1194E206C3D4}" srcOrd="6"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885FF3-4B6B-4082-9571-1730529F9002}"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2197B61C-BB29-4283-A25B-5141BD70EDA9}">
      <dgm:prSet custT="1"/>
      <dgm:spPr/>
      <dgm:t>
        <a:bodyPr/>
        <a:lstStyle/>
        <a:p>
          <a:pPr>
            <a:lnSpc>
              <a:spcPct val="100000"/>
            </a:lnSpc>
          </a:pPr>
          <a:r>
            <a:rPr lang="en-GB" sz="1200" dirty="0"/>
            <a:t>The Chartered Institute of Personnel and Development (CIPD)   Map, updated in 2018, outlines the key areas of knowledge, behaviours, and values that are fundamental for HR professionals to drive change and deliver value in their organisations (CIPD, 2018).</a:t>
          </a:r>
          <a:endParaRPr lang="en-US" sz="1200" dirty="0"/>
        </a:p>
      </dgm:t>
    </dgm:pt>
    <dgm:pt modelId="{56A9AFB0-A5E2-44FA-9350-7A97D041609E}" type="parTrans" cxnId="{C3F5BBB1-2E8E-4090-B008-F217C004191A}">
      <dgm:prSet/>
      <dgm:spPr/>
      <dgm:t>
        <a:bodyPr/>
        <a:lstStyle/>
        <a:p>
          <a:endParaRPr lang="en-US"/>
        </a:p>
      </dgm:t>
    </dgm:pt>
    <dgm:pt modelId="{51837ABB-016A-41EC-9295-A8F1211AC328}" type="sibTrans" cxnId="{C3F5BBB1-2E8E-4090-B008-F217C004191A}">
      <dgm:prSet/>
      <dgm:spPr/>
      <dgm:t>
        <a:bodyPr/>
        <a:lstStyle/>
        <a:p>
          <a:pPr>
            <a:lnSpc>
              <a:spcPct val="100000"/>
            </a:lnSpc>
          </a:pPr>
          <a:endParaRPr lang="en-US"/>
        </a:p>
      </dgm:t>
    </dgm:pt>
    <dgm:pt modelId="{A814B22B-278B-4605-A88E-D2B4F92BA83D}">
      <dgm:prSet custT="1"/>
      <dgm:spPr/>
      <dgm:t>
        <a:bodyPr/>
        <a:lstStyle/>
        <a:p>
          <a:pPr>
            <a:lnSpc>
              <a:spcPct val="100000"/>
            </a:lnSpc>
          </a:pPr>
          <a:r>
            <a:rPr lang="en-GB" sz="1200" dirty="0"/>
            <a:t>The CIPD Profession Map consists of two core behaviours: ethical practice and professional courage and influence, reflecting the need for HR professionals to act with integrity and impact in all decisions and actions (CIPD, 2018). It also highlights the importance of people practice, where HR professionals need to understand and act on the changing nature of work, by creating people-centred practices and policies that promote organisational, societal, and individual value.</a:t>
          </a:r>
          <a:endParaRPr lang="en-US" sz="1200" dirty="0"/>
        </a:p>
      </dgm:t>
    </dgm:pt>
    <dgm:pt modelId="{AD8EBDC7-6597-4CEF-A161-6560B2EC2AAE}" type="parTrans" cxnId="{42D16F76-A7BF-4DFB-BAED-9241F89D162C}">
      <dgm:prSet/>
      <dgm:spPr/>
      <dgm:t>
        <a:bodyPr/>
        <a:lstStyle/>
        <a:p>
          <a:endParaRPr lang="en-US"/>
        </a:p>
      </dgm:t>
    </dgm:pt>
    <dgm:pt modelId="{2F457721-79C7-4046-BE49-DC8001411A29}" type="sibTrans" cxnId="{42D16F76-A7BF-4DFB-BAED-9241F89D162C}">
      <dgm:prSet/>
      <dgm:spPr/>
      <dgm:t>
        <a:bodyPr/>
        <a:lstStyle/>
        <a:p>
          <a:pPr>
            <a:lnSpc>
              <a:spcPct val="100000"/>
            </a:lnSpc>
          </a:pPr>
          <a:endParaRPr lang="en-US"/>
        </a:p>
      </dgm:t>
    </dgm:pt>
    <dgm:pt modelId="{AF06CE80-E851-46C5-BEA1-22CC7C38BBDC}">
      <dgm:prSet custT="1"/>
      <dgm:spPr/>
      <dgm:t>
        <a:bodyPr/>
        <a:lstStyle/>
        <a:p>
          <a:pPr>
            <a:lnSpc>
              <a:spcPct val="100000"/>
            </a:lnSpc>
          </a:pPr>
          <a:r>
            <a:rPr lang="en-GB" sz="1200" dirty="0"/>
            <a:t>Moreover, the map outlines eight specialist knowledge areas such as workforce planning and talent management, learning and development, employee relations, and performance and reward management (CIPD, 2018). This demonstrates the broad scope of HR roles, from recruiting and retaining the best talent, managing performance, to ensuring a harmonious and productive work environment.</a:t>
          </a:r>
          <a:endParaRPr lang="en-US" sz="1200" dirty="0"/>
        </a:p>
      </dgm:t>
    </dgm:pt>
    <dgm:pt modelId="{D973A545-4370-4353-8E8C-6B1098F5D051}" type="parTrans" cxnId="{021B17E7-3489-4CE8-8DB5-93D75F7C79A4}">
      <dgm:prSet/>
      <dgm:spPr/>
      <dgm:t>
        <a:bodyPr/>
        <a:lstStyle/>
        <a:p>
          <a:endParaRPr lang="en-US"/>
        </a:p>
      </dgm:t>
    </dgm:pt>
    <dgm:pt modelId="{13879E32-CA1B-431E-B823-611A06AFA0A4}" type="sibTrans" cxnId="{021B17E7-3489-4CE8-8DB5-93D75F7C79A4}">
      <dgm:prSet/>
      <dgm:spPr/>
      <dgm:t>
        <a:bodyPr/>
        <a:lstStyle/>
        <a:p>
          <a:pPr>
            <a:lnSpc>
              <a:spcPct val="100000"/>
            </a:lnSpc>
          </a:pPr>
          <a:endParaRPr lang="en-US"/>
        </a:p>
      </dgm:t>
    </dgm:pt>
    <dgm:pt modelId="{0C0AB104-2A38-45F7-809F-4A1C2E3C491B}">
      <dgm:prSet/>
      <dgm:spPr/>
      <dgm:t>
        <a:bodyPr/>
        <a:lstStyle/>
        <a:p>
          <a:pPr>
            <a:lnSpc>
              <a:spcPct val="100000"/>
            </a:lnSpc>
          </a:pPr>
          <a:r>
            <a:rPr lang="en-GB" dirty="0"/>
            <a:t>It further emphasises three clusters of behaviours that HR professionals should exhibit: being purposeful, agile, and collaborative. These traits enable HR professionals to contribute meaningfully to the organisation's strategic objectives, adapt to the ever-evolving workplace dynamics, and foster productive relationships across the organisation (CIPD, 2018).</a:t>
          </a:r>
          <a:endParaRPr lang="en-US" dirty="0"/>
        </a:p>
      </dgm:t>
    </dgm:pt>
    <dgm:pt modelId="{5BFE4CE7-388B-4B4E-B7CB-05721EDDD9D4}" type="parTrans" cxnId="{B5E56E57-0A19-456A-8FBF-3918BEF64358}">
      <dgm:prSet/>
      <dgm:spPr/>
      <dgm:t>
        <a:bodyPr/>
        <a:lstStyle/>
        <a:p>
          <a:endParaRPr lang="en-US"/>
        </a:p>
      </dgm:t>
    </dgm:pt>
    <dgm:pt modelId="{814029AF-6DD5-4951-8BE0-AE11733521CE}" type="sibTrans" cxnId="{B5E56E57-0A19-456A-8FBF-3918BEF64358}">
      <dgm:prSet/>
      <dgm:spPr/>
      <dgm:t>
        <a:bodyPr/>
        <a:lstStyle/>
        <a:p>
          <a:endParaRPr lang="en-US"/>
        </a:p>
      </dgm:t>
    </dgm:pt>
    <dgm:pt modelId="{65A8B249-24E0-40D7-B0F4-B08FE0220EF9}" type="pres">
      <dgm:prSet presAssocID="{77885FF3-4B6B-4082-9571-1730529F9002}" presName="root" presStyleCnt="0">
        <dgm:presLayoutVars>
          <dgm:dir/>
          <dgm:resizeHandles val="exact"/>
        </dgm:presLayoutVars>
      </dgm:prSet>
      <dgm:spPr/>
    </dgm:pt>
    <dgm:pt modelId="{EC0B8A5D-2262-4A11-BA44-32DD155564D2}" type="pres">
      <dgm:prSet presAssocID="{77885FF3-4B6B-4082-9571-1730529F9002}" presName="container" presStyleCnt="0">
        <dgm:presLayoutVars>
          <dgm:dir/>
          <dgm:resizeHandles val="exact"/>
        </dgm:presLayoutVars>
      </dgm:prSet>
      <dgm:spPr/>
    </dgm:pt>
    <dgm:pt modelId="{F174F627-0A49-4C43-9393-1C4817123D8A}" type="pres">
      <dgm:prSet presAssocID="{2197B61C-BB29-4283-A25B-5141BD70EDA9}" presName="compNode" presStyleCnt="0"/>
      <dgm:spPr/>
    </dgm:pt>
    <dgm:pt modelId="{5B3B4E3F-C589-41E9-8CC3-CC019C52D7C6}" type="pres">
      <dgm:prSet presAssocID="{2197B61C-BB29-4283-A25B-5141BD70EDA9}" presName="iconBgRect" presStyleLbl="bgShp" presStyleIdx="0" presStyleCnt="4"/>
      <dgm:spPr/>
    </dgm:pt>
    <dgm:pt modelId="{D7A0857B-6786-41FC-A685-CB27374C9B71}" type="pres">
      <dgm:prSet presAssocID="{2197B61C-BB29-4283-A25B-5141BD70EDA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iploma Roll"/>
        </a:ext>
      </dgm:extLst>
    </dgm:pt>
    <dgm:pt modelId="{DEDE5C56-0074-4BD3-A1EC-75B0DECB27BC}" type="pres">
      <dgm:prSet presAssocID="{2197B61C-BB29-4283-A25B-5141BD70EDA9}" presName="spaceRect" presStyleCnt="0"/>
      <dgm:spPr/>
    </dgm:pt>
    <dgm:pt modelId="{123B4FDC-964F-4B3F-B6E4-7634F3FB1F09}" type="pres">
      <dgm:prSet presAssocID="{2197B61C-BB29-4283-A25B-5141BD70EDA9}" presName="textRect" presStyleLbl="revTx" presStyleIdx="0" presStyleCnt="4">
        <dgm:presLayoutVars>
          <dgm:chMax val="1"/>
          <dgm:chPref val="1"/>
        </dgm:presLayoutVars>
      </dgm:prSet>
      <dgm:spPr/>
    </dgm:pt>
    <dgm:pt modelId="{9BB8865C-5BE0-45C4-BA2E-8539608E6BED}" type="pres">
      <dgm:prSet presAssocID="{51837ABB-016A-41EC-9295-A8F1211AC328}" presName="sibTrans" presStyleLbl="sibTrans2D1" presStyleIdx="0" presStyleCnt="0"/>
      <dgm:spPr/>
    </dgm:pt>
    <dgm:pt modelId="{9C6B4210-C322-409D-9030-E7BE864D8820}" type="pres">
      <dgm:prSet presAssocID="{A814B22B-278B-4605-A88E-D2B4F92BA83D}" presName="compNode" presStyleCnt="0"/>
      <dgm:spPr/>
    </dgm:pt>
    <dgm:pt modelId="{7EA576B6-31B2-4DCB-8FB8-CD35ACAF9A30}" type="pres">
      <dgm:prSet presAssocID="{A814B22B-278B-4605-A88E-D2B4F92BA83D}" presName="iconBgRect" presStyleLbl="bgShp" presStyleIdx="1" presStyleCnt="4"/>
      <dgm:spPr/>
    </dgm:pt>
    <dgm:pt modelId="{7D409B74-1D73-48FA-9606-7E5CD1DA1DBF}" type="pres">
      <dgm:prSet presAssocID="{A814B22B-278B-4605-A88E-D2B4F92BA83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DD80E61D-D9EC-4A4E-B0D5-F8A39744A20B}" type="pres">
      <dgm:prSet presAssocID="{A814B22B-278B-4605-A88E-D2B4F92BA83D}" presName="spaceRect" presStyleCnt="0"/>
      <dgm:spPr/>
    </dgm:pt>
    <dgm:pt modelId="{6485F347-B1C9-4841-A073-8F6574596447}" type="pres">
      <dgm:prSet presAssocID="{A814B22B-278B-4605-A88E-D2B4F92BA83D}" presName="textRect" presStyleLbl="revTx" presStyleIdx="1" presStyleCnt="4">
        <dgm:presLayoutVars>
          <dgm:chMax val="1"/>
          <dgm:chPref val="1"/>
        </dgm:presLayoutVars>
      </dgm:prSet>
      <dgm:spPr/>
    </dgm:pt>
    <dgm:pt modelId="{99BACB49-A076-4B1C-A1AA-C114C885B7E9}" type="pres">
      <dgm:prSet presAssocID="{2F457721-79C7-4046-BE49-DC8001411A29}" presName="sibTrans" presStyleLbl="sibTrans2D1" presStyleIdx="0" presStyleCnt="0"/>
      <dgm:spPr/>
    </dgm:pt>
    <dgm:pt modelId="{5F4A4D08-F8F1-49DB-AF3D-1E9D89A3D50B}" type="pres">
      <dgm:prSet presAssocID="{AF06CE80-E851-46C5-BEA1-22CC7C38BBDC}" presName="compNode" presStyleCnt="0"/>
      <dgm:spPr/>
    </dgm:pt>
    <dgm:pt modelId="{CB5A3F08-B829-4431-AAF0-9BA271150EB5}" type="pres">
      <dgm:prSet presAssocID="{AF06CE80-E851-46C5-BEA1-22CC7C38BBDC}" presName="iconBgRect" presStyleLbl="bgShp" presStyleIdx="2" presStyleCnt="4"/>
      <dgm:spPr/>
    </dgm:pt>
    <dgm:pt modelId="{53FF3E61-C307-4853-A165-68DD27D1CE2A}" type="pres">
      <dgm:prSet presAssocID="{AF06CE80-E851-46C5-BEA1-22CC7C38BBD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Hierarchy"/>
        </a:ext>
      </dgm:extLst>
    </dgm:pt>
    <dgm:pt modelId="{A3E60C1C-7092-42BA-8D8F-101B52BB784B}" type="pres">
      <dgm:prSet presAssocID="{AF06CE80-E851-46C5-BEA1-22CC7C38BBDC}" presName="spaceRect" presStyleCnt="0"/>
      <dgm:spPr/>
    </dgm:pt>
    <dgm:pt modelId="{A1A3DE89-F79A-484A-A479-EDB2B9AD8661}" type="pres">
      <dgm:prSet presAssocID="{AF06CE80-E851-46C5-BEA1-22CC7C38BBDC}" presName="textRect" presStyleLbl="revTx" presStyleIdx="2" presStyleCnt="4">
        <dgm:presLayoutVars>
          <dgm:chMax val="1"/>
          <dgm:chPref val="1"/>
        </dgm:presLayoutVars>
      </dgm:prSet>
      <dgm:spPr/>
    </dgm:pt>
    <dgm:pt modelId="{B8A6414E-E764-4D4E-B1A6-E87C9C933711}" type="pres">
      <dgm:prSet presAssocID="{13879E32-CA1B-431E-B823-611A06AFA0A4}" presName="sibTrans" presStyleLbl="sibTrans2D1" presStyleIdx="0" presStyleCnt="0"/>
      <dgm:spPr/>
    </dgm:pt>
    <dgm:pt modelId="{575725BA-9F0E-4BBF-8870-04975C670517}" type="pres">
      <dgm:prSet presAssocID="{0C0AB104-2A38-45F7-809F-4A1C2E3C491B}" presName="compNode" presStyleCnt="0"/>
      <dgm:spPr/>
    </dgm:pt>
    <dgm:pt modelId="{625F0AAC-1E92-4D64-96E4-565F816EC890}" type="pres">
      <dgm:prSet presAssocID="{0C0AB104-2A38-45F7-809F-4A1C2E3C491B}" presName="iconBgRect" presStyleLbl="bgShp" presStyleIdx="3" presStyleCnt="4"/>
      <dgm:spPr/>
    </dgm:pt>
    <dgm:pt modelId="{593098A8-1BA6-415F-9115-980327870AF3}" type="pres">
      <dgm:prSet presAssocID="{0C0AB104-2A38-45F7-809F-4A1C2E3C491B}"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Group of People"/>
        </a:ext>
      </dgm:extLst>
    </dgm:pt>
    <dgm:pt modelId="{4DC17A05-867F-4561-8DA5-6069640AE513}" type="pres">
      <dgm:prSet presAssocID="{0C0AB104-2A38-45F7-809F-4A1C2E3C491B}" presName="spaceRect" presStyleCnt="0"/>
      <dgm:spPr/>
    </dgm:pt>
    <dgm:pt modelId="{73E5C70F-3A79-4331-9A84-1E93C53A4A3C}" type="pres">
      <dgm:prSet presAssocID="{0C0AB104-2A38-45F7-809F-4A1C2E3C491B}" presName="textRect" presStyleLbl="revTx" presStyleIdx="3" presStyleCnt="4">
        <dgm:presLayoutVars>
          <dgm:chMax val="1"/>
          <dgm:chPref val="1"/>
        </dgm:presLayoutVars>
      </dgm:prSet>
      <dgm:spPr/>
    </dgm:pt>
  </dgm:ptLst>
  <dgm:cxnLst>
    <dgm:cxn modelId="{8B191600-C07B-45E7-B168-4B199C340506}" type="presOf" srcId="{AF06CE80-E851-46C5-BEA1-22CC7C38BBDC}" destId="{A1A3DE89-F79A-484A-A479-EDB2B9AD8661}" srcOrd="0" destOrd="0" presId="urn:microsoft.com/office/officeart/2018/2/layout/IconCircleList"/>
    <dgm:cxn modelId="{864C7F2A-3CC2-4F8A-9E7C-F7D902E40FB1}" type="presOf" srcId="{A814B22B-278B-4605-A88E-D2B4F92BA83D}" destId="{6485F347-B1C9-4841-A073-8F6574596447}" srcOrd="0" destOrd="0" presId="urn:microsoft.com/office/officeart/2018/2/layout/IconCircleList"/>
    <dgm:cxn modelId="{36B5EA43-4863-4076-B5AF-D19D763A2BF7}" type="presOf" srcId="{0C0AB104-2A38-45F7-809F-4A1C2E3C491B}" destId="{73E5C70F-3A79-4331-9A84-1E93C53A4A3C}" srcOrd="0" destOrd="0" presId="urn:microsoft.com/office/officeart/2018/2/layout/IconCircleList"/>
    <dgm:cxn modelId="{DD328150-B379-4B8E-B40A-C577C63B58B5}" type="presOf" srcId="{51837ABB-016A-41EC-9295-A8F1211AC328}" destId="{9BB8865C-5BE0-45C4-BA2E-8539608E6BED}" srcOrd="0" destOrd="0" presId="urn:microsoft.com/office/officeart/2018/2/layout/IconCircleList"/>
    <dgm:cxn modelId="{1B089156-1FB5-48AC-81DC-6F65CB4730AA}" type="presOf" srcId="{13879E32-CA1B-431E-B823-611A06AFA0A4}" destId="{B8A6414E-E764-4D4E-B1A6-E87C9C933711}" srcOrd="0" destOrd="0" presId="urn:microsoft.com/office/officeart/2018/2/layout/IconCircleList"/>
    <dgm:cxn modelId="{B5E56E57-0A19-456A-8FBF-3918BEF64358}" srcId="{77885FF3-4B6B-4082-9571-1730529F9002}" destId="{0C0AB104-2A38-45F7-809F-4A1C2E3C491B}" srcOrd="3" destOrd="0" parTransId="{5BFE4CE7-388B-4B4E-B7CB-05721EDDD9D4}" sibTransId="{814029AF-6DD5-4951-8BE0-AE11733521CE}"/>
    <dgm:cxn modelId="{42D16F76-A7BF-4DFB-BAED-9241F89D162C}" srcId="{77885FF3-4B6B-4082-9571-1730529F9002}" destId="{A814B22B-278B-4605-A88E-D2B4F92BA83D}" srcOrd="1" destOrd="0" parTransId="{AD8EBDC7-6597-4CEF-A161-6560B2EC2AAE}" sibTransId="{2F457721-79C7-4046-BE49-DC8001411A29}"/>
    <dgm:cxn modelId="{18027B95-AD11-4A70-B794-0D2D2B56BD76}" type="presOf" srcId="{2197B61C-BB29-4283-A25B-5141BD70EDA9}" destId="{123B4FDC-964F-4B3F-B6E4-7634F3FB1F09}" srcOrd="0" destOrd="0" presId="urn:microsoft.com/office/officeart/2018/2/layout/IconCircleList"/>
    <dgm:cxn modelId="{C3F5BBB1-2E8E-4090-B008-F217C004191A}" srcId="{77885FF3-4B6B-4082-9571-1730529F9002}" destId="{2197B61C-BB29-4283-A25B-5141BD70EDA9}" srcOrd="0" destOrd="0" parTransId="{56A9AFB0-A5E2-44FA-9350-7A97D041609E}" sibTransId="{51837ABB-016A-41EC-9295-A8F1211AC328}"/>
    <dgm:cxn modelId="{6FCA2FD4-3937-4F86-9544-DAA968D1B717}" type="presOf" srcId="{2F457721-79C7-4046-BE49-DC8001411A29}" destId="{99BACB49-A076-4B1C-A1AA-C114C885B7E9}" srcOrd="0" destOrd="0" presId="urn:microsoft.com/office/officeart/2018/2/layout/IconCircleList"/>
    <dgm:cxn modelId="{175884D4-634F-43DE-8D64-AA5AECDF88AC}" type="presOf" srcId="{77885FF3-4B6B-4082-9571-1730529F9002}" destId="{65A8B249-24E0-40D7-B0F4-B08FE0220EF9}" srcOrd="0" destOrd="0" presId="urn:microsoft.com/office/officeart/2018/2/layout/IconCircleList"/>
    <dgm:cxn modelId="{021B17E7-3489-4CE8-8DB5-93D75F7C79A4}" srcId="{77885FF3-4B6B-4082-9571-1730529F9002}" destId="{AF06CE80-E851-46C5-BEA1-22CC7C38BBDC}" srcOrd="2" destOrd="0" parTransId="{D973A545-4370-4353-8E8C-6B1098F5D051}" sibTransId="{13879E32-CA1B-431E-B823-611A06AFA0A4}"/>
    <dgm:cxn modelId="{17338BF7-B644-4AB4-B87C-A8A5FC3D068F}" type="presParOf" srcId="{65A8B249-24E0-40D7-B0F4-B08FE0220EF9}" destId="{EC0B8A5D-2262-4A11-BA44-32DD155564D2}" srcOrd="0" destOrd="0" presId="urn:microsoft.com/office/officeart/2018/2/layout/IconCircleList"/>
    <dgm:cxn modelId="{88A8C0D3-7980-40A9-A2FB-7E32D0CF71DC}" type="presParOf" srcId="{EC0B8A5D-2262-4A11-BA44-32DD155564D2}" destId="{F174F627-0A49-4C43-9393-1C4817123D8A}" srcOrd="0" destOrd="0" presId="urn:microsoft.com/office/officeart/2018/2/layout/IconCircleList"/>
    <dgm:cxn modelId="{2353C837-BE42-4075-AE6E-B43D69367F9C}" type="presParOf" srcId="{F174F627-0A49-4C43-9393-1C4817123D8A}" destId="{5B3B4E3F-C589-41E9-8CC3-CC019C52D7C6}" srcOrd="0" destOrd="0" presId="urn:microsoft.com/office/officeart/2018/2/layout/IconCircleList"/>
    <dgm:cxn modelId="{B5B2B7C3-9870-4B33-969A-043F04D2FDA3}" type="presParOf" srcId="{F174F627-0A49-4C43-9393-1C4817123D8A}" destId="{D7A0857B-6786-41FC-A685-CB27374C9B71}" srcOrd="1" destOrd="0" presId="urn:microsoft.com/office/officeart/2018/2/layout/IconCircleList"/>
    <dgm:cxn modelId="{DD2138F5-E011-4815-B934-BEFB070693EF}" type="presParOf" srcId="{F174F627-0A49-4C43-9393-1C4817123D8A}" destId="{DEDE5C56-0074-4BD3-A1EC-75B0DECB27BC}" srcOrd="2" destOrd="0" presId="urn:microsoft.com/office/officeart/2018/2/layout/IconCircleList"/>
    <dgm:cxn modelId="{E309360F-4D03-4B3A-848C-6BC63BFCCB3E}" type="presParOf" srcId="{F174F627-0A49-4C43-9393-1C4817123D8A}" destId="{123B4FDC-964F-4B3F-B6E4-7634F3FB1F09}" srcOrd="3" destOrd="0" presId="urn:microsoft.com/office/officeart/2018/2/layout/IconCircleList"/>
    <dgm:cxn modelId="{3715979A-7C3E-467D-8F64-62C2EF775FED}" type="presParOf" srcId="{EC0B8A5D-2262-4A11-BA44-32DD155564D2}" destId="{9BB8865C-5BE0-45C4-BA2E-8539608E6BED}" srcOrd="1" destOrd="0" presId="urn:microsoft.com/office/officeart/2018/2/layout/IconCircleList"/>
    <dgm:cxn modelId="{A211E8A3-4F76-43FF-B8FC-9BC9AAAA9FCC}" type="presParOf" srcId="{EC0B8A5D-2262-4A11-BA44-32DD155564D2}" destId="{9C6B4210-C322-409D-9030-E7BE864D8820}" srcOrd="2" destOrd="0" presId="urn:microsoft.com/office/officeart/2018/2/layout/IconCircleList"/>
    <dgm:cxn modelId="{0455B63E-FF41-4C95-87D5-326FFE10863F}" type="presParOf" srcId="{9C6B4210-C322-409D-9030-E7BE864D8820}" destId="{7EA576B6-31B2-4DCB-8FB8-CD35ACAF9A30}" srcOrd="0" destOrd="0" presId="urn:microsoft.com/office/officeart/2018/2/layout/IconCircleList"/>
    <dgm:cxn modelId="{73ABF56F-CAC2-424C-B858-6957BF006F4E}" type="presParOf" srcId="{9C6B4210-C322-409D-9030-E7BE864D8820}" destId="{7D409B74-1D73-48FA-9606-7E5CD1DA1DBF}" srcOrd="1" destOrd="0" presId="urn:microsoft.com/office/officeart/2018/2/layout/IconCircleList"/>
    <dgm:cxn modelId="{9106998F-A034-4B3F-B709-C61B4DA0A8CC}" type="presParOf" srcId="{9C6B4210-C322-409D-9030-E7BE864D8820}" destId="{DD80E61D-D9EC-4A4E-B0D5-F8A39744A20B}" srcOrd="2" destOrd="0" presId="urn:microsoft.com/office/officeart/2018/2/layout/IconCircleList"/>
    <dgm:cxn modelId="{5482D41E-030E-4805-B1D7-06C03223D46A}" type="presParOf" srcId="{9C6B4210-C322-409D-9030-E7BE864D8820}" destId="{6485F347-B1C9-4841-A073-8F6574596447}" srcOrd="3" destOrd="0" presId="urn:microsoft.com/office/officeart/2018/2/layout/IconCircleList"/>
    <dgm:cxn modelId="{2BFC50BE-969A-4080-8A8D-4345030D54C2}" type="presParOf" srcId="{EC0B8A5D-2262-4A11-BA44-32DD155564D2}" destId="{99BACB49-A076-4B1C-A1AA-C114C885B7E9}" srcOrd="3" destOrd="0" presId="urn:microsoft.com/office/officeart/2018/2/layout/IconCircleList"/>
    <dgm:cxn modelId="{5E0BEC66-0FCD-4EB4-A333-E25981AB3C4A}" type="presParOf" srcId="{EC0B8A5D-2262-4A11-BA44-32DD155564D2}" destId="{5F4A4D08-F8F1-49DB-AF3D-1E9D89A3D50B}" srcOrd="4" destOrd="0" presId="urn:microsoft.com/office/officeart/2018/2/layout/IconCircleList"/>
    <dgm:cxn modelId="{1A889E78-D764-470D-B56F-2688FB3F95B0}" type="presParOf" srcId="{5F4A4D08-F8F1-49DB-AF3D-1E9D89A3D50B}" destId="{CB5A3F08-B829-4431-AAF0-9BA271150EB5}" srcOrd="0" destOrd="0" presId="urn:microsoft.com/office/officeart/2018/2/layout/IconCircleList"/>
    <dgm:cxn modelId="{C4061CE9-8202-461E-A15B-0350011C34D4}" type="presParOf" srcId="{5F4A4D08-F8F1-49DB-AF3D-1E9D89A3D50B}" destId="{53FF3E61-C307-4853-A165-68DD27D1CE2A}" srcOrd="1" destOrd="0" presId="urn:microsoft.com/office/officeart/2018/2/layout/IconCircleList"/>
    <dgm:cxn modelId="{53B63F04-F9D5-4E1C-9CF6-A831FFD8ED8E}" type="presParOf" srcId="{5F4A4D08-F8F1-49DB-AF3D-1E9D89A3D50B}" destId="{A3E60C1C-7092-42BA-8D8F-101B52BB784B}" srcOrd="2" destOrd="0" presId="urn:microsoft.com/office/officeart/2018/2/layout/IconCircleList"/>
    <dgm:cxn modelId="{E766CF85-46FF-4A5C-BC66-5E5E2BF1549C}" type="presParOf" srcId="{5F4A4D08-F8F1-49DB-AF3D-1E9D89A3D50B}" destId="{A1A3DE89-F79A-484A-A479-EDB2B9AD8661}" srcOrd="3" destOrd="0" presId="urn:microsoft.com/office/officeart/2018/2/layout/IconCircleList"/>
    <dgm:cxn modelId="{55711A01-2CD0-40F7-9B91-6379B6891FC1}" type="presParOf" srcId="{EC0B8A5D-2262-4A11-BA44-32DD155564D2}" destId="{B8A6414E-E764-4D4E-B1A6-E87C9C933711}" srcOrd="5" destOrd="0" presId="urn:microsoft.com/office/officeart/2018/2/layout/IconCircleList"/>
    <dgm:cxn modelId="{AFF0B946-0930-43D0-A4F3-561975132471}" type="presParOf" srcId="{EC0B8A5D-2262-4A11-BA44-32DD155564D2}" destId="{575725BA-9F0E-4BBF-8870-04975C670517}" srcOrd="6" destOrd="0" presId="urn:microsoft.com/office/officeart/2018/2/layout/IconCircleList"/>
    <dgm:cxn modelId="{1D072494-A7C7-4D4F-8DB5-13457B4CD4A5}" type="presParOf" srcId="{575725BA-9F0E-4BBF-8870-04975C670517}" destId="{625F0AAC-1E92-4D64-96E4-565F816EC890}" srcOrd="0" destOrd="0" presId="urn:microsoft.com/office/officeart/2018/2/layout/IconCircleList"/>
    <dgm:cxn modelId="{0CEC3159-0382-4D0E-85BD-F19F030A4E1C}" type="presParOf" srcId="{575725BA-9F0E-4BBF-8870-04975C670517}" destId="{593098A8-1BA6-415F-9115-980327870AF3}" srcOrd="1" destOrd="0" presId="urn:microsoft.com/office/officeart/2018/2/layout/IconCircleList"/>
    <dgm:cxn modelId="{2CD8BCDB-4E0B-427A-9E55-5F1BE4E11CF6}" type="presParOf" srcId="{575725BA-9F0E-4BBF-8870-04975C670517}" destId="{4DC17A05-867F-4561-8DA5-6069640AE513}" srcOrd="2" destOrd="0" presId="urn:microsoft.com/office/officeart/2018/2/layout/IconCircleList"/>
    <dgm:cxn modelId="{AA5952A4-6F68-4BF7-926C-1A04E348C4C6}" type="presParOf" srcId="{575725BA-9F0E-4BBF-8870-04975C670517}" destId="{73E5C70F-3A79-4331-9A84-1E93C53A4A3C}"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EA135DA-1342-4FB9-8919-A73EC09B9F8E}" type="doc">
      <dgm:prSet loTypeId="urn:microsoft.com/office/officeart/2005/8/layout/process1" loCatId="process" qsTypeId="urn:microsoft.com/office/officeart/2005/8/quickstyle/simple1" qsCatId="simple" csTypeId="urn:microsoft.com/office/officeart/2005/8/colors/colorful2" csCatId="colorful" phldr="1"/>
      <dgm:spPr/>
      <dgm:t>
        <a:bodyPr/>
        <a:lstStyle/>
        <a:p>
          <a:endParaRPr lang="en-US"/>
        </a:p>
      </dgm:t>
    </dgm:pt>
    <dgm:pt modelId="{C5116351-0790-40A0-AB17-BD97C014AE24}">
      <dgm:prSet/>
      <dgm:spPr/>
      <dgm:t>
        <a:bodyPr/>
        <a:lstStyle/>
        <a:p>
          <a:r>
            <a:rPr lang="en-GB" dirty="0"/>
            <a:t>The transactional relationship, which is primarily based on the exchange of work for pay (Rousseau, 1995). Employees perform tasks as defined in their job descriptions, and in return, employers provide compensation. This type of relationship is largely impersonal and driven by contractual obligations.</a:t>
          </a:r>
          <a:endParaRPr lang="en-US" dirty="0"/>
        </a:p>
      </dgm:t>
    </dgm:pt>
    <dgm:pt modelId="{B2522BA5-E6AC-4576-B503-550C13262F08}" type="parTrans" cxnId="{F194CF07-C1E9-466F-8035-82ABD2CE75AF}">
      <dgm:prSet/>
      <dgm:spPr/>
      <dgm:t>
        <a:bodyPr/>
        <a:lstStyle/>
        <a:p>
          <a:endParaRPr lang="en-US"/>
        </a:p>
      </dgm:t>
    </dgm:pt>
    <dgm:pt modelId="{7FAF413B-F0D6-45AB-A94A-D284D8F497FC}" type="sibTrans" cxnId="{F194CF07-C1E9-466F-8035-82ABD2CE75AF}">
      <dgm:prSet phldrT="1" phldr="0"/>
      <dgm:spPr/>
      <dgm:t>
        <a:bodyPr/>
        <a:lstStyle/>
        <a:p>
          <a:r>
            <a:rPr lang="en-US"/>
            <a:t>1</a:t>
          </a:r>
        </a:p>
      </dgm:t>
    </dgm:pt>
    <dgm:pt modelId="{437AC123-04DA-47A2-BD3B-192CB8FDD848}">
      <dgm:prSet/>
      <dgm:spPr/>
      <dgm:t>
        <a:bodyPr/>
        <a:lstStyle/>
        <a:p>
          <a:r>
            <a:rPr lang="en-GB" dirty="0"/>
            <a:t>The relational or socioemotional relationships involve a deeper level of connection, where the employer and employee share a sense of loyalty and mutual respect (Morrison &amp; Robinson, 1997). Such relationships often result in greater job satisfaction and improved performance. It requires the employer to understand and respond to employees' emotional and social needs, not just their professional roles.</a:t>
          </a:r>
          <a:endParaRPr lang="en-US" dirty="0"/>
        </a:p>
      </dgm:t>
    </dgm:pt>
    <dgm:pt modelId="{6B81695E-59FE-4DEF-86DF-BBA4DBC4BE10}" type="parTrans" cxnId="{1440A354-AE9B-4A7D-8B36-5BA37628989F}">
      <dgm:prSet/>
      <dgm:spPr/>
      <dgm:t>
        <a:bodyPr/>
        <a:lstStyle/>
        <a:p>
          <a:endParaRPr lang="en-US"/>
        </a:p>
      </dgm:t>
    </dgm:pt>
    <dgm:pt modelId="{5636E5B8-6011-40AF-A01E-A6B23BFF72EE}" type="sibTrans" cxnId="{1440A354-AE9B-4A7D-8B36-5BA37628989F}">
      <dgm:prSet phldrT="2" phldr="0"/>
      <dgm:spPr/>
      <dgm:t>
        <a:bodyPr/>
        <a:lstStyle/>
        <a:p>
          <a:r>
            <a:rPr lang="en-US"/>
            <a:t>2</a:t>
          </a:r>
        </a:p>
      </dgm:t>
    </dgm:pt>
    <dgm:pt modelId="{A9919499-8760-40EC-A2CB-63833F0A81C7}">
      <dgm:prSet/>
      <dgm:spPr/>
      <dgm:t>
        <a:bodyPr/>
        <a:lstStyle/>
        <a:p>
          <a:r>
            <a:rPr lang="en-GB" dirty="0"/>
            <a:t>The transformational relationships occur when the employer is able to inspire and motivate the employee to exceed their own self-interest for the benefit of the organisation (Bass, 1985). In this relationship, the employer acts as a role model, fostering trust, admiration, and respect in their employees.</a:t>
          </a:r>
          <a:endParaRPr lang="en-US" dirty="0"/>
        </a:p>
      </dgm:t>
    </dgm:pt>
    <dgm:pt modelId="{5CE79C7A-2248-429C-A29E-D12D1C253B65}" type="parTrans" cxnId="{581400D4-774D-48F9-AE39-B2B93420499E}">
      <dgm:prSet/>
      <dgm:spPr/>
      <dgm:t>
        <a:bodyPr/>
        <a:lstStyle/>
        <a:p>
          <a:endParaRPr lang="en-US"/>
        </a:p>
      </dgm:t>
    </dgm:pt>
    <dgm:pt modelId="{CD00EB2E-BA69-4C51-BFB5-64431023BC83}" type="sibTrans" cxnId="{581400D4-774D-48F9-AE39-B2B93420499E}">
      <dgm:prSet phldrT="3" phldr="0"/>
      <dgm:spPr/>
      <dgm:t>
        <a:bodyPr/>
        <a:lstStyle/>
        <a:p>
          <a:r>
            <a:rPr lang="en-US"/>
            <a:t>3</a:t>
          </a:r>
        </a:p>
      </dgm:t>
    </dgm:pt>
    <dgm:pt modelId="{46BA2C2A-DE06-40F0-B547-38C437F66E5E}">
      <dgm:prSet/>
      <dgm:spPr/>
      <dgm:t>
        <a:bodyPr/>
        <a:lstStyle/>
        <a:p>
          <a:r>
            <a:rPr lang="en-GB" dirty="0"/>
            <a:t>The partnerships are characterised by a high degree of collaboration and mutual decision-making (Kaufman &amp; Gottlieb, 2000). Both parties see each other as equals, with shared responsibility for the organisation's success.</a:t>
          </a:r>
          <a:endParaRPr lang="en-US" dirty="0"/>
        </a:p>
      </dgm:t>
    </dgm:pt>
    <dgm:pt modelId="{BA5D48B2-BCC9-472B-B9C2-8FD74780BCD2}" type="parTrans" cxnId="{5E5CA163-57EC-47C3-B692-FD80BF46F7A4}">
      <dgm:prSet/>
      <dgm:spPr/>
      <dgm:t>
        <a:bodyPr/>
        <a:lstStyle/>
        <a:p>
          <a:endParaRPr lang="en-US"/>
        </a:p>
      </dgm:t>
    </dgm:pt>
    <dgm:pt modelId="{AC421B8D-0D2F-4FAD-A344-DB74F558FA4D}" type="sibTrans" cxnId="{5E5CA163-57EC-47C3-B692-FD80BF46F7A4}">
      <dgm:prSet phldrT="4" phldr="0"/>
      <dgm:spPr/>
      <dgm:t>
        <a:bodyPr/>
        <a:lstStyle/>
        <a:p>
          <a:endParaRPr lang="en-US"/>
        </a:p>
      </dgm:t>
    </dgm:pt>
    <dgm:pt modelId="{605B82DB-2E02-8142-97BF-8017D2BB01DB}" type="pres">
      <dgm:prSet presAssocID="{9EA135DA-1342-4FB9-8919-A73EC09B9F8E}" presName="Name0" presStyleCnt="0">
        <dgm:presLayoutVars>
          <dgm:dir/>
          <dgm:resizeHandles val="exact"/>
        </dgm:presLayoutVars>
      </dgm:prSet>
      <dgm:spPr/>
    </dgm:pt>
    <dgm:pt modelId="{2448DFE1-A42F-5B4C-8AAB-89DBC2DBBDB5}" type="pres">
      <dgm:prSet presAssocID="{C5116351-0790-40A0-AB17-BD97C014AE24}" presName="node" presStyleLbl="node1" presStyleIdx="0" presStyleCnt="4">
        <dgm:presLayoutVars>
          <dgm:bulletEnabled val="1"/>
        </dgm:presLayoutVars>
      </dgm:prSet>
      <dgm:spPr/>
    </dgm:pt>
    <dgm:pt modelId="{5BAAD5F1-485E-894C-86C7-523B191DBAFC}" type="pres">
      <dgm:prSet presAssocID="{7FAF413B-F0D6-45AB-A94A-D284D8F497FC}" presName="sibTrans" presStyleLbl="sibTrans2D1" presStyleIdx="0" presStyleCnt="3"/>
      <dgm:spPr/>
    </dgm:pt>
    <dgm:pt modelId="{38487140-A1F6-2941-A7E3-E41716022C85}" type="pres">
      <dgm:prSet presAssocID="{7FAF413B-F0D6-45AB-A94A-D284D8F497FC}" presName="connectorText" presStyleLbl="sibTrans2D1" presStyleIdx="0" presStyleCnt="3"/>
      <dgm:spPr/>
    </dgm:pt>
    <dgm:pt modelId="{14C597AF-955D-7F42-A624-3DD06479B43E}" type="pres">
      <dgm:prSet presAssocID="{437AC123-04DA-47A2-BD3B-192CB8FDD848}" presName="node" presStyleLbl="node1" presStyleIdx="1" presStyleCnt="4">
        <dgm:presLayoutVars>
          <dgm:bulletEnabled val="1"/>
        </dgm:presLayoutVars>
      </dgm:prSet>
      <dgm:spPr/>
    </dgm:pt>
    <dgm:pt modelId="{ADF656F2-B0CD-9347-A447-A2E6BDAF726F}" type="pres">
      <dgm:prSet presAssocID="{5636E5B8-6011-40AF-A01E-A6B23BFF72EE}" presName="sibTrans" presStyleLbl="sibTrans2D1" presStyleIdx="1" presStyleCnt="3"/>
      <dgm:spPr/>
    </dgm:pt>
    <dgm:pt modelId="{631303F4-59F4-3B42-8811-809E38A65980}" type="pres">
      <dgm:prSet presAssocID="{5636E5B8-6011-40AF-A01E-A6B23BFF72EE}" presName="connectorText" presStyleLbl="sibTrans2D1" presStyleIdx="1" presStyleCnt="3"/>
      <dgm:spPr/>
    </dgm:pt>
    <dgm:pt modelId="{629170D7-435D-1649-A0F7-BFD2A882CD76}" type="pres">
      <dgm:prSet presAssocID="{A9919499-8760-40EC-A2CB-63833F0A81C7}" presName="node" presStyleLbl="node1" presStyleIdx="2" presStyleCnt="4">
        <dgm:presLayoutVars>
          <dgm:bulletEnabled val="1"/>
        </dgm:presLayoutVars>
      </dgm:prSet>
      <dgm:spPr/>
    </dgm:pt>
    <dgm:pt modelId="{07FD2C04-0E2A-F04E-A870-89DF6366A5A8}" type="pres">
      <dgm:prSet presAssocID="{CD00EB2E-BA69-4C51-BFB5-64431023BC83}" presName="sibTrans" presStyleLbl="sibTrans2D1" presStyleIdx="2" presStyleCnt="3"/>
      <dgm:spPr/>
    </dgm:pt>
    <dgm:pt modelId="{C3D51D6D-7F3B-F348-B0FA-733D02E03955}" type="pres">
      <dgm:prSet presAssocID="{CD00EB2E-BA69-4C51-BFB5-64431023BC83}" presName="connectorText" presStyleLbl="sibTrans2D1" presStyleIdx="2" presStyleCnt="3"/>
      <dgm:spPr/>
    </dgm:pt>
    <dgm:pt modelId="{8E0D362C-9DD0-6447-B9EC-75D7111B133F}" type="pres">
      <dgm:prSet presAssocID="{46BA2C2A-DE06-40F0-B547-38C437F66E5E}" presName="node" presStyleLbl="node1" presStyleIdx="3" presStyleCnt="4">
        <dgm:presLayoutVars>
          <dgm:bulletEnabled val="1"/>
        </dgm:presLayoutVars>
      </dgm:prSet>
      <dgm:spPr/>
    </dgm:pt>
  </dgm:ptLst>
  <dgm:cxnLst>
    <dgm:cxn modelId="{F194CF07-C1E9-466F-8035-82ABD2CE75AF}" srcId="{9EA135DA-1342-4FB9-8919-A73EC09B9F8E}" destId="{C5116351-0790-40A0-AB17-BD97C014AE24}" srcOrd="0" destOrd="0" parTransId="{B2522BA5-E6AC-4576-B503-550C13262F08}" sibTransId="{7FAF413B-F0D6-45AB-A94A-D284D8F497FC}"/>
    <dgm:cxn modelId="{DCDD3E1B-73C1-7943-9366-7AFD0FE6946D}" type="presOf" srcId="{437AC123-04DA-47A2-BD3B-192CB8FDD848}" destId="{14C597AF-955D-7F42-A624-3DD06479B43E}" srcOrd="0" destOrd="0" presId="urn:microsoft.com/office/officeart/2005/8/layout/process1"/>
    <dgm:cxn modelId="{8E66A62A-1745-5046-BD8F-DC5B26B4E93F}" type="presOf" srcId="{5636E5B8-6011-40AF-A01E-A6B23BFF72EE}" destId="{631303F4-59F4-3B42-8811-809E38A65980}" srcOrd="1" destOrd="0" presId="urn:microsoft.com/office/officeart/2005/8/layout/process1"/>
    <dgm:cxn modelId="{1F4DE640-EDDE-BF41-BC55-6AED834F9BD4}" type="presOf" srcId="{A9919499-8760-40EC-A2CB-63833F0A81C7}" destId="{629170D7-435D-1649-A0F7-BFD2A882CD76}" srcOrd="0" destOrd="0" presId="urn:microsoft.com/office/officeart/2005/8/layout/process1"/>
    <dgm:cxn modelId="{9450EA47-9E31-6446-8082-ED1FDDB473ED}" type="presOf" srcId="{CD00EB2E-BA69-4C51-BFB5-64431023BC83}" destId="{07FD2C04-0E2A-F04E-A870-89DF6366A5A8}" srcOrd="0" destOrd="0" presId="urn:microsoft.com/office/officeart/2005/8/layout/process1"/>
    <dgm:cxn modelId="{1440A354-AE9B-4A7D-8B36-5BA37628989F}" srcId="{9EA135DA-1342-4FB9-8919-A73EC09B9F8E}" destId="{437AC123-04DA-47A2-BD3B-192CB8FDD848}" srcOrd="1" destOrd="0" parTransId="{6B81695E-59FE-4DEF-86DF-BBA4DBC4BE10}" sibTransId="{5636E5B8-6011-40AF-A01E-A6B23BFF72EE}"/>
    <dgm:cxn modelId="{ED26B954-DF7E-1141-9956-EE6CF5D890B5}" type="presOf" srcId="{C5116351-0790-40A0-AB17-BD97C014AE24}" destId="{2448DFE1-A42F-5B4C-8AAB-89DBC2DBBDB5}" srcOrd="0" destOrd="0" presId="urn:microsoft.com/office/officeart/2005/8/layout/process1"/>
    <dgm:cxn modelId="{5E5CA163-57EC-47C3-B692-FD80BF46F7A4}" srcId="{9EA135DA-1342-4FB9-8919-A73EC09B9F8E}" destId="{46BA2C2A-DE06-40F0-B547-38C437F66E5E}" srcOrd="3" destOrd="0" parTransId="{BA5D48B2-BCC9-472B-B9C2-8FD74780BCD2}" sibTransId="{AC421B8D-0D2F-4FAD-A344-DB74F558FA4D}"/>
    <dgm:cxn modelId="{05EF2367-F9DE-1D4E-9581-BE60DC985524}" type="presOf" srcId="{7FAF413B-F0D6-45AB-A94A-D284D8F497FC}" destId="{38487140-A1F6-2941-A7E3-E41716022C85}" srcOrd="1" destOrd="0" presId="urn:microsoft.com/office/officeart/2005/8/layout/process1"/>
    <dgm:cxn modelId="{C3C18496-0A41-8341-B30E-0270068A6FAE}" type="presOf" srcId="{9EA135DA-1342-4FB9-8919-A73EC09B9F8E}" destId="{605B82DB-2E02-8142-97BF-8017D2BB01DB}" srcOrd="0" destOrd="0" presId="urn:microsoft.com/office/officeart/2005/8/layout/process1"/>
    <dgm:cxn modelId="{238C19A7-5492-5C4A-9429-6E2C0BC5DF18}" type="presOf" srcId="{7FAF413B-F0D6-45AB-A94A-D284D8F497FC}" destId="{5BAAD5F1-485E-894C-86C7-523B191DBAFC}" srcOrd="0" destOrd="0" presId="urn:microsoft.com/office/officeart/2005/8/layout/process1"/>
    <dgm:cxn modelId="{02734AC3-4D1D-D045-849E-2EF956F9B7C3}" type="presOf" srcId="{46BA2C2A-DE06-40F0-B547-38C437F66E5E}" destId="{8E0D362C-9DD0-6447-B9EC-75D7111B133F}" srcOrd="0" destOrd="0" presId="urn:microsoft.com/office/officeart/2005/8/layout/process1"/>
    <dgm:cxn modelId="{581400D4-774D-48F9-AE39-B2B93420499E}" srcId="{9EA135DA-1342-4FB9-8919-A73EC09B9F8E}" destId="{A9919499-8760-40EC-A2CB-63833F0A81C7}" srcOrd="2" destOrd="0" parTransId="{5CE79C7A-2248-429C-A29E-D12D1C253B65}" sibTransId="{CD00EB2E-BA69-4C51-BFB5-64431023BC83}"/>
    <dgm:cxn modelId="{D92C4BF6-EB86-184D-BDD1-BC5C1C5AEFB2}" type="presOf" srcId="{CD00EB2E-BA69-4C51-BFB5-64431023BC83}" destId="{C3D51D6D-7F3B-F348-B0FA-733D02E03955}" srcOrd="1" destOrd="0" presId="urn:microsoft.com/office/officeart/2005/8/layout/process1"/>
    <dgm:cxn modelId="{6BBB06F7-EBA3-1248-91EF-0BC0F52CD316}" type="presOf" srcId="{5636E5B8-6011-40AF-A01E-A6B23BFF72EE}" destId="{ADF656F2-B0CD-9347-A447-A2E6BDAF726F}" srcOrd="0" destOrd="0" presId="urn:microsoft.com/office/officeart/2005/8/layout/process1"/>
    <dgm:cxn modelId="{479ED70E-20A5-0642-9524-E71B18EB9DAA}" type="presParOf" srcId="{605B82DB-2E02-8142-97BF-8017D2BB01DB}" destId="{2448DFE1-A42F-5B4C-8AAB-89DBC2DBBDB5}" srcOrd="0" destOrd="0" presId="urn:microsoft.com/office/officeart/2005/8/layout/process1"/>
    <dgm:cxn modelId="{8E50F760-9390-8144-AEBA-C8A6315A76D8}" type="presParOf" srcId="{605B82DB-2E02-8142-97BF-8017D2BB01DB}" destId="{5BAAD5F1-485E-894C-86C7-523B191DBAFC}" srcOrd="1" destOrd="0" presId="urn:microsoft.com/office/officeart/2005/8/layout/process1"/>
    <dgm:cxn modelId="{06102E9F-BF9E-924A-B211-37AA85A68200}" type="presParOf" srcId="{5BAAD5F1-485E-894C-86C7-523B191DBAFC}" destId="{38487140-A1F6-2941-A7E3-E41716022C85}" srcOrd="0" destOrd="0" presId="urn:microsoft.com/office/officeart/2005/8/layout/process1"/>
    <dgm:cxn modelId="{880E0FF7-F65E-E348-BE35-A651957D90D7}" type="presParOf" srcId="{605B82DB-2E02-8142-97BF-8017D2BB01DB}" destId="{14C597AF-955D-7F42-A624-3DD06479B43E}" srcOrd="2" destOrd="0" presId="urn:microsoft.com/office/officeart/2005/8/layout/process1"/>
    <dgm:cxn modelId="{A7C97F3F-BCFF-E64F-8109-2D5AEB726C19}" type="presParOf" srcId="{605B82DB-2E02-8142-97BF-8017D2BB01DB}" destId="{ADF656F2-B0CD-9347-A447-A2E6BDAF726F}" srcOrd="3" destOrd="0" presId="urn:microsoft.com/office/officeart/2005/8/layout/process1"/>
    <dgm:cxn modelId="{6F225FCA-7317-3847-979B-CA98CE23E4C8}" type="presParOf" srcId="{ADF656F2-B0CD-9347-A447-A2E6BDAF726F}" destId="{631303F4-59F4-3B42-8811-809E38A65980}" srcOrd="0" destOrd="0" presId="urn:microsoft.com/office/officeart/2005/8/layout/process1"/>
    <dgm:cxn modelId="{F675FA27-5798-B241-8726-A34314068D13}" type="presParOf" srcId="{605B82DB-2E02-8142-97BF-8017D2BB01DB}" destId="{629170D7-435D-1649-A0F7-BFD2A882CD76}" srcOrd="4" destOrd="0" presId="urn:microsoft.com/office/officeart/2005/8/layout/process1"/>
    <dgm:cxn modelId="{78A402BB-5ECF-3741-BDA2-16BA7700FE7F}" type="presParOf" srcId="{605B82DB-2E02-8142-97BF-8017D2BB01DB}" destId="{07FD2C04-0E2A-F04E-A870-89DF6366A5A8}" srcOrd="5" destOrd="0" presId="urn:microsoft.com/office/officeart/2005/8/layout/process1"/>
    <dgm:cxn modelId="{C6788961-59EA-1E42-81F9-4CC06731992C}" type="presParOf" srcId="{07FD2C04-0E2A-F04E-A870-89DF6366A5A8}" destId="{C3D51D6D-7F3B-F348-B0FA-733D02E03955}" srcOrd="0" destOrd="0" presId="urn:microsoft.com/office/officeart/2005/8/layout/process1"/>
    <dgm:cxn modelId="{1C8AB355-8D92-E34E-B768-C4543910BFF8}" type="presParOf" srcId="{605B82DB-2E02-8142-97BF-8017D2BB01DB}" destId="{8E0D362C-9DD0-6447-B9EC-75D7111B133F}" srcOrd="6" destOrd="0" presId="urn:microsoft.com/office/officeart/2005/8/layout/process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359A66-9339-8D45-A3FA-EDE40FA50BAB}">
      <dsp:nvSpPr>
        <dsp:cNvPr id="0" name=""/>
        <dsp:cNvSpPr/>
      </dsp:nvSpPr>
      <dsp:spPr>
        <a:xfrm>
          <a:off x="0" y="411539"/>
          <a:ext cx="10357658" cy="72072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t>HR professionals should uphold the value of fairness in all their actions. This means treating all individuals equitably, without favouritism or discrimination, and promoting diversity and inclusion (Boxall &amp; Purcell, 2011). It's their responsibility to ensure that recruitment and selection processes, performance appraisals, and all other HR processes are conducted fairly and transparently (Armstrong &amp; Taylor, 2014).</a:t>
          </a:r>
          <a:endParaRPr lang="en-US" sz="1400" kern="1200" dirty="0"/>
        </a:p>
      </dsp:txBody>
      <dsp:txXfrm>
        <a:off x="35183" y="446722"/>
        <a:ext cx="10287292" cy="650354"/>
      </dsp:txXfrm>
    </dsp:sp>
    <dsp:sp modelId="{65F946BB-54A8-E942-B386-3E1FB86B1AF7}">
      <dsp:nvSpPr>
        <dsp:cNvPr id="0" name=""/>
        <dsp:cNvSpPr/>
      </dsp:nvSpPr>
      <dsp:spPr>
        <a:xfrm>
          <a:off x="0" y="1172580"/>
          <a:ext cx="10357658" cy="720720"/>
        </a:xfrm>
        <a:prstGeom prst="roundRect">
          <a:avLst/>
        </a:prstGeom>
        <a:solidFill>
          <a:schemeClr val="accent2">
            <a:hueOff val="1121052"/>
            <a:satOff val="-1191"/>
            <a:lumOff val="91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Another key value is integrity. HR professionals should act ethically and honestly, keeping their promises, and acting in the best interest of both the organisation and its employees. This requires balancing the strategic objectives of the organisation with the needs and rights of the employees (Ulrich, 2016).</a:t>
          </a:r>
          <a:endParaRPr lang="en-US" sz="1400" kern="1200"/>
        </a:p>
      </dsp:txBody>
      <dsp:txXfrm>
        <a:off x="35183" y="1207763"/>
        <a:ext cx="10287292" cy="650354"/>
      </dsp:txXfrm>
    </dsp:sp>
    <dsp:sp modelId="{26E8CF2B-50EE-4846-8AB5-74445465CFB0}">
      <dsp:nvSpPr>
        <dsp:cNvPr id="0" name=""/>
        <dsp:cNvSpPr/>
      </dsp:nvSpPr>
      <dsp:spPr>
        <a:xfrm>
          <a:off x="0" y="1933619"/>
          <a:ext cx="10357658" cy="720720"/>
        </a:xfrm>
        <a:prstGeom prst="roundRect">
          <a:avLst/>
        </a:prstGeom>
        <a:solidFill>
          <a:schemeClr val="accent2">
            <a:hueOff val="2242103"/>
            <a:satOff val="-2381"/>
            <a:lumOff val="183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Respect for privacy is another vital value, particularly in the context of employee data management. HR professionals handle a lot of sensitive information, and it is crucial that they respect confidentiality and privacy regulations (Martin &amp; Whiting, 2016).</a:t>
          </a:r>
          <a:endParaRPr lang="en-US" sz="1400" kern="1200"/>
        </a:p>
      </dsp:txBody>
      <dsp:txXfrm>
        <a:off x="35183" y="1968802"/>
        <a:ext cx="10287292" cy="650354"/>
      </dsp:txXfrm>
    </dsp:sp>
    <dsp:sp modelId="{0177FEE9-33D3-9446-A2CE-1194E206C3D4}">
      <dsp:nvSpPr>
        <dsp:cNvPr id="0" name=""/>
        <dsp:cNvSpPr/>
      </dsp:nvSpPr>
      <dsp:spPr>
        <a:xfrm>
          <a:off x="0" y="2694659"/>
          <a:ext cx="10357658" cy="720720"/>
        </a:xfrm>
        <a:prstGeom prst="roundRect">
          <a:avLst/>
        </a:prstGeom>
        <a:solidFill>
          <a:schemeClr val="accent2">
            <a:hueOff val="3363155"/>
            <a:satOff val="-3572"/>
            <a:lumOff val="274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Lastly, HR professionals should be committed to continuous learning and development, not only for themselves but for all employees within the organisation. This commitment aligns with the aim of enhancing employee performance and fostering a culture of continuous improvement (Noe et al., 2017).</a:t>
          </a:r>
          <a:endParaRPr lang="en-US" sz="1400" kern="1200"/>
        </a:p>
      </dsp:txBody>
      <dsp:txXfrm>
        <a:off x="35183" y="2729842"/>
        <a:ext cx="10287292" cy="6503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3B4E3F-C589-41E9-8CC3-CC019C52D7C6}">
      <dsp:nvSpPr>
        <dsp:cNvPr id="0" name=""/>
        <dsp:cNvSpPr/>
      </dsp:nvSpPr>
      <dsp:spPr>
        <a:xfrm>
          <a:off x="284207" y="619534"/>
          <a:ext cx="1373010" cy="137301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A0857B-6786-41FC-A685-CB27374C9B71}">
      <dsp:nvSpPr>
        <dsp:cNvPr id="0" name=""/>
        <dsp:cNvSpPr/>
      </dsp:nvSpPr>
      <dsp:spPr>
        <a:xfrm>
          <a:off x="572540" y="907866"/>
          <a:ext cx="796346" cy="79634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3B4FDC-964F-4B3F-B6E4-7634F3FB1F09}">
      <dsp:nvSpPr>
        <dsp:cNvPr id="0" name=""/>
        <dsp:cNvSpPr/>
      </dsp:nvSpPr>
      <dsp:spPr>
        <a:xfrm>
          <a:off x="1951434" y="619534"/>
          <a:ext cx="3236381" cy="13730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00000"/>
            </a:lnSpc>
            <a:spcBef>
              <a:spcPct val="0"/>
            </a:spcBef>
            <a:spcAft>
              <a:spcPct val="35000"/>
            </a:spcAft>
            <a:buNone/>
          </a:pPr>
          <a:r>
            <a:rPr lang="en-GB" sz="1200" kern="1200" dirty="0"/>
            <a:t>The Chartered Institute of Personnel and Development (CIPD)   Map, updated in 2018, outlines the key areas of knowledge, behaviours, and values that are fundamental for HR professionals to drive change and deliver value in their organisations (CIPD, 2018).</a:t>
          </a:r>
          <a:endParaRPr lang="en-US" sz="1200" kern="1200" dirty="0"/>
        </a:p>
      </dsp:txBody>
      <dsp:txXfrm>
        <a:off x="1951434" y="619534"/>
        <a:ext cx="3236381" cy="1373010"/>
      </dsp:txXfrm>
    </dsp:sp>
    <dsp:sp modelId="{7EA576B6-31B2-4DCB-8FB8-CD35ACAF9A30}">
      <dsp:nvSpPr>
        <dsp:cNvPr id="0" name=""/>
        <dsp:cNvSpPr/>
      </dsp:nvSpPr>
      <dsp:spPr>
        <a:xfrm>
          <a:off x="5751732" y="619534"/>
          <a:ext cx="1373010" cy="137301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409B74-1D73-48FA-9606-7E5CD1DA1DBF}">
      <dsp:nvSpPr>
        <dsp:cNvPr id="0" name=""/>
        <dsp:cNvSpPr/>
      </dsp:nvSpPr>
      <dsp:spPr>
        <a:xfrm>
          <a:off x="6040064" y="907866"/>
          <a:ext cx="796346" cy="79634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485F347-B1C9-4841-A073-8F6574596447}">
      <dsp:nvSpPr>
        <dsp:cNvPr id="0" name=""/>
        <dsp:cNvSpPr/>
      </dsp:nvSpPr>
      <dsp:spPr>
        <a:xfrm>
          <a:off x="7418959" y="619534"/>
          <a:ext cx="3236381" cy="13730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00000"/>
            </a:lnSpc>
            <a:spcBef>
              <a:spcPct val="0"/>
            </a:spcBef>
            <a:spcAft>
              <a:spcPct val="35000"/>
            </a:spcAft>
            <a:buNone/>
          </a:pPr>
          <a:r>
            <a:rPr lang="en-GB" sz="1200" kern="1200" dirty="0"/>
            <a:t>The CIPD Profession Map consists of two core behaviours: ethical practice and professional courage and influence, reflecting the need for HR professionals to act with integrity and impact in all decisions and actions (CIPD, 2018). It also highlights the importance of people practice, where HR professionals need to understand and act on the changing nature of work, by creating people-centred practices and policies that promote organisational, societal, and individual value.</a:t>
          </a:r>
          <a:endParaRPr lang="en-US" sz="1200" kern="1200" dirty="0"/>
        </a:p>
      </dsp:txBody>
      <dsp:txXfrm>
        <a:off x="7418959" y="619534"/>
        <a:ext cx="3236381" cy="1373010"/>
      </dsp:txXfrm>
    </dsp:sp>
    <dsp:sp modelId="{CB5A3F08-B829-4431-AAF0-9BA271150EB5}">
      <dsp:nvSpPr>
        <dsp:cNvPr id="0" name=""/>
        <dsp:cNvSpPr/>
      </dsp:nvSpPr>
      <dsp:spPr>
        <a:xfrm>
          <a:off x="284207" y="2808768"/>
          <a:ext cx="1373010" cy="137301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FF3E61-C307-4853-A165-68DD27D1CE2A}">
      <dsp:nvSpPr>
        <dsp:cNvPr id="0" name=""/>
        <dsp:cNvSpPr/>
      </dsp:nvSpPr>
      <dsp:spPr>
        <a:xfrm>
          <a:off x="572540" y="3097100"/>
          <a:ext cx="796346" cy="79634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A3DE89-F79A-484A-A479-EDB2B9AD8661}">
      <dsp:nvSpPr>
        <dsp:cNvPr id="0" name=""/>
        <dsp:cNvSpPr/>
      </dsp:nvSpPr>
      <dsp:spPr>
        <a:xfrm>
          <a:off x="1951434" y="2808768"/>
          <a:ext cx="3236381" cy="13730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00000"/>
            </a:lnSpc>
            <a:spcBef>
              <a:spcPct val="0"/>
            </a:spcBef>
            <a:spcAft>
              <a:spcPct val="35000"/>
            </a:spcAft>
            <a:buNone/>
          </a:pPr>
          <a:r>
            <a:rPr lang="en-GB" sz="1200" kern="1200" dirty="0"/>
            <a:t>Moreover, the map outlines eight specialist knowledge areas such as workforce planning and talent management, learning and development, employee relations, and performance and reward management (CIPD, 2018). This demonstrates the broad scope of HR roles, from recruiting and retaining the best talent, managing performance, to ensuring a harmonious and productive work environment.</a:t>
          </a:r>
          <a:endParaRPr lang="en-US" sz="1200" kern="1200" dirty="0"/>
        </a:p>
      </dsp:txBody>
      <dsp:txXfrm>
        <a:off x="1951434" y="2808768"/>
        <a:ext cx="3236381" cy="1373010"/>
      </dsp:txXfrm>
    </dsp:sp>
    <dsp:sp modelId="{625F0AAC-1E92-4D64-96E4-565F816EC890}">
      <dsp:nvSpPr>
        <dsp:cNvPr id="0" name=""/>
        <dsp:cNvSpPr/>
      </dsp:nvSpPr>
      <dsp:spPr>
        <a:xfrm>
          <a:off x="5751732" y="2808768"/>
          <a:ext cx="1373010" cy="137301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3098A8-1BA6-415F-9115-980327870AF3}">
      <dsp:nvSpPr>
        <dsp:cNvPr id="0" name=""/>
        <dsp:cNvSpPr/>
      </dsp:nvSpPr>
      <dsp:spPr>
        <a:xfrm>
          <a:off x="6040064" y="3097100"/>
          <a:ext cx="796346" cy="79634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3E5C70F-3A79-4331-9A84-1E93C53A4A3C}">
      <dsp:nvSpPr>
        <dsp:cNvPr id="0" name=""/>
        <dsp:cNvSpPr/>
      </dsp:nvSpPr>
      <dsp:spPr>
        <a:xfrm>
          <a:off x="7418959" y="2808768"/>
          <a:ext cx="3236381" cy="13730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00000"/>
            </a:lnSpc>
            <a:spcBef>
              <a:spcPct val="0"/>
            </a:spcBef>
            <a:spcAft>
              <a:spcPct val="35000"/>
            </a:spcAft>
            <a:buNone/>
          </a:pPr>
          <a:r>
            <a:rPr lang="en-GB" sz="1200" kern="1200" dirty="0"/>
            <a:t>It further emphasises three clusters of behaviours that HR professionals should exhibit: being purposeful, agile, and collaborative. These traits enable HR professionals to contribute meaningfully to the organisation's strategic objectives, adapt to the ever-evolving workplace dynamics, and foster productive relationships across the organisation (CIPD, 2018).</a:t>
          </a:r>
          <a:endParaRPr lang="en-US" sz="1200" kern="1200" dirty="0"/>
        </a:p>
      </dsp:txBody>
      <dsp:txXfrm>
        <a:off x="7418959" y="2808768"/>
        <a:ext cx="3236381" cy="13730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48DFE1-A42F-5B4C-8AAB-89DBC2DBBDB5}">
      <dsp:nvSpPr>
        <dsp:cNvPr id="0" name=""/>
        <dsp:cNvSpPr/>
      </dsp:nvSpPr>
      <dsp:spPr>
        <a:xfrm>
          <a:off x="4536" y="399338"/>
          <a:ext cx="1983465" cy="2696273"/>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The transactional relationship, which is primarily based on the exchange of work for pay (Rousseau, 1995). Employees perform tasks as defined in their job descriptions, and in return, employers provide compensation. This type of relationship is largely impersonal and driven by contractual obligations.</a:t>
          </a:r>
          <a:endParaRPr lang="en-US" sz="1200" kern="1200" dirty="0"/>
        </a:p>
      </dsp:txBody>
      <dsp:txXfrm>
        <a:off x="62630" y="457432"/>
        <a:ext cx="1867277" cy="2580085"/>
      </dsp:txXfrm>
    </dsp:sp>
    <dsp:sp modelId="{5BAAD5F1-485E-894C-86C7-523B191DBAFC}">
      <dsp:nvSpPr>
        <dsp:cNvPr id="0" name=""/>
        <dsp:cNvSpPr/>
      </dsp:nvSpPr>
      <dsp:spPr>
        <a:xfrm>
          <a:off x="2186348" y="1501525"/>
          <a:ext cx="420494" cy="491899"/>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r>
            <a:rPr lang="en-US" sz="1000" kern="1200"/>
            <a:t>1</a:t>
          </a:r>
        </a:p>
      </dsp:txBody>
      <dsp:txXfrm>
        <a:off x="2186348" y="1599905"/>
        <a:ext cx="294346" cy="295139"/>
      </dsp:txXfrm>
    </dsp:sp>
    <dsp:sp modelId="{14C597AF-955D-7F42-A624-3DD06479B43E}">
      <dsp:nvSpPr>
        <dsp:cNvPr id="0" name=""/>
        <dsp:cNvSpPr/>
      </dsp:nvSpPr>
      <dsp:spPr>
        <a:xfrm>
          <a:off x="2781388" y="399338"/>
          <a:ext cx="1983465" cy="2696273"/>
        </a:xfrm>
        <a:prstGeom prst="roundRect">
          <a:avLst>
            <a:gd name="adj" fmla="val 10000"/>
          </a:avLst>
        </a:prstGeom>
        <a:solidFill>
          <a:schemeClr val="accent2">
            <a:hueOff val="1121052"/>
            <a:satOff val="-1191"/>
            <a:lumOff val="91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The relational or socioemotional relationships involve a deeper level of connection, where the employer and employee share a sense of loyalty and mutual respect (Morrison &amp; Robinson, 1997). Such relationships often result in greater job satisfaction and improved performance. It requires the employer to understand and respond to employees' emotional and social needs, not just their professional roles.</a:t>
          </a:r>
          <a:endParaRPr lang="en-US" sz="1200" kern="1200" dirty="0"/>
        </a:p>
      </dsp:txBody>
      <dsp:txXfrm>
        <a:off x="2839482" y="457432"/>
        <a:ext cx="1867277" cy="2580085"/>
      </dsp:txXfrm>
    </dsp:sp>
    <dsp:sp modelId="{ADF656F2-B0CD-9347-A447-A2E6BDAF726F}">
      <dsp:nvSpPr>
        <dsp:cNvPr id="0" name=""/>
        <dsp:cNvSpPr/>
      </dsp:nvSpPr>
      <dsp:spPr>
        <a:xfrm>
          <a:off x="4963200" y="1501525"/>
          <a:ext cx="420494" cy="491899"/>
        </a:xfrm>
        <a:prstGeom prst="rightArrow">
          <a:avLst>
            <a:gd name="adj1" fmla="val 60000"/>
            <a:gd name="adj2" fmla="val 50000"/>
          </a:avLst>
        </a:prstGeom>
        <a:solidFill>
          <a:schemeClr val="accent2">
            <a:hueOff val="1681577"/>
            <a:satOff val="-1786"/>
            <a:lumOff val="137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r>
            <a:rPr lang="en-US" sz="1000" kern="1200"/>
            <a:t>2</a:t>
          </a:r>
        </a:p>
      </dsp:txBody>
      <dsp:txXfrm>
        <a:off x="4963200" y="1599905"/>
        <a:ext cx="294346" cy="295139"/>
      </dsp:txXfrm>
    </dsp:sp>
    <dsp:sp modelId="{629170D7-435D-1649-A0F7-BFD2A882CD76}">
      <dsp:nvSpPr>
        <dsp:cNvPr id="0" name=""/>
        <dsp:cNvSpPr/>
      </dsp:nvSpPr>
      <dsp:spPr>
        <a:xfrm>
          <a:off x="5558240" y="399338"/>
          <a:ext cx="1983465" cy="2696273"/>
        </a:xfrm>
        <a:prstGeom prst="roundRect">
          <a:avLst>
            <a:gd name="adj" fmla="val 10000"/>
          </a:avLst>
        </a:prstGeom>
        <a:solidFill>
          <a:schemeClr val="accent2">
            <a:hueOff val="2242103"/>
            <a:satOff val="-2381"/>
            <a:lumOff val="183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The transformational relationships occur when the employer is able to inspire and motivate the employee to exceed their own self-interest for the benefit of the organisation (Bass, 1985). In this relationship, the employer acts as a role model, fostering trust, admiration, and respect in their employees.</a:t>
          </a:r>
          <a:endParaRPr lang="en-US" sz="1200" kern="1200" dirty="0"/>
        </a:p>
      </dsp:txBody>
      <dsp:txXfrm>
        <a:off x="5616334" y="457432"/>
        <a:ext cx="1867277" cy="2580085"/>
      </dsp:txXfrm>
    </dsp:sp>
    <dsp:sp modelId="{07FD2C04-0E2A-F04E-A870-89DF6366A5A8}">
      <dsp:nvSpPr>
        <dsp:cNvPr id="0" name=""/>
        <dsp:cNvSpPr/>
      </dsp:nvSpPr>
      <dsp:spPr>
        <a:xfrm>
          <a:off x="7740052" y="1501525"/>
          <a:ext cx="420494" cy="491899"/>
        </a:xfrm>
        <a:prstGeom prst="rightArrow">
          <a:avLst>
            <a:gd name="adj1" fmla="val 60000"/>
            <a:gd name="adj2" fmla="val 50000"/>
          </a:avLst>
        </a:prstGeom>
        <a:solidFill>
          <a:schemeClr val="accent2">
            <a:hueOff val="3363155"/>
            <a:satOff val="-3572"/>
            <a:lumOff val="274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r>
            <a:rPr lang="en-US" sz="1000" kern="1200"/>
            <a:t>3</a:t>
          </a:r>
        </a:p>
      </dsp:txBody>
      <dsp:txXfrm>
        <a:off x="7740052" y="1599905"/>
        <a:ext cx="294346" cy="295139"/>
      </dsp:txXfrm>
    </dsp:sp>
    <dsp:sp modelId="{8E0D362C-9DD0-6447-B9EC-75D7111B133F}">
      <dsp:nvSpPr>
        <dsp:cNvPr id="0" name=""/>
        <dsp:cNvSpPr/>
      </dsp:nvSpPr>
      <dsp:spPr>
        <a:xfrm>
          <a:off x="8335092" y="399338"/>
          <a:ext cx="1983465" cy="2696273"/>
        </a:xfrm>
        <a:prstGeom prst="roundRect">
          <a:avLst>
            <a:gd name="adj" fmla="val 10000"/>
          </a:avLst>
        </a:prstGeom>
        <a:solidFill>
          <a:schemeClr val="accent2">
            <a:hueOff val="3363155"/>
            <a:satOff val="-3572"/>
            <a:lumOff val="274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The partnerships are characterised by a high degree of collaboration and mutual decision-making (Kaufman &amp; Gottlieb, 2000). Both parties see each other as equals, with shared responsibility for the organisation's success.</a:t>
          </a:r>
          <a:endParaRPr lang="en-US" sz="1200" kern="1200" dirty="0"/>
        </a:p>
      </dsp:txBody>
      <dsp:txXfrm>
        <a:off x="8393186" y="457432"/>
        <a:ext cx="1867277" cy="258008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GB"/>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6/6/23</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6/6/23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6/6/23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6/6/23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6/6/23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6/6/23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GB"/>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6/6/23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GB"/>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6/6/23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6/6/23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6/6/23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6/6/23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6/6/23</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3.png"/><Relationship Id="rId7" Type="http://schemas.openxmlformats.org/officeDocument/2006/relationships/diagramQuickStyle" Target="../diagrams/quickStyle1.xml"/><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3.png"/><Relationship Id="rId7" Type="http://schemas.openxmlformats.org/officeDocument/2006/relationships/diagramQuickStyle" Target="../diagrams/quickStyle3.xml"/><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4.png"/><Relationship Id="rId9" Type="http://schemas.microsoft.com/office/2007/relationships/diagramDrawing" Target="../diagrams/drawing3.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hyperlink" Target="https://www.unilever.com/careers/working-here/work-life-balance/" TargetMode="External"/><Relationship Id="rId5" Type="http://schemas.openxmlformats.org/officeDocument/2006/relationships/hyperlink" Target="https://www.cipd.co.uk/news-views/news-articles/new-profession-map" TargetMode="Externa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7AC46-8CF1-106F-2DA5-6B4E476E3008}"/>
              </a:ext>
            </a:extLst>
          </p:cNvPr>
          <p:cNvSpPr>
            <a:spLocks noGrp="1"/>
          </p:cNvSpPr>
          <p:nvPr>
            <p:ph type="ctrTitle"/>
          </p:nvPr>
        </p:nvSpPr>
        <p:spPr/>
        <p:txBody>
          <a:bodyPr/>
          <a:lstStyle/>
          <a:p>
            <a:r>
              <a:rPr lang="en-GB" dirty="0"/>
              <a:t>Managing People </a:t>
            </a:r>
            <a:endParaRPr lang="en-RO" dirty="0"/>
          </a:p>
        </p:txBody>
      </p:sp>
      <p:sp>
        <p:nvSpPr>
          <p:cNvPr id="3" name="Subtitle 2">
            <a:extLst>
              <a:ext uri="{FF2B5EF4-FFF2-40B4-BE49-F238E27FC236}">
                <a16:creationId xmlns:a16="http://schemas.microsoft.com/office/drawing/2014/main" id="{6A3D0DAA-3176-9D36-E2EA-2B8BB2D035F8}"/>
              </a:ext>
            </a:extLst>
          </p:cNvPr>
          <p:cNvSpPr>
            <a:spLocks noGrp="1"/>
          </p:cNvSpPr>
          <p:nvPr>
            <p:ph type="subTitle" idx="1"/>
          </p:nvPr>
        </p:nvSpPr>
        <p:spPr>
          <a:xfrm>
            <a:off x="2692398" y="3657597"/>
            <a:ext cx="6815669" cy="1708882"/>
          </a:xfrm>
        </p:spPr>
        <p:txBody>
          <a:bodyPr>
            <a:normAutofit fontScale="62500" lnSpcReduction="20000"/>
          </a:bodyPr>
          <a:lstStyle/>
          <a:p>
            <a:pPr algn="ctr">
              <a:lnSpc>
                <a:spcPct val="120000"/>
              </a:lnSpc>
            </a:pPr>
            <a:r>
              <a:rPr lang="en-RO" dirty="0"/>
              <a:t>Student: Laura Bardas</a:t>
            </a:r>
          </a:p>
          <a:p>
            <a:pPr algn="ctr">
              <a:lnSpc>
                <a:spcPct val="120000"/>
              </a:lnSpc>
            </a:pPr>
            <a:r>
              <a:rPr lang="en-RO" dirty="0"/>
              <a:t>Student ID: 2128922</a:t>
            </a:r>
            <a:endParaRPr lang="en-GB" dirty="0"/>
          </a:p>
          <a:p>
            <a:pPr>
              <a:lnSpc>
                <a:spcPct val="120000"/>
              </a:lnSpc>
            </a:pPr>
            <a:r>
              <a:rPr lang="en-RO" dirty="0"/>
              <a:t>Module: </a:t>
            </a:r>
            <a:r>
              <a:rPr lang="en-GB" dirty="0"/>
              <a:t>LCBB5004 – Managing people</a:t>
            </a:r>
          </a:p>
          <a:p>
            <a:pPr>
              <a:lnSpc>
                <a:spcPct val="120000"/>
              </a:lnSpc>
            </a:pPr>
            <a:r>
              <a:rPr lang="en-RO" dirty="0"/>
              <a:t>Lecturer: </a:t>
            </a:r>
            <a:r>
              <a:rPr lang="en-GB" dirty="0"/>
              <a:t>Samuel Ofori </a:t>
            </a:r>
          </a:p>
          <a:p>
            <a:pPr>
              <a:lnSpc>
                <a:spcPct val="120000"/>
              </a:lnSpc>
            </a:pPr>
            <a:r>
              <a:rPr lang="en-RO" dirty="0"/>
              <a:t>Assignment title: </a:t>
            </a:r>
            <a:r>
              <a:rPr lang="en-GB" dirty="0"/>
              <a:t>Assessment Component 1 </a:t>
            </a:r>
            <a:endParaRPr lang="en-RO" dirty="0"/>
          </a:p>
        </p:txBody>
      </p:sp>
    </p:spTree>
    <p:extLst>
      <p:ext uri="{BB962C8B-B14F-4D97-AF65-F5344CB8AC3E}">
        <p14:creationId xmlns:p14="http://schemas.microsoft.com/office/powerpoint/2010/main" val="3631842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3F6D81C7-B083-478E-82FE-089A8CB72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7" name="Picture 16">
              <a:extLst>
                <a:ext uri="{FF2B5EF4-FFF2-40B4-BE49-F238E27FC236}">
                  <a16:creationId xmlns:a16="http://schemas.microsoft.com/office/drawing/2014/main" id="{8398EDA2-4889-433D-AC01-5214D79764E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8" name="Rectangle 17">
              <a:extLst>
                <a:ext uri="{FF2B5EF4-FFF2-40B4-BE49-F238E27FC236}">
                  <a16:creationId xmlns:a16="http://schemas.microsoft.com/office/drawing/2014/main" id="{0099D46A-AF52-46FD-938B-D31189460A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9" name="Picture 18">
              <a:extLst>
                <a:ext uri="{FF2B5EF4-FFF2-40B4-BE49-F238E27FC236}">
                  <a16:creationId xmlns:a16="http://schemas.microsoft.com/office/drawing/2014/main" id="{C933E919-C473-4F0E-9DBC-CC65FC9E926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0" name="Picture 19">
              <a:extLst>
                <a:ext uri="{FF2B5EF4-FFF2-40B4-BE49-F238E27FC236}">
                  <a16:creationId xmlns:a16="http://schemas.microsoft.com/office/drawing/2014/main" id="{FBBF3BDD-5C99-4FDC-BBCB-E711359D93F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22" name="Straight Connector 21">
            <a:extLst>
              <a:ext uri="{FF2B5EF4-FFF2-40B4-BE49-F238E27FC236}">
                <a16:creationId xmlns:a16="http://schemas.microsoft.com/office/drawing/2014/main" id="{F06B54F2-CD11-4359-A7D6-DA7C76C091A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1CB1137-3681-10CA-41BF-79D9CC4378DD}"/>
              </a:ext>
            </a:extLst>
          </p:cNvPr>
          <p:cNvSpPr txBox="1"/>
          <p:nvPr/>
        </p:nvSpPr>
        <p:spPr>
          <a:xfrm>
            <a:off x="1295402" y="982132"/>
            <a:ext cx="9601196" cy="1303867"/>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700" b="1">
                <a:ln w="3175" cmpd="sng">
                  <a:noFill/>
                </a:ln>
                <a:solidFill>
                  <a:srgbClr val="262626"/>
                </a:solidFill>
                <a:latin typeface="+mj-lt"/>
                <a:ea typeface="+mj-ea"/>
                <a:cs typeface="+mj-cs"/>
              </a:rPr>
              <a:t>The role of a Human Resources professional, its responsibilities and functional areas </a:t>
            </a:r>
            <a:endParaRPr lang="en-US" sz="3700">
              <a:ln w="3175" cmpd="sng">
                <a:noFill/>
              </a:ln>
              <a:solidFill>
                <a:srgbClr val="262626"/>
              </a:solidFill>
              <a:latin typeface="+mj-lt"/>
              <a:ea typeface="+mj-ea"/>
              <a:cs typeface="+mj-cs"/>
            </a:endParaRPr>
          </a:p>
        </p:txBody>
      </p:sp>
      <p:pic>
        <p:nvPicPr>
          <p:cNvPr id="13" name="Graphic 12" descr="Cycle with People">
            <a:extLst>
              <a:ext uri="{FF2B5EF4-FFF2-40B4-BE49-F238E27FC236}">
                <a16:creationId xmlns:a16="http://schemas.microsoft.com/office/drawing/2014/main" id="{E3B14F0D-9501-5890-A344-E0678707345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434269" y="2757636"/>
            <a:ext cx="2739728" cy="2739728"/>
          </a:xfrm>
          <a:prstGeom prst="rect">
            <a:avLst/>
          </a:prstGeom>
          <a:ln w="57150" cmpd="thickThin">
            <a:solidFill>
              <a:srgbClr val="7F7F7F"/>
            </a:solidFill>
            <a:miter lim="800000"/>
          </a:ln>
        </p:spPr>
      </p:pic>
      <p:sp>
        <p:nvSpPr>
          <p:cNvPr id="5" name="TextBox 4">
            <a:extLst>
              <a:ext uri="{FF2B5EF4-FFF2-40B4-BE49-F238E27FC236}">
                <a16:creationId xmlns:a16="http://schemas.microsoft.com/office/drawing/2014/main" id="{3388EB28-29E0-07C8-AC6A-E14945F8C69B}"/>
              </a:ext>
            </a:extLst>
          </p:cNvPr>
          <p:cNvSpPr txBox="1"/>
          <p:nvPr/>
        </p:nvSpPr>
        <p:spPr>
          <a:xfrm>
            <a:off x="4331368" y="2468032"/>
            <a:ext cx="7105618" cy="3318936"/>
          </a:xfrm>
          <a:prstGeom prst="rect">
            <a:avLst/>
          </a:prstGeom>
        </p:spPr>
        <p:txBody>
          <a:bodyPr vert="horz" lIns="91440" tIns="45720" rIns="91440" bIns="45720" rtlCol="0" anchor="t">
            <a:noAutofit/>
          </a:bodyPr>
          <a:lstStyle/>
          <a:p>
            <a:pPr indent="457200">
              <a:lnSpc>
                <a:spcPct val="90000"/>
              </a:lnSpc>
              <a:spcBef>
                <a:spcPct val="20000"/>
              </a:spcBef>
              <a:spcAft>
                <a:spcPts val="600"/>
              </a:spcAft>
              <a:buClr>
                <a:schemeClr val="accent1"/>
              </a:buClr>
              <a:buSzPct val="115000"/>
              <a:buFont typeface="Arial"/>
              <a:buChar char="•"/>
            </a:pPr>
            <a:r>
              <a:rPr lang="en-US" sz="1200" dirty="0">
                <a:solidFill>
                  <a:srgbClr val="262626"/>
                </a:solidFill>
              </a:rPr>
              <a:t>The role of a Human Resources (HR) professional is both broad and diverse, encompassing several key functional areas. A fundamental role of HR is to manage and develop an </a:t>
            </a:r>
            <a:r>
              <a:rPr lang="en-US" sz="1200" dirty="0" err="1">
                <a:solidFill>
                  <a:srgbClr val="262626"/>
                </a:solidFill>
              </a:rPr>
              <a:t>organisation’s</a:t>
            </a:r>
            <a:r>
              <a:rPr lang="en-US" sz="1200" dirty="0">
                <a:solidFill>
                  <a:srgbClr val="262626"/>
                </a:solidFill>
              </a:rPr>
              <a:t> human capital. This involves recruitment, selection, training, performance management, and employee retention (Armstrong &amp; Taylor, 2014).</a:t>
            </a:r>
          </a:p>
          <a:p>
            <a:pPr indent="457200">
              <a:lnSpc>
                <a:spcPct val="90000"/>
              </a:lnSpc>
              <a:spcBef>
                <a:spcPct val="20000"/>
              </a:spcBef>
              <a:spcAft>
                <a:spcPts val="600"/>
              </a:spcAft>
              <a:buClr>
                <a:schemeClr val="accent1"/>
              </a:buClr>
              <a:buSzPct val="115000"/>
              <a:buFont typeface="Arial"/>
              <a:buChar char="•"/>
            </a:pPr>
            <a:r>
              <a:rPr lang="en-US" sz="1200" dirty="0">
                <a:solidFill>
                  <a:srgbClr val="262626"/>
                </a:solidFill>
              </a:rPr>
              <a:t>HR professionals are responsible for identifying the workforce needs of the </a:t>
            </a:r>
            <a:r>
              <a:rPr lang="en-US" sz="1200" dirty="0" err="1">
                <a:solidFill>
                  <a:srgbClr val="262626"/>
                </a:solidFill>
              </a:rPr>
              <a:t>organisation</a:t>
            </a:r>
            <a:r>
              <a:rPr lang="en-US" sz="1200" dirty="0">
                <a:solidFill>
                  <a:srgbClr val="262626"/>
                </a:solidFill>
              </a:rPr>
              <a:t> and recruiting suitable candidates. They develop and implement strategies to attract and retain high-quality employees (Taylor, 2018). The selection process is carefully managed to ensure fairness and compliance with employment legislation.</a:t>
            </a:r>
          </a:p>
          <a:p>
            <a:pPr indent="457200">
              <a:lnSpc>
                <a:spcPct val="90000"/>
              </a:lnSpc>
              <a:spcBef>
                <a:spcPct val="20000"/>
              </a:spcBef>
              <a:spcAft>
                <a:spcPts val="600"/>
              </a:spcAft>
              <a:buClr>
                <a:schemeClr val="accent1"/>
              </a:buClr>
              <a:buSzPct val="115000"/>
              <a:buFont typeface="Arial"/>
              <a:buChar char="•"/>
            </a:pPr>
            <a:r>
              <a:rPr lang="en-US" sz="1200" dirty="0">
                <a:solidFill>
                  <a:srgbClr val="262626"/>
                </a:solidFill>
              </a:rPr>
              <a:t>In addition, they play a critical role in developing employees through training and development programs. This involves identifying skill gaps and providing appropriate learning opportunities, thereby enhancing employee productivity and </a:t>
            </a:r>
            <a:r>
              <a:rPr lang="en-US" sz="1200" dirty="0" err="1">
                <a:solidFill>
                  <a:srgbClr val="262626"/>
                </a:solidFill>
              </a:rPr>
              <a:t>organisational</a:t>
            </a:r>
            <a:r>
              <a:rPr lang="en-US" sz="1200" dirty="0">
                <a:solidFill>
                  <a:srgbClr val="262626"/>
                </a:solidFill>
              </a:rPr>
              <a:t> performance (Noe et al., 2017).</a:t>
            </a:r>
          </a:p>
          <a:p>
            <a:pPr indent="457200">
              <a:lnSpc>
                <a:spcPct val="90000"/>
              </a:lnSpc>
              <a:spcBef>
                <a:spcPct val="20000"/>
              </a:spcBef>
              <a:spcAft>
                <a:spcPts val="600"/>
              </a:spcAft>
              <a:buClr>
                <a:schemeClr val="accent1"/>
              </a:buClr>
              <a:buSzPct val="115000"/>
              <a:buFont typeface="Arial"/>
              <a:buChar char="•"/>
            </a:pPr>
            <a:r>
              <a:rPr lang="en-US" sz="1200" dirty="0">
                <a:solidFill>
                  <a:srgbClr val="262626"/>
                </a:solidFill>
              </a:rPr>
              <a:t>Performance management is another key responsibility, with HR professionals designing and implementing performance appraisal systems to motivate employees and align their objectives with the </a:t>
            </a:r>
            <a:r>
              <a:rPr lang="en-US" sz="1200" dirty="0" err="1">
                <a:solidFill>
                  <a:srgbClr val="262626"/>
                </a:solidFill>
              </a:rPr>
              <a:t>organisational</a:t>
            </a:r>
            <a:r>
              <a:rPr lang="en-US" sz="1200" dirty="0">
                <a:solidFill>
                  <a:srgbClr val="262626"/>
                </a:solidFill>
              </a:rPr>
              <a:t> goals (</a:t>
            </a:r>
            <a:r>
              <a:rPr lang="en-US" sz="1200" dirty="0" err="1">
                <a:solidFill>
                  <a:srgbClr val="262626"/>
                </a:solidFill>
              </a:rPr>
              <a:t>Aguinis</a:t>
            </a:r>
            <a:r>
              <a:rPr lang="en-US" sz="1200" dirty="0">
                <a:solidFill>
                  <a:srgbClr val="262626"/>
                </a:solidFill>
              </a:rPr>
              <a:t>, 2013).</a:t>
            </a:r>
          </a:p>
          <a:p>
            <a:pPr indent="457200">
              <a:lnSpc>
                <a:spcPct val="90000"/>
              </a:lnSpc>
              <a:spcBef>
                <a:spcPct val="20000"/>
              </a:spcBef>
              <a:spcAft>
                <a:spcPts val="600"/>
              </a:spcAft>
              <a:buClr>
                <a:schemeClr val="accent1"/>
              </a:buClr>
              <a:buSzPct val="115000"/>
              <a:buFont typeface="Arial"/>
              <a:buChar char="•"/>
            </a:pPr>
            <a:r>
              <a:rPr lang="en-US" sz="1200" dirty="0">
                <a:solidFill>
                  <a:srgbClr val="262626"/>
                </a:solidFill>
              </a:rPr>
              <a:t>HR also oversees employee relations, ensuring a positive working environment through effective communication, conflict resolution, and promoting a healthy </a:t>
            </a:r>
            <a:r>
              <a:rPr lang="en-US" sz="1200" dirty="0" err="1">
                <a:solidFill>
                  <a:srgbClr val="262626"/>
                </a:solidFill>
              </a:rPr>
              <a:t>organisational</a:t>
            </a:r>
            <a:r>
              <a:rPr lang="en-US" sz="1200" dirty="0">
                <a:solidFill>
                  <a:srgbClr val="262626"/>
                </a:solidFill>
              </a:rPr>
              <a:t> culture (Ulrich, 2016). They are also involved in employee compensation and benefits management, developing fair and competitive remuneration packages.</a:t>
            </a:r>
          </a:p>
          <a:p>
            <a:pPr indent="457200">
              <a:lnSpc>
                <a:spcPct val="90000"/>
              </a:lnSpc>
              <a:spcBef>
                <a:spcPct val="20000"/>
              </a:spcBef>
              <a:spcAft>
                <a:spcPts val="600"/>
              </a:spcAft>
              <a:buClr>
                <a:schemeClr val="accent1"/>
              </a:buClr>
              <a:buSzPct val="115000"/>
              <a:buFont typeface="Arial"/>
              <a:buChar char="•"/>
            </a:pPr>
            <a:r>
              <a:rPr lang="en-US" sz="1200" dirty="0">
                <a:solidFill>
                  <a:srgbClr val="262626"/>
                </a:solidFill>
              </a:rPr>
              <a:t>Moreover, they ensure compliance with employment laws and regulations, safeguarding both the employees and the </a:t>
            </a:r>
            <a:r>
              <a:rPr lang="en-US" sz="1200" dirty="0" err="1">
                <a:solidFill>
                  <a:srgbClr val="262626"/>
                </a:solidFill>
              </a:rPr>
              <a:t>organisation</a:t>
            </a:r>
            <a:r>
              <a:rPr lang="en-US" sz="1200" dirty="0">
                <a:solidFill>
                  <a:srgbClr val="262626"/>
                </a:solidFill>
              </a:rPr>
              <a:t> from potential legal issues (Sims, 2007).</a:t>
            </a:r>
          </a:p>
        </p:txBody>
      </p:sp>
    </p:spTree>
    <p:extLst>
      <p:ext uri="{BB962C8B-B14F-4D97-AF65-F5344CB8AC3E}">
        <p14:creationId xmlns:p14="http://schemas.microsoft.com/office/powerpoint/2010/main" val="3877919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27" name="Group 10">
            <a:extLst>
              <a:ext uri="{FF2B5EF4-FFF2-40B4-BE49-F238E27FC236}">
                <a16:creationId xmlns:a16="http://schemas.microsoft.com/office/drawing/2014/main" id="{C93797FD-7F0A-483E-966E-7FE88F8D87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2" name="Picture 11">
              <a:extLst>
                <a:ext uri="{FF2B5EF4-FFF2-40B4-BE49-F238E27FC236}">
                  <a16:creationId xmlns:a16="http://schemas.microsoft.com/office/drawing/2014/main" id="{94299858-315B-4242-A342-32FD05E4DEE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Rectangle 12">
              <a:extLst>
                <a:ext uri="{FF2B5EF4-FFF2-40B4-BE49-F238E27FC236}">
                  <a16:creationId xmlns:a16="http://schemas.microsoft.com/office/drawing/2014/main" id="{5783D501-1479-4FE1-A62C-B9C862498C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C53C2CCF-3504-410A-A978-9BCC7D295A0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5" name="Picture 14">
              <a:extLst>
                <a:ext uri="{FF2B5EF4-FFF2-40B4-BE49-F238E27FC236}">
                  <a16:creationId xmlns:a16="http://schemas.microsoft.com/office/drawing/2014/main" id="{444AA77E-0BD7-413F-9123-2CDF296BAD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28" name="Straight Connector 16">
            <a:extLst>
              <a:ext uri="{FF2B5EF4-FFF2-40B4-BE49-F238E27FC236}">
                <a16:creationId xmlns:a16="http://schemas.microsoft.com/office/drawing/2014/main" id="{DDB3BAEE-5BE4-4B17-A2DA-B334759C47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3" name="TextBox 2">
            <a:extLst>
              <a:ext uri="{FF2B5EF4-FFF2-40B4-BE49-F238E27FC236}">
                <a16:creationId xmlns:a16="http://schemas.microsoft.com/office/drawing/2014/main" id="{3343AA90-66D1-FED9-0D73-58D438C61CF7}"/>
              </a:ext>
            </a:extLst>
          </p:cNvPr>
          <p:cNvSpPr txBox="1"/>
          <p:nvPr/>
        </p:nvSpPr>
        <p:spPr>
          <a:xfrm>
            <a:off x="1295402" y="982132"/>
            <a:ext cx="9601196" cy="1303867"/>
          </a:xfrm>
          <a:prstGeom prst="rect">
            <a:avLst/>
          </a:prstGeom>
        </p:spPr>
        <p:txBody>
          <a:bodyPr vert="horz" lIns="91440" tIns="45720" rIns="91440" bIns="45720" rtlCol="0" anchor="ctr">
            <a:normAutofit/>
          </a:bodyPr>
          <a:lstStyle/>
          <a:p>
            <a:pPr marR="102235" algn="ctr">
              <a:spcBef>
                <a:spcPct val="0"/>
              </a:spcBef>
              <a:spcAft>
                <a:spcPts val="25"/>
              </a:spcAft>
            </a:pPr>
            <a:r>
              <a:rPr lang="en-US" sz="4400" b="1">
                <a:ln w="3175" cmpd="sng">
                  <a:noFill/>
                </a:ln>
                <a:solidFill>
                  <a:srgbClr val="262626"/>
                </a:solidFill>
                <a:latin typeface="+mj-lt"/>
                <a:ea typeface="+mj-ea"/>
                <a:cs typeface="+mj-cs"/>
              </a:rPr>
              <a:t>Values of a HR professional</a:t>
            </a:r>
            <a:endParaRPr lang="en-US" sz="4400">
              <a:ln w="3175" cmpd="sng">
                <a:noFill/>
              </a:ln>
              <a:solidFill>
                <a:srgbClr val="262626"/>
              </a:solidFill>
              <a:latin typeface="+mj-lt"/>
              <a:ea typeface="+mj-ea"/>
              <a:cs typeface="+mj-cs"/>
            </a:endParaRPr>
          </a:p>
        </p:txBody>
      </p:sp>
      <p:graphicFrame>
        <p:nvGraphicFramePr>
          <p:cNvPr id="29" name="TextBox 4">
            <a:extLst>
              <a:ext uri="{FF2B5EF4-FFF2-40B4-BE49-F238E27FC236}">
                <a16:creationId xmlns:a16="http://schemas.microsoft.com/office/drawing/2014/main" id="{3F3ED249-87B5-53A9-FE20-41A1924071F4}"/>
              </a:ext>
            </a:extLst>
          </p:cNvPr>
          <p:cNvGraphicFramePr/>
          <p:nvPr>
            <p:extLst>
              <p:ext uri="{D42A27DB-BD31-4B8C-83A1-F6EECF244321}">
                <p14:modId xmlns:p14="http://schemas.microsoft.com/office/powerpoint/2010/main" val="4045130607"/>
              </p:ext>
            </p:extLst>
          </p:nvPr>
        </p:nvGraphicFramePr>
        <p:xfrm>
          <a:off x="914401" y="2421467"/>
          <a:ext cx="10357658" cy="382692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4638996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4E70926-1001-D36E-58B7-1DBA585865AF}"/>
              </a:ext>
            </a:extLst>
          </p:cNvPr>
          <p:cNvSpPr txBox="1"/>
          <p:nvPr/>
        </p:nvSpPr>
        <p:spPr>
          <a:xfrm>
            <a:off x="3036917" y="810131"/>
            <a:ext cx="6118166" cy="362472"/>
          </a:xfrm>
          <a:prstGeom prst="rect">
            <a:avLst/>
          </a:prstGeom>
          <a:noFill/>
        </p:spPr>
        <p:txBody>
          <a:bodyPr wrap="square">
            <a:spAutoFit/>
          </a:bodyPr>
          <a:lstStyle/>
          <a:p>
            <a:pPr marR="102235">
              <a:lnSpc>
                <a:spcPct val="104000"/>
              </a:lnSpc>
              <a:spcAft>
                <a:spcPts val="25"/>
              </a:spcAft>
            </a:pPr>
            <a:r>
              <a:rPr lang="en-GB" sz="1800">
                <a:effectLst/>
                <a:latin typeface="Times New Roman" panose="02020603050405020304" pitchFamily="18" charset="0"/>
                <a:ea typeface="Times New Roman" panose="02020603050405020304" pitchFamily="18" charset="0"/>
              </a:rPr>
              <a:t>CIPD profession map</a:t>
            </a:r>
            <a:r>
              <a:rPr lang="en-GB">
                <a:latin typeface="Times New Roman" panose="02020603050405020304" pitchFamily="18" charset="0"/>
                <a:ea typeface="Times New Roman" panose="02020603050405020304" pitchFamily="18" charset="0"/>
              </a:rPr>
              <a:t> for a HR professional</a:t>
            </a:r>
            <a:r>
              <a:rPr lang="en-GB" sz="1800">
                <a:effectLst/>
                <a:latin typeface="Times New Roman" panose="02020603050405020304" pitchFamily="18" charset="0"/>
                <a:ea typeface="Times New Roman" panose="02020603050405020304" pitchFamily="18" charset="0"/>
              </a:rPr>
              <a:t> </a:t>
            </a:r>
            <a:endParaRPr lang="en-RO" sz="1800" dirty="0">
              <a:effectLst/>
              <a:latin typeface="Times New Roman" panose="02020603050405020304" pitchFamily="18" charset="0"/>
              <a:ea typeface="Times New Roman" panose="02020603050405020304" pitchFamily="18" charset="0"/>
            </a:endParaRPr>
          </a:p>
        </p:txBody>
      </p:sp>
      <p:graphicFrame>
        <p:nvGraphicFramePr>
          <p:cNvPr id="9" name="TextBox 4">
            <a:extLst>
              <a:ext uri="{FF2B5EF4-FFF2-40B4-BE49-F238E27FC236}">
                <a16:creationId xmlns:a16="http://schemas.microsoft.com/office/drawing/2014/main" id="{C5E423B3-8D98-1676-141C-70AEEAC61EEB}"/>
              </a:ext>
            </a:extLst>
          </p:cNvPr>
          <p:cNvGraphicFramePr/>
          <p:nvPr>
            <p:extLst>
              <p:ext uri="{D42A27DB-BD31-4B8C-83A1-F6EECF244321}">
                <p14:modId xmlns:p14="http://schemas.microsoft.com/office/powerpoint/2010/main" val="3919706210"/>
              </p:ext>
            </p:extLst>
          </p:nvPr>
        </p:nvGraphicFramePr>
        <p:xfrm>
          <a:off x="626225" y="1426428"/>
          <a:ext cx="10939549" cy="48013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251915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3F6D81C7-B083-478E-82FE-089A8CB72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2" name="Picture 11">
              <a:extLst>
                <a:ext uri="{FF2B5EF4-FFF2-40B4-BE49-F238E27FC236}">
                  <a16:creationId xmlns:a16="http://schemas.microsoft.com/office/drawing/2014/main" id="{8398EDA2-4889-433D-AC01-5214D79764E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Rectangle 12">
              <a:extLst>
                <a:ext uri="{FF2B5EF4-FFF2-40B4-BE49-F238E27FC236}">
                  <a16:creationId xmlns:a16="http://schemas.microsoft.com/office/drawing/2014/main" id="{0099D46A-AF52-46FD-938B-D31189460A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C933E919-C473-4F0E-9DBC-CC65FC9E926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5" name="Picture 14">
              <a:extLst>
                <a:ext uri="{FF2B5EF4-FFF2-40B4-BE49-F238E27FC236}">
                  <a16:creationId xmlns:a16="http://schemas.microsoft.com/office/drawing/2014/main" id="{FBBF3BDD-5C99-4FDC-BBCB-E711359D93F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7" name="Straight Connector 16">
            <a:extLst>
              <a:ext uri="{FF2B5EF4-FFF2-40B4-BE49-F238E27FC236}">
                <a16:creationId xmlns:a16="http://schemas.microsoft.com/office/drawing/2014/main" id="{F06B54F2-CD11-4359-A7D6-DA7C76C091A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extBox 1">
            <a:extLst>
              <a:ext uri="{FF2B5EF4-FFF2-40B4-BE49-F238E27FC236}">
                <a16:creationId xmlns:a16="http://schemas.microsoft.com/office/drawing/2014/main" id="{CE754755-318B-C85D-D35A-C452C2DE3D3B}"/>
              </a:ext>
            </a:extLst>
          </p:cNvPr>
          <p:cNvSpPr txBox="1"/>
          <p:nvPr/>
        </p:nvSpPr>
        <p:spPr>
          <a:xfrm>
            <a:off x="1295402" y="982132"/>
            <a:ext cx="9601196" cy="1303867"/>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100" b="1">
                <a:ln w="3175" cmpd="sng">
                  <a:noFill/>
                </a:ln>
                <a:solidFill>
                  <a:srgbClr val="262626"/>
                </a:solidFill>
                <a:latin typeface="+mj-lt"/>
                <a:ea typeface="+mj-ea"/>
                <a:cs typeface="+mj-cs"/>
              </a:rPr>
              <a:t>What factors can be put in place to influence a positive relationship between the employer and the employee?</a:t>
            </a:r>
            <a:endParaRPr lang="en-US" sz="3100">
              <a:ln w="3175" cmpd="sng">
                <a:noFill/>
              </a:ln>
              <a:solidFill>
                <a:srgbClr val="262626"/>
              </a:solidFill>
              <a:latin typeface="+mj-lt"/>
              <a:ea typeface="+mj-ea"/>
              <a:cs typeface="+mj-cs"/>
            </a:endParaRPr>
          </a:p>
        </p:txBody>
      </p:sp>
      <p:sp>
        <p:nvSpPr>
          <p:cNvPr id="9" name="TextBox 3">
            <a:extLst>
              <a:ext uri="{FF2B5EF4-FFF2-40B4-BE49-F238E27FC236}">
                <a16:creationId xmlns:a16="http://schemas.microsoft.com/office/drawing/2014/main" id="{3511FCD5-8D07-3864-9AB8-D15CE0F9D8C4}"/>
              </a:ext>
            </a:extLst>
          </p:cNvPr>
          <p:cNvSpPr txBox="1"/>
          <p:nvPr/>
        </p:nvSpPr>
        <p:spPr>
          <a:xfrm>
            <a:off x="1282784" y="2468032"/>
            <a:ext cx="6764223" cy="3318936"/>
          </a:xfrm>
          <a:prstGeom prst="rect">
            <a:avLst/>
          </a:prstGeom>
        </p:spPr>
        <p:txBody>
          <a:bodyPr vert="horz" lIns="91440" tIns="45720" rIns="91440" bIns="45720" rtlCol="0" anchor="t">
            <a:noAutofit/>
          </a:bodyPr>
          <a:lstStyle/>
          <a:p>
            <a:pPr marL="285750" indent="-285750">
              <a:lnSpc>
                <a:spcPct val="90000"/>
              </a:lnSpc>
              <a:spcBef>
                <a:spcPct val="20000"/>
              </a:spcBef>
              <a:spcAft>
                <a:spcPts val="600"/>
              </a:spcAft>
              <a:buClr>
                <a:schemeClr val="accent1"/>
              </a:buClr>
              <a:buSzPct val="115000"/>
              <a:buFont typeface="Arial"/>
              <a:buChar char="•"/>
            </a:pPr>
            <a:r>
              <a:rPr lang="en-US" sz="1200" dirty="0">
                <a:solidFill>
                  <a:srgbClr val="262626"/>
                </a:solidFill>
              </a:rPr>
              <a:t>Effective communication is a fundamental factor in building trust and understanding between the employer and the employee (</a:t>
            </a:r>
            <a:r>
              <a:rPr lang="en-US" sz="1200" dirty="0" err="1">
                <a:solidFill>
                  <a:srgbClr val="262626"/>
                </a:solidFill>
              </a:rPr>
              <a:t>Fearn</a:t>
            </a:r>
            <a:r>
              <a:rPr lang="en-US" sz="1200" dirty="0">
                <a:solidFill>
                  <a:srgbClr val="262626"/>
                </a:solidFill>
              </a:rPr>
              <a:t>-Banks, 2001). Regular feedback, both positive and constructive, can help employees understand what is expected of them and how they can improve (</a:t>
            </a:r>
            <a:r>
              <a:rPr lang="en-US" sz="1200" dirty="0" err="1">
                <a:solidFill>
                  <a:srgbClr val="262626"/>
                </a:solidFill>
              </a:rPr>
              <a:t>Aguinis</a:t>
            </a:r>
            <a:r>
              <a:rPr lang="en-US" sz="1200" dirty="0">
                <a:solidFill>
                  <a:srgbClr val="262626"/>
                </a:solidFill>
              </a:rPr>
              <a:t>, 2013).</a:t>
            </a:r>
          </a:p>
          <a:p>
            <a:pPr marL="285750" indent="-285750">
              <a:lnSpc>
                <a:spcPct val="90000"/>
              </a:lnSpc>
              <a:spcBef>
                <a:spcPct val="20000"/>
              </a:spcBef>
              <a:spcAft>
                <a:spcPts val="600"/>
              </a:spcAft>
              <a:buClr>
                <a:schemeClr val="accent1"/>
              </a:buClr>
              <a:buSzPct val="115000"/>
              <a:buFont typeface="Arial"/>
              <a:buChar char="•"/>
            </a:pPr>
            <a:r>
              <a:rPr lang="en-US" sz="1200" dirty="0">
                <a:solidFill>
                  <a:srgbClr val="262626"/>
                </a:solidFill>
              </a:rPr>
              <a:t>Mutual respect is another vital factor. Employers should show respect for employees' skills, contributions, and personal lives, and employees should show respect for the employer's leadership and the </a:t>
            </a:r>
            <a:r>
              <a:rPr lang="en-US" sz="1200" dirty="0" err="1">
                <a:solidFill>
                  <a:srgbClr val="262626"/>
                </a:solidFill>
              </a:rPr>
              <a:t>organisation's</a:t>
            </a:r>
            <a:r>
              <a:rPr lang="en-US" sz="1200" dirty="0">
                <a:solidFill>
                  <a:srgbClr val="262626"/>
                </a:solidFill>
              </a:rPr>
              <a:t> goals (Robbins &amp; Judge, 2018).</a:t>
            </a:r>
          </a:p>
          <a:p>
            <a:pPr marL="285750" indent="-285750">
              <a:lnSpc>
                <a:spcPct val="90000"/>
              </a:lnSpc>
              <a:spcBef>
                <a:spcPct val="20000"/>
              </a:spcBef>
              <a:spcAft>
                <a:spcPts val="600"/>
              </a:spcAft>
              <a:buClr>
                <a:schemeClr val="accent1"/>
              </a:buClr>
              <a:buSzPct val="115000"/>
              <a:buFont typeface="Arial"/>
              <a:buChar char="•"/>
            </a:pPr>
            <a:r>
              <a:rPr lang="en-US" sz="1200" dirty="0">
                <a:solidFill>
                  <a:srgbClr val="262626"/>
                </a:solidFill>
              </a:rPr>
              <a:t>Recognition and rewards play a critical role in motivating employees and strengthening the employer-employee relationship (Kerr, 1995). Rewards can be financial, but recognition of effort and achievement can also be highly effective. Employers should ensure that rewards are fair and transparently linked to performance. </a:t>
            </a:r>
          </a:p>
          <a:p>
            <a:pPr marL="285750" indent="-285750">
              <a:lnSpc>
                <a:spcPct val="90000"/>
              </a:lnSpc>
              <a:spcBef>
                <a:spcPct val="20000"/>
              </a:spcBef>
              <a:spcAft>
                <a:spcPts val="600"/>
              </a:spcAft>
              <a:buClr>
                <a:schemeClr val="accent1"/>
              </a:buClr>
              <a:buSzPct val="115000"/>
              <a:buFont typeface="Arial"/>
              <a:buChar char="•"/>
            </a:pPr>
            <a:r>
              <a:rPr lang="en-US" sz="1200" dirty="0">
                <a:solidFill>
                  <a:srgbClr val="262626"/>
                </a:solidFill>
              </a:rPr>
              <a:t>Employers should also foster a culture of inclusivity and diversity (Roberson, 2013). This includes respecting and valuing the unique perspectives and experiences that different employees bring to the </a:t>
            </a:r>
            <a:r>
              <a:rPr lang="en-US" sz="1200" dirty="0" err="1">
                <a:solidFill>
                  <a:srgbClr val="262626"/>
                </a:solidFill>
              </a:rPr>
              <a:t>organisation</a:t>
            </a:r>
            <a:r>
              <a:rPr lang="en-US" sz="1200" dirty="0">
                <a:solidFill>
                  <a:srgbClr val="262626"/>
                </a:solidFill>
              </a:rPr>
              <a:t>.</a:t>
            </a:r>
          </a:p>
          <a:p>
            <a:pPr marL="285750" indent="-285750">
              <a:lnSpc>
                <a:spcPct val="90000"/>
              </a:lnSpc>
              <a:spcBef>
                <a:spcPct val="20000"/>
              </a:spcBef>
              <a:spcAft>
                <a:spcPts val="600"/>
              </a:spcAft>
              <a:buClr>
                <a:schemeClr val="accent1"/>
              </a:buClr>
              <a:buSzPct val="115000"/>
              <a:buFont typeface="Arial"/>
              <a:buChar char="•"/>
            </a:pPr>
            <a:r>
              <a:rPr lang="en-US" sz="1200" dirty="0">
                <a:solidFill>
                  <a:srgbClr val="262626"/>
                </a:solidFill>
              </a:rPr>
              <a:t>Additionally, providing opportunities for professional development can also enhance the relationship (Noe et al., 2017). Employees often value employers who invest in their growth and development.</a:t>
            </a:r>
          </a:p>
          <a:p>
            <a:pPr marL="285750" indent="-285750">
              <a:lnSpc>
                <a:spcPct val="90000"/>
              </a:lnSpc>
              <a:spcBef>
                <a:spcPct val="20000"/>
              </a:spcBef>
              <a:spcAft>
                <a:spcPts val="600"/>
              </a:spcAft>
              <a:buClr>
                <a:schemeClr val="accent1"/>
              </a:buClr>
              <a:buSzPct val="115000"/>
              <a:buFont typeface="Arial"/>
              <a:buChar char="•"/>
            </a:pPr>
            <a:r>
              <a:rPr lang="en-US" sz="1200" dirty="0">
                <a:solidFill>
                  <a:srgbClr val="262626"/>
                </a:solidFill>
              </a:rPr>
              <a:t>Finally, work-life balance is increasingly </a:t>
            </a:r>
            <a:r>
              <a:rPr lang="en-US" sz="1200" dirty="0" err="1">
                <a:solidFill>
                  <a:srgbClr val="262626"/>
                </a:solidFill>
              </a:rPr>
              <a:t>recognised</a:t>
            </a:r>
            <a:r>
              <a:rPr lang="en-US" sz="1200" dirty="0">
                <a:solidFill>
                  <a:srgbClr val="262626"/>
                </a:solidFill>
              </a:rPr>
              <a:t> as an important factor in employer-employee relationships. Employers who support flexible work arrangements can help employees maintain a balance between their work and personal lives (</a:t>
            </a:r>
            <a:r>
              <a:rPr lang="en-US" sz="1200" dirty="0" err="1">
                <a:solidFill>
                  <a:srgbClr val="262626"/>
                </a:solidFill>
              </a:rPr>
              <a:t>Kossek</a:t>
            </a:r>
            <a:r>
              <a:rPr lang="en-US" sz="1200" dirty="0">
                <a:solidFill>
                  <a:srgbClr val="262626"/>
                </a:solidFill>
              </a:rPr>
              <a:t> et al., 2006).</a:t>
            </a:r>
          </a:p>
        </p:txBody>
      </p:sp>
      <p:pic>
        <p:nvPicPr>
          <p:cNvPr id="8" name="Graphic 7" descr="Connections">
            <a:extLst>
              <a:ext uri="{FF2B5EF4-FFF2-40B4-BE49-F238E27FC236}">
                <a16:creationId xmlns:a16="http://schemas.microsoft.com/office/drawing/2014/main" id="{3AD4E8A3-E9B0-7FAF-00D1-E9826550BD8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085026" y="2757636"/>
            <a:ext cx="2739728" cy="2739728"/>
          </a:xfrm>
          <a:prstGeom prst="rect">
            <a:avLst/>
          </a:prstGeom>
          <a:ln w="57150" cmpd="thickThin">
            <a:solidFill>
              <a:srgbClr val="7F7F7F"/>
            </a:solidFill>
            <a:miter lim="800000"/>
          </a:ln>
        </p:spPr>
      </p:pic>
    </p:spTree>
    <p:extLst>
      <p:ext uri="{BB962C8B-B14F-4D97-AF65-F5344CB8AC3E}">
        <p14:creationId xmlns:p14="http://schemas.microsoft.com/office/powerpoint/2010/main" val="38300824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39" name="Group 30">
            <a:extLst>
              <a:ext uri="{FF2B5EF4-FFF2-40B4-BE49-F238E27FC236}">
                <a16:creationId xmlns:a16="http://schemas.microsoft.com/office/drawing/2014/main" id="{C93797FD-7F0A-483E-966E-7FE88F8D87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32" name="Picture 31">
              <a:extLst>
                <a:ext uri="{FF2B5EF4-FFF2-40B4-BE49-F238E27FC236}">
                  <a16:creationId xmlns:a16="http://schemas.microsoft.com/office/drawing/2014/main" id="{94299858-315B-4242-A342-32FD05E4DEE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3" name="Rectangle 32">
              <a:extLst>
                <a:ext uri="{FF2B5EF4-FFF2-40B4-BE49-F238E27FC236}">
                  <a16:creationId xmlns:a16="http://schemas.microsoft.com/office/drawing/2014/main" id="{5783D501-1479-4FE1-A62C-B9C862498C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34" name="Picture 33">
              <a:extLst>
                <a:ext uri="{FF2B5EF4-FFF2-40B4-BE49-F238E27FC236}">
                  <a16:creationId xmlns:a16="http://schemas.microsoft.com/office/drawing/2014/main" id="{C53C2CCF-3504-410A-A978-9BCC7D295A0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35" name="Picture 34">
              <a:extLst>
                <a:ext uri="{FF2B5EF4-FFF2-40B4-BE49-F238E27FC236}">
                  <a16:creationId xmlns:a16="http://schemas.microsoft.com/office/drawing/2014/main" id="{444AA77E-0BD7-413F-9123-2CDF296BAD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40" name="Straight Connector 36">
            <a:extLst>
              <a:ext uri="{FF2B5EF4-FFF2-40B4-BE49-F238E27FC236}">
                <a16:creationId xmlns:a16="http://schemas.microsoft.com/office/drawing/2014/main" id="{DDB3BAEE-5BE4-4B17-A2DA-B334759C47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3" name="TextBox 2">
            <a:extLst>
              <a:ext uri="{FF2B5EF4-FFF2-40B4-BE49-F238E27FC236}">
                <a16:creationId xmlns:a16="http://schemas.microsoft.com/office/drawing/2014/main" id="{4FC49608-FBEE-F35A-DC6B-2991372FFDA3}"/>
              </a:ext>
            </a:extLst>
          </p:cNvPr>
          <p:cNvSpPr txBox="1"/>
          <p:nvPr/>
        </p:nvSpPr>
        <p:spPr>
          <a:xfrm>
            <a:off x="1295402" y="982132"/>
            <a:ext cx="9601196" cy="1303867"/>
          </a:xfrm>
          <a:prstGeom prst="rect">
            <a:avLst/>
          </a:prstGeom>
        </p:spPr>
        <p:txBody>
          <a:bodyPr vert="horz" lIns="91440" tIns="45720" rIns="91440" bIns="45720" rtlCol="0" anchor="ctr">
            <a:normAutofit/>
          </a:bodyPr>
          <a:lstStyle/>
          <a:p>
            <a:pPr marR="102235" algn="ctr">
              <a:lnSpc>
                <a:spcPct val="90000"/>
              </a:lnSpc>
              <a:spcBef>
                <a:spcPct val="0"/>
              </a:spcBef>
              <a:spcAft>
                <a:spcPts val="25"/>
              </a:spcAft>
            </a:pPr>
            <a:r>
              <a:rPr lang="en-US" sz="4100" b="1">
                <a:ln w="3175" cmpd="sng">
                  <a:noFill/>
                </a:ln>
                <a:solidFill>
                  <a:srgbClr val="262626"/>
                </a:solidFill>
                <a:latin typeface="+mj-lt"/>
                <a:ea typeface="+mj-ea"/>
                <a:cs typeface="+mj-cs"/>
              </a:rPr>
              <a:t>Types of relationships that can develop between the employer and employee</a:t>
            </a:r>
            <a:endParaRPr lang="en-US" sz="4100">
              <a:ln w="3175" cmpd="sng">
                <a:noFill/>
              </a:ln>
              <a:solidFill>
                <a:srgbClr val="262626"/>
              </a:solidFill>
              <a:latin typeface="+mj-lt"/>
              <a:ea typeface="+mj-ea"/>
              <a:cs typeface="+mj-cs"/>
            </a:endParaRPr>
          </a:p>
        </p:txBody>
      </p:sp>
      <p:graphicFrame>
        <p:nvGraphicFramePr>
          <p:cNvPr id="26" name="TextBox 4">
            <a:extLst>
              <a:ext uri="{FF2B5EF4-FFF2-40B4-BE49-F238E27FC236}">
                <a16:creationId xmlns:a16="http://schemas.microsoft.com/office/drawing/2014/main" id="{0E940BC5-F1C3-7DBA-F800-B95BE4B2250F}"/>
              </a:ext>
            </a:extLst>
          </p:cNvPr>
          <p:cNvGraphicFramePr/>
          <p:nvPr>
            <p:extLst>
              <p:ext uri="{D42A27DB-BD31-4B8C-83A1-F6EECF244321}">
                <p14:modId xmlns:p14="http://schemas.microsoft.com/office/powerpoint/2010/main" val="2171324881"/>
              </p:ext>
            </p:extLst>
          </p:nvPr>
        </p:nvGraphicFramePr>
        <p:xfrm>
          <a:off x="902368" y="2556934"/>
          <a:ext cx="10323095" cy="349495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7939289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35" name="Group 34">
            <a:extLst>
              <a:ext uri="{FF2B5EF4-FFF2-40B4-BE49-F238E27FC236}">
                <a16:creationId xmlns:a16="http://schemas.microsoft.com/office/drawing/2014/main" id="{3F6D81C7-B083-478E-82FE-089A8CB72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36" name="Picture 35">
              <a:extLst>
                <a:ext uri="{FF2B5EF4-FFF2-40B4-BE49-F238E27FC236}">
                  <a16:creationId xmlns:a16="http://schemas.microsoft.com/office/drawing/2014/main" id="{8398EDA2-4889-433D-AC01-5214D79764E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7" name="Rectangle 36">
              <a:extLst>
                <a:ext uri="{FF2B5EF4-FFF2-40B4-BE49-F238E27FC236}">
                  <a16:creationId xmlns:a16="http://schemas.microsoft.com/office/drawing/2014/main" id="{0099D46A-AF52-46FD-938B-D31189460A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38" name="Picture 37">
              <a:extLst>
                <a:ext uri="{FF2B5EF4-FFF2-40B4-BE49-F238E27FC236}">
                  <a16:creationId xmlns:a16="http://schemas.microsoft.com/office/drawing/2014/main" id="{C933E919-C473-4F0E-9DBC-CC65FC9E926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39" name="Picture 38">
              <a:extLst>
                <a:ext uri="{FF2B5EF4-FFF2-40B4-BE49-F238E27FC236}">
                  <a16:creationId xmlns:a16="http://schemas.microsoft.com/office/drawing/2014/main" id="{FBBF3BDD-5C99-4FDC-BBCB-E711359D93F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41" name="Straight Connector 40">
            <a:extLst>
              <a:ext uri="{FF2B5EF4-FFF2-40B4-BE49-F238E27FC236}">
                <a16:creationId xmlns:a16="http://schemas.microsoft.com/office/drawing/2014/main" id="{F06B54F2-CD11-4359-A7D6-DA7C76C091A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3" name="TextBox 2">
            <a:extLst>
              <a:ext uri="{FF2B5EF4-FFF2-40B4-BE49-F238E27FC236}">
                <a16:creationId xmlns:a16="http://schemas.microsoft.com/office/drawing/2014/main" id="{4C928D25-AC65-5F81-1D12-6F9596919B78}"/>
              </a:ext>
            </a:extLst>
          </p:cNvPr>
          <p:cNvSpPr txBox="1"/>
          <p:nvPr/>
        </p:nvSpPr>
        <p:spPr>
          <a:xfrm>
            <a:off x="1295402" y="982132"/>
            <a:ext cx="9601196" cy="1303867"/>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4100" dirty="0">
                <a:ln w="3175" cmpd="sng">
                  <a:noFill/>
                </a:ln>
                <a:solidFill>
                  <a:srgbClr val="262626"/>
                </a:solidFill>
                <a:latin typeface="+mj-lt"/>
                <a:ea typeface="+mj-ea"/>
                <a:cs typeface="+mj-cs"/>
              </a:rPr>
              <a:t>Practical examples of what factors can influence relationship</a:t>
            </a:r>
            <a:r>
              <a:rPr lang="en-US" sz="4100" b="1" dirty="0">
                <a:ln w="3175" cmpd="sng">
                  <a:noFill/>
                </a:ln>
                <a:solidFill>
                  <a:srgbClr val="262626"/>
                </a:solidFill>
                <a:latin typeface="+mj-lt"/>
                <a:ea typeface="+mj-ea"/>
                <a:cs typeface="+mj-cs"/>
              </a:rPr>
              <a:t> </a:t>
            </a:r>
            <a:endParaRPr lang="en-US" sz="4100" dirty="0">
              <a:ln w="3175" cmpd="sng">
                <a:noFill/>
              </a:ln>
              <a:solidFill>
                <a:srgbClr val="262626"/>
              </a:solidFill>
              <a:latin typeface="+mj-lt"/>
              <a:ea typeface="+mj-ea"/>
              <a:cs typeface="+mj-cs"/>
            </a:endParaRPr>
          </a:p>
        </p:txBody>
      </p:sp>
      <p:pic>
        <p:nvPicPr>
          <p:cNvPr id="9" name="Graphic 8" descr="Cycle with People">
            <a:extLst>
              <a:ext uri="{FF2B5EF4-FFF2-40B4-BE49-F238E27FC236}">
                <a16:creationId xmlns:a16="http://schemas.microsoft.com/office/drawing/2014/main" id="{B3A0F90D-AABB-FE51-9A21-C70BA2E36DF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434269" y="2757636"/>
            <a:ext cx="2739728" cy="2739728"/>
          </a:xfrm>
          <a:prstGeom prst="rect">
            <a:avLst/>
          </a:prstGeom>
          <a:ln w="57150" cmpd="thickThin">
            <a:solidFill>
              <a:srgbClr val="7F7F7F"/>
            </a:solidFill>
            <a:miter lim="800000"/>
          </a:ln>
        </p:spPr>
      </p:pic>
      <p:sp>
        <p:nvSpPr>
          <p:cNvPr id="5" name="TextBox 4">
            <a:extLst>
              <a:ext uri="{FF2B5EF4-FFF2-40B4-BE49-F238E27FC236}">
                <a16:creationId xmlns:a16="http://schemas.microsoft.com/office/drawing/2014/main" id="{109BA7A7-8104-9AC7-04F0-4BF096B7FBA2}"/>
              </a:ext>
            </a:extLst>
          </p:cNvPr>
          <p:cNvSpPr txBox="1"/>
          <p:nvPr/>
        </p:nvSpPr>
        <p:spPr>
          <a:xfrm>
            <a:off x="4639732" y="2556932"/>
            <a:ext cx="6771853" cy="3318936"/>
          </a:xfrm>
          <a:prstGeom prst="rect">
            <a:avLst/>
          </a:prstGeom>
        </p:spPr>
        <p:txBody>
          <a:bodyPr vert="horz" lIns="91440" tIns="45720" rIns="91440" bIns="45720" rtlCol="0" anchor="t">
            <a:noAutofit/>
          </a:bodyPr>
          <a:lstStyle/>
          <a:p>
            <a:pPr indent="457200">
              <a:lnSpc>
                <a:spcPct val="90000"/>
              </a:lnSpc>
              <a:spcBef>
                <a:spcPct val="20000"/>
              </a:spcBef>
              <a:spcAft>
                <a:spcPts val="600"/>
              </a:spcAft>
              <a:buClr>
                <a:schemeClr val="accent1"/>
              </a:buClr>
              <a:buSzPct val="115000"/>
              <a:buFont typeface="Arial"/>
              <a:buChar char="•"/>
            </a:pPr>
            <a:r>
              <a:rPr lang="en-US" sz="1200" dirty="0">
                <a:solidFill>
                  <a:srgbClr val="262626"/>
                </a:solidFill>
              </a:rPr>
              <a:t>Various factors can influence relationships in both personal and professional settings. For example, in the context of the employer-employee relationship, communication is crucial. An employer who regularly engages with employees, providing clear expectations and constructive feedback, can build a more robust relationship. Google, for instance, encourages an open culture where employees are free to share ideas and opinions, fostering mutual understanding and respect (Garvin, 2013).</a:t>
            </a:r>
          </a:p>
          <a:p>
            <a:pPr indent="457200">
              <a:lnSpc>
                <a:spcPct val="90000"/>
              </a:lnSpc>
              <a:spcBef>
                <a:spcPct val="20000"/>
              </a:spcBef>
              <a:spcAft>
                <a:spcPts val="600"/>
              </a:spcAft>
              <a:buClr>
                <a:schemeClr val="accent1"/>
              </a:buClr>
              <a:buSzPct val="115000"/>
              <a:buFont typeface="Arial"/>
              <a:buChar char="•"/>
            </a:pPr>
            <a:r>
              <a:rPr lang="en-US" sz="1200" dirty="0">
                <a:solidFill>
                  <a:srgbClr val="262626"/>
                </a:solidFill>
              </a:rPr>
              <a:t>Trust is another essential factor. An employee who trusts their employer is more likely to feel secure and committed to the </a:t>
            </a:r>
            <a:r>
              <a:rPr lang="en-US" sz="1200" dirty="0" err="1">
                <a:solidFill>
                  <a:srgbClr val="262626"/>
                </a:solidFill>
              </a:rPr>
              <a:t>organisation</a:t>
            </a:r>
            <a:r>
              <a:rPr lang="en-US" sz="1200" dirty="0">
                <a:solidFill>
                  <a:srgbClr val="262626"/>
                </a:solidFill>
              </a:rPr>
              <a:t>. Companies like Patagonia, known for its ethical practices, environmental stewardship, and transparency, inspire trust and loyalty among employees (Chouinard &amp; Stanley, 2012).</a:t>
            </a:r>
          </a:p>
          <a:p>
            <a:pPr indent="457200">
              <a:lnSpc>
                <a:spcPct val="90000"/>
              </a:lnSpc>
              <a:spcBef>
                <a:spcPct val="20000"/>
              </a:spcBef>
              <a:spcAft>
                <a:spcPts val="600"/>
              </a:spcAft>
              <a:buClr>
                <a:schemeClr val="accent1"/>
              </a:buClr>
              <a:buSzPct val="115000"/>
              <a:buFont typeface="Arial"/>
              <a:buChar char="•"/>
            </a:pPr>
            <a:r>
              <a:rPr lang="en-US" sz="1200" dirty="0">
                <a:solidFill>
                  <a:srgbClr val="262626"/>
                </a:solidFill>
              </a:rPr>
              <a:t>Shared values can also enhance a relationship. For instance, employees at TOMS, a shoe company with a commitment to social responsibility, reportedly feel more connected to the company because they share its values of helping those in need (Mycoskie, 2011).</a:t>
            </a:r>
          </a:p>
          <a:p>
            <a:pPr>
              <a:lnSpc>
                <a:spcPct val="90000"/>
              </a:lnSpc>
              <a:spcBef>
                <a:spcPct val="20000"/>
              </a:spcBef>
              <a:spcAft>
                <a:spcPts val="600"/>
              </a:spcAft>
              <a:buClr>
                <a:schemeClr val="accent1"/>
              </a:buClr>
              <a:buSzPct val="115000"/>
              <a:buFont typeface="Arial"/>
              <a:buChar char="•"/>
            </a:pPr>
            <a:r>
              <a:rPr lang="en-US" sz="1200" dirty="0">
                <a:solidFill>
                  <a:srgbClr val="262626"/>
                </a:solidFill>
              </a:rPr>
              <a:t>Recognition of efforts and achievements can also strengthen a relationship. An example is the employee recognition programs at Southwest Airlines, where regular acknowledgment of employee contributions leads to high job satisfaction and positive employer-employee relationships (</a:t>
            </a:r>
            <a:r>
              <a:rPr lang="en-US" sz="1200" dirty="0" err="1">
                <a:solidFill>
                  <a:srgbClr val="262626"/>
                </a:solidFill>
              </a:rPr>
              <a:t>Gittell</a:t>
            </a:r>
            <a:r>
              <a:rPr lang="en-US" sz="1200" dirty="0">
                <a:solidFill>
                  <a:srgbClr val="262626"/>
                </a:solidFill>
              </a:rPr>
              <a:t>, 2005).</a:t>
            </a:r>
          </a:p>
          <a:p>
            <a:pPr indent="457200">
              <a:lnSpc>
                <a:spcPct val="90000"/>
              </a:lnSpc>
              <a:spcBef>
                <a:spcPct val="20000"/>
              </a:spcBef>
              <a:spcAft>
                <a:spcPts val="600"/>
              </a:spcAft>
              <a:buClr>
                <a:schemeClr val="accent1"/>
              </a:buClr>
              <a:buSzPct val="115000"/>
              <a:buFont typeface="Arial"/>
              <a:buChar char="•"/>
            </a:pPr>
            <a:r>
              <a:rPr lang="en-US" sz="1200" dirty="0">
                <a:solidFill>
                  <a:srgbClr val="262626"/>
                </a:solidFill>
              </a:rPr>
              <a:t>Lastly, support for work-life balance can positively impact relationships. For example, Unilever's flexible working policies and family-friendly benefits are reported to contribute to a positive work environment and solid employer-employee relationships (Unilever, 2020).</a:t>
            </a:r>
          </a:p>
        </p:txBody>
      </p:sp>
    </p:spTree>
    <p:extLst>
      <p:ext uri="{BB962C8B-B14F-4D97-AF65-F5344CB8AC3E}">
        <p14:creationId xmlns:p14="http://schemas.microsoft.com/office/powerpoint/2010/main" val="1284188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3F6D81C7-B083-478E-82FE-089A8CB72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26" name="Picture 25">
              <a:extLst>
                <a:ext uri="{FF2B5EF4-FFF2-40B4-BE49-F238E27FC236}">
                  <a16:creationId xmlns:a16="http://schemas.microsoft.com/office/drawing/2014/main" id="{8398EDA2-4889-433D-AC01-5214D79764E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7" name="Rectangle 26">
              <a:extLst>
                <a:ext uri="{FF2B5EF4-FFF2-40B4-BE49-F238E27FC236}">
                  <a16:creationId xmlns:a16="http://schemas.microsoft.com/office/drawing/2014/main" id="{0099D46A-AF52-46FD-938B-D31189460A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28" name="Picture 27">
              <a:extLst>
                <a:ext uri="{FF2B5EF4-FFF2-40B4-BE49-F238E27FC236}">
                  <a16:creationId xmlns:a16="http://schemas.microsoft.com/office/drawing/2014/main" id="{C933E919-C473-4F0E-9DBC-CC65FC9E926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9" name="Picture 28">
              <a:extLst>
                <a:ext uri="{FF2B5EF4-FFF2-40B4-BE49-F238E27FC236}">
                  <a16:creationId xmlns:a16="http://schemas.microsoft.com/office/drawing/2014/main" id="{FBBF3BDD-5C99-4FDC-BBCB-E711359D93F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31" name="Straight Connector 30">
            <a:extLst>
              <a:ext uri="{FF2B5EF4-FFF2-40B4-BE49-F238E27FC236}">
                <a16:creationId xmlns:a16="http://schemas.microsoft.com/office/drawing/2014/main" id="{F06B54F2-CD11-4359-A7D6-DA7C76C091A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3" name="TextBox 2">
            <a:extLst>
              <a:ext uri="{FF2B5EF4-FFF2-40B4-BE49-F238E27FC236}">
                <a16:creationId xmlns:a16="http://schemas.microsoft.com/office/drawing/2014/main" id="{99DA53D0-491F-2C40-58D1-7799BF39E5FC}"/>
              </a:ext>
            </a:extLst>
          </p:cNvPr>
          <p:cNvSpPr txBox="1"/>
          <p:nvPr/>
        </p:nvSpPr>
        <p:spPr>
          <a:xfrm>
            <a:off x="1295402" y="2556932"/>
            <a:ext cx="6256866" cy="3318936"/>
          </a:xfrm>
          <a:prstGeom prst="rect">
            <a:avLst/>
          </a:prstGeom>
        </p:spPr>
        <p:txBody>
          <a:bodyPr vert="horz" lIns="91440" tIns="45720" rIns="91440" bIns="45720" rtlCol="0" anchor="t">
            <a:normAutofit/>
          </a:bodyPr>
          <a:lstStyle/>
          <a:p>
            <a:pPr indent="457200">
              <a:lnSpc>
                <a:spcPct val="90000"/>
              </a:lnSpc>
              <a:spcBef>
                <a:spcPct val="20000"/>
              </a:spcBef>
              <a:spcAft>
                <a:spcPts val="600"/>
              </a:spcAft>
              <a:buClr>
                <a:schemeClr val="accent1"/>
              </a:buClr>
              <a:buSzPct val="115000"/>
              <a:buFont typeface="Arial"/>
              <a:buChar char="•"/>
            </a:pPr>
            <a:r>
              <a:rPr lang="en-US" sz="1500" dirty="0">
                <a:solidFill>
                  <a:srgbClr val="262626"/>
                </a:solidFill>
              </a:rPr>
              <a:t>Based on personal experience with part-time work, I observed the positive impact of flexible scheduling on employee morale and productivity. This flexibility, catering to individual needs, demonstrated an empathetic management approach. Also, clear communication and constructive feedback from my supervisor greatly contributed to my performance and job satisfaction. Furthermore, the part-time job offered opportunities for learning and development, enhancing my skills and career progression, highlighting the importance of professional development initiatives within </a:t>
            </a:r>
            <a:r>
              <a:rPr lang="en-US" sz="1500">
                <a:solidFill>
                  <a:srgbClr val="262626"/>
                </a:solidFill>
              </a:rPr>
              <a:t>organisations</a:t>
            </a:r>
            <a:r>
              <a:rPr lang="en-US" sz="1500" dirty="0">
                <a:solidFill>
                  <a:srgbClr val="262626"/>
                </a:solidFill>
              </a:rPr>
              <a:t>.</a:t>
            </a:r>
          </a:p>
          <a:p>
            <a:pPr indent="457200">
              <a:lnSpc>
                <a:spcPct val="90000"/>
              </a:lnSpc>
              <a:spcBef>
                <a:spcPct val="20000"/>
              </a:spcBef>
              <a:spcAft>
                <a:spcPts val="600"/>
              </a:spcAft>
              <a:buClr>
                <a:schemeClr val="accent1"/>
              </a:buClr>
              <a:buSzPct val="115000"/>
              <a:buFont typeface="Arial"/>
              <a:buChar char="•"/>
            </a:pPr>
            <a:r>
              <a:rPr lang="en-US" sz="1500" dirty="0">
                <a:solidFill>
                  <a:srgbClr val="262626"/>
                </a:solidFill>
              </a:rPr>
              <a:t>At university, regular interactive sessions and open-door policies facilitated clear communication and problem-solving, reflecting positive </a:t>
            </a:r>
            <a:r>
              <a:rPr lang="en-US" sz="1500">
                <a:solidFill>
                  <a:srgbClr val="262626"/>
                </a:solidFill>
              </a:rPr>
              <a:t>organisational</a:t>
            </a:r>
            <a:r>
              <a:rPr lang="en-US" sz="1500" dirty="0">
                <a:solidFill>
                  <a:srgbClr val="262626"/>
                </a:solidFill>
              </a:rPr>
              <a:t> practices. The institution's emphasis on ethical conduct mirrored responsible business practices. Moreover, opportunities for student leadership roles enhanced my skills in team management and decision-making. </a:t>
            </a:r>
          </a:p>
        </p:txBody>
      </p:sp>
      <p:pic>
        <p:nvPicPr>
          <p:cNvPr id="22" name="Graphic 21" descr="Office Worker">
            <a:extLst>
              <a:ext uri="{FF2B5EF4-FFF2-40B4-BE49-F238E27FC236}">
                <a16:creationId xmlns:a16="http://schemas.microsoft.com/office/drawing/2014/main" id="{30B16D64-8697-8C61-9649-F75D00CF3D2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085026" y="2757636"/>
            <a:ext cx="2739728" cy="2739728"/>
          </a:xfrm>
          <a:prstGeom prst="rect">
            <a:avLst/>
          </a:prstGeom>
          <a:ln w="57150" cmpd="thickThin">
            <a:solidFill>
              <a:srgbClr val="7F7F7F"/>
            </a:solidFill>
            <a:miter lim="800000"/>
          </a:ln>
        </p:spPr>
      </p:pic>
      <p:sp>
        <p:nvSpPr>
          <p:cNvPr id="5" name="TextBox 4">
            <a:extLst>
              <a:ext uri="{FF2B5EF4-FFF2-40B4-BE49-F238E27FC236}">
                <a16:creationId xmlns:a16="http://schemas.microsoft.com/office/drawing/2014/main" id="{B56BD71A-B73D-6949-C134-FDFDE625829B}"/>
              </a:ext>
            </a:extLst>
          </p:cNvPr>
          <p:cNvSpPr txBox="1"/>
          <p:nvPr/>
        </p:nvSpPr>
        <p:spPr>
          <a:xfrm>
            <a:off x="3035744" y="1341048"/>
            <a:ext cx="6117336" cy="707886"/>
          </a:xfrm>
          <a:prstGeom prst="rect">
            <a:avLst/>
          </a:prstGeom>
          <a:noFill/>
        </p:spPr>
        <p:txBody>
          <a:bodyPr wrap="square">
            <a:spAutoFit/>
          </a:bodyPr>
          <a:lstStyle/>
          <a:p>
            <a:pPr algn="ctr">
              <a:spcAft>
                <a:spcPts val="600"/>
              </a:spcAft>
            </a:pPr>
            <a:r>
              <a:rPr lang="en-GB" sz="4000" b="1" dirty="0">
                <a:effectLst/>
                <a:latin typeface="+mj-lt"/>
                <a:ea typeface="Times New Roman" panose="02020603050405020304" pitchFamily="18" charset="0"/>
              </a:rPr>
              <a:t>Personal experiences</a:t>
            </a:r>
            <a:endParaRPr lang="en-RO" sz="4000" b="1" dirty="0">
              <a:effectLst/>
              <a:latin typeface="+mj-lt"/>
              <a:ea typeface="Times New Roman" panose="02020603050405020304" pitchFamily="18" charset="0"/>
            </a:endParaRPr>
          </a:p>
        </p:txBody>
      </p:sp>
    </p:spTree>
    <p:extLst>
      <p:ext uri="{BB962C8B-B14F-4D97-AF65-F5344CB8AC3E}">
        <p14:creationId xmlns:p14="http://schemas.microsoft.com/office/powerpoint/2010/main" val="3317909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41" name="Group 24">
            <a:extLst>
              <a:ext uri="{FF2B5EF4-FFF2-40B4-BE49-F238E27FC236}">
                <a16:creationId xmlns:a16="http://schemas.microsoft.com/office/drawing/2014/main" id="{614F7DB2-2747-44B1-8CCD-EA4CF6EABA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26" name="Picture 25">
              <a:extLst>
                <a:ext uri="{FF2B5EF4-FFF2-40B4-BE49-F238E27FC236}">
                  <a16:creationId xmlns:a16="http://schemas.microsoft.com/office/drawing/2014/main" id="{6B274392-2BAA-4EFD-A7A4-941ABF7B2B1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7" name="Rectangle 26">
              <a:extLst>
                <a:ext uri="{FF2B5EF4-FFF2-40B4-BE49-F238E27FC236}">
                  <a16:creationId xmlns:a16="http://schemas.microsoft.com/office/drawing/2014/main" id="{54E9F97B-B428-4C46-8004-BC4A40DEF3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28" name="Picture 27">
              <a:extLst>
                <a:ext uri="{FF2B5EF4-FFF2-40B4-BE49-F238E27FC236}">
                  <a16:creationId xmlns:a16="http://schemas.microsoft.com/office/drawing/2014/main" id="{F6C42F04-DEA1-45C3-9F84-8B1652F9C90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9" name="Picture 28">
              <a:extLst>
                <a:ext uri="{FF2B5EF4-FFF2-40B4-BE49-F238E27FC236}">
                  <a16:creationId xmlns:a16="http://schemas.microsoft.com/office/drawing/2014/main" id="{DA860151-6D39-4EDD-99B8-908690A0DD3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42" name="Straight Connector 30">
            <a:extLst>
              <a:ext uri="{FF2B5EF4-FFF2-40B4-BE49-F238E27FC236}">
                <a16:creationId xmlns:a16="http://schemas.microsoft.com/office/drawing/2014/main" id="{2C02D87C-1E23-4B24-AFE6-A85743C72F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43" name="Rectangle 32">
            <a:extLst>
              <a:ext uri="{FF2B5EF4-FFF2-40B4-BE49-F238E27FC236}">
                <a16:creationId xmlns:a16="http://schemas.microsoft.com/office/drawing/2014/main" id="{0B7C4858-FAA3-4226-A856-193A01910E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34">
            <a:extLst>
              <a:ext uri="{FF2B5EF4-FFF2-40B4-BE49-F238E27FC236}">
                <a16:creationId xmlns:a16="http://schemas.microsoft.com/office/drawing/2014/main" id="{68C1B503-0291-4E82-A65E-72D604D9F6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3" y="469900"/>
            <a:ext cx="3695002" cy="5918200"/>
          </a:xfrm>
          <a:prstGeom prst="rect">
            <a:avLst/>
          </a:prstGeom>
          <a:solidFill>
            <a:schemeClr val="accent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36">
            <a:extLst>
              <a:ext uri="{FF2B5EF4-FFF2-40B4-BE49-F238E27FC236}">
                <a16:creationId xmlns:a16="http://schemas.microsoft.com/office/drawing/2014/main" id="{B3F836C5-9601-4982-A121-CCA49BF7B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668" y="635508"/>
            <a:ext cx="3364992" cy="5586984"/>
          </a:xfrm>
          <a:prstGeom prst="rect">
            <a:avLst/>
          </a:prstGeom>
          <a:noFill/>
          <a:ln w="15875" cap="flat">
            <a:solidFill>
              <a:schemeClr val="bg2"/>
            </a:solidFill>
            <a:miter lim="800000"/>
          </a:ln>
          <a:effectLst/>
        </p:spPr>
        <p:style>
          <a:lnRef idx="1">
            <a:schemeClr val="accent1"/>
          </a:lnRef>
          <a:fillRef idx="3">
            <a:schemeClr val="accent1"/>
          </a:fillRef>
          <a:effectRef idx="2">
            <a:schemeClr val="accent1"/>
          </a:effectRef>
          <a:fontRef idx="minor">
            <a:schemeClr val="lt1"/>
          </a:fontRef>
        </p:style>
      </p:sp>
      <p:sp>
        <p:nvSpPr>
          <p:cNvPr id="6" name="TextBox 5">
            <a:extLst>
              <a:ext uri="{FF2B5EF4-FFF2-40B4-BE49-F238E27FC236}">
                <a16:creationId xmlns:a16="http://schemas.microsoft.com/office/drawing/2014/main" id="{50AC4523-BFD4-8498-72B3-6A54753C72D7}"/>
              </a:ext>
            </a:extLst>
          </p:cNvPr>
          <p:cNvSpPr txBox="1"/>
          <p:nvPr/>
        </p:nvSpPr>
        <p:spPr>
          <a:xfrm>
            <a:off x="952108" y="954756"/>
            <a:ext cx="2730414" cy="4946003"/>
          </a:xfrm>
          <a:prstGeom prst="rect">
            <a:avLst/>
          </a:prstGeom>
        </p:spPr>
        <p:txBody>
          <a:bodyPr vert="horz" lIns="91440" tIns="45720" rIns="91440" bIns="45720" rtlCol="0" anchor="ctr">
            <a:normAutofit/>
          </a:bodyPr>
          <a:lstStyle/>
          <a:p>
            <a:pPr algn="ctr">
              <a:spcBef>
                <a:spcPct val="0"/>
              </a:spcBef>
              <a:spcAft>
                <a:spcPts val="600"/>
              </a:spcAft>
            </a:pPr>
            <a:r>
              <a:rPr lang="en-US" sz="4400">
                <a:ln w="3175" cmpd="sng">
                  <a:noFill/>
                </a:ln>
                <a:solidFill>
                  <a:srgbClr val="FFFFFF"/>
                </a:solidFill>
                <a:latin typeface="+mj-lt"/>
                <a:ea typeface="+mj-ea"/>
                <a:cs typeface="+mj-cs"/>
              </a:rPr>
              <a:t>References: </a:t>
            </a:r>
          </a:p>
        </p:txBody>
      </p:sp>
      <p:sp>
        <p:nvSpPr>
          <p:cNvPr id="46" name="Rectangle 38">
            <a:extLst>
              <a:ext uri="{FF2B5EF4-FFF2-40B4-BE49-F238E27FC236}">
                <a16:creationId xmlns:a16="http://schemas.microsoft.com/office/drawing/2014/main" id="{46CD0D05-FF47-4ABB-841C-0600CADC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4" cy="6858000"/>
          </a:xfrm>
          <a:prstGeom prst="rect">
            <a:avLst/>
          </a:prstGeom>
          <a:solidFill>
            <a:schemeClr val="bg2">
              <a:lumMod val="25000"/>
            </a:schemeClr>
          </a:soli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197A3A2-AE56-FA6E-D96F-BB9DB13F9263}"/>
              </a:ext>
            </a:extLst>
          </p:cNvPr>
          <p:cNvSpPr txBox="1"/>
          <p:nvPr/>
        </p:nvSpPr>
        <p:spPr>
          <a:xfrm>
            <a:off x="4766873" y="645133"/>
            <a:ext cx="7298570" cy="5405968"/>
          </a:xfrm>
          <a:prstGeom prst="rect">
            <a:avLst/>
          </a:prstGeom>
        </p:spPr>
        <p:txBody>
          <a:bodyPr vert="horz" lIns="91440" tIns="45720" rIns="91440" bIns="45720" rtlCol="0" anchor="ctr">
            <a:noAutofit/>
          </a:bodyPr>
          <a:lstStyle/>
          <a:p>
            <a:pPr>
              <a:lnSpc>
                <a:spcPct val="90000"/>
              </a:lnSpc>
              <a:spcBef>
                <a:spcPct val="20000"/>
              </a:spcBef>
              <a:spcAft>
                <a:spcPts val="600"/>
              </a:spcAft>
              <a:buClr>
                <a:schemeClr val="accent1"/>
              </a:buClr>
              <a:buSzPct val="115000"/>
              <a:buFont typeface="Arial"/>
              <a:buChar char="•"/>
            </a:pPr>
            <a:r>
              <a:rPr lang="en-US" sz="1000" dirty="0" err="1">
                <a:solidFill>
                  <a:schemeClr val="bg1"/>
                </a:solidFill>
              </a:rPr>
              <a:t>Aguinis</a:t>
            </a:r>
            <a:r>
              <a:rPr lang="en-US" sz="1000" dirty="0">
                <a:solidFill>
                  <a:schemeClr val="bg1"/>
                </a:solidFill>
              </a:rPr>
              <a:t>, H. (2013). Performance Management. Pearson Education.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Armstrong, M., &amp; Taylor, S. (2014). Armstrong's Handbook of Human Resource Management Practice.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Bass, B.M. (1985). Leadership and Performance Beyond Expectations. The Free Press.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Boxall, P., &amp; Purcell, J. (2011). Strategy and Human Resource Management. Palgrave Macmillan.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Chouinard, Y., &amp; Stanley, V. (2012). The Responsible Company: What We've Learned from Patagonia's First 40 Years. Patagonia Books.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CIPD. (2018). New Profession Map. [Online] Available at: </a:t>
            </a:r>
            <a:r>
              <a:rPr lang="en-US" sz="1000" u="sng" dirty="0">
                <a:solidFill>
                  <a:schemeClr val="bg1"/>
                </a:solidFill>
                <a:hlinkClick r:id="rId5"/>
              </a:rPr>
              <a:t>https://www.cipd.co.uk/news-views/news-articles/new-profession-map</a:t>
            </a:r>
            <a:r>
              <a:rPr lang="en-US" sz="1000" dirty="0">
                <a:solidFill>
                  <a:schemeClr val="bg1"/>
                </a:solidFill>
              </a:rPr>
              <a:t> (Accessed: 3 June 2023). </a:t>
            </a:r>
          </a:p>
          <a:p>
            <a:pPr>
              <a:lnSpc>
                <a:spcPct val="90000"/>
              </a:lnSpc>
              <a:spcBef>
                <a:spcPct val="20000"/>
              </a:spcBef>
              <a:spcAft>
                <a:spcPts val="600"/>
              </a:spcAft>
              <a:buClr>
                <a:schemeClr val="accent1"/>
              </a:buClr>
              <a:buSzPct val="115000"/>
              <a:buFont typeface="Arial"/>
              <a:buChar char="•"/>
            </a:pPr>
            <a:r>
              <a:rPr lang="en-US" sz="1000" dirty="0" err="1">
                <a:solidFill>
                  <a:schemeClr val="bg1"/>
                </a:solidFill>
              </a:rPr>
              <a:t>Fearn</a:t>
            </a:r>
            <a:r>
              <a:rPr lang="en-US" sz="1000" dirty="0">
                <a:solidFill>
                  <a:schemeClr val="bg1"/>
                </a:solidFill>
              </a:rPr>
              <a:t>-Banks, K. (2001). Crisis Communications: A Casebook Approach.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Garvin, D.A. (2013). How Google Sold Its Engineers on Management. Harvard Business Review, 91(12), 74-82.  </a:t>
            </a:r>
          </a:p>
          <a:p>
            <a:pPr>
              <a:lnSpc>
                <a:spcPct val="90000"/>
              </a:lnSpc>
              <a:spcBef>
                <a:spcPct val="20000"/>
              </a:spcBef>
              <a:spcAft>
                <a:spcPts val="600"/>
              </a:spcAft>
              <a:buClr>
                <a:schemeClr val="accent1"/>
              </a:buClr>
              <a:buSzPct val="115000"/>
              <a:buFont typeface="Arial"/>
              <a:buChar char="•"/>
            </a:pPr>
            <a:r>
              <a:rPr lang="en-US" sz="1000" dirty="0" err="1">
                <a:solidFill>
                  <a:schemeClr val="bg1"/>
                </a:solidFill>
              </a:rPr>
              <a:t>Gittell</a:t>
            </a:r>
            <a:r>
              <a:rPr lang="en-US" sz="1000" dirty="0">
                <a:solidFill>
                  <a:schemeClr val="bg1"/>
                </a:solidFill>
              </a:rPr>
              <a:t>, J.H. (2005). The Southwest Airlines Way. McGraw-Hill.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Kaufman, B. E., &amp; Gottlieb, D. (2000). The Mutual Gains Enterprise: Forging a Winning Partnership among Labor, Management, and Government. Harvard Business Press.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Kogan Page Publishers. Noe, R. A., Hollenbeck, J. R., Gerhart, B., &amp; Wright, P. M. (2017). Human Resource Management: Gaining a Competitive Advantage. McGraw-Hill Education. </a:t>
            </a:r>
          </a:p>
          <a:p>
            <a:pPr>
              <a:lnSpc>
                <a:spcPct val="90000"/>
              </a:lnSpc>
              <a:spcBef>
                <a:spcPct val="20000"/>
              </a:spcBef>
              <a:spcAft>
                <a:spcPts val="600"/>
              </a:spcAft>
              <a:buClr>
                <a:schemeClr val="accent1"/>
              </a:buClr>
              <a:buSzPct val="115000"/>
              <a:buFont typeface="Arial"/>
              <a:buChar char="•"/>
            </a:pPr>
            <a:r>
              <a:rPr lang="en-US" sz="1000" dirty="0" err="1">
                <a:solidFill>
                  <a:schemeClr val="bg1"/>
                </a:solidFill>
              </a:rPr>
              <a:t>Kossek</a:t>
            </a:r>
            <a:r>
              <a:rPr lang="en-US" sz="1000" dirty="0">
                <a:solidFill>
                  <a:schemeClr val="bg1"/>
                </a:solidFill>
              </a:rPr>
              <a:t>, E., </a:t>
            </a:r>
            <a:r>
              <a:rPr lang="en-US" sz="1000" dirty="0" err="1">
                <a:solidFill>
                  <a:schemeClr val="bg1"/>
                </a:solidFill>
              </a:rPr>
              <a:t>Baltes</a:t>
            </a:r>
            <a:r>
              <a:rPr lang="en-US" sz="1000" dirty="0">
                <a:solidFill>
                  <a:schemeClr val="bg1"/>
                </a:solidFill>
              </a:rPr>
              <a:t>, B., &amp; Matthew, R. (2006). Making Work “Work”: New Thoughts on Work-Life Balance. Journal of Organizational Behavior, 27(7), 865-881.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Martin, G., &amp; Whiting, F. (2016). Human Resource Practice. Chartered Institute of Personnel and Development.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Morrison, E. W., &amp; Robinson, S. L. (1997). When Employees Feel Betrayed: A Model of How Psychological Contract Violation Develops. The Academy of Management Review, 22(1), 226-256.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Mycoskie, B. (2011). Start Something That Matters. Spiegel &amp; Grau. Unilever. (2020). Work-life balance. [Online] Available at: </a:t>
            </a:r>
            <a:r>
              <a:rPr lang="en-US" sz="1000" u="sng" dirty="0">
                <a:solidFill>
                  <a:schemeClr val="bg1"/>
                </a:solidFill>
                <a:hlinkClick r:id="rId6"/>
              </a:rPr>
              <a:t>https://www.unilever.com/careers/working-here/work-life-balance/</a:t>
            </a:r>
            <a:r>
              <a:rPr lang="en-US" sz="1000" dirty="0">
                <a:solidFill>
                  <a:schemeClr val="bg1"/>
                </a:solidFill>
              </a:rPr>
              <a:t> (Accessed: 3 June 2023).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Noe, R. A., Hollenbeck, J. R., Gerhart, B., &amp; Wright, P. M. (2017). Human Resource Management: Gaining a Competitive Advantage. McGraw-Hill Education.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 Robbins, S.P., &amp; Judge, T.A. (2018). Organizational Behavior. Pearson Education.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Roberson, Q. (2013). Disentangling the Meanings of Diversity and Inclusion. Group &amp; Organization Management, 38(2), 161-189.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Routledge. Kerr, S. (1995). On the Folly of Rewarding A, While Hoping for B. Academy of Management Executive, 9(1), 7-14.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Rousseau, D. M. (1995). Psychological Contracts in Organizations: Understanding Written and Unwritten Agreements. Sage Publications.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Sims, R. R. (2007). Human Resource Management: Contemporary Issues, Challenges, and Opportunities. IAP.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Taylor, S. (2018). People Resourcing and Talent Planning: HRM in practice. Pearson Education.  </a:t>
            </a:r>
          </a:p>
          <a:p>
            <a:pPr>
              <a:lnSpc>
                <a:spcPct val="90000"/>
              </a:lnSpc>
              <a:spcBef>
                <a:spcPct val="20000"/>
              </a:spcBef>
              <a:spcAft>
                <a:spcPts val="600"/>
              </a:spcAft>
              <a:buClr>
                <a:schemeClr val="accent1"/>
              </a:buClr>
              <a:buSzPct val="115000"/>
              <a:buFont typeface="Arial"/>
              <a:buChar char="•"/>
            </a:pPr>
            <a:r>
              <a:rPr lang="en-US" sz="1000" dirty="0">
                <a:solidFill>
                  <a:schemeClr val="bg1"/>
                </a:solidFill>
              </a:rPr>
              <a:t>Ulrich, D. (2016). Human Resource Champions. Harvard Business Press. </a:t>
            </a:r>
          </a:p>
        </p:txBody>
      </p:sp>
    </p:spTree>
    <p:extLst>
      <p:ext uri="{BB962C8B-B14F-4D97-AF65-F5344CB8AC3E}">
        <p14:creationId xmlns:p14="http://schemas.microsoft.com/office/powerpoint/2010/main" val="105524123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90</TotalTime>
  <Words>2267</Words>
  <Application>Microsoft Macintosh PowerPoint</Application>
  <PresentationFormat>Widescreen</PresentationFormat>
  <Paragraphs>71</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Garamond</vt:lpstr>
      <vt:lpstr>Times New Roman</vt:lpstr>
      <vt:lpstr>Organic</vt:lpstr>
      <vt:lpstr>Managing People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People </dc:title>
  <dc:creator>TG</dc:creator>
  <cp:lastModifiedBy>TG</cp:lastModifiedBy>
  <cp:revision>1</cp:revision>
  <dcterms:created xsi:type="dcterms:W3CDTF">2023-06-06T10:25:57Z</dcterms:created>
  <dcterms:modified xsi:type="dcterms:W3CDTF">2023-06-06T11:56:45Z</dcterms:modified>
</cp:coreProperties>
</file>