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20"/>
  </p:notesMasterIdLst>
  <p:handoutMasterIdLst>
    <p:handoutMasterId r:id="rId21"/>
  </p:handoutMasterIdLst>
  <p:sldIdLst>
    <p:sldId id="350" r:id="rId5"/>
    <p:sldId id="352" r:id="rId6"/>
    <p:sldId id="361" r:id="rId7"/>
    <p:sldId id="365" r:id="rId8"/>
    <p:sldId id="366" r:id="rId9"/>
    <p:sldId id="367" r:id="rId10"/>
    <p:sldId id="368" r:id="rId11"/>
    <p:sldId id="357" r:id="rId12"/>
    <p:sldId id="362" r:id="rId13"/>
    <p:sldId id="369" r:id="rId14"/>
    <p:sldId id="370" r:id="rId15"/>
    <p:sldId id="373" r:id="rId16"/>
    <p:sldId id="372" r:id="rId17"/>
    <p:sldId id="364" r:id="rId18"/>
    <p:sldId id="363" r:id="rId1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226" autoAdjust="0"/>
  </p:normalViewPr>
  <p:slideViewPr>
    <p:cSldViewPr snapToGrid="0">
      <p:cViewPr varScale="1">
        <p:scale>
          <a:sx n="82" d="100"/>
          <a:sy n="82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5B66E5-15AA-4745-8A67-3CE257BEE3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844A45-21B3-834A-A491-E4E4B9DC11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39FDB-18A0-074D-8BA3-A4C3DE896AF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E6D13E5-4CEC-3A4A-8E5D-AFCEE7512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CA15AE-E040-4F31-96C6-FD066D034FFB}" type="datetime1">
              <a:rPr lang="en-GB" smtClean="0"/>
              <a:pPr/>
              <a:t>24/11/2023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9C7E07-3C67-C64C-8DA0-0404F630397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58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790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1526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7510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543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860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206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0FD074-81E2-0D4E-8446-C5B415B238A0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4655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29">
            <a:extLst>
              <a:ext uri="{FF2B5EF4-FFF2-40B4-BE49-F238E27FC236}">
                <a16:creationId xmlns:a16="http://schemas.microsoft.com/office/drawing/2014/main" id="{58AAB058-5FFC-9E4E-AD2E-FB1B4EE51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29">
            <a:extLst>
              <a:ext uri="{FF2B5EF4-FFF2-40B4-BE49-F238E27FC236}">
                <a16:creationId xmlns:a16="http://schemas.microsoft.com/office/drawing/2014/main" id="{18ABDA74-C3EC-274D-BE87-AC5B825A2A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DDE02E-BC75-2645-8725-CA2CFD327A3C}"/>
              </a:ext>
            </a:extLst>
          </p:cNvPr>
          <p:cNvCxnSpPr>
            <a:cxnSpLocks/>
          </p:cNvCxnSpPr>
          <p:nvPr userDrawn="1"/>
        </p:nvCxnSpPr>
        <p:spPr>
          <a:xfrm>
            <a:off x="3663043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29">
            <a:extLst>
              <a:ext uri="{FF2B5EF4-FFF2-40B4-BE49-F238E27FC236}">
                <a16:creationId xmlns:a16="http://schemas.microsoft.com/office/drawing/2014/main" id="{3ABA9FD1-9B74-F14F-81EF-7B3407196B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0E9E9D03-0186-5B4C-A73F-95ADCD08A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1EE6FD-FABB-AD48-92DA-19805B502918}"/>
              </a:ext>
            </a:extLst>
          </p:cNvPr>
          <p:cNvCxnSpPr>
            <a:cxnSpLocks/>
          </p:cNvCxnSpPr>
          <p:nvPr userDrawn="1"/>
        </p:nvCxnSpPr>
        <p:spPr>
          <a:xfrm>
            <a:off x="952500" y="4248119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F953BCFF-5CB8-784F-ACC1-A14670E621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7DCC038-CDD3-1D48-B8BA-2617616935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BB36CC-7349-334D-A028-58D01025E726}"/>
              </a:ext>
            </a:extLst>
          </p:cNvPr>
          <p:cNvCxnSpPr>
            <a:cxnSpLocks/>
          </p:cNvCxnSpPr>
          <p:nvPr userDrawn="1"/>
        </p:nvCxnSpPr>
        <p:spPr>
          <a:xfrm>
            <a:off x="3663043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29">
            <a:extLst>
              <a:ext uri="{FF2B5EF4-FFF2-40B4-BE49-F238E27FC236}">
                <a16:creationId xmlns:a16="http://schemas.microsoft.com/office/drawing/2014/main" id="{C20DFC6E-CE65-E94B-921D-38F386E173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63042" y="513129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773FBF72-A3D8-2F4E-BAD2-2755F0BE4A4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02C0D4-D9C4-F547-B996-38177302A3DC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29">
            <a:extLst>
              <a:ext uri="{FF2B5EF4-FFF2-40B4-BE49-F238E27FC236}">
                <a16:creationId xmlns:a16="http://schemas.microsoft.com/office/drawing/2014/main" id="{9B18A1DC-4A61-514B-9F70-1DCC893EBB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9">
            <a:extLst>
              <a:ext uri="{FF2B5EF4-FFF2-40B4-BE49-F238E27FC236}">
                <a16:creationId xmlns:a16="http://schemas.microsoft.com/office/drawing/2014/main" id="{DD138509-2AA1-D540-90D6-2884749566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55503-4608-4F79-A5D4-B2F67958F26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/>
          <a:p>
            <a:pPr rtl="0"/>
            <a:fld id="{C02CDA83-4160-4EEB-AD7D-1C57C21837F3}" type="datetime3">
              <a:rPr lang="en-GB" noProof="0" smtClean="0">
                <a:latin typeface="+mn-lt"/>
              </a:rPr>
              <a:t>24 November,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FA395-FE4C-4A99-A74E-57757D8473E1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6A117-A0E8-43E1-9120-CE3B8B9766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93066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82066DD-D313-D148-89C7-338EB873A73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5BBD7C7-99D1-E841-A081-6912D1F2B85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27A14EE-CB79-754A-8B19-EB9874B3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5B38B80-C3D3-4C47-B468-C41A8FF3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F0C4E8C2-3240-594A-9D5E-1BCD1AF44C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22543"/>
            <a:ext cx="6096000" cy="6903086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23F761-57FC-3649-AE84-0C3EF95EF561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E66F2BC9-2F8A-1543-9AFD-9BAB0E75B3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4E0B3-57C5-4DAF-8531-F39610E77C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94200668-9301-4F8B-89F3-A4E2AEA80049}" type="datetime3">
              <a:rPr lang="en-GB" noProof="0" smtClean="0">
                <a:latin typeface="+mn-lt"/>
              </a:rPr>
              <a:t>24 November,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E0EC46-C626-4D58-AB64-0B3B850D14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5D00C-8F5C-4528-87FA-F9431D96755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73769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6" pos="3480" userDrawn="1">
          <p15:clr>
            <a:srgbClr val="FBAE40"/>
          </p15:clr>
        </p15:guide>
        <p15:guide id="7" orient="horz" pos="1440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35788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75992517-0394-6B43-B15D-2A86A34512F3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952500" y="1939108"/>
            <a:ext cx="10352810" cy="4110702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012B1-809A-45CE-9FED-46D08DC8C42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fld id="{029ECAD1-3047-43DC-81B7-231597E81F19}" type="datetime3">
              <a:rPr lang="en-GB" noProof="0" smtClean="0">
                <a:latin typeface="+mn-lt"/>
              </a:rPr>
              <a:t>24 November, 2023</a:t>
            </a:fld>
            <a:endParaRPr lang="en-GB" noProof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6FA27-6601-4107-A3C9-808CB443024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9432A-F8B5-4A96-AEE6-2E159658D5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65862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1392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52500" y="2209800"/>
            <a:ext cx="10287000" cy="2593109"/>
          </a:xfrm>
        </p:spPr>
        <p:txBody>
          <a:bodyPr rtlCol="0"/>
          <a:lstStyle/>
          <a:p>
            <a:pPr rt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411D2-78FE-46C1-9EA9-C6A882903B5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fld id="{1E6A16EE-7FBD-4E62-A186-69A1E1C8758D}" type="datetime3">
              <a:rPr lang="en-GB" noProof="0" smtClean="0">
                <a:latin typeface="+mn-lt"/>
              </a:rPr>
              <a:t>24 November, 2023</a:t>
            </a:fld>
            <a:endParaRPr lang="en-GB" noProof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DAF8F-82DB-4DBE-9041-71217A4516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761B-6706-439D-9C75-43E751AB195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13107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  <a:prstGeom prst="rect">
            <a:avLst/>
          </a:prstGeom>
          <a:ln>
            <a:noFill/>
          </a:ln>
        </p:spPr>
        <p:txBody>
          <a:bodyPr lIns="0" tIns="0" rIns="0" bIns="0" rtlCol="0" anchor="t" anchorCtr="0">
            <a:normAutofit/>
          </a:bodyPr>
          <a:lstStyle>
            <a:lvl1pPr>
              <a:lnSpc>
                <a:spcPct val="100000"/>
              </a:lnSpc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2327D-DBD4-7A4E-ABF2-A946A559A8AD}"/>
              </a:ext>
            </a:extLst>
          </p:cNvPr>
          <p:cNvSpPr txBox="1"/>
          <p:nvPr userDrawn="1"/>
        </p:nvSpPr>
        <p:spPr>
          <a:xfrm>
            <a:off x="699948" y="548291"/>
            <a:ext cx="15893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sz="20000" b="1" noProof="0" dirty="0">
                <a:solidFill>
                  <a:schemeClr val="bg1"/>
                </a:solidFill>
              </a:rPr>
              <a:t>“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CB4ADD-D9F4-984E-B29D-A2CF6D19E810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9" name="AutoShape 24">
              <a:extLst>
                <a:ext uri="{FF2B5EF4-FFF2-40B4-BE49-F238E27FC236}">
                  <a16:creationId xmlns:a16="http://schemas.microsoft.com/office/drawing/2014/main" id="{5017C477-A988-7041-8A67-3D8294D6A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6D7F37-5DD1-A24E-9CCA-84B2A16855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E321C8-096C-1B41-B14F-4CA7AE04B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2B3FDD4-EB13-F44F-99D0-BFAB06F00B3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20BCBD2-A735-0C43-8C55-B384372AC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9A90A7-BF26-684E-8C8B-638053DA1234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61D8E86-886A-8744-BC4C-FE82B02438F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967470-E96E-8843-AAD2-E0C8B8077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A27D09-765D-3949-BCCA-238C3514D4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447829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560">
          <p15:clr>
            <a:srgbClr val="FBAE40"/>
          </p15:clr>
        </p15:guide>
        <p15:guide id="8" orient="horz" pos="1752" userDrawn="1">
          <p15:clr>
            <a:srgbClr val="FBAE40"/>
          </p15:clr>
        </p15:guide>
        <p15:guide id="9" orient="horz" pos="1248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A7D9F21A-75CF-6045-8FA1-C4F4E21B699C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A7E377-BB07-FA43-B532-10A92EE0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18DE645-B3D5-2F4E-AAD6-002FEF13A31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B90F6499-BA50-2340-A026-32C79B6BF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2274C164-503B-E746-A155-849A9BC240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4268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E2F20AFE-B282-5146-B0D6-F2FC1B6D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777D2F0-DE3F-8343-B97A-E7FA440532FD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Picture Placeholder 25">
            <a:extLst>
              <a:ext uri="{FF2B5EF4-FFF2-40B4-BE49-F238E27FC236}">
                <a16:creationId xmlns:a16="http://schemas.microsoft.com/office/drawing/2014/main" id="{AF1B5ED8-33F6-FB44-AA92-F0D227BB310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58280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2" name="Text Placeholder 29">
            <a:extLst>
              <a:ext uri="{FF2B5EF4-FFF2-40B4-BE49-F238E27FC236}">
                <a16:creationId xmlns:a16="http://schemas.microsoft.com/office/drawing/2014/main" id="{0D824BDD-2D23-C943-8FE9-60B7B23B5E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539316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3" name="Text Placeholder 29">
            <a:extLst>
              <a:ext uri="{FF2B5EF4-FFF2-40B4-BE49-F238E27FC236}">
                <a16:creationId xmlns:a16="http://schemas.microsoft.com/office/drawing/2014/main" id="{2F3D441E-DFB1-084B-8192-C6CBECCA40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4" name="Text Placeholder 29">
            <a:extLst>
              <a:ext uri="{FF2B5EF4-FFF2-40B4-BE49-F238E27FC236}">
                <a16:creationId xmlns:a16="http://schemas.microsoft.com/office/drawing/2014/main" id="{25797825-E7AE-2C41-A965-E6F0D70D9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3042" y="539316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5" name="Text Placeholder 29">
            <a:extLst>
              <a:ext uri="{FF2B5EF4-FFF2-40B4-BE49-F238E27FC236}">
                <a16:creationId xmlns:a16="http://schemas.microsoft.com/office/drawing/2014/main" id="{63C1927C-E23B-204E-9F3A-2A67D2BF70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6" name="Text Placeholder 29">
            <a:extLst>
              <a:ext uri="{FF2B5EF4-FFF2-40B4-BE49-F238E27FC236}">
                <a16:creationId xmlns:a16="http://schemas.microsoft.com/office/drawing/2014/main" id="{EC81F0F5-C204-7248-A336-A655814A8A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70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7" name="Text Placeholder 29">
            <a:extLst>
              <a:ext uri="{FF2B5EF4-FFF2-40B4-BE49-F238E27FC236}">
                <a16:creationId xmlns:a16="http://schemas.microsoft.com/office/drawing/2014/main" id="{C9FEF82E-4E9C-8343-9D36-C4A00D7137C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670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8" name="Text Placeholder 29">
            <a:extLst>
              <a:ext uri="{FF2B5EF4-FFF2-40B4-BE49-F238E27FC236}">
                <a16:creationId xmlns:a16="http://schemas.microsoft.com/office/drawing/2014/main" id="{F8AF6664-A005-7A42-9AEF-C5AA5603E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102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9" name="Text Placeholder 29">
            <a:extLst>
              <a:ext uri="{FF2B5EF4-FFF2-40B4-BE49-F238E27FC236}">
                <a16:creationId xmlns:a16="http://schemas.microsoft.com/office/drawing/2014/main" id="{5F6C1E52-E2B6-5F45-A863-5BB35ABAFC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FD0B2D5-B3C2-D847-A220-86CB6A37E418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28" name="AutoShape 24">
              <a:extLst>
                <a:ext uri="{FF2B5EF4-FFF2-40B4-BE49-F238E27FC236}">
                  <a16:creationId xmlns:a16="http://schemas.microsoft.com/office/drawing/2014/main" id="{A7FD25A4-760F-814C-915F-DD6E89CA3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A0CC8369-E81F-D447-87D8-1AF0C58EAC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41CA81E-EF54-D048-8775-CD4AB37A7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D95A4B85-923E-B641-B239-2A1999AB2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01386DC-76EB-F34E-AD0E-22957D3B38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66" name="Picture Placeholder 25">
            <a:extLst>
              <a:ext uri="{FF2B5EF4-FFF2-40B4-BE49-F238E27FC236}">
                <a16:creationId xmlns:a16="http://schemas.microsoft.com/office/drawing/2014/main" id="{2D21D633-C51E-E94E-BAE3-96F52F76E49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62292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9" name="Picture Placeholder 25">
            <a:extLst>
              <a:ext uri="{FF2B5EF4-FFF2-40B4-BE49-F238E27FC236}">
                <a16:creationId xmlns:a16="http://schemas.microsoft.com/office/drawing/2014/main" id="{639EFA5A-9C69-DF4D-81B7-FA1F8CCCF934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112023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89364-B1CB-4E72-A6BB-95A34B50661C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 rtlCol="0"/>
          <a:lstStyle/>
          <a:p>
            <a:pPr rtl="0"/>
            <a:fld id="{D21FA074-9295-430E-9633-F682F8C96958}" type="datetime3">
              <a:rPr lang="en-GB" noProof="0" smtClean="0">
                <a:latin typeface="+mn-lt"/>
              </a:rPr>
              <a:t>24 November,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9328F-B310-4BF3-883E-BA9A39676AF2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92EF2-9336-43EF-A365-1F54000F7D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9636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304" userDrawn="1">
          <p15:clr>
            <a:srgbClr val="FBAE40"/>
          </p15:clr>
        </p15:guide>
        <p15:guide id="4" pos="4008" userDrawn="1">
          <p15:clr>
            <a:srgbClr val="FBAE40"/>
          </p15:clr>
        </p15:guide>
        <p15:guide id="5" pos="1944" userDrawn="1">
          <p15:clr>
            <a:srgbClr val="FBAE40"/>
          </p15:clr>
        </p15:guide>
        <p15:guide id="6" pos="3648" userDrawn="1">
          <p15:clr>
            <a:srgbClr val="FBAE40"/>
          </p15:clr>
        </p15:guide>
        <p15:guide id="7" orient="horz" pos="1392" userDrawn="1">
          <p15:clr>
            <a:srgbClr val="FBAE40"/>
          </p15:clr>
        </p15:guide>
        <p15:guide id="8" orient="horz" pos="552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pos="5352" userDrawn="1">
          <p15:clr>
            <a:srgbClr val="FBAE40"/>
          </p15:clr>
        </p15:guide>
        <p15:guide id="11" pos="5736" userDrawn="1">
          <p15:clr>
            <a:srgbClr val="FBAE40"/>
          </p15:clr>
        </p15:guide>
        <p15:guide id="12" orient="horz" pos="2904" userDrawn="1">
          <p15:clr>
            <a:srgbClr val="FBAE40"/>
          </p15:clr>
        </p15:guide>
        <p15:guide id="13" orient="horz" pos="160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40046AF-E5BF-854D-9986-7C3019770FE7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5959" y="2213783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CA14A6-0144-BC49-A8D4-C979D13258C0}"/>
              </a:ext>
            </a:extLst>
          </p:cNvPr>
          <p:cNvCxnSpPr>
            <a:cxnSpLocks/>
          </p:cNvCxnSpPr>
          <p:nvPr userDrawn="1"/>
        </p:nvCxnSpPr>
        <p:spPr>
          <a:xfrm flipH="1">
            <a:off x="6180493" y="2213783"/>
            <a:ext cx="11102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A582FC2-A135-5743-B9C0-6AC7225B42E1}"/>
              </a:ext>
            </a:extLst>
          </p:cNvPr>
          <p:cNvCxnSpPr>
            <a:cxnSpLocks/>
          </p:cNvCxnSpPr>
          <p:nvPr userDrawn="1"/>
        </p:nvCxnSpPr>
        <p:spPr>
          <a:xfrm flipH="1">
            <a:off x="8745623" y="3904712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7C43222-5868-0247-838F-58F4F6C8EE75}"/>
              </a:ext>
            </a:extLst>
          </p:cNvPr>
          <p:cNvCxnSpPr>
            <a:cxnSpLocks/>
          </p:cNvCxnSpPr>
          <p:nvPr userDrawn="1"/>
        </p:nvCxnSpPr>
        <p:spPr>
          <a:xfrm flipH="1">
            <a:off x="3611089" y="3895941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46EEE005-F78A-9D4F-B159-964376C3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6" name="Text Placeholder 29">
            <a:extLst>
              <a:ext uri="{FF2B5EF4-FFF2-40B4-BE49-F238E27FC236}">
                <a16:creationId xmlns:a16="http://schemas.microsoft.com/office/drawing/2014/main" id="{FC61536F-8EA7-5A48-AF76-8B0E251BD8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6955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7" name="Text Placeholder 29">
            <a:extLst>
              <a:ext uri="{FF2B5EF4-FFF2-40B4-BE49-F238E27FC236}">
                <a16:creationId xmlns:a16="http://schemas.microsoft.com/office/drawing/2014/main" id="{64FFD994-BD97-ED49-8607-286ECBB1C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6955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2" name="Text Placeholder 29">
            <a:extLst>
              <a:ext uri="{FF2B5EF4-FFF2-40B4-BE49-F238E27FC236}">
                <a16:creationId xmlns:a16="http://schemas.microsoft.com/office/drawing/2014/main" id="{D1ADE805-BFBC-ED47-B9CB-6CB2FF02E86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97799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3" name="Text Placeholder 29">
            <a:extLst>
              <a:ext uri="{FF2B5EF4-FFF2-40B4-BE49-F238E27FC236}">
                <a16:creationId xmlns:a16="http://schemas.microsoft.com/office/drawing/2014/main" id="{334A3589-641F-F547-891B-149579153B7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97799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6" name="Text Placeholder 29">
            <a:extLst>
              <a:ext uri="{FF2B5EF4-FFF2-40B4-BE49-F238E27FC236}">
                <a16:creationId xmlns:a16="http://schemas.microsoft.com/office/drawing/2014/main" id="{A63F8454-D12E-A641-ABD0-8977D3F5EC0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7" name="Text Placeholder 29">
            <a:extLst>
              <a:ext uri="{FF2B5EF4-FFF2-40B4-BE49-F238E27FC236}">
                <a16:creationId xmlns:a16="http://schemas.microsoft.com/office/drawing/2014/main" id="{F35AA15D-DBAD-9840-8764-A5B6D486A23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8" name="Text Placeholder 29">
            <a:extLst>
              <a:ext uri="{FF2B5EF4-FFF2-40B4-BE49-F238E27FC236}">
                <a16:creationId xmlns:a16="http://schemas.microsoft.com/office/drawing/2014/main" id="{8357CA0F-1A55-B145-8305-562F0DF2254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9" name="Text Placeholder 29">
            <a:extLst>
              <a:ext uri="{FF2B5EF4-FFF2-40B4-BE49-F238E27FC236}">
                <a16:creationId xmlns:a16="http://schemas.microsoft.com/office/drawing/2014/main" id="{D6C49F6F-AF28-8942-8442-8F54A1DC388B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E2724A-BCA1-604F-9D18-BF05746408C2}"/>
              </a:ext>
            </a:extLst>
          </p:cNvPr>
          <p:cNvCxnSpPr/>
          <p:nvPr userDrawn="1"/>
        </p:nvCxnSpPr>
        <p:spPr>
          <a:xfrm>
            <a:off x="967689" y="3968780"/>
            <a:ext cx="10275477" cy="0"/>
          </a:xfrm>
          <a:prstGeom prst="line">
            <a:avLst/>
          </a:prstGeom>
          <a:ln w="165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923D7D1-A9CC-C34C-86FF-43B5C8978712}"/>
              </a:ext>
            </a:extLst>
          </p:cNvPr>
          <p:cNvSpPr/>
          <p:nvPr userDrawn="1"/>
        </p:nvSpPr>
        <p:spPr>
          <a:xfrm>
            <a:off x="964323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19FF13-13AB-3448-B24E-58E18B3CE2B6}"/>
              </a:ext>
            </a:extLst>
          </p:cNvPr>
          <p:cNvSpPr/>
          <p:nvPr userDrawn="1"/>
        </p:nvSpPr>
        <p:spPr>
          <a:xfrm>
            <a:off x="3531590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F8F982-870E-AE44-B0D3-B3313BC48DB7}"/>
              </a:ext>
            </a:extLst>
          </p:cNvPr>
          <p:cNvSpPr/>
          <p:nvPr userDrawn="1"/>
        </p:nvSpPr>
        <p:spPr>
          <a:xfrm>
            <a:off x="6098857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549A137-DB5E-9C40-8C0A-ED607212022C}"/>
              </a:ext>
            </a:extLst>
          </p:cNvPr>
          <p:cNvSpPr/>
          <p:nvPr userDrawn="1"/>
        </p:nvSpPr>
        <p:spPr>
          <a:xfrm>
            <a:off x="8666124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DC2552-C347-4C3D-8C92-4A6981227C0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 rtlCol="0"/>
          <a:lstStyle/>
          <a:p>
            <a:pPr rtl="0"/>
            <a:fld id="{D33AD83D-9671-4762-AF03-9C719A9CD695}" type="datetime3">
              <a:rPr lang="en-GB" noProof="0" smtClean="0">
                <a:latin typeface="+mn-lt"/>
              </a:rPr>
              <a:t>24 November, 2023</a:t>
            </a:fld>
            <a:endParaRPr lang="en-GB" noProof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B7C35C-F3E4-4522-8711-16E4F9052C2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 rtlCol="0"/>
          <a:lstStyle/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D6BAD-56F4-42F1-A2B3-FDB73364FD40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615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3768" userDrawn="1">
          <p15:clr>
            <a:srgbClr val="FBAE40"/>
          </p15:clr>
        </p15:guide>
        <p15:guide id="9" orient="horz" pos="552" userDrawn="1">
          <p15:clr>
            <a:srgbClr val="FBAE40"/>
          </p15:clr>
        </p15:guide>
        <p15:guide id="10" orient="horz" pos="1512" userDrawn="1">
          <p15:clr>
            <a:srgbClr val="FBAE40"/>
          </p15:clr>
        </p15:guide>
        <p15:guide id="11" orient="horz" pos="283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DEF3328-825B-3946-8472-DB93D6A32867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E4E09DF-AF21-0E4A-9838-14DFBFFED7D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3F54AE-9BC1-3A45-A129-4028EADE4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54F6D22-4944-974A-999E-F9E22F159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0EE708-F36B-444B-9A8B-D48D69535E4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799146"/>
            <a:ext cx="482717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E40D4044-0F7B-0647-BAB5-16B23EBD9EC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241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D51C063-0222-064B-8A2E-485FE9EAC10D}"/>
              </a:ext>
            </a:extLst>
          </p:cNvPr>
          <p:cNvCxnSpPr>
            <a:cxnSpLocks/>
          </p:cNvCxnSpPr>
          <p:nvPr userDrawn="1"/>
        </p:nvCxnSpPr>
        <p:spPr>
          <a:xfrm>
            <a:off x="63627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D182-A7DD-4F7B-B207-262854316ED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F88F5F63-8808-4375-85CE-D0FAFA3BBE65}" type="datetime3">
              <a:rPr lang="en-GB" noProof="0" smtClean="0">
                <a:latin typeface="+mn-lt"/>
              </a:rPr>
              <a:t>24 November,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B29252-5D0B-4B9D-9FBD-8EC0929FE09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FEF6-E217-4110-BBF5-C4B77ADC8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50425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868B08E5-2F7C-7749-8BDF-386EAF974BB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F3E300C0-0B72-9048-9E16-2166E1A88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4AA520D-9D51-3A42-B9B1-DF72169BC8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D5F2735E-137C-DB47-AEF0-EFC871A32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57DFE0A-61D9-1B48-8196-EA94D04685D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9372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C946754A-F105-644E-99A4-DC80B9944243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9372" y="2799146"/>
            <a:ext cx="305062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368648FC-FC9A-5645-8F0C-390FFFAE180D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BB849DC-B114-D145-9879-4FE0688BF57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7017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0C4CE5-5F02-B143-8FD1-1B235D270DAC}"/>
              </a:ext>
            </a:extLst>
          </p:cNvPr>
          <p:cNvCxnSpPr>
            <a:cxnSpLocks/>
          </p:cNvCxnSpPr>
          <p:nvPr userDrawn="1"/>
        </p:nvCxnSpPr>
        <p:spPr>
          <a:xfrm>
            <a:off x="4569372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9A8C14-DB28-F34E-8098-168D4C75AF23}"/>
              </a:ext>
            </a:extLst>
          </p:cNvPr>
          <p:cNvCxnSpPr>
            <a:cxnSpLocks/>
          </p:cNvCxnSpPr>
          <p:nvPr userDrawn="1"/>
        </p:nvCxnSpPr>
        <p:spPr>
          <a:xfrm>
            <a:off x="8187017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FA07F3-F8E4-4505-85EC-22734AC687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6D17C7AE-DC41-4D6E-8CE7-A0296D62536F}" type="datetime3">
              <a:rPr lang="en-GB" noProof="0" smtClean="0">
                <a:latin typeface="+mn-lt"/>
              </a:rPr>
              <a:t>24 November, 2023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65D22-FEF5-4F30-8822-5D2378806A9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0F86B-3DA3-4708-AAF5-387BA115C4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2794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52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4800" userDrawn="1">
          <p15:clr>
            <a:srgbClr val="FBAE40"/>
          </p15:clr>
        </p15:guide>
        <p15:guide id="11" pos="2880" userDrawn="1">
          <p15:clr>
            <a:srgbClr val="FBAE40"/>
          </p15:clr>
        </p15:guide>
        <p15:guide id="12" orient="horz" pos="175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C895-11B9-EA40-B0F8-0F4FE9881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52500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7A1EE0-4011-3749-B01C-FC489EEDF880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7EED68A-6660-2643-BBFB-B6AB92A7C22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ECF9FB8-F6C7-C54D-99F4-11FDF26D7F9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7C62D-7D3B-934C-AFF9-0F10E727B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5D552-3AFC-4D21-A944-9D41E128A9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E8C2EDB-9C70-49A2-865C-E5CD77D3E7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55" y="3841846"/>
            <a:ext cx="4838700" cy="636754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E50320A-D017-45C6-9986-94BC43911E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3655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673EB498-F5D2-4E15-990A-2AFA4A37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2500" y="5017901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F528150-326B-4BB3-AC38-7FC805DB6BA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500" y="4646997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0EBEFF7-AECA-409B-9ACC-A63A168283B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9647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9E4D063-8666-4D7A-B8C8-2B9383F798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9647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717B7CD-A4F9-444E-82B9-8914CB57488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99647" y="3841846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2CF285B7-A950-4326-A4D5-F5D542D2D6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99647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5E38A-5516-4C3E-88FC-0DCBD876054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 rtlCol="0"/>
          <a:lstStyle/>
          <a:p>
            <a:pPr rtl="0"/>
            <a:fld id="{0971D3F5-C297-4F98-9679-48877DEF0EC7}" type="datetime3">
              <a:rPr lang="en-GB" noProof="0" smtClean="0">
                <a:latin typeface="+mn-lt"/>
              </a:rPr>
              <a:t>24 November, 2023</a:t>
            </a:fld>
            <a:endParaRPr lang="en-GB" noProof="0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5273-038D-4F51-A093-83D80104F21A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4E14-E0E0-44FA-A4AA-FA63A858730C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6013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29">
            <a:extLst>
              <a:ext uri="{FF2B5EF4-FFF2-40B4-BE49-F238E27FC236}">
                <a16:creationId xmlns:a16="http://schemas.microsoft.com/office/drawing/2014/main" id="{BB778BC5-5409-574B-96E2-B45CDD940D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96100" y="5102063"/>
            <a:ext cx="4914900" cy="588795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2916F3A-28FA-9A4B-A780-0D687D932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 lIns="0" tIns="0" rIns="0" bIns="0" rtlCol="0">
            <a:normAutofit/>
          </a:bodyPr>
          <a:lstStyle>
            <a:lvl1pPr marL="0" indent="0" algn="l"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E29321F6-59C5-6E4C-A846-6AD00848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5C3BF3-A164-DD48-BD02-4587489DA105}"/>
              </a:ext>
            </a:extLst>
          </p:cNvPr>
          <p:cNvCxnSpPr>
            <a:cxnSpLocks/>
          </p:cNvCxnSpPr>
          <p:nvPr userDrawn="1"/>
        </p:nvCxnSpPr>
        <p:spPr>
          <a:xfrm>
            <a:off x="6896100" y="3233703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8C225AD-C009-894E-8AFA-C94EAA0650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EF81ED-50DF-3946-87D9-407C13C3CE9F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B6857A0-601C-9C40-ADB4-7927C7A4EC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1562ACC-ECB3-4841-A52C-00DAFF438EB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7C317B8-91B4-7040-AB8C-CE822CA28A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999130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92120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8AC5E797-DDC7-4716-ABC9-2C172A510C23}" type="datetime3">
              <a:rPr lang="en-GB" noProof="0" smtClean="0">
                <a:latin typeface="+mn-lt"/>
              </a:rPr>
              <a:t>24 November, 2023</a:t>
            </a:fld>
            <a:endParaRPr lang="en-GB" noProof="0">
              <a:latin typeface="+mn-lt"/>
            </a:endParaRP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9955F1C-C0B1-BA44-8905-6991FA0D1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94790" y="6332220"/>
            <a:ext cx="149733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155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93" r:id="rId2"/>
    <p:sldLayoutId id="2147483671" r:id="rId3"/>
    <p:sldLayoutId id="2147483672" r:id="rId4"/>
    <p:sldLayoutId id="2147483673" r:id="rId5"/>
    <p:sldLayoutId id="2147483684" r:id="rId6"/>
    <p:sldLayoutId id="2147483675" r:id="rId7"/>
    <p:sldLayoutId id="2147483676" r:id="rId8"/>
    <p:sldLayoutId id="2147483677" r:id="rId9"/>
    <p:sldLayoutId id="2147483685" r:id="rId10"/>
    <p:sldLayoutId id="2147483688" r:id="rId11"/>
    <p:sldLayoutId id="2147483692" r:id="rId12"/>
    <p:sldLayoutId id="2147483682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seismic.com/enablement-explainers/the-importance-of-training/" TargetMode="External"/><Relationship Id="rId3" Type="http://schemas.openxmlformats.org/officeDocument/2006/relationships/hyperlink" Target="https://forbytes.com/blog/top-most-impressive-cases-when-technology-helped-businesses/" TargetMode="External"/><Relationship Id="rId7" Type="http://schemas.openxmlformats.org/officeDocument/2006/relationships/hyperlink" Target="https://infotechlead.com/cio/nike-improves-sales-growth-powered-by-digital-transformation-76950#:~:text=Nike%20has%20achieved%20significant%20business,the%20future%20with%20its%20partner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ottawa.edu/online-and-evening/blog/january-2021/5-benefits-of-training-and-development" TargetMode="External"/><Relationship Id="rId11" Type="http://schemas.openxmlformats.org/officeDocument/2006/relationships/hyperlink" Target="https://www.volkerwessels.co.uk/en/news/detail/british-steel-team-achieves-11-year-safety-record" TargetMode="External"/><Relationship Id="rId5" Type="http://schemas.openxmlformats.org/officeDocument/2006/relationships/hyperlink" Target="https://britishsteel.co.uk/who-we-are/" TargetMode="External"/><Relationship Id="rId10" Type="http://schemas.openxmlformats.org/officeDocument/2006/relationships/hyperlink" Target="https://www.theaccessgroup.com/en-gb/health-social-care/sectors/care-homes/technology-in-care-homes/" TargetMode="External"/><Relationship Id="rId4" Type="http://schemas.openxmlformats.org/officeDocument/2006/relationships/hyperlink" Target="https://www.britannica.com/topic/Walmart" TargetMode="External"/><Relationship Id="rId9" Type="http://schemas.openxmlformats.org/officeDocument/2006/relationships/hyperlink" Target="https://www.signature-care-homes.co.uk/award-winning-care-hom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E168C-8042-5B4E-A5A4-A5BF693AE2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48475" y="2125512"/>
            <a:ext cx="9106094" cy="1514019"/>
          </a:xfrm>
        </p:spPr>
        <p:txBody>
          <a:bodyPr rtlCol="0"/>
          <a:lstStyle/>
          <a:p>
            <a:pPr rtl="0"/>
            <a:r>
              <a:rPr lang="en-GB" sz="3000" b="0" dirty="0"/>
              <a:t>Managing people – LCBB5004</a:t>
            </a:r>
            <a:br>
              <a:rPr lang="en-GB" sz="3000" b="0" dirty="0"/>
            </a:br>
            <a:r>
              <a:rPr lang="en-GB" sz="3000" b="0" dirty="0"/>
              <a:t>Individual presentation – Gianina </a:t>
            </a:r>
            <a:r>
              <a:rPr lang="en-GB" sz="3000" b="0" dirty="0" err="1"/>
              <a:t>Maricica</a:t>
            </a:r>
            <a:r>
              <a:rPr lang="en-GB" sz="3000" b="0" dirty="0"/>
              <a:t> Chirila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E61D8-31A3-2D45-8E25-CBE846E26E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5299" y="742664"/>
            <a:ext cx="11006545" cy="953337"/>
          </a:xfrm>
        </p:spPr>
        <p:txBody>
          <a:bodyPr rtlCol="0"/>
          <a:lstStyle/>
          <a:p>
            <a:pPr rtl="0"/>
            <a:r>
              <a:rPr lang="en-GB" sz="3200" dirty="0">
                <a:latin typeface="+mj-lt"/>
              </a:rPr>
              <a:t>The impact of the technology on learning and development</a:t>
            </a:r>
            <a:r>
              <a:rPr lang="en-GB" sz="3200" dirty="0"/>
              <a:t> </a:t>
            </a:r>
          </a:p>
          <a:p>
            <a:pPr rtl="0"/>
            <a:endParaRPr lang="en-GB" dirty="0"/>
          </a:p>
        </p:txBody>
      </p:sp>
      <p:pic>
        <p:nvPicPr>
          <p:cNvPr id="5" name="Picture 4" descr="A white sign with black text&#10;&#10;Description automatically generated">
            <a:extLst>
              <a:ext uri="{FF2B5EF4-FFF2-40B4-BE49-F238E27FC236}">
                <a16:creationId xmlns:a16="http://schemas.microsoft.com/office/drawing/2014/main" id="{17C8920E-676D-97C9-D751-FB8BC5646D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5360" y="4940851"/>
            <a:ext cx="3409950" cy="134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950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54756-A790-C845-A85F-35391529E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931349"/>
            <a:ext cx="4941477" cy="610863"/>
          </a:xfrm>
        </p:spPr>
        <p:txBody>
          <a:bodyPr rtlCol="0"/>
          <a:lstStyle/>
          <a:p>
            <a:pPr rtl="0"/>
            <a:r>
              <a:rPr lang="en-GB" dirty="0"/>
              <a:t>Agenda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EC6698-132B-1143-A2A9-00A97D9572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rtlCol="0"/>
          <a:lstStyle/>
          <a:p>
            <a:pPr algn="ctr" rtl="0"/>
            <a:r>
              <a:rPr lang="en-GB" dirty="0"/>
              <a:t>01. Introduction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0015C52-08ED-464E-B7E8-24892D9C131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610863"/>
          </a:xfrm>
        </p:spPr>
        <p:txBody>
          <a:bodyPr rtlCol="0"/>
          <a:lstStyle/>
          <a:p>
            <a:pPr algn="ctr" rtl="0"/>
            <a:r>
              <a:rPr lang="en-GB" dirty="0"/>
              <a:t>02. The importance of technology in T&amp;D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32B0C1D-C221-7C47-B7D6-77E7BDB4174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1176" y="4495842"/>
            <a:ext cx="2910236" cy="1836378"/>
          </a:xfrm>
        </p:spPr>
        <p:txBody>
          <a:bodyPr rtlCol="0"/>
          <a:lstStyle/>
          <a:p>
            <a:pPr algn="ctr" rtl="0"/>
            <a:r>
              <a:rPr lang="en-GB" dirty="0"/>
              <a:t>The benefits of technology-based training programs for employees/employers </a:t>
            </a:r>
          </a:p>
          <a:p>
            <a:pPr algn="ctr" rtl="0"/>
            <a:r>
              <a:rPr lang="en-GB" dirty="0"/>
              <a:t>4 examples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9BD3932-D1D0-1045-BD96-8B26F11B851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rtlCol="0"/>
          <a:lstStyle/>
          <a:p>
            <a:pPr algn="ctr" rtl="0"/>
            <a:r>
              <a:rPr lang="en-GB" dirty="0"/>
              <a:t>04. Conclusion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B115086E-2AC3-4F4D-8F85-104CFA64FEC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203205" cy="515362"/>
          </a:xfrm>
        </p:spPr>
        <p:txBody>
          <a:bodyPr rtlCol="0"/>
          <a:lstStyle/>
          <a:p>
            <a:pPr algn="ctr" rtl="0"/>
            <a:r>
              <a:rPr lang="en-GB" dirty="0"/>
              <a:t>05. Reference list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29469AE-B59A-AA41-9085-106D011808F5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971550" y="6332220"/>
            <a:ext cx="523240" cy="247651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25" name="Picture 24" descr="A logo with orange and black text&#10;&#10;Description automatically generated with medium confidence">
            <a:extLst>
              <a:ext uri="{FF2B5EF4-FFF2-40B4-BE49-F238E27FC236}">
                <a16:creationId xmlns:a16="http://schemas.microsoft.com/office/drawing/2014/main" id="{146AADCD-6971-DA69-B254-DDAD7138EA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1399" y="1462922"/>
            <a:ext cx="1692072" cy="849796"/>
          </a:xfrm>
          <a:prstGeom prst="rect">
            <a:avLst/>
          </a:prstGeom>
        </p:spPr>
      </p:pic>
      <p:pic>
        <p:nvPicPr>
          <p:cNvPr id="26" name="Picture 25" descr="A black and white logo&#10;&#10;Description automatically generated">
            <a:extLst>
              <a:ext uri="{FF2B5EF4-FFF2-40B4-BE49-F238E27FC236}">
                <a16:creationId xmlns:a16="http://schemas.microsoft.com/office/drawing/2014/main" id="{7CD5EA65-14DC-4EE8-C4A6-471BEA777C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516" y="2820663"/>
            <a:ext cx="1573140" cy="1153912"/>
          </a:xfrm>
          <a:prstGeom prst="rect">
            <a:avLst/>
          </a:prstGeom>
        </p:spPr>
      </p:pic>
      <p:pic>
        <p:nvPicPr>
          <p:cNvPr id="27" name="Picture 26" descr="A purple sign with white text&#10;&#10;Description automatically generated">
            <a:extLst>
              <a:ext uri="{FF2B5EF4-FFF2-40B4-BE49-F238E27FC236}">
                <a16:creationId xmlns:a16="http://schemas.microsoft.com/office/drawing/2014/main" id="{07B6F45E-AD4B-26A8-C7B1-B3E932A6B1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6687" y="4364776"/>
            <a:ext cx="1346778" cy="1346778"/>
          </a:xfrm>
          <a:prstGeom prst="rect">
            <a:avLst/>
          </a:prstGeom>
        </p:spPr>
      </p:pic>
      <p:pic>
        <p:nvPicPr>
          <p:cNvPr id="28" name="Picture 27" descr="A blue sign with white text&#10;&#10;Description automatically generated">
            <a:extLst>
              <a:ext uri="{FF2B5EF4-FFF2-40B4-BE49-F238E27FC236}">
                <a16:creationId xmlns:a16="http://schemas.microsoft.com/office/drawing/2014/main" id="{0660CF3D-05BD-E9AE-412B-3EBD489718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7270" y="5586393"/>
            <a:ext cx="1713912" cy="901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60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53F689-2E51-BF4F-AE47-7CEB7CC4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7F80A9-6337-524E-AC61-32C5AFEE8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65549" y="2747892"/>
            <a:ext cx="4572001" cy="2795232"/>
          </a:xfrm>
        </p:spPr>
        <p:txBody>
          <a:bodyPr rtlCol="0"/>
          <a:lstStyle/>
          <a:p>
            <a:pPr algn="just" rtl="0"/>
            <a:r>
              <a:rPr lang="en-GB" dirty="0"/>
              <a:t>The ongoing and the future prosperity of an organisation relies on the effective leadership skills of management, coupled with the competencies of the workforce. Notably, the changes highlight a transition towards performance improvement and the integration of technology, illustrating the growing importance of related skills, knowledge, and abilities in this field.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7669F0-EA6D-6B46-AF0E-A9C2D1F223D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71550" y="6332220"/>
            <a:ext cx="523240" cy="247651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3</a:t>
            </a:fld>
            <a:endParaRPr lang="en-GB"/>
          </a:p>
        </p:txBody>
      </p:sp>
      <p:pic>
        <p:nvPicPr>
          <p:cNvPr id="53" name="Picture Placeholder 52" descr="Hanging Lightbulbs">
            <a:extLst>
              <a:ext uri="{FF2B5EF4-FFF2-40B4-BE49-F238E27FC236}">
                <a16:creationId xmlns:a16="http://schemas.microsoft.com/office/drawing/2014/main" id="{CAC9EF15-08A3-406D-9236-76A5454D5F8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8" name="Picture 7" descr="A machine with text overlay&#10;&#10;Description automatically generated">
            <a:extLst>
              <a:ext uri="{FF2B5EF4-FFF2-40B4-BE49-F238E27FC236}">
                <a16:creationId xmlns:a16="http://schemas.microsoft.com/office/drawing/2014/main" id="{2116D20C-BE3B-B243-8363-E95D0E5F49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732315"/>
            <a:ext cx="6096000" cy="2125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46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653945-2679-FE92-5C62-C79CDDDDF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394447"/>
            <a:ext cx="4933950" cy="1095479"/>
          </a:xfrm>
        </p:spPr>
        <p:txBody>
          <a:bodyPr>
            <a:normAutofit fontScale="90000"/>
          </a:bodyPr>
          <a:lstStyle/>
          <a:p>
            <a:r>
              <a:rPr lang="en-GB" dirty="0"/>
              <a:t>The importance of technology in T&amp;D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2BFEC1-641F-7C73-054A-312CF3BF95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</a:t>
            </a:fld>
            <a:endParaRPr lang="en-GB" noProof="0" dirty="0"/>
          </a:p>
        </p:txBody>
      </p:sp>
      <p:pic>
        <p:nvPicPr>
          <p:cNvPr id="29" name="Picture Placeholder 28">
            <a:extLst>
              <a:ext uri="{FF2B5EF4-FFF2-40B4-BE49-F238E27FC236}">
                <a16:creationId xmlns:a16="http://schemas.microsoft.com/office/drawing/2014/main" id="{16E8E823-F356-CFCD-D6F6-B08BB8BE34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84" t="-299" b="299"/>
          <a:stretch/>
        </p:blipFill>
        <p:spPr>
          <a:xfrm>
            <a:off x="6096000" y="-22543"/>
            <a:ext cx="6096000" cy="6903086"/>
          </a:xfrm>
        </p:spPr>
      </p:pic>
      <p:pic>
        <p:nvPicPr>
          <p:cNvPr id="31" name="Picture 30" descr="A diagram of a company&#10;&#10;Description automatically generated">
            <a:extLst>
              <a:ext uri="{FF2B5EF4-FFF2-40B4-BE49-F238E27FC236}">
                <a16:creationId xmlns:a16="http://schemas.microsoft.com/office/drawing/2014/main" id="{3D24CBCC-36A2-DE60-8445-FA9391A321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19" y="2651121"/>
            <a:ext cx="4896187" cy="25199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1F4E48-98A9-29FD-4986-52C50FB82FC8}"/>
              </a:ext>
            </a:extLst>
          </p:cNvPr>
          <p:cNvSpPr txBox="1"/>
          <p:nvPr/>
        </p:nvSpPr>
        <p:spPr>
          <a:xfrm>
            <a:off x="4516016" y="6410594"/>
            <a:ext cx="16694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(Forbytes,2023)</a:t>
            </a:r>
          </a:p>
        </p:txBody>
      </p:sp>
    </p:spTree>
    <p:extLst>
      <p:ext uri="{BB962C8B-B14F-4D97-AF65-F5344CB8AC3E}">
        <p14:creationId xmlns:p14="http://schemas.microsoft.com/office/powerpoint/2010/main" val="3013093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22F363D-345F-9572-5482-C78AFA56257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45086"/>
            <a:ext cx="6096000" cy="690308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dirty="0"/>
              <a:t>.</a:t>
            </a:r>
            <a:endParaRPr lang="en-GB" dirty="0"/>
          </a:p>
          <a:p>
            <a:pPr marL="0" indent="0" algn="just">
              <a:buNone/>
            </a:pPr>
            <a:r>
              <a:rPr lang="en-GB" dirty="0"/>
              <a:t>                                               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769E78-770E-0722-FC85-F8B88340BCE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20563" y="684683"/>
            <a:ext cx="10727391" cy="1144118"/>
          </a:xfrm>
        </p:spPr>
        <p:txBody>
          <a:bodyPr/>
          <a:lstStyle/>
          <a:p>
            <a:pPr algn="ctr"/>
            <a:r>
              <a:rPr lang="en-GB" sz="3000" b="1" dirty="0">
                <a:latin typeface="+mj-lt"/>
              </a:rPr>
              <a:t>The benefits of technology-based training programs</a:t>
            </a:r>
          </a:p>
          <a:p>
            <a:pPr algn="just"/>
            <a:endParaRPr lang="en-GB" sz="3000" b="1" dirty="0">
              <a:latin typeface="+mj-lt"/>
            </a:endParaRPr>
          </a:p>
          <a:p>
            <a:pPr algn="just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6D9CFF-1B57-E555-3DC2-B004F74FFE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</a:t>
            </a:fld>
            <a:endParaRPr lang="en-GB" noProof="0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5853EB5-3621-E3FF-822C-3221E4CA068B}"/>
              </a:ext>
            </a:extLst>
          </p:cNvPr>
          <p:cNvSpPr/>
          <p:nvPr/>
        </p:nvSpPr>
        <p:spPr>
          <a:xfrm>
            <a:off x="6884894" y="2162062"/>
            <a:ext cx="4518212" cy="3980106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chemeClr val="bg1"/>
                </a:solidFill>
              </a:rPr>
              <a:t>Employers</a:t>
            </a:r>
          </a:p>
          <a:p>
            <a:pPr marL="0" indent="0" algn="just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pPr algn="just"/>
            <a:r>
              <a:rPr lang="en-GB" dirty="0">
                <a:solidFill>
                  <a:schemeClr val="bg1"/>
                </a:solidFill>
              </a:rPr>
              <a:t>1. </a:t>
            </a:r>
            <a:r>
              <a:rPr lang="en-GB" sz="1800" dirty="0">
                <a:solidFill>
                  <a:schemeClr val="bg1"/>
                </a:solidFill>
              </a:rPr>
              <a:t>Skilled and adaptable workforce.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</a:rPr>
              <a:t>2. Increased employee engagement.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</a:rPr>
              <a:t>3. Improved retention.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</a:rPr>
              <a:t>4. Attraction of top talent.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</a:rPr>
              <a:t>5. Job satisfaction and morale. 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</a:rPr>
              <a:t>6. Enhanced productivity.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</a:rPr>
              <a:t>7. Increased profitability.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</a:rPr>
              <a:t>8. Cost reduction.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</a:rPr>
              <a:t>9. Technology-enabled tracking.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</a:rPr>
              <a:t>10. Real-time updates.</a:t>
            </a:r>
          </a:p>
          <a:p>
            <a:endParaRPr lang="en-GB" sz="1800" dirty="0"/>
          </a:p>
          <a:p>
            <a:pPr algn="ctr"/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864AFCB-D92A-3DA8-5C6C-0036B91BBC9F}"/>
              </a:ext>
            </a:extLst>
          </p:cNvPr>
          <p:cNvSpPr/>
          <p:nvPr/>
        </p:nvSpPr>
        <p:spPr>
          <a:xfrm>
            <a:off x="1371601" y="3085315"/>
            <a:ext cx="4078941" cy="21336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sz="2000" b="1" dirty="0">
                <a:solidFill>
                  <a:schemeClr val="bg1"/>
                </a:solidFill>
              </a:rPr>
              <a:t>Employees</a:t>
            </a:r>
          </a:p>
          <a:p>
            <a:pPr marL="0" indent="0">
              <a:buNone/>
            </a:pPr>
            <a:endParaRPr lang="en-GB" sz="1800" b="1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1. Flexibility in learning.</a:t>
            </a:r>
          </a:p>
          <a:p>
            <a:r>
              <a:rPr lang="en-GB" sz="1800" dirty="0">
                <a:solidFill>
                  <a:schemeClr val="bg1"/>
                </a:solidFill>
              </a:rPr>
              <a:t>2. Personalised learning.</a:t>
            </a:r>
          </a:p>
          <a:p>
            <a:r>
              <a:rPr lang="en-GB" sz="1800" dirty="0">
                <a:solidFill>
                  <a:schemeClr val="bg1"/>
                </a:solidFill>
              </a:rPr>
              <a:t>3. Productivity enhancement.</a:t>
            </a:r>
          </a:p>
          <a:p>
            <a:r>
              <a:rPr lang="en-GB" sz="1800" dirty="0">
                <a:solidFill>
                  <a:schemeClr val="bg1"/>
                </a:solidFill>
              </a:rPr>
              <a:t>4. Skilled workforce cultivation.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92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A bridge over water with a bridge and a tower bridge in the background&#10;&#10;Description automatically generated">
            <a:extLst>
              <a:ext uri="{FF2B5EF4-FFF2-40B4-BE49-F238E27FC236}">
                <a16:creationId xmlns:a16="http://schemas.microsoft.com/office/drawing/2014/main" id="{42EE586F-F81A-0C82-CFD5-739EA2E5C1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944" y="-26395"/>
            <a:ext cx="12205383" cy="6858000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C39657-D8A5-24C3-DE58-C41089287A4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6</a:t>
            </a:fld>
            <a:endParaRPr lang="en-GB" noProof="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1CE8406-B47C-E13E-F2E7-839A07A6365C}"/>
              </a:ext>
            </a:extLst>
          </p:cNvPr>
          <p:cNvSpPr txBox="1">
            <a:spLocks noGrp="1"/>
          </p:cNvSpPr>
          <p:nvPr>
            <p:ph type="body" sz="quarter" idx="11"/>
          </p:nvPr>
        </p:nvSpPr>
        <p:spPr>
          <a:xfrm>
            <a:off x="4378252" y="134931"/>
            <a:ext cx="7611585" cy="2688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</a:rPr>
              <a:t>It is a company specialised in long steel products.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</a:rPr>
              <a:t>The company serves to markets such as automotive, construction, energy and power, construction and earthmoving equipment, defence and security, and rail infrastructure.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</a:rPr>
              <a:t>Notable projects: The Shard in London, Crossrail London, Petronas Towers in Kuala Lumpur, </a:t>
            </a:r>
            <a:r>
              <a:rPr lang="en-GB" sz="1800" dirty="0" err="1">
                <a:latin typeface="+mj-lt"/>
              </a:rPr>
              <a:t>Camlica</a:t>
            </a:r>
            <a:r>
              <a:rPr lang="en-GB" sz="1800" dirty="0">
                <a:latin typeface="+mj-lt"/>
              </a:rPr>
              <a:t> Tower in Istanbul, Yankees Stadium in New York, Harmony of the Seas – cruise ship.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800" dirty="0">
              <a:latin typeface="+mj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2E0D8E-CBDF-B3B7-1803-54404695AB74}"/>
              </a:ext>
            </a:extLst>
          </p:cNvPr>
          <p:cNvSpPr txBox="1"/>
          <p:nvPr/>
        </p:nvSpPr>
        <p:spPr>
          <a:xfrm>
            <a:off x="1891554" y="4806776"/>
            <a:ext cx="2716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Notable projects</a:t>
            </a:r>
          </a:p>
        </p:txBody>
      </p:sp>
      <p:sp>
        <p:nvSpPr>
          <p:cNvPr id="37" name="Flowchart: Delay 36">
            <a:extLst>
              <a:ext uri="{FF2B5EF4-FFF2-40B4-BE49-F238E27FC236}">
                <a16:creationId xmlns:a16="http://schemas.microsoft.com/office/drawing/2014/main" id="{FB61FC1E-651D-6AC4-1077-E7B13BF523EB}"/>
              </a:ext>
            </a:extLst>
          </p:cNvPr>
          <p:cNvSpPr/>
          <p:nvPr/>
        </p:nvSpPr>
        <p:spPr>
          <a:xfrm>
            <a:off x="-15944" y="-3472"/>
            <a:ext cx="3223600" cy="2688427"/>
          </a:xfrm>
          <a:prstGeom prst="flowChartDelay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8315145-F5BC-CA98-034B-9BB0AF6EAC81}"/>
              </a:ext>
            </a:extLst>
          </p:cNvPr>
          <p:cNvSpPr txBox="1"/>
          <p:nvPr/>
        </p:nvSpPr>
        <p:spPr>
          <a:xfrm>
            <a:off x="23561" y="339406"/>
            <a:ext cx="3166963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1700" b="1" dirty="0">
                <a:solidFill>
                  <a:schemeClr val="bg1"/>
                </a:solidFill>
              </a:rPr>
              <a:t>Industry </a:t>
            </a:r>
            <a:r>
              <a:rPr lang="en-GB" sz="1700" dirty="0">
                <a:solidFill>
                  <a:schemeClr val="bg1"/>
                </a:solidFill>
              </a:rPr>
              <a:t>– steel</a:t>
            </a:r>
          </a:p>
          <a:p>
            <a:r>
              <a:rPr lang="en-GB" sz="1700" b="1" dirty="0">
                <a:solidFill>
                  <a:schemeClr val="bg1"/>
                </a:solidFill>
              </a:rPr>
              <a:t>Founded</a:t>
            </a:r>
            <a:r>
              <a:rPr lang="en-GB" sz="1700" dirty="0">
                <a:solidFill>
                  <a:schemeClr val="bg1"/>
                </a:solidFill>
              </a:rPr>
              <a:t> - 2016</a:t>
            </a:r>
          </a:p>
          <a:p>
            <a:r>
              <a:rPr lang="en-GB" sz="1700" b="1" dirty="0">
                <a:solidFill>
                  <a:schemeClr val="bg1"/>
                </a:solidFill>
              </a:rPr>
              <a:t>Headquarters</a:t>
            </a:r>
            <a:r>
              <a:rPr lang="en-GB" sz="1700" dirty="0">
                <a:solidFill>
                  <a:schemeClr val="bg1"/>
                </a:solidFill>
              </a:rPr>
              <a:t> – Scunthorpe, UK</a:t>
            </a:r>
          </a:p>
          <a:p>
            <a:r>
              <a:rPr lang="en-GB" sz="1700" b="1" dirty="0">
                <a:solidFill>
                  <a:schemeClr val="bg1"/>
                </a:solidFill>
              </a:rPr>
              <a:t>Number of employees </a:t>
            </a:r>
            <a:r>
              <a:rPr lang="en-GB" sz="1700" dirty="0">
                <a:solidFill>
                  <a:schemeClr val="bg1"/>
                </a:solidFill>
              </a:rPr>
              <a:t>– 3200</a:t>
            </a:r>
          </a:p>
          <a:p>
            <a:r>
              <a:rPr lang="en-GB" sz="1700" b="1" dirty="0">
                <a:solidFill>
                  <a:schemeClr val="bg1"/>
                </a:solidFill>
              </a:rPr>
              <a:t>Parent</a:t>
            </a:r>
            <a:r>
              <a:rPr lang="en-GB" sz="1700" dirty="0">
                <a:solidFill>
                  <a:schemeClr val="bg1"/>
                </a:solidFill>
              </a:rPr>
              <a:t> – </a:t>
            </a:r>
            <a:r>
              <a:rPr lang="en-GB" sz="1700" dirty="0" err="1">
                <a:solidFill>
                  <a:schemeClr val="bg1"/>
                </a:solidFill>
              </a:rPr>
              <a:t>Jingye</a:t>
            </a:r>
            <a:r>
              <a:rPr lang="en-GB" sz="1700" dirty="0">
                <a:solidFill>
                  <a:schemeClr val="bg1"/>
                </a:solidFill>
              </a:rPr>
              <a:t> Group</a:t>
            </a:r>
          </a:p>
          <a:p>
            <a:r>
              <a:rPr lang="en-GB" sz="1700" b="1" dirty="0">
                <a:solidFill>
                  <a:schemeClr val="bg1"/>
                </a:solidFill>
              </a:rPr>
              <a:t>Won</a:t>
            </a:r>
            <a:r>
              <a:rPr lang="en-GB" sz="1700" dirty="0">
                <a:solidFill>
                  <a:schemeClr val="bg1"/>
                </a:solidFill>
              </a:rPr>
              <a:t> many </a:t>
            </a:r>
            <a:r>
              <a:rPr lang="en-GB" sz="1700" b="1" dirty="0">
                <a:solidFill>
                  <a:schemeClr val="bg1"/>
                </a:solidFill>
              </a:rPr>
              <a:t>National Training Awards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6" name="Picture 35" descr="A logo with orange and black text&#10;&#10;Description automatically generated with medium confidence">
            <a:extLst>
              <a:ext uri="{FF2B5EF4-FFF2-40B4-BE49-F238E27FC236}">
                <a16:creationId xmlns:a16="http://schemas.microsoft.com/office/drawing/2014/main" id="{12AA541E-58E0-1D9E-1E06-46722F9FB5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931" y="26395"/>
            <a:ext cx="1158259" cy="58009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8EBC961-699D-13A8-9D1A-C3B876B0C734}"/>
              </a:ext>
            </a:extLst>
          </p:cNvPr>
          <p:cNvSpPr txBox="1"/>
          <p:nvPr/>
        </p:nvSpPr>
        <p:spPr>
          <a:xfrm>
            <a:off x="10198359" y="2454027"/>
            <a:ext cx="2263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(BritishSteel,2023)</a:t>
            </a:r>
          </a:p>
        </p:txBody>
      </p:sp>
    </p:spTree>
    <p:extLst>
      <p:ext uri="{BB962C8B-B14F-4D97-AF65-F5344CB8AC3E}">
        <p14:creationId xmlns:p14="http://schemas.microsoft.com/office/powerpoint/2010/main" val="1170277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880DAD7-E981-531F-5EBE-55BC0614A2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500" b="1" dirty="0">
                <a:latin typeface="+mj-lt"/>
              </a:rPr>
              <a:t>The benefits of technology-based training programmes for: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D4D67B9-BBDC-A0B6-B7D4-603FB7613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69" y="559338"/>
            <a:ext cx="6056631" cy="1211797"/>
          </a:xfrm>
        </p:spPr>
        <p:txBody>
          <a:bodyPr>
            <a:normAutofit/>
          </a:bodyPr>
          <a:lstStyle/>
          <a:p>
            <a:pPr algn="just"/>
            <a:r>
              <a:rPr lang="en-GB" sz="2500" dirty="0"/>
              <a:t>British Steel incorporates cutting-edge technology and is a hub of T&amp;D excellence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3D6ED5-64EB-B79F-282E-EBB985B5996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108255" y="2289363"/>
            <a:ext cx="4572001" cy="279523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Comprehensive On-the-Job Training.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Diverse Skill Development Program.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Manual Handling.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Training for engineers.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External training to other steel companies.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Engages in technical exchanges.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Utilises appraisal systems.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Priority on Health and Safety Training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7ED8D4-8B99-0108-0EF1-D57ABA92EBA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7</a:t>
            </a:fld>
            <a:endParaRPr lang="en-GB" noProof="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74EF1F6-78B4-F1A3-91D2-8743FB47176D}"/>
              </a:ext>
            </a:extLst>
          </p:cNvPr>
          <p:cNvSpPr/>
          <p:nvPr/>
        </p:nvSpPr>
        <p:spPr>
          <a:xfrm>
            <a:off x="7296539" y="1046416"/>
            <a:ext cx="4773387" cy="2640563"/>
          </a:xfrm>
          <a:prstGeom prst="roundRect">
            <a:avLst>
              <a:gd name="adj" fmla="val 11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1800" b="1" dirty="0">
              <a:solidFill>
                <a:schemeClr val="bg1"/>
              </a:solidFill>
            </a:endParaRPr>
          </a:p>
          <a:p>
            <a:pPr algn="just"/>
            <a:r>
              <a:rPr lang="en-GB" sz="1800" b="1" dirty="0">
                <a:solidFill>
                  <a:schemeClr val="bg1"/>
                </a:solidFill>
              </a:rPr>
              <a:t>Employees:</a:t>
            </a:r>
          </a:p>
          <a:p>
            <a:pPr algn="just"/>
            <a:endParaRPr lang="en-GB" sz="1800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bg1"/>
                </a:solidFill>
              </a:rPr>
              <a:t>Enhanced safety: </a:t>
            </a:r>
            <a:r>
              <a:rPr lang="en-GB" sz="1800" dirty="0">
                <a:solidFill>
                  <a:schemeClr val="bg1"/>
                </a:solidFill>
              </a:rPr>
              <a:t>British Steel team maintained a safety record for 11 consecutive years (</a:t>
            </a:r>
            <a:r>
              <a:rPr lang="en-GB" sz="1800" dirty="0" err="1">
                <a:solidFill>
                  <a:schemeClr val="bg1"/>
                </a:solidFill>
              </a:rPr>
              <a:t>Volkerwessels</a:t>
            </a:r>
            <a:r>
              <a:rPr lang="en-GB" sz="1800" dirty="0">
                <a:solidFill>
                  <a:schemeClr val="bg1"/>
                </a:solidFill>
              </a:rPr>
              <a:t>, 2023).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Increased job satisfaction.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Health and </a:t>
            </a:r>
            <a:r>
              <a:rPr lang="en-GB" dirty="0">
                <a:solidFill>
                  <a:schemeClr val="bg1"/>
                </a:solidFill>
              </a:rPr>
              <a:t>Well-being.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Improved morale.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bg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3255861-F75D-A81C-59F2-9C94F782468C}"/>
              </a:ext>
            </a:extLst>
          </p:cNvPr>
          <p:cNvSpPr/>
          <p:nvPr/>
        </p:nvSpPr>
        <p:spPr>
          <a:xfrm>
            <a:off x="7352523" y="3924034"/>
            <a:ext cx="4717403" cy="28625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b="1" dirty="0">
                <a:solidFill>
                  <a:schemeClr val="bg1"/>
                </a:solidFill>
              </a:rPr>
              <a:t>Employers: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Positive reputation.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Reduced costs (medical expenses, compensation claims, and potential legal fees).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Enhanced productivity.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Regulatory compliance.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Employee retention.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Competitive advantage.</a:t>
            </a:r>
          </a:p>
          <a:p>
            <a:pPr algn="ctr"/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975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19620-6CCC-A34D-9D45-D6B57F800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5300" y="379754"/>
            <a:ext cx="7190932" cy="1041086"/>
          </a:xfrm>
        </p:spPr>
        <p:txBody>
          <a:bodyPr rtlCol="0">
            <a:normAutofit/>
          </a:bodyPr>
          <a:lstStyle/>
          <a:p>
            <a:pPr algn="just" rtl="0"/>
            <a:r>
              <a:rPr lang="en-GB" dirty="0"/>
              <a:t>An outstanding care homes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D4284CF-DF13-E947-ADA5-0FD9AAC03C23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718255" y="4092893"/>
            <a:ext cx="4182511" cy="369332"/>
          </a:xfrm>
        </p:spPr>
        <p:txBody>
          <a:bodyPr rtlCol="0"/>
          <a:lstStyle/>
          <a:p>
            <a:pPr rtl="0"/>
            <a:r>
              <a:rPr lang="en-GB" dirty="0"/>
              <a:t>The latest technology in care homes:	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4FEC49-A0F0-FB4E-9A87-B2EF11364721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718255" y="4443249"/>
            <a:ext cx="4182511" cy="2330775"/>
          </a:xfrm>
        </p:spPr>
        <p:txBody>
          <a:bodyPr rtlCol="0"/>
          <a:lstStyle/>
          <a:p>
            <a:pPr marL="285750" indent="-285750" rtl="0">
              <a:buFont typeface="Wingdings" panose="05000000000000000000" pitchFamily="2" charset="2"/>
              <a:buChar char="ü"/>
            </a:pPr>
            <a:r>
              <a:rPr lang="en-GB" sz="1600" dirty="0"/>
              <a:t>Home automation for residents monitoring.</a:t>
            </a:r>
          </a:p>
          <a:p>
            <a:pPr marL="285750" indent="-285750" rtl="0">
              <a:buFont typeface="Wingdings" panose="05000000000000000000" pitchFamily="2" charset="2"/>
              <a:buChar char="ü"/>
            </a:pPr>
            <a:r>
              <a:rPr lang="en-GB" sz="1600" dirty="0"/>
              <a:t>Telemedicine platforms.</a:t>
            </a:r>
          </a:p>
          <a:p>
            <a:pPr marL="285750" indent="-285750" rtl="0">
              <a:buFont typeface="Wingdings" panose="05000000000000000000" pitchFamily="2" charset="2"/>
              <a:buChar char="ü"/>
            </a:pPr>
            <a:r>
              <a:rPr lang="en-GB" sz="1600" dirty="0"/>
              <a:t>AI systems like Pain Check.</a:t>
            </a:r>
          </a:p>
          <a:p>
            <a:pPr marL="285750" indent="-285750" rtl="0">
              <a:buFont typeface="Wingdings" panose="05000000000000000000" pitchFamily="2" charset="2"/>
              <a:buChar char="ü"/>
            </a:pPr>
            <a:r>
              <a:rPr lang="en-GB" sz="1600" dirty="0"/>
              <a:t>Electronic care records.</a:t>
            </a:r>
          </a:p>
          <a:p>
            <a:pPr marL="285750" indent="-285750" rtl="0">
              <a:buFont typeface="Wingdings" panose="05000000000000000000" pitchFamily="2" charset="2"/>
              <a:buChar char="ü"/>
            </a:pPr>
            <a:r>
              <a:rPr lang="en-GB" sz="1600" dirty="0"/>
              <a:t>Acoustic monitoring.</a:t>
            </a:r>
          </a:p>
          <a:p>
            <a:pPr marL="285750" indent="-285750" rtl="0">
              <a:buFont typeface="Wingdings" panose="05000000000000000000" pitchFamily="2" charset="2"/>
              <a:buChar char="ü"/>
            </a:pPr>
            <a:r>
              <a:rPr lang="en-GB" sz="1600" dirty="0"/>
              <a:t>VR headsets.</a:t>
            </a:r>
          </a:p>
          <a:p>
            <a:pPr marL="285750" indent="-285750" rtl="0">
              <a:buFont typeface="Wingdings" panose="05000000000000000000" pitchFamily="2" charset="2"/>
              <a:buChar char="ü"/>
            </a:pPr>
            <a:r>
              <a:rPr lang="en-GB" sz="1600" dirty="0"/>
              <a:t>Wearable health trackers.</a:t>
            </a:r>
          </a:p>
          <a:p>
            <a:pPr marL="285750" indent="-285750" rtl="0">
              <a:buFont typeface="Wingdings" panose="05000000000000000000" pitchFamily="2" charset="2"/>
              <a:buChar char="ü"/>
            </a:pP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C396C20-F6DF-C940-BE16-6E008BFF9CB9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</p:spPr>
        <p:txBody>
          <a:bodyPr rtlCol="0"/>
          <a:lstStyle/>
          <a:p>
            <a:pPr rtl="0"/>
            <a:r>
              <a:rPr lang="en-GB" dirty="0"/>
              <a:t>	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5F2A68F-70C1-7F46-9A1C-586701744F5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</p:spPr>
        <p:txBody>
          <a:bodyPr rtlCol="0"/>
          <a:lstStyle/>
          <a:p>
            <a:pPr rtl="0"/>
            <a:r>
              <a:rPr lang="en-GB" dirty="0"/>
              <a:t>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consectetuer</a:t>
            </a:r>
            <a:r>
              <a:rPr lang="en-GB" dirty="0"/>
              <a:t> </a:t>
            </a:r>
            <a:r>
              <a:rPr lang="en-GB" dirty="0" err="1"/>
              <a:t>adipiscing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, </a:t>
            </a:r>
            <a:r>
              <a:rPr lang="en-GB" dirty="0" err="1"/>
              <a:t>sed</a:t>
            </a:r>
            <a:r>
              <a:rPr lang="en-GB" dirty="0"/>
              <a:t> </a:t>
            </a:r>
            <a:r>
              <a:rPr lang="en-GB" dirty="0" err="1"/>
              <a:t>diam</a:t>
            </a:r>
            <a:r>
              <a:rPr lang="en-GB" dirty="0"/>
              <a:t> </a:t>
            </a:r>
            <a:r>
              <a:rPr lang="en-GB" dirty="0" err="1"/>
              <a:t>nonummy</a:t>
            </a:r>
            <a:r>
              <a:rPr lang="en-GB" dirty="0"/>
              <a:t> </a:t>
            </a:r>
            <a:r>
              <a:rPr lang="en-GB" dirty="0" err="1"/>
              <a:t>nibh</a:t>
            </a:r>
            <a:r>
              <a:rPr lang="en-GB" dirty="0"/>
              <a:t>.</a:t>
            </a:r>
          </a:p>
          <a:p>
            <a:pPr rtl="0"/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8554997-3B04-634C-A36E-69B03113315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</p:spPr>
        <p:txBody>
          <a:bodyPr rtlCol="0"/>
          <a:lstStyle/>
          <a:p>
            <a:pPr rtl="0"/>
            <a:r>
              <a:rPr lang="en-GB"/>
              <a:t>Q4. Apr – Jun	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355B93-F7B4-8649-8BBF-819B529D7EC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</p:spPr>
        <p:txBody>
          <a:bodyPr rtlCol="0"/>
          <a:lstStyle/>
          <a:p>
            <a:pPr rtl="0"/>
            <a:r>
              <a:rPr lang="en-GB" dirty="0"/>
              <a:t>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consectetuer</a:t>
            </a:r>
            <a:r>
              <a:rPr lang="en-GB" dirty="0"/>
              <a:t> </a:t>
            </a:r>
            <a:r>
              <a:rPr lang="en-GB" dirty="0" err="1"/>
              <a:t>adipiscing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, </a:t>
            </a:r>
            <a:r>
              <a:rPr lang="en-GB" dirty="0" err="1"/>
              <a:t>sed</a:t>
            </a:r>
            <a:r>
              <a:rPr lang="en-GB" dirty="0"/>
              <a:t> </a:t>
            </a:r>
            <a:r>
              <a:rPr lang="en-GB" dirty="0" err="1"/>
              <a:t>diam</a:t>
            </a:r>
            <a:r>
              <a:rPr lang="en-GB" dirty="0"/>
              <a:t> </a:t>
            </a:r>
            <a:r>
              <a:rPr lang="en-GB" dirty="0" err="1"/>
              <a:t>nonummy</a:t>
            </a:r>
            <a:r>
              <a:rPr lang="en-GB" dirty="0"/>
              <a:t> </a:t>
            </a:r>
            <a:r>
              <a:rPr lang="en-GB" dirty="0" err="1"/>
              <a:t>nibh</a:t>
            </a:r>
            <a:r>
              <a:rPr lang="en-GB" dirty="0"/>
              <a:t>.</a:t>
            </a:r>
          </a:p>
          <a:p>
            <a:pPr rtl="0"/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2B0E625-26CC-9744-9B92-56905E797B65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>
          <a:xfrm>
            <a:off x="971550" y="6332220"/>
            <a:ext cx="523240" cy="247651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/>
          </a:p>
        </p:txBody>
      </p:sp>
      <p:pic>
        <p:nvPicPr>
          <p:cNvPr id="15" name="Picture 14" descr="A purple sign with white text&#10;&#10;Description automatically generated">
            <a:extLst>
              <a:ext uri="{FF2B5EF4-FFF2-40B4-BE49-F238E27FC236}">
                <a16:creationId xmlns:a16="http://schemas.microsoft.com/office/drawing/2014/main" id="{6C26372D-C1B2-42A4-B3B4-89F70B9899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2799" y="154296"/>
            <a:ext cx="1905000" cy="1905000"/>
          </a:xfrm>
          <a:prstGeom prst="rect">
            <a:avLst/>
          </a:prstGeom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824C6F19-E1DA-698B-3669-7C49EF11CF1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33170" y="2414173"/>
            <a:ext cx="4520688" cy="1430040"/>
          </a:xfrm>
        </p:spPr>
        <p:txBody>
          <a:bodyPr/>
          <a:lstStyle/>
          <a:p>
            <a:pPr algn="just"/>
            <a:r>
              <a:rPr lang="en-GB" sz="1600" dirty="0"/>
              <a:t>Signature provides high-end residential, nursing, and dementia care at various sites in London and the home counties. Each of Signature’s residences delivers acclaimed care, opulent environments, and exceptional dining experiences with top-notch nutrition (Signature,2023).</a:t>
            </a:r>
          </a:p>
        </p:txBody>
      </p:sp>
      <p:pic>
        <p:nvPicPr>
          <p:cNvPr id="19" name="Picture 18" descr="A close-up of a software&#10;&#10;Description automatically generated">
            <a:extLst>
              <a:ext uri="{FF2B5EF4-FFF2-40B4-BE49-F238E27FC236}">
                <a16:creationId xmlns:a16="http://schemas.microsoft.com/office/drawing/2014/main" id="{11ED3B0D-0A9B-92FC-9D0C-7AF864557E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054" y="2214365"/>
            <a:ext cx="3802979" cy="1629848"/>
          </a:xfrm>
          <a:prstGeom prst="rect">
            <a:avLst/>
          </a:prstGeom>
        </p:spPr>
      </p:pic>
      <p:pic>
        <p:nvPicPr>
          <p:cNvPr id="21" name="Picture 20" descr="An old person sitting in a chair next to a robot&#10;&#10;Description automatically generated">
            <a:extLst>
              <a:ext uri="{FF2B5EF4-FFF2-40B4-BE49-F238E27FC236}">
                <a16:creationId xmlns:a16="http://schemas.microsoft.com/office/drawing/2014/main" id="{9EB3C6D5-A03D-B7E1-E2C3-C85FC4849E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224" y="4304231"/>
            <a:ext cx="3038186" cy="2027989"/>
          </a:xfrm>
          <a:prstGeom prst="rect">
            <a:avLst/>
          </a:prstGeom>
        </p:spPr>
      </p:pic>
      <p:pic>
        <p:nvPicPr>
          <p:cNvPr id="23" name="Picture 22" descr="A person wearing a virtual reality headset and a person sitting in a chair&#10;&#10;Description automatically generated">
            <a:extLst>
              <a:ext uri="{FF2B5EF4-FFF2-40B4-BE49-F238E27FC236}">
                <a16:creationId xmlns:a16="http://schemas.microsoft.com/office/drawing/2014/main" id="{6E0CD866-971C-3CC2-5C56-E9D8CEE2D7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1711" y="4304230"/>
            <a:ext cx="3041984" cy="20279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33CE3D4-7E12-41D3-EF0E-C2C92D5B8BC4}"/>
              </a:ext>
            </a:extLst>
          </p:cNvPr>
          <p:cNvSpPr txBox="1"/>
          <p:nvPr/>
        </p:nvSpPr>
        <p:spPr>
          <a:xfrm>
            <a:off x="9579448" y="6471716"/>
            <a:ext cx="2373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AccessGroup</a:t>
            </a:r>
            <a:r>
              <a:rPr lang="en-GB" dirty="0">
                <a:solidFill>
                  <a:schemeClr val="bg1"/>
                </a:solidFill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2509101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0FA04-6227-9040-92A6-9514A59B8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6939006" cy="6108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The benefits…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D657E5-4675-E84E-840E-4F6D4868C5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Employee opportunities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4B9306-DDC0-AD4F-A9C2-739C6AEB01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662865"/>
            <a:ext cx="4827178" cy="2979872"/>
          </a:xfrm>
        </p:spPr>
        <p:txBody>
          <a:bodyPr rtlCol="0">
            <a:normAutofit/>
          </a:bodyPr>
          <a:lstStyle/>
          <a:p>
            <a:r>
              <a:rPr lang="en-GB" dirty="0"/>
              <a:t>Supportive and fulfilling work environment.</a:t>
            </a:r>
          </a:p>
          <a:p>
            <a:r>
              <a:rPr lang="en-GB" dirty="0"/>
              <a:t>Opportunities for professional development</a:t>
            </a:r>
          </a:p>
          <a:p>
            <a:r>
              <a:rPr lang="en-GB" dirty="0"/>
              <a:t>High quality services of care.</a:t>
            </a:r>
          </a:p>
          <a:p>
            <a:r>
              <a:rPr lang="en-GB" dirty="0"/>
              <a:t>Job security. </a:t>
            </a:r>
          </a:p>
          <a:p>
            <a:r>
              <a:rPr lang="en-GB" dirty="0"/>
              <a:t>Staff can utilise digital tools for streamlined record-keeping.</a:t>
            </a:r>
          </a:p>
          <a:p>
            <a:r>
              <a:rPr lang="en-GB" dirty="0"/>
              <a:t>Efficient communication.</a:t>
            </a:r>
          </a:p>
          <a:p>
            <a:r>
              <a:rPr lang="en-GB" dirty="0"/>
              <a:t>Access to training programs. </a:t>
            </a:r>
          </a:p>
          <a:p>
            <a:pPr rtl="0"/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F03CC0-7DA0-ED4F-B612-580E138D588A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 rtlCol="0"/>
          <a:lstStyle/>
          <a:p>
            <a:r>
              <a:rPr lang="en-GB" dirty="0"/>
              <a:t>Employer opportunities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D8EEE0-6E1C-9F47-936F-25FCC2FC368C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827178" cy="2388674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Enhanced staff management.</a:t>
            </a:r>
          </a:p>
          <a:p>
            <a:pPr rtl="0"/>
            <a:r>
              <a:rPr lang="en-GB" dirty="0"/>
              <a:t>Optimised processes.</a:t>
            </a:r>
          </a:p>
          <a:p>
            <a:pPr rtl="0"/>
            <a:r>
              <a:rPr lang="en-GB" dirty="0"/>
              <a:t>Foster a positive work environment.</a:t>
            </a:r>
          </a:p>
          <a:p>
            <a:pPr rtl="0"/>
            <a:r>
              <a:rPr lang="en-GB" dirty="0"/>
              <a:t>Attracting skills and dedicated staff.</a:t>
            </a:r>
          </a:p>
          <a:p>
            <a:pPr rtl="0"/>
            <a:r>
              <a:rPr lang="en-GB" dirty="0"/>
              <a:t>Boost the reputation of the facility</a:t>
            </a:r>
          </a:p>
          <a:p>
            <a:pPr rtl="0"/>
            <a:r>
              <a:rPr lang="en-GB" dirty="0"/>
              <a:t>Improved overall quality of care through a motivated and competent team.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5802D8-6C81-6C4F-97CF-C1F2344EE89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71550" y="6332220"/>
            <a:ext cx="523240" cy="247651"/>
          </a:xfrm>
        </p:spPr>
        <p:txBody>
          <a:bodyPr rtlCol="0"/>
          <a:lstStyle/>
          <a:p>
            <a:pPr algn="l" rtl="0"/>
            <a:fld id="{294A09A9-5501-47C1-A89A-A340965A2BE2}" type="slidenum">
              <a:rPr lang="en-GB" smtClean="0"/>
              <a:pPr algn="l" rtl="0"/>
              <a:t>9</a:t>
            </a:fld>
            <a:endParaRPr lang="en-GB"/>
          </a:p>
        </p:txBody>
      </p:sp>
      <p:pic>
        <p:nvPicPr>
          <p:cNvPr id="13" name="Picture 12" descr="A purple sign with white text&#10;&#10;Description automatically generated">
            <a:extLst>
              <a:ext uri="{FF2B5EF4-FFF2-40B4-BE49-F238E27FC236}">
                <a16:creationId xmlns:a16="http://schemas.microsoft.com/office/drawing/2014/main" id="{EAE17706-3D56-6495-69D9-E2F8DFD352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6170" y="231994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75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13834D-B114-B68F-2B71-5891404531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562" y="2527178"/>
            <a:ext cx="4865278" cy="3582818"/>
          </a:xfrm>
        </p:spPr>
        <p:txBody>
          <a:bodyPr>
            <a:norm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Nike is a well-known American sportswear company with global recognition.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Nike employs around 1 million individuals, across 715 factories in more than 44 countries.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Nike’s global reputation is a result of its investment in workforce development, employing range of trainings methods leadership development, technical training, mentorship programs, on-the-job training, workshops, and online courses.</a:t>
            </a:r>
          </a:p>
          <a:p>
            <a:pPr algn="just"/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4D2AD2-CF1B-6B15-B07C-2743AFCEF6B7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469197" y="2527178"/>
            <a:ext cx="4756241" cy="2929850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1800" dirty="0">
                <a:latin typeface="+mj-lt"/>
              </a:rPr>
              <a:t>    </a:t>
            </a:r>
            <a:r>
              <a:rPr lang="en-GB" sz="1800" dirty="0"/>
              <a:t>Since 2020 (pandemic period) Nike increased its sales through:</a:t>
            </a:r>
          </a:p>
          <a:p>
            <a:pPr algn="just"/>
            <a:r>
              <a:rPr lang="en-GB" sz="1800" dirty="0"/>
              <a:t>Digital penetration.</a:t>
            </a:r>
          </a:p>
          <a:p>
            <a:pPr algn="just"/>
            <a:r>
              <a:rPr lang="en-GB" sz="1800" dirty="0"/>
              <a:t>Collaborative platforms.</a:t>
            </a:r>
          </a:p>
          <a:p>
            <a:pPr algn="just"/>
            <a:r>
              <a:rPr lang="en-GB" sz="1800" dirty="0"/>
              <a:t>Data analytics.</a:t>
            </a:r>
          </a:p>
          <a:p>
            <a:pPr algn="just"/>
            <a:r>
              <a:rPr lang="en-GB" sz="1800" dirty="0"/>
              <a:t> Mobile Apps (Nike Training Club).</a:t>
            </a:r>
          </a:p>
          <a:p>
            <a:pPr algn="just"/>
            <a:r>
              <a:rPr lang="en-GB" sz="1800" dirty="0"/>
              <a:t>Customise experiences.</a:t>
            </a:r>
          </a:p>
          <a:p>
            <a:pPr algn="just"/>
            <a:r>
              <a:rPr lang="en-GB" sz="1800" dirty="0"/>
              <a:t>Expert involvement.</a:t>
            </a:r>
          </a:p>
          <a:p>
            <a:pPr algn="just"/>
            <a:r>
              <a:rPr lang="en-GB" sz="1800" dirty="0"/>
              <a:t>Continuous innovation.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E41EB2-2938-D802-C950-EF09F68621E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10</a:t>
            </a:fld>
            <a:endParaRPr lang="en-GB" noProof="0" dirty="0"/>
          </a:p>
        </p:txBody>
      </p:sp>
      <p:pic>
        <p:nvPicPr>
          <p:cNvPr id="12" name="Picture 11" descr="A logo on a brick wall&#10;&#10;Description automatically generated">
            <a:extLst>
              <a:ext uri="{FF2B5EF4-FFF2-40B4-BE49-F238E27FC236}">
                <a16:creationId xmlns:a16="http://schemas.microsoft.com/office/drawing/2014/main" id="{A1750D92-BA4A-8A37-F621-40BA574376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9750" y="138405"/>
            <a:ext cx="8343900" cy="153177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D095DB-C05C-BC14-CADE-BE4D74E39EAC}"/>
              </a:ext>
            </a:extLst>
          </p:cNvPr>
          <p:cNvSpPr txBox="1"/>
          <p:nvPr/>
        </p:nvSpPr>
        <p:spPr>
          <a:xfrm>
            <a:off x="2351313" y="5962888"/>
            <a:ext cx="2351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Infotechlead</a:t>
            </a:r>
            <a:r>
              <a:rPr lang="en-GB" dirty="0">
                <a:solidFill>
                  <a:schemeClr val="bg1"/>
                </a:solidFill>
              </a:rPr>
              <a:t>, 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4024BA-73D6-C462-A81D-EFF32E138A05}"/>
              </a:ext>
            </a:extLst>
          </p:cNvPr>
          <p:cNvSpPr txBox="1"/>
          <p:nvPr/>
        </p:nvSpPr>
        <p:spPr>
          <a:xfrm>
            <a:off x="9041364" y="5778222"/>
            <a:ext cx="1838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Forbytes</a:t>
            </a:r>
            <a:r>
              <a:rPr lang="en-GB" dirty="0">
                <a:solidFill>
                  <a:schemeClr val="bg1"/>
                </a:solidFill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947595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88A42-5904-3F7B-FD26-60384A5F7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439" y="436316"/>
            <a:ext cx="11255121" cy="1211797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latin typeface="+mj-lt"/>
              </a:rPr>
              <a:t>The benefits of technology-based training programmes for:</a:t>
            </a:r>
            <a:br>
              <a:rPr lang="en-GB" sz="3200" b="1" dirty="0">
                <a:latin typeface="+mj-lt"/>
              </a:rPr>
            </a:br>
            <a:r>
              <a:rPr lang="en-GB" sz="3200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13584C-C427-50C6-43E9-D119545EED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Employees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70EDD-57BC-3F7A-CAAC-8C7409AC9D74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en-GB" dirty="0"/>
              <a:t>Employers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1A6683-2297-2877-1DCD-76A8E8BD34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Streamlined operation and communication.</a:t>
            </a:r>
          </a:p>
          <a:p>
            <a:pPr algn="just"/>
            <a:r>
              <a:rPr lang="en-GB" dirty="0"/>
              <a:t>Remote work and flexibility for some roles.</a:t>
            </a:r>
          </a:p>
          <a:p>
            <a:pPr algn="just"/>
            <a:r>
              <a:rPr lang="en-GB" dirty="0"/>
              <a:t>Stay informed about industry trends.</a:t>
            </a:r>
          </a:p>
          <a:p>
            <a:pPr algn="just"/>
            <a:r>
              <a:rPr lang="en-GB" dirty="0"/>
              <a:t>Track performance metrics.</a:t>
            </a:r>
          </a:p>
          <a:p>
            <a:pPr algn="just"/>
            <a:r>
              <a:rPr lang="en-GB" dirty="0"/>
              <a:t>Adapt to evolving market.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741F06-870C-C8AB-DA9D-EDAE563D9DD1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5"/>
            <a:ext cx="4756241" cy="3144455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Access to data analytics for better decision-making.</a:t>
            </a:r>
          </a:p>
          <a:p>
            <a:pPr algn="just"/>
            <a:r>
              <a:rPr lang="en-GB" dirty="0"/>
              <a:t>Improve staff and customer experience.</a:t>
            </a:r>
          </a:p>
          <a:p>
            <a:pPr algn="just"/>
            <a:r>
              <a:rPr lang="en-GB" dirty="0"/>
              <a:t>Innovative products and services.</a:t>
            </a:r>
          </a:p>
          <a:p>
            <a:pPr algn="just"/>
            <a:r>
              <a:rPr lang="en-GB" dirty="0"/>
              <a:t>Increased productivity.</a:t>
            </a:r>
          </a:p>
          <a:p>
            <a:pPr algn="just"/>
            <a:r>
              <a:rPr lang="en-GB" dirty="0"/>
              <a:t>Stay competitive.</a:t>
            </a:r>
          </a:p>
          <a:p>
            <a:pPr algn="just"/>
            <a:r>
              <a:rPr lang="en-GB" dirty="0"/>
              <a:t>Reduce cost through automation.</a:t>
            </a:r>
          </a:p>
          <a:p>
            <a:pPr algn="just"/>
            <a:r>
              <a:rPr lang="en-GB" dirty="0"/>
              <a:t>Technology support a safer work environment, reducing the risk of workplace injuries.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5D0E74-5B05-BBC3-8F69-BD4DDC93193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 dirty="0"/>
          </a:p>
        </p:txBody>
      </p:sp>
      <p:pic>
        <p:nvPicPr>
          <p:cNvPr id="15" name="Picture 14" descr="A black and white logo&#10;&#10;Description automatically generated">
            <a:extLst>
              <a:ext uri="{FF2B5EF4-FFF2-40B4-BE49-F238E27FC236}">
                <a16:creationId xmlns:a16="http://schemas.microsoft.com/office/drawing/2014/main" id="{5CB79317-C523-5447-9999-59F171A08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503" y="5626359"/>
            <a:ext cx="1467894" cy="1119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219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7D883-AE49-E1AE-3EBC-4322E2A34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9173" y="948350"/>
            <a:ext cx="6560727" cy="610863"/>
          </a:xfrm>
        </p:spPr>
        <p:txBody>
          <a:bodyPr>
            <a:normAutofit/>
          </a:bodyPr>
          <a:lstStyle/>
          <a:p>
            <a:r>
              <a:rPr lang="en-GB" dirty="0"/>
              <a:t>  called ASDA in UK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AAD8DA-A2A3-8E04-E536-02921F9940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2312750"/>
            <a:ext cx="9837327" cy="2914929"/>
          </a:xfrm>
        </p:spPr>
        <p:txBody>
          <a:bodyPr>
            <a:no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Walmart, an American multinational retail giant, recognised the evolving market dynamics and the crucial role of technology in business.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Walmart invested over $11 billion in tech upgrades in 2018, such as machine learning (AI), cloud powered checkout, and pickup abilities.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The company should retrain 400 engineers to keep up with the latest technology trends.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In 2016, Walmart launched one global Walmart Academy.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The organisation introduced a worldwide Walmart Academy to serve everyone through a blend of digital and in person options.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The company is dedicated to provide accessible training and development programs, offering a pathway for all.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1179EE-D34C-18B2-153B-DB508810D5B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 dirty="0"/>
          </a:p>
        </p:txBody>
      </p:sp>
      <p:pic>
        <p:nvPicPr>
          <p:cNvPr id="18" name="Content Placeholder 14" descr="A blue rectangle with white text&#10;&#10;Description automatically generated">
            <a:extLst>
              <a:ext uri="{FF2B5EF4-FFF2-40B4-BE49-F238E27FC236}">
                <a16:creationId xmlns:a16="http://schemas.microsoft.com/office/drawing/2014/main" id="{C52B153F-85E1-CA0F-15CD-14FAB08A74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609" y="645175"/>
            <a:ext cx="3552014" cy="12172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28B0740-FCC7-6CE3-C70C-46D047881596}"/>
              </a:ext>
            </a:extLst>
          </p:cNvPr>
          <p:cNvSpPr txBox="1"/>
          <p:nvPr/>
        </p:nvSpPr>
        <p:spPr>
          <a:xfrm>
            <a:off x="9545216" y="5962888"/>
            <a:ext cx="1838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Forbytes</a:t>
            </a:r>
            <a:r>
              <a:rPr lang="en-GB" dirty="0">
                <a:solidFill>
                  <a:schemeClr val="bg1"/>
                </a:solidFill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1209350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22F363D-345F-9572-5482-C78AFA56257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45086"/>
            <a:ext cx="6096000" cy="690308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dirty="0"/>
              <a:t>.</a:t>
            </a:r>
            <a:endParaRPr lang="en-GB" dirty="0"/>
          </a:p>
          <a:p>
            <a:pPr marL="0" indent="0" algn="just">
              <a:buNone/>
            </a:pPr>
            <a:r>
              <a:rPr lang="en-GB" dirty="0"/>
              <a:t>                                               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769E78-770E-0722-FC85-F8B88340BCE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58788" y="928515"/>
            <a:ext cx="10727391" cy="1144118"/>
          </a:xfrm>
        </p:spPr>
        <p:txBody>
          <a:bodyPr/>
          <a:lstStyle/>
          <a:p>
            <a:pPr algn="ctr"/>
            <a:r>
              <a:rPr lang="en-GB" sz="3000" b="1" dirty="0">
                <a:latin typeface="+mj-lt"/>
              </a:rPr>
              <a:t>The benefits of technology-based training programs</a:t>
            </a:r>
          </a:p>
          <a:p>
            <a:pPr algn="just"/>
            <a:endParaRPr lang="en-GB" sz="3000" b="1" dirty="0">
              <a:latin typeface="+mj-lt"/>
            </a:endParaRPr>
          </a:p>
          <a:p>
            <a:pPr algn="just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6D9CFF-1B57-E555-3DC2-B004F74FFE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5853EB5-3621-E3FF-822C-3221E4CA068B}"/>
              </a:ext>
            </a:extLst>
          </p:cNvPr>
          <p:cNvSpPr/>
          <p:nvPr/>
        </p:nvSpPr>
        <p:spPr>
          <a:xfrm>
            <a:off x="6481557" y="2541378"/>
            <a:ext cx="5079072" cy="3980106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chemeClr val="bg1"/>
                </a:solidFill>
              </a:rPr>
              <a:t>Employer</a:t>
            </a:r>
          </a:p>
          <a:p>
            <a:pPr marL="0" indent="0" algn="just">
              <a:buNone/>
            </a:pPr>
            <a:endParaRPr lang="en-GB" sz="2000" b="1" dirty="0">
              <a:solidFill>
                <a:schemeClr val="bg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Combat competition.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Expand digital shopping experience.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Expand digital employees' experience.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Optimise cost and service prices.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AI provides valuable insights into customer behaviour.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AI tool is a data-driven decision.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endParaRPr lang="en-GB" sz="1800" dirty="0"/>
          </a:p>
          <a:p>
            <a:pPr algn="ctr"/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864AFCB-D92A-3DA8-5C6C-0036B91BBC9F}"/>
              </a:ext>
            </a:extLst>
          </p:cNvPr>
          <p:cNvSpPr/>
          <p:nvPr/>
        </p:nvSpPr>
        <p:spPr>
          <a:xfrm>
            <a:off x="1130879" y="2132922"/>
            <a:ext cx="4775399" cy="466478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sz="2000" b="1" dirty="0">
                <a:solidFill>
                  <a:schemeClr val="bg1"/>
                </a:solidFill>
              </a:rPr>
              <a:t>Employee</a:t>
            </a:r>
          </a:p>
          <a:p>
            <a:pPr marL="0" indent="0" algn="ctr">
              <a:buNone/>
            </a:pPr>
            <a:endParaRPr lang="en-GB" sz="2000" b="1" dirty="0">
              <a:solidFill>
                <a:schemeClr val="bg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Streamlined internal management process.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Flexible scheduling for employees to take shifts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Keep employees connected.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More tools to make their job easier (more mobile devices to check inventory).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The performance increased by up to 60%.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The training went from 5 days to 1 day.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5" name="Picture 4" descr="A blue rectangle with white text&#10;&#10;Description automatically generated">
            <a:extLst>
              <a:ext uri="{FF2B5EF4-FFF2-40B4-BE49-F238E27FC236}">
                <a16:creationId xmlns:a16="http://schemas.microsoft.com/office/drawing/2014/main" id="{9648C383-517D-8508-F653-8326AF2DDE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307" y="676235"/>
            <a:ext cx="2612965" cy="8954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5B036D-DFE9-65CB-70AC-72A42876D61A}"/>
              </a:ext>
            </a:extLst>
          </p:cNvPr>
          <p:cNvSpPr txBox="1"/>
          <p:nvPr/>
        </p:nvSpPr>
        <p:spPr>
          <a:xfrm>
            <a:off x="3793872" y="6336818"/>
            <a:ext cx="1838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Forbytes</a:t>
            </a:r>
            <a:r>
              <a:rPr lang="en-GB" dirty="0">
                <a:solidFill>
                  <a:schemeClr val="bg1"/>
                </a:solidFill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598090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circular pattern of dots&#10;&#10;Description automatically generated with medium confidence">
            <a:extLst>
              <a:ext uri="{FF2B5EF4-FFF2-40B4-BE49-F238E27FC236}">
                <a16:creationId xmlns:a16="http://schemas.microsoft.com/office/drawing/2014/main" id="{DE22EAB6-0086-0436-F724-D4DEFBC8C4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18"/>
            <a:ext cx="12194164" cy="68567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122DF8-59D4-D94D-8ED9-F2F319899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1598" y="777691"/>
            <a:ext cx="4941477" cy="610863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803A1E73-C790-447A-974F-B3ADB50149F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449632" y="2249469"/>
            <a:ext cx="4838700" cy="315915"/>
          </a:xfrm>
        </p:spPr>
        <p:txBody>
          <a:bodyPr rtlCol="0"/>
          <a:lstStyle/>
          <a:p>
            <a:pPr rtl="0"/>
            <a:r>
              <a:rPr lang="en-GB" sz="20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Why technology is important?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906E4DF9-127F-4650-8BAA-2521A37885B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353300" y="2775890"/>
            <a:ext cx="4838700" cy="1133895"/>
          </a:xfrm>
        </p:spPr>
        <p:txBody>
          <a:bodyPr rtlCol="0"/>
          <a:lstStyle/>
          <a:p>
            <a:pPr algn="just" rtl="0"/>
            <a:r>
              <a:rPr lang="en-GB" sz="1800" dirty="0">
                <a:solidFill>
                  <a:schemeClr val="tx1"/>
                </a:solidFill>
              </a:rPr>
              <a:t>Technology provides competitive advantage, accelerates operations, fosters creativity, enhances mobility, and facilitate rapid growth. 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DDA232CE-EB44-41DD-920C-AEDD5C33D2A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19862" y="4553734"/>
            <a:ext cx="4838700" cy="315915"/>
          </a:xfrm>
        </p:spPr>
        <p:txBody>
          <a:bodyPr rtlCol="0"/>
          <a:lstStyle/>
          <a:p>
            <a:pPr algn="just" rtl="0"/>
            <a:r>
              <a:rPr lang="en-GB" sz="20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The benefits of technology-based T&amp;D</a:t>
            </a:r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A09D80D2-95FB-43C6-96F8-7EF7737C28B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19850" y="5159569"/>
            <a:ext cx="5686425" cy="1419259"/>
          </a:xfrm>
        </p:spPr>
        <p:txBody>
          <a:bodyPr rtlCol="0"/>
          <a:lstStyle/>
          <a:p>
            <a:pPr algn="just" rtl="0"/>
            <a:r>
              <a:rPr lang="en-GB" sz="1800" dirty="0">
                <a:solidFill>
                  <a:schemeClr val="tx1"/>
                </a:solidFill>
              </a:rPr>
              <a:t>Technology-based T&amp;D increases efficiency, accessibility, and customisation in the learning process, contributing to the continuous improvement of employees and overall success of the organisation</a:t>
            </a:r>
            <a:r>
              <a:rPr lang="en-GB" sz="1800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744071-0CE2-7746-9315-22EC28A0F462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>
          <a:xfrm>
            <a:off x="971550" y="6332220"/>
            <a:ext cx="523240" cy="247651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F461DB-C985-4AE4-DD85-98055C585350}"/>
              </a:ext>
            </a:extLst>
          </p:cNvPr>
          <p:cNvSpPr txBox="1"/>
          <p:nvPr/>
        </p:nvSpPr>
        <p:spPr>
          <a:xfrm>
            <a:off x="1233170" y="6271379"/>
            <a:ext cx="1754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(Bing, 2023)</a:t>
            </a:r>
          </a:p>
        </p:txBody>
      </p:sp>
    </p:spTree>
    <p:extLst>
      <p:ext uri="{BB962C8B-B14F-4D97-AF65-F5344CB8AC3E}">
        <p14:creationId xmlns:p14="http://schemas.microsoft.com/office/powerpoint/2010/main" val="643842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026B5-2F88-BA48-A996-4A13FDFAA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-27303"/>
            <a:ext cx="4941477" cy="610863"/>
          </a:xfrm>
        </p:spPr>
        <p:txBody>
          <a:bodyPr rtlCol="0">
            <a:normAutofit/>
          </a:bodyPr>
          <a:lstStyle/>
          <a:p>
            <a:pPr rtl="0"/>
            <a:r>
              <a:rPr lang="en-GB" sz="3500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82A119-28D1-B54D-A879-A0DDEC296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8481" y="671593"/>
            <a:ext cx="11001375" cy="5990465"/>
          </a:xfrm>
        </p:spPr>
        <p:txBody>
          <a:bodyPr rtlCol="0">
            <a:normAutofit fontScale="47500" lnSpcReduction="20000"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Anzhelika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 (2023), ‘Technology in Business. 5 Successful Cases When Companies Succeeded in Digital’, [</a:t>
            </a:r>
            <a:r>
              <a:rPr lang="en-GB" sz="25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Forbytes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], 5</a:t>
            </a:r>
            <a:r>
              <a:rPr lang="en-GB" sz="2500" kern="1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September. Available at: </a:t>
            </a:r>
            <a:r>
              <a:rPr lang="en-GB" sz="25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https://forbytes.com/blog/top-most-impressive-cases-when-technology-helped-businesses/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23</a:t>
            </a:r>
            <a:r>
              <a:rPr lang="en-GB" sz="2500" kern="1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 2023). 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Berge, Z., et al. (2002) ‘The increasing scope of training and development competency’, </a:t>
            </a:r>
            <a:r>
              <a:rPr lang="en-GB" sz="25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Benchmarking, 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9(1), pp.43-61. 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Britannica (2023) ‘Walmart American Company’, </a:t>
            </a:r>
            <a:r>
              <a:rPr lang="en-GB" sz="25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Britannica, 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21 November. Available at: </a:t>
            </a:r>
            <a:r>
              <a:rPr lang="en-GB" sz="25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https://www.britannica.com/topic/Walmart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23rd November 2023).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BritishSteel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GB" sz="25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Who we are. Proud of our heritage.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25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https://britishsteel.co.uk/who-we-are/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22nd November 2023).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Continuu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Team (2023) ‘9 Powerful Benefits of Employee Training and Development’, 10th </a:t>
            </a:r>
            <a:r>
              <a:rPr lang="en-GB" sz="25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Ocotober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</a:t>
            </a:r>
            <a:r>
              <a:rPr lang="en-GB" sz="25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Continuu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Team] Available at: https://www.continu.com/blog/employee-training-benefits (Accessed: 23rd November 2023). 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OU Online (2021) </a:t>
            </a:r>
            <a:r>
              <a:rPr lang="en-GB" sz="25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Why is training and development important?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Ottawa University – Prepare for a Life of Significance. Available at:  </a:t>
            </a:r>
            <a:r>
              <a:rPr lang="en-GB" sz="25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https://www.ottawa.edu/online-and-evening/blog/january-2021/5-benefits-of-training-and-development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21</a:t>
            </a:r>
            <a:r>
              <a:rPr lang="en-GB" sz="2500" kern="1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 2023).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Rajani B., (2023), ‘Nike improves sales growth powered by digital transformation’ </a:t>
            </a:r>
            <a:r>
              <a:rPr lang="en-GB" sz="2500" i="1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Infotechlead</a:t>
            </a:r>
            <a:r>
              <a:rPr lang="en-GB" sz="25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17 February, Available at: </a:t>
            </a:r>
            <a:r>
              <a:rPr lang="en-GB" sz="25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https://infotechlead.com/cio/nike-improves-sales-growth-powered-by-digital-transformation-76950#:~:text=Nike%20has%20achieved%20significant%20business,the%20future%20with%20its%20partners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21</a:t>
            </a:r>
            <a:r>
              <a:rPr lang="en-GB" sz="2500" kern="1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 2023).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Seisimic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GB" sz="25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importance of workplace training and development.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25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https://seismic.com/enablement-explainers/the-importance-of-training/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22</a:t>
            </a:r>
            <a:r>
              <a:rPr lang="en-GB" sz="2500" kern="1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 2023). 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Signature (2023) </a:t>
            </a:r>
            <a:r>
              <a:rPr lang="en-GB" sz="25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Awards and recognition, Award winning care homes.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25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https://www.signature-care-homes.co.uk/award-winning-care-homes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2500" kern="1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 2023).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Taylor, J. (2023) ‘Technology in Care Homes – 9 Digital Innovations in Care Homes You Need to Know About’, [Access]. Available at: </a:t>
            </a:r>
            <a:r>
              <a:rPr lang="en-GB" sz="25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https://www.theaccessgroup.com/en-gb/health-social-care/sectors/care-homes/technology-in-care-homes/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22</a:t>
            </a:r>
            <a:r>
              <a:rPr lang="en-GB" sz="2500" kern="1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5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 2023).</a:t>
            </a:r>
          </a:p>
          <a:p>
            <a:pPr algn="just"/>
            <a:r>
              <a:rPr lang="en-GB" sz="25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Volkerwessels</a:t>
            </a:r>
            <a: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(2023) ‘British Steel team achieves 11 years safety record’, [</a:t>
            </a:r>
            <a:r>
              <a:rPr lang="en-GB" sz="25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Volkerwessels</a:t>
            </a:r>
            <a: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], 28</a:t>
            </a:r>
            <a:r>
              <a:rPr lang="en-GB" sz="25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February. Available at: </a:t>
            </a:r>
            <a:r>
              <a:rPr lang="en-GB" sz="25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https://www.volkerwessels.co.uk/en/news/detail/british-steel-team-achieves-11-year-safety-record</a:t>
            </a:r>
            <a: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21</a:t>
            </a:r>
            <a:r>
              <a:rPr lang="en-GB" sz="25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 2023).</a:t>
            </a:r>
            <a:r>
              <a:rPr lang="en-GB" sz="2500" dirty="0">
                <a:effectLst/>
                <a:ea typeface="Times New Roman" panose="02020603050405020304" pitchFamily="18" charset="0"/>
              </a:rPr>
              <a:t> </a:t>
            </a:r>
          </a:p>
          <a:p>
            <a:pPr marL="0" indent="0" rtl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DengXian" panose="020B0503020204020204" pitchFamily="2" charset="-122"/>
              <a:cs typeface="Times New Roman" panose="02020603050405020304" pitchFamily="18" charset="0"/>
            </a:endParaRPr>
          </a:p>
          <a:p>
            <a:pPr marL="0" indent="0" rtl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DengXian" panose="020B0503020204020204" pitchFamily="2" charset="-122"/>
              <a:cs typeface="Times New Roman" panose="02020603050405020304" pitchFamily="18" charset="0"/>
            </a:endParaRPr>
          </a:p>
          <a:p>
            <a:pPr marL="0" indent="0" rtl="0">
              <a:buNone/>
            </a:pPr>
            <a:endParaRPr lang="en-GB" dirty="0"/>
          </a:p>
          <a:p>
            <a:pPr rtl="0"/>
            <a:endParaRPr lang="en-GB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B50C3FA-D20D-3049-9C7F-6F37D4E022C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71550" y="6332220"/>
            <a:ext cx="523240" cy="247651"/>
          </a:xfrm>
        </p:spPr>
        <p:txBody>
          <a:bodyPr rtlCol="0"/>
          <a:lstStyle/>
          <a:p>
            <a:pPr algn="l" rtl="0"/>
            <a:fld id="{294A09A9-5501-47C1-A89A-A340965A2BE2}" type="slidenum">
              <a:rPr lang="en-GB" smtClean="0"/>
              <a:pPr algn="l" rtl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48341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9129431_TF78853419_Win32.potx" id="{4B078287-5F8B-4412-8B56-22BABE512007}" vid="{40D3F4AB-D386-4158-AD50-2BEE84BA26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EC1AB0-9704-404D-B6D3-819D938AC55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D20B6E4-879E-4E6C-BDE7-261540CD37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F21D10-BD83-491A-AAA6-945C2DB1EB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{F3BF11C4-015A-410A-B0F7-C1795E199065}tf78853419_win32</Template>
  <TotalTime>1236</TotalTime>
  <Words>1618</Words>
  <Application>Microsoft Office PowerPoint</Application>
  <PresentationFormat>Widescreen</PresentationFormat>
  <Paragraphs>206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Franklin Gothic Book</vt:lpstr>
      <vt:lpstr>Franklin Gothic Demi</vt:lpstr>
      <vt:lpstr>Wingdings</vt:lpstr>
      <vt:lpstr>Theme1</vt:lpstr>
      <vt:lpstr>Managing people – LCBB5004 Individual presentation – Gianina Maricica Chirila</vt:lpstr>
      <vt:lpstr>Agenda</vt:lpstr>
      <vt:lpstr>Introduction</vt:lpstr>
      <vt:lpstr>The importance of technology in T&amp;D</vt:lpstr>
      <vt:lpstr>PowerPoint Presentation</vt:lpstr>
      <vt:lpstr>PowerPoint Presentation</vt:lpstr>
      <vt:lpstr>British Steel incorporates cutting-edge technology and is a hub of T&amp;D excellence</vt:lpstr>
      <vt:lpstr>An outstanding care homes</vt:lpstr>
      <vt:lpstr>The benefits…</vt:lpstr>
      <vt:lpstr>PowerPoint Presentation</vt:lpstr>
      <vt:lpstr>The benefits of technology-based training programmes for:  </vt:lpstr>
      <vt:lpstr>  called ASDA in UK</vt:lpstr>
      <vt:lpstr>PowerPoint Presentation</vt:lpstr>
      <vt:lpstr>Conclusion</vt:lpstr>
      <vt:lpstr>References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 – LCBB5004 Individual presentation – Gianina Maricica Chirila</dc:title>
  <dc:creator>Gianina Chirila (2131738)</dc:creator>
  <cp:lastModifiedBy>Gianina Chirila (2131738)</cp:lastModifiedBy>
  <cp:revision>100</cp:revision>
  <dcterms:created xsi:type="dcterms:W3CDTF">2023-11-09T03:25:03Z</dcterms:created>
  <dcterms:modified xsi:type="dcterms:W3CDTF">2023-11-24T03:50:31Z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