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handoutMasterIdLst>
    <p:handoutMasterId r:id="rId16"/>
  </p:handoutMasterIdLst>
  <p:sldIdLst>
    <p:sldId id="257" r:id="rId2"/>
    <p:sldId id="263" r:id="rId3"/>
    <p:sldId id="261" r:id="rId4"/>
    <p:sldId id="262" r:id="rId5"/>
    <p:sldId id="259" r:id="rId6"/>
    <p:sldId id="264" r:id="rId7"/>
    <p:sldId id="260" r:id="rId8"/>
    <p:sldId id="270" r:id="rId9"/>
    <p:sldId id="266" r:id="rId10"/>
    <p:sldId id="265" r:id="rId11"/>
    <p:sldId id="267" r:id="rId12"/>
    <p:sldId id="268" r:id="rId13"/>
    <p:sldId id="271" r:id="rId14"/>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9" autoAdjust="0"/>
    <p:restoredTop sz="82424" autoAdjust="0"/>
  </p:normalViewPr>
  <p:slideViewPr>
    <p:cSldViewPr snapToGrid="0">
      <p:cViewPr varScale="1">
        <p:scale>
          <a:sx n="86" d="100"/>
          <a:sy n="86" d="100"/>
        </p:scale>
        <p:origin x="514" y="58"/>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12/8/2021</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12/8/2021</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9</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1443886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11</a:t>
            </a:fld>
            <a:endParaRPr lang="en-US"/>
          </a:p>
        </p:txBody>
      </p:sp>
    </p:spTree>
    <p:extLst>
      <p:ext uri="{BB962C8B-B14F-4D97-AF65-F5344CB8AC3E}">
        <p14:creationId xmlns:p14="http://schemas.microsoft.com/office/powerpoint/2010/main" val="3204919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12</a:t>
            </a:fld>
            <a:endParaRPr lang="en-US"/>
          </a:p>
        </p:txBody>
      </p:sp>
    </p:spTree>
    <p:extLst>
      <p:ext uri="{BB962C8B-B14F-4D97-AF65-F5344CB8AC3E}">
        <p14:creationId xmlns:p14="http://schemas.microsoft.com/office/powerpoint/2010/main" val="384872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12/8/2021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12/8/2021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12/8/2021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12/8/2021</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12/8/2021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154955" y="923278"/>
            <a:ext cx="8938956" cy="4839523"/>
          </a:xfrm>
        </p:spPr>
        <p:txBody>
          <a:bodyPr/>
          <a:lstStyle/>
          <a:p>
            <a:r>
              <a:rPr lang="en-GB" sz="2500" dirty="0">
                <a:latin typeface="Arial" panose="020B0604020202020204" pitchFamily="34" charset="0"/>
                <a:cs typeface="Arial" panose="020B0604020202020204" pitchFamily="34" charset="0"/>
              </a:rPr>
              <a:t>Name: Touheed Ali </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Student Number: 1913303 </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Module Title: Managing Projects in the Workplace</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Module Code: BMSW 5104</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Lecturer Name: Isaiah </a:t>
            </a:r>
            <a:r>
              <a:rPr lang="en-GB" sz="2500" dirty="0" err="1">
                <a:latin typeface="Arial" panose="020B0604020202020204" pitchFamily="34" charset="0"/>
                <a:cs typeface="Arial" panose="020B0604020202020204" pitchFamily="34" charset="0"/>
              </a:rPr>
              <a:t>Oino</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Assignment Title: Project Management Plan</a:t>
            </a:r>
            <a:br>
              <a:rPr lang="en-GB" sz="2500" dirty="0">
                <a:latin typeface="Arial" panose="020B0604020202020204" pitchFamily="34" charset="0"/>
                <a:cs typeface="Arial" panose="020B0604020202020204" pitchFamily="34" charset="0"/>
              </a:rPr>
            </a:br>
            <a:endParaRPr lang="en-US" sz="2500" dirty="0">
              <a:latin typeface="Arial" panose="020B0604020202020204" pitchFamily="34" charset="0"/>
              <a:cs typeface="Arial" panose="020B0604020202020204" pitchFamily="34" charset="0"/>
            </a:endParaRPr>
          </a:p>
        </p:txBody>
      </p:sp>
      <p:sp>
        <p:nvSpPr>
          <p:cNvPr id="6" name="Subtitle 5"/>
          <p:cNvSpPr>
            <a:spLocks noGrp="1"/>
          </p:cNvSpPr>
          <p:nvPr>
            <p:ph type="subTitle" idx="1"/>
          </p:nvPr>
        </p:nvSpPr>
        <p:spPr>
          <a:xfrm>
            <a:off x="1154955" y="5762801"/>
            <a:ext cx="8825658" cy="861420"/>
          </a:xfrm>
        </p:spPr>
        <p:txBody>
          <a:bodyPr/>
          <a:lstStyle/>
          <a:p>
            <a:r>
              <a:rPr lang="en-US" dirty="0"/>
              <a:t>Business plan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63523"/>
          </a:xfrm>
        </p:spPr>
        <p:txBody>
          <a:bodyPr/>
          <a:lstStyle/>
          <a:p>
            <a:r>
              <a:rPr lang="en-US" dirty="0"/>
              <a:t>Introduction</a:t>
            </a:r>
          </a:p>
        </p:txBody>
      </p:sp>
      <p:sp>
        <p:nvSpPr>
          <p:cNvPr id="6" name="Content Placeholder 5"/>
          <p:cNvSpPr>
            <a:spLocks noGrp="1"/>
          </p:cNvSpPr>
          <p:nvPr>
            <p:ph idx="1"/>
          </p:nvPr>
        </p:nvSpPr>
        <p:spPr>
          <a:xfrm>
            <a:off x="748205" y="1331259"/>
            <a:ext cx="9404723" cy="4510248"/>
          </a:xfrm>
        </p:spPr>
        <p:txBody>
          <a:bodyPr>
            <a:normAutofit/>
          </a:bodyPr>
          <a:lstStyle/>
          <a:p>
            <a:pPr marL="0" indent="0">
              <a:buNone/>
            </a:pPr>
            <a:r>
              <a:rPr lang="en-GB" sz="2500" dirty="0">
                <a:latin typeface="Arial" panose="020B0604020202020204" pitchFamily="34" charset="0"/>
                <a:cs typeface="Arial" panose="020B0604020202020204" pitchFamily="34" charset="0"/>
              </a:rPr>
              <a:t>The demand for nurseries has become an important aspect in this environment. Parents express the demand for suitable places for their children to interact and enjoy the day care facilities. To meet the increasing demands, the development of a nursery business is the way forward. Through this project management plan, the determination of the scope parameters, outlining budgetary expectations and elements of decision making will help setting up the nursery. </a:t>
            </a:r>
          </a:p>
          <a:p>
            <a:pPr marL="0" indent="0">
              <a:buNone/>
            </a:pPr>
            <a:r>
              <a:rPr lang="en-GB" sz="2500" dirty="0">
                <a:latin typeface="Arial" panose="020B0604020202020204" pitchFamily="34" charset="0"/>
                <a:cs typeface="Arial" panose="020B0604020202020204" pitchFamily="34" charset="0"/>
              </a:rPr>
              <a:t>The project management plan entails the analysis of the resource needs and the definition of the important activities that can lead to its successful completion. </a:t>
            </a: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0156"/>
          </a:xfrm>
        </p:spPr>
        <p:txBody>
          <a:bodyPr/>
          <a:lstStyle/>
          <a:p>
            <a:r>
              <a:rPr lang="en-US" dirty="0"/>
              <a:t>Project outline and description</a:t>
            </a:r>
          </a:p>
        </p:txBody>
      </p:sp>
      <p:sp>
        <p:nvSpPr>
          <p:cNvPr id="5" name="Content Placeholder 4"/>
          <p:cNvSpPr>
            <a:spLocks noGrp="1"/>
          </p:cNvSpPr>
          <p:nvPr>
            <p:ph idx="1"/>
          </p:nvPr>
        </p:nvSpPr>
        <p:spPr>
          <a:xfrm>
            <a:off x="739327" y="1706689"/>
            <a:ext cx="10650723" cy="4880542"/>
          </a:xfrm>
        </p:spPr>
        <p:txBody>
          <a:bodyPr>
            <a:normAutofit lnSpcReduction="10000"/>
          </a:bodyPr>
          <a:lstStyle/>
          <a:p>
            <a:pPr marL="0" indent="0">
              <a:buNone/>
            </a:pPr>
            <a:r>
              <a:rPr lang="en-GB" sz="2500" dirty="0"/>
              <a:t>With numerous parents returning to work, additional facilities to promote childcare have become important. Creating a nursery to serve the neighbouring area forms the goals and objectives in its development. The proposed facilities should centre on the development of desired sufficient space and functionality.</a:t>
            </a:r>
          </a:p>
          <a:p>
            <a:pPr marL="0" indent="0">
              <a:buNone/>
            </a:pPr>
            <a:r>
              <a:rPr lang="en-GB" sz="2500" dirty="0"/>
              <a:t>A viable nursery can support the healthy development of the child when the parents are not around.</a:t>
            </a:r>
          </a:p>
          <a:p>
            <a:pPr marL="0" indent="0">
              <a:buNone/>
            </a:pPr>
            <a:r>
              <a:rPr lang="en-GB" sz="2500" dirty="0">
                <a:latin typeface="Arial" panose="020B0604020202020204" pitchFamily="34" charset="0"/>
                <a:cs typeface="Arial" panose="020B0604020202020204" pitchFamily="34" charset="0"/>
              </a:rPr>
              <a:t>The project will assist the community by providing high-quality care services with some unique characteristics</a:t>
            </a:r>
          </a:p>
          <a:p>
            <a:pPr marL="0" indent="0">
              <a:buNone/>
            </a:pPr>
            <a:r>
              <a:rPr lang="en-GB" sz="2500" dirty="0">
                <a:latin typeface="Arial" panose="020B0604020202020204" pitchFamily="34" charset="0"/>
                <a:cs typeface="Arial" panose="020B0604020202020204" pitchFamily="34" charset="0"/>
              </a:rPr>
              <a:t>Therefore, in the nursery development, the project management plan will be essential to provide the strategic blueprint for the effective creation of the facility. </a:t>
            </a:r>
          </a:p>
          <a:p>
            <a:pPr marL="0" indent="0">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0156"/>
          </a:xfrm>
        </p:spPr>
        <p:txBody>
          <a:bodyPr/>
          <a:lstStyle/>
          <a:p>
            <a:r>
              <a:rPr lang="en-GB" dirty="0"/>
              <a:t>Scope based on the project</a:t>
            </a:r>
            <a:endParaRPr lang="en-US" dirty="0"/>
          </a:p>
        </p:txBody>
      </p:sp>
      <p:sp>
        <p:nvSpPr>
          <p:cNvPr id="4" name="Content Placeholder 3"/>
          <p:cNvSpPr>
            <a:spLocks noGrp="1"/>
          </p:cNvSpPr>
          <p:nvPr>
            <p:ph idx="1"/>
          </p:nvPr>
        </p:nvSpPr>
        <p:spPr>
          <a:xfrm>
            <a:off x="721573" y="1546891"/>
            <a:ext cx="10570823" cy="4858391"/>
          </a:xfrm>
        </p:spPr>
        <p:txBody>
          <a:bodyPr>
            <a:normAutofit lnSpcReduction="10000"/>
          </a:bodyPr>
          <a:lstStyle/>
          <a:p>
            <a:pPr marL="0" indent="0">
              <a:buNone/>
            </a:pPr>
            <a:r>
              <a:rPr lang="en-GB" dirty="0"/>
              <a:t>Having strategic partnerships with the Department of Education will be crucial in identifying the areas to get the necessary facilities and expand on the facility requirement.</a:t>
            </a:r>
          </a:p>
          <a:p>
            <a:pPr marL="0" indent="0">
              <a:buNone/>
            </a:pPr>
            <a:r>
              <a:rPr lang="en-GB" dirty="0"/>
              <a:t> the involvement of the public sector individuals will be vital in the scope-based project planning initiative.</a:t>
            </a:r>
          </a:p>
          <a:p>
            <a:pPr marL="0" indent="0">
              <a:buNone/>
            </a:pPr>
            <a:r>
              <a:rPr lang="en-GB" dirty="0"/>
              <a:t>Enhancement of community participation will be fundamental in expanding unity and focus on the determinant factors in nursery development </a:t>
            </a:r>
          </a:p>
          <a:p>
            <a:pPr marL="0" indent="0">
              <a:buNone/>
            </a:pPr>
            <a:r>
              <a:rPr lang="en-GB" dirty="0"/>
              <a:t>Within the changing marketplace, the scope-based project assessment will provide the foundation for sustainability and successful decision-making about the set expectations in the nursery development</a:t>
            </a:r>
          </a:p>
          <a:p>
            <a:pPr marL="0" indent="0">
              <a:buNone/>
            </a:pPr>
            <a:r>
              <a:rPr lang="en-GB" dirty="0"/>
              <a:t>It is important to recognize the diverse family and social factors related to the heightened demand for nursery facilities</a:t>
            </a:r>
          </a:p>
          <a:p>
            <a:pPr marL="0" indent="0">
              <a:buNone/>
            </a:pPr>
            <a:r>
              <a:rPr lang="en-GB" dirty="0"/>
              <a:t>Contribution to the creation of an appropriate setting for young children will be vital for successful outcomes.</a:t>
            </a:r>
          </a:p>
          <a:p>
            <a:pPr marL="0" indent="0">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28012"/>
          </a:xfrm>
        </p:spPr>
        <p:txBody>
          <a:bodyPr/>
          <a:lstStyle/>
          <a:p>
            <a:r>
              <a:rPr lang="en-US" dirty="0"/>
              <a:t>Stakeholder analysis</a:t>
            </a:r>
          </a:p>
        </p:txBody>
      </p:sp>
      <p:sp>
        <p:nvSpPr>
          <p:cNvPr id="5" name="Content Placeholder 4"/>
          <p:cNvSpPr>
            <a:spLocks noGrp="1"/>
          </p:cNvSpPr>
          <p:nvPr>
            <p:ph idx="1"/>
          </p:nvPr>
        </p:nvSpPr>
        <p:spPr>
          <a:xfrm>
            <a:off x="739327" y="1422603"/>
            <a:ext cx="10615213" cy="4410026"/>
          </a:xfrm>
        </p:spPr>
        <p:txBody>
          <a:bodyPr/>
          <a:lstStyle/>
          <a:p>
            <a:pPr marL="0" indent="0">
              <a:buNone/>
            </a:pPr>
            <a:r>
              <a:rPr lang="en-GB" dirty="0">
                <a:solidFill>
                  <a:srgbClr val="FF0000"/>
                </a:solidFill>
              </a:rPr>
              <a:t>The caregivers </a:t>
            </a:r>
            <a:r>
              <a:rPr lang="en-GB" dirty="0"/>
              <a:t>will be the essential stakeholders in the development of the nursery. Their inclusion will be important in the project management plan in the determination of effective standards of care</a:t>
            </a:r>
          </a:p>
          <a:p>
            <a:pPr marL="0" indent="0">
              <a:buNone/>
            </a:pPr>
            <a:r>
              <a:rPr lang="en-GB" dirty="0"/>
              <a:t>The interaction with the caregivers will lead to establishing the policy, and practice approaches</a:t>
            </a:r>
          </a:p>
          <a:p>
            <a:pPr marL="0" indent="0">
              <a:buNone/>
            </a:pPr>
            <a:endParaRPr lang="en-GB" dirty="0">
              <a:solidFill>
                <a:srgbClr val="FF0000"/>
              </a:solidFill>
            </a:endParaRPr>
          </a:p>
          <a:p>
            <a:pPr marL="0" indent="0">
              <a:buNone/>
            </a:pPr>
            <a:r>
              <a:rPr lang="en-GB" dirty="0">
                <a:solidFill>
                  <a:srgbClr val="FF0000"/>
                </a:solidFill>
              </a:rPr>
              <a:t>Parents</a:t>
            </a:r>
            <a:r>
              <a:rPr lang="en-GB" dirty="0"/>
              <a:t> will be essential stakeholders in determining the parameters of care for the children, and Inclusivity will centre on their stake in the wellbeing of their children. Focusing on the changing workplace features that will directly affect their ownership of the project management plan</a:t>
            </a:r>
          </a:p>
          <a:p>
            <a:pPr marL="0" indent="0">
              <a:buNone/>
            </a:pPr>
            <a:endParaRPr lang="en-GB" dirty="0"/>
          </a:p>
          <a:p>
            <a:pPr marL="0" indent="0">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72400"/>
          </a:xfrm>
        </p:spPr>
        <p:txBody>
          <a:bodyPr/>
          <a:lstStyle/>
          <a:p>
            <a:r>
              <a:rPr lang="en-US" dirty="0"/>
              <a:t>Stakeholder analysis</a:t>
            </a:r>
          </a:p>
        </p:txBody>
      </p:sp>
      <p:sp>
        <p:nvSpPr>
          <p:cNvPr id="5" name="Content Placeholder 4"/>
          <p:cNvSpPr>
            <a:spLocks noGrp="1"/>
          </p:cNvSpPr>
          <p:nvPr>
            <p:ph idx="1"/>
          </p:nvPr>
        </p:nvSpPr>
        <p:spPr>
          <a:xfrm>
            <a:off x="757082" y="1520258"/>
            <a:ext cx="10322250" cy="4791765"/>
          </a:xfrm>
        </p:spPr>
        <p:txBody>
          <a:bodyPr>
            <a:normAutofit/>
          </a:bodyPr>
          <a:lstStyle/>
          <a:p>
            <a:pPr marL="0" indent="0">
              <a:buNone/>
            </a:pPr>
            <a:r>
              <a:rPr lang="en-GB" sz="2500" dirty="0">
                <a:solidFill>
                  <a:srgbClr val="FF0000"/>
                </a:solidFill>
                <a:latin typeface="Arial" panose="020B0604020202020204" pitchFamily="34" charset="0"/>
                <a:cs typeface="Arial" panose="020B0604020202020204" pitchFamily="34" charset="0"/>
              </a:rPr>
              <a:t>The local community </a:t>
            </a:r>
            <a:r>
              <a:rPr lang="en-GB" sz="2500" dirty="0">
                <a:latin typeface="Arial" panose="020B0604020202020204" pitchFamily="34" charset="0"/>
                <a:cs typeface="Arial" panose="020B0604020202020204" pitchFamily="34" charset="0"/>
              </a:rPr>
              <a:t>will be included in the project process due to their vested interest in the wellbeing of the children. The community leaders will participate in determining the service criteria and some of the avenues that require improvement </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solidFill>
                  <a:srgbClr val="FF0000"/>
                </a:solidFill>
                <a:latin typeface="Arial" panose="020B0604020202020204" pitchFamily="34" charset="0"/>
                <a:cs typeface="Arial" panose="020B0604020202020204" pitchFamily="34" charset="0"/>
              </a:rPr>
              <a:t>Project sponsors </a:t>
            </a:r>
            <a:r>
              <a:rPr lang="en-GB" sz="2500" dirty="0">
                <a:latin typeface="Arial" panose="020B0604020202020204" pitchFamily="34" charset="0"/>
                <a:cs typeface="Arial" panose="020B0604020202020204" pitchFamily="34" charset="0"/>
              </a:rPr>
              <a:t>for the nursery will be important in the operational dynamics. The sponsors will have an executive position in making decisions, and the local government will be the main stakeholder in enforcing decisions </a:t>
            </a: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8508" y="330650"/>
            <a:ext cx="11165628" cy="6345358"/>
          </a:xfrm>
        </p:spPr>
        <p:txBody>
          <a:bodyPr>
            <a:normAutofit/>
          </a:bodyPr>
          <a:lstStyle/>
          <a:p>
            <a:pPr marL="0" indent="0">
              <a:buNone/>
            </a:pPr>
            <a:r>
              <a:rPr lang="en-GB" sz="2500" dirty="0">
                <a:latin typeface="Arial" panose="020B0604020202020204" pitchFamily="34" charset="0"/>
                <a:cs typeface="Arial" panose="020B0604020202020204" pitchFamily="34" charset="0"/>
              </a:rPr>
              <a:t>Work Breakdown Structure (WBS)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Through the WBS, the management will determine the foundation for the total project undertaking. The WBS will be viable in evaluating the schedules, budgetary requirements, and requests for changes in performance</a:t>
            </a:r>
          </a:p>
          <a:p>
            <a:pPr marL="0" indent="0">
              <a:buNone/>
            </a:pPr>
            <a:r>
              <a:rPr lang="en-GB" sz="2400" dirty="0">
                <a:latin typeface="Arial" panose="020B0604020202020204" pitchFamily="34" charset="0"/>
                <a:cs typeface="Arial" panose="020B0604020202020204" pitchFamily="34" charset="0"/>
              </a:rPr>
              <a:t>For the nursery, the WBS is the basis for detecting the activities that should be implemented to achieve the project objective. The WBS is an essential tool that can be harnessed in the cost assessment schedule creation, work organization, reporting, and tracking of the operational paradigms</a:t>
            </a:r>
          </a:p>
          <a:p>
            <a:pPr marL="0" indent="0">
              <a:buNone/>
            </a:pPr>
            <a:r>
              <a:rPr lang="en-GB" sz="2400" dirty="0">
                <a:latin typeface="Arial" panose="020B0604020202020204" pitchFamily="34" charset="0"/>
                <a:cs typeface="Arial" panose="020B0604020202020204" pitchFamily="34" charset="0"/>
              </a:rPr>
              <a:t>The WBS for the nursery will be the foundation for determining the breakdown structure. Development of the project will define the individual work and the basis for identification, planning, and progressive analysis of the organizational performance. A comprehensive overview of the performance expectations should establish the parameters of success or failure in the project implementation. </a:t>
            </a:r>
          </a:p>
          <a:p>
            <a:pPr marL="0" indent="0">
              <a:buNone/>
            </a:pP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6111" y="452718"/>
            <a:ext cx="9404723" cy="799033"/>
          </a:xfrm>
        </p:spPr>
        <p:txBody>
          <a:bodyPr/>
          <a:lstStyle/>
          <a:p>
            <a:r>
              <a:rPr lang="en-US" dirty="0"/>
              <a:t>Costs and resource use </a:t>
            </a:r>
          </a:p>
        </p:txBody>
      </p:sp>
      <p:sp>
        <p:nvSpPr>
          <p:cNvPr id="4" name="Content Placeholder 3">
            <a:extLst>
              <a:ext uri="{FF2B5EF4-FFF2-40B4-BE49-F238E27FC236}">
                <a16:creationId xmlns:a16="http://schemas.microsoft.com/office/drawing/2014/main" id="{85252C99-03DD-4EC6-8519-CC39697252A1}"/>
              </a:ext>
            </a:extLst>
          </p:cNvPr>
          <p:cNvSpPr>
            <a:spLocks noGrp="1"/>
          </p:cNvSpPr>
          <p:nvPr>
            <p:ph idx="1"/>
          </p:nvPr>
        </p:nvSpPr>
        <p:spPr>
          <a:xfrm>
            <a:off x="748205" y="1466992"/>
            <a:ext cx="10535313" cy="5004829"/>
          </a:xfrm>
        </p:spPr>
        <p:txBody>
          <a:bodyPr>
            <a:normAutofit lnSpcReduction="10000"/>
          </a:bodyPr>
          <a:lstStyle/>
          <a:p>
            <a:pPr marL="0" indent="0">
              <a:buNone/>
            </a:pPr>
            <a:r>
              <a:rPr lang="en-GB" sz="2500" dirty="0">
                <a:latin typeface="Arial" panose="020B0604020202020204" pitchFamily="34" charset="0"/>
                <a:cs typeface="Arial" panose="020B0604020202020204" pitchFamily="34" charset="0"/>
              </a:rPr>
              <a:t>Project budgeting and resource use are important in the promotion of accountability. Nursery development will focus on the aspects of costs, benefits, and stakeholder participation in the decision-making</a:t>
            </a:r>
          </a:p>
          <a:p>
            <a:pPr marL="0" indent="0">
              <a:buNone/>
            </a:pPr>
            <a:r>
              <a:rPr lang="en-GB" sz="2500" dirty="0">
                <a:latin typeface="Arial" panose="020B0604020202020204" pitchFamily="34" charset="0"/>
                <a:cs typeface="Arial" panose="020B0604020202020204" pitchFamily="34" charset="0"/>
              </a:rPr>
              <a:t>Evaluating the different models to cost the nursery business will be based on investigating the industry standards. Despite the cost being zero in the project implementation, situational awareness about the funding methods and activities should translate into sound decision-making</a:t>
            </a:r>
          </a:p>
          <a:p>
            <a:pPr marL="0" indent="0">
              <a:buNone/>
            </a:pPr>
            <a:r>
              <a:rPr lang="en-GB" sz="2500" dirty="0">
                <a:latin typeface="Arial" panose="020B0604020202020204" pitchFamily="34" charset="0"/>
                <a:cs typeface="Arial" panose="020B0604020202020204" pitchFamily="34" charset="0"/>
              </a:rPr>
              <a:t>The nursery project management plan will need comprehensive cost adjustment to meet the resource requirements through cost and resource analysis.</a:t>
            </a:r>
          </a:p>
          <a:p>
            <a:pPr marL="0" indent="0">
              <a:buNone/>
            </a:pPr>
            <a:r>
              <a:rPr lang="en-GB" sz="2500" dirty="0">
                <a:latin typeface="Arial" panose="020B0604020202020204" pitchFamily="34" charset="0"/>
                <a:cs typeface="Arial" panose="020B0604020202020204" pitchFamily="34" charset="0"/>
              </a:rPr>
              <a:t>Using consultations as the way forward, the stakeholders will provide insight into the cost of changes and the starting point in the service execution process.</a:t>
            </a:r>
          </a:p>
          <a:p>
            <a:endParaRPr lang="en-GB" dirty="0"/>
          </a:p>
        </p:txBody>
      </p:sp>
    </p:spTree>
    <p:extLst>
      <p:ext uri="{BB962C8B-B14F-4D97-AF65-F5344CB8AC3E}">
        <p14:creationId xmlns:p14="http://schemas.microsoft.com/office/powerpoint/2010/main" val="2114842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404723" cy="781278"/>
          </a:xfrm>
        </p:spPr>
        <p:txBody>
          <a:bodyPr/>
          <a:lstStyle/>
          <a:p>
            <a:r>
              <a:rPr lang="en-US" dirty="0"/>
              <a:t>Consideration of resources</a:t>
            </a:r>
            <a:br>
              <a:rPr lang="en-US" dirty="0"/>
            </a:br>
            <a:endParaRPr lang="en-US" dirty="0"/>
          </a:p>
        </p:txBody>
      </p:sp>
      <p:sp>
        <p:nvSpPr>
          <p:cNvPr id="3" name="Content Placeholder 2"/>
          <p:cNvSpPr>
            <a:spLocks noGrp="1"/>
          </p:cNvSpPr>
          <p:nvPr>
            <p:ph idx="1"/>
          </p:nvPr>
        </p:nvSpPr>
        <p:spPr>
          <a:xfrm>
            <a:off x="777547" y="1606120"/>
            <a:ext cx="10665770" cy="4448451"/>
          </a:xfrm>
        </p:spPr>
        <p:txBody>
          <a:bodyPr>
            <a:normAutofit fontScale="92500" lnSpcReduction="20000"/>
          </a:bodyPr>
          <a:lstStyle/>
          <a:p>
            <a:pPr marL="0" indent="0">
              <a:buNone/>
            </a:pPr>
            <a:r>
              <a:rPr lang="en-GB" sz="2500" dirty="0">
                <a:latin typeface="Arial" panose="020B0604020202020204" pitchFamily="34" charset="0"/>
                <a:cs typeface="Arial" panose="020B0604020202020204" pitchFamily="34" charset="0"/>
              </a:rPr>
              <a:t>It will be important to determine the costs based on the human resource investment. The program adoption will centre on the involvement of various experts in planning and determining the mode.</a:t>
            </a:r>
          </a:p>
          <a:p>
            <a:pPr marL="0" indent="0">
              <a:buNone/>
            </a:pPr>
            <a:r>
              <a:rPr lang="en-GB" sz="2500" dirty="0">
                <a:latin typeface="Arial" panose="020B0604020202020204" pitchFamily="34" charset="0"/>
                <a:cs typeface="Arial" panose="020B0604020202020204" pitchFamily="34" charset="0"/>
              </a:rPr>
              <a:t>Through the service personnel input, insight into the activities adopted in dealing with the children will proceed. Administrative personnel within the local community will equally attach value to their professional input in the decision-making. The supervisory personnel should provide technical oversight in the job training process </a:t>
            </a:r>
          </a:p>
          <a:p>
            <a:pPr marL="0" indent="0">
              <a:buNone/>
            </a:pPr>
            <a:r>
              <a:rPr lang="en-GB" sz="2500" dirty="0">
                <a:latin typeface="Arial" panose="020B0604020202020204" pitchFamily="34" charset="0"/>
                <a:cs typeface="Arial" panose="020B0604020202020204" pitchFamily="34" charset="0"/>
              </a:rPr>
              <a:t>recognizing the input that the volunteers provide in the project progress will be important in determining the real and actual expenditure that shapes the performance mandate</a:t>
            </a:r>
          </a:p>
          <a:p>
            <a:pPr marL="0" indent="0">
              <a:buNone/>
            </a:pPr>
            <a:r>
              <a:rPr lang="en-GB" sz="2500" dirty="0">
                <a:latin typeface="Arial" panose="020B0604020202020204" pitchFamily="34" charset="0"/>
                <a:cs typeface="Arial" panose="020B0604020202020204" pitchFamily="34" charset="0"/>
              </a:rPr>
              <a:t>Central to the decision-making will be the review of the value addition needs and the special analysis of the expectations of the multiple stakeholders </a:t>
            </a:r>
          </a:p>
          <a:p>
            <a:pPr marL="0" indent="0">
              <a:buNone/>
            </a:pP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54645"/>
          </a:xfrm>
        </p:spPr>
        <p:txBody>
          <a:bodyPr/>
          <a:lstStyle/>
          <a:p>
            <a:r>
              <a:rPr lang="en-US" dirty="0"/>
              <a:t>Project Schedule</a:t>
            </a:r>
            <a:br>
              <a:rPr lang="en-US" dirty="0"/>
            </a:br>
            <a:endParaRPr lang="en-US" dirty="0"/>
          </a:p>
        </p:txBody>
      </p:sp>
      <p:sp>
        <p:nvSpPr>
          <p:cNvPr id="5" name="Content Placeholder 4"/>
          <p:cNvSpPr>
            <a:spLocks noGrp="1"/>
          </p:cNvSpPr>
          <p:nvPr>
            <p:ph idx="1"/>
          </p:nvPr>
        </p:nvSpPr>
        <p:spPr>
          <a:xfrm>
            <a:off x="748205" y="1751077"/>
            <a:ext cx="8946541" cy="4195481"/>
          </a:xfrm>
        </p:spPr>
        <p:txBody>
          <a:bodyPr>
            <a:normAutofit/>
          </a:bodyPr>
          <a:lstStyle/>
          <a:p>
            <a:pPr marL="0" indent="0">
              <a:buNone/>
            </a:pPr>
            <a:r>
              <a:rPr lang="en-GB" sz="2500" dirty="0">
                <a:latin typeface="Arial" panose="020B0604020202020204" pitchFamily="34" charset="0"/>
                <a:cs typeface="Arial" panose="020B0604020202020204" pitchFamily="34" charset="0"/>
              </a:rPr>
              <a:t>The nursery project will require a schedule as a critical timetable that depicts the start and culmination of the essential tasks. Accordingly, determining how the tasks relate to each other will be crucial and centre on the team involved in decision making</a:t>
            </a:r>
          </a:p>
          <a:p>
            <a:pPr marL="0" indent="0">
              <a:buNone/>
            </a:pPr>
            <a:r>
              <a:rPr lang="en-GB" sz="2500" dirty="0">
                <a:latin typeface="Arial" panose="020B0604020202020204" pitchFamily="34" charset="0"/>
                <a:cs typeface="Arial" panose="020B0604020202020204" pitchFamily="34" charset="0"/>
              </a:rPr>
              <a:t>The schedule for the nursery will be conclusive in the analysis of the timeline that will shape the decision-making. </a:t>
            </a:r>
          </a:p>
          <a:p>
            <a:pPr marL="0" indent="0">
              <a:buNone/>
            </a:pP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068" y="355063"/>
            <a:ext cx="9404723" cy="816789"/>
          </a:xfrm>
        </p:spPr>
        <p:txBody>
          <a:bodyPr/>
          <a:lstStyle/>
          <a:p>
            <a:r>
              <a:rPr lang="en-US" dirty="0"/>
              <a:t>Project Schedule</a:t>
            </a:r>
            <a:br>
              <a:rPr lang="en-US" dirty="0"/>
            </a:br>
            <a:endParaRPr lang="en-US" dirty="0"/>
          </a:p>
        </p:txBody>
      </p:sp>
      <p:pic>
        <p:nvPicPr>
          <p:cNvPr id="6" name="Picture 5">
            <a:extLst>
              <a:ext uri="{FF2B5EF4-FFF2-40B4-BE49-F238E27FC236}">
                <a16:creationId xmlns:a16="http://schemas.microsoft.com/office/drawing/2014/main" id="{ECE0F3B2-8C56-466B-996A-69523F3311CB}"/>
              </a:ext>
            </a:extLst>
          </p:cNvPr>
          <p:cNvPicPr>
            <a:picLocks noChangeAspect="1"/>
          </p:cNvPicPr>
          <p:nvPr/>
        </p:nvPicPr>
        <p:blipFill>
          <a:blip r:embed="rId3"/>
          <a:stretch>
            <a:fillRect/>
          </a:stretch>
        </p:blipFill>
        <p:spPr>
          <a:xfrm>
            <a:off x="574931" y="1376445"/>
            <a:ext cx="7885487" cy="548155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404723" cy="852299"/>
          </a:xfrm>
        </p:spPr>
        <p:txBody>
          <a:bodyPr/>
          <a:lstStyle/>
          <a:p>
            <a:r>
              <a:rPr lang="en-US" dirty="0"/>
              <a:t>Project network</a:t>
            </a:r>
            <a:br>
              <a:rPr lang="en-US" dirty="0"/>
            </a:br>
            <a:endParaRPr lang="en-US" dirty="0"/>
          </a:p>
        </p:txBody>
      </p:sp>
      <p:sp>
        <p:nvSpPr>
          <p:cNvPr id="5" name="Content Placeholder 4"/>
          <p:cNvSpPr>
            <a:spLocks noGrp="1"/>
          </p:cNvSpPr>
          <p:nvPr>
            <p:ph idx="1"/>
          </p:nvPr>
        </p:nvSpPr>
        <p:spPr>
          <a:xfrm>
            <a:off x="646111" y="1644546"/>
            <a:ext cx="9727445" cy="4028286"/>
          </a:xfrm>
        </p:spPr>
        <p:txBody>
          <a:bodyPr/>
          <a:lstStyle/>
          <a:p>
            <a:pPr marL="0" indent="0">
              <a:buNone/>
            </a:pPr>
            <a:r>
              <a:rPr lang="en-GB" sz="2500" dirty="0">
                <a:latin typeface="Arial" panose="020B0604020202020204" pitchFamily="34" charset="0"/>
                <a:cs typeface="Arial" panose="020B0604020202020204" pitchFamily="34" charset="0"/>
              </a:rPr>
              <a:t>The development of the nursery is an important milestone in the operational process. The involvement of the multiple stakeholders will be within the project scope and communication outcomes</a:t>
            </a:r>
          </a:p>
          <a:p>
            <a:pPr marL="0" indent="0">
              <a:buNone/>
            </a:pPr>
            <a:r>
              <a:rPr lang="en-GB" sz="2500" dirty="0">
                <a:latin typeface="Arial" panose="020B0604020202020204" pitchFamily="34" charset="0"/>
                <a:cs typeface="Arial" panose="020B0604020202020204" pitchFamily="34" charset="0"/>
              </a:rPr>
              <a:t>The shareholders in the project ought to be aware of the progress made in the project execution. Regular information provision will be crucial to ensure real-time tracking of the progress made in meeting the goals set </a:t>
            </a:r>
          </a:p>
          <a:p>
            <a:pPr marL="0" indent="0">
              <a:buNone/>
            </a:pPr>
            <a:r>
              <a:rPr lang="en-GB" sz="2500" dirty="0">
                <a:latin typeface="Arial" panose="020B0604020202020204" pitchFamily="34" charset="0"/>
                <a:cs typeface="Arial" panose="020B0604020202020204" pitchFamily="34" charset="0"/>
              </a:rPr>
              <a:t>The network plans should be coordinated with the stakeholders to ensure sustainability in decision-making. </a:t>
            </a:r>
          </a:p>
          <a:p>
            <a:pPr marL="0" indent="0">
              <a:buNone/>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0156"/>
          </a:xfrm>
        </p:spPr>
        <p:txBody>
          <a:bodyPr/>
          <a:lstStyle/>
          <a:p>
            <a:r>
              <a:rPr lang="en-US" dirty="0"/>
              <a:t>Risk Assessment</a:t>
            </a:r>
            <a:br>
              <a:rPr lang="en-US" dirty="0"/>
            </a:br>
            <a:endParaRPr lang="en-US" dirty="0"/>
          </a:p>
        </p:txBody>
      </p:sp>
      <p:sp>
        <p:nvSpPr>
          <p:cNvPr id="3" name="Text Placeholder 2"/>
          <p:cNvSpPr>
            <a:spLocks noGrp="1"/>
          </p:cNvSpPr>
          <p:nvPr>
            <p:ph idx="1"/>
          </p:nvPr>
        </p:nvSpPr>
        <p:spPr>
          <a:xfrm>
            <a:off x="646111" y="1499935"/>
            <a:ext cx="9404723" cy="4359327"/>
          </a:xfrm>
        </p:spPr>
        <p:txBody>
          <a:bodyPr>
            <a:normAutofit fontScale="92500" lnSpcReduction="20000"/>
          </a:bodyPr>
          <a:lstStyle/>
          <a:p>
            <a:pPr marL="0" indent="0">
              <a:buNone/>
            </a:pPr>
            <a:r>
              <a:rPr lang="en-GB" sz="2500" dirty="0">
                <a:latin typeface="Arial" panose="020B0604020202020204" pitchFamily="34" charset="0"/>
                <a:cs typeface="Arial" panose="020B0604020202020204" pitchFamily="34" charset="0"/>
              </a:rPr>
              <a:t>Focus on the day care facility should comprise an extensive assessment of the facilities after the project.</a:t>
            </a:r>
          </a:p>
          <a:p>
            <a:pPr marL="0" indent="0">
              <a:buNone/>
            </a:pPr>
            <a:r>
              <a:rPr lang="en-GB" sz="2500" dirty="0">
                <a:latin typeface="Arial" panose="020B0604020202020204" pitchFamily="34" charset="0"/>
                <a:cs typeface="Arial" panose="020B0604020202020204" pitchFamily="34" charset="0"/>
              </a:rPr>
              <a:t>The risk assessment will be based on the involvement of the multiple stakeholders in analysing the internal and external factors that may dissuade the project's success</a:t>
            </a:r>
          </a:p>
          <a:p>
            <a:pPr marL="0" indent="0">
              <a:buNone/>
            </a:pPr>
            <a:r>
              <a:rPr lang="en-GB" sz="2500" dirty="0">
                <a:latin typeface="Arial" panose="020B0604020202020204" pitchFamily="34" charset="0"/>
                <a:cs typeface="Arial" panose="020B0604020202020204" pitchFamily="34" charset="0"/>
              </a:rPr>
              <a:t>Evaluating the fire safety, building materials and safety guidelines will translate into creating an enabling platform for decision-making. The risk assessment procedures should centre on consultation with the professionals to determine some of the challenges that may dissuade the project execution process.</a:t>
            </a:r>
          </a:p>
          <a:p>
            <a:pPr marL="0" indent="0">
              <a:buNone/>
            </a:pPr>
            <a:r>
              <a:rPr lang="en-GB" sz="2500" dirty="0">
                <a:latin typeface="Arial" panose="020B0604020202020204" pitchFamily="34" charset="0"/>
                <a:cs typeface="Arial" panose="020B0604020202020204" pitchFamily="34" charset="0"/>
              </a:rPr>
              <a:t>Regular assessment of the safety standards and review of the aspects that may deter efficiency in service provision should ensure a viable location for day care facilities. </a:t>
            </a:r>
          </a:p>
          <a:p>
            <a:pPr marL="0" indent="0">
              <a:buNone/>
            </a:pPr>
            <a:endParaRPr lang="en-US"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7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51</TotalTime>
  <Words>1265</Words>
  <Application>Microsoft Office PowerPoint</Application>
  <PresentationFormat>Widescreen</PresentationFormat>
  <Paragraphs>66</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Business Strategy</vt:lpstr>
      <vt:lpstr>Name: Touheed Ali   Student Number: 1913303   Module Title: Managing Projects in the Workplace  Module Code: BMSW 5104  Lecturer Name: Isaiah Oino  Assignment Title: Project Management Plan </vt:lpstr>
      <vt:lpstr>Introduction</vt:lpstr>
      <vt:lpstr>Project outline and description</vt:lpstr>
      <vt:lpstr>Scope based on the project</vt:lpstr>
      <vt:lpstr>Stakeholder analysis</vt:lpstr>
      <vt:lpstr>Stakeholder analysis</vt:lpstr>
      <vt:lpstr>PowerPoint Presentation</vt:lpstr>
      <vt:lpstr>Costs and resource use </vt:lpstr>
      <vt:lpstr>Consideration of resources </vt:lpstr>
      <vt:lpstr>Project Schedule </vt:lpstr>
      <vt:lpstr>Project Schedule </vt:lpstr>
      <vt:lpstr>Project network </vt:lpstr>
      <vt:lpstr>Risk Assessment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Touheed Ali   Student Number: 1913303   Module Title: Managing Projects in the Workplace  Module Code: BMSW 5104  Lecturer Name: Isaiah Oino  Assignment Title: Project Management Plan </dc:title>
  <dc:creator>Touheed Ali (1913303)</dc:creator>
  <cp:lastModifiedBy>Touheed Ali (1913303)</cp:lastModifiedBy>
  <cp:revision>8</cp:revision>
  <cp:lastPrinted>2012-08-15T21:38:02Z</cp:lastPrinted>
  <dcterms:created xsi:type="dcterms:W3CDTF">2021-12-08T00:49:16Z</dcterms:created>
  <dcterms:modified xsi:type="dcterms:W3CDTF">2021-12-08T01:40:37Z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