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5" r:id="rId5"/>
    <p:sldId id="267" r:id="rId6"/>
    <p:sldId id="284" r:id="rId7"/>
    <p:sldId id="262" r:id="rId8"/>
    <p:sldId id="264" r:id="rId9"/>
    <p:sldId id="268" r:id="rId10"/>
    <p:sldId id="269" r:id="rId11"/>
    <p:sldId id="270" r:id="rId12"/>
    <p:sldId id="271" r:id="rId13"/>
    <p:sldId id="272" r:id="rId14"/>
    <p:sldId id="274" r:id="rId15"/>
    <p:sldId id="275" r:id="rId16"/>
    <p:sldId id="276" r:id="rId17"/>
    <p:sldId id="277" r:id="rId18"/>
    <p:sldId id="278" r:id="rId19"/>
    <p:sldId id="279" r:id="rId20"/>
    <p:sldId id="280" r:id="rId21"/>
    <p:sldId id="281" r:id="rId22"/>
    <p:sldId id="282" r:id="rId23"/>
    <p:sldId id="28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68" d="100"/>
          <a:sy n="68" d="100"/>
        </p:scale>
        <p:origin x="84"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56D4F7F-F29F-4BB9-A9C5-7F602137750A}"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1508323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6D4F7F-F29F-4BB9-A9C5-7F602137750A}"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791878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6D4F7F-F29F-4BB9-A9C5-7F602137750A}"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257133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56D4F7F-F29F-4BB9-A9C5-7F602137750A}" type="datetimeFigureOut">
              <a:rPr lang="en-GB" smtClean="0"/>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2914033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56D4F7F-F29F-4BB9-A9C5-7F602137750A}" type="datetimeFigureOut">
              <a:rPr lang="en-GB" smtClean="0"/>
              <a:t>05/10/2020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498556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56D4F7F-F29F-4BB9-A9C5-7F602137750A}" type="datetimeFigureOut">
              <a:rPr lang="en-GB" smtClean="0"/>
              <a:t>05/10/2020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2308888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6D4F7F-F29F-4BB9-A9C5-7F602137750A}" type="datetimeFigureOut">
              <a:rPr lang="en-GB" smtClean="0"/>
              <a:t>05/10/2020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485541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6D4F7F-F29F-4BB9-A9C5-7F602137750A}" type="datetimeFigureOut">
              <a:rPr lang="en-GB" smtClean="0"/>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1161236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6D4F7F-F29F-4BB9-A9C5-7F602137750A}" type="datetimeFigureOut">
              <a:rPr lang="en-GB" smtClean="0"/>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329462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6D4F7F-F29F-4BB9-A9C5-7F602137750A}"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685190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6D4F7F-F29F-4BB9-A9C5-7F602137750A}"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402302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D4F7F-F29F-4BB9-A9C5-7F602137750A}" type="datetimeFigureOut">
              <a:rPr lang="en-GB" smtClean="0"/>
              <a:t>05/10/2020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A399F4-2C7D-4CD3-99AF-AF796DC8FA6F}" type="slidenum">
              <a:rPr lang="en-GB" smtClean="0"/>
              <a:t>‹#›</a:t>
            </a:fld>
            <a:endParaRPr lang="en-GB"/>
          </a:p>
        </p:txBody>
      </p:sp>
    </p:spTree>
    <p:extLst>
      <p:ext uri="{BB962C8B-B14F-4D97-AF65-F5344CB8AC3E}">
        <p14:creationId xmlns:p14="http://schemas.microsoft.com/office/powerpoint/2010/main" val="41496351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1270000" y="2130426"/>
            <a:ext cx="8712200" cy="1857374"/>
          </a:xfrm>
        </p:spPr>
        <p:txBody>
          <a:bodyPr/>
          <a:lstStyle/>
          <a:p>
            <a:pPr algn="ctr" eaLnBrk="1" hangingPunct="1"/>
            <a:r>
              <a:rPr lang="en-GB" altLang="en-US" dirty="0" smtClean="0"/>
              <a:t>Tuning In – </a:t>
            </a:r>
            <a:br>
              <a:rPr lang="en-GB" altLang="en-US" dirty="0" smtClean="0"/>
            </a:br>
            <a:r>
              <a:rPr lang="en-GB" altLang="en-US" dirty="0" smtClean="0"/>
              <a:t>Profiling a Community</a:t>
            </a:r>
            <a:endParaRPr lang="en-US" altLang="en-US" dirty="0" smtClean="0"/>
          </a:p>
        </p:txBody>
      </p:sp>
      <p:sp>
        <p:nvSpPr>
          <p:cNvPr id="2051" name="Rectangle 3"/>
          <p:cNvSpPr>
            <a:spLocks noGrp="1" noChangeArrowheads="1"/>
          </p:cNvSpPr>
          <p:nvPr>
            <p:ph type="subTitle" idx="4294967295"/>
          </p:nvPr>
        </p:nvSpPr>
        <p:spPr>
          <a:xfrm>
            <a:off x="2424114" y="4508500"/>
            <a:ext cx="7488237" cy="1130300"/>
          </a:xfrm>
        </p:spPr>
        <p:txBody>
          <a:bodyPr/>
          <a:lstStyle/>
          <a:p>
            <a:pPr marL="0" indent="0" algn="ctr">
              <a:buNone/>
            </a:pPr>
            <a:endParaRPr lang="en-US" altLang="en-US" dirty="0" smtClean="0"/>
          </a:p>
        </p:txBody>
      </p:sp>
    </p:spTree>
    <p:extLst>
      <p:ext uri="{BB962C8B-B14F-4D97-AF65-F5344CB8AC3E}">
        <p14:creationId xmlns:p14="http://schemas.microsoft.com/office/powerpoint/2010/main" val="30762601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dirty="0" smtClean="0"/>
              <a:t>Reconnecting</a:t>
            </a:r>
          </a:p>
        </p:txBody>
      </p:sp>
      <p:sp>
        <p:nvSpPr>
          <p:cNvPr id="3075" name="Rectangle 3"/>
          <p:cNvSpPr>
            <a:spLocks noGrp="1" noChangeArrowheads="1"/>
          </p:cNvSpPr>
          <p:nvPr>
            <p:ph type="body" idx="1"/>
          </p:nvPr>
        </p:nvSpPr>
        <p:spPr/>
        <p:txBody>
          <a:bodyPr/>
          <a:lstStyle/>
          <a:p>
            <a:pPr eaLnBrk="1" hangingPunct="1"/>
            <a:endParaRPr lang="en-GB" altLang="en-US" dirty="0" smtClean="0"/>
          </a:p>
          <a:p>
            <a:pPr eaLnBrk="1" hangingPunct="1"/>
            <a:r>
              <a:rPr lang="en-GB" altLang="en-US" dirty="0" smtClean="0"/>
              <a:t>When you were 15 what was good about living in your community?</a:t>
            </a:r>
          </a:p>
          <a:p>
            <a:pPr eaLnBrk="1" hangingPunct="1"/>
            <a:endParaRPr lang="en-GB" altLang="en-US" dirty="0" smtClean="0"/>
          </a:p>
          <a:p>
            <a:pPr eaLnBrk="1" hangingPunct="1"/>
            <a:endParaRPr lang="en-GB" altLang="en-US" dirty="0" smtClean="0"/>
          </a:p>
          <a:p>
            <a:pPr eaLnBrk="1" hangingPunct="1">
              <a:buFontTx/>
              <a:buNone/>
            </a:pPr>
            <a:endParaRPr lang="en-GB" altLang="en-US" dirty="0" smtClean="0"/>
          </a:p>
        </p:txBody>
      </p:sp>
    </p:spTree>
    <p:extLst>
      <p:ext uri="{BB962C8B-B14F-4D97-AF65-F5344CB8AC3E}">
        <p14:creationId xmlns:p14="http://schemas.microsoft.com/office/powerpoint/2010/main" val="25207409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p:txBody>
          <a:bodyPr/>
          <a:lstStyle/>
          <a:p>
            <a:pPr eaLnBrk="1" hangingPunct="1"/>
            <a:r>
              <a:rPr lang="en-GB" altLang="en-US" dirty="0" smtClean="0"/>
              <a:t>When you were 15</a:t>
            </a:r>
            <a:endParaRPr lang="en-US" altLang="en-US" dirty="0" smtClean="0"/>
          </a:p>
        </p:txBody>
      </p:sp>
      <p:sp>
        <p:nvSpPr>
          <p:cNvPr id="4099" name="Rectangle 3"/>
          <p:cNvSpPr>
            <a:spLocks noGrp="1" noChangeArrowheads="1"/>
          </p:cNvSpPr>
          <p:nvPr>
            <p:ph type="body" idx="4294967295"/>
          </p:nvPr>
        </p:nvSpPr>
        <p:spPr>
          <a:xfrm>
            <a:off x="838200" y="2006599"/>
            <a:ext cx="10515600" cy="4170363"/>
          </a:xfrm>
        </p:spPr>
        <p:txBody>
          <a:bodyPr/>
          <a:lstStyle/>
          <a:p>
            <a:pPr eaLnBrk="1" hangingPunct="1"/>
            <a:r>
              <a:rPr lang="en-GB" altLang="en-US" dirty="0" smtClean="0"/>
              <a:t>List 3 of the best things about your community</a:t>
            </a:r>
          </a:p>
          <a:p>
            <a:pPr eaLnBrk="1" hangingPunct="1">
              <a:buFontTx/>
              <a:buNone/>
            </a:pPr>
            <a:endParaRPr lang="en-GB" altLang="en-US" dirty="0" smtClean="0"/>
          </a:p>
          <a:p>
            <a:pPr eaLnBrk="1" hangingPunct="1"/>
            <a:r>
              <a:rPr lang="en-GB" altLang="en-US" dirty="0" smtClean="0"/>
              <a:t>List 3 of the worst things about your community</a:t>
            </a:r>
          </a:p>
          <a:p>
            <a:pPr eaLnBrk="1" hangingPunct="1">
              <a:buFontTx/>
              <a:buNone/>
            </a:pPr>
            <a:endParaRPr lang="en-GB" altLang="en-US" dirty="0" smtClean="0"/>
          </a:p>
          <a:p>
            <a:pPr eaLnBrk="1" hangingPunct="1"/>
            <a:r>
              <a:rPr lang="en-GB" altLang="en-US" dirty="0" smtClean="0"/>
              <a:t>What could you have done with some help with when you were 15?</a:t>
            </a:r>
            <a:endParaRPr lang="en-US" altLang="en-US" dirty="0" smtClean="0"/>
          </a:p>
        </p:txBody>
      </p:sp>
    </p:spTree>
    <p:extLst>
      <p:ext uri="{BB962C8B-B14F-4D97-AF65-F5344CB8AC3E}">
        <p14:creationId xmlns:p14="http://schemas.microsoft.com/office/powerpoint/2010/main" val="32154617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idx="4294967295"/>
          </p:nvPr>
        </p:nvSpPr>
        <p:spPr/>
        <p:txBody>
          <a:bodyPr/>
          <a:lstStyle/>
          <a:p>
            <a:pPr eaLnBrk="1" hangingPunct="1"/>
            <a:r>
              <a:rPr lang="en-GB" altLang="en-US" smtClean="0"/>
              <a:t>Key Purpose of Youth Work</a:t>
            </a:r>
            <a:endParaRPr lang="en-US" altLang="en-US" smtClean="0"/>
          </a:p>
        </p:txBody>
      </p:sp>
      <p:sp>
        <p:nvSpPr>
          <p:cNvPr id="10243" name="Rectangle 3"/>
          <p:cNvSpPr>
            <a:spLocks noGrp="1" noChangeArrowheads="1"/>
          </p:cNvSpPr>
          <p:nvPr>
            <p:ph type="body" idx="4294967295"/>
          </p:nvPr>
        </p:nvSpPr>
        <p:spPr>
          <a:xfrm>
            <a:off x="749300" y="1905000"/>
            <a:ext cx="9753600" cy="4522788"/>
          </a:xfrm>
        </p:spPr>
        <p:txBody>
          <a:bodyPr/>
          <a:lstStyle/>
          <a:p>
            <a:pPr eaLnBrk="1" hangingPunct="1"/>
            <a:r>
              <a:rPr lang="en-GB" altLang="en-US" dirty="0" smtClean="0"/>
              <a:t>Enable young people to develop holistically, working with them to facilitate their personal, social and educational development, to enable them to develop their voice, influence and place in society and to reach their full potential.</a:t>
            </a:r>
          </a:p>
          <a:p>
            <a:pPr eaLnBrk="1" hangingPunct="1">
              <a:buFontTx/>
              <a:buNone/>
            </a:pPr>
            <a:endParaRPr lang="en-GB" altLang="en-US" dirty="0" smtClean="0"/>
          </a:p>
          <a:p>
            <a:pPr algn="r" eaLnBrk="1" hangingPunct="1">
              <a:buFontTx/>
              <a:buNone/>
            </a:pPr>
            <a:r>
              <a:rPr lang="en-GB" altLang="en-US" sz="2000" dirty="0"/>
              <a:t>National Occupational Standards for Youth Work, </a:t>
            </a:r>
            <a:endParaRPr lang="en-GB" altLang="en-US" sz="2000" dirty="0" smtClean="0"/>
          </a:p>
          <a:p>
            <a:pPr algn="r" eaLnBrk="1" hangingPunct="1">
              <a:buFontTx/>
              <a:buNone/>
            </a:pPr>
            <a:r>
              <a:rPr lang="en-GB" altLang="en-US" sz="2000" dirty="0" smtClean="0"/>
              <a:t>CLD Scotland</a:t>
            </a:r>
            <a:r>
              <a:rPr lang="en-GB" altLang="en-US" sz="2000" dirty="0" smtClean="0"/>
              <a:t>, 2019.</a:t>
            </a:r>
            <a:endParaRPr lang="en-US" altLang="en-US" sz="2000" dirty="0"/>
          </a:p>
        </p:txBody>
      </p:sp>
    </p:spTree>
    <p:extLst>
      <p:ext uri="{BB962C8B-B14F-4D97-AF65-F5344CB8AC3E}">
        <p14:creationId xmlns:p14="http://schemas.microsoft.com/office/powerpoint/2010/main" val="16997249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209800" y="381000"/>
            <a:ext cx="7772400" cy="1143000"/>
          </a:xfrm>
        </p:spPr>
        <p:txBody>
          <a:bodyPr/>
          <a:lstStyle/>
          <a:p>
            <a:pPr eaLnBrk="1" hangingPunct="1"/>
            <a:r>
              <a:rPr lang="en-GB" altLang="en-US" smtClean="0">
                <a:latin typeface="Calibri" panose="020F0502020204030204" pitchFamily="34" charset="0"/>
              </a:rPr>
              <a:t>Why a Community Profile?</a:t>
            </a:r>
          </a:p>
        </p:txBody>
      </p:sp>
      <p:sp>
        <p:nvSpPr>
          <p:cNvPr id="12291" name="Rectangle 3"/>
          <p:cNvSpPr>
            <a:spLocks noGrp="1" noChangeArrowheads="1"/>
          </p:cNvSpPr>
          <p:nvPr>
            <p:ph type="body" idx="1"/>
          </p:nvPr>
        </p:nvSpPr>
        <p:spPr>
          <a:xfrm>
            <a:off x="914400" y="1752601"/>
            <a:ext cx="9067800" cy="4556125"/>
          </a:xfrm>
        </p:spPr>
        <p:txBody>
          <a:bodyPr/>
          <a:lstStyle/>
          <a:p>
            <a:pPr algn="just" eaLnBrk="1" hangingPunct="1">
              <a:lnSpc>
                <a:spcPct val="80000"/>
              </a:lnSpc>
            </a:pPr>
            <a:r>
              <a:rPr lang="en-GB" altLang="en-US" dirty="0">
                <a:latin typeface="Calibri" panose="020F0502020204030204" pitchFamily="34" charset="0"/>
              </a:rPr>
              <a:t>“There is a long tradition of community studies in sociology.  These are usually based on particular localities and their main aim is to describe the values, relationships and lifestyles of the people living there.  They are especially useful for capturing the totality or ‘wholeness’ of social experience.  Even when the study is primarily interested in one sphere (e.g. housing or family) it usually tries to set this within the wider round of life in the surrounding locality.” </a:t>
            </a:r>
          </a:p>
          <a:p>
            <a:pPr algn="just" eaLnBrk="1" hangingPunct="1">
              <a:lnSpc>
                <a:spcPct val="80000"/>
              </a:lnSpc>
              <a:buFontTx/>
              <a:buNone/>
            </a:pPr>
            <a:r>
              <a:rPr lang="en-GB" altLang="en-US" dirty="0">
                <a:latin typeface="Calibri" panose="020F0502020204030204" pitchFamily="34" charset="0"/>
              </a:rPr>
              <a:t> </a:t>
            </a:r>
            <a:endParaRPr lang="en-GB" altLang="en-US" dirty="0">
              <a:solidFill>
                <a:srgbClr val="008080"/>
              </a:solidFill>
              <a:latin typeface="Calibri" panose="020F0502020204030204" pitchFamily="34" charset="0"/>
            </a:endParaRPr>
          </a:p>
          <a:p>
            <a:pPr eaLnBrk="1" hangingPunct="1">
              <a:lnSpc>
                <a:spcPct val="80000"/>
              </a:lnSpc>
              <a:buFontTx/>
              <a:buNone/>
            </a:pPr>
            <a:r>
              <a:rPr lang="en-GB" altLang="en-US" b="1" dirty="0">
                <a:latin typeface="Calibri" panose="020F0502020204030204" pitchFamily="34" charset="0"/>
              </a:rPr>
              <a:t>	Taylor et al 1995 </a:t>
            </a:r>
            <a:r>
              <a:rPr lang="en-GB" altLang="en-US" b="1" i="1" dirty="0">
                <a:latin typeface="Calibri" panose="020F0502020204030204" pitchFamily="34" charset="0"/>
              </a:rPr>
              <a:t>Sociology in Focus</a:t>
            </a:r>
            <a:r>
              <a:rPr lang="en-GB" altLang="en-US" b="1" dirty="0">
                <a:latin typeface="Calibri" panose="020F0502020204030204" pitchFamily="34" charset="0"/>
              </a:rPr>
              <a:t> </a:t>
            </a:r>
          </a:p>
          <a:p>
            <a:pPr eaLnBrk="1" hangingPunct="1">
              <a:lnSpc>
                <a:spcPct val="80000"/>
              </a:lnSpc>
            </a:pPr>
            <a:endParaRPr lang="en-GB" altLang="en-US" dirty="0">
              <a:latin typeface="Calibri" panose="020F0502020204030204" pitchFamily="34" charset="0"/>
            </a:endParaRPr>
          </a:p>
        </p:txBody>
      </p:sp>
    </p:spTree>
    <p:extLst>
      <p:ext uri="{BB962C8B-B14F-4D97-AF65-F5344CB8AC3E}">
        <p14:creationId xmlns:p14="http://schemas.microsoft.com/office/powerpoint/2010/main" val="42459982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Developing Understanding</a:t>
            </a:r>
            <a:endParaRPr lang="en-GB" dirty="0"/>
          </a:p>
        </p:txBody>
      </p:sp>
      <p:sp>
        <p:nvSpPr>
          <p:cNvPr id="3" name="Content Placeholder 2"/>
          <p:cNvSpPr>
            <a:spLocks noGrp="1"/>
          </p:cNvSpPr>
          <p:nvPr>
            <p:ph idx="1"/>
          </p:nvPr>
        </p:nvSpPr>
        <p:spPr>
          <a:xfrm>
            <a:off x="838200" y="1690688"/>
            <a:ext cx="10515600" cy="4486275"/>
          </a:xfrm>
        </p:spPr>
        <p:txBody>
          <a:bodyPr/>
          <a:lstStyle/>
          <a:p>
            <a:pPr marL="0" indent="0">
              <a:buNone/>
            </a:pPr>
            <a:r>
              <a:rPr lang="en-GB" dirty="0" smtClean="0"/>
              <a:t>Next question – how?</a:t>
            </a:r>
          </a:p>
          <a:p>
            <a:pPr marL="0" indent="0">
              <a:buNone/>
            </a:pPr>
            <a:r>
              <a:rPr lang="en-GB" dirty="0"/>
              <a:t>	</a:t>
            </a:r>
            <a:endParaRPr lang="en-GB" dirty="0" smtClean="0"/>
          </a:p>
          <a:p>
            <a:endParaRPr lang="en-GB" dirty="0" smtClean="0"/>
          </a:p>
          <a:p>
            <a:r>
              <a:rPr lang="en-GB" dirty="0" smtClean="0"/>
              <a:t>Ethnography</a:t>
            </a:r>
          </a:p>
          <a:p>
            <a:r>
              <a:rPr lang="en-GB" dirty="0" smtClean="0"/>
              <a:t>Community Profiling</a:t>
            </a:r>
          </a:p>
          <a:p>
            <a:r>
              <a:rPr lang="en-GB" dirty="0" smtClean="0"/>
              <a:t>Participatory research</a:t>
            </a:r>
          </a:p>
          <a:p>
            <a:r>
              <a:rPr lang="en-GB" dirty="0" smtClean="0"/>
              <a:t>Case studies</a:t>
            </a:r>
          </a:p>
          <a:p>
            <a:pPr marL="0" indent="0">
              <a:buNone/>
            </a:pPr>
            <a:endParaRPr lang="en-GB" dirty="0"/>
          </a:p>
        </p:txBody>
      </p:sp>
    </p:spTree>
    <p:extLst>
      <p:ext uri="{BB962C8B-B14F-4D97-AF65-F5344CB8AC3E}">
        <p14:creationId xmlns:p14="http://schemas.microsoft.com/office/powerpoint/2010/main" val="2725971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z="4000" dirty="0"/>
              <a:t>What </a:t>
            </a:r>
            <a:r>
              <a:rPr lang="en-GB" altLang="en-US" sz="4000" dirty="0" smtClean="0"/>
              <a:t>does a non formal educator need </a:t>
            </a:r>
            <a:r>
              <a:rPr lang="en-GB" altLang="en-US" sz="4000" dirty="0"/>
              <a:t>to know to work </a:t>
            </a:r>
            <a:r>
              <a:rPr lang="en-GB" altLang="en-US" sz="4000" dirty="0" smtClean="0"/>
              <a:t>in a local area?</a:t>
            </a:r>
            <a:endParaRPr lang="en-GB" altLang="en-US" sz="4000" dirty="0"/>
          </a:p>
        </p:txBody>
      </p:sp>
      <p:sp>
        <p:nvSpPr>
          <p:cNvPr id="7171" name="Rectangle 3"/>
          <p:cNvSpPr>
            <a:spLocks noGrp="1" noChangeArrowheads="1"/>
          </p:cNvSpPr>
          <p:nvPr>
            <p:ph type="body" idx="1"/>
          </p:nvPr>
        </p:nvSpPr>
        <p:spPr/>
        <p:txBody>
          <a:bodyPr>
            <a:normAutofit/>
          </a:bodyPr>
          <a:lstStyle/>
          <a:p>
            <a:pPr marL="0" indent="0" eaLnBrk="1" hangingPunct="1">
              <a:buNone/>
            </a:pPr>
            <a:r>
              <a:rPr lang="en-GB" altLang="en-US" dirty="0" smtClean="0"/>
              <a:t>Statistical Information: </a:t>
            </a:r>
          </a:p>
          <a:p>
            <a:pPr marL="0" indent="0" eaLnBrk="1" hangingPunct="1">
              <a:buNone/>
            </a:pPr>
            <a:endParaRPr lang="en-GB" altLang="en-US" dirty="0" smtClean="0"/>
          </a:p>
          <a:p>
            <a:pPr lvl="1"/>
            <a:r>
              <a:rPr lang="en-GB" altLang="en-US" dirty="0" smtClean="0"/>
              <a:t>Population Breakdown, </a:t>
            </a:r>
          </a:p>
          <a:p>
            <a:pPr lvl="1"/>
            <a:r>
              <a:rPr lang="en-GB" altLang="en-US" dirty="0" smtClean="0"/>
              <a:t>Unemployment (Especially youth), </a:t>
            </a:r>
          </a:p>
          <a:p>
            <a:pPr lvl="1"/>
            <a:r>
              <a:rPr lang="en-GB" altLang="en-US" dirty="0" smtClean="0"/>
              <a:t>Young Parents, </a:t>
            </a:r>
          </a:p>
          <a:p>
            <a:pPr lvl="1"/>
            <a:r>
              <a:rPr lang="en-GB" altLang="en-US" dirty="0" smtClean="0"/>
              <a:t>Public Services i.e. Transport, Health services/ GP Surgeries, </a:t>
            </a:r>
          </a:p>
          <a:p>
            <a:pPr lvl="1"/>
            <a:r>
              <a:rPr lang="en-GB" altLang="en-US" dirty="0" smtClean="0"/>
              <a:t>Leisure Activities. </a:t>
            </a:r>
          </a:p>
          <a:p>
            <a:pPr lvl="1"/>
            <a:r>
              <a:rPr lang="en-GB" altLang="en-US" dirty="0" smtClean="0"/>
              <a:t>Language issues. </a:t>
            </a:r>
          </a:p>
          <a:p>
            <a:pPr lvl="1"/>
            <a:r>
              <a:rPr lang="en-GB" altLang="en-US" dirty="0" smtClean="0"/>
              <a:t>Deprivation Levels.</a:t>
            </a:r>
          </a:p>
          <a:p>
            <a:pPr eaLnBrk="1" hangingPunct="1"/>
            <a:endParaRPr lang="en-GB" altLang="en-US" dirty="0" smtClean="0"/>
          </a:p>
        </p:txBody>
      </p:sp>
    </p:spTree>
    <p:extLst>
      <p:ext uri="{BB962C8B-B14F-4D97-AF65-F5344CB8AC3E}">
        <p14:creationId xmlns:p14="http://schemas.microsoft.com/office/powerpoint/2010/main" val="4108755761"/>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smtClean="0"/>
              <a:t>The purpose of the profile</a:t>
            </a:r>
          </a:p>
        </p:txBody>
      </p:sp>
      <p:sp>
        <p:nvSpPr>
          <p:cNvPr id="9219" name="Rectangle 3"/>
          <p:cNvSpPr>
            <a:spLocks noGrp="1" noChangeArrowheads="1"/>
          </p:cNvSpPr>
          <p:nvPr>
            <p:ph type="body" idx="1"/>
          </p:nvPr>
        </p:nvSpPr>
        <p:spPr>
          <a:xfrm>
            <a:off x="939800" y="1628776"/>
            <a:ext cx="9336088" cy="4824413"/>
          </a:xfrm>
        </p:spPr>
        <p:txBody>
          <a:bodyPr/>
          <a:lstStyle/>
          <a:p>
            <a:pPr marL="0" indent="0" eaLnBrk="1" hangingPunct="1">
              <a:buNone/>
            </a:pPr>
            <a:endParaRPr lang="en-GB" altLang="en-US" dirty="0"/>
          </a:p>
          <a:p>
            <a:pPr eaLnBrk="1" hangingPunct="1"/>
            <a:r>
              <a:rPr lang="en-GB" altLang="en-US" dirty="0"/>
              <a:t>Following a description </a:t>
            </a:r>
            <a:r>
              <a:rPr lang="en-GB" altLang="en-US" dirty="0" smtClean="0"/>
              <a:t>and an analysis of </a:t>
            </a:r>
            <a:r>
              <a:rPr lang="en-GB" altLang="en-US" dirty="0"/>
              <a:t>the area the </a:t>
            </a:r>
            <a:r>
              <a:rPr lang="en-GB" altLang="en-US" dirty="0" smtClean="0"/>
              <a:t>a Community Profile </a:t>
            </a:r>
            <a:r>
              <a:rPr lang="en-GB" altLang="en-US" dirty="0"/>
              <a:t>should </a:t>
            </a:r>
            <a:r>
              <a:rPr lang="en-GB" altLang="en-US" dirty="0" smtClean="0"/>
              <a:t>include </a:t>
            </a:r>
            <a:r>
              <a:rPr lang="en-GB" altLang="en-US" dirty="0"/>
              <a:t>some observations and comments from young people on the influence that the community has on themselves and their peers</a:t>
            </a:r>
            <a:r>
              <a:rPr lang="en-GB" altLang="en-US" dirty="0" smtClean="0"/>
              <a:t>.</a:t>
            </a:r>
          </a:p>
          <a:p>
            <a:pPr marL="0" indent="0" eaLnBrk="1" hangingPunct="1">
              <a:buNone/>
            </a:pPr>
            <a:endParaRPr lang="en-GB" altLang="en-US" dirty="0" smtClean="0"/>
          </a:p>
          <a:p>
            <a:pPr eaLnBrk="1" hangingPunct="1"/>
            <a:r>
              <a:rPr lang="en-GB" altLang="en-US" dirty="0" smtClean="0"/>
              <a:t>The Profile should conclude with recommendations for future action to address needs identified within the profiling exercise. </a:t>
            </a:r>
            <a:endParaRPr lang="en-GB" altLang="en-US" dirty="0"/>
          </a:p>
        </p:txBody>
      </p:sp>
    </p:spTree>
    <p:extLst>
      <p:ext uri="{BB962C8B-B14F-4D97-AF65-F5344CB8AC3E}">
        <p14:creationId xmlns:p14="http://schemas.microsoft.com/office/powerpoint/2010/main" val="7232652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idx="4294967295"/>
          </p:nvPr>
        </p:nvSpPr>
        <p:spPr>
          <a:xfrm>
            <a:off x="798513" y="209550"/>
            <a:ext cx="8229600" cy="1143000"/>
          </a:xfrm>
        </p:spPr>
        <p:txBody>
          <a:bodyPr/>
          <a:lstStyle/>
          <a:p>
            <a:pPr eaLnBrk="1" hangingPunct="1"/>
            <a:r>
              <a:rPr lang="en-GB" altLang="en-US" dirty="0" smtClean="0"/>
              <a:t>Community</a:t>
            </a:r>
          </a:p>
        </p:txBody>
      </p:sp>
      <p:sp>
        <p:nvSpPr>
          <p:cNvPr id="13315" name="Rectangle 3"/>
          <p:cNvSpPr>
            <a:spLocks noGrp="1" noChangeArrowheads="1"/>
          </p:cNvSpPr>
          <p:nvPr>
            <p:ph type="body" idx="4294967295"/>
          </p:nvPr>
        </p:nvSpPr>
        <p:spPr>
          <a:xfrm>
            <a:off x="685800" y="1600200"/>
            <a:ext cx="9525000" cy="4852988"/>
          </a:xfrm>
        </p:spPr>
        <p:txBody>
          <a:bodyPr/>
          <a:lstStyle/>
          <a:p>
            <a:pPr eaLnBrk="1" hangingPunct="1">
              <a:lnSpc>
                <a:spcPct val="90000"/>
              </a:lnSpc>
            </a:pPr>
            <a:r>
              <a:rPr lang="en-GB" altLang="en-US" sz="2600" dirty="0"/>
              <a:t>A Community Profile should describe and make initial judgements on a specific </a:t>
            </a:r>
            <a:r>
              <a:rPr lang="en-GB" altLang="en-US" sz="2600" dirty="0" smtClean="0"/>
              <a:t>geographic </a:t>
            </a:r>
            <a:r>
              <a:rPr lang="en-GB" altLang="en-US" sz="2600" dirty="0"/>
              <a:t>area, preferably the area where the </a:t>
            </a:r>
            <a:r>
              <a:rPr lang="en-GB" altLang="en-US" sz="2600" dirty="0" smtClean="0"/>
              <a:t>learners live.</a:t>
            </a:r>
            <a:endParaRPr lang="en-GB" altLang="en-US" sz="2600" dirty="0"/>
          </a:p>
          <a:p>
            <a:pPr eaLnBrk="1" hangingPunct="1">
              <a:lnSpc>
                <a:spcPct val="90000"/>
              </a:lnSpc>
            </a:pPr>
            <a:endParaRPr lang="en-GB" altLang="en-US" sz="2600" dirty="0"/>
          </a:p>
          <a:p>
            <a:pPr eaLnBrk="1" hangingPunct="1">
              <a:lnSpc>
                <a:spcPct val="90000"/>
              </a:lnSpc>
            </a:pPr>
            <a:r>
              <a:rPr lang="en-GB" altLang="en-US" sz="2600" dirty="0"/>
              <a:t>Following a thorough description of the area the Profile should include observations and comments from young people on the reality of life there.</a:t>
            </a:r>
          </a:p>
          <a:p>
            <a:pPr eaLnBrk="1" hangingPunct="1">
              <a:lnSpc>
                <a:spcPct val="90000"/>
              </a:lnSpc>
              <a:buFontTx/>
              <a:buNone/>
            </a:pPr>
            <a:endParaRPr lang="en-GB" altLang="en-US" sz="2600" dirty="0"/>
          </a:p>
          <a:p>
            <a:pPr eaLnBrk="1" hangingPunct="1">
              <a:lnSpc>
                <a:spcPct val="90000"/>
              </a:lnSpc>
            </a:pPr>
            <a:r>
              <a:rPr lang="en-GB" altLang="en-US" sz="2600" dirty="0"/>
              <a:t>The Profile </a:t>
            </a:r>
            <a:r>
              <a:rPr lang="en-GB" altLang="en-US" sz="2600" dirty="0" smtClean="0"/>
              <a:t>should </a:t>
            </a:r>
            <a:r>
              <a:rPr lang="en-GB" altLang="en-US" sz="2600" dirty="0"/>
              <a:t>clearly detail the issues for local young people and what this means for </a:t>
            </a:r>
            <a:r>
              <a:rPr lang="en-GB" altLang="en-US" sz="2600" dirty="0" smtClean="0"/>
              <a:t>subsequent education programmes</a:t>
            </a:r>
            <a:r>
              <a:rPr lang="en-GB" altLang="en-US" sz="2600" dirty="0"/>
              <a:t>.</a:t>
            </a:r>
          </a:p>
        </p:txBody>
      </p:sp>
    </p:spTree>
    <p:extLst>
      <p:ext uri="{BB962C8B-B14F-4D97-AF65-F5344CB8AC3E}">
        <p14:creationId xmlns:p14="http://schemas.microsoft.com/office/powerpoint/2010/main" val="242569166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Further Analysis</a:t>
            </a:r>
          </a:p>
        </p:txBody>
      </p:sp>
      <p:sp>
        <p:nvSpPr>
          <p:cNvPr id="14339" name="Rectangle 3"/>
          <p:cNvSpPr>
            <a:spLocks noGrp="1" noChangeArrowheads="1"/>
          </p:cNvSpPr>
          <p:nvPr>
            <p:ph type="body" idx="1"/>
          </p:nvPr>
        </p:nvSpPr>
        <p:spPr>
          <a:xfrm>
            <a:off x="838200" y="1412876"/>
            <a:ext cx="9383713" cy="4525963"/>
          </a:xfrm>
        </p:spPr>
        <p:txBody>
          <a:bodyPr/>
          <a:lstStyle/>
          <a:p>
            <a:pPr eaLnBrk="1" hangingPunct="1">
              <a:lnSpc>
                <a:spcPct val="90000"/>
              </a:lnSpc>
            </a:pPr>
            <a:r>
              <a:rPr lang="en-GB" altLang="en-US" dirty="0" smtClean="0"/>
              <a:t>Are basic needs being met?</a:t>
            </a:r>
          </a:p>
          <a:p>
            <a:pPr eaLnBrk="1" hangingPunct="1">
              <a:lnSpc>
                <a:spcPct val="90000"/>
              </a:lnSpc>
            </a:pPr>
            <a:r>
              <a:rPr lang="en-GB" altLang="en-US" dirty="0" smtClean="0"/>
              <a:t>Where do people feel the power lies in the community?</a:t>
            </a:r>
          </a:p>
          <a:p>
            <a:pPr eaLnBrk="1" hangingPunct="1">
              <a:lnSpc>
                <a:spcPct val="90000"/>
              </a:lnSpc>
            </a:pPr>
            <a:r>
              <a:rPr lang="en-GB" altLang="en-US" dirty="0" smtClean="0"/>
              <a:t>Social relationships in the community e.g. What kind of profile do young people have, are they involved in any community type of projects, how are they perceived by the elderly, is there a ‘fear of young people’ amongst elderly or vulnerable groups.</a:t>
            </a:r>
          </a:p>
          <a:p>
            <a:pPr eaLnBrk="1" hangingPunct="1">
              <a:lnSpc>
                <a:spcPct val="90000"/>
              </a:lnSpc>
            </a:pPr>
            <a:r>
              <a:rPr lang="en-GB" altLang="en-US" dirty="0" smtClean="0"/>
              <a:t>What are the key issues that people talk about?</a:t>
            </a:r>
          </a:p>
          <a:p>
            <a:pPr eaLnBrk="1" hangingPunct="1">
              <a:lnSpc>
                <a:spcPct val="90000"/>
              </a:lnSpc>
            </a:pPr>
            <a:r>
              <a:rPr lang="en-GB" altLang="en-US" dirty="0" smtClean="0"/>
              <a:t>How do young people fit into these structures?</a:t>
            </a:r>
          </a:p>
        </p:txBody>
      </p:sp>
    </p:spTree>
    <p:extLst>
      <p:ext uri="{BB962C8B-B14F-4D97-AF65-F5344CB8AC3E}">
        <p14:creationId xmlns:p14="http://schemas.microsoft.com/office/powerpoint/2010/main" val="3943347836"/>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a:t>Knowledge of other Organisations</a:t>
            </a:r>
          </a:p>
        </p:txBody>
      </p:sp>
      <p:sp>
        <p:nvSpPr>
          <p:cNvPr id="15363" name="Rectangle 3"/>
          <p:cNvSpPr>
            <a:spLocks noGrp="1" noChangeArrowheads="1"/>
          </p:cNvSpPr>
          <p:nvPr>
            <p:ph type="body" idx="1"/>
          </p:nvPr>
        </p:nvSpPr>
        <p:spPr/>
        <p:txBody>
          <a:bodyPr>
            <a:normAutofit/>
          </a:bodyPr>
          <a:lstStyle/>
          <a:p>
            <a:pPr eaLnBrk="1" hangingPunct="1"/>
            <a:r>
              <a:rPr lang="en-GB" altLang="en-US" sz="3200" dirty="0" smtClean="0"/>
              <a:t>A knowledge of the organisations that work or exert an influence on any community is crucial and information about these organisations should be included in your profile e.g.</a:t>
            </a:r>
          </a:p>
          <a:p>
            <a:pPr eaLnBrk="1" hangingPunct="1"/>
            <a:r>
              <a:rPr lang="en-GB" altLang="en-US" sz="3200" dirty="0" smtClean="0"/>
              <a:t>Local and central government services.</a:t>
            </a:r>
          </a:p>
          <a:p>
            <a:pPr eaLnBrk="1" hangingPunct="1"/>
            <a:r>
              <a:rPr lang="en-GB" altLang="en-US" sz="3200" dirty="0" smtClean="0"/>
              <a:t>Those involved in economic development.</a:t>
            </a:r>
          </a:p>
          <a:p>
            <a:pPr eaLnBrk="1" hangingPunct="1"/>
            <a:r>
              <a:rPr lang="en-GB" altLang="en-US" sz="3200" dirty="0" smtClean="0"/>
              <a:t>Other Voluntary organisations</a:t>
            </a:r>
          </a:p>
          <a:p>
            <a:pPr eaLnBrk="1" hangingPunct="1"/>
            <a:r>
              <a:rPr lang="en-GB" altLang="en-US" sz="3200" dirty="0" smtClean="0"/>
              <a:t>Interest and Leisure associations</a:t>
            </a:r>
          </a:p>
        </p:txBody>
      </p:sp>
    </p:spTree>
    <p:extLst>
      <p:ext uri="{BB962C8B-B14F-4D97-AF65-F5344CB8AC3E}">
        <p14:creationId xmlns:p14="http://schemas.microsoft.com/office/powerpoint/2010/main" val="1500367294"/>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idx="4294967295"/>
          </p:nvPr>
        </p:nvSpPr>
        <p:spPr/>
        <p:txBody>
          <a:bodyPr/>
          <a:lstStyle/>
          <a:p>
            <a:pPr eaLnBrk="1" hangingPunct="1"/>
            <a:r>
              <a:rPr lang="en-GB" altLang="en-US" sz="3600"/>
              <a:t>Why do I need to know the community?</a:t>
            </a:r>
          </a:p>
        </p:txBody>
      </p:sp>
      <p:sp>
        <p:nvSpPr>
          <p:cNvPr id="10243" name="Rectangle 3"/>
          <p:cNvSpPr>
            <a:spLocks noGrp="1" noChangeArrowheads="1"/>
          </p:cNvSpPr>
          <p:nvPr>
            <p:ph type="body" idx="4294967295"/>
          </p:nvPr>
        </p:nvSpPr>
        <p:spPr>
          <a:xfrm>
            <a:off x="838200" y="1557339"/>
            <a:ext cx="9918700" cy="4568825"/>
          </a:xfrm>
        </p:spPr>
        <p:txBody>
          <a:bodyPr/>
          <a:lstStyle/>
          <a:p>
            <a:pPr eaLnBrk="1" hangingPunct="1"/>
            <a:r>
              <a:rPr lang="en-GB" altLang="en-US" dirty="0"/>
              <a:t>A knowledge of the community is necessary to plan a </a:t>
            </a:r>
            <a:r>
              <a:rPr lang="en-GB" altLang="en-US" dirty="0" smtClean="0"/>
              <a:t>meaningful programme of education</a:t>
            </a:r>
          </a:p>
          <a:p>
            <a:pPr marL="0" indent="0" eaLnBrk="1" hangingPunct="1">
              <a:buNone/>
            </a:pPr>
            <a:endParaRPr lang="en-GB" altLang="en-US" dirty="0"/>
          </a:p>
          <a:p>
            <a:pPr lvl="1" eaLnBrk="1" hangingPunct="1"/>
            <a:r>
              <a:rPr lang="en-GB" altLang="en-US" dirty="0"/>
              <a:t>The purpose of the </a:t>
            </a:r>
            <a:r>
              <a:rPr lang="en-GB" altLang="en-US" dirty="0" smtClean="0"/>
              <a:t>programme</a:t>
            </a:r>
            <a:endParaRPr lang="en-GB" altLang="en-US" dirty="0"/>
          </a:p>
          <a:p>
            <a:pPr lvl="1" eaLnBrk="1" hangingPunct="1"/>
            <a:r>
              <a:rPr lang="en-GB" altLang="en-US" dirty="0"/>
              <a:t>The young people’s wants and needs</a:t>
            </a:r>
          </a:p>
          <a:p>
            <a:pPr lvl="1" eaLnBrk="1" hangingPunct="1"/>
            <a:r>
              <a:rPr lang="en-GB" altLang="en-US" dirty="0" smtClean="0"/>
              <a:t>Adults </a:t>
            </a:r>
            <a:r>
              <a:rPr lang="en-GB" altLang="en-US" dirty="0"/>
              <a:t>skills, knowledge, interests and qualifications</a:t>
            </a:r>
          </a:p>
          <a:p>
            <a:pPr lvl="1" eaLnBrk="1" hangingPunct="1"/>
            <a:r>
              <a:rPr lang="en-GB" altLang="en-US" dirty="0"/>
              <a:t>What adults believe is good for young people</a:t>
            </a:r>
          </a:p>
          <a:p>
            <a:pPr lvl="1" eaLnBrk="1" hangingPunct="1"/>
            <a:r>
              <a:rPr lang="en-GB" altLang="en-US" dirty="0" smtClean="0"/>
              <a:t>Relevant events </a:t>
            </a:r>
            <a:r>
              <a:rPr lang="en-GB" altLang="en-US" dirty="0"/>
              <a:t>and occasions</a:t>
            </a:r>
          </a:p>
          <a:p>
            <a:pPr lvl="1" eaLnBrk="1" hangingPunct="1"/>
            <a:r>
              <a:rPr lang="en-GB" altLang="en-US" dirty="0"/>
              <a:t>Safety and equality of opportunity</a:t>
            </a:r>
            <a:r>
              <a:rPr lang="en-GB" altLang="en-US" b="1" dirty="0"/>
              <a:t> </a:t>
            </a:r>
          </a:p>
          <a:p>
            <a:pPr eaLnBrk="1" hangingPunct="1"/>
            <a:endParaRPr lang="en-GB" altLang="en-US" b="1" dirty="0"/>
          </a:p>
        </p:txBody>
      </p:sp>
    </p:spTree>
    <p:extLst>
      <p:ext uri="{BB962C8B-B14F-4D97-AF65-F5344CB8AC3E}">
        <p14:creationId xmlns:p14="http://schemas.microsoft.com/office/powerpoint/2010/main" val="314807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0" fill="hold"/>
                                        <p:tgtEl>
                                          <p:spTgt spid="1024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anim calcmode="lin" valueType="num">
                                      <p:cBhvr additive="base">
                                        <p:cTn id="11" dur="50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12" dur="5000" fill="hold"/>
                                        <p:tgtEl>
                                          <p:spTgt spid="1024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anim calcmode="lin" valueType="num">
                                      <p:cBhvr additive="base">
                                        <p:cTn id="15" dur="50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additive="base">
                                        <p:cTn id="16" dur="5000" fill="hold"/>
                                        <p:tgtEl>
                                          <p:spTgt spid="1024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anim calcmode="lin" valueType="num">
                                      <p:cBhvr additive="base">
                                        <p:cTn id="19" dur="50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additive="base">
                                        <p:cTn id="20" dur="5000" fill="hold"/>
                                        <p:tgtEl>
                                          <p:spTgt spid="1024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0243">
                                            <p:txEl>
                                              <p:pRg st="5" end="5"/>
                                            </p:txEl>
                                          </p:spTgt>
                                        </p:tgtEl>
                                        <p:attrNameLst>
                                          <p:attrName>style.visibility</p:attrName>
                                        </p:attrNameLst>
                                      </p:cBhvr>
                                      <p:to>
                                        <p:strVal val="visible"/>
                                      </p:to>
                                    </p:set>
                                    <p:anim calcmode="lin" valueType="num">
                                      <p:cBhvr additive="base">
                                        <p:cTn id="23" dur="50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additive="base">
                                        <p:cTn id="24" dur="5000" fill="hold"/>
                                        <p:tgtEl>
                                          <p:spTgt spid="1024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0243">
                                            <p:txEl>
                                              <p:pRg st="6" end="6"/>
                                            </p:txEl>
                                          </p:spTgt>
                                        </p:tgtEl>
                                        <p:attrNameLst>
                                          <p:attrName>style.visibility</p:attrName>
                                        </p:attrNameLst>
                                      </p:cBhvr>
                                      <p:to>
                                        <p:strVal val="visible"/>
                                      </p:to>
                                    </p:set>
                                    <p:anim calcmode="lin" valueType="num">
                                      <p:cBhvr additive="base">
                                        <p:cTn id="27" dur="50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additive="base">
                                        <p:cTn id="28" dur="5000" fill="hold"/>
                                        <p:tgtEl>
                                          <p:spTgt spid="1024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0243">
                                            <p:txEl>
                                              <p:pRg st="7" end="7"/>
                                            </p:txEl>
                                          </p:spTgt>
                                        </p:tgtEl>
                                        <p:attrNameLst>
                                          <p:attrName>style.visibility</p:attrName>
                                        </p:attrNameLst>
                                      </p:cBhvr>
                                      <p:to>
                                        <p:strVal val="visible"/>
                                      </p:to>
                                    </p:set>
                                    <p:anim calcmode="lin" valueType="num">
                                      <p:cBhvr additive="base">
                                        <p:cTn id="31" dur="5000" fill="hold"/>
                                        <p:tgtEl>
                                          <p:spTgt spid="10243">
                                            <p:txEl>
                                              <p:pRg st="7" end="7"/>
                                            </p:txEl>
                                          </p:spTgt>
                                        </p:tgtEl>
                                        <p:attrNameLst>
                                          <p:attrName>ppt_x</p:attrName>
                                        </p:attrNameLst>
                                      </p:cBhvr>
                                      <p:tavLst>
                                        <p:tav tm="0">
                                          <p:val>
                                            <p:strVal val="#ppt_x"/>
                                          </p:val>
                                        </p:tav>
                                        <p:tav tm="100000">
                                          <p:val>
                                            <p:strVal val="#ppt_x"/>
                                          </p:val>
                                        </p:tav>
                                      </p:tavLst>
                                    </p:anim>
                                    <p:anim calcmode="lin" valueType="num">
                                      <p:cBhvr additive="base">
                                        <p:cTn id="32" dur="5000" fill="hold"/>
                                        <p:tgtEl>
                                          <p:spTgt spid="1024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mtClean="0"/>
              <a:t>What else should be included?</a:t>
            </a:r>
          </a:p>
        </p:txBody>
      </p:sp>
      <p:sp>
        <p:nvSpPr>
          <p:cNvPr id="17411" name="Rectangle 3"/>
          <p:cNvSpPr>
            <a:spLocks noGrp="1" noChangeArrowheads="1"/>
          </p:cNvSpPr>
          <p:nvPr>
            <p:ph type="body" idx="1"/>
          </p:nvPr>
        </p:nvSpPr>
        <p:spPr/>
        <p:txBody>
          <a:bodyPr/>
          <a:lstStyle/>
          <a:p>
            <a:pPr eaLnBrk="1" hangingPunct="1">
              <a:lnSpc>
                <a:spcPct val="90000"/>
              </a:lnSpc>
            </a:pPr>
            <a:r>
              <a:rPr lang="en-GB" altLang="en-US" dirty="0" smtClean="0"/>
              <a:t>Communications – It is important for an educator to know how information, news and events are disseminated throughout their patch. In particular the most effective ways, both formal and informal for circulating information.</a:t>
            </a:r>
          </a:p>
          <a:p>
            <a:pPr marL="0" indent="0" eaLnBrk="1" hangingPunct="1">
              <a:lnSpc>
                <a:spcPct val="90000"/>
              </a:lnSpc>
              <a:buNone/>
            </a:pPr>
            <a:endParaRPr lang="en-GB" altLang="en-US" dirty="0" smtClean="0"/>
          </a:p>
          <a:p>
            <a:pPr eaLnBrk="1" hangingPunct="1">
              <a:lnSpc>
                <a:spcPct val="90000"/>
              </a:lnSpc>
            </a:pPr>
            <a:r>
              <a:rPr lang="en-GB" altLang="en-US" dirty="0" smtClean="0"/>
              <a:t>Power and Leadership – For example Town, Community and County Council members, Business Organisations, Tenants and Residents Associations.</a:t>
            </a:r>
          </a:p>
        </p:txBody>
      </p:sp>
    </p:spTree>
    <p:extLst>
      <p:ext uri="{BB962C8B-B14F-4D97-AF65-F5344CB8AC3E}">
        <p14:creationId xmlns:p14="http://schemas.microsoft.com/office/powerpoint/2010/main" val="2896394444"/>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idx="4294967295"/>
          </p:nvPr>
        </p:nvSpPr>
        <p:spPr/>
        <p:txBody>
          <a:bodyPr/>
          <a:lstStyle/>
          <a:p>
            <a:pPr eaLnBrk="1" hangingPunct="1"/>
            <a:r>
              <a:rPr lang="en-GB" altLang="en-US" smtClean="0"/>
              <a:t>Some Young People facts</a:t>
            </a:r>
            <a:endParaRPr lang="en-US" altLang="en-US" smtClean="0"/>
          </a:p>
        </p:txBody>
      </p:sp>
      <p:sp>
        <p:nvSpPr>
          <p:cNvPr id="19459" name="Rectangle 3"/>
          <p:cNvSpPr>
            <a:spLocks noGrp="1" noChangeArrowheads="1"/>
          </p:cNvSpPr>
          <p:nvPr>
            <p:ph type="body" idx="4294967295"/>
          </p:nvPr>
        </p:nvSpPr>
        <p:spPr/>
        <p:txBody>
          <a:bodyPr/>
          <a:lstStyle/>
          <a:p>
            <a:pPr eaLnBrk="1" hangingPunct="1">
              <a:lnSpc>
                <a:spcPct val="90000"/>
              </a:lnSpc>
            </a:pPr>
            <a:r>
              <a:rPr lang="en-US" altLang="en-US"/>
              <a:t>19% of deaths among young people</a:t>
            </a:r>
            <a:br>
              <a:rPr lang="en-US" altLang="en-US"/>
            </a:br>
            <a:r>
              <a:rPr lang="en-US" altLang="en-US"/>
              <a:t>are by suicide - second only to road accidents </a:t>
            </a:r>
          </a:p>
          <a:p>
            <a:pPr eaLnBrk="1" hangingPunct="1">
              <a:lnSpc>
                <a:spcPct val="90000"/>
              </a:lnSpc>
            </a:pPr>
            <a:r>
              <a:rPr lang="en-US" altLang="en-US"/>
              <a:t>Nearly 40% of diagnoses of chlamydia are in women under 19 </a:t>
            </a:r>
          </a:p>
          <a:p>
            <a:pPr eaLnBrk="1" hangingPunct="1">
              <a:lnSpc>
                <a:spcPct val="90000"/>
              </a:lnSpc>
            </a:pPr>
            <a:r>
              <a:rPr lang="en-US" altLang="en-US"/>
              <a:t>Over 30% of 15- to 16-year-olds binge drink (drink more than five units in one session) and get drunk at least three times a month. </a:t>
            </a:r>
          </a:p>
          <a:p>
            <a:pPr eaLnBrk="1" hangingPunct="1">
              <a:lnSpc>
                <a:spcPct val="90000"/>
              </a:lnSpc>
            </a:pPr>
            <a:r>
              <a:rPr lang="en-GB" altLang="en-US"/>
              <a:t>23% of children and young people live in lone parent families</a:t>
            </a:r>
          </a:p>
          <a:p>
            <a:pPr eaLnBrk="1" hangingPunct="1">
              <a:lnSpc>
                <a:spcPct val="90000"/>
              </a:lnSpc>
            </a:pPr>
            <a:r>
              <a:rPr lang="en-GB" altLang="en-US"/>
              <a:t>Up to 27% of young people are overweight</a:t>
            </a:r>
            <a:endParaRPr lang="en-US" altLang="en-US"/>
          </a:p>
        </p:txBody>
      </p:sp>
    </p:spTree>
    <p:extLst>
      <p:ext uri="{BB962C8B-B14F-4D97-AF65-F5344CB8AC3E}">
        <p14:creationId xmlns:p14="http://schemas.microsoft.com/office/powerpoint/2010/main" val="32066366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8328026" y="274638"/>
            <a:ext cx="1882775" cy="2938462"/>
          </a:xfrm>
        </p:spPr>
        <p:txBody>
          <a:bodyPr/>
          <a:lstStyle/>
          <a:p>
            <a:pPr algn="r" eaLnBrk="1" hangingPunct="1"/>
            <a:r>
              <a:rPr lang="en-GB" altLang="en-US" smtClean="0"/>
              <a:t>Need </a:t>
            </a:r>
            <a:br>
              <a:rPr lang="en-GB" altLang="en-US" smtClean="0"/>
            </a:br>
            <a:r>
              <a:rPr lang="en-GB" altLang="en-US" smtClean="0"/>
              <a:t>and </a:t>
            </a:r>
            <a:br>
              <a:rPr lang="en-GB" altLang="en-US" smtClean="0"/>
            </a:br>
            <a:r>
              <a:rPr lang="en-GB" altLang="en-US" smtClean="0"/>
              <a:t>Want</a:t>
            </a:r>
          </a:p>
        </p:txBody>
      </p:sp>
      <p:sp>
        <p:nvSpPr>
          <p:cNvPr id="20483" name="AutoShape 4"/>
          <p:cNvSpPr>
            <a:spLocks noChangeAspect="1" noChangeArrowheads="1" noTextEdit="1"/>
          </p:cNvSpPr>
          <p:nvPr/>
        </p:nvSpPr>
        <p:spPr bwMode="auto">
          <a:xfrm>
            <a:off x="1524000" y="836613"/>
            <a:ext cx="8070850" cy="537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20484" name="Text Box 5"/>
          <p:cNvSpPr txBox="1">
            <a:spLocks noChangeArrowheads="1"/>
          </p:cNvSpPr>
          <p:nvPr/>
        </p:nvSpPr>
        <p:spPr bwMode="auto">
          <a:xfrm>
            <a:off x="2782889" y="1341438"/>
            <a:ext cx="5976937"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Self actualisation</a:t>
            </a:r>
          </a:p>
          <a:p>
            <a:pPr algn="ctr">
              <a:spcBef>
                <a:spcPct val="0"/>
              </a:spcBef>
              <a:buFontTx/>
              <a:buNone/>
            </a:pPr>
            <a:r>
              <a:rPr lang="en-GB" altLang="en-US" sz="1800"/>
              <a:t>The need to realise your own potential and self fulfilment</a:t>
            </a:r>
          </a:p>
        </p:txBody>
      </p:sp>
      <p:sp>
        <p:nvSpPr>
          <p:cNvPr id="20485" name="Line 6"/>
          <p:cNvSpPr>
            <a:spLocks noChangeShapeType="1"/>
          </p:cNvSpPr>
          <p:nvPr/>
        </p:nvSpPr>
        <p:spPr bwMode="auto">
          <a:xfrm>
            <a:off x="4872039" y="2133600"/>
            <a:ext cx="172878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6" name="Text Box 7"/>
          <p:cNvSpPr txBox="1">
            <a:spLocks noChangeArrowheads="1"/>
          </p:cNvSpPr>
          <p:nvPr/>
        </p:nvSpPr>
        <p:spPr bwMode="auto">
          <a:xfrm>
            <a:off x="3575050" y="2205038"/>
            <a:ext cx="41973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Aesthetic needs</a:t>
            </a:r>
          </a:p>
          <a:p>
            <a:pPr algn="ctr">
              <a:spcBef>
                <a:spcPct val="0"/>
              </a:spcBef>
              <a:buFontTx/>
              <a:buNone/>
            </a:pPr>
            <a:r>
              <a:rPr lang="en-GB" altLang="en-US" sz="1800"/>
              <a:t>Needs for art and symmetry</a:t>
            </a:r>
          </a:p>
        </p:txBody>
      </p:sp>
      <p:sp>
        <p:nvSpPr>
          <p:cNvPr id="20487" name="Line 8"/>
          <p:cNvSpPr>
            <a:spLocks noChangeShapeType="1"/>
          </p:cNvSpPr>
          <p:nvPr/>
        </p:nvSpPr>
        <p:spPr bwMode="auto">
          <a:xfrm>
            <a:off x="4440239" y="2924175"/>
            <a:ext cx="266382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8" name="Text Box 9"/>
          <p:cNvSpPr txBox="1">
            <a:spLocks noChangeArrowheads="1"/>
          </p:cNvSpPr>
          <p:nvPr/>
        </p:nvSpPr>
        <p:spPr bwMode="auto">
          <a:xfrm>
            <a:off x="3648076" y="2924175"/>
            <a:ext cx="4537075"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Cognitive needs</a:t>
            </a:r>
          </a:p>
          <a:p>
            <a:pPr algn="ctr">
              <a:spcBef>
                <a:spcPct val="0"/>
              </a:spcBef>
              <a:buFontTx/>
              <a:buNone/>
            </a:pPr>
            <a:r>
              <a:rPr lang="en-GB" altLang="en-US" sz="1800"/>
              <a:t>Needs for knowledge and understanding</a:t>
            </a:r>
          </a:p>
        </p:txBody>
      </p:sp>
      <p:sp>
        <p:nvSpPr>
          <p:cNvPr id="20489" name="Line 10"/>
          <p:cNvSpPr>
            <a:spLocks noChangeShapeType="1"/>
          </p:cNvSpPr>
          <p:nvPr/>
        </p:nvSpPr>
        <p:spPr bwMode="auto">
          <a:xfrm>
            <a:off x="3935413" y="3644900"/>
            <a:ext cx="3744912"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0" name="Text Box 11"/>
          <p:cNvSpPr txBox="1">
            <a:spLocks noChangeArrowheads="1"/>
          </p:cNvSpPr>
          <p:nvPr/>
        </p:nvSpPr>
        <p:spPr bwMode="auto">
          <a:xfrm>
            <a:off x="3648076" y="3644900"/>
            <a:ext cx="4164013"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Esteem needs</a:t>
            </a:r>
          </a:p>
          <a:p>
            <a:pPr algn="ctr">
              <a:spcBef>
                <a:spcPct val="0"/>
              </a:spcBef>
              <a:buFontTx/>
              <a:buNone/>
            </a:pPr>
            <a:r>
              <a:rPr lang="en-GB" altLang="en-US" sz="1800"/>
              <a:t>Needs for deserved praise</a:t>
            </a:r>
          </a:p>
        </p:txBody>
      </p:sp>
      <p:sp>
        <p:nvSpPr>
          <p:cNvPr id="20491" name="Line 12"/>
          <p:cNvSpPr>
            <a:spLocks noChangeShapeType="1"/>
          </p:cNvSpPr>
          <p:nvPr/>
        </p:nvSpPr>
        <p:spPr bwMode="auto">
          <a:xfrm>
            <a:off x="3575050" y="4292600"/>
            <a:ext cx="4465638"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2" name="Text Box 13"/>
          <p:cNvSpPr txBox="1">
            <a:spLocks noChangeArrowheads="1"/>
          </p:cNvSpPr>
          <p:nvPr/>
        </p:nvSpPr>
        <p:spPr bwMode="auto">
          <a:xfrm>
            <a:off x="3575051" y="4292600"/>
            <a:ext cx="4233863"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Love and belongingness</a:t>
            </a:r>
          </a:p>
          <a:p>
            <a:pPr algn="ctr">
              <a:spcBef>
                <a:spcPct val="0"/>
              </a:spcBef>
              <a:buFontTx/>
              <a:buNone/>
            </a:pPr>
            <a:r>
              <a:rPr lang="en-GB" altLang="en-US" sz="1800"/>
              <a:t>The need to affiliate</a:t>
            </a:r>
          </a:p>
        </p:txBody>
      </p:sp>
      <p:sp>
        <p:nvSpPr>
          <p:cNvPr id="20493" name="Line 14"/>
          <p:cNvSpPr>
            <a:spLocks noChangeShapeType="1"/>
          </p:cNvSpPr>
          <p:nvPr/>
        </p:nvSpPr>
        <p:spPr bwMode="auto">
          <a:xfrm>
            <a:off x="3143250" y="4941888"/>
            <a:ext cx="52578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4" name="Text Box 15"/>
          <p:cNvSpPr txBox="1">
            <a:spLocks noChangeArrowheads="1"/>
          </p:cNvSpPr>
          <p:nvPr/>
        </p:nvSpPr>
        <p:spPr bwMode="auto">
          <a:xfrm>
            <a:off x="2351088" y="5013325"/>
            <a:ext cx="67691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Safety needs</a:t>
            </a:r>
          </a:p>
          <a:p>
            <a:pPr algn="ctr">
              <a:spcBef>
                <a:spcPct val="0"/>
              </a:spcBef>
              <a:buFontTx/>
              <a:buNone/>
            </a:pPr>
            <a:r>
              <a:rPr lang="en-GB" altLang="en-US" sz="1800"/>
              <a:t>The need to be free from fear; to be able to depend on someone</a:t>
            </a:r>
          </a:p>
        </p:txBody>
      </p:sp>
      <p:sp>
        <p:nvSpPr>
          <p:cNvPr id="20495" name="Line 16"/>
          <p:cNvSpPr>
            <a:spLocks noChangeShapeType="1"/>
          </p:cNvSpPr>
          <p:nvPr/>
        </p:nvSpPr>
        <p:spPr bwMode="auto">
          <a:xfrm>
            <a:off x="2640013" y="5661025"/>
            <a:ext cx="62484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6" name="Text Box 17"/>
          <p:cNvSpPr txBox="1">
            <a:spLocks noChangeArrowheads="1"/>
          </p:cNvSpPr>
          <p:nvPr/>
        </p:nvSpPr>
        <p:spPr bwMode="auto">
          <a:xfrm>
            <a:off x="2927351" y="5734050"/>
            <a:ext cx="5610225"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Physiological needs</a:t>
            </a:r>
          </a:p>
          <a:p>
            <a:pPr algn="ctr">
              <a:spcBef>
                <a:spcPct val="0"/>
              </a:spcBef>
              <a:buFontTx/>
              <a:buNone/>
            </a:pPr>
            <a:r>
              <a:rPr lang="en-GB" altLang="en-US" sz="1800"/>
              <a:t>The need for food, warmth, shelter etc.</a:t>
            </a:r>
          </a:p>
        </p:txBody>
      </p:sp>
      <p:sp>
        <p:nvSpPr>
          <p:cNvPr id="20497" name="Text Box 18"/>
          <p:cNvSpPr txBox="1">
            <a:spLocks noChangeArrowheads="1"/>
          </p:cNvSpPr>
          <p:nvPr/>
        </p:nvSpPr>
        <p:spPr bwMode="auto">
          <a:xfrm>
            <a:off x="1992314" y="260350"/>
            <a:ext cx="3095625"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800"/>
              <a:t>Maslow’s Hierarchy of Need</a:t>
            </a:r>
          </a:p>
        </p:txBody>
      </p:sp>
      <p:sp>
        <p:nvSpPr>
          <p:cNvPr id="20498" name="AutoShape 19"/>
          <p:cNvSpPr>
            <a:spLocks noChangeArrowheads="1"/>
          </p:cNvSpPr>
          <p:nvPr/>
        </p:nvSpPr>
        <p:spPr bwMode="auto">
          <a:xfrm>
            <a:off x="2139951" y="758826"/>
            <a:ext cx="7275513" cy="5622925"/>
          </a:xfrm>
          <a:prstGeom prst="triangle">
            <a:avLst>
              <a:gd name="adj" fmla="val 50000"/>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20499" name="Rectangle 20"/>
          <p:cNvSpPr>
            <a:spLocks noChangeArrowheads="1"/>
          </p:cNvSpPr>
          <p:nvPr/>
        </p:nvSpPr>
        <p:spPr bwMode="auto">
          <a:xfrm>
            <a:off x="1524001" y="55828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20500" name="Rectangle 21"/>
          <p:cNvSpPr>
            <a:spLocks noChangeArrowheads="1"/>
          </p:cNvSpPr>
          <p:nvPr/>
        </p:nvSpPr>
        <p:spPr bwMode="auto">
          <a:xfrm>
            <a:off x="1524001" y="55828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20501" name="Rectangle 22"/>
          <p:cNvSpPr>
            <a:spLocks noChangeArrowheads="1"/>
          </p:cNvSpPr>
          <p:nvPr/>
        </p:nvSpPr>
        <p:spPr bwMode="auto">
          <a:xfrm>
            <a:off x="1524001" y="593038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Tree>
    <p:extLst>
      <p:ext uri="{BB962C8B-B14F-4D97-AF65-F5344CB8AC3E}">
        <p14:creationId xmlns:p14="http://schemas.microsoft.com/office/powerpoint/2010/main" val="392973620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idx="4294967295"/>
          </p:nvPr>
        </p:nvSpPr>
        <p:spPr/>
        <p:txBody>
          <a:bodyPr/>
          <a:lstStyle/>
          <a:p>
            <a:pPr eaLnBrk="1" hangingPunct="1"/>
            <a:r>
              <a:rPr lang="en-GB" altLang="en-US" sz="4000"/>
              <a:t>Bradshaw’s Taxonomy </a:t>
            </a:r>
            <a:br>
              <a:rPr lang="en-GB" altLang="en-US" sz="4000"/>
            </a:br>
            <a:r>
              <a:rPr lang="en-GB" altLang="en-US" sz="4000"/>
              <a:t>of Social Need</a:t>
            </a:r>
            <a:endParaRPr lang="en-US" altLang="en-US" sz="4000"/>
          </a:p>
        </p:txBody>
      </p:sp>
      <p:sp>
        <p:nvSpPr>
          <p:cNvPr id="21507" name="Rectangle 3"/>
          <p:cNvSpPr>
            <a:spLocks noGrp="1" noChangeArrowheads="1"/>
          </p:cNvSpPr>
          <p:nvPr>
            <p:ph type="body" idx="4294967295"/>
          </p:nvPr>
        </p:nvSpPr>
        <p:spPr>
          <a:xfrm>
            <a:off x="1981201" y="1600201"/>
            <a:ext cx="8435975" cy="4924425"/>
          </a:xfrm>
        </p:spPr>
        <p:txBody>
          <a:bodyPr/>
          <a:lstStyle/>
          <a:p>
            <a:pPr eaLnBrk="1" hangingPunct="1"/>
            <a:r>
              <a:rPr lang="en-GB" altLang="en-US" sz="2400"/>
              <a:t>No clear and widely accepted definition of social need, Bradshaw’s work attempted to define need and indicate where possible overlaps occur:</a:t>
            </a:r>
          </a:p>
          <a:p>
            <a:pPr eaLnBrk="1" hangingPunct="1"/>
            <a:endParaRPr lang="en-GB" altLang="en-US" sz="1200"/>
          </a:p>
          <a:p>
            <a:pPr lvl="1" eaLnBrk="1" hangingPunct="1"/>
            <a:r>
              <a:rPr lang="en-GB" altLang="en-US" smtClean="0"/>
              <a:t>Normative need</a:t>
            </a:r>
          </a:p>
          <a:p>
            <a:pPr lvl="1" eaLnBrk="1" hangingPunct="1">
              <a:buFontTx/>
              <a:buNone/>
            </a:pPr>
            <a:endParaRPr lang="en-GB" altLang="en-US" sz="1200"/>
          </a:p>
          <a:p>
            <a:pPr lvl="1" eaLnBrk="1" hangingPunct="1"/>
            <a:r>
              <a:rPr lang="en-GB" altLang="en-US" smtClean="0"/>
              <a:t>Felt need</a:t>
            </a:r>
          </a:p>
          <a:p>
            <a:pPr lvl="1" eaLnBrk="1" hangingPunct="1">
              <a:buFontTx/>
              <a:buNone/>
            </a:pPr>
            <a:endParaRPr lang="en-GB" altLang="en-US" sz="1200"/>
          </a:p>
          <a:p>
            <a:pPr lvl="1" eaLnBrk="1" hangingPunct="1"/>
            <a:r>
              <a:rPr lang="en-GB" altLang="en-US" smtClean="0"/>
              <a:t>Expressed need</a:t>
            </a:r>
          </a:p>
          <a:p>
            <a:pPr lvl="1" eaLnBrk="1" hangingPunct="1">
              <a:buFontTx/>
              <a:buNone/>
            </a:pPr>
            <a:endParaRPr lang="en-GB" altLang="en-US" sz="1200"/>
          </a:p>
          <a:p>
            <a:pPr lvl="1" eaLnBrk="1" hangingPunct="1"/>
            <a:r>
              <a:rPr lang="en-GB" altLang="en-US" smtClean="0"/>
              <a:t>Comparative need</a:t>
            </a:r>
          </a:p>
          <a:p>
            <a:pPr lvl="1" algn="r" eaLnBrk="1" hangingPunct="1">
              <a:buFontTx/>
              <a:buNone/>
            </a:pPr>
            <a:r>
              <a:rPr lang="en-GB" altLang="en-US" sz="1600"/>
              <a:t>J Bradshaw, 1972, A taxonomy of social need, </a:t>
            </a:r>
          </a:p>
          <a:p>
            <a:pPr lvl="1" algn="r" eaLnBrk="1" hangingPunct="1">
              <a:buFontTx/>
              <a:buNone/>
            </a:pPr>
            <a:r>
              <a:rPr lang="en-GB" altLang="en-US" sz="1600"/>
              <a:t>New Society (March) 640-3.</a:t>
            </a:r>
            <a:r>
              <a:rPr lang="en-GB" altLang="en-US"/>
              <a:t> </a:t>
            </a:r>
            <a:endParaRPr lang="en-US" altLang="en-US"/>
          </a:p>
        </p:txBody>
      </p:sp>
    </p:spTree>
    <p:extLst>
      <p:ext uri="{BB962C8B-B14F-4D97-AF65-F5344CB8AC3E}">
        <p14:creationId xmlns:p14="http://schemas.microsoft.com/office/powerpoint/2010/main" val="88750223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19288" y="0"/>
            <a:ext cx="8229600" cy="1143000"/>
          </a:xfrm>
        </p:spPr>
        <p:txBody>
          <a:bodyPr/>
          <a:lstStyle/>
          <a:p>
            <a:pPr eaLnBrk="1" hangingPunct="1"/>
            <a:r>
              <a:rPr lang="en-GB" altLang="en-US" smtClean="0"/>
              <a:t>Understanding Need</a:t>
            </a:r>
          </a:p>
        </p:txBody>
      </p:sp>
      <p:sp>
        <p:nvSpPr>
          <p:cNvPr id="22531" name="Rectangle 3"/>
          <p:cNvSpPr>
            <a:spLocks noGrp="1" noChangeArrowheads="1"/>
          </p:cNvSpPr>
          <p:nvPr>
            <p:ph type="body" idx="1"/>
          </p:nvPr>
        </p:nvSpPr>
        <p:spPr>
          <a:xfrm>
            <a:off x="1774826" y="1125538"/>
            <a:ext cx="8507413" cy="5543550"/>
          </a:xfrm>
        </p:spPr>
        <p:txBody>
          <a:bodyPr/>
          <a:lstStyle/>
          <a:p>
            <a:pPr eaLnBrk="1" hangingPunct="1">
              <a:lnSpc>
                <a:spcPct val="80000"/>
              </a:lnSpc>
            </a:pPr>
            <a:r>
              <a:rPr lang="en-GB" altLang="en-US" sz="2100"/>
              <a:t>Bradshaw identifies four main categories of need:</a:t>
            </a:r>
          </a:p>
          <a:p>
            <a:pPr eaLnBrk="1" hangingPunct="1">
              <a:lnSpc>
                <a:spcPct val="80000"/>
              </a:lnSpc>
              <a:buFontTx/>
              <a:buNone/>
            </a:pPr>
            <a:endParaRPr lang="en-GB" altLang="en-US" sz="2000"/>
          </a:p>
          <a:p>
            <a:pPr eaLnBrk="1" hangingPunct="1">
              <a:lnSpc>
                <a:spcPct val="80000"/>
              </a:lnSpc>
            </a:pPr>
            <a:r>
              <a:rPr lang="en-GB" altLang="en-US" sz="2100" b="1" i="1"/>
              <a:t>Normative need</a:t>
            </a:r>
            <a:r>
              <a:rPr lang="en-GB" altLang="en-US" sz="2100" i="1"/>
              <a:t> </a:t>
            </a:r>
            <a:r>
              <a:rPr lang="en-GB" altLang="en-US" sz="2100"/>
              <a:t>is identified according to a norm (or set standard); such norms are generally set by experts. Benefit levels, for example, or standards of unfitness in houses, have to be determined according to some criterion. </a:t>
            </a:r>
          </a:p>
          <a:p>
            <a:pPr eaLnBrk="1" hangingPunct="1">
              <a:lnSpc>
                <a:spcPct val="80000"/>
              </a:lnSpc>
              <a:buFontTx/>
              <a:buNone/>
            </a:pPr>
            <a:endParaRPr lang="en-GB" altLang="en-US" sz="1200"/>
          </a:p>
          <a:p>
            <a:pPr eaLnBrk="1" hangingPunct="1">
              <a:lnSpc>
                <a:spcPct val="80000"/>
              </a:lnSpc>
            </a:pPr>
            <a:r>
              <a:rPr lang="en-GB" altLang="en-US" sz="2100" b="1" i="1"/>
              <a:t>Comparative need</a:t>
            </a:r>
            <a:r>
              <a:rPr lang="en-GB" altLang="en-US" sz="2100" i="1"/>
              <a:t> </a:t>
            </a:r>
            <a:r>
              <a:rPr lang="en-GB" altLang="en-US" sz="2100"/>
              <a:t>concerns problems which emerge by comparison with others who are not in need. One of the most common uses of this approach has been the comparison of social problems in different areas in order to determine which areas are most deprived. </a:t>
            </a:r>
          </a:p>
          <a:p>
            <a:pPr eaLnBrk="1" hangingPunct="1">
              <a:lnSpc>
                <a:spcPct val="80000"/>
              </a:lnSpc>
              <a:buFontTx/>
              <a:buNone/>
            </a:pPr>
            <a:endParaRPr lang="en-GB" altLang="en-US" sz="1200"/>
          </a:p>
          <a:p>
            <a:pPr eaLnBrk="1" hangingPunct="1">
              <a:lnSpc>
                <a:spcPct val="80000"/>
              </a:lnSpc>
            </a:pPr>
            <a:r>
              <a:rPr lang="en-GB" altLang="en-US" sz="2100" b="1" i="1"/>
              <a:t>Felt need</a:t>
            </a:r>
            <a:r>
              <a:rPr lang="en-GB" altLang="en-US" sz="2100" i="1"/>
              <a:t> </a:t>
            </a:r>
            <a:r>
              <a:rPr lang="en-GB" altLang="en-US" sz="2100"/>
              <a:t>is need which people feel - that is, need from the perspective of the people who have it. </a:t>
            </a:r>
          </a:p>
          <a:p>
            <a:pPr eaLnBrk="1" hangingPunct="1">
              <a:lnSpc>
                <a:spcPct val="80000"/>
              </a:lnSpc>
              <a:buFontTx/>
              <a:buNone/>
            </a:pPr>
            <a:endParaRPr lang="en-GB" altLang="en-US" sz="1200"/>
          </a:p>
          <a:p>
            <a:pPr eaLnBrk="1" hangingPunct="1">
              <a:lnSpc>
                <a:spcPct val="80000"/>
              </a:lnSpc>
            </a:pPr>
            <a:r>
              <a:rPr lang="en-GB" altLang="en-US" sz="2100" b="1" i="1"/>
              <a:t>Expressed need</a:t>
            </a:r>
            <a:r>
              <a:rPr lang="en-GB" altLang="en-US" sz="2100" i="1"/>
              <a:t> </a:t>
            </a:r>
            <a:r>
              <a:rPr lang="en-GB" altLang="en-US" sz="2100"/>
              <a:t>is the need which they say they have. People can feel need which they do not express and they can express needs they do not feel.</a:t>
            </a:r>
          </a:p>
        </p:txBody>
      </p:sp>
    </p:spTree>
    <p:extLst>
      <p:ext uri="{BB962C8B-B14F-4D97-AF65-F5344CB8AC3E}">
        <p14:creationId xmlns:p14="http://schemas.microsoft.com/office/powerpoint/2010/main" val="130340071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idx="4294967295"/>
          </p:nvPr>
        </p:nvSpPr>
        <p:spPr>
          <a:xfrm>
            <a:off x="1992313" y="260350"/>
            <a:ext cx="8229600" cy="1143000"/>
          </a:xfrm>
        </p:spPr>
        <p:txBody>
          <a:bodyPr/>
          <a:lstStyle/>
          <a:p>
            <a:pPr eaLnBrk="1" hangingPunct="1"/>
            <a:r>
              <a:rPr lang="en-GB" altLang="en-US" smtClean="0"/>
              <a:t>Need and Want?</a:t>
            </a:r>
          </a:p>
        </p:txBody>
      </p:sp>
      <p:sp>
        <p:nvSpPr>
          <p:cNvPr id="23555" name="Rectangle 3"/>
          <p:cNvSpPr>
            <a:spLocks noGrp="1" noChangeArrowheads="1"/>
          </p:cNvSpPr>
          <p:nvPr>
            <p:ph type="body" idx="4294967295"/>
          </p:nvPr>
        </p:nvSpPr>
        <p:spPr>
          <a:xfrm>
            <a:off x="1981200" y="1600200"/>
            <a:ext cx="8229600" cy="4781550"/>
          </a:xfrm>
        </p:spPr>
        <p:txBody>
          <a:bodyPr/>
          <a:lstStyle/>
          <a:p>
            <a:pPr eaLnBrk="1" hangingPunct="1"/>
            <a:r>
              <a:rPr lang="en-GB" altLang="en-US" dirty="0" smtClean="0">
                <a:solidFill>
                  <a:schemeClr val="tx2"/>
                </a:solidFill>
              </a:rPr>
              <a:t>Needs</a:t>
            </a:r>
          </a:p>
          <a:p>
            <a:pPr lvl="1" eaLnBrk="1" hangingPunct="1"/>
            <a:r>
              <a:rPr lang="en-GB" altLang="en-US" dirty="0" smtClean="0"/>
              <a:t>Friendship</a:t>
            </a:r>
          </a:p>
          <a:p>
            <a:pPr lvl="1" eaLnBrk="1" hangingPunct="1"/>
            <a:r>
              <a:rPr lang="en-GB" altLang="en-US" dirty="0" smtClean="0"/>
              <a:t>Security</a:t>
            </a:r>
          </a:p>
          <a:p>
            <a:pPr lvl="1" eaLnBrk="1" hangingPunct="1"/>
            <a:r>
              <a:rPr lang="en-GB" altLang="en-US" dirty="0" smtClean="0"/>
              <a:t>Stimulation</a:t>
            </a:r>
          </a:p>
          <a:p>
            <a:pPr lvl="1" eaLnBrk="1" hangingPunct="1"/>
            <a:r>
              <a:rPr lang="en-GB" altLang="en-US" dirty="0" smtClean="0"/>
              <a:t>Challenge</a:t>
            </a:r>
          </a:p>
          <a:p>
            <a:pPr lvl="1" eaLnBrk="1" hangingPunct="1"/>
            <a:r>
              <a:rPr lang="en-GB" altLang="en-US" dirty="0" smtClean="0"/>
              <a:t>Coping with authority</a:t>
            </a:r>
          </a:p>
          <a:p>
            <a:pPr lvl="1" eaLnBrk="1" hangingPunct="1"/>
            <a:r>
              <a:rPr lang="en-GB" altLang="en-US" dirty="0" smtClean="0"/>
              <a:t>Coping with sexuality</a:t>
            </a:r>
          </a:p>
          <a:p>
            <a:pPr lvl="1" eaLnBrk="1" hangingPunct="1"/>
            <a:r>
              <a:rPr lang="en-GB" altLang="en-US" dirty="0" smtClean="0"/>
              <a:t>Positive view of self</a:t>
            </a:r>
          </a:p>
          <a:p>
            <a:pPr lvl="1" algn="r" eaLnBrk="1" hangingPunct="1">
              <a:buFontTx/>
              <a:buNone/>
            </a:pPr>
            <a:endParaRPr lang="en-GB" altLang="en-US" dirty="0" smtClean="0"/>
          </a:p>
          <a:p>
            <a:pPr lvl="1" algn="r" eaLnBrk="1" hangingPunct="1">
              <a:buFontTx/>
              <a:buNone/>
            </a:pPr>
            <a:r>
              <a:rPr lang="en-GB" altLang="en-US" dirty="0" smtClean="0"/>
              <a:t>Ingram </a:t>
            </a:r>
            <a:r>
              <a:rPr lang="en-GB" altLang="en-US" dirty="0"/>
              <a:t>and Harris, </a:t>
            </a:r>
            <a:r>
              <a:rPr lang="en-GB" altLang="en-US" i="1" dirty="0"/>
              <a:t>Delivering Good Youth Work</a:t>
            </a:r>
            <a:endParaRPr lang="en-GB" altLang="en-US" i="1" dirty="0" smtClean="0">
              <a:latin typeface="Comic Sans MS" panose="030F0702030302020204" pitchFamily="66" charset="0"/>
            </a:endParaRPr>
          </a:p>
        </p:txBody>
      </p:sp>
      <p:sp>
        <p:nvSpPr>
          <p:cNvPr id="23556" name="Text Box 4"/>
          <p:cNvSpPr txBox="1">
            <a:spLocks noChangeArrowheads="1"/>
          </p:cNvSpPr>
          <p:nvPr/>
        </p:nvSpPr>
        <p:spPr bwMode="auto">
          <a:xfrm>
            <a:off x="6456363" y="1557338"/>
            <a:ext cx="3816350" cy="86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GB" altLang="en-US" sz="2400"/>
          </a:p>
          <a:p>
            <a:pPr algn="r" eaLnBrk="1" hangingPunct="1">
              <a:spcBef>
                <a:spcPct val="50000"/>
              </a:spcBef>
              <a:buFontTx/>
              <a:buNone/>
            </a:pPr>
            <a:endParaRPr lang="en-GB" altLang="en-US" sz="1800">
              <a:latin typeface="Comic Sans MS" panose="030F0702030302020204" pitchFamily="66" charset="0"/>
            </a:endParaRPr>
          </a:p>
        </p:txBody>
      </p:sp>
    </p:spTree>
    <p:extLst>
      <p:ext uri="{BB962C8B-B14F-4D97-AF65-F5344CB8AC3E}">
        <p14:creationId xmlns:p14="http://schemas.microsoft.com/office/powerpoint/2010/main" val="82356274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idx="4294967295"/>
          </p:nvPr>
        </p:nvSpPr>
        <p:spPr/>
        <p:txBody>
          <a:bodyPr/>
          <a:lstStyle/>
          <a:p>
            <a:pPr eaLnBrk="1" hangingPunct="1"/>
            <a:r>
              <a:rPr lang="en-GB" altLang="en-US" sz="3600"/>
              <a:t>Understanding Young People change</a:t>
            </a:r>
            <a:endParaRPr lang="en-US" altLang="en-US" sz="3600"/>
          </a:p>
        </p:txBody>
      </p:sp>
      <p:sp>
        <p:nvSpPr>
          <p:cNvPr id="24579" name="Rectangle 3"/>
          <p:cNvSpPr>
            <a:spLocks noGrp="1" noChangeArrowheads="1"/>
          </p:cNvSpPr>
          <p:nvPr>
            <p:ph type="body" idx="4294967295"/>
          </p:nvPr>
        </p:nvSpPr>
        <p:spPr>
          <a:xfrm>
            <a:off x="1992313" y="1628775"/>
            <a:ext cx="8229600" cy="4895850"/>
          </a:xfrm>
        </p:spPr>
        <p:txBody>
          <a:bodyPr/>
          <a:lstStyle/>
          <a:p>
            <a:pPr eaLnBrk="1" hangingPunct="1">
              <a:lnSpc>
                <a:spcPct val="80000"/>
              </a:lnSpc>
            </a:pPr>
            <a:r>
              <a:rPr lang="en-GB" altLang="en-US"/>
              <a:t>Development needs</a:t>
            </a:r>
          </a:p>
          <a:p>
            <a:pPr eaLnBrk="1" hangingPunct="1">
              <a:lnSpc>
                <a:spcPct val="80000"/>
              </a:lnSpc>
              <a:buFontTx/>
              <a:buNone/>
            </a:pPr>
            <a:endParaRPr lang="en-GB" altLang="en-US"/>
          </a:p>
          <a:p>
            <a:pPr lvl="1" eaLnBrk="1" hangingPunct="1">
              <a:lnSpc>
                <a:spcPct val="80000"/>
              </a:lnSpc>
            </a:pPr>
            <a:r>
              <a:rPr lang="en-GB" altLang="en-US" smtClean="0"/>
              <a:t>Socially</a:t>
            </a:r>
          </a:p>
          <a:p>
            <a:pPr lvl="1" eaLnBrk="1" hangingPunct="1">
              <a:lnSpc>
                <a:spcPct val="80000"/>
              </a:lnSpc>
            </a:pPr>
            <a:r>
              <a:rPr lang="en-GB" altLang="en-US" smtClean="0"/>
              <a:t>Physically</a:t>
            </a:r>
          </a:p>
          <a:p>
            <a:pPr lvl="1" eaLnBrk="1" hangingPunct="1">
              <a:lnSpc>
                <a:spcPct val="80000"/>
              </a:lnSpc>
            </a:pPr>
            <a:r>
              <a:rPr lang="en-GB" altLang="en-US" smtClean="0"/>
              <a:t>Cognitively</a:t>
            </a:r>
          </a:p>
          <a:p>
            <a:pPr lvl="1" eaLnBrk="1" hangingPunct="1">
              <a:lnSpc>
                <a:spcPct val="80000"/>
              </a:lnSpc>
            </a:pPr>
            <a:r>
              <a:rPr lang="en-GB" altLang="en-US" smtClean="0"/>
              <a:t>Spiritually</a:t>
            </a:r>
          </a:p>
          <a:p>
            <a:pPr lvl="1" eaLnBrk="1" hangingPunct="1">
              <a:lnSpc>
                <a:spcPct val="80000"/>
              </a:lnSpc>
            </a:pPr>
            <a:r>
              <a:rPr lang="en-GB" altLang="en-US" smtClean="0"/>
              <a:t>Academically</a:t>
            </a:r>
          </a:p>
          <a:p>
            <a:pPr lvl="1" eaLnBrk="1" hangingPunct="1">
              <a:lnSpc>
                <a:spcPct val="80000"/>
              </a:lnSpc>
            </a:pPr>
            <a:r>
              <a:rPr lang="en-GB" altLang="en-US" smtClean="0"/>
              <a:t>Politically</a:t>
            </a:r>
          </a:p>
          <a:p>
            <a:pPr lvl="1" eaLnBrk="1" hangingPunct="1">
              <a:lnSpc>
                <a:spcPct val="80000"/>
              </a:lnSpc>
            </a:pPr>
            <a:r>
              <a:rPr lang="en-GB" altLang="en-US" smtClean="0"/>
              <a:t>Empowerment</a:t>
            </a:r>
          </a:p>
          <a:p>
            <a:pPr lvl="1" algn="r" eaLnBrk="1" hangingPunct="1">
              <a:lnSpc>
                <a:spcPct val="80000"/>
              </a:lnSpc>
              <a:buFontTx/>
              <a:buNone/>
            </a:pPr>
            <a:endParaRPr lang="en-GB" altLang="en-US" smtClean="0"/>
          </a:p>
          <a:p>
            <a:pPr lvl="1" algn="r" eaLnBrk="1" hangingPunct="1">
              <a:lnSpc>
                <a:spcPct val="80000"/>
              </a:lnSpc>
              <a:buFontTx/>
              <a:buNone/>
            </a:pPr>
            <a:r>
              <a:rPr lang="en-GB" altLang="en-US" sz="2000"/>
              <a:t>Ingram and Harris, Delivering Good Youth Work</a:t>
            </a:r>
            <a:endParaRPr lang="en-US" altLang="en-US"/>
          </a:p>
        </p:txBody>
      </p:sp>
    </p:spTree>
    <p:extLst>
      <p:ext uri="{BB962C8B-B14F-4D97-AF65-F5344CB8AC3E}">
        <p14:creationId xmlns:p14="http://schemas.microsoft.com/office/powerpoint/2010/main" val="221503155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p:txBody>
          <a:bodyPr/>
          <a:lstStyle/>
          <a:p>
            <a:pPr eaLnBrk="1" hangingPunct="1"/>
            <a:r>
              <a:rPr lang="en-GB" altLang="en-US" smtClean="0"/>
              <a:t>Understand Young People</a:t>
            </a:r>
          </a:p>
        </p:txBody>
      </p:sp>
      <p:sp>
        <p:nvSpPr>
          <p:cNvPr id="25603" name="Rectangle 3"/>
          <p:cNvSpPr>
            <a:spLocks noGrp="1" noChangeArrowheads="1"/>
          </p:cNvSpPr>
          <p:nvPr>
            <p:ph type="body" sz="half" idx="4294967295"/>
          </p:nvPr>
        </p:nvSpPr>
        <p:spPr>
          <a:xfrm>
            <a:off x="1981200" y="1600201"/>
            <a:ext cx="4038600" cy="4525963"/>
          </a:xfrm>
        </p:spPr>
        <p:txBody>
          <a:bodyPr/>
          <a:lstStyle/>
          <a:p>
            <a:pPr eaLnBrk="1" hangingPunct="1"/>
            <a:r>
              <a:rPr lang="en-GB" altLang="en-US" sz="3000"/>
              <a:t>Extent of family support</a:t>
            </a:r>
          </a:p>
          <a:p>
            <a:pPr eaLnBrk="1" hangingPunct="1"/>
            <a:r>
              <a:rPr lang="en-GB" altLang="en-US" sz="3000"/>
              <a:t>School attainment</a:t>
            </a:r>
          </a:p>
          <a:p>
            <a:pPr eaLnBrk="1" hangingPunct="1"/>
            <a:r>
              <a:rPr lang="en-GB" altLang="en-US" sz="3000"/>
              <a:t>Literacy and numeracy</a:t>
            </a:r>
          </a:p>
          <a:p>
            <a:pPr eaLnBrk="1" hangingPunct="1"/>
            <a:r>
              <a:rPr lang="en-GB" altLang="en-US" sz="3000"/>
              <a:t>‘Looked after’</a:t>
            </a:r>
          </a:p>
          <a:p>
            <a:pPr eaLnBrk="1" hangingPunct="1"/>
            <a:r>
              <a:rPr lang="en-GB" altLang="en-US" sz="3000"/>
              <a:t>Behavioural problems</a:t>
            </a:r>
          </a:p>
          <a:p>
            <a:pPr eaLnBrk="1" hangingPunct="1"/>
            <a:r>
              <a:rPr lang="en-GB" altLang="en-US" sz="3000"/>
              <a:t>Housing situation</a:t>
            </a:r>
          </a:p>
        </p:txBody>
      </p:sp>
      <p:sp>
        <p:nvSpPr>
          <p:cNvPr id="25604" name="Rectangle 4"/>
          <p:cNvSpPr>
            <a:spLocks noGrp="1" noChangeArrowheads="1"/>
          </p:cNvSpPr>
          <p:nvPr>
            <p:ph type="body" sz="half" idx="4294967295"/>
          </p:nvPr>
        </p:nvSpPr>
        <p:spPr>
          <a:xfrm>
            <a:off x="6172201" y="1600201"/>
            <a:ext cx="4100513" cy="4525963"/>
          </a:xfrm>
        </p:spPr>
        <p:txBody>
          <a:bodyPr/>
          <a:lstStyle/>
          <a:p>
            <a:pPr eaLnBrk="1" hangingPunct="1"/>
            <a:r>
              <a:rPr lang="en-GB" altLang="en-US" sz="3000"/>
              <a:t>Substance misuse status</a:t>
            </a:r>
          </a:p>
          <a:p>
            <a:pPr eaLnBrk="1" hangingPunct="1"/>
            <a:r>
              <a:rPr lang="en-GB" altLang="en-US" sz="3000"/>
              <a:t>Emotional intelligence</a:t>
            </a:r>
          </a:p>
          <a:p>
            <a:pPr eaLnBrk="1" hangingPunct="1"/>
            <a:r>
              <a:rPr lang="en-GB" altLang="en-US" sz="3000"/>
              <a:t>Employment status</a:t>
            </a:r>
          </a:p>
          <a:p>
            <a:pPr eaLnBrk="1" hangingPunct="1"/>
            <a:r>
              <a:rPr lang="en-GB" altLang="en-US" sz="3000"/>
              <a:t>Self perception</a:t>
            </a:r>
          </a:p>
          <a:p>
            <a:pPr eaLnBrk="1" hangingPunct="1"/>
            <a:r>
              <a:rPr lang="en-GB" altLang="en-US" sz="3000"/>
              <a:t>Police involvement</a:t>
            </a:r>
          </a:p>
          <a:p>
            <a:pPr eaLnBrk="1" hangingPunct="1"/>
            <a:r>
              <a:rPr lang="en-GB" altLang="en-US" sz="3000"/>
              <a:t>Caring responsibilities</a:t>
            </a:r>
          </a:p>
          <a:p>
            <a:pPr eaLnBrk="1" hangingPunct="1"/>
            <a:endParaRPr lang="en-GB" altLang="en-US" sz="3000">
              <a:latin typeface="Comic Sans MS" panose="030F0702030302020204" pitchFamily="66" charset="0"/>
            </a:endParaRPr>
          </a:p>
        </p:txBody>
      </p:sp>
    </p:spTree>
    <p:extLst>
      <p:ext uri="{BB962C8B-B14F-4D97-AF65-F5344CB8AC3E}">
        <p14:creationId xmlns:p14="http://schemas.microsoft.com/office/powerpoint/2010/main" val="228132600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idx="4294967295"/>
          </p:nvPr>
        </p:nvSpPr>
        <p:spPr/>
        <p:txBody>
          <a:bodyPr/>
          <a:lstStyle/>
          <a:p>
            <a:pPr eaLnBrk="1" hangingPunct="1"/>
            <a:r>
              <a:rPr lang="en-GB" altLang="en-US" smtClean="0"/>
              <a:t>Getting it right</a:t>
            </a:r>
          </a:p>
        </p:txBody>
      </p:sp>
      <p:sp>
        <p:nvSpPr>
          <p:cNvPr id="26627" name="Rectangle 3"/>
          <p:cNvSpPr>
            <a:spLocks noGrp="1" noChangeArrowheads="1"/>
          </p:cNvSpPr>
          <p:nvPr>
            <p:ph type="body" idx="4294967295"/>
          </p:nvPr>
        </p:nvSpPr>
        <p:spPr>
          <a:xfrm>
            <a:off x="838200" y="1600200"/>
            <a:ext cx="9372600" cy="4781550"/>
          </a:xfrm>
        </p:spPr>
        <p:txBody>
          <a:bodyPr/>
          <a:lstStyle/>
          <a:p>
            <a:pPr eaLnBrk="1" hangingPunct="1">
              <a:lnSpc>
                <a:spcPct val="80000"/>
              </a:lnSpc>
            </a:pPr>
            <a:r>
              <a:rPr lang="en-GB" altLang="en-US" dirty="0"/>
              <a:t>Any profile can only be as good as the information it contains</a:t>
            </a:r>
          </a:p>
          <a:p>
            <a:pPr eaLnBrk="1" hangingPunct="1">
              <a:lnSpc>
                <a:spcPct val="80000"/>
              </a:lnSpc>
              <a:buFontTx/>
              <a:buNone/>
            </a:pPr>
            <a:endParaRPr lang="en-GB" altLang="en-US" dirty="0"/>
          </a:p>
          <a:p>
            <a:pPr eaLnBrk="1" hangingPunct="1">
              <a:lnSpc>
                <a:spcPct val="80000"/>
              </a:lnSpc>
            </a:pPr>
            <a:r>
              <a:rPr lang="en-GB" altLang="en-US" dirty="0"/>
              <a:t>Specific information may only apply to specific groups</a:t>
            </a:r>
          </a:p>
          <a:p>
            <a:pPr eaLnBrk="1" hangingPunct="1">
              <a:lnSpc>
                <a:spcPct val="80000"/>
              </a:lnSpc>
              <a:buFontTx/>
              <a:buNone/>
            </a:pPr>
            <a:endParaRPr lang="en-GB" altLang="en-US" dirty="0"/>
          </a:p>
          <a:p>
            <a:pPr eaLnBrk="1" hangingPunct="1">
              <a:lnSpc>
                <a:spcPct val="80000"/>
              </a:lnSpc>
            </a:pPr>
            <a:r>
              <a:rPr lang="en-GB" altLang="en-US" dirty="0"/>
              <a:t>Discuss your thoughts and ideas with others to get a more rounded picture</a:t>
            </a:r>
          </a:p>
          <a:p>
            <a:pPr eaLnBrk="1" hangingPunct="1">
              <a:lnSpc>
                <a:spcPct val="80000"/>
              </a:lnSpc>
              <a:buFontTx/>
              <a:buNone/>
            </a:pPr>
            <a:endParaRPr lang="en-GB" altLang="en-US" dirty="0"/>
          </a:p>
          <a:p>
            <a:pPr eaLnBrk="1" hangingPunct="1">
              <a:lnSpc>
                <a:spcPct val="80000"/>
              </a:lnSpc>
            </a:pPr>
            <a:r>
              <a:rPr lang="en-GB" altLang="en-US" dirty="0"/>
              <a:t>Talk to young people about your thoughts and ideas, see what they think</a:t>
            </a:r>
          </a:p>
        </p:txBody>
      </p:sp>
    </p:spTree>
    <p:extLst>
      <p:ext uri="{BB962C8B-B14F-4D97-AF65-F5344CB8AC3E}">
        <p14:creationId xmlns:p14="http://schemas.microsoft.com/office/powerpoint/2010/main" val="114491488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p:txBody>
          <a:bodyPr/>
          <a:lstStyle/>
          <a:p>
            <a:pPr eaLnBrk="1" hangingPunct="1"/>
            <a:r>
              <a:rPr lang="en-GB" altLang="en-US" smtClean="0"/>
              <a:t>The Format</a:t>
            </a:r>
            <a:endParaRPr lang="en-US" altLang="en-US" smtClean="0"/>
          </a:p>
        </p:txBody>
      </p:sp>
      <p:sp>
        <p:nvSpPr>
          <p:cNvPr id="27651" name="Rectangle 3"/>
          <p:cNvSpPr>
            <a:spLocks noGrp="1" noChangeArrowheads="1"/>
          </p:cNvSpPr>
          <p:nvPr>
            <p:ph type="body" sz="half" idx="4294967295"/>
          </p:nvPr>
        </p:nvSpPr>
        <p:spPr>
          <a:xfrm>
            <a:off x="1992313" y="1341439"/>
            <a:ext cx="4038600" cy="4924425"/>
          </a:xfrm>
        </p:spPr>
        <p:txBody>
          <a:bodyPr>
            <a:normAutofit lnSpcReduction="10000"/>
          </a:bodyPr>
          <a:lstStyle/>
          <a:p>
            <a:pPr eaLnBrk="1" hangingPunct="1"/>
            <a:r>
              <a:rPr lang="en-GB" altLang="en-US" sz="2400" dirty="0"/>
              <a:t>Aim of the profile</a:t>
            </a:r>
          </a:p>
          <a:p>
            <a:pPr eaLnBrk="1" hangingPunct="1"/>
            <a:r>
              <a:rPr lang="en-GB" altLang="en-US" sz="2400" dirty="0"/>
              <a:t>Methods, subjects and context</a:t>
            </a:r>
          </a:p>
          <a:p>
            <a:pPr eaLnBrk="1" hangingPunct="1"/>
            <a:r>
              <a:rPr lang="en-GB" altLang="en-US" sz="2400" dirty="0"/>
              <a:t>Geography – where </a:t>
            </a:r>
            <a:r>
              <a:rPr lang="en-GB" altLang="en-US" sz="2400" dirty="0" smtClean="0"/>
              <a:t>is the community</a:t>
            </a:r>
            <a:endParaRPr lang="en-GB" altLang="en-US" sz="2400" dirty="0"/>
          </a:p>
          <a:p>
            <a:pPr eaLnBrk="1" hangingPunct="1"/>
            <a:r>
              <a:rPr lang="en-GB" altLang="en-US" sz="2400" dirty="0"/>
              <a:t>The wider community of young people</a:t>
            </a:r>
          </a:p>
          <a:p>
            <a:pPr eaLnBrk="1" hangingPunct="1"/>
            <a:r>
              <a:rPr lang="en-GB" altLang="en-US" sz="2400" dirty="0"/>
              <a:t>Welsh Index of Multiple Deprivation </a:t>
            </a:r>
          </a:p>
          <a:p>
            <a:pPr eaLnBrk="1" hangingPunct="1"/>
            <a:r>
              <a:rPr lang="en-GB" altLang="en-US" sz="2400" dirty="0"/>
              <a:t>Previous history of youth work in the area</a:t>
            </a:r>
          </a:p>
          <a:p>
            <a:pPr eaLnBrk="1" hangingPunct="1"/>
            <a:r>
              <a:rPr lang="en-GB" altLang="en-US" sz="2400" dirty="0"/>
              <a:t>Short interviews with key individuals</a:t>
            </a:r>
            <a:endParaRPr lang="en-GB" altLang="en-US" sz="2000" dirty="0"/>
          </a:p>
        </p:txBody>
      </p:sp>
      <p:sp>
        <p:nvSpPr>
          <p:cNvPr id="27652" name="Rectangle 4"/>
          <p:cNvSpPr>
            <a:spLocks noGrp="1" noChangeArrowheads="1"/>
          </p:cNvSpPr>
          <p:nvPr>
            <p:ph type="body" sz="half" idx="4294967295"/>
          </p:nvPr>
        </p:nvSpPr>
        <p:spPr>
          <a:xfrm>
            <a:off x="6167438" y="1341438"/>
            <a:ext cx="4038600" cy="4824412"/>
          </a:xfrm>
        </p:spPr>
        <p:txBody>
          <a:bodyPr/>
          <a:lstStyle/>
          <a:p>
            <a:pPr eaLnBrk="1" hangingPunct="1">
              <a:lnSpc>
                <a:spcPct val="90000"/>
              </a:lnSpc>
            </a:pPr>
            <a:r>
              <a:rPr lang="en-GB" altLang="en-US" sz="2400"/>
              <a:t>Existing facilities and infrastructure</a:t>
            </a:r>
          </a:p>
          <a:p>
            <a:pPr eaLnBrk="1" hangingPunct="1">
              <a:lnSpc>
                <a:spcPct val="90000"/>
              </a:lnSpc>
            </a:pPr>
            <a:r>
              <a:rPr lang="en-GB" altLang="en-US" sz="2400"/>
              <a:t>Bilingualism and heritage issues</a:t>
            </a:r>
          </a:p>
          <a:p>
            <a:pPr eaLnBrk="1" hangingPunct="1">
              <a:lnSpc>
                <a:spcPct val="90000"/>
              </a:lnSpc>
            </a:pPr>
            <a:r>
              <a:rPr lang="en-GB" altLang="en-US" sz="2400"/>
              <a:t>Problems/ issues from young people’s perspectives</a:t>
            </a:r>
          </a:p>
          <a:p>
            <a:pPr eaLnBrk="1" hangingPunct="1">
              <a:lnSpc>
                <a:spcPct val="90000"/>
              </a:lnSpc>
            </a:pPr>
            <a:r>
              <a:rPr lang="en-GB" altLang="en-US" sz="2400"/>
              <a:t>Estimating young people’s development needs</a:t>
            </a:r>
          </a:p>
          <a:p>
            <a:pPr eaLnBrk="1" hangingPunct="1">
              <a:lnSpc>
                <a:spcPct val="90000"/>
              </a:lnSpc>
            </a:pPr>
            <a:r>
              <a:rPr lang="en-GB" altLang="en-US" sz="2400"/>
              <a:t>Conclusions for Youth Work and what should happen next</a:t>
            </a:r>
            <a:endParaRPr lang="en-US" altLang="en-US" sz="2400"/>
          </a:p>
        </p:txBody>
      </p:sp>
    </p:spTree>
    <p:extLst>
      <p:ext uri="{BB962C8B-B14F-4D97-AF65-F5344CB8AC3E}">
        <p14:creationId xmlns:p14="http://schemas.microsoft.com/office/powerpoint/2010/main" val="252743641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z="4000"/>
              <a:t>Why do we need this information?</a:t>
            </a:r>
          </a:p>
        </p:txBody>
      </p:sp>
      <p:sp>
        <p:nvSpPr>
          <p:cNvPr id="28675" name="Rectangle 3"/>
          <p:cNvSpPr>
            <a:spLocks noGrp="1" noChangeArrowheads="1"/>
          </p:cNvSpPr>
          <p:nvPr>
            <p:ph type="body" idx="1"/>
          </p:nvPr>
        </p:nvSpPr>
        <p:spPr/>
        <p:txBody>
          <a:bodyPr/>
          <a:lstStyle/>
          <a:p>
            <a:pPr eaLnBrk="1" hangingPunct="1"/>
            <a:r>
              <a:rPr lang="en-GB" altLang="en-US" dirty="0"/>
              <a:t>A community profile is an assessment of need, it is a working document that all </a:t>
            </a:r>
            <a:r>
              <a:rPr lang="en-GB" altLang="en-US" dirty="0" smtClean="0"/>
              <a:t>educators should </a:t>
            </a:r>
            <a:r>
              <a:rPr lang="en-GB" altLang="en-US" dirty="0"/>
              <a:t>have as part of their professional tool-kit in order </a:t>
            </a:r>
            <a:r>
              <a:rPr lang="en-GB" altLang="en-US" dirty="0" smtClean="0"/>
              <a:t>to</a:t>
            </a:r>
          </a:p>
          <a:p>
            <a:pPr marL="0" indent="0" eaLnBrk="1" hangingPunct="1">
              <a:buNone/>
            </a:pPr>
            <a:endParaRPr lang="en-GB" altLang="en-US" dirty="0"/>
          </a:p>
          <a:p>
            <a:pPr eaLnBrk="1" hangingPunct="1">
              <a:buFontTx/>
              <a:buNone/>
            </a:pPr>
            <a:r>
              <a:rPr lang="en-GB" altLang="en-US" dirty="0"/>
              <a:t>1. Identify what the needs of their ‘Patch’ are.</a:t>
            </a:r>
          </a:p>
          <a:p>
            <a:pPr eaLnBrk="1" hangingPunct="1">
              <a:buFontTx/>
              <a:buNone/>
            </a:pPr>
            <a:r>
              <a:rPr lang="en-GB" altLang="en-US" dirty="0"/>
              <a:t>2. Select an appropriate piece of work which answers the identified needs of young people.</a:t>
            </a:r>
          </a:p>
          <a:p>
            <a:pPr eaLnBrk="1" hangingPunct="1">
              <a:buFontTx/>
              <a:buNone/>
            </a:pPr>
            <a:r>
              <a:rPr lang="en-GB" altLang="en-US" dirty="0"/>
              <a:t>3. Demonstrate to potential funders’/ decision makers/managers the need for that piece of work. </a:t>
            </a:r>
          </a:p>
        </p:txBody>
      </p:sp>
    </p:spTree>
    <p:extLst>
      <p:ext uri="{BB962C8B-B14F-4D97-AF65-F5344CB8AC3E}">
        <p14:creationId xmlns:p14="http://schemas.microsoft.com/office/powerpoint/2010/main" val="1116873621"/>
      </p:ext>
    </p:extLst>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TotalTime>
  <Words>1319</Words>
  <Application>Microsoft Office PowerPoint</Application>
  <PresentationFormat>Widescreen</PresentationFormat>
  <Paragraphs>181</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Calibri Light</vt:lpstr>
      <vt:lpstr>Comic Sans MS</vt:lpstr>
      <vt:lpstr>Office Theme</vt:lpstr>
      <vt:lpstr>Tuning In –  Profiling a Community</vt:lpstr>
      <vt:lpstr>Reconnecting</vt:lpstr>
      <vt:lpstr>When you were 15</vt:lpstr>
      <vt:lpstr>Key Purpose of Youth Work</vt:lpstr>
      <vt:lpstr>Why a Community Profile?</vt:lpstr>
      <vt:lpstr>Developing Understanding</vt:lpstr>
      <vt:lpstr>What does a non formal educator need to know to work in a local area?</vt:lpstr>
      <vt:lpstr>The purpose of the profile</vt:lpstr>
      <vt:lpstr>Community</vt:lpstr>
      <vt:lpstr>Further Analysis</vt:lpstr>
      <vt:lpstr>Knowledge of other Organisations</vt:lpstr>
      <vt:lpstr>Why do I need to know the community?</vt:lpstr>
      <vt:lpstr>What else should be included?</vt:lpstr>
      <vt:lpstr>Some Young People facts</vt:lpstr>
      <vt:lpstr>Need  and  Want</vt:lpstr>
      <vt:lpstr>Bradshaw’s Taxonomy  of Social Need</vt:lpstr>
      <vt:lpstr>Understanding Need</vt:lpstr>
      <vt:lpstr>Need and Want?</vt:lpstr>
      <vt:lpstr>Understanding Young People change</vt:lpstr>
      <vt:lpstr>Understand Young People</vt:lpstr>
      <vt:lpstr>Getting it right</vt:lpstr>
      <vt:lpstr>The Format</vt:lpstr>
      <vt:lpstr>Why do we need this information?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Tuning In –  Profiling a Community</dc:title>
  <dc:creator>Darrell Williams</dc:creator>
  <cp:lastModifiedBy>Darrel Williams</cp:lastModifiedBy>
  <cp:revision>3</cp:revision>
  <dcterms:created xsi:type="dcterms:W3CDTF">2016-12-02T10:22:20Z</dcterms:created>
  <dcterms:modified xsi:type="dcterms:W3CDTF">2020-10-05T18:37:58Z</dcterms:modified>
</cp:coreProperties>
</file>