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9BF22D-B763-44D4-B689-78A02877A9D5}" type="datetimeFigureOut">
              <a:t>12/15/2024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14B18E-E678-4B14-A6DB-CF3F525505C7}" type="slidenum">
              <a:t>‹#›</a:t>
            </a:fld>
            <a:endParaRPr lang="en-US"/>
          </a:p>
        </p:txBody>
      </p:sp>
    </p:spTree>
    <p:extLst>
      <p:ext uri="{BB962C8B-B14F-4D97-AF65-F5344CB8AC3E}">
        <p14:creationId xmlns:p14="http://schemas.microsoft.com/office/powerpoint/2010/main" val="31594771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dirty="0"/>
              <a:t>Eco Home alternatives include for example solar panels and energy-efficient lighting. As customer demand for environment-friendly products grows and awareness of environmental issues increases, this company is perfectly positioned to capitalize on an emerging market. The following slides will elaborate further on the management, the financial forecast, the legal constructs, and the business model of the company. We will also look into SWOT analysis to asses the internal and external factors affecting the company.</a:t>
            </a:r>
          </a:p>
          <a:p>
            <a:pPr marL="285750" indent="-285750">
              <a:lnSpc>
                <a:spcPct val="90000"/>
              </a:lnSpc>
              <a:spcBef>
                <a:spcPts val="1000"/>
              </a:spcBef>
              <a:buFont typeface="Arial"/>
              <a:buChar char="•"/>
            </a:pP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014B18E-E678-4B14-A6DB-CF3F525505C7}" type="slidenum">
              <a:t>2</a:t>
            </a:fld>
            <a:endParaRPr lang="en-US"/>
          </a:p>
        </p:txBody>
      </p:sp>
    </p:spTree>
    <p:extLst>
      <p:ext uri="{BB962C8B-B14F-4D97-AF65-F5344CB8AC3E}">
        <p14:creationId xmlns:p14="http://schemas.microsoft.com/office/powerpoint/2010/main" val="38809376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Eco household solutions offers a very broad range of goods and services aimed at improving household energy efficiency. This includes insulation services, energy-efficient appliance installation, and installation of solar panels. Eco Home Solutions provides a sustainable answer to homeowners who are eager to find ways to reduce their energy bills and carbon footprint. Its solutions contribute to energy consumption triggered by greenhouse gas emissions, which would be advantageous to the ecology. This aligns perfectly with the current push for more eco-friendly lifestyles.</a:t>
            </a:r>
          </a:p>
        </p:txBody>
      </p:sp>
      <p:sp>
        <p:nvSpPr>
          <p:cNvPr id="4" name="Slide Number Placeholder 3"/>
          <p:cNvSpPr>
            <a:spLocks noGrp="1"/>
          </p:cNvSpPr>
          <p:nvPr>
            <p:ph type="sldNum" sz="quarter" idx="5"/>
          </p:nvPr>
        </p:nvSpPr>
        <p:spPr/>
        <p:txBody>
          <a:bodyPr/>
          <a:lstStyle/>
          <a:p>
            <a:fld id="{4014B18E-E678-4B14-A6DB-CF3F525505C7}" type="slidenum">
              <a:t>3</a:t>
            </a:fld>
            <a:endParaRPr lang="en-US"/>
          </a:p>
        </p:txBody>
      </p:sp>
    </p:spTree>
    <p:extLst>
      <p:ext uri="{BB962C8B-B14F-4D97-AF65-F5344CB8AC3E}">
        <p14:creationId xmlns:p14="http://schemas.microsoft.com/office/powerpoint/2010/main" val="2997689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Eco Home Solutions will be registering as a private limited company which is a common structure for small businesses and offers the owners limited protection from liabilities and the power to run its operations free from external intrusions. This means that the owners' personal assets will be protected in case of business problems or legal issues. At the outset, the founders will own part of the company, but if it grows, outside investors could enter the picture. Eco Home Solutions is a private limited company, meaning it is eligible to take advantage of various government green technology grants designed to assist businesses within the renewable energy sector.</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014B18E-E678-4B14-A6DB-CF3F525505C7}" type="slidenum">
              <a:t>4</a:t>
            </a:fld>
            <a:endParaRPr lang="en-US"/>
          </a:p>
        </p:txBody>
      </p:sp>
    </p:spTree>
    <p:extLst>
      <p:ext uri="{BB962C8B-B14F-4D97-AF65-F5344CB8AC3E}">
        <p14:creationId xmlns:p14="http://schemas.microsoft.com/office/powerpoint/2010/main" val="1944237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management team will consist of experienced professionals with backgrounds in operations, customer service and renewable energy. The operations manager will handle daily tasks such as handling product installations and responding to client enquiries, while the CEO will be responsible for the company’s long-term strategy. Content title: Technical specialists will specialize to ensure that the company's installations comply with regulations and industry standards. A dedicated sales and marketing team will also be responsible for finding potential clients and marketing Eco Home Solutions' services. The goal is to grow through innovation while maintaining a high quality of service quality, thereby delivering sustainable customer loyalty.</a:t>
            </a:r>
          </a:p>
        </p:txBody>
      </p:sp>
      <p:sp>
        <p:nvSpPr>
          <p:cNvPr id="4" name="Slide Number Placeholder 3"/>
          <p:cNvSpPr>
            <a:spLocks noGrp="1"/>
          </p:cNvSpPr>
          <p:nvPr>
            <p:ph type="sldNum" sz="quarter" idx="5"/>
          </p:nvPr>
        </p:nvSpPr>
        <p:spPr/>
        <p:txBody>
          <a:bodyPr/>
          <a:lstStyle/>
          <a:p>
            <a:fld id="{4014B18E-E678-4B14-A6DB-CF3F525505C7}" type="slidenum">
              <a:t>5</a:t>
            </a:fld>
            <a:endParaRPr lang="en-US"/>
          </a:p>
        </p:txBody>
      </p:sp>
    </p:spTree>
    <p:extLst>
      <p:ext uri="{BB962C8B-B14F-4D97-AF65-F5344CB8AC3E}">
        <p14:creationId xmlns:p14="http://schemas.microsoft.com/office/powerpoint/2010/main" val="3551530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endParaRPr lang="en-US" dirty="0"/>
          </a:p>
          <a:p>
            <a:pPr marL="285750" indent="-285750">
              <a:lnSpc>
                <a:spcPct val="90000"/>
              </a:lnSpc>
              <a:spcBef>
                <a:spcPts val="1000"/>
              </a:spcBef>
              <a:buFont typeface="Arial"/>
              <a:buChar char="•"/>
            </a:pPr>
            <a:r>
              <a:rPr lang="en-US" dirty="0"/>
              <a:t>The investments will open Eco Home Solutions initial costs of about £25,000 will be invested in merchandise, operations, and marketing. This comes as more homeowners are upgrading their homes to be more energy efficient and we expect our revenue to continue to grow at a steady pace. Originally, business operating costs will require personnel pay, marketing, and product supply prices. The plan is to be net breakeven after the first nine months with profitable margins expected in Year 1 with stringent cost controls in place.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014B18E-E678-4B14-A6DB-CF3F525505C7}" type="slidenum">
              <a:t>10</a:t>
            </a:fld>
            <a:endParaRPr lang="en-US"/>
          </a:p>
        </p:txBody>
      </p:sp>
    </p:spTree>
    <p:extLst>
      <p:ext uri="{BB962C8B-B14F-4D97-AF65-F5344CB8AC3E}">
        <p14:creationId xmlns:p14="http://schemas.microsoft.com/office/powerpoint/2010/main" val="2562358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12/15/2024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1"/>
            <a:ext cx="12191990" cy="37425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55558" y="637763"/>
            <a:ext cx="9889797" cy="2874471"/>
          </a:xfrm>
        </p:spPr>
        <p:txBody>
          <a:bodyPr anchor="ctr">
            <a:normAutofit/>
          </a:bodyPr>
          <a:lstStyle/>
          <a:p>
            <a:pPr algn="l"/>
            <a:r>
              <a:rPr lang="en-US" sz="8000">
                <a:solidFill>
                  <a:schemeClr val="bg1"/>
                </a:solidFill>
                <a:latin typeface="Calibri"/>
                <a:ea typeface="Calibri"/>
                <a:cs typeface="Calibri"/>
              </a:rPr>
              <a:t>Entrepreneurship</a:t>
            </a:r>
          </a:p>
        </p:txBody>
      </p:sp>
      <p:sp>
        <p:nvSpPr>
          <p:cNvPr id="25" name="Rectangle 2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3742597"/>
            <a:ext cx="12191990" cy="311540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762949" y="3910119"/>
            <a:ext cx="9544153" cy="1906846"/>
          </a:xfrm>
        </p:spPr>
        <p:txBody>
          <a:bodyPr vert="horz" lIns="91440" tIns="45720" rIns="91440" bIns="45720" rtlCol="0" anchor="t">
            <a:noAutofit/>
          </a:bodyPr>
          <a:lstStyle/>
          <a:p>
            <a:pPr algn="l"/>
            <a:r>
              <a:rPr lang="en-US" dirty="0">
                <a:latin typeface="Calibri"/>
                <a:ea typeface="Calibri"/>
                <a:cs typeface="Calibri"/>
              </a:rPr>
              <a:t>BA (Hons) Business Management </a:t>
            </a:r>
          </a:p>
          <a:p>
            <a:pPr algn="l"/>
            <a:r>
              <a:rPr lang="en-US" dirty="0">
                <a:latin typeface="Calibri"/>
                <a:ea typeface="Calibri"/>
                <a:cs typeface="Calibri"/>
              </a:rPr>
              <a:t>Module: Entrepreneurship Module</a:t>
            </a:r>
          </a:p>
          <a:p>
            <a:pPr algn="l"/>
            <a:r>
              <a:rPr lang="en-US" dirty="0">
                <a:latin typeface="Calibri"/>
                <a:ea typeface="Calibri"/>
                <a:cs typeface="Calibri"/>
              </a:rPr>
              <a:t>Module code: LCBB5001 </a:t>
            </a:r>
          </a:p>
          <a:p>
            <a:pPr algn="l"/>
            <a:r>
              <a:rPr lang="en-US" dirty="0">
                <a:latin typeface="Calibri"/>
                <a:ea typeface="Calibri"/>
                <a:cs typeface="Arial"/>
              </a:rPr>
              <a:t>Dumitru Ciprian Iancu </a:t>
            </a:r>
            <a:endParaRPr lang="en-US">
              <a:latin typeface="Calibri"/>
              <a:ea typeface="Calibri"/>
              <a:cs typeface="Calibri"/>
            </a:endParaRPr>
          </a:p>
          <a:p>
            <a:pPr algn="l"/>
            <a:r>
              <a:rPr lang="en-US" dirty="0">
                <a:latin typeface="Calibri"/>
                <a:ea typeface="Calibri"/>
                <a:cs typeface="Arial"/>
              </a:rPr>
              <a:t>Student ID:2133738</a:t>
            </a:r>
            <a:endParaRPr lang="en-US">
              <a:latin typeface="Calibri"/>
              <a:ea typeface="Calibri"/>
              <a:cs typeface="Calibri"/>
            </a:endParaRPr>
          </a:p>
          <a:p>
            <a:pPr algn="l"/>
            <a:r>
              <a:rPr lang="en-US" dirty="0">
                <a:latin typeface="Calibri"/>
                <a:ea typeface="Calibri"/>
                <a:cs typeface="Arial"/>
              </a:rPr>
              <a:t>University Trinity Saint David</a:t>
            </a:r>
            <a:endParaRPr lang="en-US" dirty="0">
              <a:latin typeface="Calibri"/>
              <a:ea typeface="Calibri"/>
            </a:endParaRPr>
          </a:p>
          <a:p>
            <a:pPr algn="l"/>
            <a:endParaRPr lang="en-US" sz="3200" dirty="0">
              <a:latin typeface="Calibri"/>
              <a:ea typeface="Calibri"/>
              <a:cs typeface="Calibri"/>
            </a:endParaRPr>
          </a:p>
        </p:txBody>
      </p:sp>
      <p:sp>
        <p:nvSpPr>
          <p:cNvPr id="26" name="Rectangle 25">
            <a:extLst>
              <a:ext uri="{FF2B5EF4-FFF2-40B4-BE49-F238E27FC236}">
                <a16:creationId xmlns:a16="http://schemas.microsoft.com/office/drawing/2014/main" id="{6832F003-FCA6-4CFB-A2EA-308F3AA25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1180" y="41010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30185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B1A6B-2CA9-7ECD-5714-6DF1C3E45420}"/>
              </a:ext>
            </a:extLst>
          </p:cNvPr>
          <p:cNvSpPr>
            <a:spLocks noGrp="1"/>
          </p:cNvSpPr>
          <p:nvPr>
            <p:ph type="title"/>
          </p:nvPr>
        </p:nvSpPr>
        <p:spPr>
          <a:xfrm>
            <a:off x="1156851" y="637762"/>
            <a:ext cx="9888496" cy="2138263"/>
          </a:xfrm>
        </p:spPr>
        <p:txBody>
          <a:bodyPr anchor="b">
            <a:normAutofit/>
          </a:bodyPr>
          <a:lstStyle/>
          <a:p>
            <a:r>
              <a:rPr lang="en-US" sz="6600">
                <a:solidFill>
                  <a:schemeClr val="bg1"/>
                </a:solidFill>
                <a:latin typeface="Calibri"/>
                <a:ea typeface="Calibri"/>
                <a:cs typeface="Calibri"/>
              </a:rPr>
              <a:t>Introduction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8502"/>
            <a:ext cx="12191990" cy="388560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3341147"/>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2988EBD-F393-6B60-D1BB-387241ECD606}"/>
              </a:ext>
            </a:extLst>
          </p:cNvPr>
          <p:cNvSpPr>
            <a:spLocks noGrp="1"/>
          </p:cNvSpPr>
          <p:nvPr>
            <p:ph idx="1"/>
          </p:nvPr>
        </p:nvSpPr>
        <p:spPr>
          <a:xfrm>
            <a:off x="1155539" y="3551567"/>
            <a:ext cx="9889802" cy="2662965"/>
          </a:xfrm>
        </p:spPr>
        <p:txBody>
          <a:bodyPr vert="horz" lIns="91440" tIns="45720" rIns="91440" bIns="45720" rtlCol="0">
            <a:normAutofit/>
          </a:bodyPr>
          <a:lstStyle/>
          <a:p>
            <a:endParaRPr lang="en-US" sz="1800" b="1">
              <a:latin typeface="Calibri"/>
              <a:ea typeface="Calibri"/>
              <a:cs typeface="Calibri"/>
            </a:endParaRPr>
          </a:p>
          <a:p>
            <a:r>
              <a:rPr lang="en-US" sz="1800">
                <a:latin typeface="Calibri"/>
                <a:ea typeface="+mn-lt"/>
                <a:cs typeface="+mn-lt"/>
              </a:rPr>
              <a:t>Eco house Solutions – these are specialists in energy-efficient house upgrades, including eco-friendly lighting, solar panels and insulation. Given the growing consumer interest (and government support of) green technologies, this company has excellent access to a large market opportunity. </a:t>
            </a:r>
            <a:endParaRPr lang="en-US" sz="1800">
              <a:latin typeface="Calibri"/>
            </a:endParaRPr>
          </a:p>
        </p:txBody>
      </p:sp>
    </p:spTree>
    <p:extLst>
      <p:ext uri="{BB962C8B-B14F-4D97-AF65-F5344CB8AC3E}">
        <p14:creationId xmlns:p14="http://schemas.microsoft.com/office/powerpoint/2010/main" val="660902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30185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CE748B-0729-F627-39CE-C3A8EEBE5371}"/>
              </a:ext>
            </a:extLst>
          </p:cNvPr>
          <p:cNvSpPr>
            <a:spLocks noGrp="1"/>
          </p:cNvSpPr>
          <p:nvPr>
            <p:ph type="title"/>
          </p:nvPr>
        </p:nvSpPr>
        <p:spPr>
          <a:xfrm>
            <a:off x="1156851" y="637762"/>
            <a:ext cx="9888496" cy="2138263"/>
          </a:xfrm>
        </p:spPr>
        <p:txBody>
          <a:bodyPr anchor="b">
            <a:normAutofit/>
          </a:bodyPr>
          <a:lstStyle/>
          <a:p>
            <a:r>
              <a:rPr lang="en-US" sz="6600">
                <a:solidFill>
                  <a:schemeClr val="bg1"/>
                </a:solidFill>
                <a:latin typeface="Calibri"/>
                <a:ea typeface="Calibri"/>
                <a:cs typeface="Calibri"/>
              </a:rPr>
              <a:t>Business idea overview</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8502"/>
            <a:ext cx="12191990" cy="388560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3341147"/>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9802005-35E4-8803-E9E8-1A70D8240FF2}"/>
              </a:ext>
            </a:extLst>
          </p:cNvPr>
          <p:cNvSpPr>
            <a:spLocks noGrp="1"/>
          </p:cNvSpPr>
          <p:nvPr>
            <p:ph idx="1"/>
          </p:nvPr>
        </p:nvSpPr>
        <p:spPr>
          <a:xfrm>
            <a:off x="1155539" y="3551567"/>
            <a:ext cx="9889802" cy="2662965"/>
          </a:xfrm>
        </p:spPr>
        <p:txBody>
          <a:bodyPr vert="horz" lIns="91440" tIns="45720" rIns="91440" bIns="45720" rtlCol="0">
            <a:normAutofit/>
          </a:bodyPr>
          <a:lstStyle/>
          <a:p>
            <a:pPr marL="457200" indent="-457200"/>
            <a:r>
              <a:rPr lang="en-US" sz="1800">
                <a:latin typeface="Calibri"/>
                <a:ea typeface="+mn-lt"/>
                <a:cs typeface="+mn-lt"/>
              </a:rPr>
              <a:t> Eco Home Solutions is a company that provides green products and services that help make homes more eco-friendly and energy-efficient. This includes green lighting solutions, energy-efficient devices, home insulation facilities and then gorgeous photovoltaic panels. The company aims for its customers to consume less, spend less on utilities, and have a minimal environmental footprint (Schilling, 2013).</a:t>
            </a:r>
            <a:endParaRPr lang="en-US" sz="1800">
              <a:latin typeface="Calibri"/>
              <a:ea typeface="Calibri"/>
              <a:cs typeface="Calibri"/>
            </a:endParaRPr>
          </a:p>
          <a:p>
            <a:pPr marL="0" indent="0">
              <a:buNone/>
            </a:pPr>
            <a:endParaRPr lang="en-US" sz="1800"/>
          </a:p>
          <a:p>
            <a:endParaRPr lang="en-US" sz="1800"/>
          </a:p>
        </p:txBody>
      </p:sp>
    </p:spTree>
    <p:extLst>
      <p:ext uri="{BB962C8B-B14F-4D97-AF65-F5344CB8AC3E}">
        <p14:creationId xmlns:p14="http://schemas.microsoft.com/office/powerpoint/2010/main" val="3919717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30185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B15BF-F5A1-4207-93E0-965DF4F2581A}"/>
              </a:ext>
            </a:extLst>
          </p:cNvPr>
          <p:cNvSpPr>
            <a:spLocks noGrp="1"/>
          </p:cNvSpPr>
          <p:nvPr>
            <p:ph type="title"/>
          </p:nvPr>
        </p:nvSpPr>
        <p:spPr>
          <a:xfrm>
            <a:off x="1156851" y="637762"/>
            <a:ext cx="9888496" cy="2138263"/>
          </a:xfrm>
        </p:spPr>
        <p:txBody>
          <a:bodyPr anchor="b">
            <a:normAutofit/>
          </a:bodyPr>
          <a:lstStyle/>
          <a:p>
            <a:r>
              <a:rPr lang="en-US" sz="6600">
                <a:solidFill>
                  <a:schemeClr val="bg1"/>
                </a:solidFill>
                <a:latin typeface="Calibri"/>
                <a:ea typeface="Calibri"/>
                <a:cs typeface="Calibri"/>
              </a:rPr>
              <a:t>Legal format and ownership</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8502"/>
            <a:ext cx="12191990" cy="388560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3341147"/>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0A18C78-FED2-CB5F-181B-3D963C9872DE}"/>
              </a:ext>
            </a:extLst>
          </p:cNvPr>
          <p:cNvSpPr>
            <a:spLocks noGrp="1"/>
          </p:cNvSpPr>
          <p:nvPr>
            <p:ph idx="1"/>
          </p:nvPr>
        </p:nvSpPr>
        <p:spPr>
          <a:xfrm>
            <a:off x="1155539" y="3551567"/>
            <a:ext cx="9889802" cy="2662965"/>
          </a:xfrm>
        </p:spPr>
        <p:txBody>
          <a:bodyPr vert="horz" lIns="91440" tIns="45720" rIns="91440" bIns="45720" rtlCol="0">
            <a:normAutofit/>
          </a:bodyPr>
          <a:lstStyle/>
          <a:p>
            <a:pPr marL="0" indent="0">
              <a:buNone/>
            </a:pPr>
            <a:endParaRPr lang="en-US" sz="1800">
              <a:latin typeface="Calibri"/>
              <a:ea typeface="Calibri"/>
              <a:cs typeface="Calibri"/>
            </a:endParaRPr>
          </a:p>
          <a:p>
            <a:r>
              <a:rPr lang="en-US" sz="1800">
                <a:latin typeface="Calibri"/>
                <a:ea typeface="+mn-lt"/>
                <a:cs typeface="+mn-lt"/>
              </a:rPr>
              <a:t>The Company ( Eco Home Solutions) will run as private limited (Ltd.) business. This structure provides its owners with limited liability protection, while maintaining the flexibility of the company. The founders will share equity and will have the option to bring on outside investors if the growth demands make sense. The company will be based in the UK and will take advantage of a number of government grants for companies that utilize green technologies (Jones, 2021).</a:t>
            </a:r>
            <a:endParaRPr lang="en-US" sz="1800">
              <a:latin typeface="Calibri"/>
            </a:endParaRPr>
          </a:p>
          <a:p>
            <a:endParaRPr lang="en-US" sz="1800"/>
          </a:p>
          <a:p>
            <a:endParaRPr lang="en-US" sz="1800"/>
          </a:p>
        </p:txBody>
      </p:sp>
    </p:spTree>
    <p:extLst>
      <p:ext uri="{BB962C8B-B14F-4D97-AF65-F5344CB8AC3E}">
        <p14:creationId xmlns:p14="http://schemas.microsoft.com/office/powerpoint/2010/main" val="2308569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30185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6631AD-AD08-30BB-BA74-A55F69659429}"/>
              </a:ext>
            </a:extLst>
          </p:cNvPr>
          <p:cNvSpPr>
            <a:spLocks noGrp="1"/>
          </p:cNvSpPr>
          <p:nvPr>
            <p:ph type="title"/>
          </p:nvPr>
        </p:nvSpPr>
        <p:spPr>
          <a:xfrm>
            <a:off x="1156851" y="637762"/>
            <a:ext cx="9888496" cy="2138263"/>
          </a:xfrm>
        </p:spPr>
        <p:txBody>
          <a:bodyPr anchor="b">
            <a:normAutofit/>
          </a:bodyPr>
          <a:lstStyle/>
          <a:p>
            <a:r>
              <a:rPr lang="en-US" sz="6600">
                <a:solidFill>
                  <a:schemeClr val="bg1"/>
                </a:solidFill>
                <a:latin typeface="Calibri"/>
                <a:ea typeface="Calibri"/>
                <a:cs typeface="Calibri"/>
              </a:rPr>
              <a:t>Company management</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8502"/>
            <a:ext cx="12191990" cy="388560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3341147"/>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9B741B0-1346-07D9-10E2-912953EAF900}"/>
              </a:ext>
            </a:extLst>
          </p:cNvPr>
          <p:cNvSpPr>
            <a:spLocks noGrp="1"/>
          </p:cNvSpPr>
          <p:nvPr>
            <p:ph idx="1"/>
          </p:nvPr>
        </p:nvSpPr>
        <p:spPr>
          <a:xfrm>
            <a:off x="1155539" y="3551567"/>
            <a:ext cx="9889802" cy="2662965"/>
          </a:xfrm>
        </p:spPr>
        <p:txBody>
          <a:bodyPr vert="horz" lIns="91440" tIns="45720" rIns="91440" bIns="45720" rtlCol="0">
            <a:normAutofit/>
          </a:bodyPr>
          <a:lstStyle/>
          <a:p>
            <a:pPr marL="0" indent="0">
              <a:buNone/>
            </a:pPr>
            <a:endParaRPr lang="en-US" sz="1800"/>
          </a:p>
          <a:p>
            <a:r>
              <a:rPr lang="en-US" sz="1800">
                <a:latin typeface="Calibri"/>
                <a:ea typeface="+mn-lt"/>
                <a:cs typeface="+mn-lt"/>
              </a:rPr>
              <a:t>Management Structure Eco Home Solutions' management structure will include a group of technical specialists in the renewable energy solutions field, a CEO, and an operations manager. The company will also hire marketing and sales professionals to promote its services. As per Brown and Green (2020), the management team will focus on driving growth, building partnerships with renewable energy product providers, and ensuring excellent customer experience.</a:t>
            </a:r>
            <a:endParaRPr lang="en-US" sz="1800">
              <a:latin typeface="Calibri"/>
            </a:endParaRPr>
          </a:p>
          <a:p>
            <a:endParaRPr lang="en-US" sz="1800"/>
          </a:p>
          <a:p>
            <a:endParaRPr lang="en-US" sz="1800"/>
          </a:p>
          <a:p>
            <a:endParaRPr lang="en-US" sz="1800"/>
          </a:p>
        </p:txBody>
      </p:sp>
    </p:spTree>
    <p:extLst>
      <p:ext uri="{BB962C8B-B14F-4D97-AF65-F5344CB8AC3E}">
        <p14:creationId xmlns:p14="http://schemas.microsoft.com/office/powerpoint/2010/main" val="4292951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30185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EEB41-58C4-2163-8298-1ACEE8BE7C3D}"/>
              </a:ext>
            </a:extLst>
          </p:cNvPr>
          <p:cNvSpPr>
            <a:spLocks noGrp="1"/>
          </p:cNvSpPr>
          <p:nvPr>
            <p:ph type="title"/>
          </p:nvPr>
        </p:nvSpPr>
        <p:spPr>
          <a:xfrm>
            <a:off x="1156851" y="637762"/>
            <a:ext cx="9888496" cy="2138263"/>
          </a:xfrm>
        </p:spPr>
        <p:txBody>
          <a:bodyPr anchor="b">
            <a:normAutofit/>
          </a:bodyPr>
          <a:lstStyle/>
          <a:p>
            <a:r>
              <a:rPr lang="en-US" sz="6600">
                <a:solidFill>
                  <a:schemeClr val="bg1"/>
                </a:solidFill>
                <a:latin typeface="Calibri"/>
                <a:ea typeface="Calibri"/>
                <a:cs typeface="Calibri"/>
              </a:rPr>
              <a:t>SWOT Analyis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8502"/>
            <a:ext cx="12191990" cy="388560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3341147"/>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0FDC49F-4B4D-F9E7-26C5-C1AD5D8AFC0A}"/>
              </a:ext>
            </a:extLst>
          </p:cNvPr>
          <p:cNvSpPr>
            <a:spLocks noGrp="1"/>
          </p:cNvSpPr>
          <p:nvPr>
            <p:ph idx="1"/>
          </p:nvPr>
        </p:nvSpPr>
        <p:spPr>
          <a:xfrm>
            <a:off x="1155539" y="3551567"/>
            <a:ext cx="9889802" cy="2662965"/>
          </a:xfrm>
        </p:spPr>
        <p:txBody>
          <a:bodyPr vert="horz" lIns="91440" tIns="45720" rIns="91440" bIns="45720" rtlCol="0">
            <a:normAutofit/>
          </a:bodyPr>
          <a:lstStyle/>
          <a:p>
            <a:pPr marL="0" indent="0">
              <a:buNone/>
            </a:pPr>
            <a:r>
              <a:rPr lang="en-US" sz="1800" b="1">
                <a:latin typeface="Calibri"/>
                <a:ea typeface="+mn-lt"/>
                <a:cs typeface="+mn-lt"/>
              </a:rPr>
              <a:t>Strengths</a:t>
            </a:r>
          </a:p>
          <a:p>
            <a:r>
              <a:rPr lang="en-US" sz="1800">
                <a:latin typeface="Calibri"/>
                <a:ea typeface="+mn-lt"/>
                <a:cs typeface="+mn-lt"/>
              </a:rPr>
              <a:t>The company's positioning allows it to capture a large market share owing to the increasing demand for environmentally-friendly home retrofits propelled by growing awareness among consumers as well as government’s incentives towards green technologies. The product line also offers energy-efficient solutions that will attract homeowners looking to reduce their energy consumption, as they seek a well-rounded approach to sustainable living (Porter, 2023).</a:t>
            </a:r>
            <a:endParaRPr lang="en-US" sz="1800">
              <a:latin typeface="Calibri"/>
              <a:ea typeface="Calibri"/>
              <a:cs typeface="Calibri"/>
            </a:endParaRPr>
          </a:p>
          <a:p>
            <a:endParaRPr lang="en-US" sz="1800"/>
          </a:p>
        </p:txBody>
      </p:sp>
    </p:spTree>
    <p:extLst>
      <p:ext uri="{BB962C8B-B14F-4D97-AF65-F5344CB8AC3E}">
        <p14:creationId xmlns:p14="http://schemas.microsoft.com/office/powerpoint/2010/main" val="3671683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30185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5D7E2-3752-D58C-AAAD-131BECD254AE}"/>
              </a:ext>
            </a:extLst>
          </p:cNvPr>
          <p:cNvSpPr>
            <a:spLocks noGrp="1"/>
          </p:cNvSpPr>
          <p:nvPr>
            <p:ph type="title"/>
          </p:nvPr>
        </p:nvSpPr>
        <p:spPr>
          <a:xfrm>
            <a:off x="1156851" y="637762"/>
            <a:ext cx="9888496" cy="2138263"/>
          </a:xfrm>
        </p:spPr>
        <p:txBody>
          <a:bodyPr anchor="b">
            <a:normAutofit/>
          </a:bodyPr>
          <a:lstStyle/>
          <a:p>
            <a:r>
              <a:rPr lang="en-US" sz="6600">
                <a:solidFill>
                  <a:schemeClr val="bg1"/>
                </a:solidFill>
                <a:latin typeface="Calibri"/>
                <a:ea typeface="Calibri"/>
                <a:cs typeface="Calibri"/>
              </a:rPr>
              <a:t>SWOT Analyis</a:t>
            </a:r>
            <a:endParaRPr lang="en-US" sz="66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8502"/>
            <a:ext cx="12191990" cy="388560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3341147"/>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1194F94-4BE9-5340-98F6-43070A979E7E}"/>
              </a:ext>
            </a:extLst>
          </p:cNvPr>
          <p:cNvSpPr>
            <a:spLocks noGrp="1"/>
          </p:cNvSpPr>
          <p:nvPr>
            <p:ph idx="1"/>
          </p:nvPr>
        </p:nvSpPr>
        <p:spPr>
          <a:xfrm>
            <a:off x="1155539" y="3551567"/>
            <a:ext cx="9889802" cy="2662965"/>
          </a:xfrm>
        </p:spPr>
        <p:txBody>
          <a:bodyPr vert="horz" lIns="91440" tIns="45720" rIns="91440" bIns="45720" rtlCol="0">
            <a:normAutofit/>
          </a:bodyPr>
          <a:lstStyle/>
          <a:p>
            <a:pPr marL="0" indent="0">
              <a:buNone/>
            </a:pPr>
            <a:r>
              <a:rPr lang="en-US" sz="1800" b="1">
                <a:latin typeface="Calibri"/>
                <a:ea typeface="Calibri"/>
                <a:cs typeface="Calibri"/>
              </a:rPr>
              <a:t>Weaknesses</a:t>
            </a:r>
            <a:endParaRPr lang="en-US" sz="1800"/>
          </a:p>
          <a:p>
            <a:r>
              <a:rPr lang="en-US" sz="1800">
                <a:latin typeface="Calibri"/>
                <a:ea typeface="Calibri"/>
                <a:cs typeface="Calibri"/>
              </a:rPr>
              <a:t> Initial launch costs are high for inventory, marketing, and installation equipment. In addition, relying on outside vendors to provide renewable energy products may increase the difficulty of logistics and limit the company’s flexibility in pricing and availability.</a:t>
            </a:r>
            <a:endParaRPr lang="en-US" sz="1800"/>
          </a:p>
          <a:p>
            <a:endParaRPr lang="en-US" sz="1800"/>
          </a:p>
        </p:txBody>
      </p:sp>
    </p:spTree>
    <p:extLst>
      <p:ext uri="{BB962C8B-B14F-4D97-AF65-F5344CB8AC3E}">
        <p14:creationId xmlns:p14="http://schemas.microsoft.com/office/powerpoint/2010/main" val="2333590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30185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F1AE6-F719-FDAB-4FA2-8A0E1163B05C}"/>
              </a:ext>
            </a:extLst>
          </p:cNvPr>
          <p:cNvSpPr>
            <a:spLocks noGrp="1"/>
          </p:cNvSpPr>
          <p:nvPr>
            <p:ph type="title"/>
          </p:nvPr>
        </p:nvSpPr>
        <p:spPr>
          <a:xfrm>
            <a:off x="1156851" y="637762"/>
            <a:ext cx="9888496" cy="2138263"/>
          </a:xfrm>
        </p:spPr>
        <p:txBody>
          <a:bodyPr anchor="b">
            <a:normAutofit/>
          </a:bodyPr>
          <a:lstStyle/>
          <a:p>
            <a:r>
              <a:rPr lang="en-US" sz="6600">
                <a:solidFill>
                  <a:schemeClr val="bg1"/>
                </a:solidFill>
                <a:latin typeface="Calibri"/>
                <a:ea typeface="Calibri"/>
                <a:cs typeface="Calibri"/>
              </a:rPr>
              <a:t>SWOT Analysis</a:t>
            </a:r>
            <a:endParaRPr lang="en-US" sz="66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8502"/>
            <a:ext cx="12191990" cy="388560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3341147"/>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2F44229-C4A6-D13E-C208-3904AD36DC82}"/>
              </a:ext>
            </a:extLst>
          </p:cNvPr>
          <p:cNvSpPr>
            <a:spLocks noGrp="1"/>
          </p:cNvSpPr>
          <p:nvPr>
            <p:ph idx="1"/>
          </p:nvPr>
        </p:nvSpPr>
        <p:spPr>
          <a:xfrm>
            <a:off x="1155539" y="3551567"/>
            <a:ext cx="9889802" cy="2662965"/>
          </a:xfrm>
        </p:spPr>
        <p:txBody>
          <a:bodyPr vert="horz" lIns="91440" tIns="45720" rIns="91440" bIns="45720" rtlCol="0">
            <a:normAutofit/>
          </a:bodyPr>
          <a:lstStyle/>
          <a:p>
            <a:pPr marL="0" indent="0">
              <a:buNone/>
            </a:pPr>
            <a:r>
              <a:rPr lang="en-US" sz="1800" b="1">
                <a:latin typeface="Calibri"/>
                <a:ea typeface="Calibri"/>
                <a:cs typeface="Calibri"/>
              </a:rPr>
              <a:t>Opportunities</a:t>
            </a:r>
          </a:p>
          <a:p>
            <a:r>
              <a:rPr lang="en-US" sz="1800">
                <a:latin typeface="Calibri"/>
                <a:ea typeface="Calibri"/>
                <a:cs typeface="Calibri"/>
              </a:rPr>
              <a:t>Perhaps even some partnerships with environmental groups or local government agencies to provide further credibility and trust from  clients.</a:t>
            </a:r>
            <a:endParaRPr lang="en-US" sz="1800"/>
          </a:p>
          <a:p>
            <a:endParaRPr lang="en-US" sz="1800"/>
          </a:p>
          <a:p>
            <a:endParaRPr lang="en-US" sz="1800"/>
          </a:p>
        </p:txBody>
      </p:sp>
    </p:spTree>
    <p:extLst>
      <p:ext uri="{BB962C8B-B14F-4D97-AF65-F5344CB8AC3E}">
        <p14:creationId xmlns:p14="http://schemas.microsoft.com/office/powerpoint/2010/main" val="908998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30185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738D57-DFF4-126A-B48F-180E7DDB5EC7}"/>
              </a:ext>
            </a:extLst>
          </p:cNvPr>
          <p:cNvSpPr>
            <a:spLocks noGrp="1"/>
          </p:cNvSpPr>
          <p:nvPr>
            <p:ph type="title"/>
          </p:nvPr>
        </p:nvSpPr>
        <p:spPr>
          <a:xfrm>
            <a:off x="1156851" y="637762"/>
            <a:ext cx="9888496" cy="2138263"/>
          </a:xfrm>
        </p:spPr>
        <p:txBody>
          <a:bodyPr anchor="b">
            <a:normAutofit/>
          </a:bodyPr>
          <a:lstStyle/>
          <a:p>
            <a:r>
              <a:rPr lang="en-US" sz="6600">
                <a:solidFill>
                  <a:schemeClr val="bg1"/>
                </a:solidFill>
                <a:latin typeface="Calibri"/>
                <a:ea typeface="Calibri"/>
                <a:cs typeface="Calibri"/>
              </a:rPr>
              <a:t>SWOT Analsyis</a:t>
            </a:r>
            <a:endParaRPr lang="en-US" sz="66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8502"/>
            <a:ext cx="12191990" cy="388560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3341147"/>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AEA5092-5EB5-EA39-CE57-937FBB98D07A}"/>
              </a:ext>
            </a:extLst>
          </p:cNvPr>
          <p:cNvSpPr>
            <a:spLocks noGrp="1"/>
          </p:cNvSpPr>
          <p:nvPr>
            <p:ph idx="1"/>
          </p:nvPr>
        </p:nvSpPr>
        <p:spPr>
          <a:xfrm>
            <a:off x="1155539" y="3551567"/>
            <a:ext cx="9889802" cy="2662965"/>
          </a:xfrm>
        </p:spPr>
        <p:txBody>
          <a:bodyPr vert="horz" lIns="91440" tIns="45720" rIns="91440" bIns="45720" rtlCol="0">
            <a:normAutofit/>
          </a:bodyPr>
          <a:lstStyle/>
          <a:p>
            <a:pPr marL="0" indent="0">
              <a:buNone/>
            </a:pPr>
            <a:r>
              <a:rPr lang="en-US" sz="1800" b="1">
                <a:latin typeface="Calibri"/>
                <a:ea typeface="Calibri"/>
                <a:cs typeface="Calibri"/>
              </a:rPr>
              <a:t>Threats</a:t>
            </a:r>
            <a:endParaRPr lang="en-US" sz="1800" b="1"/>
          </a:p>
          <a:p>
            <a:r>
              <a:rPr lang="en-US" sz="1800">
                <a:latin typeface="Calibri"/>
                <a:ea typeface="Calibri"/>
                <a:cs typeface="Calibri"/>
              </a:rPr>
              <a:t>The company faces competition from established players in the home improvement space that might transition to the sustainability segment. Consumer spending on discretionary household renovations and home improvements may also be affected by a slowdown in the economy, which would hit revenue.</a:t>
            </a:r>
            <a:endParaRPr lang="en-US" sz="1800"/>
          </a:p>
          <a:p>
            <a:endParaRPr lang="en-US" sz="1800">
              <a:latin typeface="Calibri"/>
              <a:ea typeface="Calibri"/>
              <a:cs typeface="Calibri"/>
            </a:endParaRPr>
          </a:p>
          <a:p>
            <a:endParaRPr lang="en-US" sz="1800"/>
          </a:p>
        </p:txBody>
      </p:sp>
    </p:spTree>
    <p:extLst>
      <p:ext uri="{BB962C8B-B14F-4D97-AF65-F5344CB8AC3E}">
        <p14:creationId xmlns:p14="http://schemas.microsoft.com/office/powerpoint/2010/main" val="3272929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3018502"/>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B26BD-84EA-4B08-4239-E4DAE87F4B43}"/>
              </a:ext>
            </a:extLst>
          </p:cNvPr>
          <p:cNvSpPr>
            <a:spLocks noGrp="1"/>
          </p:cNvSpPr>
          <p:nvPr>
            <p:ph type="title"/>
          </p:nvPr>
        </p:nvSpPr>
        <p:spPr>
          <a:xfrm>
            <a:off x="1156851" y="637762"/>
            <a:ext cx="9888496" cy="2138263"/>
          </a:xfrm>
        </p:spPr>
        <p:txBody>
          <a:bodyPr anchor="b">
            <a:normAutofit/>
          </a:bodyPr>
          <a:lstStyle/>
          <a:p>
            <a:r>
              <a:rPr lang="en-US" sz="6600">
                <a:solidFill>
                  <a:schemeClr val="bg1"/>
                </a:solidFill>
                <a:latin typeface="Calibri"/>
                <a:ea typeface="Calibri"/>
                <a:cs typeface="Calibri"/>
              </a:rPr>
              <a:t>12-month cashflow projection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8502"/>
            <a:ext cx="12191990" cy="388560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3341147"/>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F3749A-0172-8F26-5C4C-52BBCD5770C9}"/>
              </a:ext>
            </a:extLst>
          </p:cNvPr>
          <p:cNvSpPr>
            <a:spLocks noGrp="1"/>
          </p:cNvSpPr>
          <p:nvPr>
            <p:ph idx="1"/>
          </p:nvPr>
        </p:nvSpPr>
        <p:spPr>
          <a:xfrm>
            <a:off x="1155539" y="3551567"/>
            <a:ext cx="9889802" cy="2662965"/>
          </a:xfrm>
        </p:spPr>
        <p:txBody>
          <a:bodyPr vert="horz" lIns="91440" tIns="45720" rIns="91440" bIns="45720" rtlCol="0">
            <a:normAutofit/>
          </a:bodyPr>
          <a:lstStyle/>
          <a:p>
            <a:r>
              <a:rPr lang="en-US" sz="1800">
                <a:latin typeface="Calibri"/>
                <a:ea typeface="+mn-lt"/>
                <a:cs typeface="+mn-lt"/>
              </a:rPr>
              <a:t>Eco Home Solutions' cash flow forecast indicates an initial investment of £25,000 to cover start-up costs including the purchase of stock, the establishment of operations, and the execution of a marketing plan. With homeowners continuing to make energy efficient house upgrades, the company expects steady revenue growth. Operating costs, such as salary, marketing, utilities, and product supply. In the first nine months, the company anticipates breaking even (Johnson, 2020).</a:t>
            </a:r>
            <a:endParaRPr lang="en-US" sz="1800">
              <a:latin typeface="Calibri"/>
            </a:endParaRPr>
          </a:p>
          <a:p>
            <a:pPr marL="0" indent="0">
              <a:buNone/>
            </a:pPr>
            <a:endParaRPr lang="en-US" sz="1800"/>
          </a:p>
        </p:txBody>
      </p:sp>
    </p:spTree>
    <p:extLst>
      <p:ext uri="{BB962C8B-B14F-4D97-AF65-F5344CB8AC3E}">
        <p14:creationId xmlns:p14="http://schemas.microsoft.com/office/powerpoint/2010/main" val="1065092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C2E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58F44D5-EE84-1760-DBDC-F6718B11B540}"/>
              </a:ext>
            </a:extLst>
          </p:cNvPr>
          <p:cNvPicPr>
            <a:picLocks noGrp="1" noChangeAspect="1"/>
          </p:cNvPicPr>
          <p:nvPr>
            <p:ph idx="1"/>
          </p:nvPr>
        </p:nvPicPr>
        <p:blipFill>
          <a:blip r:embed="rId2"/>
          <a:stretch>
            <a:fillRect/>
          </a:stretch>
        </p:blipFill>
        <p:spPr>
          <a:xfrm>
            <a:off x="1374758" y="643467"/>
            <a:ext cx="9442484" cy="5571066"/>
          </a:xfrm>
          <a:prstGeom prst="rect">
            <a:avLst/>
          </a:prstGeom>
        </p:spPr>
      </p:pic>
    </p:spTree>
    <p:extLst>
      <p:ext uri="{BB962C8B-B14F-4D97-AF65-F5344CB8AC3E}">
        <p14:creationId xmlns:p14="http://schemas.microsoft.com/office/powerpoint/2010/main" val="768165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6F8B4-17E7-14B3-86B8-257D7694C48B}"/>
              </a:ext>
            </a:extLst>
          </p:cNvPr>
          <p:cNvSpPr>
            <a:spLocks noGrp="1"/>
          </p:cNvSpPr>
          <p:nvPr>
            <p:ph type="title"/>
          </p:nvPr>
        </p:nvSpPr>
        <p:spPr>
          <a:xfrm>
            <a:off x="1156851" y="637762"/>
            <a:ext cx="9888496" cy="1520377"/>
          </a:xfrm>
        </p:spPr>
        <p:txBody>
          <a:bodyPr anchor="ctr">
            <a:normAutofit/>
          </a:bodyPr>
          <a:lstStyle/>
          <a:p>
            <a:r>
              <a:rPr lang="en-US">
                <a:solidFill>
                  <a:schemeClr val="bg1"/>
                </a:solidFill>
                <a:latin typeface="Calibri"/>
                <a:ea typeface="Calibri"/>
                <a:cs typeface="Calibri"/>
              </a:rPr>
              <a:t>Conclusion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04D1E5-2B58-D043-A111-55229FC338B5}"/>
              </a:ext>
            </a:extLst>
          </p:cNvPr>
          <p:cNvSpPr>
            <a:spLocks noGrp="1"/>
          </p:cNvSpPr>
          <p:nvPr>
            <p:ph idx="1"/>
          </p:nvPr>
        </p:nvSpPr>
        <p:spPr>
          <a:xfrm>
            <a:off x="1155559" y="3100283"/>
            <a:ext cx="9889788" cy="3076679"/>
          </a:xfrm>
        </p:spPr>
        <p:txBody>
          <a:bodyPr vert="horz" lIns="91440" tIns="45720" rIns="91440" bIns="45720" rtlCol="0">
            <a:normAutofit/>
          </a:bodyPr>
          <a:lstStyle/>
          <a:p>
            <a:r>
              <a:rPr lang="en-US" sz="1500">
                <a:latin typeface="Calibri"/>
                <a:ea typeface="+mn-lt"/>
                <a:cs typeface="+mn-lt"/>
              </a:rPr>
              <a:t>To sum up, Eco house Solutions offers a bright future in the quickly expanding market for environmentally friendly house upgrades. The company is meeting a substantial consumer demand for sustainable living solutions by concentrating on offering energy-efficient goods and services, such as solar panels, insulation, and eco-friendly lighting. Government incentives for green technologies and growing environmental consciousness put Eco Home Solutions in a strong position to benefit from this market change.</a:t>
            </a:r>
            <a:endParaRPr lang="en-US" sz="1500">
              <a:latin typeface="Calibri"/>
              <a:ea typeface="Calibri"/>
              <a:cs typeface="Calibri"/>
            </a:endParaRPr>
          </a:p>
          <a:p>
            <a:endParaRPr lang="en-US" sz="1500">
              <a:latin typeface="Calibri"/>
              <a:ea typeface="Calibri"/>
              <a:cs typeface="Calibri"/>
            </a:endParaRPr>
          </a:p>
          <a:p>
            <a:r>
              <a:rPr lang="en-US" sz="1500">
                <a:latin typeface="Calibri"/>
                <a:ea typeface="+mn-lt"/>
                <a:cs typeface="+mn-lt"/>
              </a:rPr>
              <a:t>The company's strategy, including its product offers, managerial structure, legal framework, and financial projections, is spelt out in detail in the business plan. The SWOT analysis addresses potential weaknesses, opportunities, and threats while highlighting the company's strengths, such as its cutting-edge product line and the growing consumer desire for sustainable home upgrades. Based on a £25,000 initial capital investment, the financial prognosis indicates consistent growth and the potential to break even in the first 12 months, laying a solid basis for future profitability.</a:t>
            </a:r>
            <a:endParaRPr lang="en-US" sz="1500">
              <a:latin typeface="Calibri"/>
            </a:endParaRPr>
          </a:p>
          <a:p>
            <a:endParaRPr lang="en-US" sz="1500"/>
          </a:p>
        </p:txBody>
      </p:sp>
    </p:spTree>
    <p:extLst>
      <p:ext uri="{BB962C8B-B14F-4D97-AF65-F5344CB8AC3E}">
        <p14:creationId xmlns:p14="http://schemas.microsoft.com/office/powerpoint/2010/main" val="13840286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979D55-4F09-0310-3ABF-9C8B3F5B2DFF}"/>
              </a:ext>
            </a:extLst>
          </p:cNvPr>
          <p:cNvSpPr>
            <a:spLocks noGrp="1"/>
          </p:cNvSpPr>
          <p:nvPr>
            <p:ph type="title"/>
          </p:nvPr>
        </p:nvSpPr>
        <p:spPr>
          <a:xfrm>
            <a:off x="1156851" y="637762"/>
            <a:ext cx="9888496" cy="1520377"/>
          </a:xfrm>
        </p:spPr>
        <p:txBody>
          <a:bodyPr anchor="ctr">
            <a:normAutofit/>
          </a:bodyPr>
          <a:lstStyle/>
          <a:p>
            <a:r>
              <a:rPr lang="en-US">
                <a:solidFill>
                  <a:schemeClr val="bg1"/>
                </a:solidFill>
                <a:latin typeface="Calibri"/>
                <a:ea typeface="Calibri"/>
                <a:cs typeface="Calibri"/>
              </a:rPr>
              <a:t>References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D58D6B-1A08-D730-130C-2C31A7AEE036}"/>
              </a:ext>
            </a:extLst>
          </p:cNvPr>
          <p:cNvSpPr>
            <a:spLocks noGrp="1"/>
          </p:cNvSpPr>
          <p:nvPr>
            <p:ph idx="1"/>
          </p:nvPr>
        </p:nvSpPr>
        <p:spPr>
          <a:xfrm>
            <a:off x="1155559" y="3100283"/>
            <a:ext cx="9889788" cy="3076679"/>
          </a:xfrm>
        </p:spPr>
        <p:txBody>
          <a:bodyPr vert="horz" lIns="91440" tIns="45720" rIns="91440" bIns="45720" rtlCol="0">
            <a:normAutofit/>
          </a:bodyPr>
          <a:lstStyle/>
          <a:p>
            <a:r>
              <a:rPr lang="en-US" sz="1500">
                <a:latin typeface="Calibri"/>
                <a:ea typeface="+mn-lt"/>
                <a:cs typeface="+mn-lt"/>
              </a:rPr>
              <a:t>Brown, A., and Green, D. (2020). Small Business Management Structures That Work. London: Management Books, 2nd ed.</a:t>
            </a:r>
            <a:endParaRPr lang="en-US" sz="1500">
              <a:latin typeface="Calibri"/>
              <a:ea typeface="Calibri"/>
              <a:cs typeface="Calibri"/>
            </a:endParaRPr>
          </a:p>
          <a:p>
            <a:r>
              <a:rPr lang="en-US" sz="1500">
                <a:latin typeface="Calibri"/>
                <a:ea typeface="+mn-lt"/>
                <a:cs typeface="+mn-lt"/>
              </a:rPr>
              <a:t>Eco-Friendly Home Improvements, Environmental Solutions (Asia) Pte. Ltd. (n.d.). accessible at [URL] [retrieved: December 15, 2024].</a:t>
            </a:r>
            <a:endParaRPr lang="en-US" sz="1500">
              <a:latin typeface="Calibri"/>
              <a:ea typeface="Calibri"/>
              <a:cs typeface="Calibri"/>
            </a:endParaRPr>
          </a:p>
          <a:p>
            <a:r>
              <a:rPr lang="en-US" sz="1500">
                <a:latin typeface="Calibri"/>
                <a:ea typeface="+mn-lt"/>
                <a:cs typeface="+mn-lt"/>
              </a:rPr>
              <a:t>Financial Management for Small Businesses, Johnson, P. (2020). London: Finance Books, 2nd ed.</a:t>
            </a:r>
            <a:endParaRPr lang="en-US" sz="1500">
              <a:latin typeface="Calibri"/>
              <a:ea typeface="Calibri"/>
              <a:cs typeface="Calibri"/>
            </a:endParaRPr>
          </a:p>
          <a:p>
            <a:r>
              <a:rPr lang="en-US" sz="1500">
                <a:latin typeface="Calibri"/>
                <a:ea typeface="+mn-lt"/>
                <a:cs typeface="+mn-lt"/>
              </a:rPr>
              <a:t>Jones, M. (2021) A Handbook of Legal Formats for Business Law and Structure. Oxford: Oxford University Press, 2nd ed.</a:t>
            </a:r>
            <a:endParaRPr lang="en-US" sz="1500">
              <a:latin typeface="Calibri"/>
              <a:ea typeface="Calibri"/>
              <a:cs typeface="Calibri"/>
            </a:endParaRPr>
          </a:p>
          <a:p>
            <a:r>
              <a:rPr lang="en-US" sz="1500">
                <a:latin typeface="Calibri"/>
                <a:ea typeface="+mn-lt"/>
                <a:cs typeface="+mn-lt"/>
              </a:rPr>
              <a:t>Competitive Strategy: Methods for Examining Markets and Rivals, Porter, M. (2023). Fifth Edition. Free Press, New York.</a:t>
            </a:r>
            <a:endParaRPr lang="en-US" sz="1500">
              <a:latin typeface="Calibri"/>
              <a:ea typeface="Calibri"/>
              <a:cs typeface="Calibri"/>
            </a:endParaRPr>
          </a:p>
          <a:p>
            <a:r>
              <a:rPr lang="en-US" sz="1500">
                <a:latin typeface="Calibri"/>
                <a:ea typeface="+mn-lt"/>
                <a:cs typeface="+mn-lt"/>
              </a:rPr>
              <a:t>Strategic Management of Technological Innovation, Schilling, M. (2013). New York: McGraw-Hill Education, 4th ed.</a:t>
            </a:r>
            <a:endParaRPr lang="en-US" sz="1500">
              <a:latin typeface="Calibri"/>
            </a:endParaRPr>
          </a:p>
          <a:p>
            <a:endParaRPr lang="en-US" sz="1500"/>
          </a:p>
          <a:p>
            <a:endParaRPr lang="en-US" sz="1500"/>
          </a:p>
        </p:txBody>
      </p:sp>
    </p:spTree>
    <p:extLst>
      <p:ext uri="{BB962C8B-B14F-4D97-AF65-F5344CB8AC3E}">
        <p14:creationId xmlns:p14="http://schemas.microsoft.com/office/powerpoint/2010/main" val="23424286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5</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Entrepreneurship</vt:lpstr>
      <vt:lpstr>Introduction</vt:lpstr>
      <vt:lpstr>Business idea overview</vt:lpstr>
      <vt:lpstr>Legal format and ownership</vt:lpstr>
      <vt:lpstr>Company management</vt:lpstr>
      <vt:lpstr>SWOT Analyis</vt:lpstr>
      <vt:lpstr>SWOT Analyis</vt:lpstr>
      <vt:lpstr>SWOT Analysis</vt:lpstr>
      <vt:lpstr>SWOT Analsyis</vt:lpstr>
      <vt:lpstr>12-month cashflow projection</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
  <cp:lastModifiedBy>Dumitru Iancu</cp:lastModifiedBy>
  <cp:revision>100</cp:revision>
  <dcterms:created xsi:type="dcterms:W3CDTF">2024-12-15T11:47:08Z</dcterms:created>
  <dcterms:modified xsi:type="dcterms:W3CDTF">2024-12-15T13:46:21Z</dcterms:modified>
</cp:coreProperties>
</file>