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15" d="100"/>
          <a:sy n="15" d="100"/>
        </p:scale>
        <p:origin x="1660"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12/5/2020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3DE3F6B7-0659-4A9A-A790-7BC3E53A79B7}"/>
              </a:ext>
            </a:extLst>
          </p:cNvPr>
          <p:cNvPicPr>
            <a:picLocks noChangeAspect="1"/>
          </p:cNvPicPr>
          <p:nvPr/>
        </p:nvPicPr>
        <p:blipFill>
          <a:blip r:embed="rId2"/>
          <a:stretch>
            <a:fillRect/>
          </a:stretch>
        </p:blipFill>
        <p:spPr>
          <a:xfrm>
            <a:off x="5935243" y="28205888"/>
            <a:ext cx="4798811" cy="1973115"/>
          </a:xfrm>
          <a:prstGeom prst="rect">
            <a:avLst/>
          </a:prstGeom>
        </p:spPr>
      </p:pic>
      <p:pic>
        <p:nvPicPr>
          <p:cNvPr id="37" name="Picture 36">
            <a:extLst>
              <a:ext uri="{FF2B5EF4-FFF2-40B4-BE49-F238E27FC236}">
                <a16:creationId xmlns:a16="http://schemas.microsoft.com/office/drawing/2014/main" id="{27164D8D-C0EB-4F90-8ED4-946203377292}"/>
              </a:ext>
            </a:extLst>
          </p:cNvPr>
          <p:cNvPicPr>
            <a:picLocks noChangeAspect="1"/>
          </p:cNvPicPr>
          <p:nvPr/>
        </p:nvPicPr>
        <p:blipFill>
          <a:blip r:embed="rId3"/>
          <a:stretch>
            <a:fillRect/>
          </a:stretch>
        </p:blipFill>
        <p:spPr>
          <a:xfrm>
            <a:off x="10727420" y="28028644"/>
            <a:ext cx="5272506" cy="2172506"/>
          </a:xfrm>
          <a:prstGeom prst="rect">
            <a:avLst/>
          </a:prstGeom>
        </p:spPr>
      </p:pic>
      <p:pic>
        <p:nvPicPr>
          <p:cNvPr id="35" name="Picture 34">
            <a:extLst>
              <a:ext uri="{FF2B5EF4-FFF2-40B4-BE49-F238E27FC236}">
                <a16:creationId xmlns:a16="http://schemas.microsoft.com/office/drawing/2014/main" id="{CF5AFF9A-401E-4AE0-9EAD-324EB8B79DAC}"/>
              </a:ext>
            </a:extLst>
          </p:cNvPr>
          <p:cNvPicPr>
            <a:picLocks noChangeAspect="1"/>
          </p:cNvPicPr>
          <p:nvPr/>
        </p:nvPicPr>
        <p:blipFill>
          <a:blip r:embed="rId4"/>
          <a:stretch>
            <a:fillRect/>
          </a:stretch>
        </p:blipFill>
        <p:spPr>
          <a:xfrm>
            <a:off x="8300542" y="4797903"/>
            <a:ext cx="5021506" cy="5601608"/>
          </a:xfrm>
          <a:prstGeom prst="rect">
            <a:avLst/>
          </a:prstGeom>
        </p:spPr>
      </p:pic>
      <p:sp>
        <p:nvSpPr>
          <p:cNvPr id="7" name="Rectangle 6"/>
          <p:cNvSpPr>
            <a:spLocks noChangeArrowheads="1"/>
          </p:cNvSpPr>
          <p:nvPr/>
        </p:nvSpPr>
        <p:spPr bwMode="auto">
          <a:xfrm>
            <a:off x="1511299" y="15079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 basic understanding of Aerodynamics in the automotive sector</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Name: Tom Back 		Student No: 2014186</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Name: Andrew Noble</a:t>
            </a:r>
          </a:p>
          <a:p>
            <a:pPr eaLnBrk="1" hangingPunct="1">
              <a:lnSpc>
                <a:spcPct val="110000"/>
              </a:lnSpc>
              <a:spcBef>
                <a:spcPct val="0"/>
              </a:spcBef>
              <a:buFontTx/>
              <a:buNone/>
            </a:pPr>
            <a:r>
              <a:rPr lang="en-GB" altLang="en-US" sz="3600" dirty="0" err="1">
                <a:solidFill>
                  <a:srgbClr val="002060"/>
                </a:solidFill>
                <a:latin typeface="Calibri" charset="0"/>
                <a:ea typeface="Calibri" charset="0"/>
                <a:cs typeface="Calibri" charset="0"/>
              </a:rPr>
              <a:t>CertHE</a:t>
            </a:r>
            <a:r>
              <a:rPr lang="en-GB" altLang="en-US" sz="3600" dirty="0">
                <a:solidFill>
                  <a:srgbClr val="002060"/>
                </a:solidFill>
                <a:latin typeface="Calibri" charset="0"/>
                <a:ea typeface="Calibri" charset="0"/>
                <a:cs typeface="Calibri" charset="0"/>
              </a:rPr>
              <a:t> Foundation Engineering (Automotive and Mechanical Engineering streams)</a:t>
            </a:r>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81600" y="4418263"/>
            <a:ext cx="7229988" cy="1216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3600" b="1" dirty="0"/>
              <a:t>What is aerodynamics?</a:t>
            </a:r>
          </a:p>
          <a:p>
            <a:pPr>
              <a:spcBef>
                <a:spcPct val="50000"/>
              </a:spcBef>
            </a:pPr>
            <a:r>
              <a:rPr lang="en-GB" altLang="en-US" sz="2800" dirty="0"/>
              <a:t>Aerodynamics is the study of how air flows around an object. It is comparable with fluid dynamics as air is considered to be a compressible fluid. </a:t>
            </a:r>
          </a:p>
          <a:p>
            <a:pPr>
              <a:spcBef>
                <a:spcPct val="50000"/>
              </a:spcBef>
            </a:pPr>
            <a:r>
              <a:rPr lang="en-US" altLang="en-US" sz="3600" b="1" dirty="0"/>
              <a:t>Why are aerodynamics important in motorsport?</a:t>
            </a:r>
          </a:p>
          <a:p>
            <a:pPr>
              <a:spcBef>
                <a:spcPct val="50000"/>
              </a:spcBef>
            </a:pPr>
            <a:r>
              <a:rPr lang="en-GB" altLang="en-US" sz="2800" dirty="0"/>
              <a:t>Aerodynamics is important to a Formula One car’s overall performance because its one of the few performance gains that can be made without major engine or mechanical development or financial investment. The improved aerodynamic efficiency on a car can create a virtual increase in weight thus pressing the car onto the road surface, this increases the friction of the car on the road surface which means the car can corner at a higher speeds, but at a trade off of increased drag down straights. As you can see in graph [1], the acceleration of racing cars has increased due to the advances in aerodynamic design.</a:t>
            </a: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64481" y="15475404"/>
            <a:ext cx="7620389" cy="6530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GB" altLang="en-US" sz="3600" b="1" dirty="0"/>
              <a:t>Why are aerodynamics important for road cars?</a:t>
            </a:r>
          </a:p>
          <a:p>
            <a:pPr>
              <a:spcBef>
                <a:spcPct val="20000"/>
              </a:spcBef>
            </a:pPr>
            <a:r>
              <a:rPr lang="en-GB" altLang="en-US" sz="2800" dirty="0"/>
              <a:t>Aerodynamics is important for road cars because, much like in motorsport, aerodynamics allow the car to have better handling and control for the driver. Also modern cars are designed to have less drag, this improves fuel economy and reduces harmful emissions. </a:t>
            </a:r>
          </a:p>
          <a:p>
            <a:pPr>
              <a:spcBef>
                <a:spcPct val="20000"/>
              </a:spcBef>
            </a:pPr>
            <a:endParaRPr lang="en-GB" altLang="en-US" sz="3600" b="1" dirty="0"/>
          </a:p>
          <a:p>
            <a:pPr>
              <a:spcBef>
                <a:spcPct val="20000"/>
              </a:spcBef>
            </a:pPr>
            <a:endParaRPr lang="en-AU" altLang="en-US" sz="2800" dirty="0"/>
          </a:p>
          <a:p>
            <a:pPr>
              <a:spcBef>
                <a:spcPct val="40000"/>
              </a:spcBef>
            </a:pPr>
            <a:endParaRPr lang="en-AU" altLang="en-US" sz="2800" dirty="0"/>
          </a:p>
        </p:txBody>
      </p:sp>
      <p:sp>
        <p:nvSpPr>
          <p:cNvPr id="14" name="Text Box 19"/>
          <p:cNvSpPr txBox="1">
            <a:spLocks noChangeArrowheads="1"/>
          </p:cNvSpPr>
          <p:nvPr/>
        </p:nvSpPr>
        <p:spPr bwMode="auto">
          <a:xfrm>
            <a:off x="9735416" y="9978293"/>
            <a:ext cx="3066184"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 [1] </a:t>
            </a:r>
            <a:r>
              <a:rPr lang="en-AU" altLang="en-US" sz="2000" dirty="0">
                <a:latin typeface="Times New Roman" charset="0"/>
              </a:rPr>
              <a:t>(Tudor, 2020)</a:t>
            </a:r>
            <a:endParaRPr lang="en-AU" altLang="en-US" sz="2000" i="1" dirty="0">
              <a:latin typeface="Times New Roman" charset="0"/>
            </a:endParaRPr>
          </a:p>
        </p:txBody>
      </p:sp>
      <p:sp>
        <p:nvSpPr>
          <p:cNvPr id="17" name="Text Box 21"/>
          <p:cNvSpPr txBox="1">
            <a:spLocks noChangeArrowheads="1"/>
          </p:cNvSpPr>
          <p:nvPr/>
        </p:nvSpPr>
        <p:spPr bwMode="auto">
          <a:xfrm>
            <a:off x="393599" y="22344515"/>
            <a:ext cx="6649227"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Morris Marina (left) with a poor drag coefficient compared with a modern Lotus </a:t>
            </a:r>
            <a:r>
              <a:rPr lang="en-AU" altLang="en-US" sz="2000" i="1" dirty="0" err="1">
                <a:latin typeface="Times New Roman" charset="0"/>
              </a:rPr>
              <a:t>Exege</a:t>
            </a:r>
            <a:r>
              <a:rPr lang="en-AU" altLang="en-US" sz="2000" i="1" dirty="0">
                <a:latin typeface="Times New Roman" charset="0"/>
              </a:rPr>
              <a:t> (right), this shows advances in aerodynamic design. </a:t>
            </a:r>
          </a:p>
        </p:txBody>
      </p:sp>
      <p:sp>
        <p:nvSpPr>
          <p:cNvPr id="18" name="Text Box 27"/>
          <p:cNvSpPr txBox="1">
            <a:spLocks noChangeArrowheads="1"/>
          </p:cNvSpPr>
          <p:nvPr/>
        </p:nvSpPr>
        <p:spPr bwMode="auto">
          <a:xfrm>
            <a:off x="3423842" y="26851710"/>
            <a:ext cx="3124200"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The red shows the higher force of pressure acting on the car, whereas the yellow to green shows a gradual decease in this pressure. Image [1]  </a:t>
            </a:r>
            <a:r>
              <a:rPr lang="en-AU" altLang="en-US" sz="2000" dirty="0">
                <a:latin typeface="Times New Roman" charset="0"/>
              </a:rPr>
              <a:t>(Tudor, 2020)</a:t>
            </a:r>
            <a:endParaRPr lang="en-AU" altLang="en-US" sz="2000" i="1" dirty="0">
              <a:latin typeface="Times New Roman" charset="0"/>
            </a:endParaRPr>
          </a:p>
        </p:txBody>
      </p:sp>
      <p:sp>
        <p:nvSpPr>
          <p:cNvPr id="23" name="Text Box 11"/>
          <p:cNvSpPr txBox="1">
            <a:spLocks noChangeArrowheads="1"/>
          </p:cNvSpPr>
          <p:nvPr/>
        </p:nvSpPr>
        <p:spPr bwMode="auto">
          <a:xfrm>
            <a:off x="14398553" y="22225199"/>
            <a:ext cx="6415087" cy="8074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Bibliography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De Groote, S (2009)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‘Aerodynamics in racing’ </a:t>
            </a:r>
            <a:r>
              <a:rPr lang="en-GB" sz="1800" dirty="0">
                <a:effectLst/>
                <a:latin typeface="Calibri" panose="020F0502020204030204" pitchFamily="34" charset="0"/>
                <a:ea typeface="Calibri" panose="020F0502020204030204" pitchFamily="34" charset="0"/>
                <a:cs typeface="Times New Roman" panose="02020603050405020304" pitchFamily="18" charset="0"/>
              </a:rPr>
              <a:t>[Online Article] F1technical. Available: https://www.f1technical.net/articles/10 Accessed: 25/11/2020</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Fernie</a:t>
            </a:r>
            <a:r>
              <a:rPr lang="en-GB" sz="1800" dirty="0">
                <a:effectLst/>
                <a:latin typeface="Calibri" panose="020F0502020204030204" pitchFamily="34" charset="0"/>
                <a:ea typeface="Calibri" panose="020F0502020204030204" pitchFamily="34" charset="0"/>
                <a:cs typeface="Times New Roman" panose="02020603050405020304" pitchFamily="18" charset="0"/>
              </a:rPr>
              <a:t>, M. (2016)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‘Drag Coefficients Explained: Which Kind of Car Is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Slippiest</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Article] Car Throttle. Available: https://www.carthrottle.com/post/drag-coefficients-explained-which-kind-of-car-is-slippiest/ Accessed: 27/11/2020</a:t>
            </a:r>
            <a:endParaRPr lang="en-AU" altLang="en-US" sz="2800" b="1" dirty="0">
              <a:ea typeface="Arial" charset="0"/>
              <a:cs typeface="Arial" charset="0"/>
            </a:endParaRPr>
          </a:p>
          <a:p>
            <a:pPr>
              <a:spcBef>
                <a:spcPct val="50000"/>
              </a:spcBef>
            </a:pPr>
            <a:r>
              <a:rPr lang="en-AU" altLang="en-US" sz="3600" b="1" dirty="0">
                <a:ea typeface="Arial" charset="0"/>
                <a:cs typeface="Arial" charset="0"/>
              </a:rPr>
              <a:t>References</a:t>
            </a:r>
          </a:p>
          <a:p>
            <a:pPr>
              <a:spcBef>
                <a:spcPct val="50000"/>
              </a:spcBef>
            </a:pPr>
            <a:r>
              <a:rPr lang="en-GB" sz="1800" dirty="0">
                <a:effectLst/>
                <a:latin typeface="Calibri" panose="020F0502020204030204" pitchFamily="34" charset="0"/>
                <a:ea typeface="Calibri" panose="020F0502020204030204" pitchFamily="34" charset="0"/>
                <a:cs typeface="Times New Roman" panose="02020603050405020304" pitchFamily="18" charset="0"/>
              </a:rPr>
              <a:t>Tudor, T. (2020)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Introduction to Aerodynamics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[PowerPoint Presentation] University of Wales Trinity Saint David, Swansea. Available: https://uowtsd-my.sharepoint.com/personal/tim_tudor_uwtsd_ac_uk/_layouts/15/Doc.aspx?sourcedoc={9eec6bcf-d239-4893-a5cd-bc4ecf26ca23}&amp;action=view&amp;wd=target%28Intro%20to%20Aero.one%7C5635f3bc-ab73-4ca9-a20d-7192537a156e%2FIntroduction%20to%20Aerodynamics.pptx%7C2b9836dc-1e8b-4bbe-b9e5-86799e39f08f%2F%29 			Accessed: 29/10/2020</a:t>
            </a:r>
          </a:p>
          <a:p>
            <a:pPr>
              <a:spcBef>
                <a:spcPct val="50000"/>
              </a:spcBef>
            </a:pPr>
            <a:endParaRPr lang="en-US" altLang="en-US" sz="1800" dirty="0">
              <a:ea typeface="Arial" charset="0"/>
              <a:cs typeface="Arial" charset="0"/>
            </a:endParaRPr>
          </a:p>
        </p:txBody>
      </p:sp>
      <mc:AlternateContent xmlns:mc="http://schemas.openxmlformats.org/markup-compatibility/2006" xmlns:a14="http://schemas.microsoft.com/office/drawing/2010/main">
        <mc:Choice Requires="a14">
          <p:sp>
            <p:nvSpPr>
              <p:cNvPr id="24" name="Text Box 22"/>
              <p:cNvSpPr txBox="1">
                <a:spLocks noChangeArrowheads="1"/>
              </p:cNvSpPr>
              <p:nvPr/>
            </p:nvSpPr>
            <p:spPr bwMode="auto">
              <a:xfrm>
                <a:off x="14443190" y="4569791"/>
                <a:ext cx="6030345" cy="18578253"/>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t>A low drag coefficient is ideally suited to a high-top speed and low fuel consumption application, whereas a higher drag coefficient is usually found in an application where high cornering speeds influenced by downforce is required. </a:t>
                </a:r>
                <a:endParaRPr lang="en-AU" altLang="en-US" sz="2800" dirty="0"/>
              </a:p>
              <a:p>
                <a:pPr>
                  <a:spcBef>
                    <a:spcPct val="50000"/>
                  </a:spcBef>
                </a:pPr>
                <a:r>
                  <a:rPr lang="en-GB" altLang="en-US" sz="2800" dirty="0"/>
                  <a:t>To calculate the coefficient of drag, the formular below is used.</a:t>
                </a:r>
                <a:endParaRPr lang="en-GB" sz="4000" i="1" dirty="0">
                  <a:effectLst/>
                  <a:latin typeface="Cambria Math" panose="02040503050406030204" pitchFamily="18" charset="0"/>
                  <a:ea typeface="Times New Roman" panose="02020603050405020304" pitchFamily="18" charset="0"/>
                  <a:cs typeface="Times New Roman" panose="02020603050405020304" pitchFamily="18" charset="0"/>
                </a:endParaRPr>
              </a:p>
              <a:p>
                <a:pPr>
                  <a:spcBef>
                    <a:spcPct val="50000"/>
                  </a:spcBef>
                </a:pPr>
                <a:r>
                  <a:rPr lang="en-GB" sz="4000" dirty="0">
                    <a:ea typeface="Times New Roman" panose="02020603050405020304" pitchFamily="18" charset="0"/>
                    <a:cs typeface="Times New Roman" panose="02020603050405020304" pitchFamily="18" charset="0"/>
                  </a:rPr>
                  <a:t>          </a:t>
                </a:r>
                <a14:m>
                  <m:oMath xmlns:m="http://schemas.openxmlformats.org/officeDocument/2006/math">
                    <m:r>
                      <a:rPr lang="en-GB" sz="2800" i="1" smtClean="0">
                        <a:effectLst/>
                        <a:latin typeface="Cambria Math" panose="02040503050406030204" pitchFamily="18" charset="0"/>
                        <a:ea typeface="Times New Roman" panose="02020603050405020304" pitchFamily="18" charset="0"/>
                        <a:cs typeface="Times New Roman" panose="02020603050405020304" pitchFamily="18" charset="0"/>
                      </a:rPr>
                      <m:t>𝐶𝐷</m:t>
                    </m:r>
                    <m:r>
                      <a:rPr lang="en-GB" sz="2800" i="1" smtClean="0">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2800" i="1">
                            <a:effectLst/>
                            <a:latin typeface="Cambria Math" panose="02040503050406030204" pitchFamily="18" charset="0"/>
                          </a:rPr>
                        </m:ctrlPr>
                      </m:fPr>
                      <m:num>
                        <m:r>
                          <a:rPr lang="en-GB" sz="2800" i="1">
                            <a:effectLst/>
                            <a:latin typeface="Cambria Math" panose="02040503050406030204" pitchFamily="18" charset="0"/>
                            <a:ea typeface="Times New Roman" panose="02020603050405020304" pitchFamily="18" charset="0"/>
                            <a:cs typeface="Times New Roman" panose="02020603050405020304" pitchFamily="18" charset="0"/>
                          </a:rPr>
                          <m:t>2</m:t>
                        </m:r>
                        <m:r>
                          <a:rPr lang="en-GB" sz="2800" i="1">
                            <a:effectLst/>
                            <a:latin typeface="Cambria Math" panose="02040503050406030204" pitchFamily="18" charset="0"/>
                            <a:ea typeface="Times New Roman" panose="02020603050405020304" pitchFamily="18" charset="0"/>
                            <a:cs typeface="Times New Roman" panose="02020603050405020304" pitchFamily="18" charset="0"/>
                          </a:rPr>
                          <m:t>𝐹𝐷</m:t>
                        </m:r>
                      </m:num>
                      <m:den>
                        <m:sSup>
                          <m:sSupPr>
                            <m:ctrlPr>
                              <a:rPr lang="en-GB" sz="2800" i="1">
                                <a:effectLst/>
                                <a:latin typeface="Cambria Math" panose="02040503050406030204" pitchFamily="18" charset="0"/>
                              </a:rPr>
                            </m:ctrlPr>
                          </m:sSupPr>
                          <m:e>
                            <m:r>
                              <a:rPr lang="en-GB" sz="2800" i="1">
                                <a:effectLst/>
                                <a:latin typeface="Cambria Math" panose="02040503050406030204" pitchFamily="18" charset="0"/>
                                <a:ea typeface="Times New Roman" panose="02020603050405020304" pitchFamily="18" charset="0"/>
                                <a:cs typeface="Times New Roman" panose="02020603050405020304" pitchFamily="18" charset="0"/>
                              </a:rPr>
                              <m:t>𝜌</m:t>
                            </m:r>
                            <m:r>
                              <a:rPr lang="en-GB" sz="2800" i="1">
                                <a:effectLst/>
                                <a:latin typeface="Cambria Math" panose="02040503050406030204" pitchFamily="18" charset="0"/>
                                <a:ea typeface="Times New Roman" panose="02020603050405020304" pitchFamily="18" charset="0"/>
                                <a:cs typeface="Times New Roman" panose="02020603050405020304" pitchFamily="18" charset="0"/>
                              </a:rPr>
                              <m:t>𝐴𝑉</m:t>
                            </m:r>
                          </m:e>
                          <m:sup>
                            <m:r>
                              <a:rPr lang="en-GB" sz="2800" i="1">
                                <a:effectLst/>
                                <a:latin typeface="Cambria Math" panose="02040503050406030204" pitchFamily="18" charset="0"/>
                                <a:ea typeface="Times New Roman" panose="02020603050405020304" pitchFamily="18" charset="0"/>
                                <a:cs typeface="Times New Roman" panose="02020603050405020304" pitchFamily="18" charset="0"/>
                              </a:rPr>
                              <m:t>2</m:t>
                            </m:r>
                          </m:sup>
                        </m:sSup>
                      </m:den>
                    </m:f>
                  </m:oMath>
                </a14:m>
                <a:endParaRPr lang="en-AU" altLang="en-US" sz="2800" b="1" dirty="0"/>
              </a:p>
              <a:p>
                <a:pPr>
                  <a:spcBef>
                    <a:spcPct val="50000"/>
                  </a:spcBef>
                </a:pPr>
                <a:r>
                  <a:rPr lang="en-GB" altLang="en-US" sz="1800" i="1" dirty="0"/>
                  <a:t>• FD - Drag force</a:t>
                </a:r>
              </a:p>
              <a:p>
                <a:pPr>
                  <a:spcBef>
                    <a:spcPct val="50000"/>
                  </a:spcBef>
                </a:pPr>
                <a:r>
                  <a:rPr lang="en-GB" altLang="en-US" sz="1800" i="1" dirty="0"/>
                  <a:t>• ρ - Air density</a:t>
                </a:r>
              </a:p>
              <a:p>
                <a:pPr>
                  <a:spcBef>
                    <a:spcPct val="50000"/>
                  </a:spcBef>
                </a:pPr>
                <a:r>
                  <a:rPr lang="en-GB" altLang="en-US" sz="1800" i="1" dirty="0"/>
                  <a:t>• V - Air speed</a:t>
                </a:r>
              </a:p>
              <a:p>
                <a:pPr>
                  <a:spcBef>
                    <a:spcPct val="50000"/>
                  </a:spcBef>
                </a:pPr>
                <a:r>
                  <a:rPr lang="en-GB" altLang="en-US" sz="1800" i="1" dirty="0"/>
                  <a:t>• A - Frontal area </a:t>
                </a:r>
              </a:p>
              <a:p>
                <a:pPr>
                  <a:spcBef>
                    <a:spcPct val="50000"/>
                  </a:spcBef>
                </a:pPr>
                <a:r>
                  <a:rPr lang="en-GB" altLang="en-US" sz="2800" dirty="0"/>
                  <a:t>This equation proves that a car’s coefficient of drag can be found by analysing the drag force acting on the car at a given speed. Changing the frontal area will have the largest effect on cars drag coefficient, as this shape will influence the rest of the cars design and aerodynamic performance.</a:t>
                </a:r>
              </a:p>
              <a:p>
                <a:pPr>
                  <a:spcBef>
                    <a:spcPct val="50000"/>
                  </a:spcBef>
                </a:pPr>
                <a:r>
                  <a:rPr lang="en-AU" altLang="en-US" sz="3600" b="1" dirty="0"/>
                  <a:t>How do automotive wings work?</a:t>
                </a:r>
              </a:p>
              <a:p>
                <a:pPr>
                  <a:spcBef>
                    <a:spcPct val="50000"/>
                  </a:spcBef>
                </a:pPr>
                <a:r>
                  <a:rPr lang="en-GB" altLang="en-US" sz="2800" dirty="0"/>
                  <a:t>Wings are aerofoils, they’re used to adjust load of a vehicle on the road, depending on their orientation they can increase or decrease the load as they create lift. They work using the same principle as an aircraft wing but on cars, they function upside down to pull the car down to create more grip. </a:t>
                </a:r>
                <a:endParaRPr lang="en-AU" altLang="en-US" sz="2800" dirty="0"/>
              </a:p>
            </p:txBody>
          </p:sp>
        </mc:Choice>
        <mc:Fallback xmlns="">
          <p:sp>
            <p:nvSpPr>
              <p:cNvPr id="24" name="Text Box 22"/>
              <p:cNvSpPr txBox="1">
                <a:spLocks noRot="1" noChangeAspect="1" noMove="1" noResize="1" noEditPoints="1" noAdjustHandles="1" noChangeArrowheads="1" noChangeShapeType="1" noTextEdit="1"/>
              </p:cNvSpPr>
              <p:nvPr/>
            </p:nvSpPr>
            <p:spPr bwMode="auto">
              <a:xfrm>
                <a:off x="14443190" y="4569791"/>
                <a:ext cx="6030345" cy="18578253"/>
              </a:xfrm>
              <a:prstGeom prst="rect">
                <a:avLst/>
              </a:prstGeom>
              <a:blipFill>
                <a:blip r:embed="rId7"/>
                <a:stretch>
                  <a:fillRect l="-202" r="-50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pic>
        <p:nvPicPr>
          <p:cNvPr id="3" name="Picture 2">
            <a:extLst>
              <a:ext uri="{FF2B5EF4-FFF2-40B4-BE49-F238E27FC236}">
                <a16:creationId xmlns:a16="http://schemas.microsoft.com/office/drawing/2014/main" id="{C94EF643-D7E2-484C-AB93-11C73298AC08}"/>
              </a:ext>
            </a:extLst>
          </p:cNvPr>
          <p:cNvPicPr>
            <a:picLocks noChangeAspect="1"/>
          </p:cNvPicPr>
          <p:nvPr/>
        </p:nvPicPr>
        <p:blipFill>
          <a:blip r:embed="rId8"/>
          <a:stretch>
            <a:fillRect/>
          </a:stretch>
        </p:blipFill>
        <p:spPr>
          <a:xfrm>
            <a:off x="596799" y="20124901"/>
            <a:ext cx="3106585" cy="2228975"/>
          </a:xfrm>
          <a:prstGeom prst="rect">
            <a:avLst/>
          </a:prstGeom>
        </p:spPr>
      </p:pic>
      <p:pic>
        <p:nvPicPr>
          <p:cNvPr id="29" name="Picture 28">
            <a:extLst>
              <a:ext uri="{FF2B5EF4-FFF2-40B4-BE49-F238E27FC236}">
                <a16:creationId xmlns:a16="http://schemas.microsoft.com/office/drawing/2014/main" id="{675CE8BD-24BA-4290-8731-A11E387FDE89}"/>
              </a:ext>
            </a:extLst>
          </p:cNvPr>
          <p:cNvPicPr>
            <a:picLocks noChangeAspect="1"/>
          </p:cNvPicPr>
          <p:nvPr/>
        </p:nvPicPr>
        <p:blipFill rotWithShape="1">
          <a:blip r:embed="rId9"/>
          <a:srcRect l="3733" r="7249"/>
          <a:stretch/>
        </p:blipFill>
        <p:spPr>
          <a:xfrm>
            <a:off x="3728676" y="20143764"/>
            <a:ext cx="3884004" cy="2181601"/>
          </a:xfrm>
          <a:prstGeom prst="rect">
            <a:avLst/>
          </a:prstGeom>
        </p:spPr>
      </p:pic>
      <p:sp>
        <p:nvSpPr>
          <p:cNvPr id="33" name="TextBox 32">
            <a:extLst>
              <a:ext uri="{FF2B5EF4-FFF2-40B4-BE49-F238E27FC236}">
                <a16:creationId xmlns:a16="http://schemas.microsoft.com/office/drawing/2014/main" id="{6E625D26-51BE-4FFE-B538-50F8BFBBDA6D}"/>
              </a:ext>
            </a:extLst>
          </p:cNvPr>
          <p:cNvSpPr txBox="1"/>
          <p:nvPr/>
        </p:nvSpPr>
        <p:spPr>
          <a:xfrm>
            <a:off x="393599" y="23424904"/>
            <a:ext cx="7288858" cy="3354765"/>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How does air flow interact with a car?</a:t>
            </a:r>
          </a:p>
          <a:p>
            <a:r>
              <a:rPr lang="en-GB" sz="2800" dirty="0">
                <a:latin typeface="Arial" panose="020B0604020202020204" pitchFamily="34" charset="0"/>
                <a:cs typeface="Arial" panose="020B0604020202020204" pitchFamily="34" charset="0"/>
              </a:rPr>
              <a:t>The air only applies pressure to a surface of the car, the pressure always produces a force which is perpendicular to the surface it acts upon. The pressure exerted on the surfaces is relative to its velocity.</a:t>
            </a:r>
          </a:p>
        </p:txBody>
      </p:sp>
      <p:pic>
        <p:nvPicPr>
          <p:cNvPr id="34" name="Picture 33">
            <a:extLst>
              <a:ext uri="{FF2B5EF4-FFF2-40B4-BE49-F238E27FC236}">
                <a16:creationId xmlns:a16="http://schemas.microsoft.com/office/drawing/2014/main" id="{93703E16-1FD3-4696-A410-F02C57F7F034}"/>
              </a:ext>
            </a:extLst>
          </p:cNvPr>
          <p:cNvPicPr>
            <a:picLocks noChangeAspect="1"/>
          </p:cNvPicPr>
          <p:nvPr/>
        </p:nvPicPr>
        <p:blipFill>
          <a:blip r:embed="rId10"/>
          <a:stretch>
            <a:fillRect/>
          </a:stretch>
        </p:blipFill>
        <p:spPr>
          <a:xfrm>
            <a:off x="407374" y="26902710"/>
            <a:ext cx="2701597" cy="1746250"/>
          </a:xfrm>
          <a:prstGeom prst="rect">
            <a:avLst/>
          </a:prstGeom>
        </p:spPr>
      </p:pic>
      <p:sp>
        <p:nvSpPr>
          <p:cNvPr id="41" name="TextBox 40">
            <a:extLst>
              <a:ext uri="{FF2B5EF4-FFF2-40B4-BE49-F238E27FC236}">
                <a16:creationId xmlns:a16="http://schemas.microsoft.com/office/drawing/2014/main" id="{ABABCF06-A2AA-44E9-B455-3E27E64B12C3}"/>
              </a:ext>
            </a:extLst>
          </p:cNvPr>
          <p:cNvSpPr txBox="1"/>
          <p:nvPr/>
        </p:nvSpPr>
        <p:spPr>
          <a:xfrm>
            <a:off x="7881213" y="10570883"/>
            <a:ext cx="6172200" cy="9017212"/>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What is pressure?</a:t>
            </a:r>
          </a:p>
          <a:p>
            <a:pPr>
              <a:lnSpc>
                <a:spcPct val="107000"/>
              </a:lnSpc>
              <a:spcAft>
                <a:spcPts val="800"/>
              </a:spcAft>
            </a:pPr>
            <a:r>
              <a:rPr lang="en-GB" sz="2800" dirty="0">
                <a:latin typeface="Arial" panose="020B0604020202020204" pitchFamily="34" charset="0"/>
                <a:cs typeface="Arial" panose="020B0604020202020204" pitchFamily="34" charset="0"/>
              </a:rPr>
              <a:t>Pressure can be defined as how much force an object applies per </a:t>
            </a:r>
            <a:r>
              <a:rPr lang="en-GB" sz="2800" dirty="0">
                <a:effectLst/>
                <a:latin typeface="Arial" panose="020B0604020202020204" pitchFamily="34" charset="0"/>
                <a:ea typeface="Times New Roman" panose="02020603050405020304" pitchFamily="18" charset="0"/>
                <a:cs typeface="Arial" panose="020B0604020202020204" pitchFamily="34" charset="0"/>
              </a:rPr>
              <a:t>m</a:t>
            </a:r>
            <a:r>
              <a:rPr lang="en-GB" sz="2800" baseline="30000" dirty="0">
                <a:effectLst/>
                <a:latin typeface="Arial" panose="020B0604020202020204" pitchFamily="34" charset="0"/>
                <a:ea typeface="Times New Roman" panose="02020603050405020304" pitchFamily="18" charset="0"/>
                <a:cs typeface="Arial" panose="020B0604020202020204" pitchFamily="34" charset="0"/>
              </a:rPr>
              <a:t>2</a:t>
            </a:r>
            <a:r>
              <a:rPr lang="en-GB" sz="2800" dirty="0">
                <a:effectLst/>
                <a:latin typeface="Arial" panose="020B0604020202020204" pitchFamily="34" charset="0"/>
                <a:ea typeface="Times New Roman" panose="02020603050405020304" pitchFamily="18" charset="0"/>
                <a:cs typeface="Arial" panose="020B0604020202020204" pitchFamily="34" charset="0"/>
              </a:rPr>
              <a:t>. For example if you apply a set pressure to a thumb tack at the flat end in to a cork board, the pointed end would go through, as the entire force is on the small tip, whereas if you were to apply that same pressure on the pointed end, it would pierce your finger and not the cork board,  as the force is </a:t>
            </a:r>
            <a:r>
              <a:rPr lang="en-GB" sz="2800" dirty="0">
                <a:latin typeface="Arial" panose="020B0604020202020204" pitchFamily="34" charset="0"/>
                <a:ea typeface="Times New Roman" panose="02020603050405020304" pitchFamily="18" charset="0"/>
                <a:cs typeface="Arial" panose="020B0604020202020204" pitchFamily="34" charset="0"/>
              </a:rPr>
              <a:t>concentrated on the tip as it is the smallest end. Therefore it exerts a greater pressure by applying the same force over a smaller area of effect. Changing the applied force will equally change the pressure on a given surface..</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783E69B4-F71F-4CD2-B430-4A0DD0DEC029}"/>
              </a:ext>
            </a:extLst>
          </p:cNvPr>
          <p:cNvSpPr txBox="1"/>
          <p:nvPr/>
        </p:nvSpPr>
        <p:spPr>
          <a:xfrm>
            <a:off x="7895665" y="19116351"/>
            <a:ext cx="6475382" cy="9448740"/>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What is lift?</a:t>
            </a:r>
          </a:p>
          <a:p>
            <a:r>
              <a:rPr lang="en-GB" sz="2800" dirty="0">
                <a:latin typeface="Arial" panose="020B0604020202020204" pitchFamily="34" charset="0"/>
                <a:cs typeface="Arial" panose="020B0604020202020204" pitchFamily="34" charset="0"/>
              </a:rPr>
              <a:t>Lift is a vertical force acting on an entity. It happens when the pressure created by the air passing above and below an aerofoil wing are different. Lift can be increased or decreased to adjust the load on the tyres. Decreased lift would give increased load so a greater load provides more aerodynamic downforce.</a:t>
            </a:r>
          </a:p>
          <a:p>
            <a:pPr>
              <a:spcBef>
                <a:spcPct val="50000"/>
              </a:spcBef>
            </a:pPr>
            <a:r>
              <a:rPr lang="en-AU" altLang="en-US" sz="3600" b="1" dirty="0">
                <a:latin typeface="Arial" panose="020B0604020202020204" pitchFamily="34" charset="0"/>
                <a:cs typeface="Arial" panose="020B0604020202020204" pitchFamily="34" charset="0"/>
              </a:rPr>
              <a:t>What is drag?</a:t>
            </a:r>
          </a:p>
          <a:p>
            <a:pPr>
              <a:spcBef>
                <a:spcPct val="50000"/>
              </a:spcBef>
            </a:pPr>
            <a:r>
              <a:rPr lang="en-GB" altLang="en-US" sz="2800" dirty="0">
                <a:latin typeface="Arial" panose="020B0604020202020204" pitchFamily="34" charset="0"/>
                <a:cs typeface="Arial" panose="020B0604020202020204" pitchFamily="34" charset="0"/>
              </a:rPr>
              <a:t>Drag is a resistive aerodynamic force, it works in the same plane as the vehicles motion but acts with an opposite force upon the car. Drag increases exponentially as speed increases and is comprised of three elements; frontal pressure, rear vacuum and skin friction, as seen in the figures [1,2] below. </a:t>
            </a:r>
            <a:endParaRPr lang="en-GB" sz="2800" dirty="0">
              <a:latin typeface="Arial" panose="020B0604020202020204" pitchFamily="34" charset="0"/>
              <a:cs typeface="Arial" panose="020B0604020202020204" pitchFamily="34" charset="0"/>
            </a:endParaRPr>
          </a:p>
        </p:txBody>
      </p:sp>
      <p:sp>
        <p:nvSpPr>
          <p:cNvPr id="47" name="Text Box 27">
            <a:extLst>
              <a:ext uri="{FF2B5EF4-FFF2-40B4-BE49-F238E27FC236}">
                <a16:creationId xmlns:a16="http://schemas.microsoft.com/office/drawing/2014/main" id="{FEB94065-4F51-4B56-A6DA-7EF78751838D}"/>
              </a:ext>
            </a:extLst>
          </p:cNvPr>
          <p:cNvSpPr txBox="1">
            <a:spLocks noChangeArrowheads="1"/>
          </p:cNvSpPr>
          <p:nvPr/>
        </p:nvSpPr>
        <p:spPr bwMode="auto">
          <a:xfrm>
            <a:off x="4116938" y="29234748"/>
            <a:ext cx="1866082"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Figure [1,2] </a:t>
            </a:r>
          </a:p>
          <a:p>
            <a:r>
              <a:rPr lang="en-AU" altLang="en-US" sz="2000" i="1" dirty="0">
                <a:latin typeface="Times New Roman" charset="0"/>
              </a:rPr>
              <a:t>(</a:t>
            </a:r>
            <a:r>
              <a:rPr lang="en-AU" altLang="en-US" sz="2000" dirty="0">
                <a:latin typeface="Times New Roman" charset="0"/>
              </a:rPr>
              <a:t>Tudor 2020) </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9" ma:contentTypeDescription="Create a new document." ma:contentTypeScope="" ma:versionID="a4d75d9bf896ed6287696c2b40376692">
  <xsd:schema xmlns:xsd="http://www.w3.org/2001/XMLSchema" xmlns:xs="http://www.w3.org/2001/XMLSchema" xmlns:p="http://schemas.microsoft.com/office/2006/metadata/properties" xmlns:ns3="7b23fa32-4003-4364-bee1-595462966394" targetNamespace="http://schemas.microsoft.com/office/2006/metadata/properties" ma:root="true" ma:fieldsID="8c8c4e687e0229373a8df2802458c69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2.xml><?xml version="1.0" encoding="utf-8"?>
<ds:datastoreItem xmlns:ds="http://schemas.openxmlformats.org/officeDocument/2006/customXml" ds:itemID="{377FD30C-AD50-4D03-81AB-F75D65DA10BF}">
  <ds:schemaRefs>
    <ds:schemaRef ds:uri="http://purl.org/dc/terms/"/>
    <ds:schemaRef ds:uri="7b23fa32-4003-4364-bee1-595462966394"/>
    <ds:schemaRef ds:uri="http://schemas.microsoft.com/office/2006/documentManagement/types"/>
    <ds:schemaRef ds:uri="http://www.w3.org/XML/1998/namespace"/>
    <ds:schemaRef ds:uri="http://schemas.openxmlformats.org/package/2006/metadata/core-properties"/>
    <ds:schemaRef ds:uri="http://purl.org/dc/elements/1.1/"/>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76FBC215-18F5-4734-AD88-769A8A1C8B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4333</TotalTime>
  <Words>991</Words>
  <Application>Microsoft Office PowerPoint</Application>
  <PresentationFormat>Custom</PresentationFormat>
  <Paragraphs>39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Cambria Math</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Tom William Back (2014186)</cp:lastModifiedBy>
  <cp:revision>50</cp:revision>
  <dcterms:created xsi:type="dcterms:W3CDTF">2016-02-25T08:27:32Z</dcterms:created>
  <dcterms:modified xsi:type="dcterms:W3CDTF">2020-12-05T19:22:56Z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