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 id="2147483852" r:id="rId2"/>
  </p:sldMasterIdLst>
  <p:notesMasterIdLst>
    <p:notesMasterId r:id="rId74"/>
  </p:notesMasterIdLst>
  <p:sldIdLst>
    <p:sldId id="282" r:id="rId3"/>
    <p:sldId id="286" r:id="rId4"/>
    <p:sldId id="326" r:id="rId5"/>
    <p:sldId id="329" r:id="rId6"/>
    <p:sldId id="335" r:id="rId7"/>
    <p:sldId id="334" r:id="rId8"/>
    <p:sldId id="293" r:id="rId9"/>
    <p:sldId id="294" r:id="rId10"/>
    <p:sldId id="331" r:id="rId11"/>
    <p:sldId id="332" r:id="rId12"/>
    <p:sldId id="333" r:id="rId13"/>
    <p:sldId id="295" r:id="rId14"/>
    <p:sldId id="258" r:id="rId15"/>
    <p:sldId id="264" r:id="rId16"/>
    <p:sldId id="278" r:id="rId17"/>
    <p:sldId id="259" r:id="rId18"/>
    <p:sldId id="265" r:id="rId19"/>
    <p:sldId id="266" r:id="rId20"/>
    <p:sldId id="268" r:id="rId21"/>
    <p:sldId id="260" r:id="rId22"/>
    <p:sldId id="269" r:id="rId23"/>
    <p:sldId id="270" r:id="rId24"/>
    <p:sldId id="271" r:id="rId25"/>
    <p:sldId id="344" r:id="rId26"/>
    <p:sldId id="261" r:id="rId27"/>
    <p:sldId id="272" r:id="rId28"/>
    <p:sldId id="273" r:id="rId29"/>
    <p:sldId id="274" r:id="rId30"/>
    <p:sldId id="262" r:id="rId31"/>
    <p:sldId id="275" r:id="rId32"/>
    <p:sldId id="276" r:id="rId33"/>
    <p:sldId id="263" r:id="rId34"/>
    <p:sldId id="345" r:id="rId35"/>
    <p:sldId id="277" r:id="rId36"/>
    <p:sldId id="279" r:id="rId37"/>
    <p:sldId id="280" r:id="rId38"/>
    <p:sldId id="320" r:id="rId39"/>
    <p:sldId id="356" r:id="rId40"/>
    <p:sldId id="354" r:id="rId41"/>
    <p:sldId id="353" r:id="rId42"/>
    <p:sldId id="357" r:id="rId43"/>
    <p:sldId id="358" r:id="rId44"/>
    <p:sldId id="348" r:id="rId45"/>
    <p:sldId id="346" r:id="rId46"/>
    <p:sldId id="347" r:id="rId47"/>
    <p:sldId id="352" r:id="rId48"/>
    <p:sldId id="359" r:id="rId49"/>
    <p:sldId id="310" r:id="rId50"/>
    <p:sldId id="321" r:id="rId51"/>
    <p:sldId id="304" r:id="rId52"/>
    <p:sldId id="301" r:id="rId53"/>
    <p:sldId id="323" r:id="rId54"/>
    <p:sldId id="300" r:id="rId55"/>
    <p:sldId id="360" r:id="rId56"/>
    <p:sldId id="322" r:id="rId57"/>
    <p:sldId id="307" r:id="rId58"/>
    <p:sldId id="309" r:id="rId59"/>
    <p:sldId id="324" r:id="rId60"/>
    <p:sldId id="311" r:id="rId61"/>
    <p:sldId id="312" r:id="rId62"/>
    <p:sldId id="313" r:id="rId63"/>
    <p:sldId id="314" r:id="rId64"/>
    <p:sldId id="315" r:id="rId65"/>
    <p:sldId id="316" r:id="rId66"/>
    <p:sldId id="317" r:id="rId67"/>
    <p:sldId id="361" r:id="rId68"/>
    <p:sldId id="318" r:id="rId69"/>
    <p:sldId id="325" r:id="rId70"/>
    <p:sldId id="319" r:id="rId71"/>
    <p:sldId id="336" r:id="rId72"/>
    <p:sldId id="337" r:id="rId73"/>
  </p:sldIdLst>
  <p:sldSz cx="12192000" cy="6858000"/>
  <p:notesSz cx="6669088"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B42E067-E2DA-4743-B136-63A11210F573}">
          <p14:sldIdLst>
            <p14:sldId id="282"/>
            <p14:sldId id="286"/>
          </p14:sldIdLst>
        </p14:section>
        <p14:section name="Exploring the term SEBD" id="{671ACB1C-01C2-4D19-9116-B3AD01286BE1}">
          <p14:sldIdLst>
            <p14:sldId id="326"/>
            <p14:sldId id="329"/>
            <p14:sldId id="335"/>
            <p14:sldId id="334"/>
            <p14:sldId id="293"/>
            <p14:sldId id="294"/>
            <p14:sldId id="331"/>
          </p14:sldIdLst>
        </p14:section>
        <p14:section name="Theoretical perspective on child development" id="{80BADC45-2635-4E81-BA3B-7AAD77B39769}">
          <p14:sldIdLst>
            <p14:sldId id="332"/>
            <p14:sldId id="333"/>
            <p14:sldId id="295"/>
            <p14:sldId id="258"/>
            <p14:sldId id="264"/>
            <p14:sldId id="278"/>
            <p14:sldId id="259"/>
            <p14:sldId id="265"/>
            <p14:sldId id="266"/>
            <p14:sldId id="268"/>
            <p14:sldId id="260"/>
            <p14:sldId id="269"/>
            <p14:sldId id="270"/>
            <p14:sldId id="271"/>
            <p14:sldId id="344"/>
            <p14:sldId id="261"/>
            <p14:sldId id="272"/>
            <p14:sldId id="273"/>
            <p14:sldId id="274"/>
            <p14:sldId id="262"/>
            <p14:sldId id="275"/>
            <p14:sldId id="276"/>
            <p14:sldId id="263"/>
            <p14:sldId id="345"/>
            <p14:sldId id="277"/>
            <p14:sldId id="279"/>
            <p14:sldId id="280"/>
            <p14:sldId id="320"/>
          </p14:sldIdLst>
        </p14:section>
        <p14:section name="Emerging research in Neuroscience" id="{4CAB43E3-13F7-41F4-A3F5-ECEF4380D3C5}">
          <p14:sldIdLst>
            <p14:sldId id="356"/>
            <p14:sldId id="354"/>
            <p14:sldId id="353"/>
            <p14:sldId id="357"/>
            <p14:sldId id="358"/>
            <p14:sldId id="348"/>
            <p14:sldId id="346"/>
            <p14:sldId id="347"/>
            <p14:sldId id="352"/>
          </p14:sldIdLst>
        </p14:section>
        <p14:section name="Assessments and strategies" id="{4A3DF630-A52E-456A-88FE-B341C09AF705}">
          <p14:sldIdLst>
            <p14:sldId id="359"/>
            <p14:sldId id="310"/>
            <p14:sldId id="321"/>
            <p14:sldId id="304"/>
            <p14:sldId id="301"/>
            <p14:sldId id="323"/>
            <p14:sldId id="300"/>
            <p14:sldId id="360"/>
            <p14:sldId id="322"/>
            <p14:sldId id="307"/>
            <p14:sldId id="309"/>
            <p14:sldId id="324"/>
            <p14:sldId id="311"/>
            <p14:sldId id="312"/>
            <p14:sldId id="313"/>
            <p14:sldId id="314"/>
            <p14:sldId id="315"/>
            <p14:sldId id="316"/>
            <p14:sldId id="317"/>
          </p14:sldIdLst>
        </p14:section>
        <p14:section name="Current provision" id="{D1892D90-2192-46A3-9DEA-F0BCFF75853F}">
          <p14:sldIdLst>
            <p14:sldId id="361"/>
            <p14:sldId id="318"/>
            <p14:sldId id="325"/>
            <p14:sldId id="319"/>
            <p14:sldId id="336"/>
            <p14:sldId id="337"/>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arlotte Davies (MEd Soc, Em + Beh Diffs DE)" initials="CD(SE+BDD" lastIdx="1" clrIdx="0">
    <p:extLst>
      <p:ext uri="{19B8F6BF-5375-455C-9EA6-DF929625EA0E}">
        <p15:presenceInfo xmlns:p15="http://schemas.microsoft.com/office/powerpoint/2012/main" userId="S::CXD890@student.bham.ac.uk::2ecc764a-779c-4156-88d1-dfed7abda10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614" autoAdjust="0"/>
    <p:restoredTop sz="94249" autoAdjust="0"/>
  </p:normalViewPr>
  <p:slideViewPr>
    <p:cSldViewPr snapToGrid="0">
      <p:cViewPr varScale="1">
        <p:scale>
          <a:sx n="128" d="100"/>
          <a:sy n="128" d="100"/>
        </p:scale>
        <p:origin x="104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5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6B371FD-FEBE-4C35-9EF0-17479F6D09A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88B52F6-F963-47FB-B1BF-B3F375C1145A}">
      <dgm:prSet/>
      <dgm:spPr/>
      <dgm:t>
        <a:bodyPr/>
        <a:lstStyle/>
        <a:p>
          <a:r>
            <a:rPr lang="en-GB" dirty="0"/>
            <a:t>We will discuss six different perspectives on human development and how each of these could help us understand the development of SEBD. </a:t>
          </a:r>
          <a:endParaRPr lang="en-US" dirty="0"/>
        </a:p>
      </dgm:t>
    </dgm:pt>
    <dgm:pt modelId="{40DC6F6B-07F4-4F6F-87C1-43ED73230FF3}" type="parTrans" cxnId="{3416F2F9-18A1-4026-B51D-FC4C029E609C}">
      <dgm:prSet/>
      <dgm:spPr/>
      <dgm:t>
        <a:bodyPr/>
        <a:lstStyle/>
        <a:p>
          <a:endParaRPr lang="en-US"/>
        </a:p>
      </dgm:t>
    </dgm:pt>
    <dgm:pt modelId="{A7D14813-FBBE-4EEB-8F11-364D166C6AE1}" type="sibTrans" cxnId="{3416F2F9-18A1-4026-B51D-FC4C029E609C}">
      <dgm:prSet/>
      <dgm:spPr/>
      <dgm:t>
        <a:bodyPr/>
        <a:lstStyle/>
        <a:p>
          <a:endParaRPr lang="en-US"/>
        </a:p>
      </dgm:t>
    </dgm:pt>
    <dgm:pt modelId="{C6122021-9C20-466C-B3C1-DA9B2A2854AB}">
      <dgm:prSet/>
      <dgm:spPr/>
      <dgm:t>
        <a:bodyPr/>
        <a:lstStyle/>
        <a:p>
          <a:r>
            <a:rPr lang="en-GB" dirty="0"/>
            <a:t>Cognitive developmental</a:t>
          </a:r>
          <a:endParaRPr lang="en-US" dirty="0"/>
        </a:p>
      </dgm:t>
    </dgm:pt>
    <dgm:pt modelId="{3583560B-2CB3-4662-B9F6-E5641F65EE19}" type="parTrans" cxnId="{ED36166B-220E-4F3A-84A1-83D27EBB02DD}">
      <dgm:prSet/>
      <dgm:spPr/>
      <dgm:t>
        <a:bodyPr/>
        <a:lstStyle/>
        <a:p>
          <a:endParaRPr lang="en-US"/>
        </a:p>
      </dgm:t>
    </dgm:pt>
    <dgm:pt modelId="{9A47D0EE-D63F-413D-ADE8-41807B18F301}" type="sibTrans" cxnId="{ED36166B-220E-4F3A-84A1-83D27EBB02DD}">
      <dgm:prSet/>
      <dgm:spPr/>
      <dgm:t>
        <a:bodyPr/>
        <a:lstStyle/>
        <a:p>
          <a:endParaRPr lang="en-US"/>
        </a:p>
      </dgm:t>
    </dgm:pt>
    <dgm:pt modelId="{880C3C58-4F96-4F32-BFEC-691BF4131512}">
      <dgm:prSet/>
      <dgm:spPr/>
      <dgm:t>
        <a:bodyPr/>
        <a:lstStyle/>
        <a:p>
          <a:r>
            <a:rPr lang="en-GB" dirty="0"/>
            <a:t>Biological</a:t>
          </a:r>
          <a:endParaRPr lang="en-US" dirty="0"/>
        </a:p>
      </dgm:t>
    </dgm:pt>
    <dgm:pt modelId="{BFB5AC54-1C68-4BE1-BD05-9E5637B633A1}" type="parTrans" cxnId="{14DD70AB-67BA-48DA-8866-871600075134}">
      <dgm:prSet/>
      <dgm:spPr/>
      <dgm:t>
        <a:bodyPr/>
        <a:lstStyle/>
        <a:p>
          <a:endParaRPr lang="en-US"/>
        </a:p>
      </dgm:t>
    </dgm:pt>
    <dgm:pt modelId="{62C3387F-5360-4482-9B0C-545672AA1655}" type="sibTrans" cxnId="{14DD70AB-67BA-48DA-8866-871600075134}">
      <dgm:prSet/>
      <dgm:spPr/>
      <dgm:t>
        <a:bodyPr/>
        <a:lstStyle/>
        <a:p>
          <a:endParaRPr lang="en-US"/>
        </a:p>
      </dgm:t>
    </dgm:pt>
    <dgm:pt modelId="{EF482F4F-E4DD-4853-BCBA-50AD516518CF}">
      <dgm:prSet/>
      <dgm:spPr/>
      <dgm:t>
        <a:bodyPr/>
        <a:lstStyle/>
        <a:p>
          <a:r>
            <a:rPr lang="en-GB" dirty="0"/>
            <a:t>Psychoanalytic</a:t>
          </a:r>
          <a:endParaRPr lang="en-US" dirty="0"/>
        </a:p>
      </dgm:t>
    </dgm:pt>
    <dgm:pt modelId="{5EF7C1DB-081F-43CF-A7B7-FCBD3D5018BC}" type="parTrans" cxnId="{EF8C9DEE-1724-4930-B585-40C6BB4258B9}">
      <dgm:prSet/>
      <dgm:spPr/>
      <dgm:t>
        <a:bodyPr/>
        <a:lstStyle/>
        <a:p>
          <a:endParaRPr lang="en-US"/>
        </a:p>
      </dgm:t>
    </dgm:pt>
    <dgm:pt modelId="{351F2CA2-1367-49B1-8ABB-F41CFE2CF9B6}" type="sibTrans" cxnId="{EF8C9DEE-1724-4930-B585-40C6BB4258B9}">
      <dgm:prSet/>
      <dgm:spPr/>
      <dgm:t>
        <a:bodyPr/>
        <a:lstStyle/>
        <a:p>
          <a:endParaRPr lang="en-US"/>
        </a:p>
      </dgm:t>
    </dgm:pt>
    <dgm:pt modelId="{36219C4E-BDEF-4C9A-B6B9-9130FC0F5424}">
      <dgm:prSet/>
      <dgm:spPr/>
      <dgm:t>
        <a:bodyPr/>
        <a:lstStyle/>
        <a:p>
          <a:r>
            <a:rPr lang="en-GB" dirty="0"/>
            <a:t>Learning</a:t>
          </a:r>
          <a:endParaRPr lang="en-US" dirty="0"/>
        </a:p>
      </dgm:t>
    </dgm:pt>
    <dgm:pt modelId="{23A46F2A-2A6D-4C45-9D70-C3AA94DA1DA7}" type="parTrans" cxnId="{E9954100-2483-4F6A-9A2C-A7350A7917EE}">
      <dgm:prSet/>
      <dgm:spPr/>
      <dgm:t>
        <a:bodyPr/>
        <a:lstStyle/>
        <a:p>
          <a:endParaRPr lang="en-US"/>
        </a:p>
      </dgm:t>
    </dgm:pt>
    <dgm:pt modelId="{9A2BD98E-C748-48D8-84F3-964D3FE826D3}" type="sibTrans" cxnId="{E9954100-2483-4F6A-9A2C-A7350A7917EE}">
      <dgm:prSet/>
      <dgm:spPr/>
      <dgm:t>
        <a:bodyPr/>
        <a:lstStyle/>
        <a:p>
          <a:endParaRPr lang="en-US"/>
        </a:p>
      </dgm:t>
    </dgm:pt>
    <dgm:pt modelId="{C3424250-7CD0-488F-A8B4-B9A40E4BF070}">
      <dgm:prSet/>
      <dgm:spPr/>
      <dgm:t>
        <a:bodyPr/>
        <a:lstStyle/>
        <a:p>
          <a:r>
            <a:rPr lang="en-GB" dirty="0"/>
            <a:t>Humanistic</a:t>
          </a:r>
          <a:endParaRPr lang="en-US" dirty="0"/>
        </a:p>
      </dgm:t>
    </dgm:pt>
    <dgm:pt modelId="{A3F97988-ED26-454B-ABCB-0DD021E22B37}" type="parTrans" cxnId="{B46970E3-59B1-43E6-A14F-CA4D25BD1FDC}">
      <dgm:prSet/>
      <dgm:spPr/>
      <dgm:t>
        <a:bodyPr/>
        <a:lstStyle/>
        <a:p>
          <a:endParaRPr lang="en-US"/>
        </a:p>
      </dgm:t>
    </dgm:pt>
    <dgm:pt modelId="{295C42A2-6618-4738-8FFA-C4343CF4D05E}" type="sibTrans" cxnId="{B46970E3-59B1-43E6-A14F-CA4D25BD1FDC}">
      <dgm:prSet/>
      <dgm:spPr/>
      <dgm:t>
        <a:bodyPr/>
        <a:lstStyle/>
        <a:p>
          <a:endParaRPr lang="en-US"/>
        </a:p>
      </dgm:t>
    </dgm:pt>
    <dgm:pt modelId="{7B642977-B91F-481F-A063-F3921D579F8E}">
      <dgm:prSet/>
      <dgm:spPr/>
      <dgm:t>
        <a:bodyPr/>
        <a:lstStyle/>
        <a:p>
          <a:r>
            <a:rPr lang="en-GB" dirty="0"/>
            <a:t>Systemic. </a:t>
          </a:r>
          <a:endParaRPr lang="en-US" dirty="0"/>
        </a:p>
      </dgm:t>
    </dgm:pt>
    <dgm:pt modelId="{C29DF45D-4F31-4BA8-9CA6-5AD20CD7CCA0}" type="parTrans" cxnId="{BB0F23B7-EE39-4C49-A651-6AD2135E70FA}">
      <dgm:prSet/>
      <dgm:spPr/>
      <dgm:t>
        <a:bodyPr/>
        <a:lstStyle/>
        <a:p>
          <a:endParaRPr lang="en-US"/>
        </a:p>
      </dgm:t>
    </dgm:pt>
    <dgm:pt modelId="{8B74D3AC-9C2C-4A9E-BAFE-B3DAFF498772}" type="sibTrans" cxnId="{BB0F23B7-EE39-4C49-A651-6AD2135E70FA}">
      <dgm:prSet/>
      <dgm:spPr/>
      <dgm:t>
        <a:bodyPr/>
        <a:lstStyle/>
        <a:p>
          <a:endParaRPr lang="en-US"/>
        </a:p>
      </dgm:t>
    </dgm:pt>
    <dgm:pt modelId="{DF500D3C-A5EA-4F1F-BDE8-B157C52EB683}" type="pres">
      <dgm:prSet presAssocID="{06B371FD-FEBE-4C35-9EF0-17479F6D09A9}" presName="root" presStyleCnt="0">
        <dgm:presLayoutVars>
          <dgm:dir/>
          <dgm:resizeHandles val="exact"/>
        </dgm:presLayoutVars>
      </dgm:prSet>
      <dgm:spPr/>
    </dgm:pt>
    <dgm:pt modelId="{4D9C7984-C56B-4001-AD78-F5628E58AFDA}" type="pres">
      <dgm:prSet presAssocID="{06B371FD-FEBE-4C35-9EF0-17479F6D09A9}" presName="container" presStyleCnt="0">
        <dgm:presLayoutVars>
          <dgm:dir/>
          <dgm:resizeHandles val="exact"/>
        </dgm:presLayoutVars>
      </dgm:prSet>
      <dgm:spPr/>
    </dgm:pt>
    <dgm:pt modelId="{98C86CF2-F244-4DDE-9300-41B7C9BA812E}" type="pres">
      <dgm:prSet presAssocID="{C88B52F6-F963-47FB-B1BF-B3F375C1145A}" presName="compNode" presStyleCnt="0"/>
      <dgm:spPr/>
    </dgm:pt>
    <dgm:pt modelId="{18ABCDF2-B618-4BA1-AA8E-D6DC276BA006}" type="pres">
      <dgm:prSet presAssocID="{C88B52F6-F963-47FB-B1BF-B3F375C1145A}" presName="iconBgRect" presStyleLbl="bgShp" presStyleIdx="0" presStyleCnt="7"/>
      <dgm:spPr/>
    </dgm:pt>
    <dgm:pt modelId="{3D1C12DB-DB33-4EBF-981D-62F33EBD3D56}" type="pres">
      <dgm:prSet presAssocID="{C88B52F6-F963-47FB-B1BF-B3F375C1145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9AFE3F55-C270-4A05-AF4B-D2F7D5FA840D}" type="pres">
      <dgm:prSet presAssocID="{C88B52F6-F963-47FB-B1BF-B3F375C1145A}" presName="spaceRect" presStyleCnt="0"/>
      <dgm:spPr/>
    </dgm:pt>
    <dgm:pt modelId="{6CFA42FF-F9DA-4ACC-BE63-F66C68BEC4FC}" type="pres">
      <dgm:prSet presAssocID="{C88B52F6-F963-47FB-B1BF-B3F375C1145A}" presName="textRect" presStyleLbl="revTx" presStyleIdx="0" presStyleCnt="7">
        <dgm:presLayoutVars>
          <dgm:chMax val="1"/>
          <dgm:chPref val="1"/>
        </dgm:presLayoutVars>
      </dgm:prSet>
      <dgm:spPr/>
    </dgm:pt>
    <dgm:pt modelId="{C882090C-C87A-458C-89E9-1372637785FA}" type="pres">
      <dgm:prSet presAssocID="{A7D14813-FBBE-4EEB-8F11-364D166C6AE1}" presName="sibTrans" presStyleLbl="sibTrans2D1" presStyleIdx="0" presStyleCnt="0"/>
      <dgm:spPr/>
    </dgm:pt>
    <dgm:pt modelId="{86161161-E584-49A0-BD3E-3B776847BC33}" type="pres">
      <dgm:prSet presAssocID="{C6122021-9C20-466C-B3C1-DA9B2A2854AB}" presName="compNode" presStyleCnt="0"/>
      <dgm:spPr/>
    </dgm:pt>
    <dgm:pt modelId="{BACD5283-6F0C-4591-B276-F24EFC308267}" type="pres">
      <dgm:prSet presAssocID="{C6122021-9C20-466C-B3C1-DA9B2A2854AB}" presName="iconBgRect" presStyleLbl="bgShp" presStyleIdx="1" presStyleCnt="7" custLinFactY="201201" custLinFactNeighborX="3230" custLinFactNeighborY="300000"/>
      <dgm:spPr/>
    </dgm:pt>
    <dgm:pt modelId="{0CF65E32-6736-41EA-A273-F598296E0A14}" type="pres">
      <dgm:prSet presAssocID="{C6122021-9C20-466C-B3C1-DA9B2A2854A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ADAD7572-C345-4998-AAE9-D810AF027A63}" type="pres">
      <dgm:prSet presAssocID="{C6122021-9C20-466C-B3C1-DA9B2A2854AB}" presName="spaceRect" presStyleCnt="0"/>
      <dgm:spPr/>
    </dgm:pt>
    <dgm:pt modelId="{7F00CF72-44E3-4E91-A86B-48B75043263E}" type="pres">
      <dgm:prSet presAssocID="{C6122021-9C20-466C-B3C1-DA9B2A2854AB}" presName="textRect" presStyleLbl="revTx" presStyleIdx="1" presStyleCnt="7" custLinFactY="200000" custLinFactNeighborX="-13289" custLinFactNeighborY="234374">
        <dgm:presLayoutVars>
          <dgm:chMax val="1"/>
          <dgm:chPref val="1"/>
        </dgm:presLayoutVars>
      </dgm:prSet>
      <dgm:spPr/>
    </dgm:pt>
    <dgm:pt modelId="{070D4C1B-D63F-4257-A3D8-77CDD9D1D238}" type="pres">
      <dgm:prSet presAssocID="{9A47D0EE-D63F-413D-ADE8-41807B18F301}" presName="sibTrans" presStyleLbl="sibTrans2D1" presStyleIdx="0" presStyleCnt="0"/>
      <dgm:spPr/>
    </dgm:pt>
    <dgm:pt modelId="{463B13AF-6883-46FA-837E-EEACAEE98786}" type="pres">
      <dgm:prSet presAssocID="{880C3C58-4F96-4F32-BFEC-691BF4131512}" presName="compNode" presStyleCnt="0"/>
      <dgm:spPr/>
    </dgm:pt>
    <dgm:pt modelId="{DC89CC90-DDE3-40E4-9C77-651D823E1853}" type="pres">
      <dgm:prSet presAssocID="{880C3C58-4F96-4F32-BFEC-691BF4131512}" presName="iconBgRect" presStyleLbl="bgShp" presStyleIdx="2" presStyleCnt="7" custLinFactY="200000" custLinFactNeighborX="-10381" custLinFactNeighborY="253170"/>
      <dgm:spPr/>
    </dgm:pt>
    <dgm:pt modelId="{58D2CC06-89C8-46D6-B7F6-07352B5263DC}" type="pres">
      <dgm:prSet presAssocID="{880C3C58-4F96-4F32-BFEC-691BF4131512}" presName="iconRect" presStyleLbl="node1" presStyleIdx="2" presStyleCnt="7" custLinFactY="381326" custLinFactNeighborX="-21699" custLinFactNeighborY="40000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4DDB15B5-8ED8-4B99-9666-7F51A79C03C2}" type="pres">
      <dgm:prSet presAssocID="{880C3C58-4F96-4F32-BFEC-691BF4131512}" presName="spaceRect" presStyleCnt="0"/>
      <dgm:spPr/>
    </dgm:pt>
    <dgm:pt modelId="{B60812E5-DE5D-42F9-88B2-99371FB1CDE6}" type="pres">
      <dgm:prSet presAssocID="{880C3C58-4F96-4F32-BFEC-691BF4131512}" presName="textRect" presStyleLbl="revTx" presStyleIdx="2" presStyleCnt="7" custLinFactY="200000" custLinFactNeighborX="-1772" custLinFactNeighborY="251081">
        <dgm:presLayoutVars>
          <dgm:chMax val="1"/>
          <dgm:chPref val="1"/>
        </dgm:presLayoutVars>
      </dgm:prSet>
      <dgm:spPr/>
    </dgm:pt>
    <dgm:pt modelId="{C9E83D66-9FC9-4CF0-97AB-778FC0D44CB9}" type="pres">
      <dgm:prSet presAssocID="{62C3387F-5360-4482-9B0C-545672AA1655}" presName="sibTrans" presStyleLbl="sibTrans2D1" presStyleIdx="0" presStyleCnt="0"/>
      <dgm:spPr/>
    </dgm:pt>
    <dgm:pt modelId="{C20D4700-BC2E-4796-88ED-D2DB6BF19F0D}" type="pres">
      <dgm:prSet presAssocID="{EF482F4F-E4DD-4853-BCBA-50AD516518CF}" presName="compNode" presStyleCnt="0"/>
      <dgm:spPr/>
    </dgm:pt>
    <dgm:pt modelId="{1AB3C36E-DB8A-4A2B-A164-7BC61763F753}" type="pres">
      <dgm:prSet presAssocID="{EF482F4F-E4DD-4853-BCBA-50AD516518CF}" presName="iconBgRect" presStyleLbl="bgShp" presStyleIdx="3" presStyleCnt="7"/>
      <dgm:spPr/>
    </dgm:pt>
    <dgm:pt modelId="{7E7BEE92-C195-4D9A-B64B-44BDC60BFDF4}" type="pres">
      <dgm:prSet presAssocID="{EF482F4F-E4DD-4853-BCBA-50AD516518C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9298F663-4BBE-4B8B-9D3B-DB3432EBB7D0}" type="pres">
      <dgm:prSet presAssocID="{EF482F4F-E4DD-4853-BCBA-50AD516518CF}" presName="spaceRect" presStyleCnt="0"/>
      <dgm:spPr/>
    </dgm:pt>
    <dgm:pt modelId="{1FAABECA-A290-4F63-920A-005053728ABB}" type="pres">
      <dgm:prSet presAssocID="{EF482F4F-E4DD-4853-BCBA-50AD516518CF}" presName="textRect" presStyleLbl="revTx" presStyleIdx="3" presStyleCnt="7">
        <dgm:presLayoutVars>
          <dgm:chMax val="1"/>
          <dgm:chPref val="1"/>
        </dgm:presLayoutVars>
      </dgm:prSet>
      <dgm:spPr/>
    </dgm:pt>
    <dgm:pt modelId="{69C9DF6A-5E8F-48C6-BAE7-E1792EA3C7E4}" type="pres">
      <dgm:prSet presAssocID="{351F2CA2-1367-49B1-8ABB-F41CFE2CF9B6}" presName="sibTrans" presStyleLbl="sibTrans2D1" presStyleIdx="0" presStyleCnt="0"/>
      <dgm:spPr/>
    </dgm:pt>
    <dgm:pt modelId="{8BA41585-FB8C-41A3-8091-236CB4D1D444}" type="pres">
      <dgm:prSet presAssocID="{36219C4E-BDEF-4C9A-B6B9-9130FC0F5424}" presName="compNode" presStyleCnt="0"/>
      <dgm:spPr/>
    </dgm:pt>
    <dgm:pt modelId="{9EF46DE2-94A8-43F6-B2D0-9886E1DF0374}" type="pres">
      <dgm:prSet presAssocID="{36219C4E-BDEF-4C9A-B6B9-9130FC0F5424}" presName="iconBgRect" presStyleLbl="bgShp" presStyleIdx="4" presStyleCnt="7"/>
      <dgm:spPr/>
    </dgm:pt>
    <dgm:pt modelId="{07D07169-5FB5-4C80-AFAA-C1CBD5F9E973}" type="pres">
      <dgm:prSet presAssocID="{36219C4E-BDEF-4C9A-B6B9-9130FC0F542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E72FCA89-4FE6-422F-BBDB-C4ECA29492AF}" type="pres">
      <dgm:prSet presAssocID="{36219C4E-BDEF-4C9A-B6B9-9130FC0F5424}" presName="spaceRect" presStyleCnt="0"/>
      <dgm:spPr/>
    </dgm:pt>
    <dgm:pt modelId="{004A8ED5-15F0-4222-A670-E4258BAF489E}" type="pres">
      <dgm:prSet presAssocID="{36219C4E-BDEF-4C9A-B6B9-9130FC0F5424}" presName="textRect" presStyleLbl="revTx" presStyleIdx="4" presStyleCnt="7">
        <dgm:presLayoutVars>
          <dgm:chMax val="1"/>
          <dgm:chPref val="1"/>
        </dgm:presLayoutVars>
      </dgm:prSet>
      <dgm:spPr/>
    </dgm:pt>
    <dgm:pt modelId="{E7E377BE-6E75-4035-823F-6ABDDFC2D8BB}" type="pres">
      <dgm:prSet presAssocID="{9A2BD98E-C748-48D8-84F3-964D3FE826D3}" presName="sibTrans" presStyleLbl="sibTrans2D1" presStyleIdx="0" presStyleCnt="0"/>
      <dgm:spPr/>
    </dgm:pt>
    <dgm:pt modelId="{A8009558-BD25-4AA1-B8B6-4C50CAEC5A9D}" type="pres">
      <dgm:prSet presAssocID="{C3424250-7CD0-488F-A8B4-B9A40E4BF070}" presName="compNode" presStyleCnt="0"/>
      <dgm:spPr/>
    </dgm:pt>
    <dgm:pt modelId="{1B57CD19-E7D0-4F6B-8E25-8595CB4A941A}" type="pres">
      <dgm:prSet presAssocID="{C3424250-7CD0-488F-A8B4-B9A40E4BF070}" presName="iconBgRect" presStyleLbl="bgShp" presStyleIdx="5" presStyleCnt="7"/>
      <dgm:spPr/>
    </dgm:pt>
    <dgm:pt modelId="{AF2A06EF-F364-410F-BDF0-05779E569337}" type="pres">
      <dgm:prSet presAssocID="{C3424250-7CD0-488F-A8B4-B9A40E4BF07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739F18D4-A19C-4574-B114-D92337696354}" type="pres">
      <dgm:prSet presAssocID="{C3424250-7CD0-488F-A8B4-B9A40E4BF070}" presName="spaceRect" presStyleCnt="0"/>
      <dgm:spPr/>
    </dgm:pt>
    <dgm:pt modelId="{2DECC1A7-7CF6-46BA-B7DF-9631A1896BFC}" type="pres">
      <dgm:prSet presAssocID="{C3424250-7CD0-488F-A8B4-B9A40E4BF070}" presName="textRect" presStyleLbl="revTx" presStyleIdx="5" presStyleCnt="7">
        <dgm:presLayoutVars>
          <dgm:chMax val="1"/>
          <dgm:chPref val="1"/>
        </dgm:presLayoutVars>
      </dgm:prSet>
      <dgm:spPr/>
    </dgm:pt>
    <dgm:pt modelId="{A0CC2E5C-D129-4F81-8250-AEF9B5BCEE69}" type="pres">
      <dgm:prSet presAssocID="{295C42A2-6618-4738-8FFA-C4343CF4D05E}" presName="sibTrans" presStyleLbl="sibTrans2D1" presStyleIdx="0" presStyleCnt="0"/>
      <dgm:spPr/>
    </dgm:pt>
    <dgm:pt modelId="{017C7F7F-0177-4CF7-9C79-42D06645C8BE}" type="pres">
      <dgm:prSet presAssocID="{7B642977-B91F-481F-A063-F3921D579F8E}" presName="compNode" presStyleCnt="0"/>
      <dgm:spPr/>
    </dgm:pt>
    <dgm:pt modelId="{E8A6EC3D-26C3-4341-9122-8C1BB7936C70}" type="pres">
      <dgm:prSet presAssocID="{7B642977-B91F-481F-A063-F3921D579F8E}" presName="iconBgRect" presStyleLbl="bgShp" presStyleIdx="6" presStyleCnt="7"/>
      <dgm:spPr/>
    </dgm:pt>
    <dgm:pt modelId="{F2A24349-4C1A-4D8D-A5F9-ADF7E9E59EA8}" type="pres">
      <dgm:prSet presAssocID="{7B642977-B91F-481F-A063-F3921D579F8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keleton"/>
        </a:ext>
      </dgm:extLst>
    </dgm:pt>
    <dgm:pt modelId="{A6554CC7-767C-4263-82CF-2D8BCE76F6E7}" type="pres">
      <dgm:prSet presAssocID="{7B642977-B91F-481F-A063-F3921D579F8E}" presName="spaceRect" presStyleCnt="0"/>
      <dgm:spPr/>
    </dgm:pt>
    <dgm:pt modelId="{D4DD2989-0086-44EA-9C15-A1BA14EEC156}" type="pres">
      <dgm:prSet presAssocID="{7B642977-B91F-481F-A063-F3921D579F8E}" presName="textRect" presStyleLbl="revTx" presStyleIdx="6" presStyleCnt="7">
        <dgm:presLayoutVars>
          <dgm:chMax val="1"/>
          <dgm:chPref val="1"/>
        </dgm:presLayoutVars>
      </dgm:prSet>
      <dgm:spPr/>
    </dgm:pt>
  </dgm:ptLst>
  <dgm:cxnLst>
    <dgm:cxn modelId="{E9954100-2483-4F6A-9A2C-A7350A7917EE}" srcId="{06B371FD-FEBE-4C35-9EF0-17479F6D09A9}" destId="{36219C4E-BDEF-4C9A-B6B9-9130FC0F5424}" srcOrd="4" destOrd="0" parTransId="{23A46F2A-2A6D-4C45-9D70-C3AA94DA1DA7}" sibTransId="{9A2BD98E-C748-48D8-84F3-964D3FE826D3}"/>
    <dgm:cxn modelId="{8E1DB00B-41FC-48DC-A1D4-ABA188C92EEA}" type="presOf" srcId="{36219C4E-BDEF-4C9A-B6B9-9130FC0F5424}" destId="{004A8ED5-15F0-4222-A670-E4258BAF489E}" srcOrd="0" destOrd="0" presId="urn:microsoft.com/office/officeart/2018/2/layout/IconCircleList"/>
    <dgm:cxn modelId="{04EE5B10-B762-4597-80E2-EEFCDFD212DB}" type="presOf" srcId="{880C3C58-4F96-4F32-BFEC-691BF4131512}" destId="{B60812E5-DE5D-42F9-88B2-99371FB1CDE6}" srcOrd="0" destOrd="0" presId="urn:microsoft.com/office/officeart/2018/2/layout/IconCircleList"/>
    <dgm:cxn modelId="{FBB84B16-94FE-4FB6-9A4B-2C7421CC7DB0}" type="presOf" srcId="{9A47D0EE-D63F-413D-ADE8-41807B18F301}" destId="{070D4C1B-D63F-4257-A3D8-77CDD9D1D238}" srcOrd="0" destOrd="0" presId="urn:microsoft.com/office/officeart/2018/2/layout/IconCircleList"/>
    <dgm:cxn modelId="{6C7C5A1C-4DE6-4B15-A0C9-4878FB73E03D}" type="presOf" srcId="{7B642977-B91F-481F-A063-F3921D579F8E}" destId="{D4DD2989-0086-44EA-9C15-A1BA14EEC156}" srcOrd="0" destOrd="0" presId="urn:microsoft.com/office/officeart/2018/2/layout/IconCircleList"/>
    <dgm:cxn modelId="{5A417525-505A-4FAC-993F-B9B644F6D63C}" type="presOf" srcId="{C88B52F6-F963-47FB-B1BF-B3F375C1145A}" destId="{6CFA42FF-F9DA-4ACC-BE63-F66C68BEC4FC}" srcOrd="0" destOrd="0" presId="urn:microsoft.com/office/officeart/2018/2/layout/IconCircleList"/>
    <dgm:cxn modelId="{ED23F140-8004-4DF3-9F48-05A0BA3925EB}" type="presOf" srcId="{06B371FD-FEBE-4C35-9EF0-17479F6D09A9}" destId="{DF500D3C-A5EA-4F1F-BDE8-B157C52EB683}" srcOrd="0" destOrd="0" presId="urn:microsoft.com/office/officeart/2018/2/layout/IconCircleList"/>
    <dgm:cxn modelId="{9A951553-3CB8-4834-A378-9D586A210E46}" type="presOf" srcId="{295C42A2-6618-4738-8FFA-C4343CF4D05E}" destId="{A0CC2E5C-D129-4F81-8250-AEF9B5BCEE69}" srcOrd="0" destOrd="0" presId="urn:microsoft.com/office/officeart/2018/2/layout/IconCircleList"/>
    <dgm:cxn modelId="{ED36166B-220E-4F3A-84A1-83D27EBB02DD}" srcId="{06B371FD-FEBE-4C35-9EF0-17479F6D09A9}" destId="{C6122021-9C20-466C-B3C1-DA9B2A2854AB}" srcOrd="1" destOrd="0" parTransId="{3583560B-2CB3-4662-B9F6-E5641F65EE19}" sibTransId="{9A47D0EE-D63F-413D-ADE8-41807B18F301}"/>
    <dgm:cxn modelId="{83DA9D7D-EE1A-4758-AD93-783430062D03}" type="presOf" srcId="{62C3387F-5360-4482-9B0C-545672AA1655}" destId="{C9E83D66-9FC9-4CF0-97AB-778FC0D44CB9}" srcOrd="0" destOrd="0" presId="urn:microsoft.com/office/officeart/2018/2/layout/IconCircleList"/>
    <dgm:cxn modelId="{FC1E199E-537F-40F6-A662-CFD016F567EB}" type="presOf" srcId="{351F2CA2-1367-49B1-8ABB-F41CFE2CF9B6}" destId="{69C9DF6A-5E8F-48C6-BAE7-E1792EA3C7E4}" srcOrd="0" destOrd="0" presId="urn:microsoft.com/office/officeart/2018/2/layout/IconCircleList"/>
    <dgm:cxn modelId="{14DD70AB-67BA-48DA-8866-871600075134}" srcId="{06B371FD-FEBE-4C35-9EF0-17479F6D09A9}" destId="{880C3C58-4F96-4F32-BFEC-691BF4131512}" srcOrd="2" destOrd="0" parTransId="{BFB5AC54-1C68-4BE1-BD05-9E5637B633A1}" sibTransId="{62C3387F-5360-4482-9B0C-545672AA1655}"/>
    <dgm:cxn modelId="{BB0F23B7-EE39-4C49-A651-6AD2135E70FA}" srcId="{06B371FD-FEBE-4C35-9EF0-17479F6D09A9}" destId="{7B642977-B91F-481F-A063-F3921D579F8E}" srcOrd="6" destOrd="0" parTransId="{C29DF45D-4F31-4BA8-9CA6-5AD20CD7CCA0}" sibTransId="{8B74D3AC-9C2C-4A9E-BAFE-B3DAFF498772}"/>
    <dgm:cxn modelId="{AC9EABC0-3252-436E-A2F9-4C4E725D9D2F}" type="presOf" srcId="{9A2BD98E-C748-48D8-84F3-964D3FE826D3}" destId="{E7E377BE-6E75-4035-823F-6ABDDFC2D8BB}" srcOrd="0" destOrd="0" presId="urn:microsoft.com/office/officeart/2018/2/layout/IconCircleList"/>
    <dgm:cxn modelId="{936231C4-E5E7-4BC4-9ABA-F3A76E4BB784}" type="presOf" srcId="{C6122021-9C20-466C-B3C1-DA9B2A2854AB}" destId="{7F00CF72-44E3-4E91-A86B-48B75043263E}" srcOrd="0" destOrd="0" presId="urn:microsoft.com/office/officeart/2018/2/layout/IconCircleList"/>
    <dgm:cxn modelId="{65214BD4-C6A0-47F2-A529-AEA31E34616B}" type="presOf" srcId="{EF482F4F-E4DD-4853-BCBA-50AD516518CF}" destId="{1FAABECA-A290-4F63-920A-005053728ABB}" srcOrd="0" destOrd="0" presId="urn:microsoft.com/office/officeart/2018/2/layout/IconCircleList"/>
    <dgm:cxn modelId="{C94526DB-E86D-419B-B3AE-8788580BE106}" type="presOf" srcId="{C3424250-7CD0-488F-A8B4-B9A40E4BF070}" destId="{2DECC1A7-7CF6-46BA-B7DF-9631A1896BFC}" srcOrd="0" destOrd="0" presId="urn:microsoft.com/office/officeart/2018/2/layout/IconCircleList"/>
    <dgm:cxn modelId="{56A4A7DD-E3B9-448F-958E-883E7A949E87}" type="presOf" srcId="{A7D14813-FBBE-4EEB-8F11-364D166C6AE1}" destId="{C882090C-C87A-458C-89E9-1372637785FA}" srcOrd="0" destOrd="0" presId="urn:microsoft.com/office/officeart/2018/2/layout/IconCircleList"/>
    <dgm:cxn modelId="{B46970E3-59B1-43E6-A14F-CA4D25BD1FDC}" srcId="{06B371FD-FEBE-4C35-9EF0-17479F6D09A9}" destId="{C3424250-7CD0-488F-A8B4-B9A40E4BF070}" srcOrd="5" destOrd="0" parTransId="{A3F97988-ED26-454B-ABCB-0DD021E22B37}" sibTransId="{295C42A2-6618-4738-8FFA-C4343CF4D05E}"/>
    <dgm:cxn modelId="{EF8C9DEE-1724-4930-B585-40C6BB4258B9}" srcId="{06B371FD-FEBE-4C35-9EF0-17479F6D09A9}" destId="{EF482F4F-E4DD-4853-BCBA-50AD516518CF}" srcOrd="3" destOrd="0" parTransId="{5EF7C1DB-081F-43CF-A7B7-FCBD3D5018BC}" sibTransId="{351F2CA2-1367-49B1-8ABB-F41CFE2CF9B6}"/>
    <dgm:cxn modelId="{3416F2F9-18A1-4026-B51D-FC4C029E609C}" srcId="{06B371FD-FEBE-4C35-9EF0-17479F6D09A9}" destId="{C88B52F6-F963-47FB-B1BF-B3F375C1145A}" srcOrd="0" destOrd="0" parTransId="{40DC6F6B-07F4-4F6F-87C1-43ED73230FF3}" sibTransId="{A7D14813-FBBE-4EEB-8F11-364D166C6AE1}"/>
    <dgm:cxn modelId="{9D87AD39-109C-4D45-A0AE-886BF4BE13D5}" type="presParOf" srcId="{DF500D3C-A5EA-4F1F-BDE8-B157C52EB683}" destId="{4D9C7984-C56B-4001-AD78-F5628E58AFDA}" srcOrd="0" destOrd="0" presId="urn:microsoft.com/office/officeart/2018/2/layout/IconCircleList"/>
    <dgm:cxn modelId="{01AD8515-DA87-434B-ACFE-B471FB527A02}" type="presParOf" srcId="{4D9C7984-C56B-4001-AD78-F5628E58AFDA}" destId="{98C86CF2-F244-4DDE-9300-41B7C9BA812E}" srcOrd="0" destOrd="0" presId="urn:microsoft.com/office/officeart/2018/2/layout/IconCircleList"/>
    <dgm:cxn modelId="{B0030466-B867-4DF0-9CCD-2C9A2D7C884B}" type="presParOf" srcId="{98C86CF2-F244-4DDE-9300-41B7C9BA812E}" destId="{18ABCDF2-B618-4BA1-AA8E-D6DC276BA006}" srcOrd="0" destOrd="0" presId="urn:microsoft.com/office/officeart/2018/2/layout/IconCircleList"/>
    <dgm:cxn modelId="{A6FD8989-7CBA-4AFC-9C62-390ABAB49FCC}" type="presParOf" srcId="{98C86CF2-F244-4DDE-9300-41B7C9BA812E}" destId="{3D1C12DB-DB33-4EBF-981D-62F33EBD3D56}" srcOrd="1" destOrd="0" presId="urn:microsoft.com/office/officeart/2018/2/layout/IconCircleList"/>
    <dgm:cxn modelId="{F4435DCD-027E-4D7A-82E9-4CF1B3C63970}" type="presParOf" srcId="{98C86CF2-F244-4DDE-9300-41B7C9BA812E}" destId="{9AFE3F55-C270-4A05-AF4B-D2F7D5FA840D}" srcOrd="2" destOrd="0" presId="urn:microsoft.com/office/officeart/2018/2/layout/IconCircleList"/>
    <dgm:cxn modelId="{17E88CAE-7917-4E9E-82BA-EDC38B53CE75}" type="presParOf" srcId="{98C86CF2-F244-4DDE-9300-41B7C9BA812E}" destId="{6CFA42FF-F9DA-4ACC-BE63-F66C68BEC4FC}" srcOrd="3" destOrd="0" presId="urn:microsoft.com/office/officeart/2018/2/layout/IconCircleList"/>
    <dgm:cxn modelId="{D2F3E332-C9B7-4544-B076-E1C6B55E3910}" type="presParOf" srcId="{4D9C7984-C56B-4001-AD78-F5628E58AFDA}" destId="{C882090C-C87A-458C-89E9-1372637785FA}" srcOrd="1" destOrd="0" presId="urn:microsoft.com/office/officeart/2018/2/layout/IconCircleList"/>
    <dgm:cxn modelId="{3AFCFF3B-189F-42EA-980F-5157176F44BA}" type="presParOf" srcId="{4D9C7984-C56B-4001-AD78-F5628E58AFDA}" destId="{86161161-E584-49A0-BD3E-3B776847BC33}" srcOrd="2" destOrd="0" presId="urn:microsoft.com/office/officeart/2018/2/layout/IconCircleList"/>
    <dgm:cxn modelId="{2FF7EC83-8ECC-4293-AC7A-8CDE18A0DB9A}" type="presParOf" srcId="{86161161-E584-49A0-BD3E-3B776847BC33}" destId="{BACD5283-6F0C-4591-B276-F24EFC308267}" srcOrd="0" destOrd="0" presId="urn:microsoft.com/office/officeart/2018/2/layout/IconCircleList"/>
    <dgm:cxn modelId="{BC57A4D8-16F6-469E-AACD-8FA3B1223525}" type="presParOf" srcId="{86161161-E584-49A0-BD3E-3B776847BC33}" destId="{0CF65E32-6736-41EA-A273-F598296E0A14}" srcOrd="1" destOrd="0" presId="urn:microsoft.com/office/officeart/2018/2/layout/IconCircleList"/>
    <dgm:cxn modelId="{0AF392EC-2032-4688-ADDB-AE0709BFC1CF}" type="presParOf" srcId="{86161161-E584-49A0-BD3E-3B776847BC33}" destId="{ADAD7572-C345-4998-AAE9-D810AF027A63}" srcOrd="2" destOrd="0" presId="urn:microsoft.com/office/officeart/2018/2/layout/IconCircleList"/>
    <dgm:cxn modelId="{6F830CB4-A028-43D7-B28C-D48972C3A74A}" type="presParOf" srcId="{86161161-E584-49A0-BD3E-3B776847BC33}" destId="{7F00CF72-44E3-4E91-A86B-48B75043263E}" srcOrd="3" destOrd="0" presId="urn:microsoft.com/office/officeart/2018/2/layout/IconCircleList"/>
    <dgm:cxn modelId="{BAADC075-1C02-4B29-BB57-EC93CDEE062B}" type="presParOf" srcId="{4D9C7984-C56B-4001-AD78-F5628E58AFDA}" destId="{070D4C1B-D63F-4257-A3D8-77CDD9D1D238}" srcOrd="3" destOrd="0" presId="urn:microsoft.com/office/officeart/2018/2/layout/IconCircleList"/>
    <dgm:cxn modelId="{18BE1337-2FCB-46F4-ADD2-17A12CF09870}" type="presParOf" srcId="{4D9C7984-C56B-4001-AD78-F5628E58AFDA}" destId="{463B13AF-6883-46FA-837E-EEACAEE98786}" srcOrd="4" destOrd="0" presId="urn:microsoft.com/office/officeart/2018/2/layout/IconCircleList"/>
    <dgm:cxn modelId="{A0BB0065-05A1-4D8A-ABFD-19E9F0D9924E}" type="presParOf" srcId="{463B13AF-6883-46FA-837E-EEACAEE98786}" destId="{DC89CC90-DDE3-40E4-9C77-651D823E1853}" srcOrd="0" destOrd="0" presId="urn:microsoft.com/office/officeart/2018/2/layout/IconCircleList"/>
    <dgm:cxn modelId="{78C4667A-1FF2-4661-9B8D-74ACFC1575A6}" type="presParOf" srcId="{463B13AF-6883-46FA-837E-EEACAEE98786}" destId="{58D2CC06-89C8-46D6-B7F6-07352B5263DC}" srcOrd="1" destOrd="0" presId="urn:microsoft.com/office/officeart/2018/2/layout/IconCircleList"/>
    <dgm:cxn modelId="{BF021F8A-B84B-4053-B241-A4B86BF91F95}" type="presParOf" srcId="{463B13AF-6883-46FA-837E-EEACAEE98786}" destId="{4DDB15B5-8ED8-4B99-9666-7F51A79C03C2}" srcOrd="2" destOrd="0" presId="urn:microsoft.com/office/officeart/2018/2/layout/IconCircleList"/>
    <dgm:cxn modelId="{0A53A3B7-19F3-4DAB-A85C-2346B2A0ECFF}" type="presParOf" srcId="{463B13AF-6883-46FA-837E-EEACAEE98786}" destId="{B60812E5-DE5D-42F9-88B2-99371FB1CDE6}" srcOrd="3" destOrd="0" presId="urn:microsoft.com/office/officeart/2018/2/layout/IconCircleList"/>
    <dgm:cxn modelId="{86BA7D76-F559-413B-BB6C-806EA7EA46D3}" type="presParOf" srcId="{4D9C7984-C56B-4001-AD78-F5628E58AFDA}" destId="{C9E83D66-9FC9-4CF0-97AB-778FC0D44CB9}" srcOrd="5" destOrd="0" presId="urn:microsoft.com/office/officeart/2018/2/layout/IconCircleList"/>
    <dgm:cxn modelId="{665ACA48-A9D1-4762-923B-3CB927C413CF}" type="presParOf" srcId="{4D9C7984-C56B-4001-AD78-F5628E58AFDA}" destId="{C20D4700-BC2E-4796-88ED-D2DB6BF19F0D}" srcOrd="6" destOrd="0" presId="urn:microsoft.com/office/officeart/2018/2/layout/IconCircleList"/>
    <dgm:cxn modelId="{BE833075-C90F-45AB-9FD8-B7E17B2A652C}" type="presParOf" srcId="{C20D4700-BC2E-4796-88ED-D2DB6BF19F0D}" destId="{1AB3C36E-DB8A-4A2B-A164-7BC61763F753}" srcOrd="0" destOrd="0" presId="urn:microsoft.com/office/officeart/2018/2/layout/IconCircleList"/>
    <dgm:cxn modelId="{C3B7DAB6-74C2-4845-A511-BF4946F9A846}" type="presParOf" srcId="{C20D4700-BC2E-4796-88ED-D2DB6BF19F0D}" destId="{7E7BEE92-C195-4D9A-B64B-44BDC60BFDF4}" srcOrd="1" destOrd="0" presId="urn:microsoft.com/office/officeart/2018/2/layout/IconCircleList"/>
    <dgm:cxn modelId="{B78A951B-BADD-4061-AACD-49D5091746D7}" type="presParOf" srcId="{C20D4700-BC2E-4796-88ED-D2DB6BF19F0D}" destId="{9298F663-4BBE-4B8B-9D3B-DB3432EBB7D0}" srcOrd="2" destOrd="0" presId="urn:microsoft.com/office/officeart/2018/2/layout/IconCircleList"/>
    <dgm:cxn modelId="{ED8BE2EF-EB3F-46DC-8C9B-287B6F99C67C}" type="presParOf" srcId="{C20D4700-BC2E-4796-88ED-D2DB6BF19F0D}" destId="{1FAABECA-A290-4F63-920A-005053728ABB}" srcOrd="3" destOrd="0" presId="urn:microsoft.com/office/officeart/2018/2/layout/IconCircleList"/>
    <dgm:cxn modelId="{5449379B-1EA2-4B85-ADD4-F666420881C0}" type="presParOf" srcId="{4D9C7984-C56B-4001-AD78-F5628E58AFDA}" destId="{69C9DF6A-5E8F-48C6-BAE7-E1792EA3C7E4}" srcOrd="7" destOrd="0" presId="urn:microsoft.com/office/officeart/2018/2/layout/IconCircleList"/>
    <dgm:cxn modelId="{7A8B5828-F21F-4CFD-9609-22B2BBA8F1E3}" type="presParOf" srcId="{4D9C7984-C56B-4001-AD78-F5628E58AFDA}" destId="{8BA41585-FB8C-41A3-8091-236CB4D1D444}" srcOrd="8" destOrd="0" presId="urn:microsoft.com/office/officeart/2018/2/layout/IconCircleList"/>
    <dgm:cxn modelId="{7DFA36A7-6F6F-4D30-91DE-29D9A00100B6}" type="presParOf" srcId="{8BA41585-FB8C-41A3-8091-236CB4D1D444}" destId="{9EF46DE2-94A8-43F6-B2D0-9886E1DF0374}" srcOrd="0" destOrd="0" presId="urn:microsoft.com/office/officeart/2018/2/layout/IconCircleList"/>
    <dgm:cxn modelId="{E4CC9EB6-BA4A-4B7B-A7A3-FCDC5701EDB5}" type="presParOf" srcId="{8BA41585-FB8C-41A3-8091-236CB4D1D444}" destId="{07D07169-5FB5-4C80-AFAA-C1CBD5F9E973}" srcOrd="1" destOrd="0" presId="urn:microsoft.com/office/officeart/2018/2/layout/IconCircleList"/>
    <dgm:cxn modelId="{0E5FA831-061F-47A4-844A-DF95079A47D4}" type="presParOf" srcId="{8BA41585-FB8C-41A3-8091-236CB4D1D444}" destId="{E72FCA89-4FE6-422F-BBDB-C4ECA29492AF}" srcOrd="2" destOrd="0" presId="urn:microsoft.com/office/officeart/2018/2/layout/IconCircleList"/>
    <dgm:cxn modelId="{B15871CB-3882-4FBB-9DB8-3A1CF1A6A58F}" type="presParOf" srcId="{8BA41585-FB8C-41A3-8091-236CB4D1D444}" destId="{004A8ED5-15F0-4222-A670-E4258BAF489E}" srcOrd="3" destOrd="0" presId="urn:microsoft.com/office/officeart/2018/2/layout/IconCircleList"/>
    <dgm:cxn modelId="{E0B6386C-F5F6-4954-BAB9-984313CB3DDE}" type="presParOf" srcId="{4D9C7984-C56B-4001-AD78-F5628E58AFDA}" destId="{E7E377BE-6E75-4035-823F-6ABDDFC2D8BB}" srcOrd="9" destOrd="0" presId="urn:microsoft.com/office/officeart/2018/2/layout/IconCircleList"/>
    <dgm:cxn modelId="{149404D9-D8BF-4D16-A5D4-D044D77D7C87}" type="presParOf" srcId="{4D9C7984-C56B-4001-AD78-F5628E58AFDA}" destId="{A8009558-BD25-4AA1-B8B6-4C50CAEC5A9D}" srcOrd="10" destOrd="0" presId="urn:microsoft.com/office/officeart/2018/2/layout/IconCircleList"/>
    <dgm:cxn modelId="{9E8D08F5-12F9-4FF4-B54A-96CE239DFBBC}" type="presParOf" srcId="{A8009558-BD25-4AA1-B8B6-4C50CAEC5A9D}" destId="{1B57CD19-E7D0-4F6B-8E25-8595CB4A941A}" srcOrd="0" destOrd="0" presId="urn:microsoft.com/office/officeart/2018/2/layout/IconCircleList"/>
    <dgm:cxn modelId="{3F8D371A-ED80-4430-BE24-FCA36B642F0D}" type="presParOf" srcId="{A8009558-BD25-4AA1-B8B6-4C50CAEC5A9D}" destId="{AF2A06EF-F364-410F-BDF0-05779E569337}" srcOrd="1" destOrd="0" presId="urn:microsoft.com/office/officeart/2018/2/layout/IconCircleList"/>
    <dgm:cxn modelId="{9C5E1FBC-3F2F-42F5-881D-83A12ACAD166}" type="presParOf" srcId="{A8009558-BD25-4AA1-B8B6-4C50CAEC5A9D}" destId="{739F18D4-A19C-4574-B114-D92337696354}" srcOrd="2" destOrd="0" presId="urn:microsoft.com/office/officeart/2018/2/layout/IconCircleList"/>
    <dgm:cxn modelId="{0E090F30-10B2-4522-B7C2-7EA8BC76843E}" type="presParOf" srcId="{A8009558-BD25-4AA1-B8B6-4C50CAEC5A9D}" destId="{2DECC1A7-7CF6-46BA-B7DF-9631A1896BFC}" srcOrd="3" destOrd="0" presId="urn:microsoft.com/office/officeart/2018/2/layout/IconCircleList"/>
    <dgm:cxn modelId="{630451DA-2A16-4A71-A3DA-D9B6F4E447C6}" type="presParOf" srcId="{4D9C7984-C56B-4001-AD78-F5628E58AFDA}" destId="{A0CC2E5C-D129-4F81-8250-AEF9B5BCEE69}" srcOrd="11" destOrd="0" presId="urn:microsoft.com/office/officeart/2018/2/layout/IconCircleList"/>
    <dgm:cxn modelId="{AF308A0A-F9CC-4978-959D-9A9F1F07C77C}" type="presParOf" srcId="{4D9C7984-C56B-4001-AD78-F5628E58AFDA}" destId="{017C7F7F-0177-4CF7-9C79-42D06645C8BE}" srcOrd="12" destOrd="0" presId="urn:microsoft.com/office/officeart/2018/2/layout/IconCircleList"/>
    <dgm:cxn modelId="{A4A2CB6A-4088-496B-A9C1-3EDF13A54F1E}" type="presParOf" srcId="{017C7F7F-0177-4CF7-9C79-42D06645C8BE}" destId="{E8A6EC3D-26C3-4341-9122-8C1BB7936C70}" srcOrd="0" destOrd="0" presId="urn:microsoft.com/office/officeart/2018/2/layout/IconCircleList"/>
    <dgm:cxn modelId="{A79D994B-511A-4AE1-8528-7E46D02156EF}" type="presParOf" srcId="{017C7F7F-0177-4CF7-9C79-42D06645C8BE}" destId="{F2A24349-4C1A-4D8D-A5F9-ADF7E9E59EA8}" srcOrd="1" destOrd="0" presId="urn:microsoft.com/office/officeart/2018/2/layout/IconCircleList"/>
    <dgm:cxn modelId="{A5373040-857C-4CA2-8CA5-466B52047842}" type="presParOf" srcId="{017C7F7F-0177-4CF7-9C79-42D06645C8BE}" destId="{A6554CC7-767C-4263-82CF-2D8BCE76F6E7}" srcOrd="2" destOrd="0" presId="urn:microsoft.com/office/officeart/2018/2/layout/IconCircleList"/>
    <dgm:cxn modelId="{C5E7C89D-3B7D-4695-9633-2F7383B84BC3}" type="presParOf" srcId="{017C7F7F-0177-4CF7-9C79-42D06645C8BE}" destId="{D4DD2989-0086-44EA-9C15-A1BA14EEC15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B97BC3-B457-4CE6-9CF5-2A808DEEDB0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E8A4E2-A6F4-4C9E-A733-E01C67C06AB4}">
      <dgm:prSet/>
      <dgm:spPr/>
      <dgm:t>
        <a:bodyPr/>
        <a:lstStyle/>
        <a:p>
          <a:pPr>
            <a:defRPr cap="all"/>
          </a:pPr>
          <a:r>
            <a:rPr lang="en-GB"/>
            <a:t>How has provision developed? </a:t>
          </a:r>
          <a:endParaRPr lang="en-US"/>
        </a:p>
      </dgm:t>
    </dgm:pt>
    <dgm:pt modelId="{631AC611-C7C8-45EE-BB2A-F53A98E4D251}" type="parTrans" cxnId="{18E228DF-DBC8-439C-B530-6FE7B2605F56}">
      <dgm:prSet/>
      <dgm:spPr/>
      <dgm:t>
        <a:bodyPr/>
        <a:lstStyle/>
        <a:p>
          <a:endParaRPr lang="en-US"/>
        </a:p>
      </dgm:t>
    </dgm:pt>
    <dgm:pt modelId="{90EC3A72-82E4-4EC1-95F9-BCE6A3DA1E3B}" type="sibTrans" cxnId="{18E228DF-DBC8-439C-B530-6FE7B2605F56}">
      <dgm:prSet/>
      <dgm:spPr/>
      <dgm:t>
        <a:bodyPr/>
        <a:lstStyle/>
        <a:p>
          <a:endParaRPr lang="en-US"/>
        </a:p>
      </dgm:t>
    </dgm:pt>
    <dgm:pt modelId="{1210CF00-9055-48CB-8575-4740CB06D9B6}">
      <dgm:prSet/>
      <dgm:spPr/>
      <dgm:t>
        <a:bodyPr/>
        <a:lstStyle/>
        <a:p>
          <a:pPr>
            <a:defRPr cap="all"/>
          </a:pPr>
          <a:r>
            <a:rPr lang="en-GB" dirty="0"/>
            <a:t>What provisions are available within you LEA for Young people with SEBD?</a:t>
          </a:r>
          <a:endParaRPr lang="en-US" dirty="0"/>
        </a:p>
      </dgm:t>
    </dgm:pt>
    <dgm:pt modelId="{F0CB9413-7336-4D34-AED3-77754DF518BC}" type="parTrans" cxnId="{6E0678A8-A4FC-4662-9C23-7F82182D7CE1}">
      <dgm:prSet/>
      <dgm:spPr/>
      <dgm:t>
        <a:bodyPr/>
        <a:lstStyle/>
        <a:p>
          <a:endParaRPr lang="en-US"/>
        </a:p>
      </dgm:t>
    </dgm:pt>
    <dgm:pt modelId="{6DFF88C4-FB4C-4737-A404-113864143E20}" type="sibTrans" cxnId="{6E0678A8-A4FC-4662-9C23-7F82182D7CE1}">
      <dgm:prSet/>
      <dgm:spPr/>
      <dgm:t>
        <a:bodyPr/>
        <a:lstStyle/>
        <a:p>
          <a:endParaRPr lang="en-US"/>
        </a:p>
      </dgm:t>
    </dgm:pt>
    <dgm:pt modelId="{1E9D04DF-1977-48DE-A5A7-22DF8D94CED7}" type="pres">
      <dgm:prSet presAssocID="{26B97BC3-B457-4CE6-9CF5-2A808DEEDB02}" presName="root" presStyleCnt="0">
        <dgm:presLayoutVars>
          <dgm:dir/>
          <dgm:resizeHandles val="exact"/>
        </dgm:presLayoutVars>
      </dgm:prSet>
      <dgm:spPr/>
    </dgm:pt>
    <dgm:pt modelId="{F2F80BAF-C7EF-436C-B0F5-45068A8088E7}" type="pres">
      <dgm:prSet presAssocID="{2CE8A4E2-A6F4-4C9E-A733-E01C67C06AB4}" presName="compNode" presStyleCnt="0"/>
      <dgm:spPr/>
    </dgm:pt>
    <dgm:pt modelId="{30E9E513-8042-411B-A311-80AD0D4DD8E3}" type="pres">
      <dgm:prSet presAssocID="{2CE8A4E2-A6F4-4C9E-A733-E01C67C06AB4}" presName="iconBgRect" presStyleLbl="bgShp" presStyleIdx="0" presStyleCnt="2"/>
      <dgm:spPr/>
    </dgm:pt>
    <dgm:pt modelId="{521F06C8-6361-4FED-998E-7A48EF34967C}" type="pres">
      <dgm:prSet presAssocID="{2CE8A4E2-A6F4-4C9E-A733-E01C67C06A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06D45018-22A9-4635-B519-47D2F4C09B03}" type="pres">
      <dgm:prSet presAssocID="{2CE8A4E2-A6F4-4C9E-A733-E01C67C06AB4}" presName="spaceRect" presStyleCnt="0"/>
      <dgm:spPr/>
    </dgm:pt>
    <dgm:pt modelId="{D120D6E6-526B-47FB-8558-6E93E98E36A6}" type="pres">
      <dgm:prSet presAssocID="{2CE8A4E2-A6F4-4C9E-A733-E01C67C06AB4}" presName="textRect" presStyleLbl="revTx" presStyleIdx="0" presStyleCnt="2">
        <dgm:presLayoutVars>
          <dgm:chMax val="1"/>
          <dgm:chPref val="1"/>
        </dgm:presLayoutVars>
      </dgm:prSet>
      <dgm:spPr/>
    </dgm:pt>
    <dgm:pt modelId="{2B20AD97-75AE-4C70-96DB-9F7B2D0B06CD}" type="pres">
      <dgm:prSet presAssocID="{90EC3A72-82E4-4EC1-95F9-BCE6A3DA1E3B}" presName="sibTrans" presStyleCnt="0"/>
      <dgm:spPr/>
    </dgm:pt>
    <dgm:pt modelId="{EA44654A-0123-4E3B-9A90-A0D6502D1BB2}" type="pres">
      <dgm:prSet presAssocID="{1210CF00-9055-48CB-8575-4740CB06D9B6}" presName="compNode" presStyleCnt="0"/>
      <dgm:spPr/>
    </dgm:pt>
    <dgm:pt modelId="{2E50B334-72AF-4588-929E-7D1050988277}" type="pres">
      <dgm:prSet presAssocID="{1210CF00-9055-48CB-8575-4740CB06D9B6}" presName="iconBgRect" presStyleLbl="bgShp" presStyleIdx="1" presStyleCnt="2"/>
      <dgm:spPr/>
    </dgm:pt>
    <dgm:pt modelId="{850651F9-C988-4F83-9848-4DFA55844803}" type="pres">
      <dgm:prSet presAssocID="{1210CF00-9055-48CB-8575-4740CB06D9B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0FD91B03-01A7-469D-A8E3-0B5C7A23B439}" type="pres">
      <dgm:prSet presAssocID="{1210CF00-9055-48CB-8575-4740CB06D9B6}" presName="spaceRect" presStyleCnt="0"/>
      <dgm:spPr/>
    </dgm:pt>
    <dgm:pt modelId="{32A497CC-E3A5-4EC9-856A-34E7CD255B73}" type="pres">
      <dgm:prSet presAssocID="{1210CF00-9055-48CB-8575-4740CB06D9B6}" presName="textRect" presStyleLbl="revTx" presStyleIdx="1" presStyleCnt="2">
        <dgm:presLayoutVars>
          <dgm:chMax val="1"/>
          <dgm:chPref val="1"/>
        </dgm:presLayoutVars>
      </dgm:prSet>
      <dgm:spPr/>
    </dgm:pt>
  </dgm:ptLst>
  <dgm:cxnLst>
    <dgm:cxn modelId="{6E90FD14-4B07-4589-9FC6-B4956642E5C3}" type="presOf" srcId="{2CE8A4E2-A6F4-4C9E-A733-E01C67C06AB4}" destId="{D120D6E6-526B-47FB-8558-6E93E98E36A6}" srcOrd="0" destOrd="0" presId="urn:microsoft.com/office/officeart/2018/5/layout/IconCircleLabelList"/>
    <dgm:cxn modelId="{BE4F3357-D0B0-41D3-BA67-E40EDFECDD6D}" type="presOf" srcId="{1210CF00-9055-48CB-8575-4740CB06D9B6}" destId="{32A497CC-E3A5-4EC9-856A-34E7CD255B73}" srcOrd="0" destOrd="0" presId="urn:microsoft.com/office/officeart/2018/5/layout/IconCircleLabelList"/>
    <dgm:cxn modelId="{6581A69B-D107-40B2-81F6-0F76B6037F1E}" type="presOf" srcId="{26B97BC3-B457-4CE6-9CF5-2A808DEEDB02}" destId="{1E9D04DF-1977-48DE-A5A7-22DF8D94CED7}" srcOrd="0" destOrd="0" presId="urn:microsoft.com/office/officeart/2018/5/layout/IconCircleLabelList"/>
    <dgm:cxn modelId="{6E0678A8-A4FC-4662-9C23-7F82182D7CE1}" srcId="{26B97BC3-B457-4CE6-9CF5-2A808DEEDB02}" destId="{1210CF00-9055-48CB-8575-4740CB06D9B6}" srcOrd="1" destOrd="0" parTransId="{F0CB9413-7336-4D34-AED3-77754DF518BC}" sibTransId="{6DFF88C4-FB4C-4737-A404-113864143E20}"/>
    <dgm:cxn modelId="{18E228DF-DBC8-439C-B530-6FE7B2605F56}" srcId="{26B97BC3-B457-4CE6-9CF5-2A808DEEDB02}" destId="{2CE8A4E2-A6F4-4C9E-A733-E01C67C06AB4}" srcOrd="0" destOrd="0" parTransId="{631AC611-C7C8-45EE-BB2A-F53A98E4D251}" sibTransId="{90EC3A72-82E4-4EC1-95F9-BCE6A3DA1E3B}"/>
    <dgm:cxn modelId="{809B86F4-F5F5-47DC-920F-36A8A0549C98}" type="presParOf" srcId="{1E9D04DF-1977-48DE-A5A7-22DF8D94CED7}" destId="{F2F80BAF-C7EF-436C-B0F5-45068A8088E7}" srcOrd="0" destOrd="0" presId="urn:microsoft.com/office/officeart/2018/5/layout/IconCircleLabelList"/>
    <dgm:cxn modelId="{A0D733DF-0239-4DA8-85A2-A7E0C3184385}" type="presParOf" srcId="{F2F80BAF-C7EF-436C-B0F5-45068A8088E7}" destId="{30E9E513-8042-411B-A311-80AD0D4DD8E3}" srcOrd="0" destOrd="0" presId="urn:microsoft.com/office/officeart/2018/5/layout/IconCircleLabelList"/>
    <dgm:cxn modelId="{DAA6ED94-B0D1-4846-9AD1-9B3560A6D49D}" type="presParOf" srcId="{F2F80BAF-C7EF-436C-B0F5-45068A8088E7}" destId="{521F06C8-6361-4FED-998E-7A48EF34967C}" srcOrd="1" destOrd="0" presId="urn:microsoft.com/office/officeart/2018/5/layout/IconCircleLabelList"/>
    <dgm:cxn modelId="{449540A6-B5E7-4EF3-B295-C3DDCE585BB9}" type="presParOf" srcId="{F2F80BAF-C7EF-436C-B0F5-45068A8088E7}" destId="{06D45018-22A9-4635-B519-47D2F4C09B03}" srcOrd="2" destOrd="0" presId="urn:microsoft.com/office/officeart/2018/5/layout/IconCircleLabelList"/>
    <dgm:cxn modelId="{0AFA90C3-8F53-4876-A2AA-780C8A456C63}" type="presParOf" srcId="{F2F80BAF-C7EF-436C-B0F5-45068A8088E7}" destId="{D120D6E6-526B-47FB-8558-6E93E98E36A6}" srcOrd="3" destOrd="0" presId="urn:microsoft.com/office/officeart/2018/5/layout/IconCircleLabelList"/>
    <dgm:cxn modelId="{D1DDA49D-07DA-4F8E-92C2-B10279482E80}" type="presParOf" srcId="{1E9D04DF-1977-48DE-A5A7-22DF8D94CED7}" destId="{2B20AD97-75AE-4C70-96DB-9F7B2D0B06CD}" srcOrd="1" destOrd="0" presId="urn:microsoft.com/office/officeart/2018/5/layout/IconCircleLabelList"/>
    <dgm:cxn modelId="{261B1C84-56BF-4AF6-97E6-2EDCBF30D42F}" type="presParOf" srcId="{1E9D04DF-1977-48DE-A5A7-22DF8D94CED7}" destId="{EA44654A-0123-4E3B-9A90-A0D6502D1BB2}" srcOrd="2" destOrd="0" presId="urn:microsoft.com/office/officeart/2018/5/layout/IconCircleLabelList"/>
    <dgm:cxn modelId="{26C34821-0AA7-4290-AC46-7EAEC71397F2}" type="presParOf" srcId="{EA44654A-0123-4E3B-9A90-A0D6502D1BB2}" destId="{2E50B334-72AF-4588-929E-7D1050988277}" srcOrd="0" destOrd="0" presId="urn:microsoft.com/office/officeart/2018/5/layout/IconCircleLabelList"/>
    <dgm:cxn modelId="{D5254D18-E94F-41BF-AA54-B126829085C7}" type="presParOf" srcId="{EA44654A-0123-4E3B-9A90-A0D6502D1BB2}" destId="{850651F9-C988-4F83-9848-4DFA55844803}" srcOrd="1" destOrd="0" presId="urn:microsoft.com/office/officeart/2018/5/layout/IconCircleLabelList"/>
    <dgm:cxn modelId="{956526BB-A583-49AA-80C6-D7F78A4A2CE3}" type="presParOf" srcId="{EA44654A-0123-4E3B-9A90-A0D6502D1BB2}" destId="{0FD91B03-01A7-469D-A8E3-0B5C7A23B439}" srcOrd="2" destOrd="0" presId="urn:microsoft.com/office/officeart/2018/5/layout/IconCircleLabelList"/>
    <dgm:cxn modelId="{71031A40-EB4E-4776-8287-FA4B6A5C3996}" type="presParOf" srcId="{EA44654A-0123-4E3B-9A90-A0D6502D1BB2}" destId="{32A497CC-E3A5-4EC9-856A-34E7CD255B7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A428EB-3DC3-444A-B10A-516B0EEBAF2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98C8073-E395-431B-9C6B-4361506684B6}">
      <dgm:prSet/>
      <dgm:spPr/>
      <dgm:t>
        <a:bodyPr/>
        <a:lstStyle/>
        <a:p>
          <a:r>
            <a:rPr lang="en-GB"/>
            <a:t>When considering the fluid nature for SEBD, can a perfect provision even exist? </a:t>
          </a:r>
          <a:endParaRPr lang="en-US"/>
        </a:p>
      </dgm:t>
    </dgm:pt>
    <dgm:pt modelId="{BDEEF91D-B0B6-49C6-B399-A5F839DDEC89}" type="parTrans" cxnId="{233A926F-3E59-4103-A24E-9CF86261706B}">
      <dgm:prSet/>
      <dgm:spPr/>
      <dgm:t>
        <a:bodyPr/>
        <a:lstStyle/>
        <a:p>
          <a:endParaRPr lang="en-US"/>
        </a:p>
      </dgm:t>
    </dgm:pt>
    <dgm:pt modelId="{BE5465B2-0A8E-4260-A634-D1B5B884926E}" type="sibTrans" cxnId="{233A926F-3E59-4103-A24E-9CF86261706B}">
      <dgm:prSet/>
      <dgm:spPr/>
      <dgm:t>
        <a:bodyPr/>
        <a:lstStyle/>
        <a:p>
          <a:endParaRPr lang="en-US"/>
        </a:p>
      </dgm:t>
    </dgm:pt>
    <dgm:pt modelId="{B1D69DAC-5802-4628-BE68-658729012D07}">
      <dgm:prSet/>
      <dgm:spPr/>
      <dgm:t>
        <a:bodyPr/>
        <a:lstStyle/>
        <a:p>
          <a:r>
            <a:rPr lang="en-GB"/>
            <a:t>What are your hopes for SEBD provisions in the future? </a:t>
          </a:r>
          <a:endParaRPr lang="en-US"/>
        </a:p>
      </dgm:t>
    </dgm:pt>
    <dgm:pt modelId="{AF225400-4083-4E4E-AF8D-FFDB4C573B3D}" type="parTrans" cxnId="{E605D479-F2A9-4C05-A2D4-8DFF1724C54C}">
      <dgm:prSet/>
      <dgm:spPr/>
      <dgm:t>
        <a:bodyPr/>
        <a:lstStyle/>
        <a:p>
          <a:endParaRPr lang="en-US"/>
        </a:p>
      </dgm:t>
    </dgm:pt>
    <dgm:pt modelId="{8087A469-F298-47AC-804C-A98D5B670D2E}" type="sibTrans" cxnId="{E605D479-F2A9-4C05-A2D4-8DFF1724C54C}">
      <dgm:prSet/>
      <dgm:spPr/>
      <dgm:t>
        <a:bodyPr/>
        <a:lstStyle/>
        <a:p>
          <a:endParaRPr lang="en-US"/>
        </a:p>
      </dgm:t>
    </dgm:pt>
    <dgm:pt modelId="{F0157452-7F10-4C1F-B70C-C57036A3D315}" type="pres">
      <dgm:prSet presAssocID="{93A428EB-3DC3-444A-B10A-516B0EEBAF28}" presName="root" presStyleCnt="0">
        <dgm:presLayoutVars>
          <dgm:dir/>
          <dgm:resizeHandles val="exact"/>
        </dgm:presLayoutVars>
      </dgm:prSet>
      <dgm:spPr/>
    </dgm:pt>
    <dgm:pt modelId="{068AE952-E864-4628-A3B8-AB6B464D62A1}" type="pres">
      <dgm:prSet presAssocID="{C98C8073-E395-431B-9C6B-4361506684B6}" presName="compNode" presStyleCnt="0"/>
      <dgm:spPr/>
    </dgm:pt>
    <dgm:pt modelId="{21121F38-FD78-422B-84B0-F4EC56B9FE59}" type="pres">
      <dgm:prSet presAssocID="{C98C8073-E395-431B-9C6B-4361506684B6}" presName="bgRect" presStyleLbl="bgShp" presStyleIdx="0" presStyleCnt="2"/>
      <dgm:spPr/>
    </dgm:pt>
    <dgm:pt modelId="{16D2B906-1AAF-4408-9ADC-8C85E4590E9F}" type="pres">
      <dgm:prSet presAssocID="{C98C8073-E395-431B-9C6B-4361506684B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EA0D76A8-E680-4758-A097-154D37724EC8}" type="pres">
      <dgm:prSet presAssocID="{C98C8073-E395-431B-9C6B-4361506684B6}" presName="spaceRect" presStyleCnt="0"/>
      <dgm:spPr/>
    </dgm:pt>
    <dgm:pt modelId="{29C27BB4-D280-4AF8-962A-2739B1037497}" type="pres">
      <dgm:prSet presAssocID="{C98C8073-E395-431B-9C6B-4361506684B6}" presName="parTx" presStyleLbl="revTx" presStyleIdx="0" presStyleCnt="2">
        <dgm:presLayoutVars>
          <dgm:chMax val="0"/>
          <dgm:chPref val="0"/>
        </dgm:presLayoutVars>
      </dgm:prSet>
      <dgm:spPr/>
    </dgm:pt>
    <dgm:pt modelId="{5513DF81-98B3-42AF-B872-493590C1FA54}" type="pres">
      <dgm:prSet presAssocID="{BE5465B2-0A8E-4260-A634-D1B5B884926E}" presName="sibTrans" presStyleCnt="0"/>
      <dgm:spPr/>
    </dgm:pt>
    <dgm:pt modelId="{60E31F67-E107-4333-B694-CE7C2A2601FC}" type="pres">
      <dgm:prSet presAssocID="{B1D69DAC-5802-4628-BE68-658729012D07}" presName="compNode" presStyleCnt="0"/>
      <dgm:spPr/>
    </dgm:pt>
    <dgm:pt modelId="{92108351-CFBD-40BF-92CD-2522F8EE0590}" type="pres">
      <dgm:prSet presAssocID="{B1D69DAC-5802-4628-BE68-658729012D07}" presName="bgRect" presStyleLbl="bgShp" presStyleIdx="1" presStyleCnt="2"/>
      <dgm:spPr/>
    </dgm:pt>
    <dgm:pt modelId="{E7D1E7E7-8302-4427-A80B-259DC86F52C4}" type="pres">
      <dgm:prSet presAssocID="{B1D69DAC-5802-4628-BE68-658729012D0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4413B212-C790-47CA-B49C-A64A3698E177}" type="pres">
      <dgm:prSet presAssocID="{B1D69DAC-5802-4628-BE68-658729012D07}" presName="spaceRect" presStyleCnt="0"/>
      <dgm:spPr/>
    </dgm:pt>
    <dgm:pt modelId="{1395FFD5-4ADC-421F-90DE-1BF8B30635FA}" type="pres">
      <dgm:prSet presAssocID="{B1D69DAC-5802-4628-BE68-658729012D07}" presName="parTx" presStyleLbl="revTx" presStyleIdx="1" presStyleCnt="2">
        <dgm:presLayoutVars>
          <dgm:chMax val="0"/>
          <dgm:chPref val="0"/>
        </dgm:presLayoutVars>
      </dgm:prSet>
      <dgm:spPr/>
    </dgm:pt>
  </dgm:ptLst>
  <dgm:cxnLst>
    <dgm:cxn modelId="{6EC41546-3E97-45F9-8C5C-0AEA6D00DF23}" type="presOf" srcId="{B1D69DAC-5802-4628-BE68-658729012D07}" destId="{1395FFD5-4ADC-421F-90DE-1BF8B30635FA}" srcOrd="0" destOrd="0" presId="urn:microsoft.com/office/officeart/2018/2/layout/IconVerticalSolidList"/>
    <dgm:cxn modelId="{233A926F-3E59-4103-A24E-9CF86261706B}" srcId="{93A428EB-3DC3-444A-B10A-516B0EEBAF28}" destId="{C98C8073-E395-431B-9C6B-4361506684B6}" srcOrd="0" destOrd="0" parTransId="{BDEEF91D-B0B6-49C6-B399-A5F839DDEC89}" sibTransId="{BE5465B2-0A8E-4260-A634-D1B5B884926E}"/>
    <dgm:cxn modelId="{E605D479-F2A9-4C05-A2D4-8DFF1724C54C}" srcId="{93A428EB-3DC3-444A-B10A-516B0EEBAF28}" destId="{B1D69DAC-5802-4628-BE68-658729012D07}" srcOrd="1" destOrd="0" parTransId="{AF225400-4083-4E4E-AF8D-FFDB4C573B3D}" sibTransId="{8087A469-F298-47AC-804C-A98D5B670D2E}"/>
    <dgm:cxn modelId="{2DB344AD-0E90-4280-B7B1-9C0DAE7446AC}" type="presOf" srcId="{C98C8073-E395-431B-9C6B-4361506684B6}" destId="{29C27BB4-D280-4AF8-962A-2739B1037497}" srcOrd="0" destOrd="0" presId="urn:microsoft.com/office/officeart/2018/2/layout/IconVerticalSolidList"/>
    <dgm:cxn modelId="{CC2A4BFB-095E-4C0D-B66B-4533CB116571}" type="presOf" srcId="{93A428EB-3DC3-444A-B10A-516B0EEBAF28}" destId="{F0157452-7F10-4C1F-B70C-C57036A3D315}" srcOrd="0" destOrd="0" presId="urn:microsoft.com/office/officeart/2018/2/layout/IconVerticalSolidList"/>
    <dgm:cxn modelId="{7AEAF85F-E814-40C1-BA2F-FEAA9444C7FF}" type="presParOf" srcId="{F0157452-7F10-4C1F-B70C-C57036A3D315}" destId="{068AE952-E864-4628-A3B8-AB6B464D62A1}" srcOrd="0" destOrd="0" presId="urn:microsoft.com/office/officeart/2018/2/layout/IconVerticalSolidList"/>
    <dgm:cxn modelId="{6705A640-D0F8-471F-A8A0-2CEC90AD383B}" type="presParOf" srcId="{068AE952-E864-4628-A3B8-AB6B464D62A1}" destId="{21121F38-FD78-422B-84B0-F4EC56B9FE59}" srcOrd="0" destOrd="0" presId="urn:microsoft.com/office/officeart/2018/2/layout/IconVerticalSolidList"/>
    <dgm:cxn modelId="{866AED02-4276-42DA-8346-4A65A54FF3A0}" type="presParOf" srcId="{068AE952-E864-4628-A3B8-AB6B464D62A1}" destId="{16D2B906-1AAF-4408-9ADC-8C85E4590E9F}" srcOrd="1" destOrd="0" presId="urn:microsoft.com/office/officeart/2018/2/layout/IconVerticalSolidList"/>
    <dgm:cxn modelId="{25788B30-E33C-405E-844B-3C11BABCDC91}" type="presParOf" srcId="{068AE952-E864-4628-A3B8-AB6B464D62A1}" destId="{EA0D76A8-E680-4758-A097-154D37724EC8}" srcOrd="2" destOrd="0" presId="urn:microsoft.com/office/officeart/2018/2/layout/IconVerticalSolidList"/>
    <dgm:cxn modelId="{1AF1E8B3-D404-4B5C-9664-B21FA642A053}" type="presParOf" srcId="{068AE952-E864-4628-A3B8-AB6B464D62A1}" destId="{29C27BB4-D280-4AF8-962A-2739B1037497}" srcOrd="3" destOrd="0" presId="urn:microsoft.com/office/officeart/2018/2/layout/IconVerticalSolidList"/>
    <dgm:cxn modelId="{AE095121-F68E-4E9B-AB99-F8F63C4E86FF}" type="presParOf" srcId="{F0157452-7F10-4C1F-B70C-C57036A3D315}" destId="{5513DF81-98B3-42AF-B872-493590C1FA54}" srcOrd="1" destOrd="0" presId="urn:microsoft.com/office/officeart/2018/2/layout/IconVerticalSolidList"/>
    <dgm:cxn modelId="{911EDE1E-9C05-4445-9AC9-75197D9631B2}" type="presParOf" srcId="{F0157452-7F10-4C1F-B70C-C57036A3D315}" destId="{60E31F67-E107-4333-B694-CE7C2A2601FC}" srcOrd="2" destOrd="0" presId="urn:microsoft.com/office/officeart/2018/2/layout/IconVerticalSolidList"/>
    <dgm:cxn modelId="{16284CF5-1362-47E5-9CEF-63B07EB327F6}" type="presParOf" srcId="{60E31F67-E107-4333-B694-CE7C2A2601FC}" destId="{92108351-CFBD-40BF-92CD-2522F8EE0590}" srcOrd="0" destOrd="0" presId="urn:microsoft.com/office/officeart/2018/2/layout/IconVerticalSolidList"/>
    <dgm:cxn modelId="{BF3352B3-D707-48A3-86EA-B8231991A953}" type="presParOf" srcId="{60E31F67-E107-4333-B694-CE7C2A2601FC}" destId="{E7D1E7E7-8302-4427-A80B-259DC86F52C4}" srcOrd="1" destOrd="0" presId="urn:microsoft.com/office/officeart/2018/2/layout/IconVerticalSolidList"/>
    <dgm:cxn modelId="{8B61B56F-A979-4744-B00C-AC1BC026D2EB}" type="presParOf" srcId="{60E31F67-E107-4333-B694-CE7C2A2601FC}" destId="{4413B212-C790-47CA-B49C-A64A3698E177}" srcOrd="2" destOrd="0" presId="urn:microsoft.com/office/officeart/2018/2/layout/IconVerticalSolidList"/>
    <dgm:cxn modelId="{15715D94-23EA-48F9-9A52-BCCBF20A3908}" type="presParOf" srcId="{60E31F67-E107-4333-B694-CE7C2A2601FC}" destId="{1395FFD5-4ADC-421F-90DE-1BF8B30635F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BCDF2-B618-4BA1-AA8E-D6DC276BA006}">
      <dsp:nvSpPr>
        <dsp:cNvPr id="0" name=""/>
        <dsp:cNvSpPr/>
      </dsp:nvSpPr>
      <dsp:spPr>
        <a:xfrm>
          <a:off x="94710" y="698533"/>
          <a:ext cx="653522" cy="65352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1C12DB-DB33-4EBF-981D-62F33EBD3D56}">
      <dsp:nvSpPr>
        <dsp:cNvPr id="0" name=""/>
        <dsp:cNvSpPr/>
      </dsp:nvSpPr>
      <dsp:spPr>
        <a:xfrm>
          <a:off x="231949" y="835773"/>
          <a:ext cx="379042" cy="37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FA42FF-F9DA-4ACC-BE63-F66C68BEC4FC}">
      <dsp:nvSpPr>
        <dsp:cNvPr id="0" name=""/>
        <dsp:cNvSpPr/>
      </dsp:nvSpPr>
      <dsp:spPr>
        <a:xfrm>
          <a:off x="888272" y="698533"/>
          <a:ext cx="1540445" cy="653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We will discuss six different perspectives on human development and how each of these could help us understand the development of SEBD. </a:t>
          </a:r>
          <a:endParaRPr lang="en-US" sz="1100" kern="1200" dirty="0"/>
        </a:p>
      </dsp:txBody>
      <dsp:txXfrm>
        <a:off x="888272" y="698533"/>
        <a:ext cx="1540445" cy="653522"/>
      </dsp:txXfrm>
    </dsp:sp>
    <dsp:sp modelId="{BACD5283-6F0C-4591-B276-F24EFC308267}">
      <dsp:nvSpPr>
        <dsp:cNvPr id="0" name=""/>
        <dsp:cNvSpPr/>
      </dsp:nvSpPr>
      <dsp:spPr>
        <a:xfrm>
          <a:off x="2718238" y="3973993"/>
          <a:ext cx="653522" cy="65352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F65E32-6736-41EA-A273-F598296E0A14}">
      <dsp:nvSpPr>
        <dsp:cNvPr id="0" name=""/>
        <dsp:cNvSpPr/>
      </dsp:nvSpPr>
      <dsp:spPr>
        <a:xfrm>
          <a:off x="2834369" y="835773"/>
          <a:ext cx="379042" cy="37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00CF72-44E3-4E91-A86B-48B75043263E}">
      <dsp:nvSpPr>
        <dsp:cNvPr id="0" name=""/>
        <dsp:cNvSpPr/>
      </dsp:nvSpPr>
      <dsp:spPr>
        <a:xfrm>
          <a:off x="3285982" y="3537264"/>
          <a:ext cx="1540445" cy="653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Cognitive developmental</a:t>
          </a:r>
          <a:endParaRPr lang="en-US" sz="1100" kern="1200" dirty="0"/>
        </a:p>
      </dsp:txBody>
      <dsp:txXfrm>
        <a:off x="3285982" y="3537264"/>
        <a:ext cx="1540445" cy="653522"/>
      </dsp:txXfrm>
    </dsp:sp>
    <dsp:sp modelId="{DC89CC90-DDE3-40E4-9C77-651D823E1853}">
      <dsp:nvSpPr>
        <dsp:cNvPr id="0" name=""/>
        <dsp:cNvSpPr/>
      </dsp:nvSpPr>
      <dsp:spPr>
        <a:xfrm>
          <a:off x="5231706" y="3660100"/>
          <a:ext cx="653522" cy="65352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2CC06-89C8-46D6-B7F6-07352B5263DC}">
      <dsp:nvSpPr>
        <dsp:cNvPr id="0" name=""/>
        <dsp:cNvSpPr/>
      </dsp:nvSpPr>
      <dsp:spPr>
        <a:xfrm>
          <a:off x="5354539" y="3797334"/>
          <a:ext cx="379042" cy="3790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0812E5-DE5D-42F9-88B2-99371FB1CDE6}">
      <dsp:nvSpPr>
        <dsp:cNvPr id="0" name=""/>
        <dsp:cNvSpPr/>
      </dsp:nvSpPr>
      <dsp:spPr>
        <a:xfrm>
          <a:off x="6065814" y="3646448"/>
          <a:ext cx="1540445" cy="653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Biological</a:t>
          </a:r>
          <a:endParaRPr lang="en-US" sz="1100" kern="1200" dirty="0"/>
        </a:p>
      </dsp:txBody>
      <dsp:txXfrm>
        <a:off x="6065814" y="3646448"/>
        <a:ext cx="1540445" cy="653522"/>
      </dsp:txXfrm>
    </dsp:sp>
    <dsp:sp modelId="{1AB3C36E-DB8A-4A2B-A164-7BC61763F753}">
      <dsp:nvSpPr>
        <dsp:cNvPr id="0" name=""/>
        <dsp:cNvSpPr/>
      </dsp:nvSpPr>
      <dsp:spPr>
        <a:xfrm>
          <a:off x="94710" y="2216900"/>
          <a:ext cx="653522" cy="65352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BEE92-C195-4D9A-B64B-44BDC60BFDF4}">
      <dsp:nvSpPr>
        <dsp:cNvPr id="0" name=""/>
        <dsp:cNvSpPr/>
      </dsp:nvSpPr>
      <dsp:spPr>
        <a:xfrm>
          <a:off x="231949" y="2354140"/>
          <a:ext cx="379042" cy="3790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AABECA-A290-4F63-920A-005053728ABB}">
      <dsp:nvSpPr>
        <dsp:cNvPr id="0" name=""/>
        <dsp:cNvSpPr/>
      </dsp:nvSpPr>
      <dsp:spPr>
        <a:xfrm>
          <a:off x="888272" y="2216900"/>
          <a:ext cx="1540445" cy="653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Psychoanalytic</a:t>
          </a:r>
          <a:endParaRPr lang="en-US" sz="1100" kern="1200" dirty="0"/>
        </a:p>
      </dsp:txBody>
      <dsp:txXfrm>
        <a:off x="888272" y="2216900"/>
        <a:ext cx="1540445" cy="653522"/>
      </dsp:txXfrm>
    </dsp:sp>
    <dsp:sp modelId="{9EF46DE2-94A8-43F6-B2D0-9886E1DF0374}">
      <dsp:nvSpPr>
        <dsp:cNvPr id="0" name=""/>
        <dsp:cNvSpPr/>
      </dsp:nvSpPr>
      <dsp:spPr>
        <a:xfrm>
          <a:off x="2697129" y="2216900"/>
          <a:ext cx="653522" cy="65352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D07169-5FB5-4C80-AFAA-C1CBD5F9E973}">
      <dsp:nvSpPr>
        <dsp:cNvPr id="0" name=""/>
        <dsp:cNvSpPr/>
      </dsp:nvSpPr>
      <dsp:spPr>
        <a:xfrm>
          <a:off x="2834369" y="2354140"/>
          <a:ext cx="379042" cy="3790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4A8ED5-15F0-4222-A670-E4258BAF489E}">
      <dsp:nvSpPr>
        <dsp:cNvPr id="0" name=""/>
        <dsp:cNvSpPr/>
      </dsp:nvSpPr>
      <dsp:spPr>
        <a:xfrm>
          <a:off x="3490692" y="2216900"/>
          <a:ext cx="1540445" cy="653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Learning</a:t>
          </a:r>
          <a:endParaRPr lang="en-US" sz="1100" kern="1200" dirty="0"/>
        </a:p>
      </dsp:txBody>
      <dsp:txXfrm>
        <a:off x="3490692" y="2216900"/>
        <a:ext cx="1540445" cy="653522"/>
      </dsp:txXfrm>
    </dsp:sp>
    <dsp:sp modelId="{1B57CD19-E7D0-4F6B-8E25-8595CB4A941A}">
      <dsp:nvSpPr>
        <dsp:cNvPr id="0" name=""/>
        <dsp:cNvSpPr/>
      </dsp:nvSpPr>
      <dsp:spPr>
        <a:xfrm>
          <a:off x="5299548" y="2216900"/>
          <a:ext cx="653522" cy="65352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2A06EF-F364-410F-BDF0-05779E569337}">
      <dsp:nvSpPr>
        <dsp:cNvPr id="0" name=""/>
        <dsp:cNvSpPr/>
      </dsp:nvSpPr>
      <dsp:spPr>
        <a:xfrm>
          <a:off x="5436788" y="2354140"/>
          <a:ext cx="379042" cy="37904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ECC1A7-7CF6-46BA-B7DF-9631A1896BFC}">
      <dsp:nvSpPr>
        <dsp:cNvPr id="0" name=""/>
        <dsp:cNvSpPr/>
      </dsp:nvSpPr>
      <dsp:spPr>
        <a:xfrm>
          <a:off x="6093111" y="2216900"/>
          <a:ext cx="1540445" cy="653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Humanistic</a:t>
          </a:r>
          <a:endParaRPr lang="en-US" sz="1100" kern="1200" dirty="0"/>
        </a:p>
      </dsp:txBody>
      <dsp:txXfrm>
        <a:off x="6093111" y="2216900"/>
        <a:ext cx="1540445" cy="653522"/>
      </dsp:txXfrm>
    </dsp:sp>
    <dsp:sp modelId="{E8A6EC3D-26C3-4341-9122-8C1BB7936C70}">
      <dsp:nvSpPr>
        <dsp:cNvPr id="0" name=""/>
        <dsp:cNvSpPr/>
      </dsp:nvSpPr>
      <dsp:spPr>
        <a:xfrm>
          <a:off x="94710" y="3735268"/>
          <a:ext cx="653522" cy="65352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24349-4C1A-4D8D-A5F9-ADF7E9E59EA8}">
      <dsp:nvSpPr>
        <dsp:cNvPr id="0" name=""/>
        <dsp:cNvSpPr/>
      </dsp:nvSpPr>
      <dsp:spPr>
        <a:xfrm>
          <a:off x="231949" y="3872507"/>
          <a:ext cx="379042" cy="37904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DD2989-0086-44EA-9C15-A1BA14EEC156}">
      <dsp:nvSpPr>
        <dsp:cNvPr id="0" name=""/>
        <dsp:cNvSpPr/>
      </dsp:nvSpPr>
      <dsp:spPr>
        <a:xfrm>
          <a:off x="888272" y="3735268"/>
          <a:ext cx="1540445" cy="653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Systemic. </a:t>
          </a:r>
          <a:endParaRPr lang="en-US" sz="1100" kern="1200" dirty="0"/>
        </a:p>
      </dsp:txBody>
      <dsp:txXfrm>
        <a:off x="888272" y="3735268"/>
        <a:ext cx="1540445" cy="6535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9E513-8042-411B-A311-80AD0D4DD8E3}">
      <dsp:nvSpPr>
        <dsp:cNvPr id="0" name=""/>
        <dsp:cNvSpPr/>
      </dsp:nvSpPr>
      <dsp:spPr>
        <a:xfrm>
          <a:off x="701336" y="766161"/>
          <a:ext cx="2161687" cy="2161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1F06C8-6361-4FED-998E-7A48EF34967C}">
      <dsp:nvSpPr>
        <dsp:cNvPr id="0" name=""/>
        <dsp:cNvSpPr/>
      </dsp:nvSpPr>
      <dsp:spPr>
        <a:xfrm>
          <a:off x="1162024" y="1226849"/>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20D6E6-526B-47FB-8558-6E93E98E36A6}">
      <dsp:nvSpPr>
        <dsp:cNvPr id="0" name=""/>
        <dsp:cNvSpPr/>
      </dsp:nvSpPr>
      <dsp:spPr>
        <a:xfrm>
          <a:off x="10305"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How has provision developed? </a:t>
          </a:r>
          <a:endParaRPr lang="en-US" sz="1700" kern="1200"/>
        </a:p>
      </dsp:txBody>
      <dsp:txXfrm>
        <a:off x="10305" y="3601162"/>
        <a:ext cx="3543750" cy="720000"/>
      </dsp:txXfrm>
    </dsp:sp>
    <dsp:sp modelId="{2E50B334-72AF-4588-929E-7D1050988277}">
      <dsp:nvSpPr>
        <dsp:cNvPr id="0" name=""/>
        <dsp:cNvSpPr/>
      </dsp:nvSpPr>
      <dsp:spPr>
        <a:xfrm>
          <a:off x="4865242" y="766161"/>
          <a:ext cx="2161687" cy="2161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0651F9-C988-4F83-9848-4DFA55844803}">
      <dsp:nvSpPr>
        <dsp:cNvPr id="0" name=""/>
        <dsp:cNvSpPr/>
      </dsp:nvSpPr>
      <dsp:spPr>
        <a:xfrm>
          <a:off x="5325930" y="1226849"/>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497CC-E3A5-4EC9-856A-34E7CD255B73}">
      <dsp:nvSpPr>
        <dsp:cNvPr id="0" name=""/>
        <dsp:cNvSpPr/>
      </dsp:nvSpPr>
      <dsp:spPr>
        <a:xfrm>
          <a:off x="4174211"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What provisions are available within you LEA for Young people with SEBD?</a:t>
          </a:r>
          <a:endParaRPr lang="en-US" sz="1700" kern="1200" dirty="0"/>
        </a:p>
      </dsp:txBody>
      <dsp:txXfrm>
        <a:off x="4174211" y="3601162"/>
        <a:ext cx="354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21F38-FD78-422B-84B0-F4EC56B9FE59}">
      <dsp:nvSpPr>
        <dsp:cNvPr id="0" name=""/>
        <dsp:cNvSpPr/>
      </dsp:nvSpPr>
      <dsp:spPr>
        <a:xfrm>
          <a:off x="0" y="826690"/>
          <a:ext cx="7728267" cy="152619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2B906-1AAF-4408-9ADC-8C85E4590E9F}">
      <dsp:nvSpPr>
        <dsp:cNvPr id="0" name=""/>
        <dsp:cNvSpPr/>
      </dsp:nvSpPr>
      <dsp:spPr>
        <a:xfrm>
          <a:off x="461674" y="1170084"/>
          <a:ext cx="839408" cy="8394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C27BB4-D280-4AF8-962A-2739B1037497}">
      <dsp:nvSpPr>
        <dsp:cNvPr id="0" name=""/>
        <dsp:cNvSpPr/>
      </dsp:nvSpPr>
      <dsp:spPr>
        <a:xfrm>
          <a:off x="1762757" y="826690"/>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1111250">
            <a:lnSpc>
              <a:spcPct val="90000"/>
            </a:lnSpc>
            <a:spcBef>
              <a:spcPct val="0"/>
            </a:spcBef>
            <a:spcAft>
              <a:spcPct val="35000"/>
            </a:spcAft>
            <a:buNone/>
          </a:pPr>
          <a:r>
            <a:rPr lang="en-GB" sz="2500" kern="1200"/>
            <a:t>When considering the fluid nature for SEBD, can a perfect provision even exist? </a:t>
          </a:r>
          <a:endParaRPr lang="en-US" sz="2500" kern="1200"/>
        </a:p>
      </dsp:txBody>
      <dsp:txXfrm>
        <a:off x="1762757" y="826690"/>
        <a:ext cx="5965509" cy="1526197"/>
      </dsp:txXfrm>
    </dsp:sp>
    <dsp:sp modelId="{92108351-CFBD-40BF-92CD-2522F8EE0590}">
      <dsp:nvSpPr>
        <dsp:cNvPr id="0" name=""/>
        <dsp:cNvSpPr/>
      </dsp:nvSpPr>
      <dsp:spPr>
        <a:xfrm>
          <a:off x="0" y="2734436"/>
          <a:ext cx="7728267" cy="152619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D1E7E7-8302-4427-A80B-259DC86F52C4}">
      <dsp:nvSpPr>
        <dsp:cNvPr id="0" name=""/>
        <dsp:cNvSpPr/>
      </dsp:nvSpPr>
      <dsp:spPr>
        <a:xfrm>
          <a:off x="461674" y="3077831"/>
          <a:ext cx="839408" cy="8394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95FFD5-4ADC-421F-90DE-1BF8B30635FA}">
      <dsp:nvSpPr>
        <dsp:cNvPr id="0" name=""/>
        <dsp:cNvSpPr/>
      </dsp:nvSpPr>
      <dsp:spPr>
        <a:xfrm>
          <a:off x="1762757" y="2734436"/>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1111250">
            <a:lnSpc>
              <a:spcPct val="90000"/>
            </a:lnSpc>
            <a:spcBef>
              <a:spcPct val="0"/>
            </a:spcBef>
            <a:spcAft>
              <a:spcPct val="35000"/>
            </a:spcAft>
            <a:buNone/>
          </a:pPr>
          <a:r>
            <a:rPr lang="en-GB" sz="2500" kern="1200"/>
            <a:t>What are your hopes for SEBD provisions in the future? </a:t>
          </a:r>
          <a:endParaRPr lang="en-US" sz="2500" kern="1200"/>
        </a:p>
      </dsp:txBody>
      <dsp:txXfrm>
        <a:off x="1762757" y="2734436"/>
        <a:ext cx="5965509" cy="152619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362" cy="4953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155" y="0"/>
            <a:ext cx="2889362" cy="495300"/>
          </a:xfrm>
          <a:prstGeom prst="rect">
            <a:avLst/>
          </a:prstGeom>
        </p:spPr>
        <p:txBody>
          <a:bodyPr vert="horz" lIns="91440" tIns="45720" rIns="91440" bIns="45720" rtlCol="0"/>
          <a:lstStyle>
            <a:lvl1pPr algn="r">
              <a:defRPr sz="1200"/>
            </a:lvl1pPr>
          </a:lstStyle>
          <a:p>
            <a:fld id="{932BCCBA-2A97-4B81-AD19-3F26A5BC13D6}" type="datetimeFigureOut">
              <a:rPr lang="en-GB" smtClean="0"/>
              <a:t>13/02/2020</a:t>
            </a:fld>
            <a:endParaRPr lang="en-GB"/>
          </a:p>
        </p:txBody>
      </p:sp>
      <p:sp>
        <p:nvSpPr>
          <p:cNvPr id="4" name="Slide Image Placeholder 3"/>
          <p:cNvSpPr>
            <a:spLocks noGrp="1" noRot="1" noChangeAspect="1"/>
          </p:cNvSpPr>
          <p:nvPr>
            <p:ph type="sldImg" idx="2"/>
          </p:nvPr>
        </p:nvSpPr>
        <p:spPr>
          <a:xfrm>
            <a:off x="373063" y="1233488"/>
            <a:ext cx="5922962" cy="33321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7382" y="4751389"/>
            <a:ext cx="5334327" cy="38877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7363"/>
            <a:ext cx="2889362" cy="4953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155" y="9377363"/>
            <a:ext cx="2889362" cy="495300"/>
          </a:xfrm>
          <a:prstGeom prst="rect">
            <a:avLst/>
          </a:prstGeom>
        </p:spPr>
        <p:txBody>
          <a:bodyPr vert="horz" lIns="91440" tIns="45720" rIns="91440" bIns="45720" rtlCol="0" anchor="b"/>
          <a:lstStyle>
            <a:lvl1pPr algn="r">
              <a:defRPr sz="1200"/>
            </a:lvl1pPr>
          </a:lstStyle>
          <a:p>
            <a:fld id="{145BA5A4-E494-4EDB-AFED-E0991DC521B9}" type="slidenum">
              <a:rPr lang="en-GB" smtClean="0"/>
              <a:t>‹#›</a:t>
            </a:fld>
            <a:endParaRPr lang="en-GB"/>
          </a:p>
        </p:txBody>
      </p:sp>
    </p:spTree>
    <p:extLst>
      <p:ext uri="{BB962C8B-B14F-4D97-AF65-F5344CB8AC3E}">
        <p14:creationId xmlns:p14="http://schemas.microsoft.com/office/powerpoint/2010/main" val="341701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5BA5A4-E494-4EDB-AFED-E0991DC521B9}" type="slidenum">
              <a:rPr lang="en-GB" smtClean="0"/>
              <a:t>2</a:t>
            </a:fld>
            <a:endParaRPr lang="en-GB"/>
          </a:p>
        </p:txBody>
      </p:sp>
    </p:spTree>
    <p:extLst>
      <p:ext uri="{BB962C8B-B14F-4D97-AF65-F5344CB8AC3E}">
        <p14:creationId xmlns:p14="http://schemas.microsoft.com/office/powerpoint/2010/main" val="1793698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5BA5A4-E494-4EDB-AFED-E0991DC521B9}" type="slidenum">
              <a:rPr lang="en-GB" smtClean="0"/>
              <a:t>4</a:t>
            </a:fld>
            <a:endParaRPr lang="en-GB"/>
          </a:p>
        </p:txBody>
      </p:sp>
    </p:spTree>
    <p:extLst>
      <p:ext uri="{BB962C8B-B14F-4D97-AF65-F5344CB8AC3E}">
        <p14:creationId xmlns:p14="http://schemas.microsoft.com/office/powerpoint/2010/main" val="3472140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5BA5A4-E494-4EDB-AFED-E0991DC521B9}" type="slidenum">
              <a:rPr lang="en-GB" smtClean="0"/>
              <a:t>19</a:t>
            </a:fld>
            <a:endParaRPr lang="en-GB"/>
          </a:p>
        </p:txBody>
      </p:sp>
    </p:spTree>
    <p:extLst>
      <p:ext uri="{BB962C8B-B14F-4D97-AF65-F5344CB8AC3E}">
        <p14:creationId xmlns:p14="http://schemas.microsoft.com/office/powerpoint/2010/main" val="3041517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5BA5A4-E494-4EDB-AFED-E0991DC521B9}" type="slidenum">
              <a:rPr lang="en-GB" smtClean="0"/>
              <a:t>69</a:t>
            </a:fld>
            <a:endParaRPr lang="en-GB"/>
          </a:p>
        </p:txBody>
      </p:sp>
    </p:spTree>
    <p:extLst>
      <p:ext uri="{BB962C8B-B14F-4D97-AF65-F5344CB8AC3E}">
        <p14:creationId xmlns:p14="http://schemas.microsoft.com/office/powerpoint/2010/main" val="4071827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5BA5A4-E494-4EDB-AFED-E0991DC521B9}" type="slidenum">
              <a:rPr lang="en-GB" smtClean="0"/>
              <a:t>70</a:t>
            </a:fld>
            <a:endParaRPr lang="en-GB"/>
          </a:p>
        </p:txBody>
      </p:sp>
    </p:spTree>
    <p:extLst>
      <p:ext uri="{BB962C8B-B14F-4D97-AF65-F5344CB8AC3E}">
        <p14:creationId xmlns:p14="http://schemas.microsoft.com/office/powerpoint/2010/main" val="1004613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7D253B-08AC-40B0-9B96-993A42351D12}"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5429199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7D253B-08AC-40B0-9B96-993A42351D12}"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3449470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7D253B-08AC-40B0-9B96-993A42351D12}"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525784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3C7D253B-08AC-40B0-9B96-993A42351D12}" type="datetimeFigureOut">
              <a:rPr lang="en-GB" smtClean="0"/>
              <a:t>13/02/2020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38385441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3C7D253B-08AC-40B0-9B96-993A42351D12}" type="datetimeFigureOut">
              <a:rPr lang="en-GB" smtClean="0"/>
              <a:t>13/02/2020</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7767032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3C7D253B-08AC-40B0-9B96-993A42351D12}" type="datetimeFigureOut">
              <a:rPr lang="en-GB" smtClean="0"/>
              <a:t>13/02/2020</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14768205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C7D253B-08AC-40B0-9B96-993A42351D12}"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40402205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C7D253B-08AC-40B0-9B96-993A42351D12}" type="datetimeFigureOut">
              <a:rPr lang="en-GB" smtClean="0"/>
              <a:t>13/02/2020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3992843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C7D253B-08AC-40B0-9B96-993A42351D12}" type="datetimeFigureOut">
              <a:rPr lang="en-GB" smtClean="0"/>
              <a:t>13/02/2020</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13109676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7D253B-08AC-40B0-9B96-993A42351D12}"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25148319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7D253B-08AC-40B0-9B96-993A42351D12}"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954286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2/13/20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3C7D253B-08AC-40B0-9B96-993A42351D12}" type="datetimeFigureOut">
              <a:rPr lang="en-GB" smtClean="0"/>
              <a:t>13/02/2020</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94DE589F-D275-43A8-8EDF-ACBE42D6D767}" type="slidenum">
              <a:rPr lang="en-GB" smtClean="0"/>
              <a:t>‹#›</a:t>
            </a:fld>
            <a:endParaRPr lang="en-GB"/>
          </a:p>
        </p:txBody>
      </p:sp>
    </p:spTree>
    <p:extLst>
      <p:ext uri="{BB962C8B-B14F-4D97-AF65-F5344CB8AC3E}">
        <p14:creationId xmlns:p14="http://schemas.microsoft.com/office/powerpoint/2010/main" val="2099633128"/>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s://gov.wales/sites/default/files/publications/2018-03/special-educational-needs-code-of-practice-for-wales.pdf"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3825" y="962025"/>
            <a:ext cx="7200900" cy="4919965"/>
          </a:xfrm>
          <a:ln>
            <a:solidFill>
              <a:schemeClr val="accent1">
                <a:lumMod val="75000"/>
              </a:schemeClr>
            </a:solidFill>
          </a:ln>
        </p:spPr>
        <p:txBody>
          <a:bodyPr>
            <a:normAutofit/>
          </a:bodyPr>
          <a:lstStyle/>
          <a:p>
            <a:pPr algn="ctr"/>
            <a:r>
              <a:rPr lang="en-GB" sz="4800">
                <a:solidFill>
                  <a:srgbClr val="0070C0"/>
                </a:solidFill>
              </a:rPr>
              <a:t>Social, Emotional </a:t>
            </a:r>
            <a:br>
              <a:rPr lang="en-GB" sz="4800">
                <a:solidFill>
                  <a:srgbClr val="0070C0"/>
                </a:solidFill>
              </a:rPr>
            </a:br>
            <a:r>
              <a:rPr lang="en-GB" sz="4800">
                <a:solidFill>
                  <a:srgbClr val="0070C0"/>
                </a:solidFill>
              </a:rPr>
              <a:t>&amp; Behavioural Difficulties and its affect on children. </a:t>
            </a:r>
            <a:br>
              <a:rPr lang="en-GB" sz="4800">
                <a:solidFill>
                  <a:srgbClr val="0070C0"/>
                </a:solidFill>
              </a:rPr>
            </a:br>
            <a:br>
              <a:rPr lang="en-GB" sz="4800">
                <a:solidFill>
                  <a:srgbClr val="0070C0"/>
                </a:solidFill>
              </a:rPr>
            </a:br>
            <a:r>
              <a:rPr lang="en-GB" sz="2400">
                <a:solidFill>
                  <a:schemeClr val="tx1"/>
                </a:solidFill>
              </a:rPr>
              <a:t>Charlotte Fahey </a:t>
            </a:r>
            <a:endParaRPr lang="en-GB" sz="4800" dirty="0">
              <a:solidFill>
                <a:schemeClr val="tx1"/>
              </a:solidFill>
            </a:endParaRPr>
          </a:p>
        </p:txBody>
      </p:sp>
      <p:pic>
        <p:nvPicPr>
          <p:cNvPr id="4" name="Picture 3"/>
          <p:cNvPicPr>
            <a:picLocks noChangeAspect="1"/>
          </p:cNvPicPr>
          <p:nvPr/>
        </p:nvPicPr>
        <p:blipFill>
          <a:blip r:embed="rId2"/>
          <a:stretch>
            <a:fillRect/>
          </a:stretch>
        </p:blipFill>
        <p:spPr>
          <a:xfrm>
            <a:off x="2466658" y="2971760"/>
            <a:ext cx="7315834" cy="914479"/>
          </a:xfrm>
          <a:prstGeom prst="rect">
            <a:avLst/>
          </a:prstGeom>
        </p:spPr>
      </p:pic>
      <p:pic>
        <p:nvPicPr>
          <p:cNvPr id="5" name="Picture 4"/>
          <p:cNvPicPr>
            <a:picLocks noChangeAspect="1"/>
          </p:cNvPicPr>
          <p:nvPr/>
        </p:nvPicPr>
        <p:blipFill>
          <a:blip r:embed="rId2"/>
          <a:stretch>
            <a:fillRect/>
          </a:stretch>
        </p:blipFill>
        <p:spPr>
          <a:xfrm>
            <a:off x="2628583" y="3131667"/>
            <a:ext cx="7315834" cy="914479"/>
          </a:xfrm>
          <a:prstGeom prst="rect">
            <a:avLst/>
          </a:prstGeom>
        </p:spPr>
      </p:pic>
      <p:pic>
        <p:nvPicPr>
          <p:cNvPr id="6" name="Picture 5"/>
          <p:cNvPicPr>
            <a:picLocks noChangeAspect="1"/>
          </p:cNvPicPr>
          <p:nvPr/>
        </p:nvPicPr>
        <p:blipFill>
          <a:blip r:embed="rId3"/>
          <a:stretch>
            <a:fillRect/>
          </a:stretch>
        </p:blipFill>
        <p:spPr>
          <a:xfrm>
            <a:off x="137895" y="1381125"/>
            <a:ext cx="3176213" cy="3739407"/>
          </a:xfrm>
          <a:prstGeom prst="rect">
            <a:avLst/>
          </a:prstGeom>
        </p:spPr>
      </p:pic>
    </p:spTree>
    <p:extLst>
      <p:ext uri="{BB962C8B-B14F-4D97-AF65-F5344CB8AC3E}">
        <p14:creationId xmlns:p14="http://schemas.microsoft.com/office/powerpoint/2010/main" val="649643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539116" y="864108"/>
            <a:ext cx="3073914" cy="5120639"/>
          </a:xfrm>
        </p:spPr>
        <p:txBody>
          <a:bodyPr vert="horz" lIns="91440" tIns="45720" rIns="91440" bIns="45720" rtlCol="0" anchor="ctr">
            <a:normAutofit/>
          </a:bodyPr>
          <a:lstStyle/>
          <a:p>
            <a:pPr algn="r"/>
            <a:r>
              <a:rPr lang="en-US" sz="3600" b="1">
                <a:solidFill>
                  <a:schemeClr val="tx1">
                    <a:lumMod val="85000"/>
                    <a:lumOff val="15000"/>
                  </a:schemeClr>
                </a:solidFill>
              </a:rPr>
              <a:t>Aims of todays session:</a:t>
            </a:r>
            <a:br>
              <a:rPr lang="en-US" sz="3600" b="1">
                <a:solidFill>
                  <a:schemeClr val="tx1">
                    <a:lumMod val="85000"/>
                    <a:lumOff val="15000"/>
                  </a:schemeClr>
                </a:solidFill>
              </a:rPr>
            </a:br>
            <a:endParaRPr lang="en-US" sz="3600">
              <a:solidFill>
                <a:schemeClr val="tx1">
                  <a:lumMod val="85000"/>
                  <a:lumOff val="15000"/>
                </a:schemeClr>
              </a:solidFill>
            </a:endParaRPr>
          </a:p>
        </p:txBody>
      </p:sp>
      <p:sp>
        <p:nvSpPr>
          <p:cNvPr id="15" name="Rectangle 14">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type="body" sz="half" idx="2"/>
          </p:nvPr>
        </p:nvSpPr>
        <p:spPr>
          <a:xfrm>
            <a:off x="5083006" y="106017"/>
            <a:ext cx="6600979" cy="6546574"/>
          </a:xfrm>
        </p:spPr>
        <p:txBody>
          <a:bodyPr vert="horz" lIns="91440" tIns="45720" rIns="91440" bIns="45720" rtlCol="0" anchor="ctr">
            <a:normAutofit lnSpcReduction="10000"/>
          </a:bodyPr>
          <a:lstStyle/>
          <a:p>
            <a:pPr indent="-182880">
              <a:lnSpc>
                <a:spcPct val="90000"/>
              </a:lnSpc>
              <a:buFont typeface="Wingdings 2" pitchFamily="18" charset="2"/>
              <a:buChar char=""/>
            </a:pPr>
            <a:endParaRPr lang="en-US" sz="1600" dirty="0">
              <a:solidFill>
                <a:schemeClr val="tx1">
                  <a:lumMod val="65000"/>
                  <a:lumOff val="35000"/>
                </a:schemeClr>
              </a:solidFill>
            </a:endParaRPr>
          </a:p>
          <a:p>
            <a:pPr>
              <a:lnSpc>
                <a:spcPct val="90000"/>
              </a:lnSpc>
            </a:pPr>
            <a:r>
              <a:rPr lang="en-US" sz="1600" b="1" dirty="0">
                <a:solidFill>
                  <a:schemeClr val="tx1">
                    <a:lumMod val="65000"/>
                    <a:lumOff val="35000"/>
                  </a:schemeClr>
                </a:solidFill>
              </a:rPr>
              <a:t>Part 1: </a:t>
            </a:r>
          </a:p>
          <a:p>
            <a:pPr indent="-182880">
              <a:lnSpc>
                <a:spcPct val="90000"/>
              </a:lnSpc>
              <a:buFont typeface="Wingdings 2" pitchFamily="18" charset="2"/>
              <a:buChar char=""/>
            </a:pPr>
            <a:r>
              <a:rPr lang="en-US" sz="1600" dirty="0">
                <a:solidFill>
                  <a:schemeClr val="tx1">
                    <a:lumMod val="65000"/>
                    <a:lumOff val="35000"/>
                  </a:schemeClr>
                </a:solidFill>
              </a:rPr>
              <a:t>Exploring the term SEBD </a:t>
            </a:r>
          </a:p>
          <a:p>
            <a:pPr indent="-182880">
              <a:lnSpc>
                <a:spcPct val="90000"/>
              </a:lnSpc>
              <a:buFont typeface="Wingdings 2" pitchFamily="18" charset="2"/>
              <a:buChar char=""/>
            </a:pPr>
            <a:endParaRPr lang="en-US" sz="1600" dirty="0">
              <a:solidFill>
                <a:schemeClr val="tx1">
                  <a:lumMod val="65000"/>
                  <a:lumOff val="35000"/>
                </a:schemeClr>
              </a:solidFill>
            </a:endParaRPr>
          </a:p>
          <a:p>
            <a:pPr indent="-182880">
              <a:lnSpc>
                <a:spcPct val="90000"/>
              </a:lnSpc>
              <a:buFont typeface="Wingdings 2" pitchFamily="18" charset="2"/>
              <a:buChar char=""/>
            </a:pPr>
            <a:r>
              <a:rPr lang="en-US" sz="1600" dirty="0">
                <a:solidFill>
                  <a:schemeClr val="tx1">
                    <a:lumMod val="65000"/>
                    <a:lumOff val="35000"/>
                  </a:schemeClr>
                </a:solidFill>
              </a:rPr>
              <a:t>To introduce a range of theoretical perspectives and research into child development and show how the development of SEBD might be understood by reference to theoretical perspectives. </a:t>
            </a:r>
          </a:p>
          <a:p>
            <a:pPr marL="0" lvl="0" indent="-182880">
              <a:lnSpc>
                <a:spcPct val="90000"/>
              </a:lnSpc>
              <a:buFont typeface="Wingdings 2" pitchFamily="18" charset="2"/>
              <a:buChar char=""/>
            </a:pPr>
            <a:endParaRPr lang="en-US" sz="1600" dirty="0">
              <a:solidFill>
                <a:schemeClr val="tx1">
                  <a:lumMod val="65000"/>
                  <a:lumOff val="35000"/>
                </a:schemeClr>
              </a:solidFill>
            </a:endParaRPr>
          </a:p>
          <a:p>
            <a:pPr lvl="0">
              <a:lnSpc>
                <a:spcPct val="90000"/>
              </a:lnSpc>
            </a:pPr>
            <a:r>
              <a:rPr lang="en-US" sz="1600" b="1" dirty="0">
                <a:solidFill>
                  <a:schemeClr val="tx1">
                    <a:lumMod val="65000"/>
                    <a:lumOff val="35000"/>
                  </a:schemeClr>
                </a:solidFill>
              </a:rPr>
              <a:t>Part 2:</a:t>
            </a:r>
          </a:p>
          <a:p>
            <a:pPr marL="0" lvl="0" indent="-182880">
              <a:lnSpc>
                <a:spcPct val="90000"/>
              </a:lnSpc>
              <a:buFont typeface="Wingdings 2" pitchFamily="18" charset="2"/>
              <a:buChar char=""/>
            </a:pPr>
            <a:r>
              <a:rPr lang="en-US" sz="1600" dirty="0">
                <a:solidFill>
                  <a:schemeClr val="tx1">
                    <a:lumMod val="65000"/>
                    <a:lumOff val="35000"/>
                  </a:schemeClr>
                </a:solidFill>
              </a:rPr>
              <a:t>Acknowledging the contextual importance that environments play on early development. </a:t>
            </a:r>
          </a:p>
          <a:p>
            <a:pPr marL="0" lvl="0" indent="-182880">
              <a:lnSpc>
                <a:spcPct val="90000"/>
              </a:lnSpc>
              <a:buFont typeface="Wingdings 2" pitchFamily="18" charset="2"/>
              <a:buChar char=""/>
            </a:pPr>
            <a:endParaRPr lang="en-US" sz="1600" dirty="0">
              <a:solidFill>
                <a:schemeClr val="tx1">
                  <a:lumMod val="65000"/>
                  <a:lumOff val="35000"/>
                </a:schemeClr>
              </a:solidFill>
            </a:endParaRPr>
          </a:p>
          <a:p>
            <a:pPr lvl="0" indent="-182880">
              <a:lnSpc>
                <a:spcPct val="90000"/>
              </a:lnSpc>
              <a:buFont typeface="Wingdings 2" pitchFamily="18" charset="2"/>
              <a:buChar char=""/>
            </a:pPr>
            <a:r>
              <a:rPr lang="en-US" sz="1600" dirty="0">
                <a:solidFill>
                  <a:schemeClr val="tx1">
                    <a:lumMod val="65000"/>
                    <a:lumOff val="35000"/>
                  </a:schemeClr>
                </a:solidFill>
              </a:rPr>
              <a:t>To provide knowledge and understanding of a range of assessments and interventions used to meet the needs of learners with SEBD and examine the rationale and justification for, and the likely benefits.</a:t>
            </a:r>
          </a:p>
          <a:p>
            <a:pPr marL="0" lvl="0" indent="-182880">
              <a:lnSpc>
                <a:spcPct val="90000"/>
              </a:lnSpc>
              <a:buFont typeface="Wingdings 2" pitchFamily="18" charset="2"/>
              <a:buChar char=""/>
            </a:pPr>
            <a:endParaRPr lang="en-US" sz="1600" dirty="0">
              <a:solidFill>
                <a:schemeClr val="tx1">
                  <a:lumMod val="65000"/>
                  <a:lumOff val="35000"/>
                </a:schemeClr>
              </a:solidFill>
            </a:endParaRPr>
          </a:p>
          <a:p>
            <a:pPr lvl="0" indent="-182880">
              <a:lnSpc>
                <a:spcPct val="90000"/>
              </a:lnSpc>
              <a:buFont typeface="Wingdings 2" pitchFamily="18" charset="2"/>
              <a:buChar char=""/>
            </a:pPr>
            <a:r>
              <a:rPr lang="en-US" sz="1600" dirty="0">
                <a:solidFill>
                  <a:schemeClr val="tx1">
                    <a:lumMod val="65000"/>
                    <a:lumOff val="35000"/>
                  </a:schemeClr>
                </a:solidFill>
              </a:rPr>
              <a:t>To outline the developing history of provision for learners with social, emotional and </a:t>
            </a:r>
            <a:r>
              <a:rPr lang="en-US" sz="1600" dirty="0" err="1">
                <a:solidFill>
                  <a:schemeClr val="tx1">
                    <a:lumMod val="65000"/>
                    <a:lumOff val="35000"/>
                  </a:schemeClr>
                </a:solidFill>
              </a:rPr>
              <a:t>behavioural</a:t>
            </a:r>
            <a:r>
              <a:rPr lang="en-US" sz="1600" dirty="0">
                <a:solidFill>
                  <a:schemeClr val="tx1">
                    <a:lumMod val="65000"/>
                    <a:lumOff val="35000"/>
                  </a:schemeClr>
                </a:solidFill>
              </a:rPr>
              <a:t> difficulties </a:t>
            </a:r>
          </a:p>
          <a:p>
            <a:pPr lvl="0" indent="-182880">
              <a:lnSpc>
                <a:spcPct val="90000"/>
              </a:lnSpc>
              <a:buFont typeface="Wingdings 2" pitchFamily="18" charset="2"/>
              <a:buChar char=""/>
            </a:pPr>
            <a:endParaRPr lang="en-US" sz="1600" dirty="0">
              <a:solidFill>
                <a:schemeClr val="tx1">
                  <a:lumMod val="65000"/>
                  <a:lumOff val="35000"/>
                </a:schemeClr>
              </a:solidFill>
            </a:endParaRPr>
          </a:p>
          <a:p>
            <a:pPr lvl="0" indent="-182880">
              <a:lnSpc>
                <a:spcPct val="90000"/>
              </a:lnSpc>
              <a:buFont typeface="Wingdings 2" pitchFamily="18" charset="2"/>
              <a:buChar char=""/>
            </a:pPr>
            <a:r>
              <a:rPr lang="en-US" sz="1600" dirty="0">
                <a:solidFill>
                  <a:schemeClr val="tx1">
                    <a:lumMod val="65000"/>
                    <a:lumOff val="35000"/>
                  </a:schemeClr>
                </a:solidFill>
              </a:rPr>
              <a:t>To identify the strengths and weaknesses of different forms of provision and identify key concepts of good practice in the education of learners with SEBD </a:t>
            </a:r>
          </a:p>
          <a:p>
            <a:pPr lvl="0" indent="-182880">
              <a:lnSpc>
                <a:spcPct val="90000"/>
              </a:lnSpc>
              <a:buFont typeface="Wingdings 2" pitchFamily="18" charset="2"/>
              <a:buChar char=""/>
            </a:pPr>
            <a:endParaRPr lang="en-US" sz="1100" dirty="0">
              <a:solidFill>
                <a:schemeClr val="tx1">
                  <a:lumMod val="65000"/>
                  <a:lumOff val="35000"/>
                </a:schemeClr>
              </a:solidFill>
            </a:endParaRPr>
          </a:p>
          <a:p>
            <a:pPr indent="-182880">
              <a:lnSpc>
                <a:spcPct val="90000"/>
              </a:lnSpc>
              <a:buFont typeface="Wingdings 2" pitchFamily="18" charset="2"/>
              <a:buChar char=""/>
            </a:pPr>
            <a:endParaRPr lang="en-US" sz="1100" dirty="0">
              <a:solidFill>
                <a:schemeClr val="tx1">
                  <a:lumMod val="65000"/>
                  <a:lumOff val="35000"/>
                </a:schemeClr>
              </a:solidFill>
            </a:endParaRPr>
          </a:p>
        </p:txBody>
      </p:sp>
      <p:sp>
        <p:nvSpPr>
          <p:cNvPr id="19" name="Rectangle 18">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139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Exploring the term ‘SEBD.’ </a:t>
            </a:r>
          </a:p>
        </p:txBody>
      </p:sp>
      <p:sp>
        <p:nvSpPr>
          <p:cNvPr id="3" name="Content Placeholder 2"/>
          <p:cNvSpPr>
            <a:spLocks noGrp="1"/>
          </p:cNvSpPr>
          <p:nvPr>
            <p:ph idx="1"/>
          </p:nvPr>
        </p:nvSpPr>
        <p:spPr/>
        <p:txBody>
          <a:bodyPr>
            <a:normAutofit/>
          </a:bodyPr>
          <a:lstStyle/>
          <a:p>
            <a:endParaRPr lang="en-GB" dirty="0"/>
          </a:p>
          <a:p>
            <a:endParaRPr lang="en-GB" dirty="0"/>
          </a:p>
          <a:p>
            <a:pPr marL="0" indent="0">
              <a:buNone/>
            </a:pPr>
            <a:r>
              <a:rPr lang="en-GB" sz="2600" dirty="0"/>
              <a:t>How would you describe a child or young person with Social, Emotional, Behavioural or Difficulties? What are the critical features you could list?</a:t>
            </a:r>
          </a:p>
          <a:p>
            <a:endParaRPr lang="en-GB" sz="2600" dirty="0"/>
          </a:p>
          <a:p>
            <a:pPr marL="0" indent="0">
              <a:buNone/>
            </a:pPr>
            <a:r>
              <a:rPr lang="en-GB" sz="2600" b="1" dirty="0"/>
              <a:t>ACTIVITY 1:</a:t>
            </a:r>
          </a:p>
          <a:p>
            <a:endParaRPr lang="en-GB" sz="2600" dirty="0"/>
          </a:p>
          <a:p>
            <a:r>
              <a:rPr lang="en-GB" sz="2600" dirty="0"/>
              <a:t>Spend five minutes listing the five critical features you think would most aptly describe a child with ‘social, emotional and behavioural difficulties’. </a:t>
            </a:r>
          </a:p>
          <a:p>
            <a:pPr marL="0" indent="0">
              <a:buNone/>
            </a:pPr>
            <a:endParaRPr lang="en-GB" sz="2600" dirty="0"/>
          </a:p>
          <a:p>
            <a:endParaRPr lang="en-GB" dirty="0"/>
          </a:p>
          <a:p>
            <a:endParaRPr lang="en-GB" dirty="0"/>
          </a:p>
        </p:txBody>
      </p:sp>
    </p:spTree>
    <p:extLst>
      <p:ext uri="{BB962C8B-B14F-4D97-AF65-F5344CB8AC3E}">
        <p14:creationId xmlns:p14="http://schemas.microsoft.com/office/powerpoint/2010/main" val="2448239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545" y="1235981"/>
            <a:ext cx="2947482" cy="4601183"/>
          </a:xfrm>
        </p:spPr>
        <p:txBody>
          <a:bodyPr>
            <a:normAutofit fontScale="90000"/>
          </a:bodyPr>
          <a:lstStyle/>
          <a:p>
            <a:r>
              <a:rPr lang="en-GB" sz="2800" dirty="0"/>
              <a:t>In Wales, we are currently in the process of significant changes to the Special Educational Needs Code of Practice for Wales (Introduced 2002, updated 2004). This document has been key for practical guidance and statutory duties relating to SEN in Wales.</a:t>
            </a:r>
            <a:br>
              <a:rPr lang="en-GB" sz="2800" dirty="0"/>
            </a:br>
            <a:endParaRPr lang="en-GB" sz="2800" dirty="0"/>
          </a:p>
        </p:txBody>
      </p:sp>
      <p:sp>
        <p:nvSpPr>
          <p:cNvPr id="3" name="Content Placeholder 2"/>
          <p:cNvSpPr>
            <a:spLocks noGrp="1"/>
          </p:cNvSpPr>
          <p:nvPr>
            <p:ph idx="1"/>
          </p:nvPr>
        </p:nvSpPr>
        <p:spPr>
          <a:xfrm>
            <a:off x="3869268" y="184935"/>
            <a:ext cx="7315200" cy="6390526"/>
          </a:xfrm>
        </p:spPr>
        <p:txBody>
          <a:bodyPr>
            <a:normAutofit/>
          </a:bodyPr>
          <a:lstStyle/>
          <a:p>
            <a:pPr marL="0" indent="0" algn="ctr">
              <a:buNone/>
            </a:pPr>
            <a:r>
              <a:rPr lang="en-GB" sz="2400" b="1" dirty="0"/>
              <a:t>What does it say about SEBD?</a:t>
            </a:r>
          </a:p>
          <a:p>
            <a:pPr marL="0" indent="0">
              <a:buNone/>
            </a:pPr>
            <a:endParaRPr lang="en-GB" sz="2400" dirty="0"/>
          </a:p>
          <a:p>
            <a:r>
              <a:rPr lang="en-GB" sz="2400" dirty="0"/>
              <a:t>Open the Code of Practice here:</a:t>
            </a:r>
          </a:p>
          <a:p>
            <a:pPr marL="0" indent="0">
              <a:buNone/>
            </a:pPr>
            <a:r>
              <a:rPr lang="en-GB" sz="2400" dirty="0">
                <a:hlinkClick r:id="rId3"/>
              </a:rPr>
              <a:t>https://gov.wales/sites/default/files/publications/2018-03/special-educational-needs-code-of-practice-for-wales.pdf</a:t>
            </a:r>
            <a:r>
              <a:rPr lang="en-GB" sz="2400" dirty="0"/>
              <a:t> </a:t>
            </a:r>
          </a:p>
          <a:p>
            <a:pPr marL="0" indent="0">
              <a:buNone/>
            </a:pPr>
            <a:endParaRPr lang="en-GB" sz="2400" dirty="0"/>
          </a:p>
          <a:p>
            <a:pPr marL="0" indent="0">
              <a:buNone/>
            </a:pPr>
            <a:r>
              <a:rPr lang="en-GB" sz="2400" dirty="0"/>
              <a:t>Use the 'Search' or 'Find' option (depending on the version of the software you are using) and type in social, emotional, behaviour(al).</a:t>
            </a:r>
          </a:p>
          <a:p>
            <a:endParaRPr lang="en-GB" sz="2400" dirty="0"/>
          </a:p>
          <a:p>
            <a:r>
              <a:rPr lang="en-GB" sz="2400" dirty="0"/>
              <a:t>Comment on what you find out about where the Code deals with SEBD and what it says.</a:t>
            </a:r>
          </a:p>
        </p:txBody>
      </p:sp>
    </p:spTree>
    <p:extLst>
      <p:ext uri="{BB962C8B-B14F-4D97-AF65-F5344CB8AC3E}">
        <p14:creationId xmlns:p14="http://schemas.microsoft.com/office/powerpoint/2010/main" val="2233570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1000"/>
                                        <p:tgtEl>
                                          <p:spTgt spid="3">
                                            <p:txEl>
                                              <p:pRg st="7" end="7"/>
                                            </p:txEl>
                                          </p:spTgt>
                                        </p:tgtEl>
                                      </p:cBhvr>
                                    </p:animEffect>
                                    <p:anim calcmode="lin" valueType="num">
                                      <p:cBhvr>
                                        <p:cTn id="3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GB" dirty="0"/>
            </a:br>
            <a:br>
              <a:rPr lang="en-GB" dirty="0"/>
            </a:br>
            <a:br>
              <a:rPr lang="en-GB" dirty="0"/>
            </a:br>
            <a:r>
              <a:rPr lang="en-GB" dirty="0"/>
              <a:t>What does the Welsh Assembly Government say?</a:t>
            </a:r>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a:t>Some pupils have Special Educational Needs (SEN) in relation to behaviour, and these pupils may have been identified and assessed as having particular social, emotional and behavioural difficulties (SEBD). </a:t>
            </a:r>
          </a:p>
          <a:p>
            <a:pPr>
              <a:buFont typeface="Arial" panose="020B0604020202020204" pitchFamily="34" charset="0"/>
              <a:buChar char="•"/>
            </a:pPr>
            <a:endParaRPr lang="en-GB" sz="2400" dirty="0"/>
          </a:p>
          <a:p>
            <a:pPr>
              <a:buFont typeface="Arial" panose="020B0604020202020204" pitchFamily="34" charset="0"/>
              <a:buChar char="•"/>
            </a:pPr>
            <a:r>
              <a:rPr lang="en-GB" sz="2400" dirty="0"/>
              <a:t>However, current government initiatives are starting to change the terminology of what is already in place. Can you find out what is the new terminology? What are your thoughts and feelings about such a change? Is it a positive or negative step? </a:t>
            </a:r>
          </a:p>
          <a:p>
            <a:pPr>
              <a:buFont typeface="Arial" panose="020B0604020202020204" pitchFamily="34" charset="0"/>
              <a:buChar char="•"/>
            </a:pPr>
            <a:endParaRPr lang="en-GB" sz="2400" dirty="0"/>
          </a:p>
          <a:p>
            <a:pPr>
              <a:buFont typeface="Arial" panose="020B0604020202020204" pitchFamily="34" charset="0"/>
              <a:buChar char="•"/>
            </a:pPr>
            <a:r>
              <a:rPr lang="en-GB" sz="2400" dirty="0"/>
              <a:t>These critical reflections are helpful when considering your research. </a:t>
            </a:r>
          </a:p>
          <a:p>
            <a:pPr>
              <a:buFont typeface="Arial" panose="020B0604020202020204" pitchFamily="34" charset="0"/>
              <a:buChar char="•"/>
            </a:pP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075" y="925430"/>
            <a:ext cx="1830384" cy="1737706"/>
          </a:xfrm>
          <a:prstGeom prst="rect">
            <a:avLst/>
          </a:prstGeom>
        </p:spPr>
      </p:pic>
    </p:spTree>
    <p:extLst>
      <p:ext uri="{BB962C8B-B14F-4D97-AF65-F5344CB8AC3E}">
        <p14:creationId xmlns:p14="http://schemas.microsoft.com/office/powerpoint/2010/main" val="2440289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6777" y="474453"/>
            <a:ext cx="3584596" cy="6167887"/>
          </a:xfrm>
        </p:spPr>
        <p:txBody>
          <a:bodyPr>
            <a:normAutofit fontScale="25000" lnSpcReduction="20000"/>
          </a:bodyPr>
          <a:lstStyle/>
          <a:p>
            <a:pPr>
              <a:buFont typeface="Wingdings" panose="05000000000000000000" pitchFamily="2" charset="2"/>
              <a:buChar char="§"/>
            </a:pPr>
            <a:r>
              <a:rPr lang="en-GB" sz="6400" b="1" dirty="0"/>
              <a:t>Social and emotional difficulties and behavioural difficulties can be linked to:</a:t>
            </a:r>
            <a:endParaRPr lang="en-GB" sz="6400" b="1" dirty="0">
              <a:solidFill>
                <a:schemeClr val="bg1"/>
              </a:solidFill>
            </a:endParaRPr>
          </a:p>
          <a:p>
            <a:pPr>
              <a:buFont typeface="Wingdings" panose="05000000000000000000" pitchFamily="2" charset="2"/>
              <a:buChar char="§"/>
            </a:pPr>
            <a:r>
              <a:rPr lang="en-GB" sz="6400" dirty="0">
                <a:solidFill>
                  <a:schemeClr val="bg1"/>
                </a:solidFill>
              </a:rPr>
              <a:t>Attachment issues</a:t>
            </a:r>
          </a:p>
          <a:p>
            <a:pPr>
              <a:buFont typeface="Wingdings" panose="05000000000000000000" pitchFamily="2" charset="2"/>
              <a:buChar char="§"/>
            </a:pPr>
            <a:r>
              <a:rPr lang="en-GB" sz="6400" dirty="0">
                <a:solidFill>
                  <a:schemeClr val="bg1"/>
                </a:solidFill>
              </a:rPr>
              <a:t>Adverse Childhood Experiences (ACEs)</a:t>
            </a:r>
          </a:p>
          <a:p>
            <a:pPr>
              <a:buFont typeface="Wingdings" panose="05000000000000000000" pitchFamily="2" charset="2"/>
              <a:buChar char="§"/>
            </a:pPr>
            <a:r>
              <a:rPr lang="en-GB" sz="6400" dirty="0">
                <a:solidFill>
                  <a:schemeClr val="bg1"/>
                </a:solidFill>
              </a:rPr>
              <a:t>Speech, language and communication difficulties </a:t>
            </a:r>
          </a:p>
          <a:p>
            <a:pPr>
              <a:buFont typeface="Wingdings" panose="05000000000000000000" pitchFamily="2" charset="2"/>
              <a:buChar char="§"/>
            </a:pPr>
            <a:r>
              <a:rPr lang="en-GB" sz="6400" dirty="0">
                <a:solidFill>
                  <a:schemeClr val="bg1"/>
                </a:solidFill>
              </a:rPr>
              <a:t>Sensory or physical impairment </a:t>
            </a:r>
          </a:p>
          <a:p>
            <a:pPr>
              <a:buFont typeface="Wingdings" panose="05000000000000000000" pitchFamily="2" charset="2"/>
              <a:buChar char="§"/>
            </a:pPr>
            <a:r>
              <a:rPr lang="en-GB" sz="6400" dirty="0">
                <a:solidFill>
                  <a:schemeClr val="bg1"/>
                </a:solidFill>
              </a:rPr>
              <a:t>A specific learning difficulty</a:t>
            </a:r>
          </a:p>
          <a:p>
            <a:pPr>
              <a:buFont typeface="Wingdings" panose="05000000000000000000" pitchFamily="2" charset="2"/>
              <a:buChar char="§"/>
            </a:pPr>
            <a:r>
              <a:rPr lang="en-GB" sz="6400" dirty="0">
                <a:solidFill>
                  <a:schemeClr val="bg1"/>
                </a:solidFill>
              </a:rPr>
              <a:t>A mental health issue e.g. anxieties, phobias and depression, self-harm and suicide, psychotic disorders, eating disorders </a:t>
            </a:r>
          </a:p>
          <a:p>
            <a:pPr>
              <a:buFont typeface="Wingdings" panose="05000000000000000000" pitchFamily="2" charset="2"/>
              <a:buChar char="§"/>
            </a:pPr>
            <a:r>
              <a:rPr lang="en-GB" sz="6400" dirty="0">
                <a:solidFill>
                  <a:schemeClr val="bg1"/>
                </a:solidFill>
              </a:rPr>
              <a:t>Substance misuse </a:t>
            </a:r>
          </a:p>
          <a:p>
            <a:pPr>
              <a:buFont typeface="Wingdings" panose="05000000000000000000" pitchFamily="2" charset="2"/>
              <a:buChar char="§"/>
            </a:pPr>
            <a:r>
              <a:rPr lang="en-GB" sz="6400" dirty="0">
                <a:solidFill>
                  <a:schemeClr val="bg1"/>
                </a:solidFill>
              </a:rPr>
              <a:t>A behaviour disorder such as oppositional defiant disorder (ODD) and attention deficit hyperactivity disorder (ADHD)</a:t>
            </a:r>
          </a:p>
          <a:p>
            <a:pPr>
              <a:buFont typeface="Wingdings" panose="05000000000000000000" pitchFamily="2" charset="2"/>
              <a:buChar char="§"/>
            </a:pPr>
            <a:r>
              <a:rPr lang="en-GB" sz="6400" dirty="0">
                <a:solidFill>
                  <a:schemeClr val="bg1"/>
                </a:solidFill>
              </a:rPr>
              <a:t>Emotional needs- inability to understand and regulate emotions</a:t>
            </a:r>
          </a:p>
          <a:p>
            <a:endParaRPr lang="en-GB" dirty="0"/>
          </a:p>
        </p:txBody>
      </p:sp>
      <p:sp>
        <p:nvSpPr>
          <p:cNvPr id="9" name="Rectangle 8"/>
          <p:cNvSpPr/>
          <p:nvPr/>
        </p:nvSpPr>
        <p:spPr>
          <a:xfrm>
            <a:off x="4324743" y="261038"/>
            <a:ext cx="6159260" cy="698652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solidFill>
                  <a:srgbClr val="000000"/>
                </a:solidFill>
                <a:effectLst/>
                <a:uLnTx/>
                <a:uFillTx/>
                <a:latin typeface="Corbel" panose="020B0503020204020204"/>
                <a:ea typeface="+mn-ea"/>
                <a:cs typeface="+mn-cs"/>
              </a:rPr>
              <a:t>So what does NPT say?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rPr>
              <a:t>Children and young people may experience a wide range of social and emotional difficulties which manifest themselves in many ways. These may be internalising responses, for example becoming withdrawn or isolated, finding it difficult to communicate, or externalising responses, such as displaying disruptive, challenging and uncooperative behaviour and frustration. They may be unable to achieve school expectations and in some cases may disrupt the education of others. Their behaviours can be a barrier to learning and often persist despite the implementation of an effective school behaviour policy and personal/social curriculum.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Corbel" panose="020B0503020204020204"/>
              <a:ea typeface="+mn-ea"/>
              <a:cs typeface="+mn-cs"/>
            </a:endParaRPr>
          </a:p>
        </p:txBody>
      </p:sp>
      <p:pic>
        <p:nvPicPr>
          <p:cNvPr id="10" name="Picture 9"/>
          <p:cNvPicPr>
            <a:picLocks noChangeAspect="1"/>
          </p:cNvPicPr>
          <p:nvPr/>
        </p:nvPicPr>
        <p:blipFill>
          <a:blip r:embed="rId2"/>
          <a:stretch>
            <a:fillRect/>
          </a:stretch>
        </p:blipFill>
        <p:spPr>
          <a:xfrm>
            <a:off x="10412084" y="5010882"/>
            <a:ext cx="1644722" cy="1631458"/>
          </a:xfrm>
          <a:prstGeom prst="rect">
            <a:avLst/>
          </a:prstGeom>
        </p:spPr>
      </p:pic>
    </p:spTree>
    <p:extLst>
      <p:ext uri="{BB962C8B-B14F-4D97-AF65-F5344CB8AC3E}">
        <p14:creationId xmlns:p14="http://schemas.microsoft.com/office/powerpoint/2010/main" val="716728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arn(inVertical)">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arn(inVertical)">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arn(inVertical)">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barn(inVertical)">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barn(inVertical)">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barn(inVertical)">
                                      <p:cBhvr>
                                        <p:cTn id="43" dur="500"/>
                                        <p:tgtEl>
                                          <p:spTgt spid="3">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barn(inVertical)">
                                      <p:cBhvr>
                                        <p:cTn id="48" dur="500"/>
                                        <p:tgtEl>
                                          <p:spTgt spid="3">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barn(inVertical)">
                                      <p:cBhvr>
                                        <p:cTn id="53" dur="500"/>
                                        <p:tgtEl>
                                          <p:spTgt spid="3">
                                            <p:txEl>
                                              <p:pRg st="8" end="8"/>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grpId="0" nodeType="click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barn(inVertical)">
                                      <p:cBhvr>
                                        <p:cTn id="5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F1D7602-6D2D-46C2-A7B2-434F3678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35539253-EA7C-41D9-9930-0923683AA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810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1123837"/>
            <a:ext cx="3073914" cy="4601183"/>
          </a:xfrm>
        </p:spPr>
        <p:txBody>
          <a:bodyPr>
            <a:normAutofit/>
          </a:bodyPr>
          <a:lstStyle/>
          <a:p>
            <a:pPr algn="r"/>
            <a:r>
              <a:rPr lang="en-GB">
                <a:solidFill>
                  <a:schemeClr val="tx1">
                    <a:lumMod val="85000"/>
                    <a:lumOff val="15000"/>
                  </a:schemeClr>
                </a:solidFill>
              </a:rPr>
              <a:t>What can we agree on? </a:t>
            </a:r>
          </a:p>
        </p:txBody>
      </p:sp>
      <p:cxnSp>
        <p:nvCxnSpPr>
          <p:cNvPr id="25" name="Straight Connector 24">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480" y="2085681"/>
            <a:ext cx="0" cy="268663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93580" y="864108"/>
            <a:ext cx="6144367" cy="5120640"/>
          </a:xfrm>
        </p:spPr>
        <p:txBody>
          <a:bodyPr>
            <a:normAutofit/>
          </a:bodyPr>
          <a:lstStyle/>
          <a:p>
            <a:r>
              <a:rPr lang="en-GB"/>
              <a:t>Social, emotional and behavioural difficulties is a term widely used across the social spectrum. While there is still no nationally recognised definition, most agree that its attributes are;</a:t>
            </a:r>
          </a:p>
          <a:p>
            <a:r>
              <a:rPr lang="en-GB"/>
              <a:t>nature</a:t>
            </a:r>
          </a:p>
          <a:p>
            <a:r>
              <a:rPr lang="en-GB"/>
              <a:t>frequency;</a:t>
            </a:r>
          </a:p>
          <a:p>
            <a:r>
              <a:rPr lang="en-GB"/>
              <a:t>persistency; </a:t>
            </a:r>
          </a:p>
          <a:p>
            <a:r>
              <a:rPr lang="en-GB"/>
              <a:t>severity; </a:t>
            </a:r>
          </a:p>
          <a:p>
            <a:r>
              <a:rPr lang="en-GB"/>
              <a:t>abnormality;</a:t>
            </a:r>
          </a:p>
          <a:p>
            <a:r>
              <a:rPr lang="en-GB"/>
              <a:t>cumulative effect </a:t>
            </a:r>
          </a:p>
        </p:txBody>
      </p:sp>
    </p:spTree>
    <p:extLst>
      <p:ext uri="{BB962C8B-B14F-4D97-AF65-F5344CB8AC3E}">
        <p14:creationId xmlns:p14="http://schemas.microsoft.com/office/powerpoint/2010/main" val="5245936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par>
                                <p:cTn id="28" presetID="22" presetClass="entr" presetSubtype="4"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wipe(down)">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there no clear definition of the term SEBD </a:t>
            </a:r>
          </a:p>
        </p:txBody>
      </p:sp>
      <p:sp>
        <p:nvSpPr>
          <p:cNvPr id="3" name="Content Placeholder 2"/>
          <p:cNvSpPr>
            <a:spLocks noGrp="1"/>
          </p:cNvSpPr>
          <p:nvPr>
            <p:ph idx="1"/>
          </p:nvPr>
        </p:nvSpPr>
        <p:spPr>
          <a:xfrm>
            <a:off x="3869268" y="143838"/>
            <a:ext cx="7315200" cy="5969285"/>
          </a:xfrm>
        </p:spPr>
        <p:txBody>
          <a:bodyPr>
            <a:normAutofit/>
          </a:bodyPr>
          <a:lstStyle/>
          <a:p>
            <a:pPr marL="0" indent="0">
              <a:buNone/>
            </a:pPr>
            <a:r>
              <a:rPr lang="en-GB" sz="2400" dirty="0"/>
              <a:t>Researchers such as </a:t>
            </a:r>
            <a:r>
              <a:rPr lang="en-GB" sz="2400" dirty="0" err="1"/>
              <a:t>Travell</a:t>
            </a:r>
            <a:r>
              <a:rPr lang="en-GB" sz="2400" dirty="0"/>
              <a:t> (1999) argue that the term SEBD “is at the best of times, fraught with difficulties,” and others have made advances on this suggesting it is in fact more of social construct that is difficult to define or characterise due to its fluid nature. </a:t>
            </a:r>
          </a:p>
          <a:p>
            <a:pPr marL="0" indent="0">
              <a:buNone/>
            </a:pPr>
            <a:endParaRPr lang="en-GB" sz="2400" dirty="0"/>
          </a:p>
          <a:p>
            <a:pPr marL="0" indent="0">
              <a:buNone/>
            </a:pPr>
            <a:r>
              <a:rPr lang="en-GB" sz="2400" dirty="0"/>
              <a:t>Thus, what one person perceives as unacceptable and difficult, may be perceived as acceptable and easy to another. </a:t>
            </a:r>
          </a:p>
        </p:txBody>
      </p:sp>
    </p:spTree>
    <p:extLst>
      <p:ext uri="{BB962C8B-B14F-4D97-AF65-F5344CB8AC3E}">
        <p14:creationId xmlns:p14="http://schemas.microsoft.com/office/powerpoint/2010/main" val="2325584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sz="3300"/>
              <a:t>Identifying individual needs </a:t>
            </a:r>
            <a:br>
              <a:rPr lang="en-GB" sz="3300"/>
            </a:br>
            <a:endParaRPr lang="en-GB" sz="330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r>
              <a:rPr lang="en-GB" sz="1900">
                <a:solidFill>
                  <a:schemeClr val="tx1"/>
                </a:solidFill>
              </a:rPr>
              <a:t>Any attempt to define SEBD is inevitably based upon identifying common characteristics amongst groups of children and young people. When working with learners this must not prevent us from identifying their individual needs. Understanding why some individuals have more challenging needs than others, and working towards meeting those needs should remain the central focus of all professionals engaged with these children and young people. </a:t>
            </a:r>
          </a:p>
          <a:p>
            <a:pPr marL="0" indent="0">
              <a:buNone/>
            </a:pPr>
            <a:endParaRPr lang="en-GB" sz="1900">
              <a:solidFill>
                <a:schemeClr val="tx1"/>
              </a:solidFill>
            </a:endParaRPr>
          </a:p>
          <a:p>
            <a:r>
              <a:rPr lang="en-GB" sz="1900">
                <a:solidFill>
                  <a:schemeClr val="tx1"/>
                </a:solidFill>
              </a:rPr>
              <a:t>Social, emotional and behavioural development (SEBD) is common to all human beings, so why is it that some children and adults appear to have greater difficulties in these areas than others? The answer to this question will vary according to the understanding one has of normal development as well as one's views on why difficulties might occur. </a:t>
            </a:r>
          </a:p>
        </p:txBody>
      </p:sp>
    </p:spTree>
    <p:extLst>
      <p:ext uri="{BB962C8B-B14F-4D97-AF65-F5344CB8AC3E}">
        <p14:creationId xmlns:p14="http://schemas.microsoft.com/office/powerpoint/2010/main" val="2900203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123950"/>
            <a:ext cx="2947988" cy="4600575"/>
          </a:xfrm>
        </p:spPr>
        <p:txBody>
          <a:bodyPr/>
          <a:lstStyle/>
          <a:p>
            <a:pPr algn="ctr"/>
            <a:r>
              <a:rPr lang="en-GB" sz="3200" b="1" dirty="0"/>
              <a:t>Understanding human development </a:t>
            </a:r>
            <a:br>
              <a:rPr lang="en-GB" b="1" u="sng" dirty="0"/>
            </a:br>
            <a:endParaRPr lang="en-GB" dirty="0"/>
          </a:p>
        </p:txBody>
      </p:sp>
      <p:sp>
        <p:nvSpPr>
          <p:cNvPr id="3" name="Content Placeholder 2"/>
          <p:cNvSpPr>
            <a:spLocks noGrp="1"/>
          </p:cNvSpPr>
          <p:nvPr>
            <p:ph idx="4294967295"/>
          </p:nvPr>
        </p:nvSpPr>
        <p:spPr>
          <a:xfrm>
            <a:off x="246580" y="208755"/>
            <a:ext cx="11661167" cy="6430963"/>
          </a:xfrm>
        </p:spPr>
        <p:txBody>
          <a:bodyPr>
            <a:normAutofit/>
          </a:bodyPr>
          <a:lstStyle/>
          <a:p>
            <a:pPr marL="0" indent="0" algn="ctr">
              <a:buNone/>
            </a:pPr>
            <a:r>
              <a:rPr lang="en-GB" sz="2400" b="1" dirty="0"/>
              <a:t>Understanding the process of human development is central to informing any understanding of SEBD. </a:t>
            </a:r>
          </a:p>
          <a:p>
            <a:pPr marL="0" indent="0" algn="ctr">
              <a:buNone/>
            </a:pPr>
            <a:endParaRPr lang="en-GB" sz="2400" b="1" dirty="0"/>
          </a:p>
          <a:p>
            <a:pPr marL="0" indent="0">
              <a:buNone/>
            </a:pPr>
            <a:endParaRPr lang="en-GB" dirty="0"/>
          </a:p>
          <a:p>
            <a:pPr marL="0" indent="0">
              <a:buNone/>
            </a:pPr>
            <a:r>
              <a:rPr lang="en-GB" sz="2400" dirty="0"/>
              <a:t>Gaining an informed personal perspective of human development will not only help to show where things might go astray, but might also give pointers as to how they can be put right. Such an understanding can also help to avoid difficulties occurring in the first place. It is important to recognise, however, that different researchers and theorists have quite different views on how individual’s develop, and place different emphasis on factors which are influential in this process. It is for each individual reader to weigh up the evidence of research and their own experience before deciding which path to follow towards understanding and meeting the needs of their pupils. </a:t>
            </a:r>
          </a:p>
          <a:p>
            <a:pPr marL="0" indent="0" algn="ctr">
              <a:buNone/>
            </a:pPr>
            <a:endParaRPr lang="en-GB" sz="2400" b="1" dirty="0"/>
          </a:p>
          <a:p>
            <a:pPr marL="0" indent="0" algn="ctr">
              <a:buNone/>
            </a:pPr>
            <a:r>
              <a:rPr lang="en-GB" sz="2400" b="1" dirty="0"/>
              <a:t>Key theorists: Bronfenbrenner, U. (1981), Bee, H. (1992), Burman, E. (2017) </a:t>
            </a:r>
          </a:p>
        </p:txBody>
      </p:sp>
    </p:spTree>
    <p:extLst>
      <p:ext uri="{BB962C8B-B14F-4D97-AF65-F5344CB8AC3E}">
        <p14:creationId xmlns:p14="http://schemas.microsoft.com/office/powerpoint/2010/main" val="3687405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influence on development </a:t>
            </a:r>
            <a:br>
              <a:rPr lang="en-GB" dirty="0"/>
            </a:br>
            <a:endParaRPr lang="en-GB" dirty="0"/>
          </a:p>
        </p:txBody>
      </p:sp>
      <p:sp>
        <p:nvSpPr>
          <p:cNvPr id="3" name="Content Placeholder 2"/>
          <p:cNvSpPr>
            <a:spLocks noGrp="1"/>
          </p:cNvSpPr>
          <p:nvPr>
            <p:ph idx="1"/>
          </p:nvPr>
        </p:nvSpPr>
        <p:spPr/>
        <p:txBody>
          <a:bodyPr/>
          <a:lstStyle/>
          <a:p>
            <a:pPr marL="0" indent="0">
              <a:buNone/>
            </a:pPr>
            <a:r>
              <a:rPr lang="en-GB" sz="2400" dirty="0"/>
              <a:t>Factors which influence human behaviour are many and varied, and viewpoints vary as to their relative strength. The main influences are:  biological factors – e.g. genetic makeup, diet;  parenting;  culture;  other individuals – e.g. peers; other environmental factors – e.g. schooling </a:t>
            </a:r>
          </a:p>
          <a:p>
            <a:pPr marL="0" indent="0">
              <a:buNone/>
            </a:pPr>
            <a:endParaRPr lang="en-GB" sz="2400" dirty="0"/>
          </a:p>
          <a:p>
            <a:r>
              <a:rPr lang="en-GB" sz="2400" b="1" dirty="0"/>
              <a:t>ACTIVITY 2 </a:t>
            </a:r>
          </a:p>
          <a:p>
            <a:pPr marL="0" indent="0">
              <a:buNone/>
            </a:pPr>
            <a:endParaRPr lang="en-GB" sz="2400" dirty="0"/>
          </a:p>
          <a:p>
            <a:r>
              <a:rPr lang="en-GB" sz="2400" dirty="0"/>
              <a:t>Pause to consider your own social, emotional and behavioural development. What do you believe have been the major influences on your development in this matter? </a:t>
            </a:r>
          </a:p>
          <a:p>
            <a:pPr marL="0" indent="0">
              <a:buNone/>
            </a:pPr>
            <a:endParaRPr lang="en-GB" dirty="0"/>
          </a:p>
        </p:txBody>
      </p:sp>
    </p:spTree>
    <p:extLst>
      <p:ext uri="{BB962C8B-B14F-4D97-AF65-F5344CB8AC3E}">
        <p14:creationId xmlns:p14="http://schemas.microsoft.com/office/powerpoint/2010/main" val="258701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85800" y="500275"/>
            <a:ext cx="10685124" cy="1115067"/>
          </a:xfrm>
        </p:spPr>
        <p:txBody>
          <a:bodyPr>
            <a:normAutofit/>
          </a:bodyPr>
          <a:lstStyle/>
          <a:p>
            <a:pPr marL="0" indent="0" algn="ctr">
              <a:buNone/>
            </a:pPr>
            <a:r>
              <a:rPr lang="en-GB" sz="2400" b="1" dirty="0"/>
              <a:t>What are the major influences that impact the development of pupils with SEBD?</a:t>
            </a:r>
          </a:p>
        </p:txBody>
      </p:sp>
      <p:sp>
        <p:nvSpPr>
          <p:cNvPr id="4" name="TextBox 3"/>
          <p:cNvSpPr txBox="1"/>
          <p:nvPr/>
        </p:nvSpPr>
        <p:spPr>
          <a:xfrm>
            <a:off x="685800" y="1181100"/>
            <a:ext cx="3609975" cy="4962525"/>
          </a:xfrm>
          <a:prstGeom prst="rect">
            <a:avLst/>
          </a:prstGeom>
          <a:noFill/>
        </p:spPr>
        <p:txBody>
          <a:bodyPr wrap="square" rtlCol="0">
            <a:spAutoFit/>
          </a:bodyPr>
          <a:lstStyle/>
          <a:p>
            <a:endParaRPr lang="en-GB" dirty="0"/>
          </a:p>
        </p:txBody>
      </p:sp>
      <p:pic>
        <p:nvPicPr>
          <p:cNvPr id="6" name="Picture 5"/>
          <p:cNvPicPr>
            <a:picLocks noChangeAspect="1"/>
          </p:cNvPicPr>
          <p:nvPr/>
        </p:nvPicPr>
        <p:blipFill>
          <a:blip r:embed="rId2"/>
          <a:stretch>
            <a:fillRect/>
          </a:stretch>
        </p:blipFill>
        <p:spPr>
          <a:xfrm>
            <a:off x="1108818" y="1315092"/>
            <a:ext cx="10107351" cy="5145470"/>
          </a:xfrm>
          <a:prstGeom prst="rect">
            <a:avLst/>
          </a:prstGeom>
          <a:ln>
            <a:solidFill>
              <a:schemeClr val="accent1"/>
            </a:solidFill>
          </a:ln>
        </p:spPr>
      </p:pic>
      <p:sp>
        <p:nvSpPr>
          <p:cNvPr id="2" name="TextBox 1">
            <a:extLst>
              <a:ext uri="{FF2B5EF4-FFF2-40B4-BE49-F238E27FC236}">
                <a16:creationId xmlns:a16="http://schemas.microsoft.com/office/drawing/2014/main" id="{D2BE11C0-0165-4B4C-84F3-BD6A21E2963A}"/>
              </a:ext>
            </a:extLst>
          </p:cNvPr>
          <p:cNvSpPr txBox="1"/>
          <p:nvPr/>
        </p:nvSpPr>
        <p:spPr>
          <a:xfrm>
            <a:off x="1224909" y="1400204"/>
            <a:ext cx="9875167" cy="5262979"/>
          </a:xfrm>
          <a:prstGeom prst="rect">
            <a:avLst/>
          </a:prstGeom>
          <a:noFill/>
        </p:spPr>
        <p:txBody>
          <a:bodyPr wrap="square" rtlCol="0">
            <a:spAutoFit/>
          </a:bodyPr>
          <a:lstStyle/>
          <a:p>
            <a:pPr marL="285750" indent="-285750">
              <a:buFont typeface="Arial" panose="020B0604020202020204" pitchFamily="34" charset="0"/>
              <a:buChar char="•"/>
            </a:pPr>
            <a:r>
              <a:rPr lang="en-GB" sz="1600" dirty="0"/>
              <a:t>Parenting</a:t>
            </a:r>
          </a:p>
          <a:p>
            <a:pPr marL="285750" indent="-285750">
              <a:buFont typeface="Arial" panose="020B0604020202020204" pitchFamily="34" charset="0"/>
              <a:buChar char="•"/>
            </a:pPr>
            <a:r>
              <a:rPr lang="en-GB" sz="1600" dirty="0"/>
              <a:t>Poverty – stigma, attitudes, persecution (WIMD data, Street check(</a:t>
            </a:r>
            <a:r>
              <a:rPr lang="en-GB" sz="1600" dirty="0" err="1"/>
              <a:t>er</a:t>
            </a:r>
            <a:r>
              <a:rPr lang="en-GB" sz="1600" dirty="0"/>
              <a:t>))</a:t>
            </a:r>
          </a:p>
          <a:p>
            <a:pPr marL="285750" indent="-285750">
              <a:buFont typeface="Arial" panose="020B0604020202020204" pitchFamily="34" charset="0"/>
              <a:buChar char="•"/>
            </a:pPr>
            <a:r>
              <a:rPr lang="en-GB" sz="1600" dirty="0"/>
              <a:t>Unemployment</a:t>
            </a:r>
          </a:p>
          <a:p>
            <a:pPr marL="285750" indent="-285750">
              <a:buFont typeface="Arial" panose="020B0604020202020204" pitchFamily="34" charset="0"/>
              <a:buChar char="•"/>
            </a:pPr>
            <a:r>
              <a:rPr lang="en-GB" sz="1600" dirty="0"/>
              <a:t>Underlying medical conditions? – response to child, parenting, co-morbidity, mortality awareness</a:t>
            </a:r>
          </a:p>
          <a:p>
            <a:pPr marL="285750" indent="-285750">
              <a:buFont typeface="Arial" panose="020B0604020202020204" pitchFamily="34" charset="0"/>
              <a:buChar char="•"/>
            </a:pPr>
            <a:r>
              <a:rPr lang="en-GB" sz="1600" dirty="0"/>
              <a:t>Loss – incarceration, divorce, death, frequent school moves, mental health, pets, separation</a:t>
            </a:r>
          </a:p>
          <a:p>
            <a:pPr marL="285750" indent="-285750">
              <a:buFont typeface="Arial" panose="020B0604020202020204" pitchFamily="34" charset="0"/>
              <a:buChar char="•"/>
            </a:pPr>
            <a:r>
              <a:rPr lang="en-GB" sz="1600" dirty="0"/>
              <a:t>Acrimonious parental separation</a:t>
            </a:r>
          </a:p>
          <a:p>
            <a:pPr marL="285750" indent="-285750">
              <a:buFont typeface="Arial" panose="020B0604020202020204" pitchFamily="34" charset="0"/>
              <a:buChar char="•"/>
            </a:pPr>
            <a:r>
              <a:rPr lang="en-GB" sz="1600" dirty="0"/>
              <a:t>Academic ability linked to self esteem</a:t>
            </a:r>
          </a:p>
          <a:p>
            <a:pPr marL="285750" indent="-285750">
              <a:buFont typeface="Arial" panose="020B0604020202020204" pitchFamily="34" charset="0"/>
              <a:buChar char="•"/>
            </a:pPr>
            <a:r>
              <a:rPr lang="en-GB" sz="1600" dirty="0"/>
              <a:t>Schooling – how pupils think they are viewed by others, self perception, feelings of hopelessness, lack of ambition/motivation to learn, poor pupil/teacher relationships (or positive)</a:t>
            </a:r>
          </a:p>
          <a:p>
            <a:pPr marL="285750" indent="-285750">
              <a:buFont typeface="Arial" panose="020B0604020202020204" pitchFamily="34" charset="0"/>
              <a:buChar char="•"/>
            </a:pPr>
            <a:r>
              <a:rPr lang="en-GB" sz="1600" dirty="0"/>
              <a:t>Lack of understanding from adults – safeguarding limitations, lack of empathy/compassion</a:t>
            </a:r>
          </a:p>
          <a:p>
            <a:pPr marL="285750" indent="-285750">
              <a:buFont typeface="Arial" panose="020B0604020202020204" pitchFamily="34" charset="0"/>
              <a:buChar char="•"/>
            </a:pPr>
            <a:r>
              <a:rPr lang="en-GB" sz="1600" dirty="0"/>
              <a:t>Lack of sleep because…</a:t>
            </a:r>
          </a:p>
          <a:p>
            <a:pPr marL="285750" indent="-285750">
              <a:buFont typeface="Arial" panose="020B0604020202020204" pitchFamily="34" charset="0"/>
              <a:buChar char="•"/>
            </a:pPr>
            <a:r>
              <a:rPr lang="en-GB" sz="1600" dirty="0"/>
              <a:t>Limited information-sharing to inform appropriate responses to the pupil</a:t>
            </a:r>
          </a:p>
          <a:p>
            <a:pPr marL="285750" indent="-285750">
              <a:buFont typeface="Arial" panose="020B0604020202020204" pitchFamily="34" charset="0"/>
              <a:buChar char="•"/>
            </a:pPr>
            <a:r>
              <a:rPr lang="en-GB" sz="1600" dirty="0"/>
              <a:t>Home life – (understanding offers different perspective) of family functioning, attitudes, beliefs, needs</a:t>
            </a:r>
          </a:p>
          <a:p>
            <a:pPr marL="285750" indent="-285750">
              <a:buFont typeface="Arial" panose="020B0604020202020204" pitchFamily="34" charset="0"/>
              <a:buChar char="•"/>
            </a:pPr>
            <a:r>
              <a:rPr lang="en-GB" sz="1600" dirty="0"/>
              <a:t>Lack of investment by different parties, no reconnection and repair – teachers, SMT, all parties</a:t>
            </a:r>
          </a:p>
          <a:p>
            <a:pPr marL="285750" indent="-285750">
              <a:buFont typeface="Arial" panose="020B0604020202020204" pitchFamily="34" charset="0"/>
              <a:buChar char="•"/>
            </a:pPr>
            <a:r>
              <a:rPr lang="en-GB" sz="1600" dirty="0"/>
              <a:t>Overuse of screen time – virtual social lives, impact on behaviour, social/neurological development, potentially addictive, used as a parenting tool/babysitting tool</a:t>
            </a:r>
          </a:p>
          <a:p>
            <a:pPr marL="285750" indent="-285750">
              <a:buFont typeface="Arial" panose="020B0604020202020204" pitchFamily="34" charset="0"/>
              <a:buChar char="•"/>
            </a:pPr>
            <a:r>
              <a:rPr lang="en-GB" sz="1600" dirty="0"/>
              <a:t>Decline in family interactions, relationships, connections</a:t>
            </a:r>
          </a:p>
          <a:p>
            <a:pPr marL="285750" indent="-285750">
              <a:buFont typeface="Arial" panose="020B0604020202020204" pitchFamily="34" charset="0"/>
              <a:buChar char="•"/>
            </a:pPr>
            <a:r>
              <a:rPr lang="en-GB" sz="1600" dirty="0"/>
              <a:t>Lack of real life experiences (positive) from which to learn and develop</a:t>
            </a:r>
          </a:p>
          <a:p>
            <a:pPr marL="285750" indent="-285750">
              <a:buFont typeface="Arial" panose="020B0604020202020204" pitchFamily="34" charset="0"/>
              <a:buChar char="•"/>
            </a:pPr>
            <a:r>
              <a:rPr lang="en-GB" sz="1600" dirty="0"/>
              <a:t>Heightened survival skills override socially acceptable skills</a:t>
            </a:r>
          </a:p>
          <a:p>
            <a:pPr marL="285750" indent="-285750">
              <a:buFont typeface="Arial" panose="020B0604020202020204" pitchFamily="34" charset="0"/>
              <a:buChar char="•"/>
            </a:pPr>
            <a:r>
              <a:rPr lang="en-GB" sz="1600" dirty="0"/>
              <a:t>Tiredness</a:t>
            </a:r>
          </a:p>
          <a:p>
            <a:pPr marL="285750" indent="-285750">
              <a:buFont typeface="Arial" panose="020B0604020202020204" pitchFamily="34" charset="0"/>
              <a:buChar char="•"/>
            </a:pPr>
            <a:r>
              <a:rPr lang="en-GB" sz="1600" dirty="0"/>
              <a:t>Hunger</a:t>
            </a:r>
          </a:p>
        </p:txBody>
      </p:sp>
    </p:spTree>
    <p:extLst>
      <p:ext uri="{BB962C8B-B14F-4D97-AF65-F5344CB8AC3E}">
        <p14:creationId xmlns:p14="http://schemas.microsoft.com/office/powerpoint/2010/main" val="1087381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1D7602-6D2D-46C2-A7B2-434F3678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5539253-EA7C-41D9-9930-0923683AA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810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1123837"/>
            <a:ext cx="3073914" cy="4601183"/>
          </a:xfrm>
        </p:spPr>
        <p:txBody>
          <a:bodyPr>
            <a:normAutofit/>
          </a:bodyPr>
          <a:lstStyle/>
          <a:p>
            <a:pPr algn="r"/>
            <a:r>
              <a:rPr lang="en-GB" sz="3300" b="1">
                <a:solidFill>
                  <a:schemeClr val="tx1">
                    <a:lumMod val="85000"/>
                    <a:lumOff val="15000"/>
                  </a:schemeClr>
                </a:solidFill>
              </a:rPr>
              <a:t>Section 1:</a:t>
            </a:r>
            <a:br>
              <a:rPr lang="en-GB" sz="3300">
                <a:solidFill>
                  <a:schemeClr val="tx1">
                    <a:lumMod val="85000"/>
                    <a:lumOff val="15000"/>
                  </a:schemeClr>
                </a:solidFill>
              </a:rPr>
            </a:br>
            <a:br>
              <a:rPr lang="en-GB" sz="3300">
                <a:solidFill>
                  <a:schemeClr val="tx1">
                    <a:lumMod val="85000"/>
                    <a:lumOff val="15000"/>
                  </a:schemeClr>
                </a:solidFill>
              </a:rPr>
            </a:br>
            <a:br>
              <a:rPr lang="en-GB" sz="3300">
                <a:solidFill>
                  <a:schemeClr val="tx1">
                    <a:lumMod val="85000"/>
                    <a:lumOff val="15000"/>
                  </a:schemeClr>
                </a:solidFill>
              </a:rPr>
            </a:br>
            <a:r>
              <a:rPr lang="en-GB" sz="3300">
                <a:solidFill>
                  <a:schemeClr val="tx1">
                    <a:lumMod val="85000"/>
                    <a:lumOff val="15000"/>
                  </a:schemeClr>
                </a:solidFill>
              </a:rPr>
              <a:t>PERSPECTIVES ON HUMAN DEVELOPMENT</a:t>
            </a:r>
          </a:p>
        </p:txBody>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480" y="2085681"/>
            <a:ext cx="0" cy="268663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93580" y="864108"/>
            <a:ext cx="6144367" cy="5120640"/>
          </a:xfrm>
        </p:spPr>
        <p:txBody>
          <a:bodyPr>
            <a:normAutofit/>
          </a:bodyPr>
          <a:lstStyle/>
          <a:p>
            <a:pPr marL="0" indent="0">
              <a:buNone/>
            </a:pPr>
            <a:r>
              <a:rPr lang="en-GB"/>
              <a:t>Given the complexity of interactions, which make up human nature and the variety of perceptions as to why humans behave as they do there is no simple way of categorising by theory, area of research or developmental aspect. There’s no one fits all model!</a:t>
            </a:r>
          </a:p>
          <a:p>
            <a:pPr marL="0" indent="0">
              <a:buNone/>
            </a:pPr>
            <a:endParaRPr lang="en-GB"/>
          </a:p>
          <a:p>
            <a:pPr marL="0" indent="0">
              <a:buNone/>
            </a:pPr>
            <a:r>
              <a:rPr lang="en-GB"/>
              <a:t>Therefore, we will sample a range of theoretical perspectives on understanding the development of human emotions and behaviours and looks at significant aspects of development which might be relevant to the existence of SEBD. </a:t>
            </a:r>
          </a:p>
          <a:p>
            <a:pPr marL="0" indent="0">
              <a:buNone/>
            </a:pPr>
            <a:endParaRPr lang="en-GB" dirty="0"/>
          </a:p>
        </p:txBody>
      </p:sp>
    </p:spTree>
    <p:extLst>
      <p:ext uri="{BB962C8B-B14F-4D97-AF65-F5344CB8AC3E}">
        <p14:creationId xmlns:p14="http://schemas.microsoft.com/office/powerpoint/2010/main" val="1184255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GB" sz="3300"/>
              <a:t>PERSPECTIVES ON HUMAN DEVELOPMENT</a:t>
            </a:r>
          </a:p>
        </p:txBody>
      </p:sp>
      <p:graphicFrame>
        <p:nvGraphicFramePr>
          <p:cNvPr id="5" name="Content Placeholder 2">
            <a:extLst>
              <a:ext uri="{FF2B5EF4-FFF2-40B4-BE49-F238E27FC236}">
                <a16:creationId xmlns:a16="http://schemas.microsoft.com/office/drawing/2014/main" id="{D1E7C122-14D9-4F16-9271-0D170C1CBD69}"/>
              </a:ext>
            </a:extLst>
          </p:cNvPr>
          <p:cNvGraphicFramePr>
            <a:graphicFrameLocks noGrp="1"/>
          </p:cNvGraphicFramePr>
          <p:nvPr>
            <p:ph idx="1"/>
            <p:extLst>
              <p:ext uri="{D42A27DB-BD31-4B8C-83A1-F6EECF244321}">
                <p14:modId xmlns:p14="http://schemas.microsoft.com/office/powerpoint/2010/main" val="317832348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1643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GB" dirty="0"/>
            </a:br>
            <a:r>
              <a:rPr lang="en-GB" dirty="0"/>
              <a:t>Activity 1: </a:t>
            </a:r>
          </a:p>
        </p:txBody>
      </p:sp>
      <p:sp>
        <p:nvSpPr>
          <p:cNvPr id="3" name="Content Placeholder 2"/>
          <p:cNvSpPr>
            <a:spLocks noGrp="1"/>
          </p:cNvSpPr>
          <p:nvPr>
            <p:ph idx="1"/>
          </p:nvPr>
        </p:nvSpPr>
        <p:spPr>
          <a:xfrm>
            <a:off x="3850218" y="759333"/>
            <a:ext cx="7315200" cy="5120640"/>
          </a:xfrm>
        </p:spPr>
        <p:txBody>
          <a:bodyPr>
            <a:normAutofit/>
          </a:bodyPr>
          <a:lstStyle/>
          <a:p>
            <a:pPr marL="0" indent="0">
              <a:buNone/>
            </a:pPr>
            <a:r>
              <a:rPr lang="en-GB" sz="2400" dirty="0"/>
              <a:t>Think of a young person in your setting with SEBD or potential SEBD. Consider which perspective is most helpful in understanding their behaviours. </a:t>
            </a:r>
          </a:p>
          <a:p>
            <a:pPr marL="0" indent="0">
              <a:buNone/>
            </a:pPr>
            <a:endParaRPr lang="en-GB" sz="2400" dirty="0"/>
          </a:p>
          <a:p>
            <a:pPr marL="0" indent="0">
              <a:buNone/>
            </a:pPr>
            <a:r>
              <a:rPr lang="en-GB" sz="2400" dirty="0"/>
              <a:t> </a:t>
            </a:r>
          </a:p>
          <a:p>
            <a:pPr marL="0" indent="0">
              <a:buNone/>
            </a:pPr>
            <a:r>
              <a:rPr lang="en-GB" sz="2400" dirty="0"/>
              <a:t>In addition, consider how this perspective could inform an intervention for the young person?</a:t>
            </a:r>
          </a:p>
        </p:txBody>
      </p:sp>
      <p:pic>
        <p:nvPicPr>
          <p:cNvPr id="4" name="Picture 3"/>
          <p:cNvPicPr>
            <a:picLocks noChangeAspect="1"/>
          </p:cNvPicPr>
          <p:nvPr/>
        </p:nvPicPr>
        <p:blipFill>
          <a:blip r:embed="rId2"/>
          <a:stretch>
            <a:fillRect/>
          </a:stretch>
        </p:blipFill>
        <p:spPr>
          <a:xfrm>
            <a:off x="333348" y="1016508"/>
            <a:ext cx="2786623" cy="1933575"/>
          </a:xfrm>
          <a:prstGeom prst="rect">
            <a:avLst/>
          </a:prstGeom>
        </p:spPr>
      </p:pic>
    </p:spTree>
    <p:extLst>
      <p:ext uri="{BB962C8B-B14F-4D97-AF65-F5344CB8AC3E}">
        <p14:creationId xmlns:p14="http://schemas.microsoft.com/office/powerpoint/2010/main" val="241914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032" y="1052422"/>
            <a:ext cx="2834640" cy="1079165"/>
          </a:xfrm>
        </p:spPr>
        <p:txBody>
          <a:bodyPr/>
          <a:lstStyle/>
          <a:p>
            <a:r>
              <a:rPr lang="en-GB" sz="3600" dirty="0"/>
              <a:t>1. Cognitive </a:t>
            </a:r>
            <a:br>
              <a:rPr lang="en-GB" dirty="0"/>
            </a:br>
            <a:endParaRPr lang="en-GB" dirty="0"/>
          </a:p>
        </p:txBody>
      </p:sp>
      <p:sp>
        <p:nvSpPr>
          <p:cNvPr id="8" name="Text Placeholder 7"/>
          <p:cNvSpPr>
            <a:spLocks noGrp="1"/>
          </p:cNvSpPr>
          <p:nvPr>
            <p:ph type="body" sz="half" idx="2"/>
          </p:nvPr>
        </p:nvSpPr>
        <p:spPr>
          <a:xfrm>
            <a:off x="475174" y="3022153"/>
            <a:ext cx="2834640" cy="893851"/>
          </a:xfrm>
        </p:spPr>
        <p:txBody>
          <a:bodyPr/>
          <a:lstStyle/>
          <a:p>
            <a:r>
              <a:rPr lang="en-GB" sz="3200" b="1" dirty="0"/>
              <a:t>Summary</a:t>
            </a:r>
            <a:r>
              <a:rPr lang="en-GB" sz="3200" dirty="0"/>
              <a:t>:</a:t>
            </a:r>
          </a:p>
          <a:p>
            <a:endParaRPr lang="en-GB" sz="2000" dirty="0"/>
          </a:p>
          <a:p>
            <a:endParaRPr lang="en-GB" dirty="0"/>
          </a:p>
        </p:txBody>
      </p:sp>
      <p:sp>
        <p:nvSpPr>
          <p:cNvPr id="6" name="Rectangle 5"/>
          <p:cNvSpPr/>
          <p:nvPr/>
        </p:nvSpPr>
        <p:spPr>
          <a:xfrm>
            <a:off x="3528956" y="454115"/>
            <a:ext cx="6746341" cy="6709529"/>
          </a:xfrm>
          <a:prstGeom prst="rect">
            <a:avLst/>
          </a:prstGeom>
        </p:spPr>
        <p:txBody>
          <a:bodyPr wrap="square">
            <a:spAutoFit/>
          </a:bodyPr>
          <a:lstStyle/>
          <a:p>
            <a:r>
              <a:rPr lang="en-GB" sz="2800" dirty="0"/>
              <a:t>From a cognitive development point of view, SEBD could be seen to arise when the demands placed on a child exceeds what their developmental stage would indicate they are capable of understanding or achieving.</a:t>
            </a:r>
          </a:p>
          <a:p>
            <a:endParaRPr lang="en-GB" sz="2800" dirty="0"/>
          </a:p>
          <a:p>
            <a:r>
              <a:rPr lang="en-GB" sz="2800" dirty="0"/>
              <a:t>Children, for example, who have not had sufficient opportunities to explore their environments, or who have not had access to equipment which helps them develop their cognitive abilities, may be significantly disadvantaged. </a:t>
            </a:r>
          </a:p>
          <a:p>
            <a:endParaRPr lang="en-GB" sz="2400" dirty="0"/>
          </a:p>
          <a:p>
            <a:endParaRPr lang="en-GB" sz="2400" dirty="0"/>
          </a:p>
          <a:p>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89033" y="2540392"/>
            <a:ext cx="1908969" cy="1857375"/>
          </a:xfrm>
          <a:prstGeom prst="rect">
            <a:avLst/>
          </a:prstGeom>
        </p:spPr>
      </p:pic>
    </p:spTree>
    <p:extLst>
      <p:ext uri="{BB962C8B-B14F-4D97-AF65-F5344CB8AC3E}">
        <p14:creationId xmlns:p14="http://schemas.microsoft.com/office/powerpoint/2010/main" val="5064067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131" y="3275378"/>
            <a:ext cx="2834640" cy="2181044"/>
          </a:xfrm>
        </p:spPr>
        <p:txBody>
          <a:bodyPr>
            <a:normAutofit/>
          </a:bodyPr>
          <a:lstStyle/>
          <a:p>
            <a:pPr lvl="0" defTabSz="457200">
              <a:lnSpc>
                <a:spcPct val="100000"/>
              </a:lnSpc>
              <a:spcBef>
                <a:spcPts val="0"/>
              </a:spcBef>
            </a:pPr>
            <a:r>
              <a:rPr lang="en-GB" sz="2400" b="1" spc="0" dirty="0">
                <a:solidFill>
                  <a:schemeClr val="bg1"/>
                </a:solidFill>
                <a:ea typeface="+mn-ea"/>
                <a:cs typeface="+mn-cs"/>
              </a:rPr>
              <a:t>How it might help to understand the development of SEBD:</a:t>
            </a:r>
            <a:br>
              <a:rPr lang="en-GB" sz="2800" b="1" spc="0" dirty="0">
                <a:solidFill>
                  <a:srgbClr val="000000"/>
                </a:solidFill>
                <a:ea typeface="+mn-ea"/>
                <a:cs typeface="+mn-cs"/>
              </a:rPr>
            </a:br>
            <a:endParaRPr lang="en-GB" sz="2800" dirty="0"/>
          </a:p>
        </p:txBody>
      </p:sp>
      <p:sp>
        <p:nvSpPr>
          <p:cNvPr id="3" name="Content Placeholder 2"/>
          <p:cNvSpPr>
            <a:spLocks noGrp="1"/>
          </p:cNvSpPr>
          <p:nvPr>
            <p:ph idx="1"/>
          </p:nvPr>
        </p:nvSpPr>
        <p:spPr>
          <a:xfrm>
            <a:off x="3647326" y="590551"/>
            <a:ext cx="8147407" cy="5779770"/>
          </a:xfrm>
        </p:spPr>
        <p:txBody>
          <a:bodyPr>
            <a:normAutofit fontScale="77500" lnSpcReduction="20000"/>
          </a:bodyPr>
          <a:lstStyle/>
          <a:p>
            <a:pPr marL="0" lvl="0" indent="0" defTabSz="457200">
              <a:lnSpc>
                <a:spcPct val="100000"/>
              </a:lnSpc>
              <a:spcBef>
                <a:spcPts val="0"/>
              </a:spcBef>
              <a:buClrTx/>
              <a:buNone/>
            </a:pPr>
            <a:endParaRPr lang="en-GB" sz="2300" dirty="0">
              <a:solidFill>
                <a:srgbClr val="000000"/>
              </a:solidFill>
            </a:endParaRPr>
          </a:p>
          <a:p>
            <a:pPr marL="0" lvl="0" indent="0" defTabSz="457200">
              <a:lnSpc>
                <a:spcPct val="100000"/>
              </a:lnSpc>
              <a:spcBef>
                <a:spcPts val="0"/>
              </a:spcBef>
              <a:buClrTx/>
              <a:buNone/>
            </a:pPr>
            <a:endParaRPr lang="en-GB" sz="3400" dirty="0">
              <a:solidFill>
                <a:srgbClr val="000000"/>
              </a:solidFill>
            </a:endParaRPr>
          </a:p>
          <a:p>
            <a:pPr marL="0" lvl="0" indent="0" defTabSz="457200">
              <a:lnSpc>
                <a:spcPct val="100000"/>
              </a:lnSpc>
              <a:spcBef>
                <a:spcPts val="0"/>
              </a:spcBef>
              <a:buClrTx/>
              <a:buNone/>
            </a:pPr>
            <a:r>
              <a:rPr lang="en-GB" sz="3600" dirty="0">
                <a:solidFill>
                  <a:srgbClr val="000000"/>
                </a:solidFill>
              </a:rPr>
              <a:t>It is therefore important to appreciate what the child's view of the world is, and how this is determined by their developmental stage. Having this understanding can enable adults to present tasks to children in meaningful and non-threatening ways, and to have expectations which are compatible with their skills.</a:t>
            </a:r>
          </a:p>
          <a:p>
            <a:pPr marL="0" lvl="0" indent="0" defTabSz="457200">
              <a:lnSpc>
                <a:spcPct val="100000"/>
              </a:lnSpc>
              <a:spcBef>
                <a:spcPts val="0"/>
              </a:spcBef>
              <a:buClrTx/>
              <a:buNone/>
            </a:pPr>
            <a:endParaRPr lang="en-GB" sz="3600" dirty="0">
              <a:solidFill>
                <a:srgbClr val="000000"/>
              </a:solidFill>
            </a:endParaRPr>
          </a:p>
          <a:p>
            <a:pPr marL="0" lvl="0" indent="0" defTabSz="457200">
              <a:lnSpc>
                <a:spcPct val="100000"/>
              </a:lnSpc>
              <a:spcBef>
                <a:spcPts val="0"/>
              </a:spcBef>
              <a:buClrTx/>
              <a:buNone/>
            </a:pPr>
            <a:endParaRPr lang="en-GB" sz="3600" dirty="0">
              <a:solidFill>
                <a:srgbClr val="000000"/>
              </a:solidFill>
            </a:endParaRPr>
          </a:p>
          <a:p>
            <a:pPr marL="0" lvl="0" indent="0" defTabSz="457200">
              <a:lnSpc>
                <a:spcPct val="100000"/>
              </a:lnSpc>
              <a:spcBef>
                <a:spcPts val="0"/>
              </a:spcBef>
              <a:buClrTx/>
              <a:buNone/>
            </a:pPr>
            <a:r>
              <a:rPr lang="en-GB" sz="3600" dirty="0">
                <a:solidFill>
                  <a:srgbClr val="000000"/>
                </a:solidFill>
              </a:rPr>
              <a:t>There is, however, a corresponding danger with such theories. For example, a child’s abilities or capacity to understand could be underestimated through rigid application of ‘staged’ thinking by the adults concerned. </a:t>
            </a:r>
          </a:p>
          <a:p>
            <a:pPr marL="0" lvl="0" indent="0" defTabSz="457200">
              <a:lnSpc>
                <a:spcPct val="100000"/>
              </a:lnSpc>
              <a:spcBef>
                <a:spcPts val="0"/>
              </a:spcBef>
              <a:buClrTx/>
              <a:buNone/>
            </a:pPr>
            <a:r>
              <a:rPr lang="en-GB" sz="3600" dirty="0">
                <a:solidFill>
                  <a:srgbClr val="000000"/>
                </a:solidFill>
              </a:rPr>
              <a:t> </a:t>
            </a:r>
          </a:p>
          <a:p>
            <a:pPr marL="0" lvl="0" indent="0" defTabSz="457200">
              <a:lnSpc>
                <a:spcPct val="100000"/>
              </a:lnSpc>
              <a:spcBef>
                <a:spcPts val="0"/>
              </a:spcBef>
              <a:buClrTx/>
              <a:buNone/>
            </a:pPr>
            <a:endParaRPr lang="en-GB" dirty="0">
              <a:solidFill>
                <a:srgbClr val="000000"/>
              </a:solidFill>
            </a:endParaRPr>
          </a:p>
          <a:p>
            <a:endParaRPr lang="en-GB" dirty="0"/>
          </a:p>
        </p:txBody>
      </p:sp>
      <p:pic>
        <p:nvPicPr>
          <p:cNvPr id="4" name="Picture 3"/>
          <p:cNvPicPr>
            <a:picLocks noChangeAspect="1"/>
          </p:cNvPicPr>
          <p:nvPr/>
        </p:nvPicPr>
        <p:blipFill>
          <a:blip r:embed="rId2"/>
          <a:stretch>
            <a:fillRect/>
          </a:stretch>
        </p:blipFill>
        <p:spPr>
          <a:xfrm>
            <a:off x="838200" y="1088898"/>
            <a:ext cx="1771650" cy="1771650"/>
          </a:xfrm>
          <a:prstGeom prst="rect">
            <a:avLst/>
          </a:prstGeom>
        </p:spPr>
      </p:pic>
    </p:spTree>
    <p:extLst>
      <p:ext uri="{BB962C8B-B14F-4D97-AF65-F5344CB8AC3E}">
        <p14:creationId xmlns:p14="http://schemas.microsoft.com/office/powerpoint/2010/main" val="27569428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79" y="1936990"/>
            <a:ext cx="2834640" cy="2337758"/>
          </a:xfrm>
        </p:spPr>
        <p:txBody>
          <a:bodyPr>
            <a:normAutofit/>
          </a:bodyPr>
          <a:lstStyle/>
          <a:p>
            <a:pPr algn="ctr"/>
            <a:r>
              <a:rPr lang="en-GB" sz="3600" dirty="0"/>
              <a:t>Piaget </a:t>
            </a:r>
            <a:br>
              <a:rPr lang="en-GB" sz="3600" dirty="0"/>
            </a:br>
            <a:r>
              <a:rPr lang="en-GB" sz="3600" dirty="0"/>
              <a:t>Vs </a:t>
            </a:r>
            <a:br>
              <a:rPr lang="en-GB" sz="3600" dirty="0"/>
            </a:br>
            <a:r>
              <a:rPr lang="en-GB" sz="3600" dirty="0"/>
              <a:t>Vygotsky </a:t>
            </a:r>
          </a:p>
        </p:txBody>
      </p:sp>
      <p:sp>
        <p:nvSpPr>
          <p:cNvPr id="3" name="Content Placeholder 2"/>
          <p:cNvSpPr>
            <a:spLocks noGrp="1"/>
          </p:cNvSpPr>
          <p:nvPr>
            <p:ph idx="1"/>
          </p:nvPr>
        </p:nvSpPr>
        <p:spPr/>
        <p:txBody>
          <a:bodyPr>
            <a:noAutofit/>
          </a:bodyPr>
          <a:lstStyle/>
          <a:p>
            <a:r>
              <a:rPr lang="en-GB" sz="2400" dirty="0">
                <a:solidFill>
                  <a:schemeClr val="tx1"/>
                </a:solidFill>
              </a:rPr>
              <a:t>Piaget's theory places particular emphasis on within-child cognitive development, but, other cognitive developmental theorists stress the importance of language development and environmental factors.  Whereas Piaget viewed language as a consequence or outcome of a child's increasing cognitive development, Vygotsky saw it as having a more instrumental and mediating effect.   </a:t>
            </a:r>
          </a:p>
          <a:p>
            <a:pPr marL="0" indent="0">
              <a:buNone/>
            </a:pPr>
            <a:endParaRPr lang="en-GB" sz="2400" dirty="0">
              <a:solidFill>
                <a:schemeClr val="tx1"/>
              </a:solidFill>
            </a:endParaRPr>
          </a:p>
          <a:p>
            <a:r>
              <a:rPr lang="en-GB" sz="2400" dirty="0">
                <a:solidFill>
                  <a:schemeClr val="tx1"/>
                </a:solidFill>
              </a:rPr>
              <a:t>Vygotsky also drew attention to the important influence of social interaction and culture on cognitive development. More detail concerning Vygotsky's work can be found in Shaffer and </a:t>
            </a:r>
            <a:r>
              <a:rPr lang="en-GB" sz="2400" dirty="0" err="1">
                <a:solidFill>
                  <a:schemeClr val="tx1"/>
                </a:solidFill>
              </a:rPr>
              <a:t>Kipp</a:t>
            </a:r>
            <a:r>
              <a:rPr lang="en-GB" sz="2400" dirty="0">
                <a:solidFill>
                  <a:schemeClr val="tx1"/>
                </a:solidFill>
              </a:rPr>
              <a:t> (2014).  Essentially, this work points to the significance of adult guidance and mediation in the cognitive-developmental process, and the importance of pitching activities and language at the right level for optimum learning to take place.  </a:t>
            </a:r>
          </a:p>
        </p:txBody>
      </p:sp>
      <p:pic>
        <p:nvPicPr>
          <p:cNvPr id="4" name="Picture 3"/>
          <p:cNvPicPr>
            <a:picLocks noChangeAspect="1"/>
          </p:cNvPicPr>
          <p:nvPr/>
        </p:nvPicPr>
        <p:blipFill>
          <a:blip r:embed="rId2"/>
          <a:stretch>
            <a:fillRect/>
          </a:stretch>
        </p:blipFill>
        <p:spPr>
          <a:xfrm>
            <a:off x="1093536" y="798057"/>
            <a:ext cx="1354389" cy="1838099"/>
          </a:xfrm>
          <a:prstGeom prst="rect">
            <a:avLst/>
          </a:prstGeom>
        </p:spPr>
      </p:pic>
      <p:pic>
        <p:nvPicPr>
          <p:cNvPr id="5" name="Picture 4"/>
          <p:cNvPicPr>
            <a:picLocks noChangeAspect="1"/>
          </p:cNvPicPr>
          <p:nvPr/>
        </p:nvPicPr>
        <p:blipFill>
          <a:blip r:embed="rId3"/>
          <a:stretch>
            <a:fillRect/>
          </a:stretch>
        </p:blipFill>
        <p:spPr>
          <a:xfrm>
            <a:off x="1093537" y="4274748"/>
            <a:ext cx="1287714" cy="1776520"/>
          </a:xfrm>
          <a:prstGeom prst="rect">
            <a:avLst/>
          </a:prstGeom>
        </p:spPr>
      </p:pic>
    </p:spTree>
    <p:extLst>
      <p:ext uri="{BB962C8B-B14F-4D97-AF65-F5344CB8AC3E}">
        <p14:creationId xmlns:p14="http://schemas.microsoft.com/office/powerpoint/2010/main" val="130961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548" y="1447800"/>
            <a:ext cx="2834640" cy="1062990"/>
          </a:xfrm>
        </p:spPr>
        <p:txBody>
          <a:bodyPr/>
          <a:lstStyle/>
          <a:p>
            <a:pPr algn="ctr"/>
            <a:r>
              <a:rPr lang="en-GB" dirty="0"/>
              <a:t>Recent developments </a:t>
            </a:r>
          </a:p>
        </p:txBody>
      </p:sp>
      <p:sp>
        <p:nvSpPr>
          <p:cNvPr id="3" name="Content Placeholder 2"/>
          <p:cNvSpPr>
            <a:spLocks noGrp="1"/>
          </p:cNvSpPr>
          <p:nvPr>
            <p:ph idx="1"/>
          </p:nvPr>
        </p:nvSpPr>
        <p:spPr>
          <a:xfrm>
            <a:off x="3493214" y="534257"/>
            <a:ext cx="8346362" cy="6323744"/>
          </a:xfrm>
        </p:spPr>
        <p:txBody>
          <a:bodyPr>
            <a:noAutofit/>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r>
              <a:rPr lang="en-GB" dirty="0">
                <a:solidFill>
                  <a:schemeClr val="tx1"/>
                </a:solidFill>
              </a:rPr>
              <a:t>More recent thinking regarding cognitive development has placed emphasis on basic underlying processes such as memory strategies, metacognition (knowledge of one's own thinking processes), and speed of information processing.  Current theories would suggest that children may be born with some basic organisational abilities, but then more complex strategies emerge in a sequential, but not staged, manner. The relative contributions of heredity and environment are not specified, but this approach may shed light on some of the cognitive processes which lead to healthy social, emotional and behavioural development.   </a:t>
            </a:r>
          </a:p>
          <a:p>
            <a:pPr marL="0" indent="0">
              <a:buNone/>
            </a:pPr>
            <a:endParaRPr lang="en-GB" dirty="0">
              <a:solidFill>
                <a:schemeClr val="tx1"/>
              </a:solidFill>
            </a:endParaRPr>
          </a:p>
          <a:p>
            <a:r>
              <a:rPr lang="en-GB" dirty="0">
                <a:solidFill>
                  <a:schemeClr val="tx1"/>
                </a:solidFill>
              </a:rPr>
              <a:t>Application of this sequential thinking may help teachers to develop more effective educational programmes both in terms of ‘academic’ and social, emotional and behavioural development. </a:t>
            </a:r>
          </a:p>
          <a:p>
            <a:pPr marL="0" indent="0">
              <a:buNone/>
            </a:pPr>
            <a:endParaRPr lang="en-GB" dirty="0">
              <a:solidFill>
                <a:schemeClr val="tx1"/>
              </a:solidFill>
            </a:endParaRPr>
          </a:p>
          <a:p>
            <a:r>
              <a:rPr lang="en-GB" dirty="0">
                <a:solidFill>
                  <a:schemeClr val="tx1"/>
                </a:solidFill>
              </a:rPr>
              <a:t>A fuller account of the information processing perspective can be found in Bee and Boyd (2013).  This approach may be particularly significant in view of the increased use of cognitive behavioural approaches to intervention within the field of SEBD. </a:t>
            </a:r>
          </a:p>
          <a:p>
            <a:endParaRPr lang="en-GB" dirty="0">
              <a:solidFill>
                <a:schemeClr val="tx1"/>
              </a:solidFill>
            </a:endParaRPr>
          </a:p>
          <a:p>
            <a:endParaRPr lang="en-GB" dirty="0">
              <a:solidFill>
                <a:schemeClr val="tx1"/>
              </a:solidFill>
            </a:endParaRPr>
          </a:p>
          <a:p>
            <a:endParaRPr lang="en-GB" dirty="0">
              <a:solidFill>
                <a:schemeClr val="tx1"/>
              </a:solidFill>
            </a:endParaRPr>
          </a:p>
          <a:p>
            <a:pPr marL="0" indent="0">
              <a:buNone/>
            </a:pPr>
            <a:endParaRPr lang="en-GB" dirty="0"/>
          </a:p>
          <a:p>
            <a:pPr marL="0" indent="0">
              <a:buNone/>
            </a:pPr>
            <a:r>
              <a:rPr lang="en-GB" dirty="0"/>
              <a:t> </a:t>
            </a:r>
          </a:p>
        </p:txBody>
      </p:sp>
      <p:pic>
        <p:nvPicPr>
          <p:cNvPr id="4" name="Picture 3"/>
          <p:cNvPicPr>
            <a:picLocks noChangeAspect="1"/>
          </p:cNvPicPr>
          <p:nvPr/>
        </p:nvPicPr>
        <p:blipFill>
          <a:blip r:embed="rId3"/>
          <a:stretch>
            <a:fillRect/>
          </a:stretch>
        </p:blipFill>
        <p:spPr>
          <a:xfrm>
            <a:off x="523874" y="3276599"/>
            <a:ext cx="2185988" cy="1457325"/>
          </a:xfrm>
          <a:prstGeom prst="rect">
            <a:avLst/>
          </a:prstGeom>
        </p:spPr>
      </p:pic>
    </p:spTree>
    <p:extLst>
      <p:ext uri="{BB962C8B-B14F-4D97-AF65-F5344CB8AC3E}">
        <p14:creationId xmlns:p14="http://schemas.microsoft.com/office/powerpoint/2010/main" val="13342650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Biological</a:t>
            </a:r>
            <a:br>
              <a:rPr lang="en-GB" dirty="0"/>
            </a:br>
            <a:br>
              <a:rPr lang="en-GB" dirty="0"/>
            </a:br>
            <a:r>
              <a:rPr lang="en-GB" dirty="0">
                <a:solidFill>
                  <a:schemeClr val="bg1"/>
                </a:solidFill>
              </a:rPr>
              <a:t> </a:t>
            </a:r>
          </a:p>
        </p:txBody>
      </p:sp>
      <p:sp>
        <p:nvSpPr>
          <p:cNvPr id="3" name="Rectangle 2"/>
          <p:cNvSpPr/>
          <p:nvPr/>
        </p:nvSpPr>
        <p:spPr>
          <a:xfrm>
            <a:off x="3380198" y="102742"/>
            <a:ext cx="8383177" cy="7540526"/>
          </a:xfrm>
          <a:prstGeom prst="rect">
            <a:avLst/>
          </a:prstGeom>
        </p:spPr>
        <p:txBody>
          <a:bodyPr wrap="square">
            <a:spAutoFit/>
          </a:bodyPr>
          <a:lstStyle/>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200" dirty="0"/>
              <a:t>A biological perspective to human development focuses primarily on the way in which an individual's development is determined by genetic information.  It also looks at how other biological factors such as chemicals within the brain and brain structure affect learning and behaviour. </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Although environmental influences are not denied by biological theorists, their main area of study is within the child. There are two important but distinct aspects of the contribution of biological study to the development of SEBD.  At a primary level, such study is aimed at investigating the biological causes of difficulties.  At a secondary level, understanding some of the biological processes involved or associated with such difficulties may lead to successful interventions or treatments, even though the underlying causes remain unknown.  </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The role of drugs, both in terms of treatment and as causal factors of difficulties, is a key area of research, as well as genetic studies. </a:t>
            </a:r>
          </a:p>
          <a:p>
            <a:r>
              <a:rPr lang="en-GB" dirty="0"/>
              <a:t> </a:t>
            </a:r>
          </a:p>
          <a:p>
            <a:r>
              <a:rPr lang="en-GB" dirty="0"/>
              <a:t> </a:t>
            </a:r>
          </a:p>
          <a:p>
            <a:r>
              <a:rPr lang="en-GB" dirty="0"/>
              <a:t>.  </a:t>
            </a:r>
          </a:p>
          <a:p>
            <a:endParaRPr lang="en-GB" dirty="0"/>
          </a:p>
          <a:p>
            <a:endParaRPr lang="en-GB" dirty="0"/>
          </a:p>
        </p:txBody>
      </p:sp>
      <p:pic>
        <p:nvPicPr>
          <p:cNvPr id="4" name="Picture 3"/>
          <p:cNvPicPr>
            <a:picLocks noChangeAspect="1"/>
          </p:cNvPicPr>
          <p:nvPr/>
        </p:nvPicPr>
        <p:blipFill>
          <a:blip r:embed="rId2"/>
          <a:stretch>
            <a:fillRect/>
          </a:stretch>
        </p:blipFill>
        <p:spPr>
          <a:xfrm>
            <a:off x="688975" y="876300"/>
            <a:ext cx="1920875" cy="1152525"/>
          </a:xfrm>
          <a:prstGeom prst="rect">
            <a:avLst/>
          </a:prstGeom>
        </p:spPr>
      </p:pic>
    </p:spTree>
    <p:extLst>
      <p:ext uri="{BB962C8B-B14F-4D97-AF65-F5344CB8AC3E}">
        <p14:creationId xmlns:p14="http://schemas.microsoft.com/office/powerpoint/2010/main" val="5168256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3200" dirty="0"/>
            </a:br>
            <a:br>
              <a:rPr lang="en-GB" sz="3200" dirty="0"/>
            </a:br>
            <a:br>
              <a:rPr lang="en-GB" sz="3200" dirty="0"/>
            </a:br>
            <a:r>
              <a:rPr lang="en-GB" sz="3200" dirty="0"/>
              <a:t>How it might help to understand the development of SEBD:</a:t>
            </a:r>
          </a:p>
        </p:txBody>
      </p:sp>
      <p:sp>
        <p:nvSpPr>
          <p:cNvPr id="3" name="Rectangle 2"/>
          <p:cNvSpPr/>
          <p:nvPr/>
        </p:nvSpPr>
        <p:spPr>
          <a:xfrm>
            <a:off x="3760342" y="115095"/>
            <a:ext cx="8018766" cy="6924973"/>
          </a:xfrm>
          <a:prstGeom prst="rect">
            <a:avLst/>
          </a:prstGeom>
        </p:spPr>
        <p:txBody>
          <a:bodyPr wrap="square">
            <a:spAutoFit/>
          </a:bodyPr>
          <a:lstStyle/>
          <a:p>
            <a:r>
              <a:rPr lang="en-GB" sz="2000" dirty="0"/>
              <a:t> </a:t>
            </a:r>
          </a:p>
          <a:p>
            <a:endParaRPr lang="en-GB" sz="2000" dirty="0"/>
          </a:p>
          <a:p>
            <a:r>
              <a:rPr lang="en-GB" sz="2800" dirty="0"/>
              <a:t>Current theories tend to suggest that individuals are born with certain predispositions which are either exacerbated or suppressed by different environmental conditions.   </a:t>
            </a:r>
          </a:p>
          <a:p>
            <a:endParaRPr lang="en-GB" sz="2800" dirty="0"/>
          </a:p>
          <a:p>
            <a:endParaRPr lang="en-GB" sz="2800" dirty="0"/>
          </a:p>
          <a:p>
            <a:r>
              <a:rPr lang="en-GB" sz="2800" dirty="0"/>
              <a:t>Ethologists such as Bowlby and Wilson, have looked into the way in which humans may be pre-programmed to behave in certain ways, and how this programming has evolved and adapted to environments.</a:t>
            </a:r>
          </a:p>
          <a:p>
            <a:endParaRPr lang="en-GB" sz="2000" dirty="0"/>
          </a:p>
          <a:p>
            <a:endParaRPr lang="en-GB" sz="2000" dirty="0"/>
          </a:p>
          <a:p>
            <a:endParaRPr lang="en-GB" sz="2000" dirty="0"/>
          </a:p>
          <a:p>
            <a:endParaRPr lang="en-GB" dirty="0"/>
          </a:p>
          <a:p>
            <a:r>
              <a:rPr lang="en-GB" dirty="0"/>
              <a:t> </a:t>
            </a:r>
          </a:p>
        </p:txBody>
      </p:sp>
      <p:pic>
        <p:nvPicPr>
          <p:cNvPr id="4" name="Picture 3"/>
          <p:cNvPicPr>
            <a:picLocks noChangeAspect="1"/>
          </p:cNvPicPr>
          <p:nvPr/>
        </p:nvPicPr>
        <p:blipFill>
          <a:blip r:embed="rId2"/>
          <a:stretch>
            <a:fillRect/>
          </a:stretch>
        </p:blipFill>
        <p:spPr>
          <a:xfrm>
            <a:off x="687628" y="816957"/>
            <a:ext cx="1767993" cy="1767993"/>
          </a:xfrm>
          <a:prstGeom prst="rect">
            <a:avLst/>
          </a:prstGeom>
        </p:spPr>
      </p:pic>
    </p:spTree>
    <p:extLst>
      <p:ext uri="{BB962C8B-B14F-4D97-AF65-F5344CB8AC3E}">
        <p14:creationId xmlns:p14="http://schemas.microsoft.com/office/powerpoint/2010/main" val="2910971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2800" dirty="0"/>
            </a:br>
            <a:br>
              <a:rPr lang="en-GB" sz="2800" dirty="0"/>
            </a:br>
            <a:r>
              <a:rPr lang="en-GB" sz="2800" dirty="0"/>
              <a:t>How it might help to understand the development of SEBD:</a:t>
            </a:r>
          </a:p>
        </p:txBody>
      </p:sp>
      <p:sp>
        <p:nvSpPr>
          <p:cNvPr id="3" name="Rectangle 2"/>
          <p:cNvSpPr/>
          <p:nvPr/>
        </p:nvSpPr>
        <p:spPr>
          <a:xfrm>
            <a:off x="3534310" y="254329"/>
            <a:ext cx="8342616" cy="7232749"/>
          </a:xfrm>
          <a:prstGeom prst="rect">
            <a:avLst/>
          </a:prstGeom>
        </p:spPr>
        <p:txBody>
          <a:bodyPr wrap="square">
            <a:spAutoFit/>
          </a:bodyPr>
          <a:lstStyle/>
          <a:p>
            <a:endParaRPr lang="en-GB" sz="2200" dirty="0"/>
          </a:p>
          <a:p>
            <a:endParaRPr lang="en-GB" sz="2200" dirty="0"/>
          </a:p>
          <a:p>
            <a:r>
              <a:rPr lang="en-GB" sz="2200" dirty="0"/>
              <a:t>Another major consideration of biological theorists is the development of personality.  They point to research which suggests each individual is born with an inherited temperament which determines their response to the environment and the way in which others respond to them.   </a:t>
            </a:r>
          </a:p>
          <a:p>
            <a:r>
              <a:rPr lang="en-GB" sz="2200" dirty="0"/>
              <a:t> </a:t>
            </a:r>
          </a:p>
          <a:p>
            <a:endParaRPr lang="en-GB" sz="2200" dirty="0"/>
          </a:p>
          <a:p>
            <a:r>
              <a:rPr lang="en-GB" sz="2200" dirty="0"/>
              <a:t>Biological factors which are not necessarily inherited have an important influence on development.  For example, there is a considerable body of research which points to the effects on human development in the womb from chemicals (e.g. alcohol, nicotine) and diseases (e.g. rubella).  </a:t>
            </a:r>
          </a:p>
          <a:p>
            <a:r>
              <a:rPr lang="en-GB" sz="2200" dirty="0"/>
              <a:t> </a:t>
            </a:r>
          </a:p>
          <a:p>
            <a:r>
              <a:rPr lang="en-GB" sz="2200" dirty="0"/>
              <a:t>In the developing child the importance of hormones, nutrition, illnesses and drugs cannot be underestimated.</a:t>
            </a:r>
          </a:p>
          <a:p>
            <a:endParaRPr lang="en-GB" sz="2200" dirty="0"/>
          </a:p>
          <a:p>
            <a:endParaRPr lang="en-GB" dirty="0"/>
          </a:p>
          <a:p>
            <a:endParaRPr lang="en-GB" dirty="0"/>
          </a:p>
          <a:p>
            <a:endParaRPr lang="en-GB" dirty="0"/>
          </a:p>
          <a:p>
            <a:endParaRPr lang="en-GB" dirty="0"/>
          </a:p>
          <a:p>
            <a:r>
              <a:rPr lang="en-GB" dirty="0"/>
              <a:t> </a:t>
            </a:r>
          </a:p>
        </p:txBody>
      </p:sp>
      <p:pic>
        <p:nvPicPr>
          <p:cNvPr id="4" name="Picture 3"/>
          <p:cNvPicPr>
            <a:picLocks noChangeAspect="1"/>
          </p:cNvPicPr>
          <p:nvPr/>
        </p:nvPicPr>
        <p:blipFill>
          <a:blip r:embed="rId2"/>
          <a:stretch>
            <a:fillRect/>
          </a:stretch>
        </p:blipFill>
        <p:spPr>
          <a:xfrm>
            <a:off x="754303" y="981980"/>
            <a:ext cx="1767993" cy="1767993"/>
          </a:xfrm>
          <a:prstGeom prst="rect">
            <a:avLst/>
          </a:prstGeom>
        </p:spPr>
      </p:pic>
    </p:spTree>
    <p:extLst>
      <p:ext uri="{BB962C8B-B14F-4D97-AF65-F5344CB8AC3E}">
        <p14:creationId xmlns:p14="http://schemas.microsoft.com/office/powerpoint/2010/main" val="28716098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3200" dirty="0"/>
            </a:br>
            <a:br>
              <a:rPr lang="en-GB" sz="3200" dirty="0"/>
            </a:br>
            <a:br>
              <a:rPr lang="en-GB" sz="3200" dirty="0"/>
            </a:br>
            <a:r>
              <a:rPr lang="en-GB" sz="3200" dirty="0"/>
              <a:t>How it might help to understand the development of SEBD:</a:t>
            </a:r>
          </a:p>
        </p:txBody>
      </p:sp>
      <p:sp>
        <p:nvSpPr>
          <p:cNvPr id="3" name="Rectangle 2"/>
          <p:cNvSpPr/>
          <p:nvPr/>
        </p:nvSpPr>
        <p:spPr>
          <a:xfrm>
            <a:off x="3510980" y="218079"/>
            <a:ext cx="8067674" cy="6801862"/>
          </a:xfrm>
          <a:prstGeom prst="rect">
            <a:avLst/>
          </a:prstGeom>
        </p:spPr>
        <p:txBody>
          <a:bodyPr wrap="square">
            <a:spAutoFit/>
          </a:bodyPr>
          <a:lstStyle/>
          <a:p>
            <a:r>
              <a:rPr lang="en-GB" sz="2200" dirty="0"/>
              <a:t>A biological perspective also views some emotional and behavioural difficulties as resulting from chemical imbalances in the brain which may be ameliorated by drugs. Examples include attention deficit hyperactivity disorder (ADHD) or clinical depression, for which Ritalin/</a:t>
            </a:r>
            <a:r>
              <a:rPr lang="en-GB" sz="2200" dirty="0" err="1"/>
              <a:t>Concerta</a:t>
            </a:r>
            <a:r>
              <a:rPr lang="en-GB" sz="2200" dirty="0"/>
              <a:t> or Prozac respectively may be prescribed. </a:t>
            </a:r>
          </a:p>
          <a:p>
            <a:r>
              <a:rPr lang="en-GB" sz="2200" dirty="0"/>
              <a:t> </a:t>
            </a:r>
          </a:p>
          <a:p>
            <a:r>
              <a:rPr lang="en-GB" sz="2200" dirty="0"/>
              <a:t>Biological perspectives can add much to the understanding and treatment of social, emotional and behavioural difficulties. </a:t>
            </a:r>
          </a:p>
          <a:p>
            <a:r>
              <a:rPr lang="en-GB" sz="2200" dirty="0"/>
              <a:t> </a:t>
            </a:r>
          </a:p>
          <a:p>
            <a:r>
              <a:rPr lang="en-GB" sz="2200" dirty="0"/>
              <a:t>They can help in the development of preventative strategies (e.g. through improving antenatal care, nutrition </a:t>
            </a:r>
            <a:r>
              <a:rPr lang="en-GB" sz="2200" dirty="0" err="1"/>
              <a:t>etc</a:t>
            </a:r>
            <a:r>
              <a:rPr lang="en-GB" sz="2200" dirty="0"/>
              <a:t>) as well as providing effective treatments, especially in crisis situations. </a:t>
            </a:r>
          </a:p>
          <a:p>
            <a:r>
              <a:rPr lang="en-GB" sz="2200" dirty="0"/>
              <a:t> </a:t>
            </a:r>
          </a:p>
          <a:p>
            <a:r>
              <a:rPr lang="en-GB" sz="2200" dirty="0"/>
              <a:t>However, they can also have their drawbacks by suggesting difficulties are inborn and fixed, thus disempowering individuals from trying alternative strategies. Biological perspectives promote a “within child model” of SEBD which sees individuals as the problem to be sorted out and “cured.” </a:t>
            </a:r>
          </a:p>
          <a:p>
            <a:endParaRPr lang="en-GB" sz="2000" dirty="0"/>
          </a:p>
          <a:p>
            <a:endParaRPr lang="en-GB" sz="2000" dirty="0"/>
          </a:p>
        </p:txBody>
      </p:sp>
      <p:pic>
        <p:nvPicPr>
          <p:cNvPr id="4" name="Picture 3"/>
          <p:cNvPicPr>
            <a:picLocks noChangeAspect="1"/>
          </p:cNvPicPr>
          <p:nvPr/>
        </p:nvPicPr>
        <p:blipFill>
          <a:blip r:embed="rId2"/>
          <a:stretch>
            <a:fillRect/>
          </a:stretch>
        </p:blipFill>
        <p:spPr>
          <a:xfrm>
            <a:off x="725728" y="863488"/>
            <a:ext cx="1767993" cy="1767993"/>
          </a:xfrm>
          <a:prstGeom prst="rect">
            <a:avLst/>
          </a:prstGeom>
        </p:spPr>
      </p:pic>
    </p:spTree>
    <p:extLst>
      <p:ext uri="{BB962C8B-B14F-4D97-AF65-F5344CB8AC3E}">
        <p14:creationId xmlns:p14="http://schemas.microsoft.com/office/powerpoint/2010/main" val="592741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Further reading.. </a:t>
            </a:r>
          </a:p>
        </p:txBody>
      </p:sp>
      <p:sp>
        <p:nvSpPr>
          <p:cNvPr id="8" name="Content Placeholder 7"/>
          <p:cNvSpPr>
            <a:spLocks noGrp="1"/>
          </p:cNvSpPr>
          <p:nvPr>
            <p:ph idx="1"/>
          </p:nvPr>
        </p:nvSpPr>
        <p:spPr/>
        <p:txBody>
          <a:bodyPr/>
          <a:lstStyle/>
          <a:p>
            <a:r>
              <a:rPr lang="en-GB" b="1" dirty="0"/>
              <a:t>For further details concerning aspects of this research see Bee and Boyd (2013) and Shaffer and </a:t>
            </a:r>
            <a:r>
              <a:rPr lang="en-GB" b="1" dirty="0" err="1"/>
              <a:t>Kipp</a:t>
            </a:r>
            <a:r>
              <a:rPr lang="en-GB" b="1" dirty="0"/>
              <a:t> (2014). </a:t>
            </a:r>
          </a:p>
          <a:p>
            <a:pPr marL="0" indent="0">
              <a:buNone/>
            </a:pPr>
            <a:endParaRPr lang="en-GB" b="1" dirty="0"/>
          </a:p>
          <a:p>
            <a:r>
              <a:rPr lang="en-GB" b="1" dirty="0"/>
              <a:t>For further reading within the area of ADHD see Cain's (2000), Cooper and </a:t>
            </a:r>
            <a:r>
              <a:rPr lang="en-GB" b="1" dirty="0" err="1"/>
              <a:t>Shea</a:t>
            </a:r>
            <a:r>
              <a:rPr lang="en-GB" b="1" dirty="0"/>
              <a:t> (1998), </a:t>
            </a:r>
            <a:r>
              <a:rPr lang="en-GB" b="1" dirty="0" err="1"/>
              <a:t>Thapar</a:t>
            </a:r>
            <a:r>
              <a:rPr lang="en-GB" b="1" dirty="0"/>
              <a:t> and </a:t>
            </a:r>
            <a:r>
              <a:rPr lang="en-GB" b="1" dirty="0" err="1"/>
              <a:t>Thapar</a:t>
            </a:r>
            <a:r>
              <a:rPr lang="en-GB" b="1" dirty="0"/>
              <a:t> and Tait (2003). </a:t>
            </a:r>
          </a:p>
        </p:txBody>
      </p:sp>
    </p:spTree>
    <p:extLst>
      <p:ext uri="{BB962C8B-B14F-4D97-AF65-F5344CB8AC3E}">
        <p14:creationId xmlns:p14="http://schemas.microsoft.com/office/powerpoint/2010/main" val="1841221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3</a:t>
            </a:r>
            <a:br>
              <a:rPr lang="en-GB" dirty="0">
                <a:solidFill>
                  <a:schemeClr val="bg1"/>
                </a:solidFill>
              </a:rPr>
            </a:br>
            <a:r>
              <a:rPr lang="en-GB" dirty="0">
                <a:solidFill>
                  <a:schemeClr val="bg1"/>
                </a:solidFill>
              </a:rPr>
              <a:t>. Psychoanalytic</a:t>
            </a:r>
            <a:br>
              <a:rPr lang="en-GB" dirty="0">
                <a:solidFill>
                  <a:srgbClr val="000000"/>
                </a:solidFill>
              </a:rPr>
            </a:br>
            <a:endParaRPr lang="en-GB" sz="2400" dirty="0">
              <a:solidFill>
                <a:schemeClr val="bg1"/>
              </a:solidFill>
            </a:endParaRPr>
          </a:p>
        </p:txBody>
      </p:sp>
      <p:sp>
        <p:nvSpPr>
          <p:cNvPr id="3" name="Rectangle 2"/>
          <p:cNvSpPr/>
          <p:nvPr/>
        </p:nvSpPr>
        <p:spPr>
          <a:xfrm>
            <a:off x="3672517" y="919475"/>
            <a:ext cx="7747957" cy="4708981"/>
          </a:xfrm>
          <a:prstGeom prst="rect">
            <a:avLst/>
          </a:prstGeom>
        </p:spPr>
        <p:txBody>
          <a:bodyPr wrap="square">
            <a:spAutoFit/>
          </a:bodyPr>
          <a:lstStyle/>
          <a:p>
            <a:pPr lvl="0"/>
            <a:r>
              <a:rPr lang="en-GB" sz="2000" dirty="0">
                <a:solidFill>
                  <a:srgbClr val="000000"/>
                </a:solidFill>
              </a:rPr>
              <a:t>Whereas the cognitive developmental perspective looks particularly at intellectual development, the psychoanalytic perspective focuses on emotional development and the underlying processes of 'mind'.  Sigmund Freud is the acknowledged originator of the psychoanalytic approach. </a:t>
            </a:r>
          </a:p>
          <a:p>
            <a:pPr lvl="0"/>
            <a:r>
              <a:rPr lang="en-GB" sz="2000" dirty="0">
                <a:solidFill>
                  <a:srgbClr val="000000"/>
                </a:solidFill>
              </a:rPr>
              <a:t> </a:t>
            </a:r>
          </a:p>
          <a:p>
            <a:pPr lvl="0"/>
            <a:r>
              <a:rPr lang="en-GB" sz="2000" dirty="0">
                <a:solidFill>
                  <a:srgbClr val="000000"/>
                </a:solidFill>
              </a:rPr>
              <a:t>Essentially, Freud believed that from birth human social interactions, emotions, behaviour and developmental change was governed by a need to satisfy powerful unconscious biological urges, primarily the sex drive (libido).  He saw personality as made up of three components - the id (at the centre of the unconscious and originator of basic drives), the ego (the executive part of personality) and the superego (which acted as a 'conscience', regulating behaviour in accordance with societal values). </a:t>
            </a:r>
          </a:p>
          <a:p>
            <a:pPr lvl="0"/>
            <a:r>
              <a:rPr lang="en-GB" sz="2000" dirty="0">
                <a:solidFill>
                  <a:srgbClr val="000000"/>
                </a:solidFill>
              </a:rPr>
              <a:t> </a:t>
            </a:r>
          </a:p>
          <a:p>
            <a:pPr lvl="0"/>
            <a:r>
              <a:rPr lang="en-GB" sz="2000" b="1" dirty="0">
                <a:solidFill>
                  <a:srgbClr val="000000"/>
                </a:solidFill>
              </a:rPr>
              <a:t>Key theorists: Sigmund Freud, Erikson and Alder </a:t>
            </a:r>
          </a:p>
        </p:txBody>
      </p:sp>
      <p:pic>
        <p:nvPicPr>
          <p:cNvPr id="4" name="Picture 3"/>
          <p:cNvPicPr>
            <a:picLocks noChangeAspect="1"/>
          </p:cNvPicPr>
          <p:nvPr/>
        </p:nvPicPr>
        <p:blipFill>
          <a:blip r:embed="rId2"/>
          <a:stretch>
            <a:fillRect/>
          </a:stretch>
        </p:blipFill>
        <p:spPr>
          <a:xfrm>
            <a:off x="962025" y="792338"/>
            <a:ext cx="1300162" cy="1432062"/>
          </a:xfrm>
          <a:prstGeom prst="rect">
            <a:avLst/>
          </a:prstGeom>
        </p:spPr>
      </p:pic>
    </p:spTree>
    <p:extLst>
      <p:ext uri="{BB962C8B-B14F-4D97-AF65-F5344CB8AC3E}">
        <p14:creationId xmlns:p14="http://schemas.microsoft.com/office/powerpoint/2010/main" val="2855328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br>
              <a:rPr lang="en-GB" dirty="0"/>
            </a:br>
            <a:r>
              <a:rPr lang="en-GB" sz="3200" dirty="0"/>
              <a:t>How it might help to understand the development of SEBD:</a:t>
            </a:r>
          </a:p>
        </p:txBody>
      </p:sp>
      <p:sp>
        <p:nvSpPr>
          <p:cNvPr id="3" name="Rectangle 2"/>
          <p:cNvSpPr/>
          <p:nvPr/>
        </p:nvSpPr>
        <p:spPr>
          <a:xfrm>
            <a:off x="3616503" y="671691"/>
            <a:ext cx="8106310" cy="6186309"/>
          </a:xfrm>
          <a:prstGeom prst="rect">
            <a:avLst/>
          </a:prstGeom>
        </p:spPr>
        <p:txBody>
          <a:bodyPr wrap="square">
            <a:spAutoFit/>
          </a:bodyPr>
          <a:lstStyle/>
          <a:p>
            <a:r>
              <a:rPr lang="en-GB" sz="2000" dirty="0"/>
              <a:t>Social, emotional and behavioural difficulties might be seen to arise when life events (for example trauma or threats to emotional security), especially at critical stages of development, mitigate against the satisfactory resolution of conflicts. </a:t>
            </a:r>
          </a:p>
          <a:p>
            <a:endParaRPr lang="en-GB" sz="2000" dirty="0"/>
          </a:p>
          <a:p>
            <a:r>
              <a:rPr lang="en-GB" sz="2000" dirty="0"/>
              <a:t>Psychoanalytic theorists such as Erikson and Adler, known as neo-Freudians, have taken Freud's theories and carried them forward, adding new insights and modified perspectives.  Erikson placed less emphasis on sexual stages than Freud, and more on social influences. For Erikson, children actively attempt to control their environments rather than respond passively to biological urges. Erikson saw a number of stages to psychosocial development involving the resolution of conflicts such as trust versus mistrust and initiative versus guilt.  </a:t>
            </a:r>
          </a:p>
          <a:p>
            <a:endParaRPr lang="en-GB" sz="2000" dirty="0"/>
          </a:p>
          <a:p>
            <a:r>
              <a:rPr lang="en-GB" sz="2000" dirty="0"/>
              <a:t>Other theorists have stressed the importance of different influences - for example, Adler pointed to sibling rivalry as one of the factors affecting social, emotional and behavioural development. </a:t>
            </a:r>
          </a:p>
          <a:p>
            <a:r>
              <a:rPr lang="en-GB" sz="2000" dirty="0"/>
              <a:t> </a:t>
            </a:r>
          </a:p>
          <a:p>
            <a:r>
              <a:rPr lang="en-GB" dirty="0"/>
              <a:t> </a:t>
            </a:r>
          </a:p>
          <a:p>
            <a:endParaRPr lang="en-GB" dirty="0"/>
          </a:p>
        </p:txBody>
      </p:sp>
      <p:pic>
        <p:nvPicPr>
          <p:cNvPr id="4" name="Picture 3"/>
          <p:cNvPicPr>
            <a:picLocks noChangeAspect="1"/>
          </p:cNvPicPr>
          <p:nvPr/>
        </p:nvPicPr>
        <p:blipFill>
          <a:blip r:embed="rId2"/>
          <a:stretch>
            <a:fillRect/>
          </a:stretch>
        </p:blipFill>
        <p:spPr>
          <a:xfrm>
            <a:off x="876299" y="859078"/>
            <a:ext cx="1398347" cy="1398347"/>
          </a:xfrm>
          <a:prstGeom prst="rect">
            <a:avLst/>
          </a:prstGeom>
        </p:spPr>
      </p:pic>
    </p:spTree>
    <p:extLst>
      <p:ext uri="{BB962C8B-B14F-4D97-AF65-F5344CB8AC3E}">
        <p14:creationId xmlns:p14="http://schemas.microsoft.com/office/powerpoint/2010/main" val="1913863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Cognitive Behaviour , Learning </a:t>
            </a:r>
          </a:p>
        </p:txBody>
      </p:sp>
      <p:sp>
        <p:nvSpPr>
          <p:cNvPr id="3" name="Rectangle 2"/>
          <p:cNvSpPr/>
          <p:nvPr/>
        </p:nvSpPr>
        <p:spPr>
          <a:xfrm>
            <a:off x="3946584" y="729888"/>
            <a:ext cx="7350066" cy="5324535"/>
          </a:xfrm>
          <a:prstGeom prst="rect">
            <a:avLst/>
          </a:prstGeom>
        </p:spPr>
        <p:txBody>
          <a:bodyPr wrap="square">
            <a:spAutoFit/>
          </a:bodyPr>
          <a:lstStyle/>
          <a:p>
            <a:r>
              <a:rPr lang="en-GB" sz="2000" dirty="0"/>
              <a:t>This</a:t>
            </a:r>
            <a:r>
              <a:rPr lang="en-GB" dirty="0"/>
              <a:t> </a:t>
            </a:r>
            <a:r>
              <a:rPr lang="en-GB" sz="2000" dirty="0"/>
              <a:t>perspective offers a great deal of insight into the development of social, emotional and behavioural difficulties in the variety of settings in which they can occur. </a:t>
            </a:r>
          </a:p>
          <a:p>
            <a:endParaRPr lang="en-GB" sz="2000" dirty="0"/>
          </a:p>
          <a:p>
            <a:r>
              <a:rPr lang="en-GB" sz="2000" dirty="0"/>
              <a:t> </a:t>
            </a:r>
          </a:p>
          <a:p>
            <a:r>
              <a:rPr lang="en-GB" sz="2000" dirty="0"/>
              <a:t>It is this perspective in particular that can offer an explanation for why behaviour varies according to where an individual is, and can offer hope for change in one environment (e.g. school) even when there can be little influence elsewhere. </a:t>
            </a:r>
          </a:p>
          <a:p>
            <a:r>
              <a:rPr lang="en-GB" sz="2000" dirty="0"/>
              <a:t> </a:t>
            </a:r>
          </a:p>
          <a:p>
            <a:endParaRPr lang="en-GB" sz="2000" dirty="0"/>
          </a:p>
          <a:p>
            <a:r>
              <a:rPr lang="en-GB" sz="2000" dirty="0"/>
              <a:t>This perspective can also be applied to a wide range of perceived difficulties, especially those which are milder in nature.  Further advantages are that it is parsimonious, i.e. it allows for interventions to take place at the least intrusive level, and, in addition, interventions are more readily evaluated than those from most other perspectives</a:t>
            </a:r>
            <a:r>
              <a:rPr lang="en-GB" dirty="0"/>
              <a:t>. </a:t>
            </a:r>
          </a:p>
        </p:txBody>
      </p:sp>
      <p:pic>
        <p:nvPicPr>
          <p:cNvPr id="4" name="Picture 3"/>
          <p:cNvPicPr>
            <a:picLocks noChangeAspect="1"/>
          </p:cNvPicPr>
          <p:nvPr/>
        </p:nvPicPr>
        <p:blipFill>
          <a:blip r:embed="rId2"/>
          <a:stretch>
            <a:fillRect/>
          </a:stretch>
        </p:blipFill>
        <p:spPr>
          <a:xfrm>
            <a:off x="741816" y="977538"/>
            <a:ext cx="1748971" cy="1524000"/>
          </a:xfrm>
          <a:prstGeom prst="rect">
            <a:avLst/>
          </a:prstGeom>
        </p:spPr>
      </p:pic>
    </p:spTree>
    <p:extLst>
      <p:ext uri="{BB962C8B-B14F-4D97-AF65-F5344CB8AC3E}">
        <p14:creationId xmlns:p14="http://schemas.microsoft.com/office/powerpoint/2010/main" val="25714028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spc="0" dirty="0"/>
              <a:t>How it might help to understand the development of SEBD:</a:t>
            </a:r>
            <a:endParaRPr lang="en-GB" dirty="0"/>
          </a:p>
        </p:txBody>
      </p:sp>
      <p:sp>
        <p:nvSpPr>
          <p:cNvPr id="3" name="Rectangle 2"/>
          <p:cNvSpPr/>
          <p:nvPr/>
        </p:nvSpPr>
        <p:spPr>
          <a:xfrm>
            <a:off x="3546533" y="861364"/>
            <a:ext cx="8338869" cy="6370975"/>
          </a:xfrm>
          <a:prstGeom prst="rect">
            <a:avLst/>
          </a:prstGeom>
        </p:spPr>
        <p:txBody>
          <a:bodyPr wrap="square">
            <a:spAutoFit/>
          </a:bodyPr>
          <a:lstStyle/>
          <a:p>
            <a:r>
              <a:rPr lang="en-GB" sz="2000" dirty="0"/>
              <a:t>Critics argue that behaviour theorists only look at ‘surface problems’, and interventions are largely situation-specific. Furthermore, because of the power of this approach, it also has a potential to harm, for example, if in the hands of uncaring or unscrupulous individuals. It can also lead to the masking of underlying problems and can prevent children from communicating distress.</a:t>
            </a:r>
          </a:p>
          <a:p>
            <a:endParaRPr lang="en-GB" sz="2000" dirty="0"/>
          </a:p>
          <a:p>
            <a:endParaRPr lang="en-GB" sz="2000" dirty="0"/>
          </a:p>
          <a:p>
            <a:r>
              <a:rPr lang="en-GB" sz="2000" dirty="0"/>
              <a:t>Cognitive behavioural approaches, which are more closely allied to social learning theory, counteract some of the criticisms by acknowledging the child's own role in interpreting and organising information from the environment. There may, however, be times when difficulties are too entrenched or complex, or where the origins go well beyond what can be explained by learned behaviour.  In such cases a much deeper level of analysis is required. </a:t>
            </a:r>
          </a:p>
          <a:p>
            <a:endParaRPr lang="en-GB" dirty="0"/>
          </a:p>
          <a:p>
            <a:endParaRPr lang="en-GB" dirty="0"/>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864047" y="978347"/>
            <a:ext cx="1396105" cy="1396105"/>
          </a:xfrm>
          <a:prstGeom prst="rect">
            <a:avLst/>
          </a:prstGeom>
        </p:spPr>
      </p:pic>
    </p:spTree>
    <p:extLst>
      <p:ext uri="{BB962C8B-B14F-4D97-AF65-F5344CB8AC3E}">
        <p14:creationId xmlns:p14="http://schemas.microsoft.com/office/powerpoint/2010/main" val="27577505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br>
              <a:rPr lang="en-GB" dirty="0"/>
            </a:br>
            <a:br>
              <a:rPr lang="en-GB" dirty="0"/>
            </a:br>
            <a:r>
              <a:rPr lang="en-GB" dirty="0"/>
              <a:t>4</a:t>
            </a:r>
            <a:r>
              <a:rPr lang="en-GB" sz="2800" dirty="0"/>
              <a:t>. Humanistic </a:t>
            </a:r>
            <a:br>
              <a:rPr lang="en-GB" sz="2800" dirty="0"/>
            </a:br>
            <a:br>
              <a:rPr lang="en-GB" sz="2800" dirty="0"/>
            </a:br>
            <a:br>
              <a:rPr lang="en-GB" sz="2800" dirty="0"/>
            </a:br>
            <a:br>
              <a:rPr lang="en-GB" sz="2800" dirty="0"/>
            </a:br>
            <a:br>
              <a:rPr lang="en-GB" dirty="0"/>
            </a:br>
            <a:endParaRPr lang="en-GB" dirty="0"/>
          </a:p>
        </p:txBody>
      </p:sp>
      <p:sp>
        <p:nvSpPr>
          <p:cNvPr id="3" name="Rectangle 2"/>
          <p:cNvSpPr/>
          <p:nvPr/>
        </p:nvSpPr>
        <p:spPr>
          <a:xfrm>
            <a:off x="3752491" y="1013952"/>
            <a:ext cx="7729267" cy="4524315"/>
          </a:xfrm>
          <a:prstGeom prst="rect">
            <a:avLst/>
          </a:prstGeom>
        </p:spPr>
        <p:txBody>
          <a:bodyPr wrap="square">
            <a:spAutoFit/>
          </a:bodyPr>
          <a:lstStyle/>
          <a:p>
            <a:r>
              <a:rPr lang="en-GB" dirty="0"/>
              <a:t>Humanistic, interactional and child-centred perspectives on child development tend to draw on thinking from other major theoretical standpoints, but focus particularly on conscious experience, positive outlooks and the development of the 'self'.  Study in this area relates to the existence of the concept of self (self concept), what this is and how it is influenced.  Major influences include what is learned from contact with others (social interaction), what is learned from the environment (behavioural learning), and how the child thinks about and perceives themselves (personal cognition). </a:t>
            </a:r>
          </a:p>
          <a:p>
            <a:r>
              <a:rPr lang="en-GB" dirty="0"/>
              <a:t> </a:t>
            </a:r>
          </a:p>
          <a:p>
            <a:r>
              <a:rPr lang="en-GB" dirty="0"/>
              <a:t>Of particular importance in the field of social, emotional and behavioural difficulties is the development of self-esteem, which can be seen as the difference between an individual's self- image (how they perceive themselves to be) and ideal-self (how they would like to be).   </a:t>
            </a:r>
          </a:p>
          <a:p>
            <a:endParaRPr lang="en-GB" dirty="0"/>
          </a:p>
          <a:p>
            <a:endParaRPr lang="en-GB" b="1" dirty="0"/>
          </a:p>
          <a:p>
            <a:r>
              <a:rPr lang="en-GB" b="1" dirty="0"/>
              <a:t>Key people: Maslow, Kelly, Rogers and Erikson. Bannister and </a:t>
            </a:r>
            <a:r>
              <a:rPr lang="en-GB" b="1" dirty="0" err="1"/>
              <a:t>Fransella</a:t>
            </a:r>
            <a:r>
              <a:rPr lang="en-GB" b="1" dirty="0"/>
              <a:t>.  </a:t>
            </a:r>
          </a:p>
        </p:txBody>
      </p:sp>
      <p:pic>
        <p:nvPicPr>
          <p:cNvPr id="4" name="Picture 3"/>
          <p:cNvPicPr>
            <a:picLocks noChangeAspect="1"/>
          </p:cNvPicPr>
          <p:nvPr/>
        </p:nvPicPr>
        <p:blipFill rotWithShape="1">
          <a:blip r:embed="rId2"/>
          <a:srcRect l="24117" t="1" r="24706" b="1"/>
          <a:stretch/>
        </p:blipFill>
        <p:spPr>
          <a:xfrm>
            <a:off x="895350" y="883526"/>
            <a:ext cx="1285876" cy="1526372"/>
          </a:xfrm>
          <a:prstGeom prst="rect">
            <a:avLst/>
          </a:prstGeom>
        </p:spPr>
      </p:pic>
    </p:spTree>
    <p:extLst>
      <p:ext uri="{BB962C8B-B14F-4D97-AF65-F5344CB8AC3E}">
        <p14:creationId xmlns:p14="http://schemas.microsoft.com/office/powerpoint/2010/main" val="41504752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3200" dirty="0"/>
            </a:br>
            <a:br>
              <a:rPr lang="en-GB" sz="3200" dirty="0"/>
            </a:br>
            <a:r>
              <a:rPr lang="en-GB" sz="3200" dirty="0"/>
              <a:t>How it might help to understand the development of SEBD:</a:t>
            </a:r>
          </a:p>
        </p:txBody>
      </p:sp>
      <p:sp>
        <p:nvSpPr>
          <p:cNvPr id="3" name="Rectangle 2"/>
          <p:cNvSpPr/>
          <p:nvPr/>
        </p:nvSpPr>
        <p:spPr>
          <a:xfrm>
            <a:off x="4330640" y="923706"/>
            <a:ext cx="6096000" cy="6463308"/>
          </a:xfrm>
          <a:prstGeom prst="rect">
            <a:avLst/>
          </a:prstGeom>
        </p:spPr>
        <p:txBody>
          <a:bodyPr>
            <a:spAutoFit/>
          </a:bodyPr>
          <a:lstStyle/>
          <a:p>
            <a:r>
              <a:rPr lang="en-GB" sz="2400" dirty="0"/>
              <a:t>The relative importance of different influences on the development of self-concept varies according to the age, gender and experiences of the child.  For example, very young children are most influenced by their parents, whereas adolescents draw more heavily on information from their peers. </a:t>
            </a:r>
          </a:p>
          <a:p>
            <a:r>
              <a:rPr lang="en-GB" sz="2400" dirty="0"/>
              <a:t> </a:t>
            </a:r>
          </a:p>
          <a:p>
            <a:r>
              <a:rPr lang="en-GB" sz="2400" dirty="0"/>
              <a:t>Different aspects of self-image (e.g. body image or perceptions of academic success) also assume varying levels of significance in different individuals at different times. </a:t>
            </a:r>
          </a:p>
          <a:p>
            <a:endParaRPr lang="en-GB" dirty="0"/>
          </a:p>
          <a:p>
            <a:endParaRPr lang="en-GB" dirty="0"/>
          </a:p>
          <a:p>
            <a:endParaRPr lang="en-GB" dirty="0"/>
          </a:p>
          <a:p>
            <a:endParaRPr lang="en-GB" dirty="0"/>
          </a:p>
          <a:p>
            <a:endParaRPr lang="en-GB" dirty="0"/>
          </a:p>
          <a:p>
            <a:endParaRPr lang="en-GB" dirty="0"/>
          </a:p>
          <a:p>
            <a:r>
              <a:rPr lang="en-GB" dirty="0"/>
              <a:t> </a:t>
            </a:r>
          </a:p>
        </p:txBody>
      </p:sp>
      <p:pic>
        <p:nvPicPr>
          <p:cNvPr id="4" name="Picture 3"/>
          <p:cNvPicPr>
            <a:picLocks noChangeAspect="1"/>
          </p:cNvPicPr>
          <p:nvPr/>
        </p:nvPicPr>
        <p:blipFill>
          <a:blip r:embed="rId2"/>
          <a:stretch>
            <a:fillRect/>
          </a:stretch>
        </p:blipFill>
        <p:spPr>
          <a:xfrm>
            <a:off x="1151312" y="923706"/>
            <a:ext cx="1150696" cy="1150696"/>
          </a:xfrm>
          <a:prstGeom prst="rect">
            <a:avLst/>
          </a:prstGeom>
        </p:spPr>
      </p:pic>
    </p:spTree>
    <p:extLst>
      <p:ext uri="{BB962C8B-B14F-4D97-AF65-F5344CB8AC3E}">
        <p14:creationId xmlns:p14="http://schemas.microsoft.com/office/powerpoint/2010/main" val="28681261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3200" dirty="0"/>
            </a:br>
            <a:br>
              <a:rPr lang="en-GB" sz="3200" dirty="0"/>
            </a:br>
            <a:r>
              <a:rPr lang="en-GB" sz="3200" dirty="0"/>
              <a:t>How it might help to understand the development of SEBD:</a:t>
            </a:r>
          </a:p>
        </p:txBody>
      </p:sp>
      <p:sp>
        <p:nvSpPr>
          <p:cNvPr id="3" name="Rectangle 2"/>
          <p:cNvSpPr/>
          <p:nvPr/>
        </p:nvSpPr>
        <p:spPr>
          <a:xfrm>
            <a:off x="3568819" y="1475834"/>
            <a:ext cx="8004055" cy="6555641"/>
          </a:xfrm>
          <a:prstGeom prst="rect">
            <a:avLst/>
          </a:prstGeom>
        </p:spPr>
        <p:txBody>
          <a:bodyPr wrap="square">
            <a:spAutoFit/>
          </a:bodyPr>
          <a:lstStyle/>
          <a:p>
            <a:r>
              <a:rPr lang="en-GB" sz="2400" dirty="0"/>
              <a:t>Kelly (1955) (but see also Bannister and </a:t>
            </a:r>
            <a:r>
              <a:rPr lang="en-GB" sz="2400" dirty="0" err="1"/>
              <a:t>Fransella</a:t>
            </a:r>
            <a:r>
              <a:rPr lang="en-GB" sz="2400" dirty="0"/>
              <a:t>, 1986) viewed human development as an experiment, whereby the individual is constantly testing out their beliefs or hypotheses about the world to see if they are true.  According to Kelly each person has a unique view of the world - a system of 'personal constructs', some of which are more important or 'core' than others.  Major difficulties arise when the available evidence seriously challenges an individual's core constructs, or when the constructs of individuals clash so as to produce hostility or conflict.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a:p>
            <a:r>
              <a:rPr lang="en-GB" dirty="0"/>
              <a:t> </a:t>
            </a:r>
          </a:p>
        </p:txBody>
      </p:sp>
      <p:pic>
        <p:nvPicPr>
          <p:cNvPr id="4" name="Picture 3"/>
          <p:cNvPicPr>
            <a:picLocks noChangeAspect="1"/>
          </p:cNvPicPr>
          <p:nvPr/>
        </p:nvPicPr>
        <p:blipFill>
          <a:blip r:embed="rId2"/>
          <a:stretch>
            <a:fillRect/>
          </a:stretch>
        </p:blipFill>
        <p:spPr>
          <a:xfrm>
            <a:off x="835472" y="1023771"/>
            <a:ext cx="1396105" cy="1396105"/>
          </a:xfrm>
          <a:prstGeom prst="rect">
            <a:avLst/>
          </a:prstGeom>
        </p:spPr>
      </p:pic>
    </p:spTree>
    <p:extLst>
      <p:ext uri="{BB962C8B-B14F-4D97-AF65-F5344CB8AC3E}">
        <p14:creationId xmlns:p14="http://schemas.microsoft.com/office/powerpoint/2010/main" val="97430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5. Systemic </a:t>
            </a:r>
            <a:br>
              <a:rPr lang="en-GB" dirty="0"/>
            </a:br>
            <a:br>
              <a:rPr lang="en-GB" dirty="0"/>
            </a:br>
            <a:endParaRPr lang="en-GB" dirty="0"/>
          </a:p>
        </p:txBody>
      </p:sp>
      <p:sp>
        <p:nvSpPr>
          <p:cNvPr id="3" name="Rectangle 2"/>
          <p:cNvSpPr/>
          <p:nvPr/>
        </p:nvSpPr>
        <p:spPr>
          <a:xfrm>
            <a:off x="4143555" y="1911099"/>
            <a:ext cx="6096000" cy="2308324"/>
          </a:xfrm>
          <a:prstGeom prst="rect">
            <a:avLst/>
          </a:prstGeom>
        </p:spPr>
        <p:txBody>
          <a:bodyPr>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Rectangle 3"/>
          <p:cNvSpPr/>
          <p:nvPr/>
        </p:nvSpPr>
        <p:spPr>
          <a:xfrm>
            <a:off x="3968479" y="1123837"/>
            <a:ext cx="7580102" cy="5509200"/>
          </a:xfrm>
          <a:prstGeom prst="rect">
            <a:avLst/>
          </a:prstGeom>
        </p:spPr>
        <p:txBody>
          <a:bodyPr wrap="square">
            <a:spAutoFit/>
          </a:bodyPr>
          <a:lstStyle/>
          <a:p>
            <a:r>
              <a:rPr lang="en-GB" sz="2800" dirty="0"/>
              <a:t>Systemic and sociological perspectives pay particular attention to the systems or communities of which the child is a part or a member.  They involve an analysis of the organisational and process factors which influence behaviour in a particular setting/system.  A significant contributor in this area is Bronfenbrenner, who views the ecological system in which a child develops as composed of different systemic layers.  </a:t>
            </a:r>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39670313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3701" y="1643865"/>
            <a:ext cx="2458092" cy="2681555"/>
          </a:xfrm>
          <a:prstGeom prst="rect">
            <a:avLst/>
          </a:prstGeom>
        </p:spPr>
      </p:pic>
      <p:sp>
        <p:nvSpPr>
          <p:cNvPr id="3" name="Rectangle 2"/>
          <p:cNvSpPr/>
          <p:nvPr/>
        </p:nvSpPr>
        <p:spPr>
          <a:xfrm>
            <a:off x="3965824" y="1300769"/>
            <a:ext cx="7181637" cy="4247317"/>
          </a:xfrm>
          <a:prstGeom prst="rect">
            <a:avLst/>
          </a:prstGeom>
        </p:spPr>
        <p:txBody>
          <a:bodyPr wrap="square">
            <a:spAutoFit/>
          </a:bodyPr>
          <a:lstStyle/>
          <a:p>
            <a:r>
              <a:rPr lang="en-GB" sz="2800" dirty="0"/>
              <a:t>Bee's interpretation of Bronfenbrenner's model involves three layers: microsystems - those systems of which the child is actually a part (e.g. family, school, peer group); ecosystems - systems which influence the child by having an effect on their microsystems (e.g. parents' friendship circle, parents' workplaces); macro systems - the larger cultural or sub-cultural settings in which the other systems operate. </a:t>
            </a:r>
          </a:p>
          <a:p>
            <a:endParaRPr lang="en-GB" dirty="0"/>
          </a:p>
        </p:txBody>
      </p:sp>
    </p:spTree>
    <p:extLst>
      <p:ext uri="{BB962C8B-B14F-4D97-AF65-F5344CB8AC3E}">
        <p14:creationId xmlns:p14="http://schemas.microsoft.com/office/powerpoint/2010/main" val="7088268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3200" dirty="0"/>
            </a:br>
            <a:br>
              <a:rPr lang="en-GB" sz="3200" dirty="0"/>
            </a:br>
            <a:r>
              <a:rPr lang="en-GB" sz="3200" dirty="0"/>
              <a:t>How it might help to understand the development of SEBD:</a:t>
            </a:r>
          </a:p>
        </p:txBody>
      </p:sp>
      <p:sp>
        <p:nvSpPr>
          <p:cNvPr id="3" name="Rectangle 2"/>
          <p:cNvSpPr/>
          <p:nvPr/>
        </p:nvSpPr>
        <p:spPr>
          <a:xfrm>
            <a:off x="3724275" y="812682"/>
            <a:ext cx="7905750" cy="6370975"/>
          </a:xfrm>
          <a:prstGeom prst="rect">
            <a:avLst/>
          </a:prstGeom>
        </p:spPr>
        <p:txBody>
          <a:bodyPr wrap="square">
            <a:spAutoFit/>
          </a:bodyPr>
          <a:lstStyle/>
          <a:p>
            <a:r>
              <a:rPr lang="en-GB" sz="2000" dirty="0"/>
              <a:t>The easiest level of analysis is to look at the individual microsystems of which the child is a part, and see how relationships and events within these systems affect the child's social, emotional and behavioural development. </a:t>
            </a:r>
          </a:p>
          <a:p>
            <a:r>
              <a:rPr lang="en-GB" sz="2000" dirty="0"/>
              <a:t> </a:t>
            </a:r>
          </a:p>
          <a:p>
            <a:r>
              <a:rPr lang="en-GB" sz="2000" dirty="0"/>
              <a:t>An example would be an analysis of the family system, looking at, for example, methods of communication, methods of control, child rearing practice and family structure.  Whole school ethos, school discipline policies and practices, and </a:t>
            </a:r>
            <a:r>
              <a:rPr lang="en-GB" sz="2000" dirty="0" err="1"/>
              <a:t>peergroup</a:t>
            </a:r>
            <a:r>
              <a:rPr lang="en-GB" sz="2000" dirty="0"/>
              <a:t> influences are examples of other areas which might be examined. </a:t>
            </a:r>
          </a:p>
          <a:p>
            <a:r>
              <a:rPr lang="en-GB" sz="2000" dirty="0"/>
              <a:t> </a:t>
            </a:r>
          </a:p>
          <a:p>
            <a:r>
              <a:rPr lang="en-GB" sz="2000" dirty="0"/>
              <a:t>A development from looking at individual systems is the </a:t>
            </a:r>
            <a:r>
              <a:rPr lang="en-GB" sz="2000" dirty="0" err="1"/>
              <a:t>ecosystemic</a:t>
            </a:r>
            <a:r>
              <a:rPr lang="en-GB" sz="2000" dirty="0"/>
              <a:t> approach, which seeks to analyse the relationships between the systems of which the child is a part, and how these relationships impact on behaviour (see Cooper, Smith  and Upton, 1994). </a:t>
            </a:r>
          </a:p>
          <a:p>
            <a:endParaRPr lang="en-GB" dirty="0"/>
          </a:p>
          <a:p>
            <a:endParaRPr lang="en-GB" dirty="0"/>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680738" y="812682"/>
            <a:ext cx="1767993" cy="1767993"/>
          </a:xfrm>
          <a:prstGeom prst="rect">
            <a:avLst/>
          </a:prstGeom>
        </p:spPr>
      </p:pic>
    </p:spTree>
    <p:extLst>
      <p:ext uri="{BB962C8B-B14F-4D97-AF65-F5344CB8AC3E}">
        <p14:creationId xmlns:p14="http://schemas.microsoft.com/office/powerpoint/2010/main" val="2712503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Activity 2:</a:t>
            </a:r>
          </a:p>
        </p:txBody>
      </p:sp>
      <p:sp>
        <p:nvSpPr>
          <p:cNvPr id="4" name="Content Placeholder 3"/>
          <p:cNvSpPr>
            <a:spLocks noGrp="1"/>
          </p:cNvSpPr>
          <p:nvPr>
            <p:ph idx="1"/>
          </p:nvPr>
        </p:nvSpPr>
        <p:spPr/>
        <p:txBody>
          <a:bodyPr/>
          <a:lstStyle/>
          <a:p>
            <a:r>
              <a:rPr lang="en-GB" sz="2400" dirty="0"/>
              <a:t>Which perspective is most help in assessing your young persons behaviour. </a:t>
            </a:r>
          </a:p>
          <a:p>
            <a:endParaRPr lang="en-GB" sz="2400" dirty="0"/>
          </a:p>
          <a:p>
            <a:r>
              <a:rPr lang="en-GB" sz="2400" dirty="0"/>
              <a:t>Identify an area of need which this perspective highlights and suggest a suitable IEP target </a:t>
            </a:r>
          </a:p>
          <a:p>
            <a:endParaRPr lang="en-GB" sz="2400" dirty="0"/>
          </a:p>
          <a:p>
            <a:r>
              <a:rPr lang="en-GB" sz="2400" dirty="0"/>
              <a:t>When considering your child in relation to the perspective, are there other factors that you may need to consider in order to support the child's development? Can you do this alone?</a:t>
            </a:r>
          </a:p>
          <a:p>
            <a:endParaRPr lang="en-GB" dirty="0"/>
          </a:p>
        </p:txBody>
      </p:sp>
    </p:spTree>
    <p:extLst>
      <p:ext uri="{BB962C8B-B14F-4D97-AF65-F5344CB8AC3E}">
        <p14:creationId xmlns:p14="http://schemas.microsoft.com/office/powerpoint/2010/main" val="33830919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Critically reflect:</a:t>
            </a:r>
          </a:p>
        </p:txBody>
      </p:sp>
      <p:sp>
        <p:nvSpPr>
          <p:cNvPr id="3" name="Content Placeholder 2"/>
          <p:cNvSpPr>
            <a:spLocks noGrp="1"/>
          </p:cNvSpPr>
          <p:nvPr>
            <p:ph idx="1"/>
          </p:nvPr>
        </p:nvSpPr>
        <p:spPr>
          <a:xfrm>
            <a:off x="3859743" y="759333"/>
            <a:ext cx="7315200" cy="5120640"/>
          </a:xfrm>
        </p:spPr>
        <p:txBody>
          <a:bodyPr>
            <a:normAutofit/>
          </a:bodyPr>
          <a:lstStyle/>
          <a:p>
            <a:r>
              <a:rPr lang="en-GB" sz="2400" dirty="0"/>
              <a:t>What was difficult in identifying a theory?</a:t>
            </a:r>
          </a:p>
          <a:p>
            <a:endParaRPr lang="en-GB" sz="2400" dirty="0"/>
          </a:p>
          <a:p>
            <a:r>
              <a:rPr lang="en-GB" sz="2400" dirty="0"/>
              <a:t>What was helpful in identifying a theory?</a:t>
            </a:r>
          </a:p>
          <a:p>
            <a:endParaRPr lang="en-GB" sz="2400" dirty="0"/>
          </a:p>
          <a:p>
            <a:r>
              <a:rPr lang="en-GB" sz="2400" dirty="0"/>
              <a:t>How can it be used in practice?</a:t>
            </a:r>
          </a:p>
          <a:p>
            <a:endParaRPr lang="en-GB" sz="2400" dirty="0"/>
          </a:p>
          <a:p>
            <a:r>
              <a:rPr lang="en-GB" sz="2400" dirty="0"/>
              <a:t>Does understanding and applying perspective help us to identify a child as SEBD?</a:t>
            </a:r>
          </a:p>
        </p:txBody>
      </p:sp>
    </p:spTree>
    <p:extLst>
      <p:ext uri="{BB962C8B-B14F-4D97-AF65-F5344CB8AC3E}">
        <p14:creationId xmlns:p14="http://schemas.microsoft.com/office/powerpoint/2010/main" val="42338726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2: </a:t>
            </a:r>
          </a:p>
        </p:txBody>
      </p:sp>
      <p:sp>
        <p:nvSpPr>
          <p:cNvPr id="3" name="Content Placeholder 2"/>
          <p:cNvSpPr>
            <a:spLocks noGrp="1"/>
          </p:cNvSpPr>
          <p:nvPr>
            <p:ph idx="1"/>
          </p:nvPr>
        </p:nvSpPr>
        <p:spPr/>
        <p:txBody>
          <a:bodyPr>
            <a:normAutofit/>
          </a:bodyPr>
          <a:lstStyle/>
          <a:p>
            <a:r>
              <a:rPr lang="en-GB" sz="4000" b="1" dirty="0"/>
              <a:t>Break! </a:t>
            </a:r>
          </a:p>
        </p:txBody>
      </p:sp>
    </p:spTree>
    <p:extLst>
      <p:ext uri="{BB962C8B-B14F-4D97-AF65-F5344CB8AC3E}">
        <p14:creationId xmlns:p14="http://schemas.microsoft.com/office/powerpoint/2010/main" val="27616950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sz="3300"/>
              <a:t>The importance of early years experiences in relation to SEBD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r>
              <a:rPr lang="en-GB" sz="2400" dirty="0">
                <a:solidFill>
                  <a:schemeClr val="tx1"/>
                </a:solidFill>
              </a:rPr>
              <a:t>More recent researchers in the field of developmental psychology such as Bronfenbrenner (1981) and Berger (2011) describe children as an emerging picture, due to their complex understanding of themselves and themselves in relation to others, acknowledging the contextual importance that environments play on early development.</a:t>
            </a:r>
          </a:p>
        </p:txBody>
      </p:sp>
    </p:spTree>
    <p:extLst>
      <p:ext uri="{BB962C8B-B14F-4D97-AF65-F5344CB8AC3E}">
        <p14:creationId xmlns:p14="http://schemas.microsoft.com/office/powerpoint/2010/main" val="42876174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ADC4F84-175A-4AB1-916C-1E5796E1E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FE3B347-3B1A-4017-83BD-D4C8C695EE62}"/>
              </a:ext>
            </a:extLst>
          </p:cNvPr>
          <p:cNvPicPr>
            <a:picLocks noChangeAspect="1"/>
          </p:cNvPicPr>
          <p:nvPr/>
        </p:nvPicPr>
        <p:blipFill rotWithShape="1">
          <a:blip r:embed="rId2">
            <a:alphaModFix amt="25000"/>
          </a:blip>
          <a:srcRect t="18494" b="10304"/>
          <a:stretch/>
        </p:blipFill>
        <p:spPr>
          <a:xfrm>
            <a:off x="20" y="10"/>
            <a:ext cx="12191980" cy="6857990"/>
          </a:xfrm>
          <a:prstGeom prst="rect">
            <a:avLst/>
          </a:prstGeom>
        </p:spPr>
      </p:pic>
      <p:sp>
        <p:nvSpPr>
          <p:cNvPr id="4" name="Content Placeholder 3"/>
          <p:cNvSpPr>
            <a:spLocks noGrp="1"/>
          </p:cNvSpPr>
          <p:nvPr>
            <p:ph idx="1"/>
          </p:nvPr>
        </p:nvSpPr>
        <p:spPr>
          <a:xfrm>
            <a:off x="1883391" y="864108"/>
            <a:ext cx="9301077" cy="5120640"/>
          </a:xfrm>
          <a:prstGeom prst="rect">
            <a:avLst/>
          </a:prstGeom>
        </p:spPr>
        <p:txBody>
          <a:bodyPr>
            <a:normAutofit/>
          </a:bodyPr>
          <a:lstStyle/>
          <a:p>
            <a:pPr>
              <a:spcAft>
                <a:spcPts val="800"/>
              </a:spcAft>
            </a:pPr>
            <a:r>
              <a:rPr lang="en-GB" sz="2800" dirty="0">
                <a:solidFill>
                  <a:schemeClr val="tx1"/>
                </a:solidFill>
                <a:ea typeface="Calibri" panose="020F0502020204030204" pitchFamily="34" charset="0"/>
                <a:cs typeface="Times New Roman" panose="02020603050405020304" pitchFamily="18" charset="0"/>
              </a:rPr>
              <a:t>Consequently, the notion of valuing the early stages of development in contrast to the latter and stressing the importance of early year’s experiences now underpins many current studies and practice within the field of developmental psychology. </a:t>
            </a:r>
          </a:p>
          <a:p>
            <a:pPr>
              <a:spcAft>
                <a:spcPts val="800"/>
              </a:spcAft>
            </a:pPr>
            <a:r>
              <a:rPr lang="en-GB" sz="2800" dirty="0">
                <a:solidFill>
                  <a:schemeClr val="tx1"/>
                </a:solidFill>
                <a:ea typeface="Calibri" panose="020F0502020204030204" pitchFamily="34" charset="0"/>
                <a:cs typeface="Times New Roman" panose="02020603050405020304" pitchFamily="18" charset="0"/>
              </a:rPr>
              <a:t>Burman (2017) and Ray (2016) arguing that the first two years of a child’s life is the most significant, recognising the rapid pace in which development occurs in comparison to any other stages within childhood. This idea has been further strengthened by newly developed research in the area of neuroscience.</a:t>
            </a:r>
            <a:endParaRPr lang="en-GB" sz="28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0001526"/>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brain development </a:t>
            </a:r>
          </a:p>
        </p:txBody>
      </p:sp>
      <p:sp>
        <p:nvSpPr>
          <p:cNvPr id="3" name="Rectangle 2"/>
          <p:cNvSpPr/>
          <p:nvPr/>
        </p:nvSpPr>
        <p:spPr>
          <a:xfrm>
            <a:off x="3554860" y="388051"/>
            <a:ext cx="8219325" cy="7571303"/>
          </a:xfrm>
          <a:prstGeom prst="rect">
            <a:avLst/>
          </a:prstGeom>
        </p:spPr>
        <p:txBody>
          <a:bodyPr wrap="square">
            <a:spAutoFit/>
          </a:bodyPr>
          <a:lstStyle/>
          <a:p>
            <a:r>
              <a:rPr lang="en-GB" sz="2200" dirty="0"/>
              <a:t>Emerging research centred on brain development from utero to infancy, suggests that even as early as prenatal, our brains are receiving and transmitting vital information in response to experiences. Ray (2016) argues that a child’s early experiences profoundly affect the organisational structure of the brain in a use dependency way.</a:t>
            </a:r>
          </a:p>
          <a:p>
            <a:endParaRPr lang="en-GB" sz="2200" dirty="0"/>
          </a:p>
          <a:p>
            <a:r>
              <a:rPr lang="en-GB" sz="2200" dirty="0"/>
              <a:t>Siegel (2012) agrees, further suggesting that the central neural systems require stimulation through social and emotional experiences which are repetitive to ensure healthy development. While much of the brain will develop through natural maturation (Berger, 2011), exposure to healthy experiences such as good quality relationships are essential to normal development. </a:t>
            </a:r>
          </a:p>
          <a:p>
            <a:endParaRPr lang="en-GB" sz="2200" dirty="0"/>
          </a:p>
          <a:p>
            <a:r>
              <a:rPr lang="en-GB" sz="2200" dirty="0"/>
              <a:t>For example, a baby cries, the mother responds, the baby is soothed, this same experience repeated consistently will strengthen the neural pathways, confirming the caregiver will meet their basic needs and thus the world is a safe place and adults can be trusted.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296408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174866" y="1103283"/>
            <a:ext cx="6702754" cy="4076860"/>
          </a:xfrm>
          <a:prstGeom prst="rect">
            <a:avLst/>
          </a:prstGeom>
        </p:spPr>
        <p:txBody>
          <a:bodyPr vert="horz" lIns="91440" tIns="45720" rIns="91440" bIns="45720" rtlCol="0" anchor="t">
            <a:noAutofit/>
          </a:bodyPr>
          <a:lstStyle/>
          <a:p>
            <a:pPr defTabSz="914400">
              <a:lnSpc>
                <a:spcPct val="90000"/>
              </a:lnSpc>
              <a:spcAft>
                <a:spcPts val="600"/>
              </a:spcAft>
              <a:buClr>
                <a:schemeClr val="accent1"/>
              </a:buClr>
            </a:pPr>
            <a:r>
              <a:rPr lang="en-US" sz="2000" b="1" dirty="0">
                <a:solidFill>
                  <a:srgbClr val="FFFFFF"/>
                </a:solidFill>
              </a:rPr>
              <a:t>When this does not happen, the central neurons weaken and the areas of the brain in which they should develop, remain </a:t>
            </a:r>
            <a:r>
              <a:rPr lang="en-US" sz="2000" b="1" dirty="0" err="1">
                <a:solidFill>
                  <a:srgbClr val="FFFFFF"/>
                </a:solidFill>
              </a:rPr>
              <a:t>unorganised</a:t>
            </a:r>
            <a:r>
              <a:rPr lang="en-US" sz="2000" b="1" dirty="0">
                <a:solidFill>
                  <a:srgbClr val="FFFFFF"/>
                </a:solidFill>
              </a:rPr>
              <a:t>. If these neural pathways are inhibited due to unhealthy early experiences such as trauma, stress, neglect or abuse, then it is argued that brain development will maybe insufficient. </a:t>
            </a:r>
          </a:p>
          <a:p>
            <a:pPr indent="-182880" defTabSz="914400">
              <a:lnSpc>
                <a:spcPct val="90000"/>
              </a:lnSpc>
              <a:spcAft>
                <a:spcPts val="600"/>
              </a:spcAft>
              <a:buClr>
                <a:schemeClr val="accent1"/>
              </a:buClr>
              <a:buFont typeface="Wingdings 2" pitchFamily="18" charset="2"/>
              <a:buChar char=""/>
            </a:pPr>
            <a:endParaRPr lang="en-US" sz="2000" b="1" dirty="0">
              <a:solidFill>
                <a:srgbClr val="FFFFFF"/>
              </a:solidFill>
            </a:endParaRPr>
          </a:p>
          <a:p>
            <a:pPr defTabSz="914400">
              <a:lnSpc>
                <a:spcPct val="90000"/>
              </a:lnSpc>
              <a:spcAft>
                <a:spcPts val="600"/>
              </a:spcAft>
              <a:buClr>
                <a:schemeClr val="accent1"/>
              </a:buClr>
            </a:pPr>
            <a:r>
              <a:rPr lang="en-US" sz="2000" b="1" dirty="0">
                <a:solidFill>
                  <a:srgbClr val="FFFFFF"/>
                </a:solidFill>
              </a:rPr>
              <a:t>Early investigations into the effects of psychological deprivation by Goldfarb’s (1945, p.22) adds strengths to this idea, by studying children who had been </a:t>
            </a:r>
            <a:r>
              <a:rPr lang="en-US" sz="2000" b="1" dirty="0" err="1">
                <a:solidFill>
                  <a:srgbClr val="FFFFFF"/>
                </a:solidFill>
              </a:rPr>
              <a:t>institutionalised</a:t>
            </a:r>
            <a:r>
              <a:rPr lang="en-US" sz="2000" b="1" dirty="0">
                <a:solidFill>
                  <a:srgbClr val="FFFFFF"/>
                </a:solidFill>
              </a:rPr>
              <a:t> he suggested, “the longer infants suffer social and sensory deprivation the more disturbed they become, and are likely to lag behind in virtually all areas of development.” He proposed that these children were unable to regulate their emotions, often being described as full of anger and </a:t>
            </a:r>
            <a:r>
              <a:rPr lang="en-US" sz="2200" b="1" dirty="0">
                <a:solidFill>
                  <a:srgbClr val="FFFFFF"/>
                </a:solidFill>
              </a:rPr>
              <a:t>rage. </a:t>
            </a:r>
          </a:p>
        </p:txBody>
      </p:sp>
      <p:pic>
        <p:nvPicPr>
          <p:cNvPr id="4" name="Picture 3">
            <a:extLst>
              <a:ext uri="{FF2B5EF4-FFF2-40B4-BE49-F238E27FC236}">
                <a16:creationId xmlns:a16="http://schemas.microsoft.com/office/drawing/2014/main" id="{53FA6D79-9508-49F0-A583-64DCE8C0089A}"/>
              </a:ext>
            </a:extLst>
          </p:cNvPr>
          <p:cNvPicPr>
            <a:picLocks noChangeAspect="1"/>
          </p:cNvPicPr>
          <p:nvPr/>
        </p:nvPicPr>
        <p:blipFill>
          <a:blip r:embed="rId2"/>
          <a:stretch>
            <a:fillRect/>
          </a:stretch>
        </p:blipFill>
        <p:spPr>
          <a:xfrm>
            <a:off x="7552944" y="1575981"/>
            <a:ext cx="3778286" cy="3696593"/>
          </a:xfrm>
          <a:prstGeom prst="rect">
            <a:avLst/>
          </a:prstGeom>
        </p:spPr>
      </p:pic>
      <p:sp>
        <p:nvSpPr>
          <p:cNvPr id="17" name="Rectangle 16">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819324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86A7D0-736A-4B11-B68A-CC26C8F576A3}"/>
              </a:ext>
            </a:extLst>
          </p:cNvPr>
          <p:cNvPicPr>
            <a:picLocks noChangeAspect="1"/>
          </p:cNvPicPr>
          <p:nvPr/>
        </p:nvPicPr>
        <p:blipFill>
          <a:blip r:embed="rId2"/>
          <a:stretch>
            <a:fillRect/>
          </a:stretch>
        </p:blipFill>
        <p:spPr>
          <a:xfrm>
            <a:off x="95535" y="1624083"/>
            <a:ext cx="3316406" cy="3166281"/>
          </a:xfrm>
          <a:prstGeom prst="rect">
            <a:avLst/>
          </a:prstGeom>
        </p:spPr>
      </p:pic>
      <p:sp>
        <p:nvSpPr>
          <p:cNvPr id="4" name="Rectangle 3"/>
          <p:cNvSpPr/>
          <p:nvPr/>
        </p:nvSpPr>
        <p:spPr>
          <a:xfrm>
            <a:off x="3756916" y="586854"/>
            <a:ext cx="7666260" cy="5632311"/>
          </a:xfrm>
          <a:prstGeom prst="rect">
            <a:avLst/>
          </a:prstGeom>
        </p:spPr>
        <p:txBody>
          <a:bodyPr wrap="square">
            <a:spAutoFit/>
          </a:bodyPr>
          <a:lstStyle/>
          <a:p>
            <a:pPr marL="342900" indent="-342900">
              <a:buFont typeface="Arial" panose="020B0604020202020204" pitchFamily="34" charset="0"/>
              <a:buChar char="•"/>
            </a:pPr>
            <a:r>
              <a:rPr lang="en-GB" sz="2400" dirty="0"/>
              <a:t>Advances in neurological research propose this dysregulation is a direct result of the inhibited neural pathways which are connected to the limbic system, also referred to as the emotional part of the brain.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Within this system, the amygdala operates, assessing stimuli to which the hypothalamus sends an emotional response (Howe, 2010) for those with inhibited neurological pathways; the response is often fear and rage.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Research suggests that these early neural pathways have a profound effect on all later stages of development, even into adulthood with notable effects on establishing and developing relationships.</a:t>
            </a:r>
          </a:p>
        </p:txBody>
      </p:sp>
    </p:spTree>
    <p:extLst>
      <p:ext uri="{BB962C8B-B14F-4D97-AF65-F5344CB8AC3E}">
        <p14:creationId xmlns:p14="http://schemas.microsoft.com/office/powerpoint/2010/main" val="19528965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What we know about the effects of trauma on the body and brain: </a:t>
            </a:r>
          </a:p>
        </p:txBody>
      </p:sp>
      <p:sp>
        <p:nvSpPr>
          <p:cNvPr id="6" name="TextBox 5"/>
          <p:cNvSpPr txBox="1"/>
          <p:nvPr/>
        </p:nvSpPr>
        <p:spPr>
          <a:xfrm>
            <a:off x="3857095" y="919581"/>
            <a:ext cx="7715250" cy="701730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rPr>
              <a:t>Advances in research now show that there is a considerable link between experiencing multiple life traumas and SEBD.</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dirty="0">
              <a:solidFill>
                <a:srgbClr val="000000"/>
              </a:solidFill>
              <a:latin typeface="Corbel" panose="020B050302020402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rPr>
              <a:t>Emerging evidence suggests that multiple traumas produce harmful levels of adrenaline, cortisol and Norepinephrine which impact on healthy brain development and function.</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noProof="0" dirty="0">
              <a:solidFill>
                <a:srgbClr val="000000"/>
              </a:solidFill>
              <a:latin typeface="Corbel" panose="020B050302020402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rPr>
              <a:t>Consequently, prolonged exposure to these toxic chemicals within the brain can lead to detrimental long term impact on our ability to learn, behave (in accordance to societal rules and boundaries) and our mental and physical health, such as chronic heart disease and depression.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037566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5" name="TextBox 4"/>
          <p:cNvSpPr txBox="1"/>
          <p:nvPr/>
        </p:nvSpPr>
        <p:spPr>
          <a:xfrm>
            <a:off x="5966099" y="110067"/>
            <a:ext cx="6071003" cy="1507067"/>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90000"/>
              </a:lnSpc>
              <a:spcBef>
                <a:spcPct val="0"/>
              </a:spcBef>
              <a:spcAft>
                <a:spcPts val="600"/>
              </a:spcAft>
              <a:buClrTx/>
              <a:buSzTx/>
              <a:buFontTx/>
              <a:buNone/>
              <a:tabLst/>
              <a:defRPr/>
            </a:pPr>
            <a:r>
              <a:rPr kumimoji="0" lang="en-US" sz="2000" b="1" i="0" u="sng" strike="noStrike" kern="1200" cap="all" spc="0" normalizeH="0" baseline="0" noProof="0" dirty="0">
                <a:ln w="3175" cmpd="sng">
                  <a:noFill/>
                </a:ln>
                <a:solidFill>
                  <a:srgbClr val="40BAD2"/>
                </a:solidFill>
                <a:effectLst/>
                <a:uLnTx/>
                <a:uFillTx/>
                <a:latin typeface="Century Gothic" panose="020B0502020202020204"/>
                <a:ea typeface="+mn-ea"/>
                <a:cs typeface="+mn-cs"/>
              </a:rPr>
              <a:t>key factors that influence SEBD can be associated with the Adverse childhood experiences research  </a:t>
            </a:r>
          </a:p>
        </p:txBody>
      </p:sp>
      <p:pic>
        <p:nvPicPr>
          <p:cNvPr id="3" name="Picture 2"/>
          <p:cNvPicPr>
            <a:picLocks noChangeAspect="1"/>
          </p:cNvPicPr>
          <p:nvPr/>
        </p:nvPicPr>
        <p:blipFill rotWithShape="1">
          <a:blip r:embed="rId2"/>
          <a:srcRect l="24528" r="21124" b="-1"/>
          <a:stretch/>
        </p:blipFill>
        <p:spPr>
          <a:xfrm>
            <a:off x="797205" y="786117"/>
            <a:ext cx="4809744" cy="4956048"/>
          </a:xfrm>
          <a:custGeom>
            <a:avLst/>
            <a:gdLst>
              <a:gd name="connsiteX0" fmla="*/ 478762 w 4809744"/>
              <a:gd name="connsiteY0" fmla="*/ 0 h 4956048"/>
              <a:gd name="connsiteX1" fmla="*/ 4809744 w 4809744"/>
              <a:gd name="connsiteY1" fmla="*/ 0 h 4956048"/>
              <a:gd name="connsiteX2" fmla="*/ 4809744 w 4809744"/>
              <a:gd name="connsiteY2" fmla="*/ 4477286 h 4956048"/>
              <a:gd name="connsiteX3" fmla="*/ 4330982 w 4809744"/>
              <a:gd name="connsiteY3" fmla="*/ 4956048 h 4956048"/>
              <a:gd name="connsiteX4" fmla="*/ 0 w 4809744"/>
              <a:gd name="connsiteY4" fmla="*/ 4956048 h 4956048"/>
              <a:gd name="connsiteX5" fmla="*/ 0 w 4809744"/>
              <a:gd name="connsiteY5" fmla="*/ 478762 h 495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2" name="TextBox 1"/>
          <p:cNvSpPr txBox="1"/>
          <p:nvPr/>
        </p:nvSpPr>
        <p:spPr>
          <a:xfrm>
            <a:off x="5920966" y="1727201"/>
            <a:ext cx="6116136" cy="4605867"/>
          </a:xfrm>
          <a:prstGeom prst="rect">
            <a:avLst/>
          </a:prstGeom>
        </p:spPr>
        <p:txBody>
          <a:bodyPr vert="horz" lIns="91440" tIns="45720" rIns="91440" bIns="45720" rtlCol="0" anchor="ctr">
            <a:noAutofit/>
          </a:bodyPr>
          <a:lstStyle/>
          <a:p>
            <a:pPr marL="0" marR="0" lvl="0" indent="0" algn="l" defTabSz="457200" rtl="0" eaLnBrk="1" fontAlgn="auto" latinLnBrk="0" hangingPunct="1">
              <a:lnSpc>
                <a:spcPct val="90000"/>
              </a:lnSpc>
              <a:spcBef>
                <a:spcPct val="20000"/>
              </a:spcBef>
              <a:spcAft>
                <a:spcPts val="600"/>
              </a:spcAft>
              <a:buClr>
                <a:prstClr val="white"/>
              </a:buClr>
              <a:buSzPct val="80000"/>
              <a:buFont typeface="Wingdings 3" panose="05040102010807070707" pitchFamily="18" charset="2"/>
              <a:buChar char=""/>
              <a:tabLst/>
              <a:defRPr/>
            </a:pPr>
            <a:r>
              <a:rPr kumimoji="0" lang="en-US" sz="1700" b="0" i="0" u="none" strike="noStrike" kern="1200" cap="none" spc="0" normalizeH="0" baseline="0" noProof="0" dirty="0">
                <a:ln>
                  <a:noFill/>
                </a:ln>
                <a:solidFill>
                  <a:srgbClr val="002060"/>
                </a:solidFill>
                <a:effectLst/>
                <a:uLnTx/>
                <a:uFillTx/>
                <a:latin typeface="Century Gothic" panose="020B0502020202020204"/>
                <a:ea typeface="+mn-ea"/>
                <a:cs typeface="+mn-cs"/>
              </a:rPr>
              <a:t>Adverse Childhood Experiences (ACEs) are traumatic experiences that occur before the age of 18 and are remembered throughout adulthood.</a:t>
            </a:r>
          </a:p>
          <a:p>
            <a:pPr marL="0" marR="0" lvl="0" indent="0" algn="l" defTabSz="457200" rtl="0" eaLnBrk="1" fontAlgn="auto" latinLnBrk="0" hangingPunct="1">
              <a:lnSpc>
                <a:spcPct val="90000"/>
              </a:lnSpc>
              <a:spcBef>
                <a:spcPct val="20000"/>
              </a:spcBef>
              <a:spcAft>
                <a:spcPts val="600"/>
              </a:spcAft>
              <a:buClr>
                <a:prstClr val="white"/>
              </a:buClr>
              <a:buSzPct val="80000"/>
              <a:buFontTx/>
              <a:buNone/>
              <a:tabLst/>
              <a:defRPr/>
            </a:pPr>
            <a:endParaRPr kumimoji="0" lang="en-US" sz="17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0" marR="0" lvl="0" indent="0" algn="l" defTabSz="457200" rtl="0" eaLnBrk="1" fontAlgn="auto" latinLnBrk="0" hangingPunct="1">
              <a:lnSpc>
                <a:spcPct val="90000"/>
              </a:lnSpc>
              <a:spcBef>
                <a:spcPct val="20000"/>
              </a:spcBef>
              <a:spcAft>
                <a:spcPts val="600"/>
              </a:spcAft>
              <a:buClr>
                <a:prstClr val="white"/>
              </a:buClr>
              <a:buSzPct val="80000"/>
              <a:buFont typeface="Wingdings 3" panose="05040102010807070707" pitchFamily="18" charset="2"/>
              <a:buChar char=""/>
              <a:tabLst/>
              <a:defRPr/>
            </a:pPr>
            <a:r>
              <a:rPr kumimoji="0" lang="en-US" sz="1700" b="0" i="0" u="none" strike="noStrike" kern="1200" cap="none" spc="0" normalizeH="0" baseline="0" noProof="0" dirty="0">
                <a:ln>
                  <a:noFill/>
                </a:ln>
                <a:solidFill>
                  <a:srgbClr val="002060"/>
                </a:solidFill>
                <a:effectLst/>
                <a:uLnTx/>
                <a:uFillTx/>
                <a:latin typeface="Century Gothic" panose="020B0502020202020204"/>
                <a:ea typeface="+mn-ea"/>
                <a:cs typeface="+mn-cs"/>
              </a:rPr>
              <a:t>These experiences range from suffering verbal, mental, sexual and physical abuse, to being raised in a household where domestic violence, alcohol abuse, parental separation or drug abuse is present.</a:t>
            </a:r>
          </a:p>
          <a:p>
            <a:pPr marL="0" marR="0" lvl="0" indent="0" algn="l" defTabSz="457200" rtl="0" eaLnBrk="1" fontAlgn="auto" latinLnBrk="0" hangingPunct="1">
              <a:lnSpc>
                <a:spcPct val="90000"/>
              </a:lnSpc>
              <a:spcBef>
                <a:spcPct val="20000"/>
              </a:spcBef>
              <a:spcAft>
                <a:spcPts val="600"/>
              </a:spcAft>
              <a:buClr>
                <a:prstClr val="white"/>
              </a:buClr>
              <a:buSzPct val="80000"/>
              <a:buFontTx/>
              <a:buNone/>
              <a:tabLst/>
              <a:defRPr/>
            </a:pPr>
            <a:endParaRPr kumimoji="0" lang="en-US" sz="17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0" marR="0" lvl="0" indent="0" algn="l" defTabSz="457200" rtl="0" eaLnBrk="1" fontAlgn="auto" latinLnBrk="0" hangingPunct="1">
              <a:lnSpc>
                <a:spcPct val="90000"/>
              </a:lnSpc>
              <a:spcBef>
                <a:spcPct val="20000"/>
              </a:spcBef>
              <a:spcAft>
                <a:spcPts val="600"/>
              </a:spcAft>
              <a:buClr>
                <a:prstClr val="white"/>
              </a:buClr>
              <a:buSzPct val="80000"/>
              <a:buFont typeface="Wingdings 3" panose="05040102010807070707" pitchFamily="18" charset="2"/>
              <a:buChar char=""/>
              <a:tabLst/>
              <a:defRPr/>
            </a:pPr>
            <a:r>
              <a:rPr kumimoji="0" lang="en-US" sz="1700" b="0" i="0" u="none" strike="noStrike" kern="1200" cap="none" spc="0" normalizeH="0" baseline="0" noProof="0" dirty="0">
                <a:ln>
                  <a:noFill/>
                </a:ln>
                <a:solidFill>
                  <a:srgbClr val="002060"/>
                </a:solidFill>
                <a:effectLst/>
                <a:uLnTx/>
                <a:uFillTx/>
                <a:latin typeface="Century Gothic" panose="020B0502020202020204"/>
                <a:ea typeface="+mn-ea"/>
                <a:cs typeface="+mn-cs"/>
              </a:rPr>
              <a:t>Evidence shows children who experience stressful and poor- quality childhoods are more likely to develop health-harming and anti-social behaviours, more likely to perform poorly in school, more likely to be involved in crime and ultimately less likely to be a productive member of society.</a:t>
            </a:r>
          </a:p>
          <a:p>
            <a:pPr marL="0" marR="0" lvl="0" indent="0" algn="l" defTabSz="457200" rtl="0" eaLnBrk="1" fontAlgn="auto" latinLnBrk="0" hangingPunct="1">
              <a:lnSpc>
                <a:spcPct val="90000"/>
              </a:lnSpc>
              <a:spcBef>
                <a:spcPct val="20000"/>
              </a:spcBef>
              <a:spcAft>
                <a:spcPts val="600"/>
              </a:spcAft>
              <a:buClr>
                <a:prstClr val="white"/>
              </a:buClr>
              <a:buSzPct val="80000"/>
              <a:buFont typeface="Wingdings 3" panose="05040102010807070707" pitchFamily="18" charset="2"/>
              <a:buChar char=""/>
              <a:tabLst/>
              <a:defRPr/>
            </a:pPr>
            <a:endParaRPr kumimoji="0" lang="en-US" sz="17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0" marR="0" lvl="0" indent="0" algn="l" defTabSz="457200" rtl="0" eaLnBrk="1" fontAlgn="auto" latinLnBrk="0" hangingPunct="1">
              <a:lnSpc>
                <a:spcPct val="90000"/>
              </a:lnSpc>
              <a:spcBef>
                <a:spcPct val="20000"/>
              </a:spcBef>
              <a:spcAft>
                <a:spcPts val="600"/>
              </a:spcAft>
              <a:buClr>
                <a:prstClr val="white"/>
              </a:buClr>
              <a:buSzPct val="80000"/>
              <a:buFontTx/>
              <a:buNone/>
              <a:tabLst/>
              <a:defRPr/>
            </a:pPr>
            <a:r>
              <a:rPr kumimoji="0" lang="en-US" sz="1700" b="0" i="0" u="none" strike="noStrike" kern="1200" cap="none" spc="0" normalizeH="0" baseline="0" noProof="0" dirty="0">
                <a:ln>
                  <a:noFill/>
                </a:ln>
                <a:solidFill>
                  <a:srgbClr val="002060"/>
                </a:solidFill>
                <a:effectLst/>
                <a:uLnTx/>
                <a:uFillTx/>
                <a:latin typeface="Century Gothic" panose="020B0502020202020204"/>
                <a:ea typeface="+mn-ea"/>
                <a:cs typeface="+mn-cs"/>
              </a:rPr>
              <a:t>Further Information can be found at: http://www.wales.nhs.uk/sitesplus/888/page/88524</a:t>
            </a:r>
          </a:p>
        </p:txBody>
      </p:sp>
    </p:spTree>
    <p:extLst>
      <p:ext uri="{BB962C8B-B14F-4D97-AF65-F5344CB8AC3E}">
        <p14:creationId xmlns:p14="http://schemas.microsoft.com/office/powerpoint/2010/main" val="14353761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Aces outlines a number of adverse experiences can influence SEBD, including: </a:t>
            </a:r>
          </a:p>
        </p:txBody>
      </p:sp>
      <p:sp>
        <p:nvSpPr>
          <p:cNvPr id="3" name="Content Placeholder 2"/>
          <p:cNvSpPr>
            <a:spLocks noGrp="1"/>
          </p:cNvSpPr>
          <p:nvPr>
            <p:ph sz="half" idx="1"/>
          </p:nvPr>
        </p:nvSpPr>
        <p:spPr/>
        <p:txBody>
          <a:bodyPr>
            <a:normAutofit/>
          </a:bodyPr>
          <a:lstStyle/>
          <a:p>
            <a:r>
              <a:rPr lang="en-GB" sz="2400" dirty="0">
                <a:solidFill>
                  <a:schemeClr val="tx1"/>
                </a:solidFill>
              </a:rPr>
              <a:t>School Moves</a:t>
            </a:r>
          </a:p>
          <a:p>
            <a:r>
              <a:rPr lang="en-GB" sz="2400" dirty="0"/>
              <a:t>Parental separation </a:t>
            </a:r>
          </a:p>
          <a:p>
            <a:r>
              <a:rPr lang="en-GB" sz="2400" dirty="0"/>
              <a:t>Physical Abuse</a:t>
            </a:r>
          </a:p>
          <a:p>
            <a:r>
              <a:rPr lang="en-GB" sz="2400" dirty="0"/>
              <a:t> Sexual abuse</a:t>
            </a:r>
          </a:p>
          <a:p>
            <a:r>
              <a:rPr lang="en-GB" sz="2400" dirty="0"/>
              <a:t>Physical neglect</a:t>
            </a:r>
          </a:p>
          <a:p>
            <a:r>
              <a:rPr lang="en-GB" sz="2400" dirty="0"/>
              <a:t>Emotional Neglect </a:t>
            </a:r>
          </a:p>
          <a:p>
            <a:r>
              <a:rPr lang="en-GB" sz="2400" dirty="0"/>
              <a:t>Parental alcohol and substance misuse </a:t>
            </a:r>
          </a:p>
          <a:p>
            <a:r>
              <a:rPr lang="en-GB" sz="2400" dirty="0"/>
              <a:t>Parental mental health</a:t>
            </a:r>
          </a:p>
        </p:txBody>
      </p:sp>
      <p:sp>
        <p:nvSpPr>
          <p:cNvPr id="4" name="Content Placeholder 3"/>
          <p:cNvSpPr>
            <a:spLocks noGrp="1"/>
          </p:cNvSpPr>
          <p:nvPr>
            <p:ph sz="half" idx="2"/>
          </p:nvPr>
        </p:nvSpPr>
        <p:spPr>
          <a:xfrm>
            <a:off x="7846695" y="868680"/>
            <a:ext cx="3474720" cy="5120640"/>
          </a:xfrm>
        </p:spPr>
        <p:txBody>
          <a:bodyPr/>
          <a:lstStyle/>
          <a:p>
            <a:r>
              <a:rPr lang="en-GB" sz="2400" dirty="0"/>
              <a:t>Verbal Abuse </a:t>
            </a:r>
          </a:p>
          <a:p>
            <a:r>
              <a:rPr lang="en-GB" sz="2400" dirty="0"/>
              <a:t>Domestic Violence </a:t>
            </a:r>
          </a:p>
          <a:p>
            <a:r>
              <a:rPr lang="en-GB" sz="2400" dirty="0"/>
              <a:t>Parents incarcerated </a:t>
            </a:r>
          </a:p>
          <a:p>
            <a:r>
              <a:rPr lang="en-GB" sz="2400" dirty="0"/>
              <a:t>Bereavement </a:t>
            </a:r>
          </a:p>
          <a:p>
            <a:r>
              <a:rPr lang="en-GB" sz="2400" dirty="0"/>
              <a:t>Bullying</a:t>
            </a:r>
          </a:p>
          <a:p>
            <a:r>
              <a:rPr lang="en-GB" sz="2400" dirty="0"/>
              <a:t>Poverty </a:t>
            </a:r>
          </a:p>
          <a:p>
            <a:r>
              <a:rPr lang="en-GB" sz="2400" dirty="0"/>
              <a:t>Community adversities </a:t>
            </a:r>
          </a:p>
          <a:p>
            <a:endParaRPr lang="en-GB" dirty="0"/>
          </a:p>
        </p:txBody>
      </p:sp>
    </p:spTree>
    <p:extLst>
      <p:ext uri="{BB962C8B-B14F-4D97-AF65-F5344CB8AC3E}">
        <p14:creationId xmlns:p14="http://schemas.microsoft.com/office/powerpoint/2010/main" val="34169957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99686" y="556619"/>
            <a:ext cx="9391650"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000000"/>
                </a:solidFill>
                <a:effectLst/>
                <a:uLnTx/>
                <a:uFillTx/>
                <a:latin typeface="Corbel" panose="020B0503020204020204"/>
                <a:ea typeface="+mn-ea"/>
                <a:cs typeface="+mn-cs"/>
              </a:rPr>
              <a:t>How does it present in the classroom? </a:t>
            </a:r>
          </a:p>
        </p:txBody>
      </p:sp>
      <p:sp>
        <p:nvSpPr>
          <p:cNvPr id="9" name="Rectangle 8"/>
          <p:cNvSpPr/>
          <p:nvPr/>
        </p:nvSpPr>
        <p:spPr>
          <a:xfrm>
            <a:off x="2354919" y="6037144"/>
            <a:ext cx="7278275"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70C0"/>
                </a:solidFill>
                <a:effectLst/>
                <a:uLnTx/>
                <a:uFillTx/>
                <a:latin typeface="Corbel" panose="020B0503020204020204"/>
                <a:ea typeface="+mn-ea"/>
                <a:cs typeface="+mn-cs"/>
              </a:rPr>
              <a:t>Remember as human beings we are attracted to behaviour we understand. </a:t>
            </a:r>
          </a:p>
        </p:txBody>
      </p:sp>
      <p:pic>
        <p:nvPicPr>
          <p:cNvPr id="12" name="Picture 11"/>
          <p:cNvPicPr>
            <a:picLocks noChangeAspect="1"/>
          </p:cNvPicPr>
          <p:nvPr/>
        </p:nvPicPr>
        <p:blipFill>
          <a:blip r:embed="rId2"/>
          <a:stretch>
            <a:fillRect/>
          </a:stretch>
        </p:blipFill>
        <p:spPr>
          <a:xfrm>
            <a:off x="2619873" y="1601152"/>
            <a:ext cx="6748368" cy="4049021"/>
          </a:xfrm>
          <a:prstGeom prst="rect">
            <a:avLst/>
          </a:prstGeom>
        </p:spPr>
      </p:pic>
    </p:spTree>
    <p:extLst>
      <p:ext uri="{BB962C8B-B14F-4D97-AF65-F5344CB8AC3E}">
        <p14:creationId xmlns:p14="http://schemas.microsoft.com/office/powerpoint/2010/main" val="33304618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C4FC1-508F-46D5-A446-57A5857EFE2A}"/>
              </a:ext>
            </a:extLst>
          </p:cNvPr>
          <p:cNvSpPr>
            <a:spLocks noGrp="1"/>
          </p:cNvSpPr>
          <p:nvPr>
            <p:ph type="title"/>
          </p:nvPr>
        </p:nvSpPr>
        <p:spPr/>
        <p:txBody>
          <a:bodyPr/>
          <a:lstStyle/>
          <a:p>
            <a:r>
              <a:rPr lang="en-GB" dirty="0"/>
              <a:t>Assessments and Strategies for young people with SEBD</a:t>
            </a:r>
          </a:p>
        </p:txBody>
      </p:sp>
    </p:spTree>
    <p:extLst>
      <p:ext uri="{BB962C8B-B14F-4D97-AF65-F5344CB8AC3E}">
        <p14:creationId xmlns:p14="http://schemas.microsoft.com/office/powerpoint/2010/main" val="948348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2400" dirty="0"/>
              <a:t>Assessment can have many functions, but the main focus of this session will be the school-based assessments which professionals make in order to plan to meet the needs of a particular pupil. This process may be part of a wider assessment process which involves a multi-agency team (for example during the statementing process).  </a:t>
            </a:r>
          </a:p>
          <a:p>
            <a:endParaRPr lang="en-GB" sz="2400" dirty="0"/>
          </a:p>
          <a:p>
            <a:r>
              <a:rPr lang="en-GB" sz="2400" dirty="0"/>
              <a:t>The main aim of assessment should not be to ascribe labels which may or may not match the pupil's abilities but to give us and others working with children and young people some indication of what their needs are and how best to meet them.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2919" y="2130724"/>
            <a:ext cx="2554269" cy="1770751"/>
          </a:xfrm>
          <a:prstGeom prst="rect">
            <a:avLst/>
          </a:prstGeom>
        </p:spPr>
      </p:pic>
    </p:spTree>
    <p:extLst>
      <p:ext uri="{BB962C8B-B14F-4D97-AF65-F5344CB8AC3E}">
        <p14:creationId xmlns:p14="http://schemas.microsoft.com/office/powerpoint/2010/main" val="27029632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Formal assessments of children with SEBD </a:t>
            </a:r>
          </a:p>
        </p:txBody>
      </p:sp>
      <p:sp>
        <p:nvSpPr>
          <p:cNvPr id="3" name="Rectangle 2"/>
          <p:cNvSpPr/>
          <p:nvPr/>
        </p:nvSpPr>
        <p:spPr>
          <a:xfrm>
            <a:off x="3857625" y="771412"/>
            <a:ext cx="7848600" cy="4062651"/>
          </a:xfrm>
          <a:prstGeom prst="rect">
            <a:avLst/>
          </a:prstGeom>
        </p:spPr>
        <p:txBody>
          <a:bodyPr wrap="square">
            <a:spAutoFit/>
          </a:bodyPr>
          <a:lstStyle/>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endParaRPr lang="en-GB" dirty="0">
              <a:solidFill>
                <a:srgbClr val="000000"/>
              </a:solidFill>
            </a:endParaRPr>
          </a:p>
          <a:p>
            <a:endParaRPr lang="en-GB" dirty="0">
              <a:solidFill>
                <a:srgbClr val="000000"/>
              </a:solidFill>
            </a:endParaRPr>
          </a:p>
          <a:p>
            <a:endParaRPr lang="en-GB" dirty="0">
              <a:solidFill>
                <a:srgbClr val="000000"/>
              </a:solidFill>
            </a:endParaRPr>
          </a:p>
          <a:p>
            <a:endParaRPr lang="en-GB" dirty="0">
              <a:solidFill>
                <a:srgbClr val="000000"/>
              </a:solidFill>
            </a:endParaRPr>
          </a:p>
          <a:p>
            <a:endParaRPr lang="en-GB" dirty="0">
              <a:solidFill>
                <a:srgbClr val="000000"/>
              </a:solidFill>
            </a:endParaRPr>
          </a:p>
        </p:txBody>
      </p:sp>
      <p:sp>
        <p:nvSpPr>
          <p:cNvPr id="4" name="Rectangle 3"/>
          <p:cNvSpPr/>
          <p:nvPr/>
        </p:nvSpPr>
        <p:spPr>
          <a:xfrm>
            <a:off x="3699981" y="454384"/>
            <a:ext cx="7632415" cy="5940088"/>
          </a:xfrm>
          <a:prstGeom prst="rect">
            <a:avLst/>
          </a:prstGeom>
        </p:spPr>
        <p:txBody>
          <a:bodyPr wrap="square">
            <a:spAutoFit/>
          </a:bodyPr>
          <a:lstStyle/>
          <a:p>
            <a:r>
              <a:rPr lang="en-GB" sz="2400" dirty="0">
                <a:solidFill>
                  <a:srgbClr val="000000"/>
                </a:solidFill>
              </a:rPr>
              <a:t>Identification and assessment was organised into a five stage model which while not legally required was universally adopted by LEAs and schools throughout England and Wales. The revised code moved away from stages and emphasise levels of intervention by having two ‘categories’, ‘school-action’ and ‘school-action plus’. Key principles in the guidance were co-operation between schools and services catering for children or young people and partnership with parents. Significantly, the Code had a set of criteria for the statutory assessment of SEN, and pupils with SEBD were identified as pupils who have learning difficulties as defined in the Code. Particular advice in the Code included ways of asking questions and recording evidence which would help describe the nature of a pupil's SEBD.    </a:t>
            </a:r>
          </a:p>
          <a:p>
            <a:r>
              <a:rPr lang="en-GB" sz="2000" dirty="0">
                <a:solidFill>
                  <a:srgbClr val="000000"/>
                </a:solidFill>
              </a:rPr>
              <a:t> </a:t>
            </a:r>
          </a:p>
        </p:txBody>
      </p:sp>
    </p:spTree>
    <p:extLst>
      <p:ext uri="{BB962C8B-B14F-4D97-AF65-F5344CB8AC3E}">
        <p14:creationId xmlns:p14="http://schemas.microsoft.com/office/powerpoint/2010/main" val="25176339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869268" y="848139"/>
            <a:ext cx="7315200" cy="5136609"/>
          </a:xfrm>
        </p:spPr>
        <p:txBody>
          <a:bodyPr>
            <a:normAutofit/>
          </a:bodyPr>
          <a:lstStyle/>
          <a:p>
            <a:r>
              <a:rPr lang="en-GB" sz="2400" dirty="0"/>
              <a:t>What assessments are available in your setting? </a:t>
            </a:r>
          </a:p>
          <a:p>
            <a:endParaRPr lang="en-GB" sz="2400" dirty="0"/>
          </a:p>
          <a:p>
            <a:r>
              <a:rPr lang="en-GB" sz="2400" dirty="0"/>
              <a:t>What assessments are most helpful for pupils with SEBD?</a:t>
            </a:r>
          </a:p>
          <a:p>
            <a:endParaRPr lang="en-GB" sz="2400" dirty="0"/>
          </a:p>
          <a:p>
            <a:r>
              <a:rPr lang="en-GB" sz="2400" dirty="0"/>
              <a:t>What is the purpose of assessments?</a:t>
            </a:r>
          </a:p>
          <a:p>
            <a:endParaRPr lang="en-GB" sz="2400" dirty="0"/>
          </a:p>
          <a:p>
            <a:r>
              <a:rPr lang="en-GB" sz="2400" dirty="0"/>
              <a:t>Are assessments successful if completed in isolation? </a:t>
            </a:r>
          </a:p>
          <a:p>
            <a:endParaRPr lang="en-GB" sz="2400" dirty="0"/>
          </a:p>
          <a:p>
            <a:r>
              <a:rPr lang="en-GB" sz="2400" dirty="0"/>
              <a:t>Why is multi agency work important?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185" y="1914525"/>
            <a:ext cx="2266950" cy="2286000"/>
          </a:xfrm>
          <a:prstGeom prst="rect">
            <a:avLst/>
          </a:prstGeom>
        </p:spPr>
      </p:pic>
    </p:spTree>
    <p:extLst>
      <p:ext uri="{BB962C8B-B14F-4D97-AF65-F5344CB8AC3E}">
        <p14:creationId xmlns:p14="http://schemas.microsoft.com/office/powerpoint/2010/main" val="2958510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48075" y="743635"/>
            <a:ext cx="8096250" cy="5170646"/>
          </a:xfrm>
          <a:prstGeom prst="rect">
            <a:avLst/>
          </a:prstGeom>
        </p:spPr>
        <p:txBody>
          <a:bodyPr wrap="square">
            <a:spAutoFit/>
          </a:bodyPr>
          <a:lstStyle/>
          <a:p>
            <a:pPr algn="ctr"/>
            <a:r>
              <a:rPr lang="en-GB" sz="2400" dirty="0">
                <a:solidFill>
                  <a:srgbClr val="00B0F0"/>
                </a:solidFill>
              </a:rPr>
              <a:t>“There’s more to a person than a label, and there’s more to a label than a person. </a:t>
            </a:r>
          </a:p>
          <a:p>
            <a:pPr algn="ctr"/>
            <a:endParaRPr lang="en-GB" sz="2400" u="sng" dirty="0">
              <a:solidFill>
                <a:srgbClr val="00B0F0"/>
              </a:solidFill>
            </a:endParaRPr>
          </a:p>
          <a:p>
            <a:pPr algn="ctr"/>
            <a:r>
              <a:rPr lang="en-GB" sz="2400" dirty="0">
                <a:solidFill>
                  <a:srgbClr val="00B0F0"/>
                </a:solidFill>
              </a:rPr>
              <a:t>There’s more to a person than an SEBD label, and there’s more to an SEBD label than a person.”</a:t>
            </a:r>
          </a:p>
          <a:p>
            <a:endParaRPr lang="en-GB" sz="3200" dirty="0">
              <a:solidFill>
                <a:srgbClr val="000000"/>
              </a:solidFill>
            </a:endParaRPr>
          </a:p>
          <a:p>
            <a:r>
              <a:rPr lang="en-GB" sz="2000" dirty="0">
                <a:solidFill>
                  <a:srgbClr val="FF0000"/>
                </a:solidFill>
              </a:rPr>
              <a:t>While trying to understand the possible causes of SEBD can be important, researchers such as </a:t>
            </a:r>
            <a:r>
              <a:rPr lang="en-GB" sz="2000" dirty="0" err="1">
                <a:solidFill>
                  <a:srgbClr val="FF0000"/>
                </a:solidFill>
              </a:rPr>
              <a:t>Visser</a:t>
            </a:r>
            <a:r>
              <a:rPr lang="en-GB" sz="2000" dirty="0">
                <a:solidFill>
                  <a:srgbClr val="FF0000"/>
                </a:solidFill>
              </a:rPr>
              <a:t> (2007) argue that as SEBD is so subjective, it can encourage labels that define the individual which contribute to the very behaviour that is causing concern. </a:t>
            </a:r>
          </a:p>
          <a:p>
            <a:endParaRPr lang="en-GB" sz="2000" dirty="0">
              <a:solidFill>
                <a:srgbClr val="FF0000"/>
              </a:solidFill>
            </a:endParaRPr>
          </a:p>
          <a:p>
            <a:r>
              <a:rPr lang="en-GB" sz="2000" dirty="0" err="1">
                <a:solidFill>
                  <a:srgbClr val="FF0000"/>
                </a:solidFill>
              </a:rPr>
              <a:t>Travell</a:t>
            </a:r>
            <a:r>
              <a:rPr lang="en-GB" sz="2000" dirty="0">
                <a:solidFill>
                  <a:srgbClr val="FF0000"/>
                </a:solidFill>
              </a:rPr>
              <a:t> (1999) suggests the label of SEBD can be detrimental, “By its very nature the term ‘emotional and behavioural difficulties’ implies children with the label have problems which need to be solved. </a:t>
            </a:r>
            <a:endParaRPr lang="en-GB" sz="2400" dirty="0">
              <a:solidFill>
                <a:srgbClr val="000000"/>
              </a:solidFill>
            </a:endParaRPr>
          </a:p>
          <a:p>
            <a:endParaRPr lang="en-GB" dirty="0">
              <a:solidFill>
                <a:srgbClr val="000000"/>
              </a:solidFill>
            </a:endParaRPr>
          </a:p>
        </p:txBody>
      </p:sp>
      <p:pic>
        <p:nvPicPr>
          <p:cNvPr id="6" name="Picture 5"/>
          <p:cNvPicPr>
            <a:picLocks noChangeAspect="1"/>
          </p:cNvPicPr>
          <p:nvPr/>
        </p:nvPicPr>
        <p:blipFill>
          <a:blip r:embed="rId2"/>
          <a:stretch>
            <a:fillRect/>
          </a:stretch>
        </p:blipFill>
        <p:spPr>
          <a:xfrm>
            <a:off x="0" y="2095500"/>
            <a:ext cx="3429000" cy="2000250"/>
          </a:xfrm>
          <a:prstGeom prst="rect">
            <a:avLst/>
          </a:prstGeom>
        </p:spPr>
      </p:pic>
    </p:spTree>
    <p:extLst>
      <p:ext uri="{BB962C8B-B14F-4D97-AF65-F5344CB8AC3E}">
        <p14:creationId xmlns:p14="http://schemas.microsoft.com/office/powerpoint/2010/main" val="1246968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the eye of the storm experiment by Jane Elliot. </a:t>
            </a:r>
          </a:p>
        </p:txBody>
      </p:sp>
      <p:sp>
        <p:nvSpPr>
          <p:cNvPr id="3" name="Rectangle 2"/>
          <p:cNvSpPr/>
          <p:nvPr/>
        </p:nvSpPr>
        <p:spPr>
          <a:xfrm>
            <a:off x="4657537" y="1653659"/>
            <a:ext cx="5048626" cy="369332"/>
          </a:xfrm>
          <a:prstGeom prst="rect">
            <a:avLst/>
          </a:prstGeom>
        </p:spPr>
        <p:txBody>
          <a:bodyPr wrap="none">
            <a:spAutoFit/>
          </a:bodyPr>
          <a:lstStyle/>
          <a:p>
            <a:r>
              <a:rPr lang="en-GB" dirty="0"/>
              <a:t>https://www.youtube.com/watch?v=KHxFuO2Nk-0</a:t>
            </a:r>
          </a:p>
        </p:txBody>
      </p:sp>
      <p:sp>
        <p:nvSpPr>
          <p:cNvPr id="4" name="Rectangle 3"/>
          <p:cNvSpPr/>
          <p:nvPr/>
        </p:nvSpPr>
        <p:spPr>
          <a:xfrm>
            <a:off x="3924299" y="2601010"/>
            <a:ext cx="7820025" cy="1477328"/>
          </a:xfrm>
          <a:prstGeom prst="rect">
            <a:avLst/>
          </a:prstGeom>
        </p:spPr>
        <p:txBody>
          <a:bodyPr wrap="square">
            <a:spAutoFit/>
          </a:bodyPr>
          <a:lstStyle/>
          <a:p>
            <a:r>
              <a:rPr lang="en-GB" sz="2400" dirty="0"/>
              <a:t>With this in mind, how can the label SEBD be helpful?</a:t>
            </a:r>
          </a:p>
          <a:p>
            <a:endParaRPr lang="en-GB" sz="2400" dirty="0"/>
          </a:p>
          <a:p>
            <a:endParaRPr lang="en-GB" sz="2400" dirty="0"/>
          </a:p>
          <a:p>
            <a:r>
              <a:rPr lang="en-GB" dirty="0"/>
              <a:t> </a:t>
            </a:r>
          </a:p>
        </p:txBody>
      </p:sp>
    </p:spTree>
    <p:extLst>
      <p:ext uri="{BB962C8B-B14F-4D97-AF65-F5344CB8AC3E}">
        <p14:creationId xmlns:p14="http://schemas.microsoft.com/office/powerpoint/2010/main" val="38212810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123950"/>
            <a:ext cx="2947988" cy="4600575"/>
          </a:xfrm>
        </p:spPr>
        <p:txBody>
          <a:bodyPr/>
          <a:lstStyle/>
          <a:p>
            <a:r>
              <a:rPr lang="en-GB" dirty="0"/>
              <a:t>But first, lets have an icebreaker.  </a:t>
            </a:r>
          </a:p>
        </p:txBody>
      </p:sp>
      <p:pic>
        <p:nvPicPr>
          <p:cNvPr id="4" name="Picture 3"/>
          <p:cNvPicPr>
            <a:picLocks noChangeAspect="1"/>
          </p:cNvPicPr>
          <p:nvPr/>
        </p:nvPicPr>
        <p:blipFill>
          <a:blip r:embed="rId2"/>
          <a:stretch>
            <a:fillRect/>
          </a:stretch>
        </p:blipFill>
        <p:spPr>
          <a:xfrm>
            <a:off x="8802021" y="568718"/>
            <a:ext cx="2384564" cy="1983982"/>
          </a:xfrm>
          <a:prstGeom prst="rect">
            <a:avLst/>
          </a:prstGeom>
        </p:spPr>
      </p:pic>
      <p:pic>
        <p:nvPicPr>
          <p:cNvPr id="5" name="Picture 4"/>
          <p:cNvPicPr>
            <a:picLocks noChangeAspect="1"/>
          </p:cNvPicPr>
          <p:nvPr/>
        </p:nvPicPr>
        <p:blipFill>
          <a:blip r:embed="rId3"/>
          <a:stretch>
            <a:fillRect/>
          </a:stretch>
        </p:blipFill>
        <p:spPr>
          <a:xfrm>
            <a:off x="8802021" y="2552701"/>
            <a:ext cx="2384564" cy="1778394"/>
          </a:xfrm>
          <a:prstGeom prst="rect">
            <a:avLst/>
          </a:prstGeom>
        </p:spPr>
      </p:pic>
      <p:sp>
        <p:nvSpPr>
          <p:cNvPr id="6" name="TextBox 5"/>
          <p:cNvSpPr txBox="1"/>
          <p:nvPr/>
        </p:nvSpPr>
        <p:spPr>
          <a:xfrm>
            <a:off x="247650" y="561915"/>
            <a:ext cx="8275300" cy="5724644"/>
          </a:xfrm>
          <a:prstGeom prst="rect">
            <a:avLst/>
          </a:prstGeom>
          <a:noFill/>
          <a:ln>
            <a:solidFill>
              <a:srgbClr val="00B0F0"/>
            </a:solidFill>
          </a:ln>
        </p:spPr>
        <p:txBody>
          <a:bodyPr wrap="square" rtlCol="0">
            <a:spAutoFit/>
          </a:bodyPr>
          <a:lstStyle/>
          <a:p>
            <a:r>
              <a:rPr lang="en-GB" sz="2800" b="1" dirty="0">
                <a:solidFill>
                  <a:srgbClr val="0070C0"/>
                </a:solidFill>
              </a:rPr>
              <a:t>Group Task:</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a:solidFill>
                  <a:srgbClr val="000000"/>
                </a:solidFill>
              </a:rPr>
              <a:t>You are all attending a wonderful trip around the Mediterranean! The sun is shining, the water is crystal clear and the food and drinks are plentiful. </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a:solidFill>
                  <a:srgbClr val="000000"/>
                </a:solidFill>
              </a:rPr>
              <a:t>You have had an amazing day! </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a:solidFill>
                  <a:srgbClr val="000000"/>
                </a:solidFill>
              </a:rPr>
              <a:t>Over night, a very powerful storm began to brew and it is getting ever closer.</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a:solidFill>
                  <a:srgbClr val="000000"/>
                </a:solidFill>
              </a:rPr>
              <a:t>The ship is put on high alert and everyone is advised to start boarding small life saving boats. </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a:solidFill>
                  <a:srgbClr val="000000"/>
                </a:solidFill>
              </a:rPr>
              <a:t>There’s one boat left and as a group you need to decide who will board and why?</a:t>
            </a:r>
          </a:p>
          <a:p>
            <a:pPr marL="285750" indent="-285750">
              <a:buFont typeface="Wingdings" panose="05000000000000000000" pitchFamily="2" charset="2"/>
              <a:buChar char="v"/>
            </a:pPr>
            <a:endParaRPr lang="en-GB" sz="2000" dirty="0">
              <a:solidFill>
                <a:srgbClr val="000000"/>
              </a:solidFill>
            </a:endParaRPr>
          </a:p>
          <a:p>
            <a:pPr marL="285750" indent="-285750">
              <a:buFont typeface="Wingdings" panose="05000000000000000000" pitchFamily="2" charset="2"/>
              <a:buChar char="v"/>
            </a:pPr>
            <a:r>
              <a:rPr lang="en-GB" sz="2000" dirty="0">
                <a:solidFill>
                  <a:srgbClr val="000000"/>
                </a:solidFill>
              </a:rPr>
              <a:t>Unfortunately, three people will be left behind!!</a:t>
            </a:r>
            <a:endParaRPr lang="en-GB" dirty="0">
              <a:solidFill>
                <a:srgbClr val="000000"/>
              </a:solidFill>
            </a:endParaRPr>
          </a:p>
          <a:p>
            <a:endParaRPr lang="en-GB" dirty="0">
              <a:solidFill>
                <a:srgbClr val="000000"/>
              </a:solidFill>
            </a:endParaRPr>
          </a:p>
        </p:txBody>
      </p:sp>
      <p:pic>
        <p:nvPicPr>
          <p:cNvPr id="7" name="Picture 6"/>
          <p:cNvPicPr>
            <a:picLocks noChangeAspect="1"/>
          </p:cNvPicPr>
          <p:nvPr/>
        </p:nvPicPr>
        <p:blipFill>
          <a:blip r:embed="rId4"/>
          <a:stretch>
            <a:fillRect/>
          </a:stretch>
        </p:blipFill>
        <p:spPr>
          <a:xfrm>
            <a:off x="8762498" y="4331094"/>
            <a:ext cx="2463610" cy="2177713"/>
          </a:xfrm>
          <a:prstGeom prst="rect">
            <a:avLst/>
          </a:prstGeom>
        </p:spPr>
      </p:pic>
    </p:spTree>
    <p:extLst>
      <p:ext uri="{BB962C8B-B14F-4D97-AF65-F5344CB8AC3E}">
        <p14:creationId xmlns:p14="http://schemas.microsoft.com/office/powerpoint/2010/main" val="17766345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733A2B8-C64B-4D65-8087-303F55FEBE99}"/>
              </a:ext>
            </a:extLst>
          </p:cNvPr>
          <p:cNvSpPr>
            <a:spLocks noGrp="1"/>
          </p:cNvSpPr>
          <p:nvPr>
            <p:ph type="title"/>
          </p:nvPr>
        </p:nvSpPr>
        <p:spPr/>
        <p:txBody>
          <a:bodyPr/>
          <a:lstStyle/>
          <a:p>
            <a:endParaRPr lang="en-GB" dirty="0"/>
          </a:p>
        </p:txBody>
      </p:sp>
      <p:sp>
        <p:nvSpPr>
          <p:cNvPr id="4" name="Content Placeholder 3">
            <a:extLst>
              <a:ext uri="{FF2B5EF4-FFF2-40B4-BE49-F238E27FC236}">
                <a16:creationId xmlns:a16="http://schemas.microsoft.com/office/drawing/2014/main" id="{728AD640-C383-4E1D-884E-6DDA1FDC2126}"/>
              </a:ext>
            </a:extLst>
          </p:cNvPr>
          <p:cNvSpPr>
            <a:spLocks noGrp="1"/>
          </p:cNvSpPr>
          <p:nvPr>
            <p:ph idx="1"/>
          </p:nvPr>
        </p:nvSpPr>
        <p:spPr/>
        <p:txBody>
          <a:bodyPr>
            <a:normAutofit/>
          </a:bodyPr>
          <a:lstStyle/>
          <a:p>
            <a:r>
              <a:rPr lang="en-GB" sz="3200" b="1" dirty="0">
                <a:solidFill>
                  <a:schemeClr val="tx1"/>
                </a:solidFill>
              </a:rPr>
              <a:t>BREAK!</a:t>
            </a:r>
          </a:p>
        </p:txBody>
      </p:sp>
    </p:spTree>
    <p:extLst>
      <p:ext uri="{BB962C8B-B14F-4D97-AF65-F5344CB8AC3E}">
        <p14:creationId xmlns:p14="http://schemas.microsoft.com/office/powerpoint/2010/main" val="9224660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Section 3: </a:t>
            </a:r>
          </a:p>
        </p:txBody>
      </p:sp>
      <p:sp>
        <p:nvSpPr>
          <p:cNvPr id="10" name="Content Placeholder 9"/>
          <p:cNvSpPr>
            <a:spLocks noGrp="1"/>
          </p:cNvSpPr>
          <p:nvPr>
            <p:ph idx="1"/>
          </p:nvPr>
        </p:nvSpPr>
        <p:spPr/>
        <p:txBody>
          <a:bodyPr>
            <a:normAutofit/>
          </a:bodyPr>
          <a:lstStyle/>
          <a:p>
            <a:pPr marL="0" indent="0">
              <a:buNone/>
            </a:pPr>
            <a:r>
              <a:rPr lang="en-GB" sz="2800" dirty="0"/>
              <a:t>                             Effective strategies</a:t>
            </a:r>
          </a:p>
        </p:txBody>
      </p:sp>
    </p:spTree>
    <p:extLst>
      <p:ext uri="{BB962C8B-B14F-4D97-AF65-F5344CB8AC3E}">
        <p14:creationId xmlns:p14="http://schemas.microsoft.com/office/powerpoint/2010/main" val="24492018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7"/>
            <a:ext cx="3381375" cy="4601183"/>
          </a:xfrm>
        </p:spPr>
        <p:txBody>
          <a:bodyPr>
            <a:normAutofit/>
          </a:bodyPr>
          <a:lstStyle/>
          <a:p>
            <a:pPr algn="ctr"/>
            <a:br>
              <a:rPr lang="en-GB" sz="2000" dirty="0"/>
            </a:br>
            <a:br>
              <a:rPr lang="en-GB" sz="2000" dirty="0"/>
            </a:br>
            <a:br>
              <a:rPr lang="en-GB" sz="2000" dirty="0"/>
            </a:br>
            <a:br>
              <a:rPr lang="en-GB" sz="2000" dirty="0"/>
            </a:br>
            <a:br>
              <a:rPr lang="en-GB" sz="2000" dirty="0"/>
            </a:br>
            <a:br>
              <a:rPr lang="en-GB" sz="2000" dirty="0"/>
            </a:br>
            <a:br>
              <a:rPr lang="en-GB" sz="2000" dirty="0"/>
            </a:br>
            <a:r>
              <a:rPr lang="en-GB" sz="2000" dirty="0"/>
              <a:t>https://youtu.be/SFnMTHhKdkw </a:t>
            </a:r>
            <a:br>
              <a:rPr lang="en-GB" sz="2000" dirty="0"/>
            </a:br>
            <a:br>
              <a:rPr lang="en-GB" sz="2000" dirty="0"/>
            </a:br>
            <a:r>
              <a:rPr lang="en-GB" sz="2000" dirty="0"/>
              <a:t>Rita Pierson </a:t>
            </a:r>
          </a:p>
        </p:txBody>
      </p:sp>
      <p:sp>
        <p:nvSpPr>
          <p:cNvPr id="3" name="Content Placeholder 2"/>
          <p:cNvSpPr>
            <a:spLocks noGrp="1"/>
          </p:cNvSpPr>
          <p:nvPr>
            <p:ph idx="1"/>
          </p:nvPr>
        </p:nvSpPr>
        <p:spPr>
          <a:xfrm>
            <a:off x="3795712" y="1071753"/>
            <a:ext cx="7315200" cy="5120640"/>
          </a:xfrm>
        </p:spPr>
        <p:txBody>
          <a:bodyPr>
            <a:normAutofit fontScale="85000" lnSpcReduction="10000"/>
          </a:bodyPr>
          <a:lstStyle/>
          <a:p>
            <a:pPr marL="0" indent="0">
              <a:buNone/>
            </a:pPr>
            <a:r>
              <a:rPr lang="en-GB" sz="2400" dirty="0"/>
              <a:t>Research into SEBD indicates that the most effective of all strategies are those based on the relational model. Even brains which have been exposed to complex traumas (as discussed earlier) are able to mirror positive qualities and behaviour through mirror neurons. </a:t>
            </a:r>
          </a:p>
          <a:p>
            <a:pPr marL="0" indent="0">
              <a:buNone/>
            </a:pPr>
            <a:endParaRPr lang="en-GB" sz="2400" dirty="0"/>
          </a:p>
          <a:p>
            <a:pPr marL="0" indent="0">
              <a:buNone/>
            </a:pPr>
            <a:r>
              <a:rPr lang="en-GB" sz="2400" dirty="0"/>
              <a:t>These neurons are believed to make up the neurological underpinnings of imitation, emulation and empathy. In essence, we rely on human connection and experiences to successfully develop the areas of the brain which are underdeveloped in children with SEBD, which is where you come in!</a:t>
            </a:r>
          </a:p>
          <a:p>
            <a:pPr marL="0" indent="0">
              <a:buNone/>
            </a:pPr>
            <a:endParaRPr lang="en-GB" sz="2400" dirty="0"/>
          </a:p>
          <a:p>
            <a:pPr marL="0" indent="0">
              <a:buNone/>
            </a:pPr>
            <a:r>
              <a:rPr lang="en-GB" sz="2400" dirty="0"/>
              <a:t>Relationships cannot be underestimated as it through building relationship we learn to read body language, emotion and behaviour, something no written based assessment could ever do. </a:t>
            </a:r>
          </a:p>
          <a:p>
            <a:pPr marL="0" indent="0">
              <a:buNone/>
            </a:pPr>
            <a:endParaRPr lang="en-GB" dirty="0"/>
          </a:p>
          <a:p>
            <a:pPr marL="0" indent="0">
              <a:buNone/>
            </a:pPr>
            <a:r>
              <a:rPr lang="en-GB" dirty="0"/>
              <a:t>                               </a:t>
            </a:r>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624" y="966978"/>
            <a:ext cx="2395537" cy="2207827"/>
          </a:xfrm>
          <a:prstGeom prst="rect">
            <a:avLst/>
          </a:prstGeom>
        </p:spPr>
      </p:pic>
    </p:spTree>
    <p:extLst>
      <p:ext uri="{BB962C8B-B14F-4D97-AF65-F5344CB8AC3E}">
        <p14:creationId xmlns:p14="http://schemas.microsoft.com/office/powerpoint/2010/main" val="20762814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2400" dirty="0"/>
              <a:t>Other well researched strategies include:</a:t>
            </a:r>
          </a:p>
          <a:p>
            <a:endParaRPr lang="en-GB" sz="2400" dirty="0"/>
          </a:p>
          <a:p>
            <a:r>
              <a:rPr lang="en-GB" sz="2400" dirty="0"/>
              <a:t>The effective use of praise </a:t>
            </a:r>
          </a:p>
          <a:p>
            <a:r>
              <a:rPr lang="en-GB" sz="2400" dirty="0"/>
              <a:t>Effective use of rewards and sanctions</a:t>
            </a:r>
          </a:p>
          <a:p>
            <a:r>
              <a:rPr lang="en-GB" sz="2400" dirty="0"/>
              <a:t>Critical adult reflection</a:t>
            </a:r>
          </a:p>
          <a:p>
            <a:r>
              <a:rPr lang="en-GB" sz="2400" dirty="0"/>
              <a:t>Consistency </a:t>
            </a:r>
          </a:p>
          <a:p>
            <a:r>
              <a:rPr lang="en-GB" sz="2400" dirty="0"/>
              <a:t>Transparency / honesty</a:t>
            </a:r>
          </a:p>
          <a:p>
            <a:r>
              <a:rPr lang="en-GB" sz="2400" dirty="0"/>
              <a:t>Personalisation </a:t>
            </a:r>
          </a:p>
          <a:p>
            <a:r>
              <a:rPr lang="en-GB" sz="2400" dirty="0"/>
              <a:t>Whole school approaches</a:t>
            </a:r>
          </a:p>
          <a:p>
            <a:endParaRPr lang="en-GB" dirty="0"/>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554" y="2390775"/>
            <a:ext cx="2415539" cy="1509712"/>
          </a:xfrm>
          <a:prstGeom prst="rect">
            <a:avLst/>
          </a:prstGeom>
        </p:spPr>
      </p:pic>
    </p:spTree>
    <p:extLst>
      <p:ext uri="{BB962C8B-B14F-4D97-AF65-F5344CB8AC3E}">
        <p14:creationId xmlns:p14="http://schemas.microsoft.com/office/powerpoint/2010/main" val="104689884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140432" y="452063"/>
            <a:ext cx="10448818" cy="1664413"/>
          </a:xfrm>
        </p:spPr>
        <p:txBody>
          <a:bodyPr>
            <a:normAutofit/>
          </a:bodyPr>
          <a:lstStyle/>
          <a:p>
            <a:pPr marL="0" indent="0" algn="ctr">
              <a:buNone/>
            </a:pPr>
            <a:r>
              <a:rPr lang="en-GB" b="1" dirty="0"/>
              <a:t>What strategies have you found most effective in you setting? Is there any research to support your strategy? </a:t>
            </a:r>
          </a:p>
          <a:p>
            <a:pPr algn="ctr"/>
            <a:endParaRPr lang="en-GB" dirty="0"/>
          </a:p>
          <a:p>
            <a:pPr algn="ctr"/>
            <a:endParaRPr lang="en-GB" dirty="0"/>
          </a:p>
        </p:txBody>
      </p:sp>
      <p:sp>
        <p:nvSpPr>
          <p:cNvPr id="2" name="TextBox 1"/>
          <p:cNvSpPr txBox="1"/>
          <p:nvPr/>
        </p:nvSpPr>
        <p:spPr>
          <a:xfrm>
            <a:off x="647272" y="1397285"/>
            <a:ext cx="11075542" cy="4890499"/>
          </a:xfrm>
          <a:prstGeom prst="rect">
            <a:avLst/>
          </a:prstGeom>
          <a:noFill/>
          <a:ln>
            <a:solidFill>
              <a:schemeClr val="accent1"/>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D4D9A1FA-6F6B-4B28-BFB0-242F99582325}"/>
              </a:ext>
            </a:extLst>
          </p:cNvPr>
          <p:cNvSpPr txBox="1"/>
          <p:nvPr/>
        </p:nvSpPr>
        <p:spPr>
          <a:xfrm>
            <a:off x="931178" y="1543574"/>
            <a:ext cx="9706062" cy="4801314"/>
          </a:xfrm>
          <a:prstGeom prst="rect">
            <a:avLst/>
          </a:prstGeom>
          <a:noFill/>
        </p:spPr>
        <p:txBody>
          <a:bodyPr wrap="square" rtlCol="0">
            <a:spAutoFit/>
          </a:bodyPr>
          <a:lstStyle/>
          <a:p>
            <a:r>
              <a:rPr lang="en-GB" dirty="0"/>
              <a:t>Relationships </a:t>
            </a:r>
          </a:p>
          <a:p>
            <a:r>
              <a:rPr lang="en-GB" dirty="0"/>
              <a:t>Emotionally available adults </a:t>
            </a:r>
          </a:p>
          <a:p>
            <a:r>
              <a:rPr lang="en-GB" dirty="0"/>
              <a:t>Rewards charts </a:t>
            </a:r>
          </a:p>
          <a:p>
            <a:r>
              <a:rPr lang="en-GB" dirty="0"/>
              <a:t>Non-verbal praise</a:t>
            </a:r>
          </a:p>
          <a:p>
            <a:r>
              <a:rPr lang="en-GB" dirty="0"/>
              <a:t>Rules, structure and routines </a:t>
            </a:r>
          </a:p>
          <a:p>
            <a:r>
              <a:rPr lang="en-GB" dirty="0"/>
              <a:t>The way in which we speak </a:t>
            </a:r>
          </a:p>
          <a:p>
            <a:r>
              <a:rPr lang="en-GB" dirty="0"/>
              <a:t>Appropriate touch  </a:t>
            </a:r>
          </a:p>
          <a:p>
            <a:r>
              <a:rPr lang="en-GB" dirty="0"/>
              <a:t>Emotional check-ins </a:t>
            </a:r>
          </a:p>
          <a:p>
            <a:r>
              <a:rPr lang="en-GB" dirty="0"/>
              <a:t>Breakfast / Nurture </a:t>
            </a:r>
          </a:p>
          <a:p>
            <a:r>
              <a:rPr lang="en-GB" dirty="0"/>
              <a:t>Social stories </a:t>
            </a:r>
          </a:p>
          <a:p>
            <a:r>
              <a:rPr lang="en-GB" dirty="0"/>
              <a:t>Visual aids </a:t>
            </a:r>
          </a:p>
          <a:p>
            <a:r>
              <a:rPr lang="en-GB" dirty="0"/>
              <a:t>Social skills programme </a:t>
            </a:r>
          </a:p>
          <a:p>
            <a:r>
              <a:rPr lang="en-GB" dirty="0"/>
              <a:t>Listening</a:t>
            </a:r>
          </a:p>
          <a:p>
            <a:r>
              <a:rPr lang="en-GB" dirty="0"/>
              <a:t>Elsa – Intervention </a:t>
            </a:r>
          </a:p>
          <a:p>
            <a:r>
              <a:rPr lang="en-GB" dirty="0"/>
              <a:t>Relationship Based Play </a:t>
            </a:r>
          </a:p>
          <a:p>
            <a:r>
              <a:rPr lang="en-GB" dirty="0"/>
              <a:t>Restorative practice </a:t>
            </a:r>
          </a:p>
          <a:p>
            <a:r>
              <a:rPr lang="en-GB" dirty="0"/>
              <a:t>Involvement with parents  </a:t>
            </a:r>
          </a:p>
        </p:txBody>
      </p:sp>
    </p:spTree>
    <p:extLst>
      <p:ext uri="{BB962C8B-B14F-4D97-AF65-F5344CB8AC3E}">
        <p14:creationId xmlns:p14="http://schemas.microsoft.com/office/powerpoint/2010/main" val="39851328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Section 4:</a:t>
            </a:r>
          </a:p>
        </p:txBody>
      </p:sp>
      <p:sp>
        <p:nvSpPr>
          <p:cNvPr id="3" name="Content Placeholder 2"/>
          <p:cNvSpPr>
            <a:spLocks noGrp="1"/>
          </p:cNvSpPr>
          <p:nvPr>
            <p:ph idx="1"/>
          </p:nvPr>
        </p:nvSpPr>
        <p:spPr/>
        <p:txBody>
          <a:bodyPr>
            <a:normAutofit/>
          </a:bodyPr>
          <a:lstStyle/>
          <a:p>
            <a:pPr marL="0" indent="0" algn="ctr">
              <a:buNone/>
            </a:pPr>
            <a:r>
              <a:rPr lang="en-GB" sz="4400" dirty="0"/>
              <a:t>Provision</a:t>
            </a:r>
          </a:p>
          <a:p>
            <a:pPr marL="0" indent="0" algn="ctr">
              <a:buNone/>
            </a:pPr>
            <a:r>
              <a:rPr lang="en-GB" sz="4400" dirty="0"/>
              <a:t>History vs Current Practice. </a:t>
            </a:r>
          </a:p>
        </p:txBody>
      </p:sp>
    </p:spTree>
    <p:extLst>
      <p:ext uri="{BB962C8B-B14F-4D97-AF65-F5344CB8AC3E}">
        <p14:creationId xmlns:p14="http://schemas.microsoft.com/office/powerpoint/2010/main" val="24859734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504949" y="606425"/>
            <a:ext cx="8620125" cy="5121275"/>
          </a:xfrm>
        </p:spPr>
        <p:txBody>
          <a:bodyPr/>
          <a:lstStyle/>
          <a:p>
            <a:pPr marL="0" indent="0" algn="ctr">
              <a:buNone/>
            </a:pPr>
            <a:r>
              <a:rPr lang="en-GB" sz="3200" dirty="0"/>
              <a:t> Is behaviour of young people in 2020 worse than its ever been? </a:t>
            </a:r>
          </a:p>
          <a:p>
            <a:pPr algn="ctr"/>
            <a:endParaRPr lang="en-GB" sz="3200" dirty="0"/>
          </a:p>
          <a:p>
            <a:pPr algn="ctr"/>
            <a:r>
              <a:rPr lang="en-GB" sz="3200" dirty="0"/>
              <a:t>Discuss this with the person next to you… </a:t>
            </a:r>
          </a:p>
          <a:p>
            <a:endParaRPr lang="en-GB" dirty="0"/>
          </a:p>
        </p:txBody>
      </p:sp>
    </p:spTree>
    <p:extLst>
      <p:ext uri="{BB962C8B-B14F-4D97-AF65-F5344CB8AC3E}">
        <p14:creationId xmlns:p14="http://schemas.microsoft.com/office/powerpoint/2010/main" val="8077842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Behaviour has always existed:</a:t>
            </a:r>
            <a:br>
              <a:rPr lang="en-GB" b="1" dirty="0"/>
            </a:b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sz="2400" b="1" dirty="0"/>
          </a:p>
          <a:p>
            <a:r>
              <a:rPr lang="en-GB" sz="2400" dirty="0"/>
              <a:t>Cole (1989) has pointed out that society has always been troubled by some of its youth. For example, in 1785, when hanging was common for minor offences, no less than 90% of those executed were under 21 years old (West, 1967). Crime and punishment is a constant theme in the history of an establishment response to such young people during this period. </a:t>
            </a:r>
          </a:p>
          <a:p>
            <a:endParaRPr lang="en-GB" sz="2400" dirty="0"/>
          </a:p>
          <a:p>
            <a:r>
              <a:rPr lang="en-GB" sz="2400" dirty="0"/>
              <a:t>Provision for young people in difficulty at the beginning of the 19th century included prison ships where they were kept until the age of fourteen and the law allowed them to be transported to British colonies. Other young people were incarcerated in prison. </a:t>
            </a:r>
          </a:p>
          <a:p>
            <a:endParaRPr lang="en-GB" dirty="0"/>
          </a:p>
          <a:p>
            <a:endParaRPr lang="en-GB" dirty="0"/>
          </a:p>
        </p:txBody>
      </p:sp>
    </p:spTree>
    <p:extLst>
      <p:ext uri="{BB962C8B-B14F-4D97-AF65-F5344CB8AC3E}">
        <p14:creationId xmlns:p14="http://schemas.microsoft.com/office/powerpoint/2010/main" val="41807538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494260" y="1683144"/>
            <a:ext cx="2774922" cy="3491712"/>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spc="-60">
                <a:solidFill>
                  <a:srgbClr val="FFFFFF"/>
                </a:solidFill>
                <a:latin typeface="+mj-lt"/>
                <a:ea typeface="+mj-ea"/>
                <a:cs typeface="+mj-cs"/>
              </a:rPr>
              <a:t>History Of Provision</a:t>
            </a:r>
          </a:p>
        </p:txBody>
      </p:sp>
      <p:sp>
        <p:nvSpPr>
          <p:cNvPr id="4" name="Rectangle 3"/>
          <p:cNvSpPr/>
          <p:nvPr/>
        </p:nvSpPr>
        <p:spPr>
          <a:xfrm>
            <a:off x="4059579" y="1395925"/>
            <a:ext cx="7279849" cy="5228513"/>
          </a:xfrm>
          <a:prstGeom prst="rect">
            <a:avLst/>
          </a:prstGeom>
        </p:spPr>
        <p:txBody>
          <a:bodyPr vert="horz" lIns="91440" tIns="45720" rIns="91440" bIns="45720" rtlCol="0" anchor="ctr">
            <a:normAutofit/>
          </a:bodyPr>
          <a:lstStyle/>
          <a:p>
            <a:pPr defTabSz="914400">
              <a:lnSpc>
                <a:spcPct val="90000"/>
              </a:lnSpc>
              <a:spcAft>
                <a:spcPts val="600"/>
              </a:spcAft>
              <a:buClr>
                <a:schemeClr val="accent1"/>
              </a:buClr>
            </a:pPr>
            <a:r>
              <a:rPr lang="en-US" sz="2400" dirty="0">
                <a:solidFill>
                  <a:schemeClr val="tx1">
                    <a:lumMod val="65000"/>
                    <a:lumOff val="35000"/>
                  </a:schemeClr>
                </a:solidFill>
              </a:rPr>
              <a:t>Over time, this same dilemma influenced the historical development of policy and provision for young people who would today be identified as children with SEBD. By the end of the century, however, far greater emphasis was made upon the care and education of difficult young people, resulting in the advent of new provision aimed at the 'ragged and neglected', as well as the 'criminal and ill-behaved'. It is true, however, that over-all, there existed a patchwork quilt of provision for difficult and disturbing children and young people, which while neither coherent nor consistent, reflected a continuing conflict of beliefs, attitudes and values toward them. </a:t>
            </a:r>
          </a:p>
          <a:p>
            <a:pPr indent="-182880" defTabSz="914400">
              <a:lnSpc>
                <a:spcPct val="90000"/>
              </a:lnSpc>
              <a:spcAft>
                <a:spcPts val="600"/>
              </a:spcAft>
              <a:buClr>
                <a:schemeClr val="accent1"/>
              </a:buClr>
              <a:buFont typeface="Wingdings 2" pitchFamily="18" charset="2"/>
              <a:buChar char=""/>
            </a:pPr>
            <a:endParaRPr lang="en-US" dirty="0">
              <a:solidFill>
                <a:schemeClr val="tx1">
                  <a:lumMod val="65000"/>
                  <a:lumOff val="35000"/>
                </a:schemeClr>
              </a:solidFill>
            </a:endParaRPr>
          </a:p>
          <a:p>
            <a:pPr indent="-182880" defTabSz="914400">
              <a:lnSpc>
                <a:spcPct val="90000"/>
              </a:lnSpc>
              <a:spcAft>
                <a:spcPts val="600"/>
              </a:spcAft>
              <a:buClr>
                <a:schemeClr val="accent1"/>
              </a:buClr>
              <a:buFont typeface="Wingdings 2" pitchFamily="18" charset="2"/>
              <a:buChar char=""/>
            </a:pPr>
            <a:endParaRPr lang="en-US" dirty="0">
              <a:solidFill>
                <a:schemeClr val="tx1">
                  <a:lumMod val="65000"/>
                  <a:lumOff val="35000"/>
                </a:schemeClr>
              </a:solidFill>
            </a:endParaRPr>
          </a:p>
          <a:p>
            <a:pPr indent="-182880" defTabSz="914400">
              <a:lnSpc>
                <a:spcPct val="90000"/>
              </a:lnSpc>
              <a:spcAft>
                <a:spcPts val="600"/>
              </a:spcAft>
              <a:buClr>
                <a:schemeClr val="accent1"/>
              </a:buClr>
              <a:buFont typeface="Wingdings 2" pitchFamily="18" charset="2"/>
              <a:buChar char=""/>
            </a:pPr>
            <a:endParaRPr lang="en-US" dirty="0">
              <a:solidFill>
                <a:schemeClr val="tx1">
                  <a:lumMod val="65000"/>
                  <a:lumOff val="35000"/>
                </a:schemeClr>
              </a:solidFill>
            </a:endParaRPr>
          </a:p>
        </p:txBody>
      </p:sp>
      <p:sp>
        <p:nvSpPr>
          <p:cNvPr id="18" name="Freeform: Shape 17">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4796901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262" y="808592"/>
            <a:ext cx="11039475" cy="5632311"/>
          </a:xfrm>
          <a:prstGeom prst="rect">
            <a:avLst/>
          </a:prstGeom>
        </p:spPr>
        <p:txBody>
          <a:bodyPr wrap="square">
            <a:spAutoFit/>
          </a:bodyPr>
          <a:lstStyle/>
          <a:p>
            <a:r>
              <a:rPr lang="en-GB" sz="2400" dirty="0"/>
              <a:t>Reform legislation, enacted in the early part of the century, was inspired by political reaction to these arrangements (Parkhurst Act, 1838).</a:t>
            </a:r>
          </a:p>
          <a:p>
            <a:endParaRPr lang="en-GB" sz="2400" dirty="0"/>
          </a:p>
          <a:p>
            <a:r>
              <a:rPr lang="en-GB" sz="2400" dirty="0"/>
              <a:t>The Act established a new prison exclusively for juveniles and allowed conditional pardons for those who agreed to attend pioneer reformatory schools (</a:t>
            </a:r>
            <a:r>
              <a:rPr lang="en-GB" sz="2400" dirty="0" err="1"/>
              <a:t>Carlebach</a:t>
            </a:r>
            <a:r>
              <a:rPr lang="en-GB" sz="2400" dirty="0"/>
              <a:t>, 1969; West, 1967). </a:t>
            </a:r>
          </a:p>
          <a:p>
            <a:endParaRPr lang="en-GB" sz="2400" dirty="0"/>
          </a:p>
          <a:p>
            <a:r>
              <a:rPr lang="en-GB" sz="2400" dirty="0"/>
              <a:t>The Reformatory Schools Act of 1854, for example, allowed any respectable person to open a school for young delinquents while the Industrial Schools Act of 1857 allowed voluntary schools for the 'perishing class' (Carpenter, 1851). </a:t>
            </a:r>
          </a:p>
          <a:p>
            <a:endParaRPr lang="en-GB" sz="2400" dirty="0"/>
          </a:p>
          <a:p>
            <a:r>
              <a:rPr lang="en-GB" sz="2400" dirty="0"/>
              <a:t>This term was used to describe minor offenders and other poor sometimes homeless children considered at risk. The new industrial schools were intended for 'rescued' children whose parents were thought least able to raise them satisfactorily. By 1890, there were 18 such day schools for some 2599 pupils. </a:t>
            </a:r>
          </a:p>
        </p:txBody>
      </p:sp>
      <p:sp>
        <p:nvSpPr>
          <p:cNvPr id="3" name="Rectangle 2"/>
          <p:cNvSpPr/>
          <p:nvPr/>
        </p:nvSpPr>
        <p:spPr>
          <a:xfrm>
            <a:off x="4432083" y="191810"/>
            <a:ext cx="3128962" cy="523220"/>
          </a:xfrm>
          <a:prstGeom prst="rect">
            <a:avLst/>
          </a:prstGeom>
        </p:spPr>
        <p:txBody>
          <a:bodyPr wrap="square">
            <a:spAutoFit/>
          </a:bodyPr>
          <a:lstStyle/>
          <a:p>
            <a:pPr algn="ctr"/>
            <a:r>
              <a:rPr lang="en-GB" sz="2800" b="1" u="sng" dirty="0"/>
              <a:t>Relevant Acts</a:t>
            </a:r>
          </a:p>
        </p:txBody>
      </p:sp>
    </p:spTree>
    <p:extLst>
      <p:ext uri="{BB962C8B-B14F-4D97-AF65-F5344CB8AC3E}">
        <p14:creationId xmlns:p14="http://schemas.microsoft.com/office/powerpoint/2010/main" val="64029191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550" y="1166843"/>
            <a:ext cx="10010775" cy="4801314"/>
          </a:xfrm>
          <a:prstGeom prst="rect">
            <a:avLst/>
          </a:prstGeom>
        </p:spPr>
        <p:txBody>
          <a:bodyPr wrap="square">
            <a:spAutoFit/>
          </a:bodyPr>
          <a:lstStyle/>
          <a:p>
            <a:r>
              <a:rPr lang="en-GB" sz="2400" dirty="0"/>
              <a:t>A second development was a new type of provision for pupils who absconded (Truancy Schools). These were short stay boarding schools for persistent truants who would automatically start their placement in solitary confinement (Home Office, 1890). </a:t>
            </a:r>
          </a:p>
          <a:p>
            <a:endParaRPr lang="en-GB" sz="2400" dirty="0"/>
          </a:p>
          <a:p>
            <a:r>
              <a:rPr lang="en-GB" sz="2400" dirty="0"/>
              <a:t>A softening in the received approach to provision for problem children peaked around the turn of the century and was exemplified in the Chief Inspector's (a Mr Russell) Report issued in 1916 (Home Office, 1916). Russell wanted to see changes implemented that would limit the cold, regimented practice associated with poorly managed residential establishments. These were typically described by periodic scandals in such schools, which were graphically reported in the press. </a:t>
            </a:r>
          </a:p>
          <a:p>
            <a:endParaRPr lang="en-GB" dirty="0"/>
          </a:p>
        </p:txBody>
      </p:sp>
    </p:spTree>
    <p:extLst>
      <p:ext uri="{BB962C8B-B14F-4D97-AF65-F5344CB8AC3E}">
        <p14:creationId xmlns:p14="http://schemas.microsoft.com/office/powerpoint/2010/main" val="32568930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650" y="117693"/>
            <a:ext cx="11858625" cy="7386638"/>
          </a:xfrm>
          <a:prstGeom prst="rect">
            <a:avLst/>
          </a:prstGeom>
        </p:spPr>
        <p:txBody>
          <a:bodyPr wrap="square">
            <a:spAutoFit/>
          </a:bodyPr>
          <a:lstStyle/>
          <a:p>
            <a:pPr marL="285750" indent="-285750" algn="ctr">
              <a:buFont typeface="Arial" panose="020B0604020202020204" pitchFamily="34" charset="0"/>
              <a:buChar char="•"/>
            </a:pPr>
            <a:endParaRPr lang="en-GB" b="1" u="sng" dirty="0"/>
          </a:p>
          <a:p>
            <a:pPr algn="ctr"/>
            <a:r>
              <a:rPr lang="en-GB" sz="2000" b="1" u="sng" dirty="0"/>
              <a:t>The Warnock Report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A second important milestone in the history of SEBD provision was the Warnock Report. This Report was published in 1978, taking its title 'Special Educational Needs' and many ideas from one influential publication; </a:t>
            </a:r>
            <a:r>
              <a:rPr lang="en-GB" sz="2000" dirty="0" err="1"/>
              <a:t>Gulliford</a:t>
            </a:r>
            <a:r>
              <a:rPr lang="en-GB" sz="2000" dirty="0"/>
              <a:t>, (1971). It sought to provide more effective special help for the broad range of children, suggested as perhaps 20% of the school population, who would need some form of special help at sometime during their school careers.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It saw the categories spawned by the 1944 Act as a stigmatising straight jacket. A child should be seen as an individual with full human rights and particular special educational needs rather than, a 'medical disability', with a key focus on lessening the learning difficulties experienced by the pupil. It also stressed the necessity for professionals to work closely with parents as partners in the process of helping the child.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In this light, it is perhaps not surprising, then, to note that the numbers of children identified in England and Wales as maladjusted rose from 8,833 children in 1967 to 22,241 in 1983 despite a decline in the overall number of school children</a:t>
            </a:r>
          </a:p>
          <a:p>
            <a:endParaRPr lang="en-GB" sz="2000" dirty="0"/>
          </a:p>
          <a:p>
            <a:endParaRPr lang="en-GB" sz="2000" dirty="0"/>
          </a:p>
          <a:p>
            <a:endParaRPr lang="en-GB" sz="2000" dirty="0"/>
          </a:p>
          <a:p>
            <a:endParaRPr lang="en-GB" dirty="0"/>
          </a:p>
          <a:p>
            <a:endParaRPr lang="en-GB" dirty="0"/>
          </a:p>
        </p:txBody>
      </p:sp>
    </p:spTree>
    <p:extLst>
      <p:ext uri="{BB962C8B-B14F-4D97-AF65-F5344CB8AC3E}">
        <p14:creationId xmlns:p14="http://schemas.microsoft.com/office/powerpoint/2010/main" val="27539048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6399-E909-4F34-B769-0E27F6A60909}"/>
              </a:ext>
            </a:extLst>
          </p:cNvPr>
          <p:cNvSpPr>
            <a:spLocks noGrp="1"/>
          </p:cNvSpPr>
          <p:nvPr>
            <p:ph type="title"/>
          </p:nvPr>
        </p:nvSpPr>
        <p:spPr>
          <a:xfrm>
            <a:off x="252919" y="1123837"/>
            <a:ext cx="2947482" cy="4601183"/>
          </a:xfrm>
        </p:spPr>
        <p:txBody>
          <a:bodyPr>
            <a:normAutofit/>
          </a:bodyPr>
          <a:lstStyle/>
          <a:p>
            <a:r>
              <a:rPr lang="en-GB" dirty="0"/>
              <a:t>Current provision </a:t>
            </a:r>
          </a:p>
        </p:txBody>
      </p:sp>
      <p:graphicFrame>
        <p:nvGraphicFramePr>
          <p:cNvPr id="5" name="Content Placeholder 2">
            <a:extLst>
              <a:ext uri="{FF2B5EF4-FFF2-40B4-BE49-F238E27FC236}">
                <a16:creationId xmlns:a16="http://schemas.microsoft.com/office/drawing/2014/main" id="{1B39EE99-AE1F-4DDB-8E11-40C1BBE5F5A8}"/>
              </a:ext>
            </a:extLst>
          </p:cNvPr>
          <p:cNvGraphicFramePr>
            <a:graphicFrameLocks noGrp="1"/>
          </p:cNvGraphicFramePr>
          <p:nvPr>
            <p:ph idx="1"/>
            <p:extLst>
              <p:ext uri="{D42A27DB-BD31-4B8C-83A1-F6EECF244321}">
                <p14:modId xmlns:p14="http://schemas.microsoft.com/office/powerpoint/2010/main" val="1619485669"/>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96965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2500" y="547718"/>
            <a:ext cx="10506075" cy="6370975"/>
          </a:xfrm>
          <a:prstGeom prst="rect">
            <a:avLst/>
          </a:prstGeom>
        </p:spPr>
        <p:txBody>
          <a:bodyPr wrap="square">
            <a:spAutoFit/>
          </a:bodyPr>
          <a:lstStyle/>
          <a:p>
            <a:pPr algn="ctr"/>
            <a:r>
              <a:rPr lang="en-GB" sz="2800" b="1" u="sng" dirty="0"/>
              <a:t>The perfect provision:</a:t>
            </a:r>
          </a:p>
          <a:p>
            <a:endParaRPr lang="en-GB" sz="2800" dirty="0"/>
          </a:p>
          <a:p>
            <a:r>
              <a:rPr lang="en-GB" sz="2800" dirty="0"/>
              <a:t>The ultimate purpose of an SEBD provision is the education of young people through meeting their needs and enabling their personal, intellectual and social development. It has also been a presumption that such educational provision will involve interventions which will have a therapeutic effect, contributing to a resolution of SEBD (see Rayner, 1999). </a:t>
            </a:r>
          </a:p>
          <a:p>
            <a:endParaRPr lang="en-GB" sz="2800" dirty="0"/>
          </a:p>
          <a:p>
            <a:r>
              <a:rPr lang="en-GB" sz="2800" dirty="0"/>
              <a:t>As stated at the beginning of this session, it is important to remember that ideas, values and understandings of SEBD are crucial to the development of effective provision. </a:t>
            </a:r>
          </a:p>
          <a:p>
            <a:endParaRPr lang="en-GB" sz="2400" dirty="0"/>
          </a:p>
          <a:p>
            <a:endParaRPr lang="en-GB" sz="2400" dirty="0"/>
          </a:p>
          <a:p>
            <a:endParaRPr lang="en-GB" sz="2400" dirty="0"/>
          </a:p>
        </p:txBody>
      </p:sp>
    </p:spTree>
    <p:extLst>
      <p:ext uri="{BB962C8B-B14F-4D97-AF65-F5344CB8AC3E}">
        <p14:creationId xmlns:p14="http://schemas.microsoft.com/office/powerpoint/2010/main" val="236950428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27424" y="3725131"/>
            <a:ext cx="2667000" cy="2667000"/>
          </a:xfrm>
          <a:prstGeom prst="rect">
            <a:avLst/>
          </a:prstGeom>
        </p:spPr>
      </p:pic>
      <p:sp>
        <p:nvSpPr>
          <p:cNvPr id="3" name="Content Placeholder 2"/>
          <p:cNvSpPr>
            <a:spLocks noGrp="1"/>
          </p:cNvSpPr>
          <p:nvPr>
            <p:ph idx="1"/>
          </p:nvPr>
        </p:nvSpPr>
        <p:spPr>
          <a:xfrm>
            <a:off x="3703324" y="267128"/>
            <a:ext cx="7315200" cy="5815174"/>
          </a:xfrm>
        </p:spPr>
        <p:txBody>
          <a:bodyPr>
            <a:normAutofit lnSpcReduction="10000"/>
          </a:bodyPr>
          <a:lstStyle/>
          <a:p>
            <a:pPr marL="0" indent="0">
              <a:buNone/>
            </a:pPr>
            <a:r>
              <a:rPr lang="en-GB" dirty="0"/>
              <a:t>Using the brief list below and taking into consideration the discussions which have during previous lectures and the information shared today, identify the key functions for your ideal provision for pupils with SEBD. </a:t>
            </a:r>
          </a:p>
          <a:p>
            <a:pPr marL="0" indent="0">
              <a:buNone/>
            </a:pPr>
            <a:endParaRPr lang="en-GB" dirty="0"/>
          </a:p>
          <a:p>
            <a:r>
              <a:rPr lang="en-GB" dirty="0"/>
              <a:t>Integration </a:t>
            </a:r>
          </a:p>
          <a:p>
            <a:r>
              <a:rPr lang="en-GB" dirty="0"/>
              <a:t>Segregation						</a:t>
            </a:r>
          </a:p>
          <a:p>
            <a:r>
              <a:rPr lang="en-GB" dirty="0"/>
              <a:t>Social Inclusion						</a:t>
            </a:r>
          </a:p>
          <a:p>
            <a:r>
              <a:rPr lang="en-GB" dirty="0"/>
              <a:t>Law &amp; Order						</a:t>
            </a:r>
          </a:p>
          <a:p>
            <a:r>
              <a:rPr lang="en-GB" dirty="0"/>
              <a:t>Education						</a:t>
            </a:r>
          </a:p>
          <a:p>
            <a:r>
              <a:rPr lang="en-GB" dirty="0"/>
              <a:t>Care						</a:t>
            </a:r>
          </a:p>
          <a:p>
            <a:r>
              <a:rPr lang="en-GB" dirty="0"/>
              <a:t>Therapy						</a:t>
            </a:r>
          </a:p>
          <a:p>
            <a:r>
              <a:rPr lang="en-GB" dirty="0"/>
              <a:t>Training						</a:t>
            </a:r>
          </a:p>
          <a:p>
            <a:r>
              <a:rPr lang="en-GB" dirty="0"/>
              <a:t>Hospitalisation						</a:t>
            </a:r>
          </a:p>
          <a:p>
            <a:r>
              <a:rPr lang="en-GB" dirty="0"/>
              <a:t>Anything else?						</a:t>
            </a:r>
          </a:p>
        </p:txBody>
      </p:sp>
      <p:sp>
        <p:nvSpPr>
          <p:cNvPr id="5" name="TextBox 4"/>
          <p:cNvSpPr txBox="1"/>
          <p:nvPr/>
        </p:nvSpPr>
        <p:spPr>
          <a:xfrm>
            <a:off x="142876" y="1438275"/>
            <a:ext cx="2914650" cy="1569660"/>
          </a:xfrm>
          <a:prstGeom prst="rect">
            <a:avLst/>
          </a:prstGeom>
          <a:noFill/>
        </p:spPr>
        <p:txBody>
          <a:bodyPr wrap="square" rtlCol="0">
            <a:spAutoFit/>
          </a:bodyPr>
          <a:lstStyle/>
          <a:p>
            <a:pPr algn="ctr"/>
            <a:r>
              <a:rPr lang="en-GB" sz="3200" b="1" dirty="0"/>
              <a:t>Key functions of SEBD provisions : </a:t>
            </a:r>
          </a:p>
        </p:txBody>
      </p:sp>
    </p:spTree>
    <p:extLst>
      <p:ext uri="{BB962C8B-B14F-4D97-AF65-F5344CB8AC3E}">
        <p14:creationId xmlns:p14="http://schemas.microsoft.com/office/powerpoint/2010/main" val="166689164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GB" dirty="0"/>
              <a:t>Conclusion: </a:t>
            </a:r>
          </a:p>
        </p:txBody>
      </p:sp>
      <p:graphicFrame>
        <p:nvGraphicFramePr>
          <p:cNvPr id="5" name="Content Placeholder 2">
            <a:extLst>
              <a:ext uri="{FF2B5EF4-FFF2-40B4-BE49-F238E27FC236}">
                <a16:creationId xmlns:a16="http://schemas.microsoft.com/office/drawing/2014/main" id="{6B245B29-33F4-4981-8EAB-3A3D6D829EDC}"/>
              </a:ext>
            </a:extLst>
          </p:cNvPr>
          <p:cNvGraphicFramePr>
            <a:graphicFrameLocks noGrp="1"/>
          </p:cNvGraphicFramePr>
          <p:nvPr>
            <p:ph idx="1"/>
            <p:extLst>
              <p:ext uri="{D42A27DB-BD31-4B8C-83A1-F6EECF244321}">
                <p14:modId xmlns:p14="http://schemas.microsoft.com/office/powerpoint/2010/main" val="140596214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476997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10819" y="256853"/>
            <a:ext cx="8573785" cy="523220"/>
          </a:xfrm>
          <a:prstGeom prst="rect">
            <a:avLst/>
          </a:prstGeom>
          <a:noFill/>
        </p:spPr>
        <p:txBody>
          <a:bodyPr wrap="square" rtlCol="0">
            <a:spAutoFit/>
          </a:bodyPr>
          <a:lstStyle/>
          <a:p>
            <a:r>
              <a:rPr lang="en-GB" sz="2800" b="1" dirty="0"/>
              <a:t>Some Key theorists in the area of child development: </a:t>
            </a:r>
          </a:p>
        </p:txBody>
      </p:sp>
      <p:sp>
        <p:nvSpPr>
          <p:cNvPr id="5" name="TextBox 4"/>
          <p:cNvSpPr txBox="1"/>
          <p:nvPr/>
        </p:nvSpPr>
        <p:spPr>
          <a:xfrm>
            <a:off x="297950" y="1016379"/>
            <a:ext cx="11599524" cy="5724644"/>
          </a:xfrm>
          <a:prstGeom prst="rect">
            <a:avLst/>
          </a:prstGeom>
          <a:noFill/>
          <a:ln>
            <a:solidFill>
              <a:schemeClr val="accent1"/>
            </a:solidFill>
          </a:ln>
        </p:spPr>
        <p:txBody>
          <a:bodyPr wrap="square" rtlCol="0">
            <a:spAutoFit/>
          </a:bodyPr>
          <a:lstStyle/>
          <a:p>
            <a:pPr marL="342900" indent="-342900">
              <a:buFont typeface="Arial" panose="020B0604020202020204" pitchFamily="34" charset="0"/>
              <a:buChar char="•"/>
            </a:pPr>
            <a:r>
              <a:rPr lang="en-GB" sz="2200" dirty="0"/>
              <a:t>Ainsworth, M.D.S (1967) Cited in Ainsworth, M. D, S., </a:t>
            </a:r>
            <a:r>
              <a:rPr lang="en-GB" sz="2200" dirty="0" err="1"/>
              <a:t>Blehar</a:t>
            </a:r>
            <a:r>
              <a:rPr lang="en-GB" sz="2200" dirty="0"/>
              <a:t>, M.C., Waters, E. &amp; Wall, S.N. (2015) </a:t>
            </a:r>
            <a:r>
              <a:rPr lang="en-GB" sz="2200" b="1" dirty="0"/>
              <a:t>Patterns of Attachment:  A psychological study of the strange situation. </a:t>
            </a:r>
            <a:r>
              <a:rPr lang="en-GB" sz="2200" dirty="0"/>
              <a:t>New York: Psychology Press.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Bee, H. (1992) </a:t>
            </a:r>
            <a:r>
              <a:rPr lang="en-GB" sz="2200" b="1" dirty="0"/>
              <a:t>The developing child </a:t>
            </a:r>
            <a:r>
              <a:rPr lang="en-GB" sz="2200" dirty="0"/>
              <a:t>(6th ed.) New York: Harper Collins </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Berger, K. S. (2011) </a:t>
            </a:r>
            <a:r>
              <a:rPr lang="en-GB" sz="2200" b="1" dirty="0"/>
              <a:t>The developing person through childhood and adolescence </a:t>
            </a:r>
            <a:r>
              <a:rPr lang="en-GB" sz="2200" dirty="0"/>
              <a:t>(8th </a:t>
            </a:r>
            <a:r>
              <a:rPr lang="en-GB" sz="2200" dirty="0" err="1"/>
              <a:t>ed</a:t>
            </a:r>
            <a:r>
              <a:rPr lang="en-GB" sz="2200" dirty="0"/>
              <a:t>). New York: Worth.</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Bowlby, J. (1969) </a:t>
            </a:r>
            <a:r>
              <a:rPr lang="en-GB" sz="2200" b="1" dirty="0"/>
              <a:t>Attachment and Loss: attachment</a:t>
            </a:r>
            <a:r>
              <a:rPr lang="en-GB" sz="2200" dirty="0"/>
              <a:t>. New York: Basic Books.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Bronfenbrenner, U. (1981) </a:t>
            </a:r>
            <a:r>
              <a:rPr lang="en-GB" sz="2200" b="1" dirty="0"/>
              <a:t>The Ecology of Human Development: Experiments by Nature and Design.</a:t>
            </a:r>
            <a:r>
              <a:rPr lang="en-GB" sz="2200" dirty="0"/>
              <a:t> Cambridge: Harvard University Press. </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Burman, E. (2017) </a:t>
            </a:r>
            <a:r>
              <a:rPr lang="en-GB" sz="2200" b="1" dirty="0"/>
              <a:t>Deconstructing Developmental Psychology</a:t>
            </a:r>
            <a:r>
              <a:rPr lang="en-GB" sz="2200" dirty="0"/>
              <a:t>. (3rd ed.) New York: Routledge.</a:t>
            </a:r>
            <a:endParaRPr lang="en-GB" dirty="0"/>
          </a:p>
          <a:p>
            <a:endParaRPr lang="en-GB" dirty="0"/>
          </a:p>
          <a:p>
            <a:r>
              <a:rPr lang="en-GB" dirty="0"/>
              <a:t> </a:t>
            </a:r>
          </a:p>
        </p:txBody>
      </p:sp>
    </p:spTree>
    <p:extLst>
      <p:ext uri="{BB962C8B-B14F-4D97-AF65-F5344CB8AC3E}">
        <p14:creationId xmlns:p14="http://schemas.microsoft.com/office/powerpoint/2010/main" val="287883788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3851" y="1140431"/>
            <a:ext cx="10983074" cy="4493538"/>
          </a:xfrm>
          <a:prstGeom prst="rect">
            <a:avLst/>
          </a:prstGeom>
          <a:noFill/>
          <a:ln>
            <a:solidFill>
              <a:schemeClr val="accent1"/>
            </a:solidFill>
          </a:ln>
        </p:spPr>
        <p:txBody>
          <a:bodyPr wrap="square" rtlCol="0">
            <a:spAutoFit/>
          </a:bodyPr>
          <a:lstStyle/>
          <a:p>
            <a:pPr marL="342900" indent="-342900">
              <a:buFont typeface="Arial" panose="020B0604020202020204" pitchFamily="34" charset="0"/>
              <a:buChar char="•"/>
            </a:pPr>
            <a:r>
              <a:rPr lang="en-GB" sz="2200" dirty="0"/>
              <a:t>Cole, T., </a:t>
            </a:r>
            <a:r>
              <a:rPr lang="en-GB" sz="2200" dirty="0" err="1"/>
              <a:t>Visser</a:t>
            </a:r>
            <a:r>
              <a:rPr lang="en-GB" sz="2200" dirty="0"/>
              <a:t>, J., Upton, G. (1988) </a:t>
            </a:r>
            <a:r>
              <a:rPr lang="en-GB" sz="2200" b="1" dirty="0"/>
              <a:t>Effective Schooling for Pupils with Emotional &amp; Behavioural Difficulties</a:t>
            </a:r>
            <a:r>
              <a:rPr lang="en-GB" sz="2200" dirty="0"/>
              <a:t>. London: David Fulton Publishers.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Cooper, P. (1999) The further evolution of emotional and behavioural difficulties: bringing the </a:t>
            </a:r>
            <a:r>
              <a:rPr lang="en-GB" sz="2200" dirty="0" err="1"/>
              <a:t>biopsychological</a:t>
            </a:r>
            <a:r>
              <a:rPr lang="en-GB" sz="2200" dirty="0"/>
              <a:t> approach into education.’ In Cooper. P. (ed.) </a:t>
            </a:r>
            <a:r>
              <a:rPr lang="en-GB" sz="2200" b="1" dirty="0"/>
              <a:t>Understanding and Supporting Children with Emotional and Behavioural Difficulties</a:t>
            </a:r>
            <a:r>
              <a:rPr lang="en-GB" sz="2200" dirty="0"/>
              <a:t>. London: Jessica Kingsley.</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err="1"/>
              <a:t>Travell</a:t>
            </a:r>
            <a:r>
              <a:rPr lang="en-GB" sz="2200" dirty="0"/>
              <a:t>, C. (1999) </a:t>
            </a:r>
            <a:r>
              <a:rPr lang="en-GB" sz="2200" b="1" dirty="0"/>
              <a:t>Approaches to Understanding EBD and its Development</a:t>
            </a:r>
            <a:r>
              <a:rPr lang="en-GB" sz="2200" dirty="0"/>
              <a:t>. Birmingham: University of Birmingham.</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err="1"/>
              <a:t>Visser</a:t>
            </a:r>
            <a:r>
              <a:rPr lang="en-GB" sz="2200" dirty="0"/>
              <a:t>, J. (1999) </a:t>
            </a:r>
            <a:r>
              <a:rPr lang="en-GB" sz="2200" b="1" dirty="0"/>
              <a:t>Managing behaviour in the classroom. </a:t>
            </a:r>
            <a:r>
              <a:rPr lang="en-GB" sz="2200" dirty="0"/>
              <a:t>Oxon: Routledge</a:t>
            </a:r>
          </a:p>
          <a:p>
            <a:endParaRPr lang="en-GB" sz="2200" dirty="0"/>
          </a:p>
        </p:txBody>
      </p:sp>
      <p:sp>
        <p:nvSpPr>
          <p:cNvPr id="3" name="TextBox 2"/>
          <p:cNvSpPr txBox="1"/>
          <p:nvPr/>
        </p:nvSpPr>
        <p:spPr>
          <a:xfrm>
            <a:off x="3606229" y="462337"/>
            <a:ext cx="4685015" cy="461665"/>
          </a:xfrm>
          <a:prstGeom prst="rect">
            <a:avLst/>
          </a:prstGeom>
          <a:noFill/>
        </p:spPr>
        <p:txBody>
          <a:bodyPr wrap="square" rtlCol="0">
            <a:spAutoFit/>
          </a:bodyPr>
          <a:lstStyle/>
          <a:p>
            <a:r>
              <a:rPr lang="en-GB" sz="2400" b="1" dirty="0"/>
              <a:t>Key theorists in the area of SEBD: </a:t>
            </a:r>
          </a:p>
        </p:txBody>
      </p:sp>
    </p:spTree>
    <p:extLst>
      <p:ext uri="{BB962C8B-B14F-4D97-AF65-F5344CB8AC3E}">
        <p14:creationId xmlns:p14="http://schemas.microsoft.com/office/powerpoint/2010/main" val="166989989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1_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377</TotalTime>
  <Words>7061</Words>
  <Application>Microsoft Macintosh PowerPoint</Application>
  <PresentationFormat>Widescreen</PresentationFormat>
  <Paragraphs>541</Paragraphs>
  <Slides>71</Slides>
  <Notes>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71</vt:i4>
      </vt:variant>
    </vt:vector>
  </HeadingPairs>
  <TitlesOfParts>
    <vt:vector size="80" baseType="lpstr">
      <vt:lpstr>Arial</vt:lpstr>
      <vt:lpstr>Calibri</vt:lpstr>
      <vt:lpstr>Century Gothic</vt:lpstr>
      <vt:lpstr>Corbel</vt:lpstr>
      <vt:lpstr>Wingdings</vt:lpstr>
      <vt:lpstr>Wingdings 2</vt:lpstr>
      <vt:lpstr>Wingdings 3</vt:lpstr>
      <vt:lpstr>Frame</vt:lpstr>
      <vt:lpstr>1_Frame</vt:lpstr>
      <vt:lpstr>Social, Emotional  &amp; Behavioural Difficulties and its affect on children.   Charlotte Fahey </vt:lpstr>
      <vt:lpstr>Aims of todays session: </vt:lpstr>
      <vt:lpstr>Exploring the term ‘SEBD.’ </vt:lpstr>
      <vt:lpstr>In Wales, we are currently in the process of significant changes to the Special Educational Needs Code of Practice for Wales (Introduced 2002, updated 2004). This document has been key for practical guidance and statutory duties relating to SEN in Wales. </vt:lpstr>
      <vt:lpstr>   What does the Welsh Assembly Government say?</vt:lpstr>
      <vt:lpstr>PowerPoint Presentation</vt:lpstr>
      <vt:lpstr>What can we agree on? </vt:lpstr>
      <vt:lpstr>Why is there no clear definition of the term SEBD </vt:lpstr>
      <vt:lpstr>Identifying individual needs  </vt:lpstr>
      <vt:lpstr>Understanding human development  </vt:lpstr>
      <vt:lpstr>Sources of influence on development  </vt:lpstr>
      <vt:lpstr>PowerPoint Presentation</vt:lpstr>
      <vt:lpstr>Section 1:   PERSPECTIVES ON HUMAN DEVELOPMENT</vt:lpstr>
      <vt:lpstr>PERSPECTIVES ON HUMAN DEVELOPMENT</vt:lpstr>
      <vt:lpstr> Activity 1: </vt:lpstr>
      <vt:lpstr>1. Cognitive  </vt:lpstr>
      <vt:lpstr>How it might help to understand the development of SEBD: </vt:lpstr>
      <vt:lpstr>Piaget  Vs  Vygotsky </vt:lpstr>
      <vt:lpstr>Recent developments </vt:lpstr>
      <vt:lpstr>2. Biological   </vt:lpstr>
      <vt:lpstr>   How it might help to understand the development of SEBD:</vt:lpstr>
      <vt:lpstr>  How it might help to understand the development of SEBD:</vt:lpstr>
      <vt:lpstr>   How it might help to understand the development of SEBD:</vt:lpstr>
      <vt:lpstr>Further reading.. </vt:lpstr>
      <vt:lpstr>3 . Psychoanalytic </vt:lpstr>
      <vt:lpstr>  How it might help to understand the development of SEBD:</vt:lpstr>
      <vt:lpstr>4. Cognitive Behaviour , Learning </vt:lpstr>
      <vt:lpstr>How it might help to understand the development of SEBD:</vt:lpstr>
      <vt:lpstr>   4. Humanistic      </vt:lpstr>
      <vt:lpstr>  How it might help to understand the development of SEBD:</vt:lpstr>
      <vt:lpstr>  How it might help to understand the development of SEBD:</vt:lpstr>
      <vt:lpstr>5. Systemic   </vt:lpstr>
      <vt:lpstr>PowerPoint Presentation</vt:lpstr>
      <vt:lpstr>  How it might help to understand the development of SEBD:</vt:lpstr>
      <vt:lpstr>Activity 2:</vt:lpstr>
      <vt:lpstr>Critically reflect:</vt:lpstr>
      <vt:lpstr>Section 2: </vt:lpstr>
      <vt:lpstr>The importance of early years experiences in relation to SEBD </vt:lpstr>
      <vt:lpstr>PowerPoint Presentation</vt:lpstr>
      <vt:lpstr>Early brain development </vt:lpstr>
      <vt:lpstr>PowerPoint Presentation</vt:lpstr>
      <vt:lpstr>PowerPoint Presentation</vt:lpstr>
      <vt:lpstr>What we know about the effects of trauma on the body and brain: </vt:lpstr>
      <vt:lpstr>PowerPoint Presentation</vt:lpstr>
      <vt:lpstr>Aces outlines a number of adverse experiences can influence SEBD, including: </vt:lpstr>
      <vt:lpstr>PowerPoint Presentation</vt:lpstr>
      <vt:lpstr>Assessments and Strategies for young people with SEBD</vt:lpstr>
      <vt:lpstr>PowerPoint Presentation</vt:lpstr>
      <vt:lpstr>Formal assessments of children with SEBD </vt:lpstr>
      <vt:lpstr>PowerPoint Presentation</vt:lpstr>
      <vt:lpstr>PowerPoint Presentation</vt:lpstr>
      <vt:lpstr>In the eye of the storm experiment by Jane Elliot. </vt:lpstr>
      <vt:lpstr>But first, lets have an icebreaker.  </vt:lpstr>
      <vt:lpstr>PowerPoint Presentation</vt:lpstr>
      <vt:lpstr>Section 3: </vt:lpstr>
      <vt:lpstr>       https://youtu.be/SFnMTHhKdkw   Rita Pierson </vt:lpstr>
      <vt:lpstr>PowerPoint Presentation</vt:lpstr>
      <vt:lpstr>PowerPoint Presentation</vt:lpstr>
      <vt:lpstr>Section 4:</vt:lpstr>
      <vt:lpstr>PowerPoint Presentation</vt:lpstr>
      <vt:lpstr>Behaviour has always existed: </vt:lpstr>
      <vt:lpstr>PowerPoint Presentation</vt:lpstr>
      <vt:lpstr>PowerPoint Presentation</vt:lpstr>
      <vt:lpstr>PowerPoint Presentation</vt:lpstr>
      <vt:lpstr>PowerPoint Presentation</vt:lpstr>
      <vt:lpstr>Current provision </vt:lpstr>
      <vt:lpstr>PowerPoint Presentation</vt:lpstr>
      <vt:lpstr>PowerPoint Presentation</vt:lpstr>
      <vt:lpstr>Conclusion: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Emotional  &amp; Behavioural Difficulties and its affect on children.   Charlotte Fahey</dc:title>
  <dc:creator>Charlotte Davies (MEd Soc, Em + Beh Diffs DE)</dc:creator>
  <cp:lastModifiedBy>Teagan Thomas-Walters</cp:lastModifiedBy>
  <cp:revision>11</cp:revision>
  <dcterms:created xsi:type="dcterms:W3CDTF">2020-02-09T19:37:39Z</dcterms:created>
  <dcterms:modified xsi:type="dcterms:W3CDTF">2020-02-13T17:33:31Z</dcterms:modified>
</cp:coreProperties>
</file>