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13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4" r:id="rId9"/>
    <p:sldId id="275" r:id="rId10"/>
    <p:sldId id="27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3" d="100"/>
          <a:sy n="63" d="100"/>
        </p:scale>
        <p:origin x="1426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00266F-32E9-4EDF-A0BC-2AE3FC1C37DD}" type="datetimeFigureOut">
              <a:rPr lang="en-GB" smtClean="0"/>
              <a:t>30/07/2026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8C38B-456B-48B2-9A57-D885D2214B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D8C38B-456B-48B2-9A57-D885D2214B6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844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254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34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6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56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472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432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2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15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835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17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923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614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iencedirect.com/science/article/pii/S1871402118303278" TargetMode="External"/><Relationship Id="rId3" Type="http://schemas.openxmlformats.org/officeDocument/2006/relationships/hyperlink" Target="https://pmc.ncbi.nlm.nih.gov/articles/PMC5614287/" TargetMode="External"/><Relationship Id="rId7" Type="http://schemas.openxmlformats.org/officeDocument/2006/relationships/hyperlink" Target="https://link.springer.com/article/10.1186/s12913-025-13538-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ink.springer.com/article/10.1186/s12905-025-03883-0" TargetMode="External"/><Relationship Id="rId11" Type="http://schemas.openxmlformats.org/officeDocument/2006/relationships/hyperlink" Target="https://search.proquest.com/openview/358de258719f38c02f786767a1063f3e/1?pq-origsite=gscholar&amp;cbl=626342" TargetMode="External"/><Relationship Id="rId5" Type="http://schemas.openxmlformats.org/officeDocument/2006/relationships/hyperlink" Target="https://books.google.com/books?hl=en&amp;lr=&amp;id=OfZSEAAAQBAJ&amp;oi=fnd&amp;pg=PA390&amp;dq=PRECEDE-PROCEED+Model+Application+to+diabetes+mobile+app++&amp;ots=MYmR1A-CNr&amp;sig=PjVRxEzak1NAxlMjV__Tb3sM8Ag" TargetMode="External"/><Relationship Id="rId10" Type="http://schemas.openxmlformats.org/officeDocument/2006/relationships/hyperlink" Target="https://link.springer.com/article/10.1186/s12889-025-23073-9" TargetMode="External"/><Relationship Id="rId4" Type="http://schemas.openxmlformats.org/officeDocument/2006/relationships/hyperlink" Target="https://www.sciencedirect.com/science/article/pii/S1386505618301850" TargetMode="External"/><Relationship Id="rId9" Type="http://schemas.openxmlformats.org/officeDocument/2006/relationships/hyperlink" Target="https://www.theseus.fi/handle/10024/77115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4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Background Fill">
            <a:extLst>
              <a:ext uri="{FF2B5EF4-FFF2-40B4-BE49-F238E27FC236}">
                <a16:creationId xmlns:a16="http://schemas.microsoft.com/office/drawing/2014/main" id="{18D902C6-08DE-45F8-B54A-41065C31B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B3AFF00-BBA4-4343-8496-80833519A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9" y="1"/>
            <a:ext cx="8916078" cy="6857999"/>
          </a:xfrm>
          <a:custGeom>
            <a:avLst/>
            <a:gdLst>
              <a:gd name="connsiteX0" fmla="*/ 8183400 w 8916078"/>
              <a:gd name="connsiteY0" fmla="*/ 3865853 h 6820849"/>
              <a:gd name="connsiteX1" fmla="*/ 8259593 w 8916078"/>
              <a:gd name="connsiteY1" fmla="*/ 3878252 h 6820849"/>
              <a:gd name="connsiteX2" fmla="*/ 8529076 w 8916078"/>
              <a:gd name="connsiteY2" fmla="*/ 4345010 h 6820849"/>
              <a:gd name="connsiteX3" fmla="*/ 8062319 w 8916078"/>
              <a:gd name="connsiteY3" fmla="*/ 4614493 h 6820849"/>
              <a:gd name="connsiteX4" fmla="*/ 7792836 w 8916078"/>
              <a:gd name="connsiteY4" fmla="*/ 4147735 h 6820849"/>
              <a:gd name="connsiteX5" fmla="*/ 8183400 w 8916078"/>
              <a:gd name="connsiteY5" fmla="*/ 3865853 h 6820849"/>
              <a:gd name="connsiteX6" fmla="*/ 8734942 w 8916078"/>
              <a:gd name="connsiteY6" fmla="*/ 2667480 h 6820849"/>
              <a:gd name="connsiteX7" fmla="*/ 8773412 w 8916078"/>
              <a:gd name="connsiteY7" fmla="*/ 2673741 h 6820849"/>
              <a:gd name="connsiteX8" fmla="*/ 8909474 w 8916078"/>
              <a:gd name="connsiteY8" fmla="*/ 2909407 h 6820849"/>
              <a:gd name="connsiteX9" fmla="*/ 8673808 w 8916078"/>
              <a:gd name="connsiteY9" fmla="*/ 3045469 h 6820849"/>
              <a:gd name="connsiteX10" fmla="*/ 8537746 w 8916078"/>
              <a:gd name="connsiteY10" fmla="*/ 2809802 h 6820849"/>
              <a:gd name="connsiteX11" fmla="*/ 8697151 w 8916078"/>
              <a:gd name="connsiteY11" fmla="*/ 2668961 h 6820849"/>
              <a:gd name="connsiteX12" fmla="*/ 8734942 w 8916078"/>
              <a:gd name="connsiteY12" fmla="*/ 2667480 h 6820849"/>
              <a:gd name="connsiteX13" fmla="*/ 8776652 w 8916078"/>
              <a:gd name="connsiteY13" fmla="*/ 1 h 6820849"/>
              <a:gd name="connsiteX14" fmla="*/ 8786961 w 8916078"/>
              <a:gd name="connsiteY14" fmla="*/ 42970 h 6820849"/>
              <a:gd name="connsiteX15" fmla="*/ 8775876 w 8916078"/>
              <a:gd name="connsiteY15" fmla="*/ 219853 h 6820849"/>
              <a:gd name="connsiteX16" fmla="*/ 8229255 w 8916078"/>
              <a:gd name="connsiteY16" fmla="*/ 535444 h 6820849"/>
              <a:gd name="connsiteX17" fmla="*/ 7899142 w 8916078"/>
              <a:gd name="connsiteY17" fmla="*/ 78053 h 6820849"/>
              <a:gd name="connsiteX18" fmla="*/ 7911844 w 8916078"/>
              <a:gd name="connsiteY18" fmla="*/ 1 h 6820849"/>
              <a:gd name="connsiteX19" fmla="*/ 0 w 8916078"/>
              <a:gd name="connsiteY19" fmla="*/ 0 h 6820849"/>
              <a:gd name="connsiteX20" fmla="*/ 3064542 w 8916078"/>
              <a:gd name="connsiteY20" fmla="*/ 1 h 6820849"/>
              <a:gd name="connsiteX21" fmla="*/ 3626351 w 8916078"/>
              <a:gd name="connsiteY21" fmla="*/ 1 h 6820849"/>
              <a:gd name="connsiteX22" fmla="*/ 6388767 w 8916078"/>
              <a:gd name="connsiteY22" fmla="*/ 1 h 6820849"/>
              <a:gd name="connsiteX23" fmla="*/ 7293415 w 8916078"/>
              <a:gd name="connsiteY23" fmla="*/ 1 h 6820849"/>
              <a:gd name="connsiteX24" fmla="*/ 7285291 w 8916078"/>
              <a:gd name="connsiteY24" fmla="*/ 184997 h 6820849"/>
              <a:gd name="connsiteX25" fmla="*/ 7288318 w 8916078"/>
              <a:gd name="connsiteY25" fmla="*/ 419996 h 6820849"/>
              <a:gd name="connsiteX26" fmla="*/ 7736280 w 8916078"/>
              <a:gd name="connsiteY26" fmla="*/ 1068100 h 6820849"/>
              <a:gd name="connsiteX27" fmla="*/ 8184147 w 8916078"/>
              <a:gd name="connsiteY27" fmla="*/ 2589406 h 6820849"/>
              <a:gd name="connsiteX28" fmla="*/ 7738154 w 8916078"/>
              <a:gd name="connsiteY28" fmla="*/ 3164270 h 6820849"/>
              <a:gd name="connsiteX29" fmla="*/ 7579762 w 8916078"/>
              <a:gd name="connsiteY29" fmla="*/ 4641256 h 6820849"/>
              <a:gd name="connsiteX30" fmla="*/ 8191492 w 8916078"/>
              <a:gd name="connsiteY30" fmla="*/ 5670858 h 6820849"/>
              <a:gd name="connsiteX31" fmla="*/ 8477065 w 8916078"/>
              <a:gd name="connsiteY31" fmla="*/ 6707671 h 6820849"/>
              <a:gd name="connsiteX32" fmla="*/ 8478852 w 8916078"/>
              <a:gd name="connsiteY32" fmla="*/ 6820849 h 6820849"/>
              <a:gd name="connsiteX33" fmla="*/ 0 w 8916078"/>
              <a:gd name="connsiteY33" fmla="*/ 6820849 h 6820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8916078" h="6820849">
                <a:moveTo>
                  <a:pt x="8183400" y="3865853"/>
                </a:moveTo>
                <a:cubicBezTo>
                  <a:pt x="8208679" y="3867370"/>
                  <a:pt x="8234181" y="3871443"/>
                  <a:pt x="8259593" y="3878252"/>
                </a:cubicBezTo>
                <a:cubicBezTo>
                  <a:pt x="8462901" y="3932728"/>
                  <a:pt x="8583552" y="4141703"/>
                  <a:pt x="8529076" y="4345010"/>
                </a:cubicBezTo>
                <a:cubicBezTo>
                  <a:pt x="8474600" y="4548317"/>
                  <a:pt x="8265626" y="4668969"/>
                  <a:pt x="8062319" y="4614493"/>
                </a:cubicBezTo>
                <a:cubicBezTo>
                  <a:pt x="7859012" y="4560017"/>
                  <a:pt x="7738360" y="4351042"/>
                  <a:pt x="7792836" y="4147735"/>
                </a:cubicBezTo>
                <a:cubicBezTo>
                  <a:pt x="7840502" y="3969841"/>
                  <a:pt x="8006457" y="3855230"/>
                  <a:pt x="8183400" y="3865853"/>
                </a:cubicBezTo>
                <a:close/>
                <a:moveTo>
                  <a:pt x="8734942" y="2667480"/>
                </a:moveTo>
                <a:cubicBezTo>
                  <a:pt x="8747705" y="2668246"/>
                  <a:pt x="8760581" y="2670303"/>
                  <a:pt x="8773412" y="2673741"/>
                </a:cubicBezTo>
                <a:cubicBezTo>
                  <a:pt x="8876062" y="2701246"/>
                  <a:pt x="8936980" y="2806757"/>
                  <a:pt x="8909474" y="2909407"/>
                </a:cubicBezTo>
                <a:cubicBezTo>
                  <a:pt x="8881969" y="3012057"/>
                  <a:pt x="8776458" y="3072974"/>
                  <a:pt x="8673808" y="3045469"/>
                </a:cubicBezTo>
                <a:cubicBezTo>
                  <a:pt x="8571158" y="3017965"/>
                  <a:pt x="8510241" y="2912452"/>
                  <a:pt x="8537746" y="2809802"/>
                </a:cubicBezTo>
                <a:cubicBezTo>
                  <a:pt x="8558375" y="2732815"/>
                  <a:pt x="8622882" y="2679302"/>
                  <a:pt x="8697151" y="2668961"/>
                </a:cubicBezTo>
                <a:cubicBezTo>
                  <a:pt x="8709529" y="2667237"/>
                  <a:pt x="8722180" y="2666714"/>
                  <a:pt x="8734942" y="2667480"/>
                </a:cubicBezTo>
                <a:close/>
                <a:moveTo>
                  <a:pt x="8776652" y="1"/>
                </a:moveTo>
                <a:lnTo>
                  <a:pt x="8786961" y="42970"/>
                </a:lnTo>
                <a:cubicBezTo>
                  <a:pt x="8794957" y="100392"/>
                  <a:pt x="8791826" y="160330"/>
                  <a:pt x="8775876" y="219853"/>
                </a:cubicBezTo>
                <a:cubicBezTo>
                  <a:pt x="8712079" y="457946"/>
                  <a:pt x="8467349" y="599241"/>
                  <a:pt x="8229255" y="535444"/>
                </a:cubicBezTo>
                <a:cubicBezTo>
                  <a:pt x="8020924" y="479621"/>
                  <a:pt x="7886703" y="285271"/>
                  <a:pt x="7899142" y="78053"/>
                </a:cubicBezTo>
                <a:lnTo>
                  <a:pt x="7911844" y="1"/>
                </a:lnTo>
                <a:close/>
                <a:moveTo>
                  <a:pt x="0" y="0"/>
                </a:moveTo>
                <a:lnTo>
                  <a:pt x="3064542" y="1"/>
                </a:lnTo>
                <a:lnTo>
                  <a:pt x="3626351" y="1"/>
                </a:lnTo>
                <a:lnTo>
                  <a:pt x="6388767" y="1"/>
                </a:lnTo>
                <a:lnTo>
                  <a:pt x="7293415" y="1"/>
                </a:lnTo>
                <a:lnTo>
                  <a:pt x="7285291" y="184997"/>
                </a:lnTo>
                <a:cubicBezTo>
                  <a:pt x="7283933" y="263521"/>
                  <a:pt x="7284806" y="341911"/>
                  <a:pt x="7288318" y="419996"/>
                </a:cubicBezTo>
                <a:cubicBezTo>
                  <a:pt x="7301507" y="709488"/>
                  <a:pt x="7530168" y="891535"/>
                  <a:pt x="7736280" y="1068100"/>
                </a:cubicBezTo>
                <a:cubicBezTo>
                  <a:pt x="8250069" y="1508062"/>
                  <a:pt x="8424916" y="2032159"/>
                  <a:pt x="8184147" y="2589406"/>
                </a:cubicBezTo>
                <a:cubicBezTo>
                  <a:pt x="8090773" y="2805524"/>
                  <a:pt x="7909218" y="2993264"/>
                  <a:pt x="7738154" y="3164270"/>
                </a:cubicBezTo>
                <a:cubicBezTo>
                  <a:pt x="7279360" y="3622745"/>
                  <a:pt x="7298159" y="4154456"/>
                  <a:pt x="7579762" y="4641256"/>
                </a:cubicBezTo>
                <a:cubicBezTo>
                  <a:pt x="7780382" y="4986833"/>
                  <a:pt x="8020938" y="5311557"/>
                  <a:pt x="8191492" y="5670858"/>
                </a:cubicBezTo>
                <a:cubicBezTo>
                  <a:pt x="8357544" y="6019043"/>
                  <a:pt x="8456063" y="6366409"/>
                  <a:pt x="8477065" y="6707671"/>
                </a:cubicBezTo>
                <a:lnTo>
                  <a:pt x="8478852" y="6820849"/>
                </a:lnTo>
                <a:lnTo>
                  <a:pt x="0" y="6820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A8130-E6ED-FF12-D469-A311741F3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3"/>
            <a:ext cx="6693027" cy="31308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/>
              <a:t>APPLICATION</a:t>
            </a:r>
          </a:p>
        </p:txBody>
      </p:sp>
    </p:spTree>
    <p:extLst>
      <p:ext uri="{BB962C8B-B14F-4D97-AF65-F5344CB8AC3E}">
        <p14:creationId xmlns:p14="http://schemas.microsoft.com/office/powerpoint/2010/main" val="3690510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FD7A7-E673-4516-C3D8-4A1F11C7A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294" y="126492"/>
            <a:ext cx="10972800" cy="64348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Chosen Planning Model: PRECEDE-PROCEED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05176-72C8-DDF3-2F4E-FA2CF3EDF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7" y="895977"/>
            <a:ext cx="11774905" cy="8853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gu-IN" dirty="0">
                <a:latin typeface="Arial" panose="020B0604020202020204" pitchFamily="34" charset="0"/>
              </a:rPr>
              <a:t>The PRECEDE–PROCEED Model is a comprehensive health promotion planning framework that guides the systematic assessment, design, implementation, and evaluation of interventions to improve health outcomes.</a:t>
            </a:r>
          </a:p>
          <a:p>
            <a:pPr algn="just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2775E2-D154-3920-6DB8-A152143C7E99}"/>
              </a:ext>
            </a:extLst>
          </p:cNvPr>
          <p:cNvSpPr txBox="1"/>
          <p:nvPr/>
        </p:nvSpPr>
        <p:spPr>
          <a:xfrm>
            <a:off x="4516274" y="6519446"/>
            <a:ext cx="3345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gu-IN" i="1" dirty="0"/>
              <a:t>Kreuter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et al, 2005)</a:t>
            </a:r>
          </a:p>
        </p:txBody>
      </p:sp>
      <p:pic>
        <p:nvPicPr>
          <p:cNvPr id="5" name="Picture 4" descr="Image of Figure 1: Generic Representation of the PRECEDE-PROCEED Model. From L. Green and M. Kreuter. (2005). Health Promotion Planning: An Educational and Ecological Approach (4th Ed.) Mountain View, CA: Mayfield Publishers. This image includes text boxes and relational arrows with the following phrases: PRECEDE evaluation tasks: Specifying measurable objectives and baselines; (header) PHASE 4 – Administrative and policy assessment and intervention alignment; (header) PHASE 3 – Educational and ecological assessment; (header) PHASE 2 – Epidemiological assessment; (header) PHASE 1 – Social Assessment; HEALTH PROGRAM – Educational Strategies, Policy regulation organization; Predisposing; Genetics; Reinforcing; Behavior; Enabling; Environment; Health; Quality of Life; (header) PHASE 5 – Implementation; PHASE 6 – Process evaluation; PHASE 7 – Impact evaluation; PHASE 8 – Outcome evaluation. PROCEED evaluation tasks: Monitoring and Continuous Quality Improvement.">
            <a:extLst>
              <a:ext uri="{FF2B5EF4-FFF2-40B4-BE49-F238E27FC236}">
                <a16:creationId xmlns:a16="http://schemas.microsoft.com/office/drawing/2014/main" id="{47B8E46E-782B-8542-8C8A-BB84DD585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57" y="1781341"/>
            <a:ext cx="11774905" cy="473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045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111CD-DB8B-0921-302A-A5D5E1E22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5"/>
            <a:ext cx="10972800" cy="91744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PRECEDE-PROCEED Model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3379D-CDFF-EA86-B332-D06DBDEE6435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gu-IN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PRECEDE Phase 1: Social Assessment</a:t>
            </a:r>
          </a:p>
          <a:p>
            <a:pPr algn="just"/>
            <a:r>
              <a:rPr lang="gu-IN" sz="1800" b="1" dirty="0">
                <a:latin typeface="Arial" panose="020B0604020202020204" pitchFamily="34" charset="0"/>
              </a:rPr>
              <a:t>Application to DiaBand UK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gu-IN" sz="1800" dirty="0">
                <a:latin typeface="Arial" panose="020B0604020202020204" pitchFamily="34" charset="0"/>
              </a:rPr>
              <a:t>Identify how Type 2 diabetes affects the quality of life of adults aged 25–65 years in the UK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sz="1800" dirty="0">
                <a:latin typeface="Arial" panose="020B0604020202020204" pitchFamily="34" charset="0"/>
              </a:rPr>
              <a:t>Tarver-Grove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r, 2017)</a:t>
            </a:r>
            <a:r>
              <a:rPr lang="gu-IN" sz="1800" dirty="0">
                <a:latin typeface="Arial" panose="020B0604020202020204" pitchFamily="34" charset="0"/>
              </a:rPr>
              <a:t>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gu-IN" sz="1800" dirty="0">
                <a:latin typeface="Arial" panose="020B0604020202020204" pitchFamily="34" charset="0"/>
              </a:rPr>
              <a:t>Gather community feedback on barriers to healthy eating, physical activity, and diabetes self-management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sz="1800" dirty="0">
                <a:latin typeface="Arial" panose="020B0604020202020204" pitchFamily="34" charset="0"/>
              </a:rPr>
              <a:t>Omolade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 al, 2022)</a:t>
            </a:r>
            <a:r>
              <a:rPr lang="gu-IN" sz="1800" dirty="0">
                <a:latin typeface="Arial" panose="020B0604020202020204" pitchFamily="34" charset="0"/>
              </a:rPr>
              <a:t>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gu-IN" sz="1800" dirty="0">
                <a:latin typeface="Arial" panose="020B0604020202020204" pitchFamily="34" charset="0"/>
              </a:rPr>
              <a:t>Explore users' preferences for digital health technologies and wearable devices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sz="1800" dirty="0">
                <a:latin typeface="Arial" panose="020B0604020202020204" pitchFamily="34" charset="0"/>
              </a:rPr>
              <a:t>Tarver-Grove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r, 2017)</a:t>
            </a:r>
            <a:r>
              <a:rPr lang="gu-IN" sz="1800" dirty="0">
                <a:latin typeface="Arial" panose="020B0604020202020204" pitchFamily="34" charset="0"/>
              </a:rPr>
              <a:t>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gu-IN" sz="1800" dirty="0">
                <a:latin typeface="Arial" panose="020B0604020202020204" pitchFamily="34" charset="0"/>
              </a:rPr>
              <a:t>Use the findings to design an intervention that meets users' lifestyle and health needs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sz="1800" dirty="0">
                <a:latin typeface="Arial" panose="020B0604020202020204" pitchFamily="34" charset="0"/>
              </a:rPr>
              <a:t>Omolade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 al, 2022)</a:t>
            </a:r>
            <a:r>
              <a:rPr lang="gu-IN" sz="1800" dirty="0">
                <a:latin typeface="Arial" panose="020B0604020202020204" pitchFamily="34" charset="0"/>
              </a:rPr>
              <a:t>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174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6" name="Picture 5" descr="An introduction to epidemiology">
            <a:extLst>
              <a:ext uri="{FF2B5EF4-FFF2-40B4-BE49-F238E27FC236}">
                <a16:creationId xmlns:a16="http://schemas.microsoft.com/office/drawing/2014/main" id="{68A30A5B-9FE7-3877-E5F4-BC047A8040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451" r="25965" b="-1"/>
          <a:stretch>
            <a:fillRect/>
          </a:stretch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76C1A-B0C4-6722-37B2-CDE075004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768096"/>
            <a:ext cx="5904056" cy="53400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2: Epidemiological Assessment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Analyse UK data on Type 2 diabetes prevalence, obesity, and physical inactivity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(Gold, 2022)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Identify adults aged 25–65 years as the priority population due to their higher risk of developing Type 2 diabetes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(Gold, 2022)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Determine key health outcomes, including reducing HbA1c levels, obesity, and diabetes-related complications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Establish measurable health objectives to guide the intervention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969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2" name="Picture 1" descr="World Education Logo Design Template">
            <a:extLst>
              <a:ext uri="{FF2B5EF4-FFF2-40B4-BE49-F238E27FC236}">
                <a16:creationId xmlns:a16="http://schemas.microsoft.com/office/drawing/2014/main" id="{6A70162B-49B3-314A-7A41-21F24F35BC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7" r="2260"/>
          <a:stretch>
            <a:fillRect/>
          </a:stretch>
        </p:blipFill>
        <p:spPr>
          <a:xfrm>
            <a:off x="2" y="10"/>
            <a:ext cx="6164130" cy="5529421"/>
          </a:xfrm>
          <a:custGeom>
            <a:avLst/>
            <a:gdLst/>
            <a:ahLst/>
            <a:cxnLst/>
            <a:rect l="l" t="t" r="r" b="b"/>
            <a:pathLst>
              <a:path w="6972657" h="6356349">
                <a:moveTo>
                  <a:pt x="4162425" y="4810724"/>
                </a:moveTo>
                <a:cubicBezTo>
                  <a:pt x="4508954" y="4810724"/>
                  <a:pt x="4789872" y="5103559"/>
                  <a:pt x="4789872" y="5464789"/>
                </a:cubicBezTo>
                <a:cubicBezTo>
                  <a:pt x="4789872" y="5826019"/>
                  <a:pt x="4508954" y="6118855"/>
                  <a:pt x="4162425" y="6118855"/>
                </a:cubicBezTo>
                <a:cubicBezTo>
                  <a:pt x="3815896" y="6118855"/>
                  <a:pt x="3534978" y="5826019"/>
                  <a:pt x="3534978" y="5464789"/>
                </a:cubicBezTo>
                <a:cubicBezTo>
                  <a:pt x="3534978" y="5103559"/>
                  <a:pt x="3815896" y="4810724"/>
                  <a:pt x="4162425" y="4810724"/>
                </a:cubicBezTo>
                <a:close/>
                <a:moveTo>
                  <a:pt x="92101" y="4731176"/>
                </a:moveTo>
                <a:cubicBezTo>
                  <a:pt x="540880" y="4731176"/>
                  <a:pt x="904688" y="5094984"/>
                  <a:pt x="904688" y="5543763"/>
                </a:cubicBezTo>
                <a:cubicBezTo>
                  <a:pt x="904688" y="5964494"/>
                  <a:pt x="584935" y="6310542"/>
                  <a:pt x="175183" y="6352155"/>
                </a:cubicBezTo>
                <a:lnTo>
                  <a:pt x="92121" y="6356349"/>
                </a:lnTo>
                <a:lnTo>
                  <a:pt x="92081" y="6356349"/>
                </a:lnTo>
                <a:lnTo>
                  <a:pt x="9019" y="6352155"/>
                </a:lnTo>
                <a:lnTo>
                  <a:pt x="4079" y="6351401"/>
                </a:lnTo>
                <a:lnTo>
                  <a:pt x="0" y="6352492"/>
                </a:lnTo>
                <a:lnTo>
                  <a:pt x="0" y="4736748"/>
                </a:lnTo>
                <a:lnTo>
                  <a:pt x="9019" y="4735372"/>
                </a:lnTo>
                <a:cubicBezTo>
                  <a:pt x="36336" y="4732597"/>
                  <a:pt x="64052" y="4731176"/>
                  <a:pt x="92101" y="4731176"/>
                </a:cubicBezTo>
                <a:close/>
                <a:moveTo>
                  <a:pt x="6385770" y="2098604"/>
                </a:moveTo>
                <a:cubicBezTo>
                  <a:pt x="6543907" y="2107100"/>
                  <a:pt x="6698935" y="2178483"/>
                  <a:pt x="6813407" y="2310776"/>
                </a:cubicBezTo>
                <a:cubicBezTo>
                  <a:pt x="7042252" y="2575278"/>
                  <a:pt x="7022052" y="2983098"/>
                  <a:pt x="6768322" y="3221698"/>
                </a:cubicBezTo>
                <a:cubicBezTo>
                  <a:pt x="6718815" y="3268040"/>
                  <a:pt x="6662527" y="3305861"/>
                  <a:pt x="6601629" y="3333787"/>
                </a:cubicBezTo>
                <a:cubicBezTo>
                  <a:pt x="6357584" y="3444872"/>
                  <a:pt x="6072796" y="3380857"/>
                  <a:pt x="5894479" y="3174765"/>
                </a:cubicBezTo>
                <a:cubicBezTo>
                  <a:pt x="5665537" y="2910180"/>
                  <a:pt x="5685739" y="2502359"/>
                  <a:pt x="5939476" y="2263752"/>
                </a:cubicBezTo>
                <a:cubicBezTo>
                  <a:pt x="6066385" y="2144498"/>
                  <a:pt x="6227633" y="2090107"/>
                  <a:pt x="6385770" y="2098604"/>
                </a:cubicBezTo>
                <a:close/>
                <a:moveTo>
                  <a:pt x="0" y="0"/>
                </a:moveTo>
                <a:lnTo>
                  <a:pt x="5609109" y="0"/>
                </a:lnTo>
                <a:lnTo>
                  <a:pt x="5710855" y="100163"/>
                </a:lnTo>
                <a:cubicBezTo>
                  <a:pt x="5940043" y="363896"/>
                  <a:pt x="6060564" y="781193"/>
                  <a:pt x="5983550" y="1133306"/>
                </a:cubicBezTo>
                <a:cubicBezTo>
                  <a:pt x="5820740" y="1874471"/>
                  <a:pt x="4868226" y="1916819"/>
                  <a:pt x="4807924" y="2551785"/>
                </a:cubicBezTo>
                <a:cubicBezTo>
                  <a:pt x="4772098" y="2931077"/>
                  <a:pt x="5073952" y="3310271"/>
                  <a:pt x="5323480" y="3486493"/>
                </a:cubicBezTo>
                <a:cubicBezTo>
                  <a:pt x="5798207" y="3822498"/>
                  <a:pt x="6190925" y="3545085"/>
                  <a:pt x="6484693" y="3873055"/>
                </a:cubicBezTo>
                <a:cubicBezTo>
                  <a:pt x="6702769" y="4116667"/>
                  <a:pt x="6749067" y="4564067"/>
                  <a:pt x="6564699" y="4869471"/>
                </a:cubicBezTo>
                <a:cubicBezTo>
                  <a:pt x="6538929" y="4912110"/>
                  <a:pt x="6508772" y="4951720"/>
                  <a:pt x="6474766" y="4987555"/>
                </a:cubicBezTo>
                <a:lnTo>
                  <a:pt x="6475634" y="4987552"/>
                </a:lnTo>
                <a:cubicBezTo>
                  <a:pt x="6246183" y="5229347"/>
                  <a:pt x="5896158" y="5245005"/>
                  <a:pt x="5787911" y="5249784"/>
                </a:cubicBezTo>
                <a:cubicBezTo>
                  <a:pt x="5276208" y="5272608"/>
                  <a:pt x="5181583" y="4739335"/>
                  <a:pt x="4594647" y="4582595"/>
                </a:cubicBezTo>
                <a:cubicBezTo>
                  <a:pt x="4553401" y="4571414"/>
                  <a:pt x="4047262" y="4444111"/>
                  <a:pt x="3576692" y="4689896"/>
                </a:cubicBezTo>
                <a:cubicBezTo>
                  <a:pt x="2903508" y="5041365"/>
                  <a:pt x="3035835" y="5772616"/>
                  <a:pt x="2439534" y="6019748"/>
                </a:cubicBezTo>
                <a:cubicBezTo>
                  <a:pt x="2062607" y="6175963"/>
                  <a:pt x="1545662" y="6076257"/>
                  <a:pt x="1262869" y="5786450"/>
                </a:cubicBezTo>
                <a:cubicBezTo>
                  <a:pt x="864056" y="5377550"/>
                  <a:pt x="1125562" y="4799418"/>
                  <a:pt x="734842" y="4526254"/>
                </a:cubicBezTo>
                <a:cubicBezTo>
                  <a:pt x="506361" y="4366061"/>
                  <a:pt x="192715" y="4446641"/>
                  <a:pt x="19856" y="4511293"/>
                </a:cubicBezTo>
                <a:lnTo>
                  <a:pt x="0" y="451933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6A86F-5428-FD9D-C032-C48ACAF79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8464" y="512064"/>
            <a:ext cx="5949696" cy="58521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3: Educational and Ecological Assessment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Identify predisposing factors, including limited knowledge and low motivation for healthy lifestyle behaviours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Nejhaddadgar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2019)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Assess enabling factors, such as access to smartphones, wearable devices, and NHS digital services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Nejhaddadgar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2019)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Identify reinforcing factors, including AI coaching, family support, healthcare professional feedback, and reward systems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Azar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2017)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Design personalised education and behaviour change strategies within the DiaBand UK app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Azar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2017)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742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341E3-F8CA-44B7-39CC-DD175402F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731" y="829056"/>
            <a:ext cx="5836545" cy="5583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4: Administrative and Policy Assessment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Ensure the intervention aligns with NICE guidance, the NHS Long Term Plan, and the NHS Diabetes Prevention Programme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Azar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2017)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Assess funding requirements, digital infrastructure, staffing, and wearable technology availability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Develop partnerships with GPs, diabetes specialist nurses, pharmacists, dietitians, and community organisations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Lei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Provide training for healthcare professionals to support users in adopting the intervention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Azar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2017)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Policy Framework on Sound Public Governance | OECD">
            <a:extLst>
              <a:ext uri="{FF2B5EF4-FFF2-40B4-BE49-F238E27FC236}">
                <a16:creationId xmlns:a16="http://schemas.microsoft.com/office/drawing/2014/main" id="{DB3BD0C9-DDFB-32D4-0AAC-7AC067B7F3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879" r="9302"/>
          <a:stretch>
            <a:fillRect/>
          </a:stretch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69960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C93DE-6BBF-C12E-0280-354F9E48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829056"/>
            <a:ext cx="5265951" cy="52303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>
            <a:normAutofit fontScale="92500"/>
          </a:bodyPr>
          <a:lstStyle/>
          <a:p>
            <a:pPr algn="just">
              <a:lnSpc>
                <a:spcPct val="100000"/>
              </a:lnSpc>
            </a:pPr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5: Implementation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Introduce the DiaBand UK app and wearable device through GP practices, community health centres, and NHS diabetes services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Lei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Register eligible adults aged 25–65 years and provide personalised onboarding and training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Nejhaddadgar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2019)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Deliver AI-powered health coaching, physical activity tracking, nutrition guidance, medication reminders, and educational content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Nejhaddadgar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2019)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Encourage continuous engagement through goal setting, progress monitoring, and digital reward challenges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Lei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2025)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algn="just">
              <a:lnSpc>
                <a:spcPct val="10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Implementation Services: Ensuring Successful Implementations">
            <a:extLst>
              <a:ext uri="{FF2B5EF4-FFF2-40B4-BE49-F238E27FC236}">
                <a16:creationId xmlns:a16="http://schemas.microsoft.com/office/drawing/2014/main" id="{9DD61E86-5A4B-CE89-CB69-F4153021D2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824" r="4001" b="-1"/>
          <a:stretch>
            <a:fillRect/>
          </a:stretch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5789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1CBB0-AFF3-2E27-7738-ABF117456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ADDB5-B97C-D337-B798-CD543054AE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467" y="415901"/>
            <a:ext cx="11473349" cy="6221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6: Process Evaluation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Monitor the number of app downloads, wearable registrations, and active users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Tarver-Grove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r, 2017)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Assess participation in physical activity challenges and educational modules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Tarver-Grove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r, 2017)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Collect user feedback on usability, accessibility, and satisfaction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Identify implementation challenges and make improvements where required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Azar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2017)</a:t>
            </a:r>
            <a:r>
              <a:rPr lang="gu-IN" dirty="0">
                <a:latin typeface="Arial" panose="020B0604020202020204" pitchFamily="34" charset="0"/>
              </a:rPr>
              <a:t>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7: Impact Evaluation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Measure improvements in physical activity, healthy eating, and medication adherence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Assess changes in diabetes knowledge, self-management skills, and confidence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(Tang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Evaluate user engagement with AI coaching and wearable monitoring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Lei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Determine whether short-term behaviour change objectives have been achieved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Lei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2025)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gu-IN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510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BBB2B4-5AE7-6C4A-3726-32E83B792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2" name="Picture 1" descr="Webinar on evaluating youth outcomes – The Chronicle of Evidence-Based  Mentoring">
            <a:extLst>
              <a:ext uri="{FF2B5EF4-FFF2-40B4-BE49-F238E27FC236}">
                <a16:creationId xmlns:a16="http://schemas.microsoft.com/office/drawing/2014/main" id="{44395A46-1567-1E8C-6A3B-FA8274BAFB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29" r="10745" b="-2"/>
          <a:stretch>
            <a:fillRect/>
          </a:stretch>
        </p:blipFill>
        <p:spPr>
          <a:xfrm>
            <a:off x="2" y="10"/>
            <a:ext cx="6164130" cy="5529421"/>
          </a:xfrm>
          <a:custGeom>
            <a:avLst/>
            <a:gdLst/>
            <a:ahLst/>
            <a:cxnLst/>
            <a:rect l="l" t="t" r="r" b="b"/>
            <a:pathLst>
              <a:path w="6972657" h="6356349">
                <a:moveTo>
                  <a:pt x="4162425" y="4810724"/>
                </a:moveTo>
                <a:cubicBezTo>
                  <a:pt x="4508954" y="4810724"/>
                  <a:pt x="4789872" y="5103559"/>
                  <a:pt x="4789872" y="5464789"/>
                </a:cubicBezTo>
                <a:cubicBezTo>
                  <a:pt x="4789872" y="5826019"/>
                  <a:pt x="4508954" y="6118855"/>
                  <a:pt x="4162425" y="6118855"/>
                </a:cubicBezTo>
                <a:cubicBezTo>
                  <a:pt x="3815896" y="6118855"/>
                  <a:pt x="3534978" y="5826019"/>
                  <a:pt x="3534978" y="5464789"/>
                </a:cubicBezTo>
                <a:cubicBezTo>
                  <a:pt x="3534978" y="5103559"/>
                  <a:pt x="3815896" y="4810724"/>
                  <a:pt x="4162425" y="4810724"/>
                </a:cubicBezTo>
                <a:close/>
                <a:moveTo>
                  <a:pt x="92101" y="4731176"/>
                </a:moveTo>
                <a:cubicBezTo>
                  <a:pt x="540880" y="4731176"/>
                  <a:pt x="904688" y="5094984"/>
                  <a:pt x="904688" y="5543763"/>
                </a:cubicBezTo>
                <a:cubicBezTo>
                  <a:pt x="904688" y="5964494"/>
                  <a:pt x="584935" y="6310542"/>
                  <a:pt x="175183" y="6352155"/>
                </a:cubicBezTo>
                <a:lnTo>
                  <a:pt x="92121" y="6356349"/>
                </a:lnTo>
                <a:lnTo>
                  <a:pt x="92081" y="6356349"/>
                </a:lnTo>
                <a:lnTo>
                  <a:pt x="9019" y="6352155"/>
                </a:lnTo>
                <a:lnTo>
                  <a:pt x="4079" y="6351401"/>
                </a:lnTo>
                <a:lnTo>
                  <a:pt x="0" y="6352492"/>
                </a:lnTo>
                <a:lnTo>
                  <a:pt x="0" y="4736748"/>
                </a:lnTo>
                <a:lnTo>
                  <a:pt x="9019" y="4735372"/>
                </a:lnTo>
                <a:cubicBezTo>
                  <a:pt x="36336" y="4732597"/>
                  <a:pt x="64052" y="4731176"/>
                  <a:pt x="92101" y="4731176"/>
                </a:cubicBezTo>
                <a:close/>
                <a:moveTo>
                  <a:pt x="6385770" y="2098604"/>
                </a:moveTo>
                <a:cubicBezTo>
                  <a:pt x="6543907" y="2107100"/>
                  <a:pt x="6698935" y="2178483"/>
                  <a:pt x="6813407" y="2310776"/>
                </a:cubicBezTo>
                <a:cubicBezTo>
                  <a:pt x="7042252" y="2575278"/>
                  <a:pt x="7022052" y="2983098"/>
                  <a:pt x="6768322" y="3221698"/>
                </a:cubicBezTo>
                <a:cubicBezTo>
                  <a:pt x="6718815" y="3268040"/>
                  <a:pt x="6662527" y="3305861"/>
                  <a:pt x="6601629" y="3333787"/>
                </a:cubicBezTo>
                <a:cubicBezTo>
                  <a:pt x="6357584" y="3444872"/>
                  <a:pt x="6072796" y="3380857"/>
                  <a:pt x="5894479" y="3174765"/>
                </a:cubicBezTo>
                <a:cubicBezTo>
                  <a:pt x="5665537" y="2910180"/>
                  <a:pt x="5685739" y="2502359"/>
                  <a:pt x="5939476" y="2263752"/>
                </a:cubicBezTo>
                <a:cubicBezTo>
                  <a:pt x="6066385" y="2144498"/>
                  <a:pt x="6227633" y="2090107"/>
                  <a:pt x="6385770" y="2098604"/>
                </a:cubicBezTo>
                <a:close/>
                <a:moveTo>
                  <a:pt x="0" y="0"/>
                </a:moveTo>
                <a:lnTo>
                  <a:pt x="5609109" y="0"/>
                </a:lnTo>
                <a:lnTo>
                  <a:pt x="5710855" y="100163"/>
                </a:lnTo>
                <a:cubicBezTo>
                  <a:pt x="5940043" y="363896"/>
                  <a:pt x="6060564" y="781193"/>
                  <a:pt x="5983550" y="1133306"/>
                </a:cubicBezTo>
                <a:cubicBezTo>
                  <a:pt x="5820740" y="1874471"/>
                  <a:pt x="4868226" y="1916819"/>
                  <a:pt x="4807924" y="2551785"/>
                </a:cubicBezTo>
                <a:cubicBezTo>
                  <a:pt x="4772098" y="2931077"/>
                  <a:pt x="5073952" y="3310271"/>
                  <a:pt x="5323480" y="3486493"/>
                </a:cubicBezTo>
                <a:cubicBezTo>
                  <a:pt x="5798207" y="3822498"/>
                  <a:pt x="6190925" y="3545085"/>
                  <a:pt x="6484693" y="3873055"/>
                </a:cubicBezTo>
                <a:cubicBezTo>
                  <a:pt x="6702769" y="4116667"/>
                  <a:pt x="6749067" y="4564067"/>
                  <a:pt x="6564699" y="4869471"/>
                </a:cubicBezTo>
                <a:cubicBezTo>
                  <a:pt x="6538929" y="4912110"/>
                  <a:pt x="6508772" y="4951720"/>
                  <a:pt x="6474766" y="4987555"/>
                </a:cubicBezTo>
                <a:lnTo>
                  <a:pt x="6475634" y="4987552"/>
                </a:lnTo>
                <a:cubicBezTo>
                  <a:pt x="6246183" y="5229347"/>
                  <a:pt x="5896158" y="5245005"/>
                  <a:pt x="5787911" y="5249784"/>
                </a:cubicBezTo>
                <a:cubicBezTo>
                  <a:pt x="5276208" y="5272608"/>
                  <a:pt x="5181583" y="4739335"/>
                  <a:pt x="4594647" y="4582595"/>
                </a:cubicBezTo>
                <a:cubicBezTo>
                  <a:pt x="4553401" y="4571414"/>
                  <a:pt x="4047262" y="4444111"/>
                  <a:pt x="3576692" y="4689896"/>
                </a:cubicBezTo>
                <a:cubicBezTo>
                  <a:pt x="2903508" y="5041365"/>
                  <a:pt x="3035835" y="5772616"/>
                  <a:pt x="2439534" y="6019748"/>
                </a:cubicBezTo>
                <a:cubicBezTo>
                  <a:pt x="2062607" y="6175963"/>
                  <a:pt x="1545662" y="6076257"/>
                  <a:pt x="1262869" y="5786450"/>
                </a:cubicBezTo>
                <a:cubicBezTo>
                  <a:pt x="864056" y="5377550"/>
                  <a:pt x="1125562" y="4799418"/>
                  <a:pt x="734842" y="4526254"/>
                </a:cubicBezTo>
                <a:cubicBezTo>
                  <a:pt x="506361" y="4366061"/>
                  <a:pt x="192715" y="4446641"/>
                  <a:pt x="19856" y="4511293"/>
                </a:cubicBezTo>
                <a:lnTo>
                  <a:pt x="0" y="451933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52A39-211F-8789-A1C3-066CA7CEE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4132" y="633984"/>
            <a:ext cx="5418268" cy="530369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gu-IN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Phase 8: Outcome Evaluation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Evaluate reductions in HbA1c levels and diabetes-related complications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(Gold, 2022)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Assess improvements in quality of life and long-term self-management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Omolade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2022)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Measure reductions in hospital admissions and NHS healthcare costs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(Gold, 2022)</a:t>
            </a:r>
            <a:r>
              <a:rPr lang="gu-IN" dirty="0">
                <a:latin typeface="Arial" panose="020B0604020202020204" pitchFamily="34" charset="0"/>
              </a:rPr>
              <a:t>. 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gu-IN" dirty="0">
                <a:latin typeface="Arial" panose="020B0604020202020204" pitchFamily="34" charset="0"/>
              </a:rPr>
              <a:t>Use the findings to inform future digital diabetes programmes, policy development, and service improvement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Omolade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2022)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1496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84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6" name="Rectangle 7185">
            <a:extLst>
              <a:ext uri="{FF2B5EF4-FFF2-40B4-BE49-F238E27FC236}">
                <a16:creationId xmlns:a16="http://schemas.microsoft.com/office/drawing/2014/main" id="{68988800-4054-4E60-A352-60CF604AB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88" name="Freeform: Shape 7187">
            <a:extLst>
              <a:ext uri="{FF2B5EF4-FFF2-40B4-BE49-F238E27FC236}">
                <a16:creationId xmlns:a16="http://schemas.microsoft.com/office/drawing/2014/main" id="{01FB661E-0D75-43BF-813D-0FBD5093E9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317625" cy="6840668"/>
          </a:xfrm>
          <a:custGeom>
            <a:avLst/>
            <a:gdLst>
              <a:gd name="connsiteX0" fmla="*/ 4958378 w 6317625"/>
              <a:gd name="connsiteY0" fmla="*/ 6031137 h 6840668"/>
              <a:gd name="connsiteX1" fmla="*/ 5305315 w 6317625"/>
              <a:gd name="connsiteY1" fmla="*/ 6282257 h 6840668"/>
              <a:gd name="connsiteX2" fmla="*/ 5065129 w 6317625"/>
              <a:gd name="connsiteY2" fmla="*/ 6696958 h 6840668"/>
              <a:gd name="connsiteX3" fmla="*/ 4650427 w 6317625"/>
              <a:gd name="connsiteY3" fmla="*/ 6456771 h 6840668"/>
              <a:gd name="connsiteX4" fmla="*/ 4890615 w 6317625"/>
              <a:gd name="connsiteY4" fmla="*/ 6042071 h 6840668"/>
              <a:gd name="connsiteX5" fmla="*/ 4958378 w 6317625"/>
              <a:gd name="connsiteY5" fmla="*/ 6031137 h 6840668"/>
              <a:gd name="connsiteX6" fmla="*/ 892226 w 6317625"/>
              <a:gd name="connsiteY6" fmla="*/ 3293470 h 6840668"/>
              <a:gd name="connsiteX7" fmla="*/ 1475080 w 6317625"/>
              <a:gd name="connsiteY7" fmla="*/ 3715351 h 6840668"/>
              <a:gd name="connsiteX8" fmla="*/ 1071567 w 6317625"/>
              <a:gd name="connsiteY8" fmla="*/ 4412048 h 6840668"/>
              <a:gd name="connsiteX9" fmla="*/ 374869 w 6317625"/>
              <a:gd name="connsiteY9" fmla="*/ 4008535 h 6840668"/>
              <a:gd name="connsiteX10" fmla="*/ 778382 w 6317625"/>
              <a:gd name="connsiteY10" fmla="*/ 3311837 h 6840668"/>
              <a:gd name="connsiteX11" fmla="*/ 892226 w 6317625"/>
              <a:gd name="connsiteY11" fmla="*/ 3293470 h 6840668"/>
              <a:gd name="connsiteX12" fmla="*/ 1515375 w 6317625"/>
              <a:gd name="connsiteY12" fmla="*/ 663501 h 6840668"/>
              <a:gd name="connsiteX13" fmla="*/ 1862311 w 6317625"/>
              <a:gd name="connsiteY13" fmla="*/ 914620 h 6840668"/>
              <a:gd name="connsiteX14" fmla="*/ 1622124 w 6317625"/>
              <a:gd name="connsiteY14" fmla="*/ 1329322 h 6840668"/>
              <a:gd name="connsiteX15" fmla="*/ 1207424 w 6317625"/>
              <a:gd name="connsiteY15" fmla="*/ 1089135 h 6840668"/>
              <a:gd name="connsiteX16" fmla="*/ 1447610 w 6317625"/>
              <a:gd name="connsiteY16" fmla="*/ 674434 h 6840668"/>
              <a:gd name="connsiteX17" fmla="*/ 1515375 w 6317625"/>
              <a:gd name="connsiteY17" fmla="*/ 663501 h 6840668"/>
              <a:gd name="connsiteX18" fmla="*/ 2542954 w 6317625"/>
              <a:gd name="connsiteY18" fmla="*/ 0 h 6840668"/>
              <a:gd name="connsiteX19" fmla="*/ 6317625 w 6317625"/>
              <a:gd name="connsiteY19" fmla="*/ 0 h 6840668"/>
              <a:gd name="connsiteX20" fmla="*/ 6317625 w 6317625"/>
              <a:gd name="connsiteY20" fmla="*/ 6840668 h 6840668"/>
              <a:gd name="connsiteX21" fmla="*/ 6230037 w 6317625"/>
              <a:gd name="connsiteY21" fmla="*/ 6814791 h 6840668"/>
              <a:gd name="connsiteX22" fmla="*/ 5013461 w 6317625"/>
              <a:gd name="connsiteY22" fmla="*/ 5538903 h 6840668"/>
              <a:gd name="connsiteX23" fmla="*/ 3720873 w 6317625"/>
              <a:gd name="connsiteY23" fmla="*/ 6063409 h 6840668"/>
              <a:gd name="connsiteX24" fmla="*/ 2775987 w 6317625"/>
              <a:gd name="connsiteY24" fmla="*/ 5162980 h 6840668"/>
              <a:gd name="connsiteX25" fmla="*/ 2210002 w 6317625"/>
              <a:gd name="connsiteY25" fmla="*/ 5455137 h 6840668"/>
              <a:gd name="connsiteX26" fmla="*/ 1437015 w 6317625"/>
              <a:gd name="connsiteY26" fmla="*/ 6401298 h 6840668"/>
              <a:gd name="connsiteX27" fmla="*/ 75055 w 6317625"/>
              <a:gd name="connsiteY27" fmla="*/ 6031719 h 6840668"/>
              <a:gd name="connsiteX28" fmla="*/ 406869 w 6317625"/>
              <a:gd name="connsiteY28" fmla="*/ 4883188 h 6840668"/>
              <a:gd name="connsiteX29" fmla="*/ 1425737 w 6317625"/>
              <a:gd name="connsiteY29" fmla="*/ 4614510 h 6840668"/>
              <a:gd name="connsiteX30" fmla="*/ 2401798 w 6317625"/>
              <a:gd name="connsiteY30" fmla="*/ 3834988 h 6840668"/>
              <a:gd name="connsiteX31" fmla="*/ 1823833 w 6317625"/>
              <a:gd name="connsiteY31" fmla="*/ 3299773 h 6840668"/>
              <a:gd name="connsiteX32" fmla="*/ 964802 w 6317625"/>
              <a:gd name="connsiteY32" fmla="*/ 2659918 h 6840668"/>
              <a:gd name="connsiteX33" fmla="*/ 1218949 w 6317625"/>
              <a:gd name="connsiteY33" fmla="*/ 1977364 h 6840668"/>
              <a:gd name="connsiteX34" fmla="*/ 2387241 w 6317625"/>
              <a:gd name="connsiteY34" fmla="*/ 1909455 h 6840668"/>
              <a:gd name="connsiteX35" fmla="*/ 2947668 w 6317625"/>
              <a:gd name="connsiteY35" fmla="*/ 1386658 h 6840668"/>
              <a:gd name="connsiteX36" fmla="*/ 2498714 w 6317625"/>
              <a:gd name="connsiteY36" fmla="*/ 259434 h 6840668"/>
              <a:gd name="connsiteX37" fmla="*/ 2511421 w 6317625"/>
              <a:gd name="connsiteY37" fmla="*/ 121590 h 6840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317625" h="6840668">
                <a:moveTo>
                  <a:pt x="4958378" y="6031137"/>
                </a:moveTo>
                <a:cubicBezTo>
                  <a:pt x="5115727" y="6021909"/>
                  <a:pt x="5263149" y="6124019"/>
                  <a:pt x="5305315" y="6282257"/>
                </a:cubicBezTo>
                <a:cubicBezTo>
                  <a:pt x="5353507" y="6463099"/>
                  <a:pt x="5245971" y="6648768"/>
                  <a:pt x="5065129" y="6696958"/>
                </a:cubicBezTo>
                <a:cubicBezTo>
                  <a:pt x="4884289" y="6745149"/>
                  <a:pt x="4698617" y="6637614"/>
                  <a:pt x="4650427" y="6456771"/>
                </a:cubicBezTo>
                <a:cubicBezTo>
                  <a:pt x="4602235" y="6275928"/>
                  <a:pt x="4709771" y="6090262"/>
                  <a:pt x="4890615" y="6042071"/>
                </a:cubicBezTo>
                <a:cubicBezTo>
                  <a:pt x="4913219" y="6036047"/>
                  <a:pt x="4935901" y="6032455"/>
                  <a:pt x="4958378" y="6031137"/>
                </a:cubicBezTo>
                <a:close/>
                <a:moveTo>
                  <a:pt x="892226" y="3293470"/>
                </a:moveTo>
                <a:cubicBezTo>
                  <a:pt x="1156570" y="3277966"/>
                  <a:pt x="1404240" y="3449513"/>
                  <a:pt x="1475080" y="3715351"/>
                </a:cubicBezTo>
                <a:cubicBezTo>
                  <a:pt x="1556041" y="4019167"/>
                  <a:pt x="1375383" y="4331088"/>
                  <a:pt x="1071567" y="4412048"/>
                </a:cubicBezTo>
                <a:cubicBezTo>
                  <a:pt x="767753" y="4493009"/>
                  <a:pt x="455831" y="4312351"/>
                  <a:pt x="374869" y="4008535"/>
                </a:cubicBezTo>
                <a:cubicBezTo>
                  <a:pt x="293908" y="3704721"/>
                  <a:pt x="474567" y="3392798"/>
                  <a:pt x="778382" y="3311837"/>
                </a:cubicBezTo>
                <a:cubicBezTo>
                  <a:pt x="816360" y="3301718"/>
                  <a:pt x="854463" y="3295686"/>
                  <a:pt x="892226" y="3293470"/>
                </a:cubicBezTo>
                <a:close/>
                <a:moveTo>
                  <a:pt x="1515375" y="663501"/>
                </a:moveTo>
                <a:cubicBezTo>
                  <a:pt x="1672721" y="654272"/>
                  <a:pt x="1820145" y="756383"/>
                  <a:pt x="1862311" y="914620"/>
                </a:cubicBezTo>
                <a:cubicBezTo>
                  <a:pt x="1910502" y="1095462"/>
                  <a:pt x="1802968" y="1281132"/>
                  <a:pt x="1622124" y="1329322"/>
                </a:cubicBezTo>
                <a:cubicBezTo>
                  <a:pt x="1441283" y="1377513"/>
                  <a:pt x="1255615" y="1269977"/>
                  <a:pt x="1207424" y="1089135"/>
                </a:cubicBezTo>
                <a:cubicBezTo>
                  <a:pt x="1159233" y="908294"/>
                  <a:pt x="1266769" y="722625"/>
                  <a:pt x="1447610" y="674434"/>
                </a:cubicBezTo>
                <a:cubicBezTo>
                  <a:pt x="1470217" y="668411"/>
                  <a:pt x="1492896" y="664821"/>
                  <a:pt x="1515375" y="663501"/>
                </a:cubicBezTo>
                <a:close/>
                <a:moveTo>
                  <a:pt x="2542954" y="0"/>
                </a:moveTo>
                <a:lnTo>
                  <a:pt x="6317625" y="0"/>
                </a:lnTo>
                <a:lnTo>
                  <a:pt x="6317625" y="6840668"/>
                </a:lnTo>
                <a:lnTo>
                  <a:pt x="6230037" y="6814791"/>
                </a:lnTo>
                <a:cubicBezTo>
                  <a:pt x="5511511" y="6546277"/>
                  <a:pt x="5563886" y="5634137"/>
                  <a:pt x="5013461" y="5538903"/>
                </a:cubicBezTo>
                <a:cubicBezTo>
                  <a:pt x="4504461" y="5450825"/>
                  <a:pt x="4212037" y="6187406"/>
                  <a:pt x="3720873" y="6063409"/>
                </a:cubicBezTo>
                <a:cubicBezTo>
                  <a:pt x="3249852" y="5944482"/>
                  <a:pt x="3223909" y="5195131"/>
                  <a:pt x="2775987" y="5162980"/>
                </a:cubicBezTo>
                <a:cubicBezTo>
                  <a:pt x="2577088" y="5148695"/>
                  <a:pt x="2416139" y="5282749"/>
                  <a:pt x="2210002" y="5455137"/>
                </a:cubicBezTo>
                <a:cubicBezTo>
                  <a:pt x="1759503" y="5831872"/>
                  <a:pt x="1735837" y="6203943"/>
                  <a:pt x="1437015" y="6401298"/>
                </a:cubicBezTo>
                <a:cubicBezTo>
                  <a:pt x="1022137" y="6675287"/>
                  <a:pt x="277340" y="6489917"/>
                  <a:pt x="75055" y="6031719"/>
                </a:cubicBezTo>
                <a:cubicBezTo>
                  <a:pt x="-100071" y="5635034"/>
                  <a:pt x="39649" y="5119308"/>
                  <a:pt x="406869" y="4883188"/>
                </a:cubicBezTo>
                <a:cubicBezTo>
                  <a:pt x="668038" y="4715275"/>
                  <a:pt x="978899" y="4781854"/>
                  <a:pt x="1425737" y="4614510"/>
                </a:cubicBezTo>
                <a:cubicBezTo>
                  <a:pt x="1483018" y="4593066"/>
                  <a:pt x="2421509" y="4233274"/>
                  <a:pt x="2401798" y="3834988"/>
                </a:cubicBezTo>
                <a:cubicBezTo>
                  <a:pt x="2389953" y="3595533"/>
                  <a:pt x="2054344" y="3420191"/>
                  <a:pt x="1823833" y="3299773"/>
                </a:cubicBezTo>
                <a:cubicBezTo>
                  <a:pt x="1207509" y="2977771"/>
                  <a:pt x="1033713" y="2885600"/>
                  <a:pt x="964802" y="2659918"/>
                </a:cubicBezTo>
                <a:cubicBezTo>
                  <a:pt x="895511" y="2432959"/>
                  <a:pt x="1010317" y="2120581"/>
                  <a:pt x="1218949" y="1977364"/>
                </a:cubicBezTo>
                <a:cubicBezTo>
                  <a:pt x="1546835" y="1752277"/>
                  <a:pt x="1872903" y="2105427"/>
                  <a:pt x="2387241" y="1909455"/>
                </a:cubicBezTo>
                <a:cubicBezTo>
                  <a:pt x="2455367" y="1883513"/>
                  <a:pt x="2884207" y="1718365"/>
                  <a:pt x="2947668" y="1386658"/>
                </a:cubicBezTo>
                <a:cubicBezTo>
                  <a:pt x="3028995" y="961696"/>
                  <a:pt x="2497170" y="773992"/>
                  <a:pt x="2498714" y="259434"/>
                </a:cubicBezTo>
                <a:cubicBezTo>
                  <a:pt x="2498850" y="213850"/>
                  <a:pt x="2503216" y="167716"/>
                  <a:pt x="2511421" y="1215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C87A80-8441-E042-B31A-923753E0D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5024" y="552782"/>
            <a:ext cx="6851904" cy="101998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GB" sz="3200" b="1" dirty="0"/>
              <a:t>Why the PRECEDE-PROCEED Model?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944F59-1FDE-30CB-8A00-C6F480364E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767840"/>
            <a:ext cx="5900927" cy="47548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gu-IN" dirty="0">
                <a:latin typeface="Arial" panose="020B0604020202020204" pitchFamily="34" charset="0"/>
              </a:rPr>
              <a:t>Provides a systematic, evidence-based framework to assess health needs, plan, implement, and evaluate digital health promotion interventions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Cho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et al, 2018)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gu-IN" dirty="0">
                <a:latin typeface="Arial" panose="020B0604020202020204" pitchFamily="34" charset="0"/>
              </a:rPr>
              <a:t>Focuses on behavioural, environmental, and social factors influencing Type 2 diabetes, enabling tailored strategies for adults aged 25–65 years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Khademi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gu-IN" dirty="0">
                <a:latin typeface="Arial" panose="020B0604020202020204" pitchFamily="34" charset="0"/>
              </a:rPr>
              <a:t>and Kaveh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gu-IN" dirty="0">
                <a:latin typeface="Arial" panose="020B0604020202020204" pitchFamily="34" charset="0"/>
              </a:rPr>
              <a:t>Supports stakeholder involvement and continuous evaluation, ensuring the DiaBand UK intervention is effective, sustainable, and aligned with UK public health priorities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gu-IN" dirty="0">
                <a:latin typeface="Arial" panose="020B0604020202020204" pitchFamily="34" charset="0"/>
              </a:rPr>
              <a:t>Khademi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gu-IN" dirty="0">
                <a:latin typeface="Arial" panose="020B0604020202020204" pitchFamily="34" charset="0"/>
              </a:rPr>
              <a:t>and Kaveh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  <a:r>
              <a:rPr lang="gu-IN" dirty="0">
                <a:latin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ü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81" name="Picture 7180" descr="Ebp Evidence-based Practice Acronym Business Concept">
            <a:extLst>
              <a:ext uri="{FF2B5EF4-FFF2-40B4-BE49-F238E27FC236}">
                <a16:creationId xmlns:a16="http://schemas.microsoft.com/office/drawing/2014/main" id="{538D40A5-4986-0D05-D4D0-2A671055C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63" y="1220390"/>
            <a:ext cx="3657303" cy="393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93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D1F80-5BBE-0938-4FE4-C458B7CFF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39213"/>
            <a:ext cx="10972800" cy="70895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E81AE-807F-4F82-B8E1-516C778B0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952" y="1442906"/>
            <a:ext cx="11704320" cy="523831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gu-IN" sz="1400" dirty="0">
                <a:latin typeface="Arial" panose="020B0604020202020204" pitchFamily="34" charset="0"/>
              </a:rPr>
              <a:t>Azar, F.E., Solhi, M., Nejhaddadgar, N. and Amani, F., 2017. The effect of intervention using the PRECEDE-PROCEED model based on quality of life in diabetic patients. </a:t>
            </a:r>
            <a:r>
              <a:rPr lang="gu-IN" sz="1400" i="1" dirty="0">
                <a:latin typeface="Arial" panose="020B0604020202020204" pitchFamily="34" charset="0"/>
              </a:rPr>
              <a:t>Electronic physician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9</a:t>
            </a:r>
            <a:r>
              <a:rPr lang="gu-IN" sz="1400" dirty="0">
                <a:latin typeface="Arial" panose="020B0604020202020204" pitchFamily="34" charset="0"/>
              </a:rPr>
              <a:t>(8), p.5024.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https://pmc.ncbi.nlm.nih.gov/articles/PMC5614287/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Cho, H., Porras, T., Baik, D., Beauchemin, M. and Schnall, R., 2018. Understanding the predisposing, enabling, and reinforcing factors influencing the use of a mobile-based HIV management app: a real-world usability evaluation. </a:t>
            </a:r>
            <a:r>
              <a:rPr lang="gu-IN" sz="1400" i="1" dirty="0">
                <a:latin typeface="Arial" panose="020B0604020202020204" pitchFamily="34" charset="0"/>
              </a:rPr>
              <a:t>International journal of medical informatics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117</a:t>
            </a:r>
            <a:r>
              <a:rPr lang="gu-IN" sz="1400" dirty="0">
                <a:latin typeface="Arial" panose="020B0604020202020204" pitchFamily="34" charset="0"/>
              </a:rPr>
              <a:t>, pp.88-95.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https://www.sciencedirect.com/science/article/pii/S1386505618301850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Gold, R.S., 2022. Applications in Communication Technology. </a:t>
            </a:r>
            <a:r>
              <a:rPr lang="gu-IN" sz="1400" i="1" dirty="0">
                <a:latin typeface="Arial" panose="020B0604020202020204" pitchFamily="34" charset="0"/>
              </a:rPr>
              <a:t>Health Program Planning, Implementation, and Evaluation: Creating Behavioral, Environmental, and Policy Change</a:t>
            </a:r>
            <a:r>
              <a:rPr lang="gu-IN" sz="1400" dirty="0">
                <a:latin typeface="Arial" panose="020B0604020202020204" pitchFamily="34" charset="0"/>
              </a:rPr>
              <a:t>, p.390.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https://books.google.com/books?hl=en&amp;lr=&amp;id=OfZSEAAAQBAJ&amp;oi=fnd&amp;pg=PA390&amp;dq=PRECEDE-PROCEED+Model+Application+to+diabetes+mobile+app++&amp;ots=MYmR1A-CNr&amp;sig=PjVRxEzak1NAxlMjV__Tb3sM8Ag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Khademi, K. and Kaveh, M.H., 2025. A pioneering health education strategy based on the PRECEDE-PROCEED model for women’s health challenges: a systematic review and logic framework. </a:t>
            </a:r>
            <a:r>
              <a:rPr lang="gu-IN" sz="1400" i="1" dirty="0">
                <a:latin typeface="Arial" panose="020B0604020202020204" pitchFamily="34" charset="0"/>
              </a:rPr>
              <a:t>BMC Women's Health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25</a:t>
            </a:r>
            <a:r>
              <a:rPr lang="gu-IN" sz="1400" dirty="0">
                <a:latin typeface="Arial" panose="020B0604020202020204" pitchFamily="34" charset="0"/>
              </a:rPr>
              <a:t>(1), p.324.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https://link.springer.com/article/10.1186/s12905-025-03883-0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Lei, A., Liao, X., Liu, L. and You, H., 2025. Mobile health management needs among infertile patients: a cross-sectional study based on the PRECEDE-PROCEED model. </a:t>
            </a:r>
            <a:r>
              <a:rPr lang="gu-IN" sz="1400" i="1" dirty="0">
                <a:latin typeface="Arial" panose="020B0604020202020204" pitchFamily="34" charset="0"/>
              </a:rPr>
              <a:t>BMC Health Services Research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25</a:t>
            </a:r>
            <a:r>
              <a:rPr lang="gu-IN" sz="1400" dirty="0">
                <a:latin typeface="Arial" panose="020B0604020202020204" pitchFamily="34" charset="0"/>
              </a:rPr>
              <a:t>(1), p.1329.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https://link.springer.com/article/10.1186/s12913-025-13538-3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Nejhaddadgar, N., Darabi, F., Rohban, A. and Solhi, M., 2019. The effectiveness of self-management program for people with type 2 diabetes mellitus based on PRECEDE-PROCEDE model. </a:t>
            </a:r>
            <a:r>
              <a:rPr lang="gu-IN" sz="1400" i="1" dirty="0">
                <a:latin typeface="Arial" panose="020B0604020202020204" pitchFamily="34" charset="0"/>
              </a:rPr>
              <a:t>Diabetes &amp; Metabolic Syndrome: Clinical Research &amp; Reviews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13</a:t>
            </a:r>
            <a:r>
              <a:rPr lang="gu-IN" sz="1400" dirty="0">
                <a:latin typeface="Arial" panose="020B0604020202020204" pitchFamily="34" charset="0"/>
              </a:rPr>
              <a:t>(1), pp.440-443.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https://www.sciencedirect.com/science/article/pii/S1871402118303278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Omolade, O., 2022. Digital Marketing and Brand Performance Analysis of Selected Diabetes Apps.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https://www.theseus.fi/handle/10024/771152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Tang, Y., Soh, K.L., Gan, W.Y., Zhou, J. and Soh, K.G., 2025. The efficacy of PRECEDE-PROCEED model-based interventions on HbA1c and self-management in type 2 diabetes patients: a systematic review and meta-analysis. </a:t>
            </a:r>
            <a:r>
              <a:rPr lang="gu-IN" sz="1400" i="1" dirty="0">
                <a:latin typeface="Arial" panose="020B0604020202020204" pitchFamily="34" charset="0"/>
              </a:rPr>
              <a:t>BMC Public Health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25</a:t>
            </a:r>
            <a:r>
              <a:rPr lang="gu-IN" sz="1400" dirty="0">
                <a:latin typeface="Arial" panose="020B0604020202020204" pitchFamily="34" charset="0"/>
              </a:rPr>
              <a:t>(1), p.1980.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https://link.springer.com/article/10.1186/s12889-025-23073-9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gu-IN" sz="1400" dirty="0">
                <a:latin typeface="Arial" panose="020B0604020202020204" pitchFamily="34" charset="0"/>
              </a:rPr>
              <a:t>Tarver-Grover, S., 2017. HEALTHEDASSIST©-DEVELOPING A FRAMEWORK FOR CREATING, USING AND EVALUATING A MOBILE HEALTH EDUCATION APP. FOR HEALTH EDUCATORS USING THE PREDISPOSING, ENABLING AND REINFORCING FACTORS OF THE PRECEDE MODEL. </a:t>
            </a:r>
            <a:r>
              <a:rPr lang="gu-IN" sz="1400" i="1" dirty="0">
                <a:latin typeface="Arial" panose="020B0604020202020204" pitchFamily="34" charset="0"/>
              </a:rPr>
              <a:t>International Journal of Arts &amp; Sciences</a:t>
            </a:r>
            <a:r>
              <a:rPr lang="gu-IN" sz="1400" dirty="0">
                <a:latin typeface="Arial" panose="020B0604020202020204" pitchFamily="34" charset="0"/>
              </a:rPr>
              <a:t>, </a:t>
            </a:r>
            <a:r>
              <a:rPr lang="gu-IN" sz="1400" i="1" dirty="0">
                <a:latin typeface="Arial" panose="020B0604020202020204" pitchFamily="34" charset="0"/>
              </a:rPr>
              <a:t>10</a:t>
            </a:r>
            <a:r>
              <a:rPr lang="gu-IN" sz="1400" dirty="0">
                <a:latin typeface="Arial" panose="020B0604020202020204" pitchFamily="34" charset="0"/>
              </a:rPr>
              <a:t>(2), pp.627-632.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https://search.proquest.com/openview/358de258719f38c02f786767a1063f3e/1?pq-origsite=gscholar&amp;cbl=626342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97778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254</TotalTime>
  <Words>1446</Words>
  <Application>Microsoft Office PowerPoint</Application>
  <PresentationFormat>Widescreen</PresentationFormat>
  <Paragraphs>61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Arial</vt:lpstr>
      <vt:lpstr>Avenir Next LT Pro</vt:lpstr>
      <vt:lpstr>Posterama</vt:lpstr>
      <vt:lpstr>Wingdings</vt:lpstr>
      <vt:lpstr>SplashVTI</vt:lpstr>
      <vt:lpstr>APPLICATION</vt:lpstr>
      <vt:lpstr>Chosen Planning Model: PRECEDE-PROCEED Model</vt:lpstr>
      <vt:lpstr>PRECEDE-PROCEED Model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the PRECEDE-PROCEED Model?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GAZALA SHAHJADA</dc:creator>
  <cp:lastModifiedBy>GAZALA SHAHJADA</cp:lastModifiedBy>
  <cp:revision>142</cp:revision>
  <dcterms:created xsi:type="dcterms:W3CDTF">2024-12-05T17:18:13Z</dcterms:created>
  <dcterms:modified xsi:type="dcterms:W3CDTF">2026-07-30T14:02:09Z</dcterms:modified>
</cp:coreProperties>
</file>