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62" r:id="rId6"/>
    <p:sldId id="263" r:id="rId7"/>
    <p:sldId id="264" r:id="rId8"/>
    <p:sldId id="266" r:id="rId9"/>
    <p:sldId id="265" r:id="rId10"/>
    <p:sldId id="268" r:id="rId11"/>
    <p:sldId id="269" r:id="rId12"/>
    <p:sldId id="257" r:id="rId13"/>
    <p:sldId id="258" r:id="rId14"/>
    <p:sldId id="259" r:id="rId15"/>
    <p:sldId id="260" r:id="rId16"/>
    <p:sldId id="261" r:id="rId17"/>
    <p:sldId id="279" r:id="rId18"/>
    <p:sldId id="271" r:id="rId19"/>
    <p:sldId id="27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665"/>
  </p:normalViewPr>
  <p:slideViewPr>
    <p:cSldViewPr snapToGrid="0" snapToObjects="1">
      <p:cViewPr varScale="1">
        <p:scale>
          <a:sx n="67" d="100"/>
          <a:sy n="67" d="100"/>
        </p:scale>
        <p:origin x="62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0A4CA1-130C-45FF-9D7F-F3D6CC420FC6}"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7FAC850C-C8EF-4B5F-8447-A3A26FF99C23}">
      <dgm:prSet phldrT="[Text]" custT="1"/>
      <dgm:spPr>
        <a:solidFill>
          <a:srgbClr val="00B050"/>
        </a:solidFill>
        <a:ln>
          <a:solidFill>
            <a:srgbClr val="7030A0"/>
          </a:solidFill>
        </a:ln>
      </dgm:spPr>
      <dgm:t>
        <a:bodyPr/>
        <a:lstStyle/>
        <a:p>
          <a:r>
            <a:rPr lang="en-GB" sz="1400" dirty="0"/>
            <a:t>Employees welfare</a:t>
          </a:r>
        </a:p>
      </dgm:t>
    </dgm:pt>
    <dgm:pt modelId="{8A56C041-C599-42B5-8EA7-F4A9A3D5C62F}" type="parTrans" cxnId="{F17A5054-F593-445C-8474-A133AD7B05AE}">
      <dgm:prSet/>
      <dgm:spPr/>
      <dgm:t>
        <a:bodyPr/>
        <a:lstStyle/>
        <a:p>
          <a:endParaRPr lang="en-GB"/>
        </a:p>
      </dgm:t>
    </dgm:pt>
    <dgm:pt modelId="{DAB333DF-5288-4D9B-B032-DB4B5069DE47}" type="sibTrans" cxnId="{F17A5054-F593-445C-8474-A133AD7B05AE}">
      <dgm:prSet/>
      <dgm:spPr/>
      <dgm:t>
        <a:bodyPr/>
        <a:lstStyle/>
        <a:p>
          <a:endParaRPr lang="en-GB"/>
        </a:p>
      </dgm:t>
    </dgm:pt>
    <dgm:pt modelId="{261BDA09-58C7-4B1E-89A9-6032290F1E21}">
      <dgm:prSet phldrT="[Text]" custT="1"/>
      <dgm:spPr/>
      <dgm:t>
        <a:bodyPr/>
        <a:lstStyle/>
        <a:p>
          <a:r>
            <a:rPr lang="en-GB" sz="1400" dirty="0"/>
            <a:t>Feeling Respected</a:t>
          </a:r>
        </a:p>
      </dgm:t>
    </dgm:pt>
    <dgm:pt modelId="{CE5D227A-54AD-4373-84F8-570B6BA3D8D5}" type="parTrans" cxnId="{AA22D174-91ED-4C87-AF51-7B5C0F2AC489}">
      <dgm:prSet/>
      <dgm:spPr/>
      <dgm:t>
        <a:bodyPr/>
        <a:lstStyle/>
        <a:p>
          <a:endParaRPr lang="en-GB"/>
        </a:p>
      </dgm:t>
    </dgm:pt>
    <dgm:pt modelId="{D4486569-E460-4F22-8032-73F24E9F9DB5}" type="sibTrans" cxnId="{AA22D174-91ED-4C87-AF51-7B5C0F2AC489}">
      <dgm:prSet/>
      <dgm:spPr/>
      <dgm:t>
        <a:bodyPr/>
        <a:lstStyle/>
        <a:p>
          <a:endParaRPr lang="en-GB"/>
        </a:p>
      </dgm:t>
    </dgm:pt>
    <dgm:pt modelId="{39399582-8917-4C02-BFC5-AA881521A656}">
      <dgm:prSet phldrT="[Text]" custT="1"/>
      <dgm:spPr/>
      <dgm:t>
        <a:bodyPr/>
        <a:lstStyle/>
        <a:p>
          <a:r>
            <a:rPr lang="en-GB" sz="1400" dirty="0"/>
            <a:t>Supportive Leadership</a:t>
          </a:r>
        </a:p>
      </dgm:t>
    </dgm:pt>
    <dgm:pt modelId="{D2BA845A-0361-4830-8E6F-BD7BABB5C4BD}" type="parTrans" cxnId="{1B981CA8-FEFD-45BF-9F23-F879E55762F6}">
      <dgm:prSet/>
      <dgm:spPr/>
      <dgm:t>
        <a:bodyPr/>
        <a:lstStyle/>
        <a:p>
          <a:endParaRPr lang="en-GB"/>
        </a:p>
      </dgm:t>
    </dgm:pt>
    <dgm:pt modelId="{39218661-F2A5-4B1F-9EE7-626D69420491}" type="sibTrans" cxnId="{1B981CA8-FEFD-45BF-9F23-F879E55762F6}">
      <dgm:prSet/>
      <dgm:spPr/>
      <dgm:t>
        <a:bodyPr/>
        <a:lstStyle/>
        <a:p>
          <a:endParaRPr lang="en-GB"/>
        </a:p>
      </dgm:t>
    </dgm:pt>
    <dgm:pt modelId="{E0E159A7-7E02-41D7-A53B-318E0901E443}">
      <dgm:prSet phldrT="[Text]" custT="1"/>
      <dgm:spPr>
        <a:solidFill>
          <a:srgbClr val="00B050"/>
        </a:solidFill>
        <a:ln>
          <a:solidFill>
            <a:srgbClr val="7030A0"/>
          </a:solidFill>
        </a:ln>
      </dgm:spPr>
      <dgm:t>
        <a:bodyPr/>
        <a:lstStyle/>
        <a:p>
          <a:r>
            <a:rPr lang="en-GB" sz="1400" dirty="0"/>
            <a:t>Improve Working Culture</a:t>
          </a:r>
        </a:p>
      </dgm:t>
    </dgm:pt>
    <dgm:pt modelId="{EF3CEECB-14B3-4C85-B5E3-BE7F4A3C9C41}" type="parTrans" cxnId="{B1F6E982-9E76-42D4-999C-86B93CA3BF29}">
      <dgm:prSet/>
      <dgm:spPr/>
      <dgm:t>
        <a:bodyPr/>
        <a:lstStyle/>
        <a:p>
          <a:endParaRPr lang="en-GB"/>
        </a:p>
      </dgm:t>
    </dgm:pt>
    <dgm:pt modelId="{69D17A1A-49CD-477C-A628-1374B825CF82}" type="sibTrans" cxnId="{B1F6E982-9E76-42D4-999C-86B93CA3BF29}">
      <dgm:prSet/>
      <dgm:spPr/>
      <dgm:t>
        <a:bodyPr/>
        <a:lstStyle/>
        <a:p>
          <a:endParaRPr lang="en-GB"/>
        </a:p>
      </dgm:t>
    </dgm:pt>
    <dgm:pt modelId="{3B5F347E-C86D-4EAA-B81E-484DAEEA2475}">
      <dgm:prSet phldrT="[Text]" custT="1"/>
      <dgm:spPr/>
      <dgm:t>
        <a:bodyPr/>
        <a:lstStyle/>
        <a:p>
          <a:r>
            <a:rPr lang="en-GB" sz="1400" dirty="0"/>
            <a:t>Abide by the UK tachograph rules – 30 min breaks after 6 hrs of driving </a:t>
          </a:r>
        </a:p>
      </dgm:t>
    </dgm:pt>
    <dgm:pt modelId="{B7E47526-5448-48A4-B433-0D44D8B26109}" type="parTrans" cxnId="{011D9550-C134-447A-825E-AAC5EF212A2D}">
      <dgm:prSet/>
      <dgm:spPr/>
      <dgm:t>
        <a:bodyPr/>
        <a:lstStyle/>
        <a:p>
          <a:endParaRPr lang="en-GB"/>
        </a:p>
      </dgm:t>
    </dgm:pt>
    <dgm:pt modelId="{9D3C4931-A363-4F03-BAF5-145D6978EA40}" type="sibTrans" cxnId="{011D9550-C134-447A-825E-AAC5EF212A2D}">
      <dgm:prSet/>
      <dgm:spPr/>
      <dgm:t>
        <a:bodyPr/>
        <a:lstStyle/>
        <a:p>
          <a:endParaRPr lang="en-GB"/>
        </a:p>
      </dgm:t>
    </dgm:pt>
    <dgm:pt modelId="{084A5957-439A-415C-8985-8212CA20BF11}">
      <dgm:prSet phldrT="[Text]" custT="1"/>
      <dgm:spPr/>
      <dgm:t>
        <a:bodyPr/>
        <a:lstStyle/>
        <a:p>
          <a:r>
            <a:rPr lang="en-GB" sz="1400" dirty="0"/>
            <a:t>Award drivers with public bank holidays or even on a rotational / volunteer basis</a:t>
          </a:r>
        </a:p>
      </dgm:t>
    </dgm:pt>
    <dgm:pt modelId="{E0FC9C65-7E34-44E6-998C-B0953ADABE27}" type="parTrans" cxnId="{6AA052AF-F5E9-4F63-8AB9-EF40240C37C9}">
      <dgm:prSet/>
      <dgm:spPr/>
      <dgm:t>
        <a:bodyPr/>
        <a:lstStyle/>
        <a:p>
          <a:endParaRPr lang="en-GB"/>
        </a:p>
      </dgm:t>
    </dgm:pt>
    <dgm:pt modelId="{46EE6FA5-F875-485C-8D1F-A0418F136EF1}" type="sibTrans" cxnId="{6AA052AF-F5E9-4F63-8AB9-EF40240C37C9}">
      <dgm:prSet/>
      <dgm:spPr/>
      <dgm:t>
        <a:bodyPr/>
        <a:lstStyle/>
        <a:p>
          <a:endParaRPr lang="en-GB"/>
        </a:p>
      </dgm:t>
    </dgm:pt>
    <dgm:pt modelId="{2C8AC3B4-8474-4E04-B202-0A1D9AB8466D}">
      <dgm:prSet custT="1"/>
      <dgm:spPr/>
      <dgm:t>
        <a:bodyPr/>
        <a:lstStyle/>
        <a:p>
          <a:r>
            <a:rPr lang="en-GB" sz="1400" dirty="0"/>
            <a:t>Core Values</a:t>
          </a:r>
        </a:p>
      </dgm:t>
    </dgm:pt>
    <dgm:pt modelId="{EB000363-30DC-4851-B6C1-DFDFB79A6BEB}" type="parTrans" cxnId="{589D5CCC-DA7C-4BF0-AFD4-A9875A2313EE}">
      <dgm:prSet/>
      <dgm:spPr/>
      <dgm:t>
        <a:bodyPr/>
        <a:lstStyle/>
        <a:p>
          <a:endParaRPr lang="en-GB"/>
        </a:p>
      </dgm:t>
    </dgm:pt>
    <dgm:pt modelId="{70030635-3715-43DA-BD0B-A02DA2118B5D}" type="sibTrans" cxnId="{589D5CCC-DA7C-4BF0-AFD4-A9875A2313EE}">
      <dgm:prSet/>
      <dgm:spPr/>
      <dgm:t>
        <a:bodyPr/>
        <a:lstStyle/>
        <a:p>
          <a:endParaRPr lang="en-GB"/>
        </a:p>
      </dgm:t>
    </dgm:pt>
    <dgm:pt modelId="{03A56DC7-F4F6-41BB-9561-14C762D6AD4B}">
      <dgm:prSet custT="1"/>
      <dgm:spPr/>
      <dgm:t>
        <a:bodyPr/>
        <a:lstStyle/>
        <a:p>
          <a:r>
            <a:rPr lang="en-GB" sz="1400" dirty="0"/>
            <a:t>Equality </a:t>
          </a:r>
        </a:p>
      </dgm:t>
    </dgm:pt>
    <dgm:pt modelId="{6602107E-D421-47D4-9F9F-4A0FB7FD712A}" type="parTrans" cxnId="{62507078-B6CB-4E56-BDCA-3435A975F7D3}">
      <dgm:prSet/>
      <dgm:spPr/>
      <dgm:t>
        <a:bodyPr/>
        <a:lstStyle/>
        <a:p>
          <a:endParaRPr lang="en-GB"/>
        </a:p>
      </dgm:t>
    </dgm:pt>
    <dgm:pt modelId="{AA1D6708-8810-4801-8E0D-1F869928C8FC}" type="sibTrans" cxnId="{62507078-B6CB-4E56-BDCA-3435A975F7D3}">
      <dgm:prSet/>
      <dgm:spPr/>
      <dgm:t>
        <a:bodyPr/>
        <a:lstStyle/>
        <a:p>
          <a:endParaRPr lang="en-GB"/>
        </a:p>
      </dgm:t>
    </dgm:pt>
    <dgm:pt modelId="{99E9A058-4C8B-467B-8806-506391638402}">
      <dgm:prSet custT="1"/>
      <dgm:spPr/>
      <dgm:t>
        <a:bodyPr/>
        <a:lstStyle/>
        <a:p>
          <a:r>
            <a:rPr lang="en-GB" sz="1400" dirty="0"/>
            <a:t>Employee Benefits / Incentives</a:t>
          </a:r>
        </a:p>
      </dgm:t>
    </dgm:pt>
    <dgm:pt modelId="{F5850975-05AD-49AC-8D61-CE21C9F92054}" type="parTrans" cxnId="{723794DC-6305-4F30-B5AF-B8B608C97006}">
      <dgm:prSet/>
      <dgm:spPr/>
      <dgm:t>
        <a:bodyPr/>
        <a:lstStyle/>
        <a:p>
          <a:endParaRPr lang="en-GB"/>
        </a:p>
      </dgm:t>
    </dgm:pt>
    <dgm:pt modelId="{4596441B-FC0E-4386-A1E7-3748ABE5C613}" type="sibTrans" cxnId="{723794DC-6305-4F30-B5AF-B8B608C97006}">
      <dgm:prSet/>
      <dgm:spPr/>
      <dgm:t>
        <a:bodyPr/>
        <a:lstStyle/>
        <a:p>
          <a:endParaRPr lang="en-GB"/>
        </a:p>
      </dgm:t>
    </dgm:pt>
    <dgm:pt modelId="{16F37F26-4AD0-4A14-A1A8-713D2921D03B}">
      <dgm:prSet custT="1"/>
      <dgm:spPr/>
      <dgm:t>
        <a:bodyPr/>
        <a:lstStyle/>
        <a:p>
          <a:r>
            <a:rPr lang="en-GB" sz="1400" dirty="0"/>
            <a:t>Career Opportunities / Professional Development</a:t>
          </a:r>
        </a:p>
      </dgm:t>
    </dgm:pt>
    <dgm:pt modelId="{FAE0E09A-D26E-4AB3-B42D-7D2DC41C531B}" type="parTrans" cxnId="{249360D8-E03E-499A-974F-355C6193BAC8}">
      <dgm:prSet/>
      <dgm:spPr/>
      <dgm:t>
        <a:bodyPr/>
        <a:lstStyle/>
        <a:p>
          <a:endParaRPr lang="en-GB"/>
        </a:p>
      </dgm:t>
    </dgm:pt>
    <dgm:pt modelId="{6D7791C3-4459-41F2-AB7E-961FC2347DDA}" type="sibTrans" cxnId="{249360D8-E03E-499A-974F-355C6193BAC8}">
      <dgm:prSet/>
      <dgm:spPr/>
      <dgm:t>
        <a:bodyPr/>
        <a:lstStyle/>
        <a:p>
          <a:endParaRPr lang="en-GB"/>
        </a:p>
      </dgm:t>
    </dgm:pt>
    <dgm:pt modelId="{7243DF0A-E60B-41C3-8B0D-4458214BB84D}">
      <dgm:prSet custT="1"/>
      <dgm:spPr/>
      <dgm:t>
        <a:bodyPr/>
        <a:lstStyle/>
        <a:p>
          <a:r>
            <a:rPr lang="en-GB" sz="1400" dirty="0"/>
            <a:t>Job Security </a:t>
          </a:r>
        </a:p>
      </dgm:t>
    </dgm:pt>
    <dgm:pt modelId="{5EFC54C0-99FA-4C37-AF12-01249E2151B5}" type="parTrans" cxnId="{7199C5C0-D126-4202-B95E-3C3BD85AA6E6}">
      <dgm:prSet/>
      <dgm:spPr/>
      <dgm:t>
        <a:bodyPr/>
        <a:lstStyle/>
        <a:p>
          <a:endParaRPr lang="en-GB"/>
        </a:p>
      </dgm:t>
    </dgm:pt>
    <dgm:pt modelId="{F7096EA1-0412-4CFA-9AB4-CD2408B67D73}" type="sibTrans" cxnId="{7199C5C0-D126-4202-B95E-3C3BD85AA6E6}">
      <dgm:prSet/>
      <dgm:spPr/>
      <dgm:t>
        <a:bodyPr/>
        <a:lstStyle/>
        <a:p>
          <a:endParaRPr lang="en-GB"/>
        </a:p>
      </dgm:t>
    </dgm:pt>
    <dgm:pt modelId="{04A93C32-1893-4CCA-97EB-95AE15828B31}">
      <dgm:prSet custT="1"/>
      <dgm:spPr/>
      <dgm:t>
        <a:bodyPr/>
        <a:lstStyle/>
        <a:p>
          <a:r>
            <a:rPr lang="en-GB" sz="1400" dirty="0"/>
            <a:t>Subsidise training costs for employees</a:t>
          </a:r>
        </a:p>
      </dgm:t>
    </dgm:pt>
    <dgm:pt modelId="{66180BAC-7567-40A6-AE68-E8BFD4A34B29}" type="parTrans" cxnId="{2BD95E12-ABD0-4F48-B7AC-FEECB732F21D}">
      <dgm:prSet/>
      <dgm:spPr/>
      <dgm:t>
        <a:bodyPr/>
        <a:lstStyle/>
        <a:p>
          <a:endParaRPr lang="en-GB"/>
        </a:p>
      </dgm:t>
    </dgm:pt>
    <dgm:pt modelId="{6641091D-8202-4634-868A-81FD324D49BB}" type="sibTrans" cxnId="{2BD95E12-ABD0-4F48-B7AC-FEECB732F21D}">
      <dgm:prSet/>
      <dgm:spPr/>
      <dgm:t>
        <a:bodyPr/>
        <a:lstStyle/>
        <a:p>
          <a:endParaRPr lang="en-GB"/>
        </a:p>
      </dgm:t>
    </dgm:pt>
    <dgm:pt modelId="{37B93E73-5CC3-404F-9CF9-926A892A6A1C}">
      <dgm:prSet custT="1"/>
      <dgm:spPr/>
      <dgm:t>
        <a:bodyPr/>
        <a:lstStyle/>
        <a:p>
          <a:r>
            <a:rPr lang="en-GB" sz="1400" dirty="0"/>
            <a:t>Provide free mandatory medical checks for drivers.</a:t>
          </a:r>
        </a:p>
      </dgm:t>
    </dgm:pt>
    <dgm:pt modelId="{F3780649-D512-4C6C-A385-54AA242A5B98}" type="parTrans" cxnId="{F51F683E-E7E3-4BCE-9324-71F26694C327}">
      <dgm:prSet/>
      <dgm:spPr/>
      <dgm:t>
        <a:bodyPr/>
        <a:lstStyle/>
        <a:p>
          <a:endParaRPr lang="en-GB"/>
        </a:p>
      </dgm:t>
    </dgm:pt>
    <dgm:pt modelId="{22D52A01-11C3-4DDC-BF46-BD6CBAF52806}" type="sibTrans" cxnId="{F51F683E-E7E3-4BCE-9324-71F26694C327}">
      <dgm:prSet/>
      <dgm:spPr/>
      <dgm:t>
        <a:bodyPr/>
        <a:lstStyle/>
        <a:p>
          <a:endParaRPr lang="en-GB"/>
        </a:p>
      </dgm:t>
    </dgm:pt>
    <dgm:pt modelId="{BC978D99-E4ED-4683-880E-7ADA55140EA1}">
      <dgm:prSet custT="1"/>
      <dgm:spPr/>
      <dgm:t>
        <a:bodyPr/>
        <a:lstStyle/>
        <a:p>
          <a:r>
            <a:rPr lang="en-GB" sz="1400" dirty="0"/>
            <a:t>Pay fair and competitive wages</a:t>
          </a:r>
        </a:p>
      </dgm:t>
    </dgm:pt>
    <dgm:pt modelId="{C867B373-CAD7-4A7C-947C-FCBB4746481B}" type="parTrans" cxnId="{4F087DEE-8A5F-4667-B604-23392DBBBB40}">
      <dgm:prSet/>
      <dgm:spPr/>
      <dgm:t>
        <a:bodyPr/>
        <a:lstStyle/>
        <a:p>
          <a:endParaRPr lang="en-GB"/>
        </a:p>
      </dgm:t>
    </dgm:pt>
    <dgm:pt modelId="{DCC404BE-F517-4E37-8C48-C82167E5A18E}" type="sibTrans" cxnId="{4F087DEE-8A5F-4667-B604-23392DBBBB40}">
      <dgm:prSet/>
      <dgm:spPr/>
      <dgm:t>
        <a:bodyPr/>
        <a:lstStyle/>
        <a:p>
          <a:endParaRPr lang="en-GB"/>
        </a:p>
      </dgm:t>
    </dgm:pt>
    <dgm:pt modelId="{4F63A6FA-96EB-4846-BD33-7065FA16B573}">
      <dgm:prSet custT="1"/>
      <dgm:spPr/>
      <dgm:t>
        <a:bodyPr/>
        <a:lstStyle/>
        <a:p>
          <a:r>
            <a:rPr lang="en-GB" sz="1400" dirty="0"/>
            <a:t>Upgraded cabins to improve on sleeping and eating conditions</a:t>
          </a:r>
        </a:p>
      </dgm:t>
    </dgm:pt>
    <dgm:pt modelId="{20BE747E-B64A-4BF8-9AC2-2732B72EEDF1}" type="parTrans" cxnId="{899712C8-B758-413F-AD66-53F250C3F6EA}">
      <dgm:prSet/>
      <dgm:spPr/>
      <dgm:t>
        <a:bodyPr/>
        <a:lstStyle/>
        <a:p>
          <a:endParaRPr lang="en-GB"/>
        </a:p>
      </dgm:t>
    </dgm:pt>
    <dgm:pt modelId="{BE83242D-6B12-477B-BF36-2BFA5315A510}" type="sibTrans" cxnId="{899712C8-B758-413F-AD66-53F250C3F6EA}">
      <dgm:prSet/>
      <dgm:spPr/>
      <dgm:t>
        <a:bodyPr/>
        <a:lstStyle/>
        <a:p>
          <a:endParaRPr lang="en-GB"/>
        </a:p>
      </dgm:t>
    </dgm:pt>
    <dgm:pt modelId="{E572E16B-AF1B-4B0E-BB72-B8220CE05400}" type="pres">
      <dgm:prSet presAssocID="{B80A4CA1-130C-45FF-9D7F-F3D6CC420FC6}" presName="diagram" presStyleCnt="0">
        <dgm:presLayoutVars>
          <dgm:chPref val="1"/>
          <dgm:dir/>
          <dgm:animOne val="branch"/>
          <dgm:animLvl val="lvl"/>
          <dgm:resizeHandles/>
        </dgm:presLayoutVars>
      </dgm:prSet>
      <dgm:spPr/>
    </dgm:pt>
    <dgm:pt modelId="{9069D86F-AA3A-476E-8298-4927AB562B4A}" type="pres">
      <dgm:prSet presAssocID="{7FAC850C-C8EF-4B5F-8447-A3A26FF99C23}" presName="root" presStyleCnt="0"/>
      <dgm:spPr/>
    </dgm:pt>
    <dgm:pt modelId="{40B8ACAC-9C60-4A1E-A096-0617B9FB3BDE}" type="pres">
      <dgm:prSet presAssocID="{7FAC850C-C8EF-4B5F-8447-A3A26FF99C23}" presName="rootComposite" presStyleCnt="0"/>
      <dgm:spPr/>
    </dgm:pt>
    <dgm:pt modelId="{F7A31AAF-63FA-43CD-9670-8A5FCD4125CA}" type="pres">
      <dgm:prSet presAssocID="{7FAC850C-C8EF-4B5F-8447-A3A26FF99C23}" presName="rootText" presStyleLbl="node1" presStyleIdx="0" presStyleCnt="2" custScaleX="127891" custScaleY="109687" custLinFactNeighborY="-216"/>
      <dgm:spPr/>
    </dgm:pt>
    <dgm:pt modelId="{3A457DF4-505C-4CEB-B4C2-A7F9844AC768}" type="pres">
      <dgm:prSet presAssocID="{7FAC850C-C8EF-4B5F-8447-A3A26FF99C23}" presName="rootConnector" presStyleLbl="node1" presStyleIdx="0" presStyleCnt="2"/>
      <dgm:spPr/>
    </dgm:pt>
    <dgm:pt modelId="{5355A74D-3A2D-479E-954F-84E691A820B6}" type="pres">
      <dgm:prSet presAssocID="{7FAC850C-C8EF-4B5F-8447-A3A26FF99C23}" presName="childShape" presStyleCnt="0"/>
      <dgm:spPr/>
    </dgm:pt>
    <dgm:pt modelId="{49E0FB11-D7E1-400A-8C13-7ADC67AF1AD9}" type="pres">
      <dgm:prSet presAssocID="{CE5D227A-54AD-4373-84F8-570B6BA3D8D5}" presName="Name13" presStyleLbl="parChTrans1D2" presStyleIdx="0" presStyleCnt="13"/>
      <dgm:spPr/>
    </dgm:pt>
    <dgm:pt modelId="{AF37881E-1A24-4BDA-8E92-F561FD4DDDEC}" type="pres">
      <dgm:prSet presAssocID="{261BDA09-58C7-4B1E-89A9-6032290F1E21}" presName="childText" presStyleLbl="bgAcc1" presStyleIdx="0" presStyleCnt="13" custScaleX="159011" custScaleY="80850">
        <dgm:presLayoutVars>
          <dgm:bulletEnabled val="1"/>
        </dgm:presLayoutVars>
      </dgm:prSet>
      <dgm:spPr/>
    </dgm:pt>
    <dgm:pt modelId="{7C2E55E2-954E-49FD-ABE5-9CF24D4031CC}" type="pres">
      <dgm:prSet presAssocID="{D2BA845A-0361-4830-8E6F-BD7BABB5C4BD}" presName="Name13" presStyleLbl="parChTrans1D2" presStyleIdx="1" presStyleCnt="13"/>
      <dgm:spPr/>
    </dgm:pt>
    <dgm:pt modelId="{F41034F2-7CBF-4728-B4C0-20329F5CD7ED}" type="pres">
      <dgm:prSet presAssocID="{39399582-8917-4C02-BFC5-AA881521A656}" presName="childText" presStyleLbl="bgAcc1" presStyleIdx="1" presStyleCnt="13" custScaleX="185243" custScaleY="78199">
        <dgm:presLayoutVars>
          <dgm:bulletEnabled val="1"/>
        </dgm:presLayoutVars>
      </dgm:prSet>
      <dgm:spPr/>
    </dgm:pt>
    <dgm:pt modelId="{5FB04BE5-3D48-45D2-9A56-4994385CB3AE}" type="pres">
      <dgm:prSet presAssocID="{EB000363-30DC-4851-B6C1-DFDFB79A6BEB}" presName="Name13" presStyleLbl="parChTrans1D2" presStyleIdx="2" presStyleCnt="13"/>
      <dgm:spPr/>
    </dgm:pt>
    <dgm:pt modelId="{A158E202-166A-40D2-8A48-02D2BB33D9CE}" type="pres">
      <dgm:prSet presAssocID="{2C8AC3B4-8474-4E04-B202-0A1D9AB8466D}" presName="childText" presStyleLbl="bgAcc1" presStyleIdx="2" presStyleCnt="13" custScaleX="180676" custScaleY="60784">
        <dgm:presLayoutVars>
          <dgm:bulletEnabled val="1"/>
        </dgm:presLayoutVars>
      </dgm:prSet>
      <dgm:spPr/>
    </dgm:pt>
    <dgm:pt modelId="{EE851AFD-F0E0-468E-9888-53D93179057A}" type="pres">
      <dgm:prSet presAssocID="{6602107E-D421-47D4-9F9F-4A0FB7FD712A}" presName="Name13" presStyleLbl="parChTrans1D2" presStyleIdx="3" presStyleCnt="13"/>
      <dgm:spPr/>
    </dgm:pt>
    <dgm:pt modelId="{E01959AD-642C-4231-9E34-15F90820F83F}" type="pres">
      <dgm:prSet presAssocID="{03A56DC7-F4F6-41BB-9561-14C762D6AD4B}" presName="childText" presStyleLbl="bgAcc1" presStyleIdx="3" presStyleCnt="13" custScaleX="165580" custScaleY="69280">
        <dgm:presLayoutVars>
          <dgm:bulletEnabled val="1"/>
        </dgm:presLayoutVars>
      </dgm:prSet>
      <dgm:spPr/>
    </dgm:pt>
    <dgm:pt modelId="{7CC3DF34-2365-417A-BAAF-B84C68FCCE49}" type="pres">
      <dgm:prSet presAssocID="{F5850975-05AD-49AC-8D61-CE21C9F92054}" presName="Name13" presStyleLbl="parChTrans1D2" presStyleIdx="4" presStyleCnt="13"/>
      <dgm:spPr/>
    </dgm:pt>
    <dgm:pt modelId="{90D13640-FC04-4AB6-8BD4-DE1DC5A55C66}" type="pres">
      <dgm:prSet presAssocID="{99E9A058-4C8B-467B-8806-506391638402}" presName="childText" presStyleLbl="bgAcc1" presStyleIdx="4" presStyleCnt="13" custScaleX="201540">
        <dgm:presLayoutVars>
          <dgm:bulletEnabled val="1"/>
        </dgm:presLayoutVars>
      </dgm:prSet>
      <dgm:spPr/>
    </dgm:pt>
    <dgm:pt modelId="{5D770824-D301-4B89-9E4F-3687E66B48DB}" type="pres">
      <dgm:prSet presAssocID="{FAE0E09A-D26E-4AB3-B42D-7D2DC41C531B}" presName="Name13" presStyleLbl="parChTrans1D2" presStyleIdx="5" presStyleCnt="13"/>
      <dgm:spPr/>
    </dgm:pt>
    <dgm:pt modelId="{5B7DB97C-1C82-4846-A002-86015E3FCF6B}" type="pres">
      <dgm:prSet presAssocID="{16F37F26-4AD0-4A14-A1A8-713D2921D03B}" presName="childText" presStyleLbl="bgAcc1" presStyleIdx="5" presStyleCnt="13" custScaleX="263699">
        <dgm:presLayoutVars>
          <dgm:bulletEnabled val="1"/>
        </dgm:presLayoutVars>
      </dgm:prSet>
      <dgm:spPr/>
    </dgm:pt>
    <dgm:pt modelId="{4DB1DE30-A44C-40F9-95C8-401545CCB213}" type="pres">
      <dgm:prSet presAssocID="{5EFC54C0-99FA-4C37-AF12-01249E2151B5}" presName="Name13" presStyleLbl="parChTrans1D2" presStyleIdx="6" presStyleCnt="13"/>
      <dgm:spPr/>
    </dgm:pt>
    <dgm:pt modelId="{15909DAE-E513-4EA1-A41E-75BA002C31A0}" type="pres">
      <dgm:prSet presAssocID="{7243DF0A-E60B-41C3-8B0D-4458214BB84D}" presName="childText" presStyleLbl="bgAcc1" presStyleIdx="6" presStyleCnt="13" custScaleX="261479">
        <dgm:presLayoutVars>
          <dgm:bulletEnabled val="1"/>
        </dgm:presLayoutVars>
      </dgm:prSet>
      <dgm:spPr/>
    </dgm:pt>
    <dgm:pt modelId="{E99628A7-0981-40E7-9E91-B44218BA64BB}" type="pres">
      <dgm:prSet presAssocID="{E0E159A7-7E02-41D7-A53B-318E0901E443}" presName="root" presStyleCnt="0"/>
      <dgm:spPr/>
    </dgm:pt>
    <dgm:pt modelId="{CE9117CD-2A2B-4BAE-9D29-BA91BA99B857}" type="pres">
      <dgm:prSet presAssocID="{E0E159A7-7E02-41D7-A53B-318E0901E443}" presName="rootComposite" presStyleCnt="0"/>
      <dgm:spPr/>
    </dgm:pt>
    <dgm:pt modelId="{28F03026-35D4-4179-9CD8-DD347545F037}" type="pres">
      <dgm:prSet presAssocID="{E0E159A7-7E02-41D7-A53B-318E0901E443}" presName="rootText" presStyleLbl="node1" presStyleIdx="1" presStyleCnt="2" custScaleX="176089"/>
      <dgm:spPr/>
    </dgm:pt>
    <dgm:pt modelId="{C25B78D6-90B7-4BA6-B3E6-81A05FED4757}" type="pres">
      <dgm:prSet presAssocID="{E0E159A7-7E02-41D7-A53B-318E0901E443}" presName="rootConnector" presStyleLbl="node1" presStyleIdx="1" presStyleCnt="2"/>
      <dgm:spPr/>
    </dgm:pt>
    <dgm:pt modelId="{11A0670E-CA84-47E8-BF6D-B986193A9B40}" type="pres">
      <dgm:prSet presAssocID="{E0E159A7-7E02-41D7-A53B-318E0901E443}" presName="childShape" presStyleCnt="0"/>
      <dgm:spPr/>
    </dgm:pt>
    <dgm:pt modelId="{098F9B5A-4C48-489F-999C-518EB2AC5DFA}" type="pres">
      <dgm:prSet presAssocID="{B7E47526-5448-48A4-B433-0D44D8B26109}" presName="Name13" presStyleLbl="parChTrans1D2" presStyleIdx="7" presStyleCnt="13"/>
      <dgm:spPr/>
    </dgm:pt>
    <dgm:pt modelId="{59BE7196-0EBB-4948-BBEC-4C9666D20EAB}" type="pres">
      <dgm:prSet presAssocID="{3B5F347E-C86D-4EAA-B81E-484DAEEA2475}" presName="childText" presStyleLbl="bgAcc1" presStyleIdx="7" presStyleCnt="13" custScaleX="256945" custScaleY="149727">
        <dgm:presLayoutVars>
          <dgm:bulletEnabled val="1"/>
        </dgm:presLayoutVars>
      </dgm:prSet>
      <dgm:spPr/>
    </dgm:pt>
    <dgm:pt modelId="{E345BD36-1E8E-493B-BB92-F9817E7C996A}" type="pres">
      <dgm:prSet presAssocID="{E0FC9C65-7E34-44E6-998C-B0953ADABE27}" presName="Name13" presStyleLbl="parChTrans1D2" presStyleIdx="8" presStyleCnt="13"/>
      <dgm:spPr/>
    </dgm:pt>
    <dgm:pt modelId="{023631D2-EBD2-4C1F-8C95-4A77B0941980}" type="pres">
      <dgm:prSet presAssocID="{084A5957-439A-415C-8985-8212CA20BF11}" presName="childText" presStyleLbl="bgAcc1" presStyleIdx="8" presStyleCnt="13" custScaleX="363994" custScaleY="129991">
        <dgm:presLayoutVars>
          <dgm:bulletEnabled val="1"/>
        </dgm:presLayoutVars>
      </dgm:prSet>
      <dgm:spPr/>
    </dgm:pt>
    <dgm:pt modelId="{3B4CCD5E-DD05-4E3E-BF40-B09176E0232A}" type="pres">
      <dgm:prSet presAssocID="{66180BAC-7567-40A6-AE68-E8BFD4A34B29}" presName="Name13" presStyleLbl="parChTrans1D2" presStyleIdx="9" presStyleCnt="13"/>
      <dgm:spPr/>
    </dgm:pt>
    <dgm:pt modelId="{FE008609-917C-4B18-B465-4E12343D0CC3}" type="pres">
      <dgm:prSet presAssocID="{04A93C32-1893-4CCA-97EB-95AE15828B31}" presName="childText" presStyleLbl="bgAcc1" presStyleIdx="9" presStyleCnt="13" custScaleX="319026" custScaleY="104670">
        <dgm:presLayoutVars>
          <dgm:bulletEnabled val="1"/>
        </dgm:presLayoutVars>
      </dgm:prSet>
      <dgm:spPr/>
    </dgm:pt>
    <dgm:pt modelId="{34A8AD3A-D1D0-4CD1-AFFE-06840A76C32C}" type="pres">
      <dgm:prSet presAssocID="{F3780649-D512-4C6C-A385-54AA242A5B98}" presName="Name13" presStyleLbl="parChTrans1D2" presStyleIdx="10" presStyleCnt="13"/>
      <dgm:spPr/>
    </dgm:pt>
    <dgm:pt modelId="{F7C5A300-D261-4CC7-86F2-0758D76838BE}" type="pres">
      <dgm:prSet presAssocID="{37B93E73-5CC3-404F-9CF9-926A892A6A1C}" presName="childText" presStyleLbl="bgAcc1" presStyleIdx="10" presStyleCnt="13" custScaleX="356424" custScaleY="101527">
        <dgm:presLayoutVars>
          <dgm:bulletEnabled val="1"/>
        </dgm:presLayoutVars>
      </dgm:prSet>
      <dgm:spPr/>
    </dgm:pt>
    <dgm:pt modelId="{98780440-0CE1-4F39-8E61-1D55FBD805B8}" type="pres">
      <dgm:prSet presAssocID="{C867B373-CAD7-4A7C-947C-FCBB4746481B}" presName="Name13" presStyleLbl="parChTrans1D2" presStyleIdx="11" presStyleCnt="13"/>
      <dgm:spPr/>
    </dgm:pt>
    <dgm:pt modelId="{E06179E9-691F-41DD-941D-7A670C1401AD}" type="pres">
      <dgm:prSet presAssocID="{BC978D99-E4ED-4683-880E-7ADA55140EA1}" presName="childText" presStyleLbl="bgAcc1" presStyleIdx="11" presStyleCnt="13" custScaleX="276117" custScaleY="116678">
        <dgm:presLayoutVars>
          <dgm:bulletEnabled val="1"/>
        </dgm:presLayoutVars>
      </dgm:prSet>
      <dgm:spPr/>
    </dgm:pt>
    <dgm:pt modelId="{5B7BCBB2-2FAE-443B-ABAE-D7BE4C0D2332}" type="pres">
      <dgm:prSet presAssocID="{20BE747E-B64A-4BF8-9AC2-2732B72EEDF1}" presName="Name13" presStyleLbl="parChTrans1D2" presStyleIdx="12" presStyleCnt="13"/>
      <dgm:spPr/>
    </dgm:pt>
    <dgm:pt modelId="{FB6FFAB5-58C3-4129-81FF-7F30294B95CC}" type="pres">
      <dgm:prSet presAssocID="{4F63A6FA-96EB-4846-BD33-7065FA16B573}" presName="childText" presStyleLbl="bgAcc1" presStyleIdx="12" presStyleCnt="13" custScaleX="362031">
        <dgm:presLayoutVars>
          <dgm:bulletEnabled val="1"/>
        </dgm:presLayoutVars>
      </dgm:prSet>
      <dgm:spPr/>
    </dgm:pt>
  </dgm:ptLst>
  <dgm:cxnLst>
    <dgm:cxn modelId="{89CA6906-206C-443E-B6B2-96E6BC692590}" type="presOf" srcId="{03A56DC7-F4F6-41BB-9561-14C762D6AD4B}" destId="{E01959AD-642C-4231-9E34-15F90820F83F}" srcOrd="0" destOrd="0" presId="urn:microsoft.com/office/officeart/2005/8/layout/hierarchy3"/>
    <dgm:cxn modelId="{2BD95E12-ABD0-4F48-B7AC-FEECB732F21D}" srcId="{E0E159A7-7E02-41D7-A53B-318E0901E443}" destId="{04A93C32-1893-4CCA-97EB-95AE15828B31}" srcOrd="2" destOrd="0" parTransId="{66180BAC-7567-40A6-AE68-E8BFD4A34B29}" sibTransId="{6641091D-8202-4634-868A-81FD324D49BB}"/>
    <dgm:cxn modelId="{9617A218-1227-4D86-89CA-01746DD7E153}" type="presOf" srcId="{084A5957-439A-415C-8985-8212CA20BF11}" destId="{023631D2-EBD2-4C1F-8C95-4A77B0941980}" srcOrd="0" destOrd="0" presId="urn:microsoft.com/office/officeart/2005/8/layout/hierarchy3"/>
    <dgm:cxn modelId="{C4DA8B23-33D6-4BB0-9D24-DDDFE216A1D3}" type="presOf" srcId="{E0FC9C65-7E34-44E6-998C-B0953ADABE27}" destId="{E345BD36-1E8E-493B-BB92-F9817E7C996A}" srcOrd="0" destOrd="0" presId="urn:microsoft.com/office/officeart/2005/8/layout/hierarchy3"/>
    <dgm:cxn modelId="{0D183924-8B9B-43FB-9FA7-8A94F80674D9}" type="presOf" srcId="{B7E47526-5448-48A4-B433-0D44D8B26109}" destId="{098F9B5A-4C48-489F-999C-518EB2AC5DFA}" srcOrd="0" destOrd="0" presId="urn:microsoft.com/office/officeart/2005/8/layout/hierarchy3"/>
    <dgm:cxn modelId="{8AF6B427-7AC5-4405-B0CF-7CE6A7D5DF0F}" type="presOf" srcId="{B80A4CA1-130C-45FF-9D7F-F3D6CC420FC6}" destId="{E572E16B-AF1B-4B0E-BB72-B8220CE05400}" srcOrd="0" destOrd="0" presId="urn:microsoft.com/office/officeart/2005/8/layout/hierarchy3"/>
    <dgm:cxn modelId="{F51F683E-E7E3-4BCE-9324-71F26694C327}" srcId="{E0E159A7-7E02-41D7-A53B-318E0901E443}" destId="{37B93E73-5CC3-404F-9CF9-926A892A6A1C}" srcOrd="3" destOrd="0" parTransId="{F3780649-D512-4C6C-A385-54AA242A5B98}" sibTransId="{22D52A01-11C3-4DDC-BF46-BD6CBAF52806}"/>
    <dgm:cxn modelId="{7E4CFA45-92BF-42AF-B150-1AB5178D5240}" type="presOf" srcId="{4F63A6FA-96EB-4846-BD33-7065FA16B573}" destId="{FB6FFAB5-58C3-4129-81FF-7F30294B95CC}" srcOrd="0" destOrd="0" presId="urn:microsoft.com/office/officeart/2005/8/layout/hierarchy3"/>
    <dgm:cxn modelId="{6156974C-770A-44C0-90CA-A7AF6B713B2D}" type="presOf" srcId="{7FAC850C-C8EF-4B5F-8447-A3A26FF99C23}" destId="{3A457DF4-505C-4CEB-B4C2-A7F9844AC768}" srcOrd="1" destOrd="0" presId="urn:microsoft.com/office/officeart/2005/8/layout/hierarchy3"/>
    <dgm:cxn modelId="{E8FA706E-E539-4458-858B-9E5C7DFA3726}" type="presOf" srcId="{E0E159A7-7E02-41D7-A53B-318E0901E443}" destId="{28F03026-35D4-4179-9CD8-DD347545F037}" srcOrd="0" destOrd="0" presId="urn:microsoft.com/office/officeart/2005/8/layout/hierarchy3"/>
    <dgm:cxn modelId="{011D9550-C134-447A-825E-AAC5EF212A2D}" srcId="{E0E159A7-7E02-41D7-A53B-318E0901E443}" destId="{3B5F347E-C86D-4EAA-B81E-484DAEEA2475}" srcOrd="0" destOrd="0" parTransId="{B7E47526-5448-48A4-B433-0D44D8B26109}" sibTransId="{9D3C4931-A363-4F03-BAF5-145D6978EA40}"/>
    <dgm:cxn modelId="{F17A5054-F593-445C-8474-A133AD7B05AE}" srcId="{B80A4CA1-130C-45FF-9D7F-F3D6CC420FC6}" destId="{7FAC850C-C8EF-4B5F-8447-A3A26FF99C23}" srcOrd="0" destOrd="0" parTransId="{8A56C041-C599-42B5-8EA7-F4A9A3D5C62F}" sibTransId="{DAB333DF-5288-4D9B-B032-DB4B5069DE47}"/>
    <dgm:cxn modelId="{AA22D174-91ED-4C87-AF51-7B5C0F2AC489}" srcId="{7FAC850C-C8EF-4B5F-8447-A3A26FF99C23}" destId="{261BDA09-58C7-4B1E-89A9-6032290F1E21}" srcOrd="0" destOrd="0" parTransId="{CE5D227A-54AD-4373-84F8-570B6BA3D8D5}" sibTransId="{D4486569-E460-4F22-8032-73F24E9F9DB5}"/>
    <dgm:cxn modelId="{84887957-0622-4428-AE8A-0F4263136203}" type="presOf" srcId="{04A93C32-1893-4CCA-97EB-95AE15828B31}" destId="{FE008609-917C-4B18-B465-4E12343D0CC3}" srcOrd="0" destOrd="0" presId="urn:microsoft.com/office/officeart/2005/8/layout/hierarchy3"/>
    <dgm:cxn modelId="{62507078-B6CB-4E56-BDCA-3435A975F7D3}" srcId="{7FAC850C-C8EF-4B5F-8447-A3A26FF99C23}" destId="{03A56DC7-F4F6-41BB-9561-14C762D6AD4B}" srcOrd="3" destOrd="0" parTransId="{6602107E-D421-47D4-9F9F-4A0FB7FD712A}" sibTransId="{AA1D6708-8810-4801-8E0D-1F869928C8FC}"/>
    <dgm:cxn modelId="{E9360B79-15F6-4790-BD6C-B7AA97635832}" type="presOf" srcId="{EB000363-30DC-4851-B6C1-DFDFB79A6BEB}" destId="{5FB04BE5-3D48-45D2-9A56-4994385CB3AE}" srcOrd="0" destOrd="0" presId="urn:microsoft.com/office/officeart/2005/8/layout/hierarchy3"/>
    <dgm:cxn modelId="{7F82147B-BD15-4223-9853-87820570DA9E}" type="presOf" srcId="{5EFC54C0-99FA-4C37-AF12-01249E2151B5}" destId="{4DB1DE30-A44C-40F9-95C8-401545CCB213}" srcOrd="0" destOrd="0" presId="urn:microsoft.com/office/officeart/2005/8/layout/hierarchy3"/>
    <dgm:cxn modelId="{1B70C17C-2450-4115-BB21-C91A1EBB6DBC}" type="presOf" srcId="{F5850975-05AD-49AC-8D61-CE21C9F92054}" destId="{7CC3DF34-2365-417A-BAAF-B84C68FCCE49}" srcOrd="0" destOrd="0" presId="urn:microsoft.com/office/officeart/2005/8/layout/hierarchy3"/>
    <dgm:cxn modelId="{0C90E27E-2064-4FF2-B4D6-2D6E54D16694}" type="presOf" srcId="{CE5D227A-54AD-4373-84F8-570B6BA3D8D5}" destId="{49E0FB11-D7E1-400A-8C13-7ADC67AF1AD9}" srcOrd="0" destOrd="0" presId="urn:microsoft.com/office/officeart/2005/8/layout/hierarchy3"/>
    <dgm:cxn modelId="{3A70E57E-259C-4C33-A6F5-8CA204746744}" type="presOf" srcId="{BC978D99-E4ED-4683-880E-7ADA55140EA1}" destId="{E06179E9-691F-41DD-941D-7A670C1401AD}" srcOrd="0" destOrd="0" presId="urn:microsoft.com/office/officeart/2005/8/layout/hierarchy3"/>
    <dgm:cxn modelId="{F44EA382-FE98-4729-9BA1-6ED9DCB7A362}" type="presOf" srcId="{261BDA09-58C7-4B1E-89A9-6032290F1E21}" destId="{AF37881E-1A24-4BDA-8E92-F561FD4DDDEC}" srcOrd="0" destOrd="0" presId="urn:microsoft.com/office/officeart/2005/8/layout/hierarchy3"/>
    <dgm:cxn modelId="{B1F6E982-9E76-42D4-999C-86B93CA3BF29}" srcId="{B80A4CA1-130C-45FF-9D7F-F3D6CC420FC6}" destId="{E0E159A7-7E02-41D7-A53B-318E0901E443}" srcOrd="1" destOrd="0" parTransId="{EF3CEECB-14B3-4C85-B5E3-BE7F4A3C9C41}" sibTransId="{69D17A1A-49CD-477C-A628-1374B825CF82}"/>
    <dgm:cxn modelId="{27C18E9F-9BB4-48AE-AB2F-3AA59484C0D8}" type="presOf" srcId="{2C8AC3B4-8474-4E04-B202-0A1D9AB8466D}" destId="{A158E202-166A-40D2-8A48-02D2BB33D9CE}" srcOrd="0" destOrd="0" presId="urn:microsoft.com/office/officeart/2005/8/layout/hierarchy3"/>
    <dgm:cxn modelId="{EE4736A1-A11D-4146-BFE5-BE1EA4B00AD8}" type="presOf" srcId="{6602107E-D421-47D4-9F9F-4A0FB7FD712A}" destId="{EE851AFD-F0E0-468E-9888-53D93179057A}" srcOrd="0" destOrd="0" presId="urn:microsoft.com/office/officeart/2005/8/layout/hierarchy3"/>
    <dgm:cxn modelId="{0F1486A6-483F-426D-B5D6-941D9C0C7435}" type="presOf" srcId="{20BE747E-B64A-4BF8-9AC2-2732B72EEDF1}" destId="{5B7BCBB2-2FAE-443B-ABAE-D7BE4C0D2332}" srcOrd="0" destOrd="0" presId="urn:microsoft.com/office/officeart/2005/8/layout/hierarchy3"/>
    <dgm:cxn modelId="{50E3ACA7-ABA6-4468-9A3A-18848E26226E}" type="presOf" srcId="{7FAC850C-C8EF-4B5F-8447-A3A26FF99C23}" destId="{F7A31AAF-63FA-43CD-9670-8A5FCD4125CA}" srcOrd="0" destOrd="0" presId="urn:microsoft.com/office/officeart/2005/8/layout/hierarchy3"/>
    <dgm:cxn modelId="{1B981CA8-FEFD-45BF-9F23-F879E55762F6}" srcId="{7FAC850C-C8EF-4B5F-8447-A3A26FF99C23}" destId="{39399582-8917-4C02-BFC5-AA881521A656}" srcOrd="1" destOrd="0" parTransId="{D2BA845A-0361-4830-8E6F-BD7BABB5C4BD}" sibTransId="{39218661-F2A5-4B1F-9EE7-626D69420491}"/>
    <dgm:cxn modelId="{6AA052AF-F5E9-4F63-8AB9-EF40240C37C9}" srcId="{E0E159A7-7E02-41D7-A53B-318E0901E443}" destId="{084A5957-439A-415C-8985-8212CA20BF11}" srcOrd="1" destOrd="0" parTransId="{E0FC9C65-7E34-44E6-998C-B0953ADABE27}" sibTransId="{46EE6FA5-F875-485C-8D1F-A0418F136EF1}"/>
    <dgm:cxn modelId="{0E388FB1-CA0F-4C77-B3BA-92D88B0489FB}" type="presOf" srcId="{F3780649-D512-4C6C-A385-54AA242A5B98}" destId="{34A8AD3A-D1D0-4CD1-AFFE-06840A76C32C}" srcOrd="0" destOrd="0" presId="urn:microsoft.com/office/officeart/2005/8/layout/hierarchy3"/>
    <dgm:cxn modelId="{20679CB7-7FAD-4175-BC3C-4E466D8BA01B}" type="presOf" srcId="{66180BAC-7567-40A6-AE68-E8BFD4A34B29}" destId="{3B4CCD5E-DD05-4E3E-BF40-B09176E0232A}" srcOrd="0" destOrd="0" presId="urn:microsoft.com/office/officeart/2005/8/layout/hierarchy3"/>
    <dgm:cxn modelId="{9E009EB8-2417-4930-BC60-B053E6076C70}" type="presOf" srcId="{37B93E73-5CC3-404F-9CF9-926A892A6A1C}" destId="{F7C5A300-D261-4CC7-86F2-0758D76838BE}" srcOrd="0" destOrd="0" presId="urn:microsoft.com/office/officeart/2005/8/layout/hierarchy3"/>
    <dgm:cxn modelId="{F1B6A9C0-ACE0-415A-BB14-68B2794A1EFC}" type="presOf" srcId="{16F37F26-4AD0-4A14-A1A8-713D2921D03B}" destId="{5B7DB97C-1C82-4846-A002-86015E3FCF6B}" srcOrd="0" destOrd="0" presId="urn:microsoft.com/office/officeart/2005/8/layout/hierarchy3"/>
    <dgm:cxn modelId="{7199C5C0-D126-4202-B95E-3C3BD85AA6E6}" srcId="{7FAC850C-C8EF-4B5F-8447-A3A26FF99C23}" destId="{7243DF0A-E60B-41C3-8B0D-4458214BB84D}" srcOrd="6" destOrd="0" parTransId="{5EFC54C0-99FA-4C37-AF12-01249E2151B5}" sibTransId="{F7096EA1-0412-4CFA-9AB4-CD2408B67D73}"/>
    <dgm:cxn modelId="{899712C8-B758-413F-AD66-53F250C3F6EA}" srcId="{E0E159A7-7E02-41D7-A53B-318E0901E443}" destId="{4F63A6FA-96EB-4846-BD33-7065FA16B573}" srcOrd="5" destOrd="0" parTransId="{20BE747E-B64A-4BF8-9AC2-2732B72EEDF1}" sibTransId="{BE83242D-6B12-477B-BF36-2BFA5315A510}"/>
    <dgm:cxn modelId="{150AACC9-AF60-4DBA-935A-E4A411AC570A}" type="presOf" srcId="{7243DF0A-E60B-41C3-8B0D-4458214BB84D}" destId="{15909DAE-E513-4EA1-A41E-75BA002C31A0}" srcOrd="0" destOrd="0" presId="urn:microsoft.com/office/officeart/2005/8/layout/hierarchy3"/>
    <dgm:cxn modelId="{589D5CCC-DA7C-4BF0-AFD4-A9875A2313EE}" srcId="{7FAC850C-C8EF-4B5F-8447-A3A26FF99C23}" destId="{2C8AC3B4-8474-4E04-B202-0A1D9AB8466D}" srcOrd="2" destOrd="0" parTransId="{EB000363-30DC-4851-B6C1-DFDFB79A6BEB}" sibTransId="{70030635-3715-43DA-BD0B-A02DA2118B5D}"/>
    <dgm:cxn modelId="{249360D8-E03E-499A-974F-355C6193BAC8}" srcId="{7FAC850C-C8EF-4B5F-8447-A3A26FF99C23}" destId="{16F37F26-4AD0-4A14-A1A8-713D2921D03B}" srcOrd="5" destOrd="0" parTransId="{FAE0E09A-D26E-4AB3-B42D-7D2DC41C531B}" sibTransId="{6D7791C3-4459-41F2-AB7E-961FC2347DDA}"/>
    <dgm:cxn modelId="{723794DC-6305-4F30-B5AF-B8B608C97006}" srcId="{7FAC850C-C8EF-4B5F-8447-A3A26FF99C23}" destId="{99E9A058-4C8B-467B-8806-506391638402}" srcOrd="4" destOrd="0" parTransId="{F5850975-05AD-49AC-8D61-CE21C9F92054}" sibTransId="{4596441B-FC0E-4386-A1E7-3748ABE5C613}"/>
    <dgm:cxn modelId="{24E5E0E1-DBC8-4C5E-94FD-61AD3B7E7613}" type="presOf" srcId="{E0E159A7-7E02-41D7-A53B-318E0901E443}" destId="{C25B78D6-90B7-4BA6-B3E6-81A05FED4757}" srcOrd="1" destOrd="0" presId="urn:microsoft.com/office/officeart/2005/8/layout/hierarchy3"/>
    <dgm:cxn modelId="{F30F91E5-B5D5-46A7-AE09-7A42AAAAA02F}" type="presOf" srcId="{3B5F347E-C86D-4EAA-B81E-484DAEEA2475}" destId="{59BE7196-0EBB-4948-BBEC-4C9666D20EAB}" srcOrd="0" destOrd="0" presId="urn:microsoft.com/office/officeart/2005/8/layout/hierarchy3"/>
    <dgm:cxn modelId="{E32CEBE6-39BE-495E-9CE2-9D3E4466114E}" type="presOf" srcId="{D2BA845A-0361-4830-8E6F-BD7BABB5C4BD}" destId="{7C2E55E2-954E-49FD-ABE5-9CF24D4031CC}" srcOrd="0" destOrd="0" presId="urn:microsoft.com/office/officeart/2005/8/layout/hierarchy3"/>
    <dgm:cxn modelId="{840405E9-D4C6-4953-8F53-DA626EC6A45E}" type="presOf" srcId="{FAE0E09A-D26E-4AB3-B42D-7D2DC41C531B}" destId="{5D770824-D301-4B89-9E4F-3687E66B48DB}" srcOrd="0" destOrd="0" presId="urn:microsoft.com/office/officeart/2005/8/layout/hierarchy3"/>
    <dgm:cxn modelId="{83B6D4EA-4761-4AD6-BFC5-3BBDB40AB91F}" type="presOf" srcId="{C867B373-CAD7-4A7C-947C-FCBB4746481B}" destId="{98780440-0CE1-4F39-8E61-1D55FBD805B8}" srcOrd="0" destOrd="0" presId="urn:microsoft.com/office/officeart/2005/8/layout/hierarchy3"/>
    <dgm:cxn modelId="{4F087DEE-8A5F-4667-B604-23392DBBBB40}" srcId="{E0E159A7-7E02-41D7-A53B-318E0901E443}" destId="{BC978D99-E4ED-4683-880E-7ADA55140EA1}" srcOrd="4" destOrd="0" parTransId="{C867B373-CAD7-4A7C-947C-FCBB4746481B}" sibTransId="{DCC404BE-F517-4E37-8C48-C82167E5A18E}"/>
    <dgm:cxn modelId="{B60E8AF2-5298-43FD-9C52-010F8E91DE97}" type="presOf" srcId="{39399582-8917-4C02-BFC5-AA881521A656}" destId="{F41034F2-7CBF-4728-B4C0-20329F5CD7ED}" srcOrd="0" destOrd="0" presId="urn:microsoft.com/office/officeart/2005/8/layout/hierarchy3"/>
    <dgm:cxn modelId="{88D8F8F7-50CC-4D1B-B84C-A1677EDA75F5}" type="presOf" srcId="{99E9A058-4C8B-467B-8806-506391638402}" destId="{90D13640-FC04-4AB6-8BD4-DE1DC5A55C66}" srcOrd="0" destOrd="0" presId="urn:microsoft.com/office/officeart/2005/8/layout/hierarchy3"/>
    <dgm:cxn modelId="{8056C50C-80BE-4039-BE0D-4C16EA3BBC18}" type="presParOf" srcId="{E572E16B-AF1B-4B0E-BB72-B8220CE05400}" destId="{9069D86F-AA3A-476E-8298-4927AB562B4A}" srcOrd="0" destOrd="0" presId="urn:microsoft.com/office/officeart/2005/8/layout/hierarchy3"/>
    <dgm:cxn modelId="{798E7D87-CE37-4A20-AB99-25435CBD2A06}" type="presParOf" srcId="{9069D86F-AA3A-476E-8298-4927AB562B4A}" destId="{40B8ACAC-9C60-4A1E-A096-0617B9FB3BDE}" srcOrd="0" destOrd="0" presId="urn:microsoft.com/office/officeart/2005/8/layout/hierarchy3"/>
    <dgm:cxn modelId="{5C0A85D1-E9CA-4816-BAEF-A49A6FE043DA}" type="presParOf" srcId="{40B8ACAC-9C60-4A1E-A096-0617B9FB3BDE}" destId="{F7A31AAF-63FA-43CD-9670-8A5FCD4125CA}" srcOrd="0" destOrd="0" presId="urn:microsoft.com/office/officeart/2005/8/layout/hierarchy3"/>
    <dgm:cxn modelId="{2FD5DEE2-58F8-4AFC-B2F2-75C4900F4D3D}" type="presParOf" srcId="{40B8ACAC-9C60-4A1E-A096-0617B9FB3BDE}" destId="{3A457DF4-505C-4CEB-B4C2-A7F9844AC768}" srcOrd="1" destOrd="0" presId="urn:microsoft.com/office/officeart/2005/8/layout/hierarchy3"/>
    <dgm:cxn modelId="{8AEA92EC-34B7-4C1A-8F34-786F8B254781}" type="presParOf" srcId="{9069D86F-AA3A-476E-8298-4927AB562B4A}" destId="{5355A74D-3A2D-479E-954F-84E691A820B6}" srcOrd="1" destOrd="0" presId="urn:microsoft.com/office/officeart/2005/8/layout/hierarchy3"/>
    <dgm:cxn modelId="{AF2FA00C-CD2B-4078-8D0B-DF4FF9495FA4}" type="presParOf" srcId="{5355A74D-3A2D-479E-954F-84E691A820B6}" destId="{49E0FB11-D7E1-400A-8C13-7ADC67AF1AD9}" srcOrd="0" destOrd="0" presId="urn:microsoft.com/office/officeart/2005/8/layout/hierarchy3"/>
    <dgm:cxn modelId="{CBAF5100-9974-4AE9-9864-128D133D49B3}" type="presParOf" srcId="{5355A74D-3A2D-479E-954F-84E691A820B6}" destId="{AF37881E-1A24-4BDA-8E92-F561FD4DDDEC}" srcOrd="1" destOrd="0" presId="urn:microsoft.com/office/officeart/2005/8/layout/hierarchy3"/>
    <dgm:cxn modelId="{1A78B785-44F2-4F63-8B8E-04D151F5FCBA}" type="presParOf" srcId="{5355A74D-3A2D-479E-954F-84E691A820B6}" destId="{7C2E55E2-954E-49FD-ABE5-9CF24D4031CC}" srcOrd="2" destOrd="0" presId="urn:microsoft.com/office/officeart/2005/8/layout/hierarchy3"/>
    <dgm:cxn modelId="{0D6AA18C-FAD7-4927-B25A-E8514B5FF9CC}" type="presParOf" srcId="{5355A74D-3A2D-479E-954F-84E691A820B6}" destId="{F41034F2-7CBF-4728-B4C0-20329F5CD7ED}" srcOrd="3" destOrd="0" presId="urn:microsoft.com/office/officeart/2005/8/layout/hierarchy3"/>
    <dgm:cxn modelId="{C1FF0F57-6576-4CEB-B1D6-5ECED2619EF5}" type="presParOf" srcId="{5355A74D-3A2D-479E-954F-84E691A820B6}" destId="{5FB04BE5-3D48-45D2-9A56-4994385CB3AE}" srcOrd="4" destOrd="0" presId="urn:microsoft.com/office/officeart/2005/8/layout/hierarchy3"/>
    <dgm:cxn modelId="{353E3D36-6D3E-44C1-9C23-318C51AFB238}" type="presParOf" srcId="{5355A74D-3A2D-479E-954F-84E691A820B6}" destId="{A158E202-166A-40D2-8A48-02D2BB33D9CE}" srcOrd="5" destOrd="0" presId="urn:microsoft.com/office/officeart/2005/8/layout/hierarchy3"/>
    <dgm:cxn modelId="{B849C216-2F57-4238-9102-29882F94736E}" type="presParOf" srcId="{5355A74D-3A2D-479E-954F-84E691A820B6}" destId="{EE851AFD-F0E0-468E-9888-53D93179057A}" srcOrd="6" destOrd="0" presId="urn:microsoft.com/office/officeart/2005/8/layout/hierarchy3"/>
    <dgm:cxn modelId="{55B3E308-5774-416C-A31D-CDA705D0478D}" type="presParOf" srcId="{5355A74D-3A2D-479E-954F-84E691A820B6}" destId="{E01959AD-642C-4231-9E34-15F90820F83F}" srcOrd="7" destOrd="0" presId="urn:microsoft.com/office/officeart/2005/8/layout/hierarchy3"/>
    <dgm:cxn modelId="{909C9817-EEDB-485D-A0F7-1A54CB0E9C3B}" type="presParOf" srcId="{5355A74D-3A2D-479E-954F-84E691A820B6}" destId="{7CC3DF34-2365-417A-BAAF-B84C68FCCE49}" srcOrd="8" destOrd="0" presId="urn:microsoft.com/office/officeart/2005/8/layout/hierarchy3"/>
    <dgm:cxn modelId="{140ECCA2-E392-4734-9871-004C9837B398}" type="presParOf" srcId="{5355A74D-3A2D-479E-954F-84E691A820B6}" destId="{90D13640-FC04-4AB6-8BD4-DE1DC5A55C66}" srcOrd="9" destOrd="0" presId="urn:microsoft.com/office/officeart/2005/8/layout/hierarchy3"/>
    <dgm:cxn modelId="{DE733EC6-3DD9-4A10-87DD-10869F85BD76}" type="presParOf" srcId="{5355A74D-3A2D-479E-954F-84E691A820B6}" destId="{5D770824-D301-4B89-9E4F-3687E66B48DB}" srcOrd="10" destOrd="0" presId="urn:microsoft.com/office/officeart/2005/8/layout/hierarchy3"/>
    <dgm:cxn modelId="{04F87841-2892-4436-8E26-1ABFEA0DDA39}" type="presParOf" srcId="{5355A74D-3A2D-479E-954F-84E691A820B6}" destId="{5B7DB97C-1C82-4846-A002-86015E3FCF6B}" srcOrd="11" destOrd="0" presId="urn:microsoft.com/office/officeart/2005/8/layout/hierarchy3"/>
    <dgm:cxn modelId="{C2EE3BD8-738E-42F6-A66D-C11EFEA9F363}" type="presParOf" srcId="{5355A74D-3A2D-479E-954F-84E691A820B6}" destId="{4DB1DE30-A44C-40F9-95C8-401545CCB213}" srcOrd="12" destOrd="0" presId="urn:microsoft.com/office/officeart/2005/8/layout/hierarchy3"/>
    <dgm:cxn modelId="{39DB9444-D88F-4EDB-A5F4-BA0973638CA1}" type="presParOf" srcId="{5355A74D-3A2D-479E-954F-84E691A820B6}" destId="{15909DAE-E513-4EA1-A41E-75BA002C31A0}" srcOrd="13" destOrd="0" presId="urn:microsoft.com/office/officeart/2005/8/layout/hierarchy3"/>
    <dgm:cxn modelId="{AC061898-E516-4342-8D56-CB8BFD951F03}" type="presParOf" srcId="{E572E16B-AF1B-4B0E-BB72-B8220CE05400}" destId="{E99628A7-0981-40E7-9E91-B44218BA64BB}" srcOrd="1" destOrd="0" presId="urn:microsoft.com/office/officeart/2005/8/layout/hierarchy3"/>
    <dgm:cxn modelId="{5B9BDE16-6BED-485A-AD40-EA45E43B591D}" type="presParOf" srcId="{E99628A7-0981-40E7-9E91-B44218BA64BB}" destId="{CE9117CD-2A2B-4BAE-9D29-BA91BA99B857}" srcOrd="0" destOrd="0" presId="urn:microsoft.com/office/officeart/2005/8/layout/hierarchy3"/>
    <dgm:cxn modelId="{26FD0468-C055-4D35-B981-208343076497}" type="presParOf" srcId="{CE9117CD-2A2B-4BAE-9D29-BA91BA99B857}" destId="{28F03026-35D4-4179-9CD8-DD347545F037}" srcOrd="0" destOrd="0" presId="urn:microsoft.com/office/officeart/2005/8/layout/hierarchy3"/>
    <dgm:cxn modelId="{2E622747-BF18-4887-8838-04835E6F18BC}" type="presParOf" srcId="{CE9117CD-2A2B-4BAE-9D29-BA91BA99B857}" destId="{C25B78D6-90B7-4BA6-B3E6-81A05FED4757}" srcOrd="1" destOrd="0" presId="urn:microsoft.com/office/officeart/2005/8/layout/hierarchy3"/>
    <dgm:cxn modelId="{EC522BB6-8FD3-4DBB-A96B-4F648C11256B}" type="presParOf" srcId="{E99628A7-0981-40E7-9E91-B44218BA64BB}" destId="{11A0670E-CA84-47E8-BF6D-B986193A9B40}" srcOrd="1" destOrd="0" presId="urn:microsoft.com/office/officeart/2005/8/layout/hierarchy3"/>
    <dgm:cxn modelId="{F7D62E8E-51B9-4FC6-9FC0-A38A82DBD7AE}" type="presParOf" srcId="{11A0670E-CA84-47E8-BF6D-B986193A9B40}" destId="{098F9B5A-4C48-489F-999C-518EB2AC5DFA}" srcOrd="0" destOrd="0" presId="urn:microsoft.com/office/officeart/2005/8/layout/hierarchy3"/>
    <dgm:cxn modelId="{2CE84C1F-0B21-4EE8-B784-F0918DCF0A69}" type="presParOf" srcId="{11A0670E-CA84-47E8-BF6D-B986193A9B40}" destId="{59BE7196-0EBB-4948-BBEC-4C9666D20EAB}" srcOrd="1" destOrd="0" presId="urn:microsoft.com/office/officeart/2005/8/layout/hierarchy3"/>
    <dgm:cxn modelId="{F1C5F18D-3A1F-4A9F-86FF-229E6C5A5E1F}" type="presParOf" srcId="{11A0670E-CA84-47E8-BF6D-B986193A9B40}" destId="{E345BD36-1E8E-493B-BB92-F9817E7C996A}" srcOrd="2" destOrd="0" presId="urn:microsoft.com/office/officeart/2005/8/layout/hierarchy3"/>
    <dgm:cxn modelId="{AA24E73C-C626-4816-893E-0FB6138F939A}" type="presParOf" srcId="{11A0670E-CA84-47E8-BF6D-B986193A9B40}" destId="{023631D2-EBD2-4C1F-8C95-4A77B0941980}" srcOrd="3" destOrd="0" presId="urn:microsoft.com/office/officeart/2005/8/layout/hierarchy3"/>
    <dgm:cxn modelId="{F9BCD854-0F0D-49F6-88DD-30B97E9A4F30}" type="presParOf" srcId="{11A0670E-CA84-47E8-BF6D-B986193A9B40}" destId="{3B4CCD5E-DD05-4E3E-BF40-B09176E0232A}" srcOrd="4" destOrd="0" presId="urn:microsoft.com/office/officeart/2005/8/layout/hierarchy3"/>
    <dgm:cxn modelId="{44DDB21A-4738-48F3-8DAF-5361894C8DAA}" type="presParOf" srcId="{11A0670E-CA84-47E8-BF6D-B986193A9B40}" destId="{FE008609-917C-4B18-B465-4E12343D0CC3}" srcOrd="5" destOrd="0" presId="urn:microsoft.com/office/officeart/2005/8/layout/hierarchy3"/>
    <dgm:cxn modelId="{3D5DB8DE-D915-4041-BE1B-B129DFA33F0F}" type="presParOf" srcId="{11A0670E-CA84-47E8-BF6D-B986193A9B40}" destId="{34A8AD3A-D1D0-4CD1-AFFE-06840A76C32C}" srcOrd="6" destOrd="0" presId="urn:microsoft.com/office/officeart/2005/8/layout/hierarchy3"/>
    <dgm:cxn modelId="{0A648B18-3AC9-4A88-ADE5-6B715CF5C519}" type="presParOf" srcId="{11A0670E-CA84-47E8-BF6D-B986193A9B40}" destId="{F7C5A300-D261-4CC7-86F2-0758D76838BE}" srcOrd="7" destOrd="0" presId="urn:microsoft.com/office/officeart/2005/8/layout/hierarchy3"/>
    <dgm:cxn modelId="{180F5EBA-3E5D-450B-B5A4-A3FFDA4D42D7}" type="presParOf" srcId="{11A0670E-CA84-47E8-BF6D-B986193A9B40}" destId="{98780440-0CE1-4F39-8E61-1D55FBD805B8}" srcOrd="8" destOrd="0" presId="urn:microsoft.com/office/officeart/2005/8/layout/hierarchy3"/>
    <dgm:cxn modelId="{3EE64C84-902F-4554-8A97-099D19C8D954}" type="presParOf" srcId="{11A0670E-CA84-47E8-BF6D-B986193A9B40}" destId="{E06179E9-691F-41DD-941D-7A670C1401AD}" srcOrd="9" destOrd="0" presId="urn:microsoft.com/office/officeart/2005/8/layout/hierarchy3"/>
    <dgm:cxn modelId="{765BDC98-31FD-42D9-8C12-601A04659C1D}" type="presParOf" srcId="{11A0670E-CA84-47E8-BF6D-B986193A9B40}" destId="{5B7BCBB2-2FAE-443B-ABAE-D7BE4C0D2332}" srcOrd="10" destOrd="0" presId="urn:microsoft.com/office/officeart/2005/8/layout/hierarchy3"/>
    <dgm:cxn modelId="{FADBDA1D-550C-4A02-8179-F1725ECAB567}" type="presParOf" srcId="{11A0670E-CA84-47E8-BF6D-B986193A9B40}" destId="{FB6FFAB5-58C3-4129-81FF-7F30294B95CC}" srcOrd="1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19F610-A0F2-4FF4-A5D8-A4380EADA7A1}"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AE60C5F9-6B24-4F8B-B3CF-E00BF2DD696C}">
      <dgm:prSet phldrT="[Text]" custT="1"/>
      <dgm:spPr>
        <a:solidFill>
          <a:srgbClr val="00B050"/>
        </a:solidFill>
        <a:ln>
          <a:solidFill>
            <a:srgbClr val="7030A0"/>
          </a:solidFill>
        </a:ln>
      </dgm:spPr>
      <dgm:t>
        <a:bodyPr/>
        <a:lstStyle/>
        <a:p>
          <a:r>
            <a:rPr lang="en-GB" sz="1400" dirty="0"/>
            <a:t>Increase Staff Retention </a:t>
          </a:r>
        </a:p>
      </dgm:t>
    </dgm:pt>
    <dgm:pt modelId="{588E00DB-85B5-4E62-A27B-D40DD2F2A0B2}" type="parTrans" cxnId="{7CBA8432-16FC-42B3-A4D1-0167066C8899}">
      <dgm:prSet/>
      <dgm:spPr/>
      <dgm:t>
        <a:bodyPr/>
        <a:lstStyle/>
        <a:p>
          <a:endParaRPr lang="en-GB"/>
        </a:p>
      </dgm:t>
    </dgm:pt>
    <dgm:pt modelId="{B0EF4225-6623-4180-B83A-72E1606CF43D}" type="sibTrans" cxnId="{7CBA8432-16FC-42B3-A4D1-0167066C8899}">
      <dgm:prSet/>
      <dgm:spPr/>
      <dgm:t>
        <a:bodyPr/>
        <a:lstStyle/>
        <a:p>
          <a:endParaRPr lang="en-GB"/>
        </a:p>
      </dgm:t>
    </dgm:pt>
    <dgm:pt modelId="{B85E9B1D-E52B-47CC-84AD-7A9CC8CB074B}">
      <dgm:prSet phldrT="[Text]" custT="1"/>
      <dgm:spPr/>
      <dgm:t>
        <a:bodyPr/>
        <a:lstStyle/>
        <a:p>
          <a:r>
            <a:rPr lang="en-GB" sz="1400" dirty="0"/>
            <a:t>Clear Communication</a:t>
          </a:r>
        </a:p>
      </dgm:t>
    </dgm:pt>
    <dgm:pt modelId="{2FB06B25-AF02-4D4D-A525-296B51F7ABE0}" type="parTrans" cxnId="{60C067EE-2C4E-4788-BA89-D3A14D7869AF}">
      <dgm:prSet/>
      <dgm:spPr/>
      <dgm:t>
        <a:bodyPr/>
        <a:lstStyle/>
        <a:p>
          <a:endParaRPr lang="en-GB"/>
        </a:p>
      </dgm:t>
    </dgm:pt>
    <dgm:pt modelId="{3B6E0D32-5930-4D43-A741-ECC7E0E8BAE2}" type="sibTrans" cxnId="{60C067EE-2C4E-4788-BA89-D3A14D7869AF}">
      <dgm:prSet/>
      <dgm:spPr/>
      <dgm:t>
        <a:bodyPr/>
        <a:lstStyle/>
        <a:p>
          <a:endParaRPr lang="en-GB"/>
        </a:p>
      </dgm:t>
    </dgm:pt>
    <dgm:pt modelId="{2DBA7D9D-65B6-4F57-8EEA-E806887C5CF0}">
      <dgm:prSet phldrT="[Text]" custT="1"/>
      <dgm:spPr/>
      <dgm:t>
        <a:bodyPr/>
        <a:lstStyle/>
        <a:p>
          <a:r>
            <a:rPr lang="en-GB" sz="1400" dirty="0"/>
            <a:t>Employee Recognition Programs</a:t>
          </a:r>
        </a:p>
      </dgm:t>
    </dgm:pt>
    <dgm:pt modelId="{159AA813-A82D-4C44-B616-8F264692263D}" type="parTrans" cxnId="{047F81CE-4784-49CD-B7E4-B9EBAFA2254F}">
      <dgm:prSet/>
      <dgm:spPr/>
      <dgm:t>
        <a:bodyPr/>
        <a:lstStyle/>
        <a:p>
          <a:endParaRPr lang="en-GB"/>
        </a:p>
      </dgm:t>
    </dgm:pt>
    <dgm:pt modelId="{6FE6D1C0-CD2C-4346-8EE0-CC7771851DAA}" type="sibTrans" cxnId="{047F81CE-4784-49CD-B7E4-B9EBAFA2254F}">
      <dgm:prSet/>
      <dgm:spPr/>
      <dgm:t>
        <a:bodyPr/>
        <a:lstStyle/>
        <a:p>
          <a:endParaRPr lang="en-GB"/>
        </a:p>
      </dgm:t>
    </dgm:pt>
    <dgm:pt modelId="{466359EF-3BD0-4871-BEC2-AC0B490413EF}">
      <dgm:prSet custT="1"/>
      <dgm:spPr/>
      <dgm:t>
        <a:bodyPr/>
        <a:lstStyle/>
        <a:p>
          <a:r>
            <a:rPr lang="en-GB" sz="1400" dirty="0"/>
            <a:t>Work Life Balance</a:t>
          </a:r>
        </a:p>
      </dgm:t>
    </dgm:pt>
    <dgm:pt modelId="{84DB67F9-1FC7-4DC4-BBEB-BE17895BD08A}" type="parTrans" cxnId="{25323C41-0681-4D9D-8466-5A9EECB1CF7C}">
      <dgm:prSet/>
      <dgm:spPr/>
      <dgm:t>
        <a:bodyPr/>
        <a:lstStyle/>
        <a:p>
          <a:endParaRPr lang="en-GB"/>
        </a:p>
      </dgm:t>
    </dgm:pt>
    <dgm:pt modelId="{B56F98BC-687C-46E2-86FB-DF915C664495}" type="sibTrans" cxnId="{25323C41-0681-4D9D-8466-5A9EECB1CF7C}">
      <dgm:prSet/>
      <dgm:spPr/>
      <dgm:t>
        <a:bodyPr/>
        <a:lstStyle/>
        <a:p>
          <a:endParaRPr lang="en-GB"/>
        </a:p>
      </dgm:t>
    </dgm:pt>
    <dgm:pt modelId="{355E5103-59CD-4464-892F-1DA5B935583B}">
      <dgm:prSet custT="1"/>
      <dgm:spPr/>
      <dgm:t>
        <a:bodyPr/>
        <a:lstStyle/>
        <a:p>
          <a:r>
            <a:rPr lang="en-GB" sz="1400" dirty="0"/>
            <a:t>Professional Development Opportunities</a:t>
          </a:r>
        </a:p>
      </dgm:t>
    </dgm:pt>
    <dgm:pt modelId="{B296935E-9463-41D6-8F80-9A6543CFF589}" type="parTrans" cxnId="{45F2D2FF-A45D-4AA9-A2D0-ED92EA52CABE}">
      <dgm:prSet/>
      <dgm:spPr/>
      <dgm:t>
        <a:bodyPr/>
        <a:lstStyle/>
        <a:p>
          <a:endParaRPr lang="en-GB"/>
        </a:p>
      </dgm:t>
    </dgm:pt>
    <dgm:pt modelId="{B966B565-6EE4-4E69-B2D9-80A8608F79E1}" type="sibTrans" cxnId="{45F2D2FF-A45D-4AA9-A2D0-ED92EA52CABE}">
      <dgm:prSet/>
      <dgm:spPr/>
      <dgm:t>
        <a:bodyPr/>
        <a:lstStyle/>
        <a:p>
          <a:endParaRPr lang="en-GB"/>
        </a:p>
      </dgm:t>
    </dgm:pt>
    <dgm:pt modelId="{13C8E992-CBE7-4846-8DEB-C4285923EBFB}">
      <dgm:prSet custT="1"/>
      <dgm:spPr/>
      <dgm:t>
        <a:bodyPr/>
        <a:lstStyle/>
        <a:p>
          <a:r>
            <a:rPr lang="en-GB" sz="1400" dirty="0"/>
            <a:t>Employee Wellbeing Initiatives</a:t>
          </a:r>
        </a:p>
      </dgm:t>
    </dgm:pt>
    <dgm:pt modelId="{33CD6D45-EE78-4FFE-86AE-E035461CCEB0}" type="parTrans" cxnId="{E550AAF1-AC72-4473-BD47-4159ADBDB019}">
      <dgm:prSet/>
      <dgm:spPr/>
      <dgm:t>
        <a:bodyPr/>
        <a:lstStyle/>
        <a:p>
          <a:endParaRPr lang="en-GB"/>
        </a:p>
      </dgm:t>
    </dgm:pt>
    <dgm:pt modelId="{F24AE98E-D6B2-4EE5-A534-396AC616686A}" type="sibTrans" cxnId="{E550AAF1-AC72-4473-BD47-4159ADBDB019}">
      <dgm:prSet/>
      <dgm:spPr/>
      <dgm:t>
        <a:bodyPr/>
        <a:lstStyle/>
        <a:p>
          <a:endParaRPr lang="en-GB"/>
        </a:p>
      </dgm:t>
    </dgm:pt>
    <dgm:pt modelId="{82FB9E52-CB1D-48CD-88A3-249735FFF503}">
      <dgm:prSet custT="1"/>
      <dgm:spPr/>
      <dgm:t>
        <a:bodyPr/>
        <a:lstStyle/>
        <a:p>
          <a:r>
            <a:rPr lang="en-GB" sz="1400" dirty="0"/>
            <a:t>Performance, Development &amp; Review</a:t>
          </a:r>
        </a:p>
      </dgm:t>
    </dgm:pt>
    <dgm:pt modelId="{0DF87782-AFCF-4D78-B0AF-FE43A4497227}" type="parTrans" cxnId="{4D3A7961-A186-4EE8-B062-14E2FC59DC08}">
      <dgm:prSet/>
      <dgm:spPr/>
      <dgm:t>
        <a:bodyPr/>
        <a:lstStyle/>
        <a:p>
          <a:endParaRPr lang="en-GB"/>
        </a:p>
      </dgm:t>
    </dgm:pt>
    <dgm:pt modelId="{BBE17F3E-7896-40C3-BC02-CE7D6BF7F39D}" type="sibTrans" cxnId="{4D3A7961-A186-4EE8-B062-14E2FC59DC08}">
      <dgm:prSet/>
      <dgm:spPr/>
      <dgm:t>
        <a:bodyPr/>
        <a:lstStyle/>
        <a:p>
          <a:endParaRPr lang="en-GB"/>
        </a:p>
      </dgm:t>
    </dgm:pt>
    <dgm:pt modelId="{B20EB7B4-0A8F-4378-B297-5DA354E3A728}">
      <dgm:prSet custT="1"/>
      <dgm:spPr/>
      <dgm:t>
        <a:bodyPr/>
        <a:lstStyle/>
        <a:p>
          <a:r>
            <a:rPr lang="en-GB" sz="1400" dirty="0"/>
            <a:t>Team Building Activities</a:t>
          </a:r>
        </a:p>
      </dgm:t>
    </dgm:pt>
    <dgm:pt modelId="{E74950D2-CA7A-4897-A786-6AD7E6A1DF84}" type="parTrans" cxnId="{F74ACC7E-9722-416A-BC33-BD786E4087AB}">
      <dgm:prSet/>
      <dgm:spPr/>
      <dgm:t>
        <a:bodyPr/>
        <a:lstStyle/>
        <a:p>
          <a:endParaRPr lang="en-GB"/>
        </a:p>
      </dgm:t>
    </dgm:pt>
    <dgm:pt modelId="{19365962-CE24-496B-9A62-3707A2F62408}" type="sibTrans" cxnId="{F74ACC7E-9722-416A-BC33-BD786E4087AB}">
      <dgm:prSet/>
      <dgm:spPr/>
      <dgm:t>
        <a:bodyPr/>
        <a:lstStyle/>
        <a:p>
          <a:endParaRPr lang="en-GB"/>
        </a:p>
      </dgm:t>
    </dgm:pt>
    <dgm:pt modelId="{09A9AE75-AD2D-42FA-9A9A-2C1D82492823}" type="pres">
      <dgm:prSet presAssocID="{C419F610-A0F2-4FF4-A5D8-A4380EADA7A1}" presName="diagram" presStyleCnt="0">
        <dgm:presLayoutVars>
          <dgm:chPref val="1"/>
          <dgm:dir/>
          <dgm:animOne val="branch"/>
          <dgm:animLvl val="lvl"/>
          <dgm:resizeHandles/>
        </dgm:presLayoutVars>
      </dgm:prSet>
      <dgm:spPr/>
    </dgm:pt>
    <dgm:pt modelId="{72EECD93-FEA2-42F5-B027-1ECF58A8816E}" type="pres">
      <dgm:prSet presAssocID="{AE60C5F9-6B24-4F8B-B3CF-E00BF2DD696C}" presName="root" presStyleCnt="0"/>
      <dgm:spPr/>
    </dgm:pt>
    <dgm:pt modelId="{D9FD8426-549D-4B49-8CE8-8193729A0D2B}" type="pres">
      <dgm:prSet presAssocID="{AE60C5F9-6B24-4F8B-B3CF-E00BF2DD696C}" presName="rootComposite" presStyleCnt="0"/>
      <dgm:spPr/>
    </dgm:pt>
    <dgm:pt modelId="{0FB8194B-BD64-42FA-954C-3D100246992E}" type="pres">
      <dgm:prSet presAssocID="{AE60C5F9-6B24-4F8B-B3CF-E00BF2DD696C}" presName="rootText" presStyleLbl="node1" presStyleIdx="0" presStyleCnt="1" custScaleX="196198" custScaleY="147428" custLinFactNeighborX="-45" custLinFactNeighborY="4580"/>
      <dgm:spPr/>
    </dgm:pt>
    <dgm:pt modelId="{9942C5D6-77A0-4D49-A5A5-EE1D1F0C8B1F}" type="pres">
      <dgm:prSet presAssocID="{AE60C5F9-6B24-4F8B-B3CF-E00BF2DD696C}" presName="rootConnector" presStyleLbl="node1" presStyleIdx="0" presStyleCnt="1"/>
      <dgm:spPr/>
    </dgm:pt>
    <dgm:pt modelId="{52789775-056F-4EC7-BE0A-9D4BD27929AE}" type="pres">
      <dgm:prSet presAssocID="{AE60C5F9-6B24-4F8B-B3CF-E00BF2DD696C}" presName="childShape" presStyleCnt="0"/>
      <dgm:spPr/>
    </dgm:pt>
    <dgm:pt modelId="{1D24C9BC-2A21-4705-A278-2AC690E75D89}" type="pres">
      <dgm:prSet presAssocID="{2FB06B25-AF02-4D4D-A525-296B51F7ABE0}" presName="Name13" presStyleLbl="parChTrans1D2" presStyleIdx="0" presStyleCnt="7"/>
      <dgm:spPr/>
    </dgm:pt>
    <dgm:pt modelId="{8A118576-0A58-4DAC-811C-4CFD54EE009A}" type="pres">
      <dgm:prSet presAssocID="{B85E9B1D-E52B-47CC-84AD-7A9CC8CB074B}" presName="childText" presStyleLbl="bgAcc1" presStyleIdx="0" presStyleCnt="7" custScaleX="219806" custScaleY="128803">
        <dgm:presLayoutVars>
          <dgm:bulletEnabled val="1"/>
        </dgm:presLayoutVars>
      </dgm:prSet>
      <dgm:spPr/>
    </dgm:pt>
    <dgm:pt modelId="{B2AD2EBB-02DB-4B95-82BB-7CDBC4F816EC}" type="pres">
      <dgm:prSet presAssocID="{159AA813-A82D-4C44-B616-8F264692263D}" presName="Name13" presStyleLbl="parChTrans1D2" presStyleIdx="1" presStyleCnt="7"/>
      <dgm:spPr/>
    </dgm:pt>
    <dgm:pt modelId="{62105013-46E6-45C4-8264-12322A0862CA}" type="pres">
      <dgm:prSet presAssocID="{2DBA7D9D-65B6-4F57-8EEA-E806887C5CF0}" presName="childText" presStyleLbl="bgAcc1" presStyleIdx="1" presStyleCnt="7" custScaleX="259435" custScaleY="120772">
        <dgm:presLayoutVars>
          <dgm:bulletEnabled val="1"/>
        </dgm:presLayoutVars>
      </dgm:prSet>
      <dgm:spPr/>
    </dgm:pt>
    <dgm:pt modelId="{6529396C-C6DE-440A-AD54-2717F527D9F1}" type="pres">
      <dgm:prSet presAssocID="{84DB67F9-1FC7-4DC4-BBEB-BE17895BD08A}" presName="Name13" presStyleLbl="parChTrans1D2" presStyleIdx="2" presStyleCnt="7"/>
      <dgm:spPr/>
    </dgm:pt>
    <dgm:pt modelId="{91468EE6-0D6F-4772-8282-5876685067FA}" type="pres">
      <dgm:prSet presAssocID="{466359EF-3BD0-4871-BEC2-AC0B490413EF}" presName="childText" presStyleLbl="bgAcc1" presStyleIdx="2" presStyleCnt="7" custScaleX="251419">
        <dgm:presLayoutVars>
          <dgm:bulletEnabled val="1"/>
        </dgm:presLayoutVars>
      </dgm:prSet>
      <dgm:spPr/>
    </dgm:pt>
    <dgm:pt modelId="{7B0EE0A7-1012-4D1B-94FB-3DF47470E6CE}" type="pres">
      <dgm:prSet presAssocID="{B296935E-9463-41D6-8F80-9A6543CFF589}" presName="Name13" presStyleLbl="parChTrans1D2" presStyleIdx="3" presStyleCnt="7"/>
      <dgm:spPr/>
    </dgm:pt>
    <dgm:pt modelId="{00DBB78D-E70D-4F7F-BBB3-6499337AD8B1}" type="pres">
      <dgm:prSet presAssocID="{355E5103-59CD-4464-892F-1DA5B935583B}" presName="childText" presStyleLbl="bgAcc1" presStyleIdx="3" presStyleCnt="7" custScaleX="358543" custScaleY="119599">
        <dgm:presLayoutVars>
          <dgm:bulletEnabled val="1"/>
        </dgm:presLayoutVars>
      </dgm:prSet>
      <dgm:spPr/>
    </dgm:pt>
    <dgm:pt modelId="{06E02DC6-16D8-4AFC-B384-6364AB816D4A}" type="pres">
      <dgm:prSet presAssocID="{33CD6D45-EE78-4FFE-86AE-E035461CCEB0}" presName="Name13" presStyleLbl="parChTrans1D2" presStyleIdx="4" presStyleCnt="7"/>
      <dgm:spPr/>
    </dgm:pt>
    <dgm:pt modelId="{81B74BA2-D93D-4F67-9B5F-AE248EE51265}" type="pres">
      <dgm:prSet presAssocID="{13C8E992-CBE7-4846-8DEB-C4285923EBFB}" presName="childText" presStyleLbl="bgAcc1" presStyleIdx="4" presStyleCnt="7" custScaleX="269801">
        <dgm:presLayoutVars>
          <dgm:bulletEnabled val="1"/>
        </dgm:presLayoutVars>
      </dgm:prSet>
      <dgm:spPr/>
    </dgm:pt>
    <dgm:pt modelId="{520A97FD-3623-4D2B-A315-89CF4208FFCE}" type="pres">
      <dgm:prSet presAssocID="{0DF87782-AFCF-4D78-B0AF-FE43A4497227}" presName="Name13" presStyleLbl="parChTrans1D2" presStyleIdx="5" presStyleCnt="7"/>
      <dgm:spPr/>
    </dgm:pt>
    <dgm:pt modelId="{1AC0F006-F62D-4AE0-9B37-00E23B3D13BE}" type="pres">
      <dgm:prSet presAssocID="{82FB9E52-CB1D-48CD-88A3-249735FFF503}" presName="childText" presStyleLbl="bgAcc1" presStyleIdx="5" presStyleCnt="7" custScaleX="309443">
        <dgm:presLayoutVars>
          <dgm:bulletEnabled val="1"/>
        </dgm:presLayoutVars>
      </dgm:prSet>
      <dgm:spPr/>
    </dgm:pt>
    <dgm:pt modelId="{49FEB96D-9934-4487-B4EE-4E0A40027E23}" type="pres">
      <dgm:prSet presAssocID="{E74950D2-CA7A-4897-A786-6AD7E6A1DF84}" presName="Name13" presStyleLbl="parChTrans1D2" presStyleIdx="6" presStyleCnt="7"/>
      <dgm:spPr/>
    </dgm:pt>
    <dgm:pt modelId="{73A8991F-7DE7-450E-B8D7-4ABD028850F3}" type="pres">
      <dgm:prSet presAssocID="{B20EB7B4-0A8F-4378-B297-5DA354E3A728}" presName="childText" presStyleLbl="bgAcc1" presStyleIdx="6" presStyleCnt="7" custScaleX="225588">
        <dgm:presLayoutVars>
          <dgm:bulletEnabled val="1"/>
        </dgm:presLayoutVars>
      </dgm:prSet>
      <dgm:spPr/>
    </dgm:pt>
  </dgm:ptLst>
  <dgm:cxnLst>
    <dgm:cxn modelId="{C1173202-0DF5-4E7F-8813-38084A104506}" type="presOf" srcId="{C419F610-A0F2-4FF4-A5D8-A4380EADA7A1}" destId="{09A9AE75-AD2D-42FA-9A9A-2C1D82492823}" srcOrd="0" destOrd="0" presId="urn:microsoft.com/office/officeart/2005/8/layout/hierarchy3"/>
    <dgm:cxn modelId="{1921EF20-0246-4627-B886-3EE7BA688401}" type="presOf" srcId="{B296935E-9463-41D6-8F80-9A6543CFF589}" destId="{7B0EE0A7-1012-4D1B-94FB-3DF47470E6CE}" srcOrd="0" destOrd="0" presId="urn:microsoft.com/office/officeart/2005/8/layout/hierarchy3"/>
    <dgm:cxn modelId="{873A2B31-D569-4652-A0AA-2275D6E2E804}" type="presOf" srcId="{B85E9B1D-E52B-47CC-84AD-7A9CC8CB074B}" destId="{8A118576-0A58-4DAC-811C-4CFD54EE009A}" srcOrd="0" destOrd="0" presId="urn:microsoft.com/office/officeart/2005/8/layout/hierarchy3"/>
    <dgm:cxn modelId="{5BBC5032-BE74-4771-81D2-5B053A5FDF90}" type="presOf" srcId="{AE60C5F9-6B24-4F8B-B3CF-E00BF2DD696C}" destId="{9942C5D6-77A0-4D49-A5A5-EE1D1F0C8B1F}" srcOrd="1" destOrd="0" presId="urn:microsoft.com/office/officeart/2005/8/layout/hierarchy3"/>
    <dgm:cxn modelId="{7CBA8432-16FC-42B3-A4D1-0167066C8899}" srcId="{C419F610-A0F2-4FF4-A5D8-A4380EADA7A1}" destId="{AE60C5F9-6B24-4F8B-B3CF-E00BF2DD696C}" srcOrd="0" destOrd="0" parTransId="{588E00DB-85B5-4E62-A27B-D40DD2F2A0B2}" sibTransId="{B0EF4225-6623-4180-B83A-72E1606CF43D}"/>
    <dgm:cxn modelId="{3CE4A03D-AE0F-4A47-95F0-407B8547D86E}" type="presOf" srcId="{84DB67F9-1FC7-4DC4-BBEB-BE17895BD08A}" destId="{6529396C-C6DE-440A-AD54-2717F527D9F1}" srcOrd="0" destOrd="0" presId="urn:microsoft.com/office/officeart/2005/8/layout/hierarchy3"/>
    <dgm:cxn modelId="{853F5E5C-7E4C-4806-8275-D83F416149F9}" type="presOf" srcId="{AE60C5F9-6B24-4F8B-B3CF-E00BF2DD696C}" destId="{0FB8194B-BD64-42FA-954C-3D100246992E}" srcOrd="0" destOrd="0" presId="urn:microsoft.com/office/officeart/2005/8/layout/hierarchy3"/>
    <dgm:cxn modelId="{25323C41-0681-4D9D-8466-5A9EECB1CF7C}" srcId="{AE60C5F9-6B24-4F8B-B3CF-E00BF2DD696C}" destId="{466359EF-3BD0-4871-BEC2-AC0B490413EF}" srcOrd="2" destOrd="0" parTransId="{84DB67F9-1FC7-4DC4-BBEB-BE17895BD08A}" sibTransId="{B56F98BC-687C-46E2-86FB-DF915C664495}"/>
    <dgm:cxn modelId="{4D3A7961-A186-4EE8-B062-14E2FC59DC08}" srcId="{AE60C5F9-6B24-4F8B-B3CF-E00BF2DD696C}" destId="{82FB9E52-CB1D-48CD-88A3-249735FFF503}" srcOrd="5" destOrd="0" parTransId="{0DF87782-AFCF-4D78-B0AF-FE43A4497227}" sibTransId="{BBE17F3E-7896-40C3-BC02-CE7D6BF7F39D}"/>
    <dgm:cxn modelId="{BD0C8D43-9318-4288-8C84-51CD1F62D39A}" type="presOf" srcId="{0DF87782-AFCF-4D78-B0AF-FE43A4497227}" destId="{520A97FD-3623-4D2B-A315-89CF4208FFCE}" srcOrd="0" destOrd="0" presId="urn:microsoft.com/office/officeart/2005/8/layout/hierarchy3"/>
    <dgm:cxn modelId="{EA54194B-5DA7-43D7-ACEB-F3D5DE1C0607}" type="presOf" srcId="{159AA813-A82D-4C44-B616-8F264692263D}" destId="{B2AD2EBB-02DB-4B95-82BB-7CDBC4F816EC}" srcOrd="0" destOrd="0" presId="urn:microsoft.com/office/officeart/2005/8/layout/hierarchy3"/>
    <dgm:cxn modelId="{5BBB884E-0569-4F8D-BBC0-FD7F334A66E3}" type="presOf" srcId="{B20EB7B4-0A8F-4378-B297-5DA354E3A728}" destId="{73A8991F-7DE7-450E-B8D7-4ABD028850F3}" srcOrd="0" destOrd="0" presId="urn:microsoft.com/office/officeart/2005/8/layout/hierarchy3"/>
    <dgm:cxn modelId="{4D243352-1231-45C2-AF52-D8E7FCDC6305}" type="presOf" srcId="{355E5103-59CD-4464-892F-1DA5B935583B}" destId="{00DBB78D-E70D-4F7F-BBB3-6499337AD8B1}" srcOrd="0" destOrd="0" presId="urn:microsoft.com/office/officeart/2005/8/layout/hierarchy3"/>
    <dgm:cxn modelId="{7FD09A58-BFB6-42F4-8539-CC8ED01BA255}" type="presOf" srcId="{82FB9E52-CB1D-48CD-88A3-249735FFF503}" destId="{1AC0F006-F62D-4AE0-9B37-00E23B3D13BE}" srcOrd="0" destOrd="0" presId="urn:microsoft.com/office/officeart/2005/8/layout/hierarchy3"/>
    <dgm:cxn modelId="{F74ACC7E-9722-416A-BC33-BD786E4087AB}" srcId="{AE60C5F9-6B24-4F8B-B3CF-E00BF2DD696C}" destId="{B20EB7B4-0A8F-4378-B297-5DA354E3A728}" srcOrd="6" destOrd="0" parTransId="{E74950D2-CA7A-4897-A786-6AD7E6A1DF84}" sibTransId="{19365962-CE24-496B-9A62-3707A2F62408}"/>
    <dgm:cxn modelId="{4F7F7182-D051-44EB-B9E3-2330F2BA8A54}" type="presOf" srcId="{2FB06B25-AF02-4D4D-A525-296B51F7ABE0}" destId="{1D24C9BC-2A21-4705-A278-2AC690E75D89}" srcOrd="0" destOrd="0" presId="urn:microsoft.com/office/officeart/2005/8/layout/hierarchy3"/>
    <dgm:cxn modelId="{DC85C085-D732-4F1B-AD5E-474FA24B4109}" type="presOf" srcId="{33CD6D45-EE78-4FFE-86AE-E035461CCEB0}" destId="{06E02DC6-16D8-4AFC-B384-6364AB816D4A}" srcOrd="0" destOrd="0" presId="urn:microsoft.com/office/officeart/2005/8/layout/hierarchy3"/>
    <dgm:cxn modelId="{8F6B0C97-DD13-4A60-B2BA-23499334CE36}" type="presOf" srcId="{E74950D2-CA7A-4897-A786-6AD7E6A1DF84}" destId="{49FEB96D-9934-4487-B4EE-4E0A40027E23}" srcOrd="0" destOrd="0" presId="urn:microsoft.com/office/officeart/2005/8/layout/hierarchy3"/>
    <dgm:cxn modelId="{38AA4BA5-0948-4748-A009-1169AC2E7273}" type="presOf" srcId="{466359EF-3BD0-4871-BEC2-AC0B490413EF}" destId="{91468EE6-0D6F-4772-8282-5876685067FA}" srcOrd="0" destOrd="0" presId="urn:microsoft.com/office/officeart/2005/8/layout/hierarchy3"/>
    <dgm:cxn modelId="{4DDA75C4-2F56-47FE-A045-88785616AED5}" type="presOf" srcId="{13C8E992-CBE7-4846-8DEB-C4285923EBFB}" destId="{81B74BA2-D93D-4F67-9B5F-AE248EE51265}" srcOrd="0" destOrd="0" presId="urn:microsoft.com/office/officeart/2005/8/layout/hierarchy3"/>
    <dgm:cxn modelId="{22D2E3C8-B657-4FC6-903F-4CE1ED8CD5C5}" type="presOf" srcId="{2DBA7D9D-65B6-4F57-8EEA-E806887C5CF0}" destId="{62105013-46E6-45C4-8264-12322A0862CA}" srcOrd="0" destOrd="0" presId="urn:microsoft.com/office/officeart/2005/8/layout/hierarchy3"/>
    <dgm:cxn modelId="{047F81CE-4784-49CD-B7E4-B9EBAFA2254F}" srcId="{AE60C5F9-6B24-4F8B-B3CF-E00BF2DD696C}" destId="{2DBA7D9D-65B6-4F57-8EEA-E806887C5CF0}" srcOrd="1" destOrd="0" parTransId="{159AA813-A82D-4C44-B616-8F264692263D}" sibTransId="{6FE6D1C0-CD2C-4346-8EE0-CC7771851DAA}"/>
    <dgm:cxn modelId="{60C067EE-2C4E-4788-BA89-D3A14D7869AF}" srcId="{AE60C5F9-6B24-4F8B-B3CF-E00BF2DD696C}" destId="{B85E9B1D-E52B-47CC-84AD-7A9CC8CB074B}" srcOrd="0" destOrd="0" parTransId="{2FB06B25-AF02-4D4D-A525-296B51F7ABE0}" sibTransId="{3B6E0D32-5930-4D43-A741-ECC7E0E8BAE2}"/>
    <dgm:cxn modelId="{E550AAF1-AC72-4473-BD47-4159ADBDB019}" srcId="{AE60C5F9-6B24-4F8B-B3CF-E00BF2DD696C}" destId="{13C8E992-CBE7-4846-8DEB-C4285923EBFB}" srcOrd="4" destOrd="0" parTransId="{33CD6D45-EE78-4FFE-86AE-E035461CCEB0}" sibTransId="{F24AE98E-D6B2-4EE5-A534-396AC616686A}"/>
    <dgm:cxn modelId="{45F2D2FF-A45D-4AA9-A2D0-ED92EA52CABE}" srcId="{AE60C5F9-6B24-4F8B-B3CF-E00BF2DD696C}" destId="{355E5103-59CD-4464-892F-1DA5B935583B}" srcOrd="3" destOrd="0" parTransId="{B296935E-9463-41D6-8F80-9A6543CFF589}" sibTransId="{B966B565-6EE4-4E69-B2D9-80A8608F79E1}"/>
    <dgm:cxn modelId="{F7E6D846-EF01-404F-AC0A-3D5B0FFC0718}" type="presParOf" srcId="{09A9AE75-AD2D-42FA-9A9A-2C1D82492823}" destId="{72EECD93-FEA2-42F5-B027-1ECF58A8816E}" srcOrd="0" destOrd="0" presId="urn:microsoft.com/office/officeart/2005/8/layout/hierarchy3"/>
    <dgm:cxn modelId="{0A60606E-1ED2-4792-958F-DB648E6215FB}" type="presParOf" srcId="{72EECD93-FEA2-42F5-B027-1ECF58A8816E}" destId="{D9FD8426-549D-4B49-8CE8-8193729A0D2B}" srcOrd="0" destOrd="0" presId="urn:microsoft.com/office/officeart/2005/8/layout/hierarchy3"/>
    <dgm:cxn modelId="{C6BDF1C6-BB5F-4D75-9DC5-259E76764390}" type="presParOf" srcId="{D9FD8426-549D-4B49-8CE8-8193729A0D2B}" destId="{0FB8194B-BD64-42FA-954C-3D100246992E}" srcOrd="0" destOrd="0" presId="urn:microsoft.com/office/officeart/2005/8/layout/hierarchy3"/>
    <dgm:cxn modelId="{51BAADCC-1BE0-4971-B522-5DEC0BDFC5D1}" type="presParOf" srcId="{D9FD8426-549D-4B49-8CE8-8193729A0D2B}" destId="{9942C5D6-77A0-4D49-A5A5-EE1D1F0C8B1F}" srcOrd="1" destOrd="0" presId="urn:microsoft.com/office/officeart/2005/8/layout/hierarchy3"/>
    <dgm:cxn modelId="{8DA12E30-D805-4C57-8EC0-A931826B0ECF}" type="presParOf" srcId="{72EECD93-FEA2-42F5-B027-1ECF58A8816E}" destId="{52789775-056F-4EC7-BE0A-9D4BD27929AE}" srcOrd="1" destOrd="0" presId="urn:microsoft.com/office/officeart/2005/8/layout/hierarchy3"/>
    <dgm:cxn modelId="{07C053E2-3EBB-47A4-82B5-15660CBE94DC}" type="presParOf" srcId="{52789775-056F-4EC7-BE0A-9D4BD27929AE}" destId="{1D24C9BC-2A21-4705-A278-2AC690E75D89}" srcOrd="0" destOrd="0" presId="urn:microsoft.com/office/officeart/2005/8/layout/hierarchy3"/>
    <dgm:cxn modelId="{5F3B5058-DB7E-455E-AFC6-B2A762088A84}" type="presParOf" srcId="{52789775-056F-4EC7-BE0A-9D4BD27929AE}" destId="{8A118576-0A58-4DAC-811C-4CFD54EE009A}" srcOrd="1" destOrd="0" presId="urn:microsoft.com/office/officeart/2005/8/layout/hierarchy3"/>
    <dgm:cxn modelId="{F98A0824-7364-42E3-9CF4-F69A1A9B719E}" type="presParOf" srcId="{52789775-056F-4EC7-BE0A-9D4BD27929AE}" destId="{B2AD2EBB-02DB-4B95-82BB-7CDBC4F816EC}" srcOrd="2" destOrd="0" presId="urn:microsoft.com/office/officeart/2005/8/layout/hierarchy3"/>
    <dgm:cxn modelId="{1BD44503-2630-4E37-B377-A3961DB29A9B}" type="presParOf" srcId="{52789775-056F-4EC7-BE0A-9D4BD27929AE}" destId="{62105013-46E6-45C4-8264-12322A0862CA}" srcOrd="3" destOrd="0" presId="urn:microsoft.com/office/officeart/2005/8/layout/hierarchy3"/>
    <dgm:cxn modelId="{B66DAB33-F9C3-4C30-88E8-AAE34187BA9F}" type="presParOf" srcId="{52789775-056F-4EC7-BE0A-9D4BD27929AE}" destId="{6529396C-C6DE-440A-AD54-2717F527D9F1}" srcOrd="4" destOrd="0" presId="urn:microsoft.com/office/officeart/2005/8/layout/hierarchy3"/>
    <dgm:cxn modelId="{9B4B2544-79E0-47B4-8872-FE1BB8B3229E}" type="presParOf" srcId="{52789775-056F-4EC7-BE0A-9D4BD27929AE}" destId="{91468EE6-0D6F-4772-8282-5876685067FA}" srcOrd="5" destOrd="0" presId="urn:microsoft.com/office/officeart/2005/8/layout/hierarchy3"/>
    <dgm:cxn modelId="{F2635087-67A1-4BC4-AF61-3182C142F434}" type="presParOf" srcId="{52789775-056F-4EC7-BE0A-9D4BD27929AE}" destId="{7B0EE0A7-1012-4D1B-94FB-3DF47470E6CE}" srcOrd="6" destOrd="0" presId="urn:microsoft.com/office/officeart/2005/8/layout/hierarchy3"/>
    <dgm:cxn modelId="{87D94BF7-C5B8-4403-A3B0-0040B7F2B5CC}" type="presParOf" srcId="{52789775-056F-4EC7-BE0A-9D4BD27929AE}" destId="{00DBB78D-E70D-4F7F-BBB3-6499337AD8B1}" srcOrd="7" destOrd="0" presId="urn:microsoft.com/office/officeart/2005/8/layout/hierarchy3"/>
    <dgm:cxn modelId="{7D9DD4CF-B66C-4071-AD45-6E4A7615DE9C}" type="presParOf" srcId="{52789775-056F-4EC7-BE0A-9D4BD27929AE}" destId="{06E02DC6-16D8-4AFC-B384-6364AB816D4A}" srcOrd="8" destOrd="0" presId="urn:microsoft.com/office/officeart/2005/8/layout/hierarchy3"/>
    <dgm:cxn modelId="{7E914DB0-FB3A-4646-999E-E6A5912AF274}" type="presParOf" srcId="{52789775-056F-4EC7-BE0A-9D4BD27929AE}" destId="{81B74BA2-D93D-4F67-9B5F-AE248EE51265}" srcOrd="9" destOrd="0" presId="urn:microsoft.com/office/officeart/2005/8/layout/hierarchy3"/>
    <dgm:cxn modelId="{0EF6F742-A2D9-4740-AE86-92B2C2DB18E2}" type="presParOf" srcId="{52789775-056F-4EC7-BE0A-9D4BD27929AE}" destId="{520A97FD-3623-4D2B-A315-89CF4208FFCE}" srcOrd="10" destOrd="0" presId="urn:microsoft.com/office/officeart/2005/8/layout/hierarchy3"/>
    <dgm:cxn modelId="{C5197F73-2686-4CDE-977A-38ABB35C151A}" type="presParOf" srcId="{52789775-056F-4EC7-BE0A-9D4BD27929AE}" destId="{1AC0F006-F62D-4AE0-9B37-00E23B3D13BE}" srcOrd="11" destOrd="0" presId="urn:microsoft.com/office/officeart/2005/8/layout/hierarchy3"/>
    <dgm:cxn modelId="{A5D72BD6-DCC2-4E20-997D-F3101710C5E6}" type="presParOf" srcId="{52789775-056F-4EC7-BE0A-9D4BD27929AE}" destId="{49FEB96D-9934-4487-B4EE-4E0A40027E23}" srcOrd="12" destOrd="0" presId="urn:microsoft.com/office/officeart/2005/8/layout/hierarchy3"/>
    <dgm:cxn modelId="{62449D11-41AD-47C8-8894-7D6BA55D21A4}" type="presParOf" srcId="{52789775-056F-4EC7-BE0A-9D4BD27929AE}" destId="{73A8991F-7DE7-450E-B8D7-4ABD028850F3}" srcOrd="13"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63AD86-F81B-451E-911E-2130EC45D79F}"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8881F074-3249-421D-B217-95A85CD3CE3E}">
      <dgm:prSet phldrT="[Text]"/>
      <dgm:spPr>
        <a:solidFill>
          <a:srgbClr val="00B0F0"/>
        </a:solidFill>
        <a:ln>
          <a:solidFill>
            <a:srgbClr val="FFFF00"/>
          </a:solidFill>
        </a:ln>
      </dgm:spPr>
      <dgm:t>
        <a:bodyPr/>
        <a:lstStyle/>
        <a:p>
          <a:r>
            <a:rPr lang="en-GB" dirty="0"/>
            <a:t>Work Environment</a:t>
          </a:r>
        </a:p>
      </dgm:t>
    </dgm:pt>
    <dgm:pt modelId="{66DAF4ED-8985-4F87-B950-93AD47408C36}" type="parTrans" cxnId="{792C0CB7-3C86-4B9B-B8F3-EF2D982035F3}">
      <dgm:prSet/>
      <dgm:spPr/>
      <dgm:t>
        <a:bodyPr/>
        <a:lstStyle/>
        <a:p>
          <a:endParaRPr lang="en-GB"/>
        </a:p>
      </dgm:t>
    </dgm:pt>
    <dgm:pt modelId="{8F0A19F3-F49B-420C-B529-3429CD429E60}" type="sibTrans" cxnId="{792C0CB7-3C86-4B9B-B8F3-EF2D982035F3}">
      <dgm:prSet/>
      <dgm:spPr/>
      <dgm:t>
        <a:bodyPr/>
        <a:lstStyle/>
        <a:p>
          <a:endParaRPr lang="en-GB"/>
        </a:p>
      </dgm:t>
    </dgm:pt>
    <dgm:pt modelId="{D4A024F0-F461-4A73-B1AE-61FEDB2A13B9}">
      <dgm:prSet phldrT="[Text]" custT="1"/>
      <dgm:spPr/>
      <dgm:t>
        <a:bodyPr/>
        <a:lstStyle/>
        <a:p>
          <a:r>
            <a:rPr lang="en-GB" sz="1200" dirty="0"/>
            <a:t>Shorter delivery routes</a:t>
          </a:r>
        </a:p>
      </dgm:t>
    </dgm:pt>
    <dgm:pt modelId="{C2E9ABCB-DFF6-49C1-8279-D76EE1E4E674}" type="parTrans" cxnId="{7A5C5E56-D337-4831-9593-D0C7E1390B3A}">
      <dgm:prSet/>
      <dgm:spPr/>
      <dgm:t>
        <a:bodyPr/>
        <a:lstStyle/>
        <a:p>
          <a:endParaRPr lang="en-GB"/>
        </a:p>
      </dgm:t>
    </dgm:pt>
    <dgm:pt modelId="{A31700C4-3BBA-4F4D-B716-487B1292650B}" type="sibTrans" cxnId="{7A5C5E56-D337-4831-9593-D0C7E1390B3A}">
      <dgm:prSet/>
      <dgm:spPr/>
      <dgm:t>
        <a:bodyPr/>
        <a:lstStyle/>
        <a:p>
          <a:endParaRPr lang="en-GB"/>
        </a:p>
      </dgm:t>
    </dgm:pt>
    <dgm:pt modelId="{CF98D85D-148E-40E9-95CE-2626CDB4E6BD}">
      <dgm:prSet phldrT="[Text]" custT="1"/>
      <dgm:spPr/>
      <dgm:t>
        <a:bodyPr/>
        <a:lstStyle/>
        <a:p>
          <a:r>
            <a:rPr lang="en-GB" sz="1200" dirty="0"/>
            <a:t>Frequent communication / feedback / instructions / updates</a:t>
          </a:r>
        </a:p>
      </dgm:t>
    </dgm:pt>
    <dgm:pt modelId="{C05B52C4-6F22-4E6F-BDE8-69CDC302328B}" type="parTrans" cxnId="{69B5384A-AED2-4BB2-9D9C-B3C05A996B8C}">
      <dgm:prSet/>
      <dgm:spPr/>
      <dgm:t>
        <a:bodyPr/>
        <a:lstStyle/>
        <a:p>
          <a:endParaRPr lang="en-GB"/>
        </a:p>
      </dgm:t>
    </dgm:pt>
    <dgm:pt modelId="{3DE739E0-E864-4552-B6AF-6643D1A4664C}" type="sibTrans" cxnId="{69B5384A-AED2-4BB2-9D9C-B3C05A996B8C}">
      <dgm:prSet/>
      <dgm:spPr/>
      <dgm:t>
        <a:bodyPr/>
        <a:lstStyle/>
        <a:p>
          <a:endParaRPr lang="en-GB"/>
        </a:p>
      </dgm:t>
    </dgm:pt>
    <dgm:pt modelId="{BDB8FC74-5EE1-416C-804F-A8D7404BF20C}">
      <dgm:prSet phldrT="[Text]"/>
      <dgm:spPr>
        <a:ln>
          <a:solidFill>
            <a:srgbClr val="FF0000"/>
          </a:solidFill>
        </a:ln>
      </dgm:spPr>
      <dgm:t>
        <a:bodyPr/>
        <a:lstStyle/>
        <a:p>
          <a:r>
            <a:rPr lang="en-GB" dirty="0"/>
            <a:t>Infrastructure  </a:t>
          </a:r>
        </a:p>
      </dgm:t>
    </dgm:pt>
    <dgm:pt modelId="{BBE58384-A2BB-4BB4-A32E-DC63E6100F71}" type="parTrans" cxnId="{3188EA82-BBBC-4C37-BD4B-5E8B7146318A}">
      <dgm:prSet/>
      <dgm:spPr/>
      <dgm:t>
        <a:bodyPr/>
        <a:lstStyle/>
        <a:p>
          <a:endParaRPr lang="en-GB"/>
        </a:p>
      </dgm:t>
    </dgm:pt>
    <dgm:pt modelId="{F4CA7991-1A3A-43B3-9577-57AFB1F7E37A}" type="sibTrans" cxnId="{3188EA82-BBBC-4C37-BD4B-5E8B7146318A}">
      <dgm:prSet/>
      <dgm:spPr/>
      <dgm:t>
        <a:bodyPr/>
        <a:lstStyle/>
        <a:p>
          <a:endParaRPr lang="en-GB"/>
        </a:p>
      </dgm:t>
    </dgm:pt>
    <dgm:pt modelId="{2D8602BF-0120-4C76-ADBF-F9FCA1870F3E}">
      <dgm:prSet phldrT="[Text]" custT="1"/>
      <dgm:spPr/>
      <dgm:t>
        <a:bodyPr/>
        <a:lstStyle/>
        <a:p>
          <a:r>
            <a:rPr lang="en-GB" sz="1200" dirty="0"/>
            <a:t>Training opportunities, cover expenses and CPC training / refresher costs.</a:t>
          </a:r>
        </a:p>
      </dgm:t>
    </dgm:pt>
    <dgm:pt modelId="{2987396A-2C15-4708-BBF1-DDDD6B11E577}" type="parTrans" cxnId="{E5940AC4-F40A-4AE6-A60E-81A56A139208}">
      <dgm:prSet/>
      <dgm:spPr/>
      <dgm:t>
        <a:bodyPr/>
        <a:lstStyle/>
        <a:p>
          <a:endParaRPr lang="en-GB"/>
        </a:p>
      </dgm:t>
    </dgm:pt>
    <dgm:pt modelId="{A0BDB369-658C-4739-AE22-B7BD9AA27E92}" type="sibTrans" cxnId="{E5940AC4-F40A-4AE6-A60E-81A56A139208}">
      <dgm:prSet/>
      <dgm:spPr/>
      <dgm:t>
        <a:bodyPr/>
        <a:lstStyle/>
        <a:p>
          <a:endParaRPr lang="en-GB"/>
        </a:p>
      </dgm:t>
    </dgm:pt>
    <dgm:pt modelId="{8C663CCC-D663-46BB-9A12-E8256D9B34D3}">
      <dgm:prSet phldrT="[Text]"/>
      <dgm:spPr>
        <a:solidFill>
          <a:srgbClr val="92D050"/>
        </a:solidFill>
        <a:ln>
          <a:solidFill>
            <a:srgbClr val="00B0F0"/>
          </a:solidFill>
        </a:ln>
      </dgm:spPr>
      <dgm:t>
        <a:bodyPr/>
        <a:lstStyle/>
        <a:p>
          <a:r>
            <a:rPr lang="en-GB" dirty="0"/>
            <a:t>Employee Recognition</a:t>
          </a:r>
        </a:p>
      </dgm:t>
    </dgm:pt>
    <dgm:pt modelId="{7DEDDE8B-AC43-4996-9CD9-0E43DDF9601D}" type="parTrans" cxnId="{FEDD8EA1-C8EC-4208-95A4-EFAD81DD9F24}">
      <dgm:prSet/>
      <dgm:spPr/>
      <dgm:t>
        <a:bodyPr/>
        <a:lstStyle/>
        <a:p>
          <a:endParaRPr lang="en-GB"/>
        </a:p>
      </dgm:t>
    </dgm:pt>
    <dgm:pt modelId="{98CE93DA-F73E-4853-A0EB-2461F8F226CA}" type="sibTrans" cxnId="{FEDD8EA1-C8EC-4208-95A4-EFAD81DD9F24}">
      <dgm:prSet/>
      <dgm:spPr/>
      <dgm:t>
        <a:bodyPr/>
        <a:lstStyle/>
        <a:p>
          <a:endParaRPr lang="en-GB"/>
        </a:p>
      </dgm:t>
    </dgm:pt>
    <dgm:pt modelId="{059BCF10-D918-429C-BC8C-A4B067A0FBB6}">
      <dgm:prSet phldrT="[Text]" custT="1"/>
      <dgm:spPr/>
      <dgm:t>
        <a:bodyPr/>
        <a:lstStyle/>
        <a:p>
          <a:r>
            <a:rPr lang="en-GB" sz="1200" dirty="0"/>
            <a:t>Increase employee morale. Organised work events / annual social gatherings.</a:t>
          </a:r>
        </a:p>
      </dgm:t>
    </dgm:pt>
    <dgm:pt modelId="{A1D9D4D2-AAEA-4694-9173-71F1B99A48E7}" type="parTrans" cxnId="{999777F1-41F6-40CD-97BB-6874AC56F0C4}">
      <dgm:prSet/>
      <dgm:spPr/>
      <dgm:t>
        <a:bodyPr/>
        <a:lstStyle/>
        <a:p>
          <a:endParaRPr lang="en-GB"/>
        </a:p>
      </dgm:t>
    </dgm:pt>
    <dgm:pt modelId="{0FF536B0-DEA4-4CF1-A8C6-3F1AAEF803BB}" type="sibTrans" cxnId="{999777F1-41F6-40CD-97BB-6874AC56F0C4}">
      <dgm:prSet/>
      <dgm:spPr/>
      <dgm:t>
        <a:bodyPr/>
        <a:lstStyle/>
        <a:p>
          <a:endParaRPr lang="en-GB"/>
        </a:p>
      </dgm:t>
    </dgm:pt>
    <dgm:pt modelId="{B216E03B-D6C4-4C4D-939F-9FC13BE34F95}">
      <dgm:prSet phldrT="[Text]" custT="1"/>
      <dgm:spPr/>
      <dgm:t>
        <a:bodyPr/>
        <a:lstStyle/>
        <a:p>
          <a:r>
            <a:rPr lang="en-GB" sz="1200" dirty="0"/>
            <a:t>Target based performance trackers</a:t>
          </a:r>
        </a:p>
      </dgm:t>
    </dgm:pt>
    <dgm:pt modelId="{D794C3F2-A5C9-4687-A643-E1E69F5B3D63}" type="parTrans" cxnId="{BB823F61-A15F-4ABE-94AB-6AAAB9C4DF0F}">
      <dgm:prSet/>
      <dgm:spPr/>
      <dgm:t>
        <a:bodyPr/>
        <a:lstStyle/>
        <a:p>
          <a:endParaRPr lang="en-GB"/>
        </a:p>
      </dgm:t>
    </dgm:pt>
    <dgm:pt modelId="{F29B1208-D4D8-4A69-A7E5-C96F1B1A6B28}" type="sibTrans" cxnId="{BB823F61-A15F-4ABE-94AB-6AAAB9C4DF0F}">
      <dgm:prSet/>
      <dgm:spPr/>
      <dgm:t>
        <a:bodyPr/>
        <a:lstStyle/>
        <a:p>
          <a:endParaRPr lang="en-GB"/>
        </a:p>
      </dgm:t>
    </dgm:pt>
    <dgm:pt modelId="{E8F570B6-6C00-4A3A-BF26-92048CEB4284}">
      <dgm:prSet phldrT="[Text]" custT="1"/>
      <dgm:spPr/>
      <dgm:t>
        <a:bodyPr/>
        <a:lstStyle/>
        <a:p>
          <a:r>
            <a:rPr lang="en-GB" sz="1200" dirty="0"/>
            <a:t>Approachable management – strong Human Resources policies </a:t>
          </a:r>
        </a:p>
      </dgm:t>
    </dgm:pt>
    <dgm:pt modelId="{03BBD048-35E3-4D8E-A548-1B5541F798FC}" type="parTrans" cxnId="{7734F62C-7E53-4792-A67B-4F2AA5DFF945}">
      <dgm:prSet/>
      <dgm:spPr/>
      <dgm:t>
        <a:bodyPr/>
        <a:lstStyle/>
        <a:p>
          <a:endParaRPr lang="en-GB"/>
        </a:p>
      </dgm:t>
    </dgm:pt>
    <dgm:pt modelId="{D4F1480A-569A-4D4C-9731-8E8CC3F14E73}" type="sibTrans" cxnId="{7734F62C-7E53-4792-A67B-4F2AA5DFF945}">
      <dgm:prSet/>
      <dgm:spPr/>
      <dgm:t>
        <a:bodyPr/>
        <a:lstStyle/>
        <a:p>
          <a:endParaRPr lang="en-GB"/>
        </a:p>
      </dgm:t>
    </dgm:pt>
    <dgm:pt modelId="{ADEB34F7-B8D5-4AC1-A023-9A88DB1FB2E6}">
      <dgm:prSet phldrT="[Text]" custT="1"/>
      <dgm:spPr/>
      <dgm:t>
        <a:bodyPr/>
        <a:lstStyle/>
        <a:p>
          <a:r>
            <a:rPr lang="en-GB" sz="1200" dirty="0"/>
            <a:t>Health &amp; Well Being incentives </a:t>
          </a:r>
        </a:p>
      </dgm:t>
    </dgm:pt>
    <dgm:pt modelId="{78A10A84-800C-4897-A6F6-17622F9F2432}" type="parTrans" cxnId="{C872DA15-4017-4B7B-958C-9FCEA1CDA052}">
      <dgm:prSet/>
      <dgm:spPr/>
      <dgm:t>
        <a:bodyPr/>
        <a:lstStyle/>
        <a:p>
          <a:endParaRPr lang="en-GB"/>
        </a:p>
      </dgm:t>
    </dgm:pt>
    <dgm:pt modelId="{DEB492D1-A7E9-4488-8595-D03F80C6EF91}" type="sibTrans" cxnId="{C872DA15-4017-4B7B-958C-9FCEA1CDA052}">
      <dgm:prSet/>
      <dgm:spPr/>
      <dgm:t>
        <a:bodyPr/>
        <a:lstStyle/>
        <a:p>
          <a:endParaRPr lang="en-GB"/>
        </a:p>
      </dgm:t>
    </dgm:pt>
    <dgm:pt modelId="{DA71F07F-5787-48A7-8529-4E95A9A9B608}">
      <dgm:prSet phldrT="[Text]" custT="1"/>
      <dgm:spPr/>
      <dgm:t>
        <a:bodyPr/>
        <a:lstStyle/>
        <a:p>
          <a:r>
            <a:rPr lang="en-GB" sz="1200" dirty="0"/>
            <a:t>Recruit ex-drivers who are still qualified, incentives for experienced drivers – this will increase productivity.</a:t>
          </a:r>
        </a:p>
      </dgm:t>
    </dgm:pt>
    <dgm:pt modelId="{77B2ECAA-5117-447B-9072-1D899676CDA2}" type="parTrans" cxnId="{B26C96FF-4BBE-4BF4-966C-FDE9E9828E42}">
      <dgm:prSet/>
      <dgm:spPr/>
      <dgm:t>
        <a:bodyPr/>
        <a:lstStyle/>
        <a:p>
          <a:endParaRPr lang="en-GB"/>
        </a:p>
      </dgm:t>
    </dgm:pt>
    <dgm:pt modelId="{85B80908-462C-4BA0-B945-FE8F4926EA17}" type="sibTrans" cxnId="{B26C96FF-4BBE-4BF4-966C-FDE9E9828E42}">
      <dgm:prSet/>
      <dgm:spPr/>
      <dgm:t>
        <a:bodyPr/>
        <a:lstStyle/>
        <a:p>
          <a:endParaRPr lang="en-GB"/>
        </a:p>
      </dgm:t>
    </dgm:pt>
    <dgm:pt modelId="{F56D90CF-DC2C-46BF-91B7-BB3FCAD4277D}">
      <dgm:prSet phldrT="[Text]" custT="1"/>
      <dgm:spPr/>
      <dgm:t>
        <a:bodyPr/>
        <a:lstStyle/>
        <a:p>
          <a:r>
            <a:rPr lang="en-GB" sz="1200" dirty="0"/>
            <a:t>Acknowledgment of updated legislation. Protecting employees who should be seen as company assets.</a:t>
          </a:r>
        </a:p>
      </dgm:t>
    </dgm:pt>
    <dgm:pt modelId="{A74AC260-FB39-4922-BD5F-04740D5C4AF2}" type="parTrans" cxnId="{B6E77467-D532-4A75-A836-158C0F1F0DD7}">
      <dgm:prSet/>
      <dgm:spPr/>
      <dgm:t>
        <a:bodyPr/>
        <a:lstStyle/>
        <a:p>
          <a:endParaRPr lang="en-GB"/>
        </a:p>
      </dgm:t>
    </dgm:pt>
    <dgm:pt modelId="{387954DE-2F96-490D-A1E4-820EB271E031}" type="sibTrans" cxnId="{B6E77467-D532-4A75-A836-158C0F1F0DD7}">
      <dgm:prSet/>
      <dgm:spPr/>
      <dgm:t>
        <a:bodyPr/>
        <a:lstStyle/>
        <a:p>
          <a:endParaRPr lang="en-GB"/>
        </a:p>
      </dgm:t>
    </dgm:pt>
    <dgm:pt modelId="{D79D58FD-8361-4C97-ADA1-6FD73AE861F1}">
      <dgm:prSet phldrT="[Text]" custT="1"/>
      <dgm:spPr/>
      <dgm:t>
        <a:bodyPr/>
        <a:lstStyle/>
        <a:p>
          <a:r>
            <a:rPr lang="en-GB" sz="1200" dirty="0"/>
            <a:t>Superior employee acknowledgment, approachable and practical management. </a:t>
          </a:r>
        </a:p>
      </dgm:t>
    </dgm:pt>
    <dgm:pt modelId="{B676CB4E-0558-4CBC-ABBC-572EE0FBF8AD}" type="parTrans" cxnId="{BB81780D-96EB-4FAA-9642-8F2B4E6491F0}">
      <dgm:prSet/>
      <dgm:spPr/>
      <dgm:t>
        <a:bodyPr/>
        <a:lstStyle/>
        <a:p>
          <a:endParaRPr lang="en-GB"/>
        </a:p>
      </dgm:t>
    </dgm:pt>
    <dgm:pt modelId="{D3E1C316-7D7C-42D6-A42C-8A0F3E6023EA}" type="sibTrans" cxnId="{BB81780D-96EB-4FAA-9642-8F2B4E6491F0}">
      <dgm:prSet/>
      <dgm:spPr/>
      <dgm:t>
        <a:bodyPr/>
        <a:lstStyle/>
        <a:p>
          <a:endParaRPr lang="en-GB"/>
        </a:p>
      </dgm:t>
    </dgm:pt>
    <dgm:pt modelId="{BF2D550A-15AF-4AED-8643-DFB55D6AB4B6}">
      <dgm:prSet phldrT="[Text]" custT="1"/>
      <dgm:spPr/>
      <dgm:t>
        <a:bodyPr/>
        <a:lstStyle/>
        <a:p>
          <a:r>
            <a:rPr lang="en-GB" sz="1200" dirty="0"/>
            <a:t>Service recognition. Competitive salaries and bonuses. </a:t>
          </a:r>
        </a:p>
      </dgm:t>
    </dgm:pt>
    <dgm:pt modelId="{69CAF6D0-F813-4711-B94D-E801F6E6DC1A}" type="parTrans" cxnId="{4B0F0B84-5BAB-451C-9742-BB2E138C39DA}">
      <dgm:prSet/>
      <dgm:spPr/>
      <dgm:t>
        <a:bodyPr/>
        <a:lstStyle/>
        <a:p>
          <a:endParaRPr lang="en-GB"/>
        </a:p>
      </dgm:t>
    </dgm:pt>
    <dgm:pt modelId="{40FA950D-2BA2-4CFA-B329-9EC80D219203}" type="sibTrans" cxnId="{4B0F0B84-5BAB-451C-9742-BB2E138C39DA}">
      <dgm:prSet/>
      <dgm:spPr/>
      <dgm:t>
        <a:bodyPr/>
        <a:lstStyle/>
        <a:p>
          <a:endParaRPr lang="en-GB"/>
        </a:p>
      </dgm:t>
    </dgm:pt>
    <dgm:pt modelId="{29E5E563-431D-40C8-82EA-E3DCE20A69CD}">
      <dgm:prSet phldrT="[Text]" custT="1"/>
      <dgm:spPr/>
      <dgm:t>
        <a:bodyPr/>
        <a:lstStyle/>
        <a:p>
          <a:r>
            <a:rPr lang="en-GB" sz="1200" dirty="0"/>
            <a:t>Look at apprenticeships for potential young drivers. Assist with education costs. Recruit young drivers by financial incentives.</a:t>
          </a:r>
        </a:p>
      </dgm:t>
    </dgm:pt>
    <dgm:pt modelId="{1989FC93-868F-4932-86F1-5189FA357CC6}" type="parTrans" cxnId="{4FAAA2EA-D786-443E-8F10-2F5BD43DEBE1}">
      <dgm:prSet/>
      <dgm:spPr/>
      <dgm:t>
        <a:bodyPr/>
        <a:lstStyle/>
        <a:p>
          <a:endParaRPr lang="en-GB"/>
        </a:p>
      </dgm:t>
    </dgm:pt>
    <dgm:pt modelId="{507C2CE8-ED68-444F-9085-C6015BB5B96D}" type="sibTrans" cxnId="{4FAAA2EA-D786-443E-8F10-2F5BD43DEBE1}">
      <dgm:prSet/>
      <dgm:spPr/>
      <dgm:t>
        <a:bodyPr/>
        <a:lstStyle/>
        <a:p>
          <a:endParaRPr lang="en-GB"/>
        </a:p>
      </dgm:t>
    </dgm:pt>
    <dgm:pt modelId="{038A74FE-0EC8-4FF4-BAC4-84DA0E7A85C2}">
      <dgm:prSet phldrT="[Text]" custT="1"/>
      <dgm:spPr/>
      <dgm:t>
        <a:bodyPr/>
        <a:lstStyle/>
        <a:p>
          <a:r>
            <a:rPr lang="en-GB" sz="1200" dirty="0"/>
            <a:t>Avoid recruitment agencies as they are expensive and contracted employees are seen as temporary. </a:t>
          </a:r>
        </a:p>
      </dgm:t>
    </dgm:pt>
    <dgm:pt modelId="{B8C26679-37A9-41EE-A827-6A0B32C6A1DD}" type="parTrans" cxnId="{B6A60F86-609F-4842-81B6-00DE8222A57C}">
      <dgm:prSet/>
      <dgm:spPr/>
      <dgm:t>
        <a:bodyPr/>
        <a:lstStyle/>
        <a:p>
          <a:endParaRPr lang="en-GB"/>
        </a:p>
      </dgm:t>
    </dgm:pt>
    <dgm:pt modelId="{3E07FE62-88E1-456F-B7D2-E7CB94A0FE9A}" type="sibTrans" cxnId="{B6A60F86-609F-4842-81B6-00DE8222A57C}">
      <dgm:prSet/>
      <dgm:spPr/>
      <dgm:t>
        <a:bodyPr/>
        <a:lstStyle/>
        <a:p>
          <a:endParaRPr lang="en-GB"/>
        </a:p>
      </dgm:t>
    </dgm:pt>
    <dgm:pt modelId="{203AB2D7-6FDD-42DD-8225-0C0CE0ADB786}" type="pres">
      <dgm:prSet presAssocID="{4C63AD86-F81B-451E-911E-2130EC45D79F}" presName="linearFlow" presStyleCnt="0">
        <dgm:presLayoutVars>
          <dgm:dir/>
          <dgm:animLvl val="lvl"/>
          <dgm:resizeHandles val="exact"/>
        </dgm:presLayoutVars>
      </dgm:prSet>
      <dgm:spPr/>
    </dgm:pt>
    <dgm:pt modelId="{F3AF5752-4C55-4AED-A5AB-BAF461F43F27}" type="pres">
      <dgm:prSet presAssocID="{8881F074-3249-421D-B217-95A85CD3CE3E}" presName="composite" presStyleCnt="0"/>
      <dgm:spPr/>
    </dgm:pt>
    <dgm:pt modelId="{E91A744B-7476-46A5-AC8B-8B9DD0B0FA18}" type="pres">
      <dgm:prSet presAssocID="{8881F074-3249-421D-B217-95A85CD3CE3E}" presName="parentText" presStyleLbl="alignNode1" presStyleIdx="0" presStyleCnt="3" custLinFactNeighborX="0" custLinFactNeighborY="-13134">
        <dgm:presLayoutVars>
          <dgm:chMax val="1"/>
          <dgm:bulletEnabled val="1"/>
        </dgm:presLayoutVars>
      </dgm:prSet>
      <dgm:spPr/>
    </dgm:pt>
    <dgm:pt modelId="{154314E8-2833-4A9E-AFE5-F4953B97B6B6}" type="pres">
      <dgm:prSet presAssocID="{8881F074-3249-421D-B217-95A85CD3CE3E}" presName="descendantText" presStyleLbl="alignAcc1" presStyleIdx="0" presStyleCnt="3" custScaleY="139725">
        <dgm:presLayoutVars>
          <dgm:bulletEnabled val="1"/>
        </dgm:presLayoutVars>
      </dgm:prSet>
      <dgm:spPr/>
    </dgm:pt>
    <dgm:pt modelId="{644E93EE-0B8F-413A-810F-E00BEDA81116}" type="pres">
      <dgm:prSet presAssocID="{8F0A19F3-F49B-420C-B529-3429CD429E60}" presName="sp" presStyleCnt="0"/>
      <dgm:spPr/>
    </dgm:pt>
    <dgm:pt modelId="{B90A0773-6682-4908-B80E-F36FAE151CFF}" type="pres">
      <dgm:prSet presAssocID="{BDB8FC74-5EE1-416C-804F-A8D7404BF20C}" presName="composite" presStyleCnt="0"/>
      <dgm:spPr/>
    </dgm:pt>
    <dgm:pt modelId="{60B8B255-FA49-4C8D-8C58-282B5A0896E6}" type="pres">
      <dgm:prSet presAssocID="{BDB8FC74-5EE1-416C-804F-A8D7404BF20C}" presName="parentText" presStyleLbl="alignNode1" presStyleIdx="1" presStyleCnt="3" custLinFactNeighborX="0" custLinFactNeighborY="-8722">
        <dgm:presLayoutVars>
          <dgm:chMax val="1"/>
          <dgm:bulletEnabled val="1"/>
        </dgm:presLayoutVars>
      </dgm:prSet>
      <dgm:spPr/>
    </dgm:pt>
    <dgm:pt modelId="{C4E16E0A-27DA-4D4B-9D42-2E8E636AED9D}" type="pres">
      <dgm:prSet presAssocID="{BDB8FC74-5EE1-416C-804F-A8D7404BF20C}" presName="descendantText" presStyleLbl="alignAcc1" presStyleIdx="1" presStyleCnt="3" custScaleY="111894" custLinFactNeighborY="6328">
        <dgm:presLayoutVars>
          <dgm:bulletEnabled val="1"/>
        </dgm:presLayoutVars>
      </dgm:prSet>
      <dgm:spPr/>
    </dgm:pt>
    <dgm:pt modelId="{18190BEF-C216-449E-9C1F-F6669AA165AD}" type="pres">
      <dgm:prSet presAssocID="{F4CA7991-1A3A-43B3-9577-57AFB1F7E37A}" presName="sp" presStyleCnt="0"/>
      <dgm:spPr/>
    </dgm:pt>
    <dgm:pt modelId="{801539CC-CE3A-4200-A83C-EA0918DDA5B5}" type="pres">
      <dgm:prSet presAssocID="{8C663CCC-D663-46BB-9A12-E8256D9B34D3}" presName="composite" presStyleCnt="0"/>
      <dgm:spPr/>
    </dgm:pt>
    <dgm:pt modelId="{5B064832-67C8-4B54-B322-72039ED55507}" type="pres">
      <dgm:prSet presAssocID="{8C663CCC-D663-46BB-9A12-E8256D9B34D3}" presName="parentText" presStyleLbl="alignNode1" presStyleIdx="2" presStyleCnt="3" custScaleY="107614" custLinFactNeighborX="0" custLinFactNeighborY="-14828">
        <dgm:presLayoutVars>
          <dgm:chMax val="1"/>
          <dgm:bulletEnabled val="1"/>
        </dgm:presLayoutVars>
      </dgm:prSet>
      <dgm:spPr/>
    </dgm:pt>
    <dgm:pt modelId="{8262CF94-01FA-4255-BE35-6E2EE73EB834}" type="pres">
      <dgm:prSet presAssocID="{8C663CCC-D663-46BB-9A12-E8256D9B34D3}" presName="descendantText" presStyleLbl="alignAcc1" presStyleIdx="2" presStyleCnt="3" custScaleY="135400">
        <dgm:presLayoutVars>
          <dgm:bulletEnabled val="1"/>
        </dgm:presLayoutVars>
      </dgm:prSet>
      <dgm:spPr/>
    </dgm:pt>
  </dgm:ptLst>
  <dgm:cxnLst>
    <dgm:cxn modelId="{BB81780D-96EB-4FAA-9642-8F2B4E6491F0}" srcId="{8C663CCC-D663-46BB-9A12-E8256D9B34D3}" destId="{D79D58FD-8361-4C97-ADA1-6FD73AE861F1}" srcOrd="2" destOrd="0" parTransId="{B676CB4E-0558-4CBC-ABBC-572EE0FBF8AD}" sibTransId="{D3E1C316-7D7C-42D6-A42C-8A0F3E6023EA}"/>
    <dgm:cxn modelId="{C872DA15-4017-4B7B-958C-9FCEA1CDA052}" srcId="{8881F074-3249-421D-B217-95A85CD3CE3E}" destId="{ADEB34F7-B8D5-4AC1-A023-9A88DB1FB2E6}" srcOrd="4" destOrd="0" parTransId="{78A10A84-800C-4897-A6F6-17622F9F2432}" sibTransId="{DEB492D1-A7E9-4488-8595-D03F80C6EF91}"/>
    <dgm:cxn modelId="{BD5C1B18-89CB-4D6E-B5EE-987B279641F2}" type="presOf" srcId="{4C63AD86-F81B-451E-911E-2130EC45D79F}" destId="{203AB2D7-6FDD-42DD-8225-0C0CE0ADB786}" srcOrd="0" destOrd="0" presId="urn:microsoft.com/office/officeart/2005/8/layout/chevron2"/>
    <dgm:cxn modelId="{BFAD721F-47F7-4C72-9690-4CA897F9E916}" type="presOf" srcId="{2D8602BF-0120-4C76-ADBF-F9FCA1870F3E}" destId="{C4E16E0A-27DA-4D4B-9D42-2E8E636AED9D}" srcOrd="0" destOrd="0" presId="urn:microsoft.com/office/officeart/2005/8/layout/chevron2"/>
    <dgm:cxn modelId="{7734F62C-7E53-4792-A67B-4F2AA5DFF945}" srcId="{8881F074-3249-421D-B217-95A85CD3CE3E}" destId="{E8F570B6-6C00-4A3A-BF26-92048CEB4284}" srcOrd="3" destOrd="0" parTransId="{03BBD048-35E3-4D8E-A548-1B5541F798FC}" sibTransId="{D4F1480A-569A-4D4C-9731-8E8CC3F14E73}"/>
    <dgm:cxn modelId="{BB823F61-A15F-4ABE-94AB-6AAAB9C4DF0F}" srcId="{8881F074-3249-421D-B217-95A85CD3CE3E}" destId="{B216E03B-D6C4-4C4D-939F-9FC13BE34F95}" srcOrd="2" destOrd="0" parTransId="{D794C3F2-A5C9-4687-A643-E1E69F5B3D63}" sibTransId="{F29B1208-D4D8-4A69-A7E5-C96F1B1A6B28}"/>
    <dgm:cxn modelId="{17B2FA44-70F1-4832-94A1-BEA91B162C2B}" type="presOf" srcId="{BDB8FC74-5EE1-416C-804F-A8D7404BF20C}" destId="{60B8B255-FA49-4C8D-8C58-282B5A0896E6}" srcOrd="0" destOrd="0" presId="urn:microsoft.com/office/officeart/2005/8/layout/chevron2"/>
    <dgm:cxn modelId="{EED7B765-4739-4879-A4FF-3C1B28600F5D}" type="presOf" srcId="{DA71F07F-5787-48A7-8529-4E95A9A9B608}" destId="{C4E16E0A-27DA-4D4B-9D42-2E8E636AED9D}" srcOrd="0" destOrd="1" presId="urn:microsoft.com/office/officeart/2005/8/layout/chevron2"/>
    <dgm:cxn modelId="{B6E77467-D532-4A75-A836-158C0F1F0DD7}" srcId="{8C663CCC-D663-46BB-9A12-E8256D9B34D3}" destId="{F56D90CF-DC2C-46BF-91B7-BB3FCAD4277D}" srcOrd="1" destOrd="0" parTransId="{A74AC260-FB39-4922-BD5F-04740D5C4AF2}" sibTransId="{387954DE-2F96-490D-A1E4-820EB271E031}"/>
    <dgm:cxn modelId="{69B5384A-AED2-4BB2-9D9C-B3C05A996B8C}" srcId="{8881F074-3249-421D-B217-95A85CD3CE3E}" destId="{CF98D85D-148E-40E9-95CE-2626CDB4E6BD}" srcOrd="1" destOrd="0" parTransId="{C05B52C4-6F22-4E6F-BDE8-69CDC302328B}" sibTransId="{3DE739E0-E864-4552-B6AF-6643D1A4664C}"/>
    <dgm:cxn modelId="{1E242F6C-B0AB-426C-9A09-0A97727DFBAE}" type="presOf" srcId="{F56D90CF-DC2C-46BF-91B7-BB3FCAD4277D}" destId="{8262CF94-01FA-4255-BE35-6E2EE73EB834}" srcOrd="0" destOrd="1" presId="urn:microsoft.com/office/officeart/2005/8/layout/chevron2"/>
    <dgm:cxn modelId="{7A5C5E56-D337-4831-9593-D0C7E1390B3A}" srcId="{8881F074-3249-421D-B217-95A85CD3CE3E}" destId="{D4A024F0-F461-4A73-B1AE-61FEDB2A13B9}" srcOrd="0" destOrd="0" parTransId="{C2E9ABCB-DFF6-49C1-8279-D76EE1E4E674}" sibTransId="{A31700C4-3BBA-4F4D-B716-487B1292650B}"/>
    <dgm:cxn modelId="{FC451A82-AC4C-44AB-9690-0D4C9EBBC834}" type="presOf" srcId="{BF2D550A-15AF-4AED-8643-DFB55D6AB4B6}" destId="{8262CF94-01FA-4255-BE35-6E2EE73EB834}" srcOrd="0" destOrd="3" presId="urn:microsoft.com/office/officeart/2005/8/layout/chevron2"/>
    <dgm:cxn modelId="{3188EA82-BBBC-4C37-BD4B-5E8B7146318A}" srcId="{4C63AD86-F81B-451E-911E-2130EC45D79F}" destId="{BDB8FC74-5EE1-416C-804F-A8D7404BF20C}" srcOrd="1" destOrd="0" parTransId="{BBE58384-A2BB-4BB4-A32E-DC63E6100F71}" sibTransId="{F4CA7991-1A3A-43B3-9577-57AFB1F7E37A}"/>
    <dgm:cxn modelId="{4B0F0B84-5BAB-451C-9742-BB2E138C39DA}" srcId="{8C663CCC-D663-46BB-9A12-E8256D9B34D3}" destId="{BF2D550A-15AF-4AED-8643-DFB55D6AB4B6}" srcOrd="3" destOrd="0" parTransId="{69CAF6D0-F813-4711-B94D-E801F6E6DC1A}" sibTransId="{40FA950D-2BA2-4CFA-B329-9EC80D219203}"/>
    <dgm:cxn modelId="{B6A60F86-609F-4842-81B6-00DE8222A57C}" srcId="{BDB8FC74-5EE1-416C-804F-A8D7404BF20C}" destId="{038A74FE-0EC8-4FF4-BAC4-84DA0E7A85C2}" srcOrd="3" destOrd="0" parTransId="{B8C26679-37A9-41EE-A827-6A0B32C6A1DD}" sibTransId="{3E07FE62-88E1-456F-B7D2-E7CB94A0FE9A}"/>
    <dgm:cxn modelId="{B59B3792-CF1A-4183-85A3-FFC31DD39EE9}" type="presOf" srcId="{ADEB34F7-B8D5-4AC1-A023-9A88DB1FB2E6}" destId="{154314E8-2833-4A9E-AFE5-F4953B97B6B6}" srcOrd="0" destOrd="4" presId="urn:microsoft.com/office/officeart/2005/8/layout/chevron2"/>
    <dgm:cxn modelId="{EB2C829B-C275-4B1C-ABC0-D8EFFD61328D}" type="presOf" srcId="{CF98D85D-148E-40E9-95CE-2626CDB4E6BD}" destId="{154314E8-2833-4A9E-AFE5-F4953B97B6B6}" srcOrd="0" destOrd="1" presId="urn:microsoft.com/office/officeart/2005/8/layout/chevron2"/>
    <dgm:cxn modelId="{A989CFA0-C0C7-46A4-AAF4-019C8ED10802}" type="presOf" srcId="{059BCF10-D918-429C-BC8C-A4B067A0FBB6}" destId="{8262CF94-01FA-4255-BE35-6E2EE73EB834}" srcOrd="0" destOrd="0" presId="urn:microsoft.com/office/officeart/2005/8/layout/chevron2"/>
    <dgm:cxn modelId="{FEDD8EA1-C8EC-4208-95A4-EFAD81DD9F24}" srcId="{4C63AD86-F81B-451E-911E-2130EC45D79F}" destId="{8C663CCC-D663-46BB-9A12-E8256D9B34D3}" srcOrd="2" destOrd="0" parTransId="{7DEDDE8B-AC43-4996-9CD9-0E43DDF9601D}" sibTransId="{98CE93DA-F73E-4853-A0EB-2461F8F226CA}"/>
    <dgm:cxn modelId="{792C0CB7-3C86-4B9B-B8F3-EF2D982035F3}" srcId="{4C63AD86-F81B-451E-911E-2130EC45D79F}" destId="{8881F074-3249-421D-B217-95A85CD3CE3E}" srcOrd="0" destOrd="0" parTransId="{66DAF4ED-8985-4F87-B950-93AD47408C36}" sibTransId="{8F0A19F3-F49B-420C-B529-3429CD429E60}"/>
    <dgm:cxn modelId="{E5940AC4-F40A-4AE6-A60E-81A56A139208}" srcId="{BDB8FC74-5EE1-416C-804F-A8D7404BF20C}" destId="{2D8602BF-0120-4C76-ADBF-F9FCA1870F3E}" srcOrd="0" destOrd="0" parTransId="{2987396A-2C15-4708-BBF1-DDDD6B11E577}" sibTransId="{A0BDB369-658C-4739-AE22-B7BD9AA27E92}"/>
    <dgm:cxn modelId="{0A86E1D5-9227-43F0-83A0-EBB15DEDD321}" type="presOf" srcId="{29E5E563-431D-40C8-82EA-E3DCE20A69CD}" destId="{C4E16E0A-27DA-4D4B-9D42-2E8E636AED9D}" srcOrd="0" destOrd="2" presId="urn:microsoft.com/office/officeart/2005/8/layout/chevron2"/>
    <dgm:cxn modelId="{C9A669D8-DC2E-4033-A68D-0E6D5A97B80B}" type="presOf" srcId="{8C663CCC-D663-46BB-9A12-E8256D9B34D3}" destId="{5B064832-67C8-4B54-B322-72039ED55507}" srcOrd="0" destOrd="0" presId="urn:microsoft.com/office/officeart/2005/8/layout/chevron2"/>
    <dgm:cxn modelId="{6F63DBE5-2BFB-47E5-B05C-6D898AF70E23}" type="presOf" srcId="{B216E03B-D6C4-4C4D-939F-9FC13BE34F95}" destId="{154314E8-2833-4A9E-AFE5-F4953B97B6B6}" srcOrd="0" destOrd="2" presId="urn:microsoft.com/office/officeart/2005/8/layout/chevron2"/>
    <dgm:cxn modelId="{AAFF7CE6-1334-4B91-BC5A-D249DBD7BE97}" type="presOf" srcId="{038A74FE-0EC8-4FF4-BAC4-84DA0E7A85C2}" destId="{C4E16E0A-27DA-4D4B-9D42-2E8E636AED9D}" srcOrd="0" destOrd="3" presId="urn:microsoft.com/office/officeart/2005/8/layout/chevron2"/>
    <dgm:cxn modelId="{C5DE51E7-2E26-4999-99C7-356E25BDB01D}" type="presOf" srcId="{E8F570B6-6C00-4A3A-BF26-92048CEB4284}" destId="{154314E8-2833-4A9E-AFE5-F4953B97B6B6}" srcOrd="0" destOrd="3" presId="urn:microsoft.com/office/officeart/2005/8/layout/chevron2"/>
    <dgm:cxn modelId="{4FAAA2EA-D786-443E-8F10-2F5BD43DEBE1}" srcId="{BDB8FC74-5EE1-416C-804F-A8D7404BF20C}" destId="{29E5E563-431D-40C8-82EA-E3DCE20A69CD}" srcOrd="2" destOrd="0" parTransId="{1989FC93-868F-4932-86F1-5189FA357CC6}" sibTransId="{507C2CE8-ED68-444F-9085-C6015BB5B96D}"/>
    <dgm:cxn modelId="{999777F1-41F6-40CD-97BB-6874AC56F0C4}" srcId="{8C663CCC-D663-46BB-9A12-E8256D9B34D3}" destId="{059BCF10-D918-429C-BC8C-A4B067A0FBB6}" srcOrd="0" destOrd="0" parTransId="{A1D9D4D2-AAEA-4694-9173-71F1B99A48E7}" sibTransId="{0FF536B0-DEA4-4CF1-A8C6-3F1AAEF803BB}"/>
    <dgm:cxn modelId="{B726C0FA-C644-4F4E-A933-8710E2344E38}" type="presOf" srcId="{D4A024F0-F461-4A73-B1AE-61FEDB2A13B9}" destId="{154314E8-2833-4A9E-AFE5-F4953B97B6B6}" srcOrd="0" destOrd="0" presId="urn:microsoft.com/office/officeart/2005/8/layout/chevron2"/>
    <dgm:cxn modelId="{F61077FB-D425-4676-8B60-BA453F59344D}" type="presOf" srcId="{D79D58FD-8361-4C97-ADA1-6FD73AE861F1}" destId="{8262CF94-01FA-4255-BE35-6E2EE73EB834}" srcOrd="0" destOrd="2" presId="urn:microsoft.com/office/officeart/2005/8/layout/chevron2"/>
    <dgm:cxn modelId="{EFD398FB-0459-4538-BF53-5C5C1FE00E4B}" type="presOf" srcId="{8881F074-3249-421D-B217-95A85CD3CE3E}" destId="{E91A744B-7476-46A5-AC8B-8B9DD0B0FA18}" srcOrd="0" destOrd="0" presId="urn:microsoft.com/office/officeart/2005/8/layout/chevron2"/>
    <dgm:cxn modelId="{B26C96FF-4BBE-4BF4-966C-FDE9E9828E42}" srcId="{BDB8FC74-5EE1-416C-804F-A8D7404BF20C}" destId="{DA71F07F-5787-48A7-8529-4E95A9A9B608}" srcOrd="1" destOrd="0" parTransId="{77B2ECAA-5117-447B-9072-1D899676CDA2}" sibTransId="{85B80908-462C-4BA0-B945-FE8F4926EA17}"/>
    <dgm:cxn modelId="{B5A96A69-D312-4CC3-82D7-58B545759FBC}" type="presParOf" srcId="{203AB2D7-6FDD-42DD-8225-0C0CE0ADB786}" destId="{F3AF5752-4C55-4AED-A5AB-BAF461F43F27}" srcOrd="0" destOrd="0" presId="urn:microsoft.com/office/officeart/2005/8/layout/chevron2"/>
    <dgm:cxn modelId="{6A5C567B-E52F-45AF-8AE6-501678608AA8}" type="presParOf" srcId="{F3AF5752-4C55-4AED-A5AB-BAF461F43F27}" destId="{E91A744B-7476-46A5-AC8B-8B9DD0B0FA18}" srcOrd="0" destOrd="0" presId="urn:microsoft.com/office/officeart/2005/8/layout/chevron2"/>
    <dgm:cxn modelId="{0B26F069-9F95-411B-BBF4-8EB861603955}" type="presParOf" srcId="{F3AF5752-4C55-4AED-A5AB-BAF461F43F27}" destId="{154314E8-2833-4A9E-AFE5-F4953B97B6B6}" srcOrd="1" destOrd="0" presId="urn:microsoft.com/office/officeart/2005/8/layout/chevron2"/>
    <dgm:cxn modelId="{C12DD640-E2B5-4D0F-9A29-EDA123EDE6AE}" type="presParOf" srcId="{203AB2D7-6FDD-42DD-8225-0C0CE0ADB786}" destId="{644E93EE-0B8F-413A-810F-E00BEDA81116}" srcOrd="1" destOrd="0" presId="urn:microsoft.com/office/officeart/2005/8/layout/chevron2"/>
    <dgm:cxn modelId="{CE0F2418-CB9B-49DC-8ADF-46B2E90907AA}" type="presParOf" srcId="{203AB2D7-6FDD-42DD-8225-0C0CE0ADB786}" destId="{B90A0773-6682-4908-B80E-F36FAE151CFF}" srcOrd="2" destOrd="0" presId="urn:microsoft.com/office/officeart/2005/8/layout/chevron2"/>
    <dgm:cxn modelId="{421C3FD2-4CB9-47CB-A69C-A4A38523658F}" type="presParOf" srcId="{B90A0773-6682-4908-B80E-F36FAE151CFF}" destId="{60B8B255-FA49-4C8D-8C58-282B5A0896E6}" srcOrd="0" destOrd="0" presId="urn:microsoft.com/office/officeart/2005/8/layout/chevron2"/>
    <dgm:cxn modelId="{AB3E6ACE-F714-4379-9AD4-04F381CE65B7}" type="presParOf" srcId="{B90A0773-6682-4908-B80E-F36FAE151CFF}" destId="{C4E16E0A-27DA-4D4B-9D42-2E8E636AED9D}" srcOrd="1" destOrd="0" presId="urn:microsoft.com/office/officeart/2005/8/layout/chevron2"/>
    <dgm:cxn modelId="{078EC07A-872F-45CB-A664-F6EEE16834C3}" type="presParOf" srcId="{203AB2D7-6FDD-42DD-8225-0C0CE0ADB786}" destId="{18190BEF-C216-449E-9C1F-F6669AA165AD}" srcOrd="3" destOrd="0" presId="urn:microsoft.com/office/officeart/2005/8/layout/chevron2"/>
    <dgm:cxn modelId="{110E414C-B506-4864-82EA-6D39B4374B4A}" type="presParOf" srcId="{203AB2D7-6FDD-42DD-8225-0C0CE0ADB786}" destId="{801539CC-CE3A-4200-A83C-EA0918DDA5B5}" srcOrd="4" destOrd="0" presId="urn:microsoft.com/office/officeart/2005/8/layout/chevron2"/>
    <dgm:cxn modelId="{2E577AD6-2A43-4E47-AEDF-E58A62037D10}" type="presParOf" srcId="{801539CC-CE3A-4200-A83C-EA0918DDA5B5}" destId="{5B064832-67C8-4B54-B322-72039ED55507}" srcOrd="0" destOrd="0" presId="urn:microsoft.com/office/officeart/2005/8/layout/chevron2"/>
    <dgm:cxn modelId="{1C407BD9-2BC5-4129-83A6-8321884A0EF6}" type="presParOf" srcId="{801539CC-CE3A-4200-A83C-EA0918DDA5B5}" destId="{8262CF94-01FA-4255-BE35-6E2EE73EB834}"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D0155F-7419-42B2-90B0-ECDD632AC83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0596F32F-3925-47A3-9C71-8EB85BA4A729}">
      <dgm:prSet phldrT="[Text]" custT="1"/>
      <dgm:spPr/>
      <dgm:t>
        <a:bodyPr/>
        <a:lstStyle/>
        <a:p>
          <a:r>
            <a:rPr lang="en-GB" sz="1400" b="1" i="1" dirty="0"/>
            <a:t>Already Happening </a:t>
          </a:r>
        </a:p>
        <a:p>
          <a:r>
            <a:rPr lang="en-GB" sz="1100" dirty="0"/>
            <a:t>* Battery electric HGVs available back to base operations and smaller sizes.</a:t>
          </a:r>
        </a:p>
        <a:p>
          <a:r>
            <a:rPr lang="en-GB" sz="1100" dirty="0"/>
            <a:t>* Hydrogen fuel cell vehicle cat prototype / trial stages.</a:t>
          </a:r>
        </a:p>
        <a:p>
          <a:r>
            <a:rPr lang="en-GB" sz="1100" dirty="0"/>
            <a:t>* Electricity grid upgrade costs partially shared by taxpayers. </a:t>
          </a:r>
        </a:p>
        <a:p>
          <a:r>
            <a:rPr lang="en-GB" sz="1100" dirty="0"/>
            <a:t>* Detailed information on the hurdles facing HGV decarbonisation and an agreed sequence of actions to overcome them.</a:t>
          </a:r>
        </a:p>
        <a:p>
          <a:endParaRPr lang="en-GB" sz="1100" dirty="0"/>
        </a:p>
      </dgm:t>
    </dgm:pt>
    <dgm:pt modelId="{1980E358-BF95-4740-B031-0E626ECB2A5E}" type="parTrans" cxnId="{9DBB20B4-09CA-44E2-8957-A6C19ABBC24E}">
      <dgm:prSet/>
      <dgm:spPr/>
      <dgm:t>
        <a:bodyPr/>
        <a:lstStyle/>
        <a:p>
          <a:endParaRPr lang="en-GB"/>
        </a:p>
      </dgm:t>
    </dgm:pt>
    <dgm:pt modelId="{27BD028E-B90D-4AD0-8151-0081FDAB86C3}" type="sibTrans" cxnId="{9DBB20B4-09CA-44E2-8957-A6C19ABBC24E}">
      <dgm:prSet/>
      <dgm:spPr/>
      <dgm:t>
        <a:bodyPr/>
        <a:lstStyle/>
        <a:p>
          <a:endParaRPr lang="en-GB"/>
        </a:p>
      </dgm:t>
    </dgm:pt>
    <dgm:pt modelId="{EFE30530-0A96-4C45-A6CF-61D84C79238F}">
      <dgm:prSet phldrT="[Text]" custT="1"/>
      <dgm:spPr/>
      <dgm:t>
        <a:bodyPr/>
        <a:lstStyle/>
        <a:p>
          <a:r>
            <a:rPr lang="en-GB" sz="1400" i="1" dirty="0"/>
            <a:t>Next 2 Years</a:t>
          </a:r>
        </a:p>
        <a:p>
          <a:r>
            <a:rPr lang="en-GB" sz="1200" dirty="0"/>
            <a:t>*Better understanding of the destination routes which have energy infrastructures for HGVs.</a:t>
          </a:r>
        </a:p>
        <a:p>
          <a:r>
            <a:rPr lang="en-GB" sz="1200" dirty="0"/>
            <a:t>* Further changes to the electricity market.</a:t>
          </a:r>
        </a:p>
      </dgm:t>
    </dgm:pt>
    <dgm:pt modelId="{F0ACDDC7-027F-4F4B-8BB1-40F491DD6D03}" type="parTrans" cxnId="{A1E08DF8-DA0C-49DC-98CF-9F8DA3722574}">
      <dgm:prSet/>
      <dgm:spPr/>
      <dgm:t>
        <a:bodyPr/>
        <a:lstStyle/>
        <a:p>
          <a:endParaRPr lang="en-GB"/>
        </a:p>
      </dgm:t>
    </dgm:pt>
    <dgm:pt modelId="{4351180F-6503-4B60-B982-ABD215A2F893}" type="sibTrans" cxnId="{A1E08DF8-DA0C-49DC-98CF-9F8DA3722574}">
      <dgm:prSet/>
      <dgm:spPr/>
      <dgm:t>
        <a:bodyPr/>
        <a:lstStyle/>
        <a:p>
          <a:endParaRPr lang="en-GB"/>
        </a:p>
      </dgm:t>
    </dgm:pt>
    <dgm:pt modelId="{1C60BB7A-6A69-4B13-A5D0-D371FED28B2D}">
      <dgm:prSet phldrT="[Text]" custT="1"/>
      <dgm:spPr/>
      <dgm:t>
        <a:bodyPr/>
        <a:lstStyle/>
        <a:p>
          <a:r>
            <a:rPr lang="en-GB" sz="1400" i="1" dirty="0"/>
            <a:t>Next 5 Years</a:t>
          </a:r>
        </a:p>
        <a:p>
          <a:r>
            <a:rPr lang="en-GB" sz="1200" dirty="0"/>
            <a:t>* Mechanisms developed for small fleets to access the commercial investment and economies of scale available for larger fleets.</a:t>
          </a:r>
        </a:p>
        <a:p>
          <a:r>
            <a:rPr lang="en-GB" sz="1200" dirty="0"/>
            <a:t>* Operators, both large and small, are confident in the technical and financial choices open to them.</a:t>
          </a:r>
        </a:p>
        <a:p>
          <a:r>
            <a:rPr lang="en-GB" sz="1200" dirty="0"/>
            <a:t>* A wide range of zero emission HGVs up to </a:t>
          </a:r>
          <a:r>
            <a:rPr lang="en-GB" sz="1200" dirty="0" err="1"/>
            <a:t>44t</a:t>
          </a:r>
          <a:r>
            <a:rPr lang="en-GB" sz="1200" dirty="0"/>
            <a:t> will be available where infrastructure and demand are in place. </a:t>
          </a:r>
        </a:p>
        <a:p>
          <a:r>
            <a:rPr lang="en-GB" sz="1200" dirty="0"/>
            <a:t>* It is predicted that 50% of European truck sales by Scania, Volvo and Mercedes Benz will have zero emissions vehicles by 2030. </a:t>
          </a:r>
        </a:p>
        <a:p>
          <a:r>
            <a:rPr lang="en-GB" sz="1200" dirty="0"/>
            <a:t>* By 2035 all new HGVs under 26 tonnes sold in the UK must be zero emission. </a:t>
          </a:r>
        </a:p>
      </dgm:t>
    </dgm:pt>
    <dgm:pt modelId="{9C523F2D-08EC-4BBE-AC59-5AB0B8D64AEE}" type="parTrans" cxnId="{AF836082-8AF7-4504-A83C-004268AA5389}">
      <dgm:prSet/>
      <dgm:spPr/>
      <dgm:t>
        <a:bodyPr/>
        <a:lstStyle/>
        <a:p>
          <a:endParaRPr lang="en-GB"/>
        </a:p>
      </dgm:t>
    </dgm:pt>
    <dgm:pt modelId="{C03B9733-4E4A-4BA0-BFD7-EAAC376DB98B}" type="sibTrans" cxnId="{AF836082-8AF7-4504-A83C-004268AA5389}">
      <dgm:prSet/>
      <dgm:spPr/>
      <dgm:t>
        <a:bodyPr/>
        <a:lstStyle/>
        <a:p>
          <a:endParaRPr lang="en-GB"/>
        </a:p>
      </dgm:t>
    </dgm:pt>
    <dgm:pt modelId="{0BC99296-4C22-4752-85A8-82D23952582F}" type="pres">
      <dgm:prSet presAssocID="{BDD0155F-7419-42B2-90B0-ECDD632AC835}" presName="outerComposite" presStyleCnt="0">
        <dgm:presLayoutVars>
          <dgm:chMax val="5"/>
          <dgm:dir/>
          <dgm:resizeHandles val="exact"/>
        </dgm:presLayoutVars>
      </dgm:prSet>
      <dgm:spPr/>
    </dgm:pt>
    <dgm:pt modelId="{A83547D6-ED5A-4047-987E-70C3A80367E2}" type="pres">
      <dgm:prSet presAssocID="{BDD0155F-7419-42B2-90B0-ECDD632AC835}" presName="dummyMaxCanvas" presStyleCnt="0">
        <dgm:presLayoutVars/>
      </dgm:prSet>
      <dgm:spPr/>
    </dgm:pt>
    <dgm:pt modelId="{8599B1C8-A4CF-4908-BC44-00D14B81650F}" type="pres">
      <dgm:prSet presAssocID="{BDD0155F-7419-42B2-90B0-ECDD632AC835}" presName="ThreeNodes_1" presStyleLbl="node1" presStyleIdx="0" presStyleCnt="3" custLinFactNeighborX="-21554" custLinFactNeighborY="-17027">
        <dgm:presLayoutVars>
          <dgm:bulletEnabled val="1"/>
        </dgm:presLayoutVars>
      </dgm:prSet>
      <dgm:spPr/>
    </dgm:pt>
    <dgm:pt modelId="{DE28A660-38B7-40A7-AB68-19065DEC7046}" type="pres">
      <dgm:prSet presAssocID="{BDD0155F-7419-42B2-90B0-ECDD632AC835}" presName="ThreeNodes_2" presStyleLbl="node1" presStyleIdx="1" presStyleCnt="3" custScaleY="74187" custLinFactNeighborX="-753" custLinFactNeighborY="-10895">
        <dgm:presLayoutVars>
          <dgm:bulletEnabled val="1"/>
        </dgm:presLayoutVars>
      </dgm:prSet>
      <dgm:spPr/>
    </dgm:pt>
    <dgm:pt modelId="{8C47468C-0A53-401F-BA52-238197795143}" type="pres">
      <dgm:prSet presAssocID="{BDD0155F-7419-42B2-90B0-ECDD632AC835}" presName="ThreeNodes_3" presStyleLbl="node1" presStyleIdx="2" presStyleCnt="3" custScaleX="110100" custScaleY="142526">
        <dgm:presLayoutVars>
          <dgm:bulletEnabled val="1"/>
        </dgm:presLayoutVars>
      </dgm:prSet>
      <dgm:spPr/>
    </dgm:pt>
    <dgm:pt modelId="{384EB4D0-6AA7-4715-A9CA-46837331924B}" type="pres">
      <dgm:prSet presAssocID="{BDD0155F-7419-42B2-90B0-ECDD632AC835}" presName="ThreeConn_1-2" presStyleLbl="fgAccFollowNode1" presStyleIdx="0" presStyleCnt="2">
        <dgm:presLayoutVars>
          <dgm:bulletEnabled val="1"/>
        </dgm:presLayoutVars>
      </dgm:prSet>
      <dgm:spPr/>
    </dgm:pt>
    <dgm:pt modelId="{8B89B627-6E38-4874-9633-89211A14DD88}" type="pres">
      <dgm:prSet presAssocID="{BDD0155F-7419-42B2-90B0-ECDD632AC835}" presName="ThreeConn_2-3" presStyleLbl="fgAccFollowNode1" presStyleIdx="1" presStyleCnt="2">
        <dgm:presLayoutVars>
          <dgm:bulletEnabled val="1"/>
        </dgm:presLayoutVars>
      </dgm:prSet>
      <dgm:spPr/>
    </dgm:pt>
    <dgm:pt modelId="{3191C1D9-07FC-44F3-BEED-55726F43249E}" type="pres">
      <dgm:prSet presAssocID="{BDD0155F-7419-42B2-90B0-ECDD632AC835}" presName="ThreeNodes_1_text" presStyleLbl="node1" presStyleIdx="2" presStyleCnt="3">
        <dgm:presLayoutVars>
          <dgm:bulletEnabled val="1"/>
        </dgm:presLayoutVars>
      </dgm:prSet>
      <dgm:spPr/>
    </dgm:pt>
    <dgm:pt modelId="{3E0EF6D2-6CE8-4AD7-8455-352468DC9579}" type="pres">
      <dgm:prSet presAssocID="{BDD0155F-7419-42B2-90B0-ECDD632AC835}" presName="ThreeNodes_2_text" presStyleLbl="node1" presStyleIdx="2" presStyleCnt="3">
        <dgm:presLayoutVars>
          <dgm:bulletEnabled val="1"/>
        </dgm:presLayoutVars>
      </dgm:prSet>
      <dgm:spPr/>
    </dgm:pt>
    <dgm:pt modelId="{AEF60370-FD25-4DAE-A7A6-B623E6C5D3E4}" type="pres">
      <dgm:prSet presAssocID="{BDD0155F-7419-42B2-90B0-ECDD632AC835}" presName="ThreeNodes_3_text" presStyleLbl="node1" presStyleIdx="2" presStyleCnt="3">
        <dgm:presLayoutVars>
          <dgm:bulletEnabled val="1"/>
        </dgm:presLayoutVars>
      </dgm:prSet>
      <dgm:spPr/>
    </dgm:pt>
  </dgm:ptLst>
  <dgm:cxnLst>
    <dgm:cxn modelId="{696D210F-8A10-4CA0-96E0-2218DB9D66AF}" type="presOf" srcId="{0596F32F-3925-47A3-9C71-8EB85BA4A729}" destId="{8599B1C8-A4CF-4908-BC44-00D14B81650F}" srcOrd="0" destOrd="0" presId="urn:microsoft.com/office/officeart/2005/8/layout/vProcess5"/>
    <dgm:cxn modelId="{BC7A6847-B132-479D-8B92-22690DDAD122}" type="presOf" srcId="{4351180F-6503-4B60-B982-ABD215A2F893}" destId="{8B89B627-6E38-4874-9633-89211A14DD88}" srcOrd="0" destOrd="0" presId="urn:microsoft.com/office/officeart/2005/8/layout/vProcess5"/>
    <dgm:cxn modelId="{1D533A4C-F008-4D27-8DE5-D28694882841}" type="presOf" srcId="{EFE30530-0A96-4C45-A6CF-61D84C79238F}" destId="{DE28A660-38B7-40A7-AB68-19065DEC7046}" srcOrd="0" destOrd="0" presId="urn:microsoft.com/office/officeart/2005/8/layout/vProcess5"/>
    <dgm:cxn modelId="{AF836082-8AF7-4504-A83C-004268AA5389}" srcId="{BDD0155F-7419-42B2-90B0-ECDD632AC835}" destId="{1C60BB7A-6A69-4B13-A5D0-D371FED28B2D}" srcOrd="2" destOrd="0" parTransId="{9C523F2D-08EC-4BBE-AC59-5AB0B8D64AEE}" sibTransId="{C03B9733-4E4A-4BA0-BFD7-EAAC376DB98B}"/>
    <dgm:cxn modelId="{CDB8CC8B-A6E8-4C49-AC7A-C1B8356750E3}" type="presOf" srcId="{27BD028E-B90D-4AD0-8151-0081FDAB86C3}" destId="{384EB4D0-6AA7-4715-A9CA-46837331924B}" srcOrd="0" destOrd="0" presId="urn:microsoft.com/office/officeart/2005/8/layout/vProcess5"/>
    <dgm:cxn modelId="{9DBB20B4-09CA-44E2-8957-A6C19ABBC24E}" srcId="{BDD0155F-7419-42B2-90B0-ECDD632AC835}" destId="{0596F32F-3925-47A3-9C71-8EB85BA4A729}" srcOrd="0" destOrd="0" parTransId="{1980E358-BF95-4740-B031-0E626ECB2A5E}" sibTransId="{27BD028E-B90D-4AD0-8151-0081FDAB86C3}"/>
    <dgm:cxn modelId="{C1376FD6-7441-4455-BBC0-CA3B4B6C38EA}" type="presOf" srcId="{0596F32F-3925-47A3-9C71-8EB85BA4A729}" destId="{3191C1D9-07FC-44F3-BEED-55726F43249E}" srcOrd="1" destOrd="0" presId="urn:microsoft.com/office/officeart/2005/8/layout/vProcess5"/>
    <dgm:cxn modelId="{F96D61E1-C283-4594-B53D-B4C5CE55B852}" type="presOf" srcId="{BDD0155F-7419-42B2-90B0-ECDD632AC835}" destId="{0BC99296-4C22-4752-85A8-82D23952582F}" srcOrd="0" destOrd="0" presId="urn:microsoft.com/office/officeart/2005/8/layout/vProcess5"/>
    <dgm:cxn modelId="{C812DDE2-6AEB-4877-B10E-2142CE74D2F2}" type="presOf" srcId="{1C60BB7A-6A69-4B13-A5D0-D371FED28B2D}" destId="{8C47468C-0A53-401F-BA52-238197795143}" srcOrd="0" destOrd="0" presId="urn:microsoft.com/office/officeart/2005/8/layout/vProcess5"/>
    <dgm:cxn modelId="{B422EFF7-E9AF-47A8-B4FF-9759151A811A}" type="presOf" srcId="{EFE30530-0A96-4C45-A6CF-61D84C79238F}" destId="{3E0EF6D2-6CE8-4AD7-8455-352468DC9579}" srcOrd="1" destOrd="0" presId="urn:microsoft.com/office/officeart/2005/8/layout/vProcess5"/>
    <dgm:cxn modelId="{A1E08DF8-DA0C-49DC-98CF-9F8DA3722574}" srcId="{BDD0155F-7419-42B2-90B0-ECDD632AC835}" destId="{EFE30530-0A96-4C45-A6CF-61D84C79238F}" srcOrd="1" destOrd="0" parTransId="{F0ACDDC7-027F-4F4B-8BB1-40F491DD6D03}" sibTransId="{4351180F-6503-4B60-B982-ABD215A2F893}"/>
    <dgm:cxn modelId="{B437E2F9-9AC5-4AD4-A5E2-026C09F5521D}" type="presOf" srcId="{1C60BB7A-6A69-4B13-A5D0-D371FED28B2D}" destId="{AEF60370-FD25-4DAE-A7A6-B623E6C5D3E4}" srcOrd="1" destOrd="0" presId="urn:microsoft.com/office/officeart/2005/8/layout/vProcess5"/>
    <dgm:cxn modelId="{6827969F-763E-459B-AC63-9B9B9A8874EC}" type="presParOf" srcId="{0BC99296-4C22-4752-85A8-82D23952582F}" destId="{A83547D6-ED5A-4047-987E-70C3A80367E2}" srcOrd="0" destOrd="0" presId="urn:microsoft.com/office/officeart/2005/8/layout/vProcess5"/>
    <dgm:cxn modelId="{EB843859-6183-4420-8915-40744595674D}" type="presParOf" srcId="{0BC99296-4C22-4752-85A8-82D23952582F}" destId="{8599B1C8-A4CF-4908-BC44-00D14B81650F}" srcOrd="1" destOrd="0" presId="urn:microsoft.com/office/officeart/2005/8/layout/vProcess5"/>
    <dgm:cxn modelId="{95A5FE7E-CA81-4430-9745-89AB7A25CC8B}" type="presParOf" srcId="{0BC99296-4C22-4752-85A8-82D23952582F}" destId="{DE28A660-38B7-40A7-AB68-19065DEC7046}" srcOrd="2" destOrd="0" presId="urn:microsoft.com/office/officeart/2005/8/layout/vProcess5"/>
    <dgm:cxn modelId="{C1D9877C-889C-4100-B3F8-78756C216E0D}" type="presParOf" srcId="{0BC99296-4C22-4752-85A8-82D23952582F}" destId="{8C47468C-0A53-401F-BA52-238197795143}" srcOrd="3" destOrd="0" presId="urn:microsoft.com/office/officeart/2005/8/layout/vProcess5"/>
    <dgm:cxn modelId="{F2D30371-DA97-425D-94B5-34F1EC888132}" type="presParOf" srcId="{0BC99296-4C22-4752-85A8-82D23952582F}" destId="{384EB4D0-6AA7-4715-A9CA-46837331924B}" srcOrd="4" destOrd="0" presId="urn:microsoft.com/office/officeart/2005/8/layout/vProcess5"/>
    <dgm:cxn modelId="{0DF8BE43-3EAE-4737-B667-BF0765A1B5E4}" type="presParOf" srcId="{0BC99296-4C22-4752-85A8-82D23952582F}" destId="{8B89B627-6E38-4874-9633-89211A14DD88}" srcOrd="5" destOrd="0" presId="urn:microsoft.com/office/officeart/2005/8/layout/vProcess5"/>
    <dgm:cxn modelId="{CDA08DE4-50A4-40F3-886B-1C6C8300CD44}" type="presParOf" srcId="{0BC99296-4C22-4752-85A8-82D23952582F}" destId="{3191C1D9-07FC-44F3-BEED-55726F43249E}" srcOrd="6" destOrd="0" presId="urn:microsoft.com/office/officeart/2005/8/layout/vProcess5"/>
    <dgm:cxn modelId="{2CC95179-2489-46FF-B4A0-F9D2288FA9A5}" type="presParOf" srcId="{0BC99296-4C22-4752-85A8-82D23952582F}" destId="{3E0EF6D2-6CE8-4AD7-8455-352468DC9579}" srcOrd="7" destOrd="0" presId="urn:microsoft.com/office/officeart/2005/8/layout/vProcess5"/>
    <dgm:cxn modelId="{BCE97152-D859-40A4-AC45-CDF9F8BCEFE7}" type="presParOf" srcId="{0BC99296-4C22-4752-85A8-82D23952582F}" destId="{AEF60370-FD25-4DAE-A7A6-B623E6C5D3E4}"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31AAF-63FA-43CD-9670-8A5FCD4125CA}">
      <dsp:nvSpPr>
        <dsp:cNvPr id="0" name=""/>
        <dsp:cNvSpPr/>
      </dsp:nvSpPr>
      <dsp:spPr>
        <a:xfrm>
          <a:off x="573074" y="2231"/>
          <a:ext cx="1257692" cy="539336"/>
        </a:xfrm>
        <a:prstGeom prst="roundRect">
          <a:avLst>
            <a:gd name="adj" fmla="val 10000"/>
          </a:avLst>
        </a:prstGeom>
        <a:solidFill>
          <a:srgbClr val="00B050"/>
        </a:solidFill>
        <a:ln w="19050" cap="rnd" cmpd="sng" algn="ctr">
          <a:solidFill>
            <a:srgbClr val="7030A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Employees welfare</a:t>
          </a:r>
        </a:p>
      </dsp:txBody>
      <dsp:txXfrm>
        <a:off x="588871" y="18028"/>
        <a:ext cx="1226098" cy="507742"/>
      </dsp:txXfrm>
    </dsp:sp>
    <dsp:sp modelId="{49E0FB11-D7E1-400A-8C13-7ADC67AF1AD9}">
      <dsp:nvSpPr>
        <dsp:cNvPr id="0" name=""/>
        <dsp:cNvSpPr/>
      </dsp:nvSpPr>
      <dsp:spPr>
        <a:xfrm>
          <a:off x="698843" y="541567"/>
          <a:ext cx="125769" cy="322759"/>
        </a:xfrm>
        <a:custGeom>
          <a:avLst/>
          <a:gdLst/>
          <a:ahLst/>
          <a:cxnLst/>
          <a:rect l="0" t="0" r="0" b="0"/>
          <a:pathLst>
            <a:path>
              <a:moveTo>
                <a:pt x="0" y="0"/>
              </a:moveTo>
              <a:lnTo>
                <a:pt x="0" y="322759"/>
              </a:lnTo>
              <a:lnTo>
                <a:pt x="125769" y="32275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37881E-1A24-4BDA-8E92-F561FD4DDDEC}">
      <dsp:nvSpPr>
        <dsp:cNvPr id="0" name=""/>
        <dsp:cNvSpPr/>
      </dsp:nvSpPr>
      <dsp:spPr>
        <a:xfrm>
          <a:off x="824612" y="665556"/>
          <a:ext cx="1250983" cy="39754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Feeling Respected</a:t>
          </a:r>
        </a:p>
      </dsp:txBody>
      <dsp:txXfrm>
        <a:off x="836256" y="677200"/>
        <a:ext cx="1227695" cy="374255"/>
      </dsp:txXfrm>
    </dsp:sp>
    <dsp:sp modelId="{7C2E55E2-954E-49FD-ABE5-9CF24D4031CC}">
      <dsp:nvSpPr>
        <dsp:cNvPr id="0" name=""/>
        <dsp:cNvSpPr/>
      </dsp:nvSpPr>
      <dsp:spPr>
        <a:xfrm>
          <a:off x="698843" y="541567"/>
          <a:ext cx="125769" cy="836711"/>
        </a:xfrm>
        <a:custGeom>
          <a:avLst/>
          <a:gdLst/>
          <a:ahLst/>
          <a:cxnLst/>
          <a:rect l="0" t="0" r="0" b="0"/>
          <a:pathLst>
            <a:path>
              <a:moveTo>
                <a:pt x="0" y="0"/>
              </a:moveTo>
              <a:lnTo>
                <a:pt x="0" y="836711"/>
              </a:lnTo>
              <a:lnTo>
                <a:pt x="125769" y="83671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41034F2-7CBF-4728-B4C0-20329F5CD7ED}">
      <dsp:nvSpPr>
        <dsp:cNvPr id="0" name=""/>
        <dsp:cNvSpPr/>
      </dsp:nvSpPr>
      <dsp:spPr>
        <a:xfrm>
          <a:off x="824612" y="1186025"/>
          <a:ext cx="1457357" cy="38450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Supportive Leadership</a:t>
          </a:r>
        </a:p>
      </dsp:txBody>
      <dsp:txXfrm>
        <a:off x="835874" y="1197287"/>
        <a:ext cx="1434833" cy="361984"/>
      </dsp:txXfrm>
    </dsp:sp>
    <dsp:sp modelId="{5FB04BE5-3D48-45D2-9A56-4994385CB3AE}">
      <dsp:nvSpPr>
        <dsp:cNvPr id="0" name=""/>
        <dsp:cNvSpPr/>
      </dsp:nvSpPr>
      <dsp:spPr>
        <a:xfrm>
          <a:off x="698843" y="541567"/>
          <a:ext cx="125769" cy="1301331"/>
        </a:xfrm>
        <a:custGeom>
          <a:avLst/>
          <a:gdLst/>
          <a:ahLst/>
          <a:cxnLst/>
          <a:rect l="0" t="0" r="0" b="0"/>
          <a:pathLst>
            <a:path>
              <a:moveTo>
                <a:pt x="0" y="0"/>
              </a:moveTo>
              <a:lnTo>
                <a:pt x="0" y="1301331"/>
              </a:lnTo>
              <a:lnTo>
                <a:pt x="125769" y="130133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58E202-166A-40D2-8A48-02D2BB33D9CE}">
      <dsp:nvSpPr>
        <dsp:cNvPr id="0" name=""/>
        <dsp:cNvSpPr/>
      </dsp:nvSpPr>
      <dsp:spPr>
        <a:xfrm>
          <a:off x="824612" y="1693460"/>
          <a:ext cx="1421428" cy="29887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Core Values</a:t>
          </a:r>
        </a:p>
      </dsp:txBody>
      <dsp:txXfrm>
        <a:off x="833366" y="1702214"/>
        <a:ext cx="1403920" cy="281369"/>
      </dsp:txXfrm>
    </dsp:sp>
    <dsp:sp modelId="{EE851AFD-F0E0-468E-9888-53D93179057A}">
      <dsp:nvSpPr>
        <dsp:cNvPr id="0" name=""/>
        <dsp:cNvSpPr/>
      </dsp:nvSpPr>
      <dsp:spPr>
        <a:xfrm>
          <a:off x="698843" y="541567"/>
          <a:ext cx="125769" cy="1744022"/>
        </a:xfrm>
        <a:custGeom>
          <a:avLst/>
          <a:gdLst/>
          <a:ahLst/>
          <a:cxnLst/>
          <a:rect l="0" t="0" r="0" b="0"/>
          <a:pathLst>
            <a:path>
              <a:moveTo>
                <a:pt x="0" y="0"/>
              </a:moveTo>
              <a:lnTo>
                <a:pt x="0" y="1744022"/>
              </a:lnTo>
              <a:lnTo>
                <a:pt x="125769" y="174402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1959AD-642C-4231-9E34-15F90820F83F}">
      <dsp:nvSpPr>
        <dsp:cNvPr id="0" name=""/>
        <dsp:cNvSpPr/>
      </dsp:nvSpPr>
      <dsp:spPr>
        <a:xfrm>
          <a:off x="824612" y="2115264"/>
          <a:ext cx="1302663" cy="34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Equality </a:t>
          </a:r>
        </a:p>
      </dsp:txBody>
      <dsp:txXfrm>
        <a:off x="834589" y="2125241"/>
        <a:ext cx="1282709" cy="320699"/>
      </dsp:txXfrm>
    </dsp:sp>
    <dsp:sp modelId="{7CC3DF34-2365-417A-BAAF-B84C68FCCE49}">
      <dsp:nvSpPr>
        <dsp:cNvPr id="0" name=""/>
        <dsp:cNvSpPr/>
      </dsp:nvSpPr>
      <dsp:spPr>
        <a:xfrm>
          <a:off x="698843" y="541567"/>
          <a:ext cx="125769" cy="2283127"/>
        </a:xfrm>
        <a:custGeom>
          <a:avLst/>
          <a:gdLst/>
          <a:ahLst/>
          <a:cxnLst/>
          <a:rect l="0" t="0" r="0" b="0"/>
          <a:pathLst>
            <a:path>
              <a:moveTo>
                <a:pt x="0" y="0"/>
              </a:moveTo>
              <a:lnTo>
                <a:pt x="0" y="2283127"/>
              </a:lnTo>
              <a:lnTo>
                <a:pt x="125769" y="228312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0D13640-FC04-4AB6-8BD4-DE1DC5A55C66}">
      <dsp:nvSpPr>
        <dsp:cNvPr id="0" name=""/>
        <dsp:cNvSpPr/>
      </dsp:nvSpPr>
      <dsp:spPr>
        <a:xfrm>
          <a:off x="824612" y="2578843"/>
          <a:ext cx="1585570" cy="4917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Employee Benefits / Incentives</a:t>
          </a:r>
        </a:p>
      </dsp:txBody>
      <dsp:txXfrm>
        <a:off x="839014" y="2593245"/>
        <a:ext cx="1556766" cy="462900"/>
      </dsp:txXfrm>
    </dsp:sp>
    <dsp:sp modelId="{5D770824-D301-4B89-9E4F-3687E66B48DB}">
      <dsp:nvSpPr>
        <dsp:cNvPr id="0" name=""/>
        <dsp:cNvSpPr/>
      </dsp:nvSpPr>
      <dsp:spPr>
        <a:xfrm>
          <a:off x="698843" y="541567"/>
          <a:ext cx="125769" cy="2897758"/>
        </a:xfrm>
        <a:custGeom>
          <a:avLst/>
          <a:gdLst/>
          <a:ahLst/>
          <a:cxnLst/>
          <a:rect l="0" t="0" r="0" b="0"/>
          <a:pathLst>
            <a:path>
              <a:moveTo>
                <a:pt x="0" y="0"/>
              </a:moveTo>
              <a:lnTo>
                <a:pt x="0" y="2897758"/>
              </a:lnTo>
              <a:lnTo>
                <a:pt x="125769" y="289775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7DB97C-1C82-4846-A002-86015E3FCF6B}">
      <dsp:nvSpPr>
        <dsp:cNvPr id="0" name=""/>
        <dsp:cNvSpPr/>
      </dsp:nvSpPr>
      <dsp:spPr>
        <a:xfrm>
          <a:off x="824612" y="3193474"/>
          <a:ext cx="2074593" cy="4917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Career Opportunities / Professional Development</a:t>
          </a:r>
        </a:p>
      </dsp:txBody>
      <dsp:txXfrm>
        <a:off x="839014" y="3207876"/>
        <a:ext cx="2045789" cy="462900"/>
      </dsp:txXfrm>
    </dsp:sp>
    <dsp:sp modelId="{4DB1DE30-A44C-40F9-95C8-401545CCB213}">
      <dsp:nvSpPr>
        <dsp:cNvPr id="0" name=""/>
        <dsp:cNvSpPr/>
      </dsp:nvSpPr>
      <dsp:spPr>
        <a:xfrm>
          <a:off x="698843" y="541567"/>
          <a:ext cx="125769" cy="3512389"/>
        </a:xfrm>
        <a:custGeom>
          <a:avLst/>
          <a:gdLst/>
          <a:ahLst/>
          <a:cxnLst/>
          <a:rect l="0" t="0" r="0" b="0"/>
          <a:pathLst>
            <a:path>
              <a:moveTo>
                <a:pt x="0" y="0"/>
              </a:moveTo>
              <a:lnTo>
                <a:pt x="0" y="3512389"/>
              </a:lnTo>
              <a:lnTo>
                <a:pt x="125769" y="351238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909DAE-E513-4EA1-A41E-75BA002C31A0}">
      <dsp:nvSpPr>
        <dsp:cNvPr id="0" name=""/>
        <dsp:cNvSpPr/>
      </dsp:nvSpPr>
      <dsp:spPr>
        <a:xfrm>
          <a:off x="824612" y="3808105"/>
          <a:ext cx="2057127" cy="4917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Job Security </a:t>
          </a:r>
        </a:p>
      </dsp:txBody>
      <dsp:txXfrm>
        <a:off x="839014" y="3822507"/>
        <a:ext cx="2028323" cy="462900"/>
      </dsp:txXfrm>
    </dsp:sp>
    <dsp:sp modelId="{28F03026-35D4-4179-9CD8-DD347545F037}">
      <dsp:nvSpPr>
        <dsp:cNvPr id="0" name=""/>
        <dsp:cNvSpPr/>
      </dsp:nvSpPr>
      <dsp:spPr>
        <a:xfrm>
          <a:off x="2798722" y="3293"/>
          <a:ext cx="1731676" cy="491704"/>
        </a:xfrm>
        <a:prstGeom prst="roundRect">
          <a:avLst>
            <a:gd name="adj" fmla="val 10000"/>
          </a:avLst>
        </a:prstGeom>
        <a:solidFill>
          <a:srgbClr val="00B050"/>
        </a:solidFill>
        <a:ln w="19050" cap="rnd" cmpd="sng" algn="ctr">
          <a:solidFill>
            <a:srgbClr val="7030A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Improve Working Culture</a:t>
          </a:r>
        </a:p>
      </dsp:txBody>
      <dsp:txXfrm>
        <a:off x="2813124" y="17695"/>
        <a:ext cx="1702872" cy="462900"/>
      </dsp:txXfrm>
    </dsp:sp>
    <dsp:sp modelId="{098F9B5A-4C48-489F-999C-518EB2AC5DFA}">
      <dsp:nvSpPr>
        <dsp:cNvPr id="0" name=""/>
        <dsp:cNvSpPr/>
      </dsp:nvSpPr>
      <dsp:spPr>
        <a:xfrm>
          <a:off x="2971890" y="494998"/>
          <a:ext cx="173167" cy="491033"/>
        </a:xfrm>
        <a:custGeom>
          <a:avLst/>
          <a:gdLst/>
          <a:ahLst/>
          <a:cxnLst/>
          <a:rect l="0" t="0" r="0" b="0"/>
          <a:pathLst>
            <a:path>
              <a:moveTo>
                <a:pt x="0" y="0"/>
              </a:moveTo>
              <a:lnTo>
                <a:pt x="0" y="491033"/>
              </a:lnTo>
              <a:lnTo>
                <a:pt x="173167" y="4910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BE7196-0EBB-4948-BBEC-4C9666D20EAB}">
      <dsp:nvSpPr>
        <dsp:cNvPr id="0" name=""/>
        <dsp:cNvSpPr/>
      </dsp:nvSpPr>
      <dsp:spPr>
        <a:xfrm>
          <a:off x="3145058" y="617924"/>
          <a:ext cx="2021457" cy="73621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Abide by the UK tachograph rules – 30 min breaks after 6 hrs of driving </a:t>
          </a:r>
        </a:p>
      </dsp:txBody>
      <dsp:txXfrm>
        <a:off x="3166621" y="639487"/>
        <a:ext cx="1978331" cy="693088"/>
      </dsp:txXfrm>
    </dsp:sp>
    <dsp:sp modelId="{E345BD36-1E8E-493B-BB92-F9817E7C996A}">
      <dsp:nvSpPr>
        <dsp:cNvPr id="0" name=""/>
        <dsp:cNvSpPr/>
      </dsp:nvSpPr>
      <dsp:spPr>
        <a:xfrm>
          <a:off x="2971890" y="494998"/>
          <a:ext cx="173167" cy="1301653"/>
        </a:xfrm>
        <a:custGeom>
          <a:avLst/>
          <a:gdLst/>
          <a:ahLst/>
          <a:cxnLst/>
          <a:rect l="0" t="0" r="0" b="0"/>
          <a:pathLst>
            <a:path>
              <a:moveTo>
                <a:pt x="0" y="0"/>
              </a:moveTo>
              <a:lnTo>
                <a:pt x="0" y="1301653"/>
              </a:lnTo>
              <a:lnTo>
                <a:pt x="173167" y="130165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23631D2-EBD2-4C1F-8C95-4A77B0941980}">
      <dsp:nvSpPr>
        <dsp:cNvPr id="0" name=""/>
        <dsp:cNvSpPr/>
      </dsp:nvSpPr>
      <dsp:spPr>
        <a:xfrm>
          <a:off x="3145058" y="1477065"/>
          <a:ext cx="2863641" cy="63917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Award drivers with public bank holidays or even on a rotational / volunteer basis</a:t>
          </a:r>
        </a:p>
      </dsp:txBody>
      <dsp:txXfrm>
        <a:off x="3163779" y="1495786"/>
        <a:ext cx="2826199" cy="601729"/>
      </dsp:txXfrm>
    </dsp:sp>
    <dsp:sp modelId="{3B4CCD5E-DD05-4E3E-BF40-B09176E0232A}">
      <dsp:nvSpPr>
        <dsp:cNvPr id="0" name=""/>
        <dsp:cNvSpPr/>
      </dsp:nvSpPr>
      <dsp:spPr>
        <a:xfrm>
          <a:off x="2971890" y="494998"/>
          <a:ext cx="173167" cy="2001499"/>
        </a:xfrm>
        <a:custGeom>
          <a:avLst/>
          <a:gdLst/>
          <a:ahLst/>
          <a:cxnLst/>
          <a:rect l="0" t="0" r="0" b="0"/>
          <a:pathLst>
            <a:path>
              <a:moveTo>
                <a:pt x="0" y="0"/>
              </a:moveTo>
              <a:lnTo>
                <a:pt x="0" y="2001499"/>
              </a:lnTo>
              <a:lnTo>
                <a:pt x="173167" y="200149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E008609-917C-4B18-B465-4E12343D0CC3}">
      <dsp:nvSpPr>
        <dsp:cNvPr id="0" name=""/>
        <dsp:cNvSpPr/>
      </dsp:nvSpPr>
      <dsp:spPr>
        <a:xfrm>
          <a:off x="3145058" y="2239163"/>
          <a:ext cx="2509865" cy="5146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Subsidise training costs for employees</a:t>
          </a:r>
        </a:p>
      </dsp:txBody>
      <dsp:txXfrm>
        <a:off x="3160132" y="2254237"/>
        <a:ext cx="2479717" cy="484519"/>
      </dsp:txXfrm>
    </dsp:sp>
    <dsp:sp modelId="{34A8AD3A-D1D0-4CD1-AFFE-06840A76C32C}">
      <dsp:nvSpPr>
        <dsp:cNvPr id="0" name=""/>
        <dsp:cNvSpPr/>
      </dsp:nvSpPr>
      <dsp:spPr>
        <a:xfrm>
          <a:off x="2971890" y="494998"/>
          <a:ext cx="173167" cy="2631365"/>
        </a:xfrm>
        <a:custGeom>
          <a:avLst/>
          <a:gdLst/>
          <a:ahLst/>
          <a:cxnLst/>
          <a:rect l="0" t="0" r="0" b="0"/>
          <a:pathLst>
            <a:path>
              <a:moveTo>
                <a:pt x="0" y="0"/>
              </a:moveTo>
              <a:lnTo>
                <a:pt x="0" y="2631365"/>
              </a:lnTo>
              <a:lnTo>
                <a:pt x="173167" y="263136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7C5A300-D261-4CC7-86F2-0758D76838BE}">
      <dsp:nvSpPr>
        <dsp:cNvPr id="0" name=""/>
        <dsp:cNvSpPr/>
      </dsp:nvSpPr>
      <dsp:spPr>
        <a:xfrm>
          <a:off x="3145058" y="2876757"/>
          <a:ext cx="2804086" cy="49921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Provide free mandatory medical checks for drivers.</a:t>
          </a:r>
        </a:p>
      </dsp:txBody>
      <dsp:txXfrm>
        <a:off x="3159679" y="2891378"/>
        <a:ext cx="2774844" cy="469971"/>
      </dsp:txXfrm>
    </dsp:sp>
    <dsp:sp modelId="{98780440-0CE1-4F39-8E61-1D55FBD805B8}">
      <dsp:nvSpPr>
        <dsp:cNvPr id="0" name=""/>
        <dsp:cNvSpPr/>
      </dsp:nvSpPr>
      <dsp:spPr>
        <a:xfrm>
          <a:off x="2971890" y="494998"/>
          <a:ext cx="173167" cy="3290754"/>
        </a:xfrm>
        <a:custGeom>
          <a:avLst/>
          <a:gdLst/>
          <a:ahLst/>
          <a:cxnLst/>
          <a:rect l="0" t="0" r="0" b="0"/>
          <a:pathLst>
            <a:path>
              <a:moveTo>
                <a:pt x="0" y="0"/>
              </a:moveTo>
              <a:lnTo>
                <a:pt x="0" y="3290754"/>
              </a:lnTo>
              <a:lnTo>
                <a:pt x="173167" y="329075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6179E9-691F-41DD-941D-7A670C1401AD}">
      <dsp:nvSpPr>
        <dsp:cNvPr id="0" name=""/>
        <dsp:cNvSpPr/>
      </dsp:nvSpPr>
      <dsp:spPr>
        <a:xfrm>
          <a:off x="3145058" y="3498896"/>
          <a:ext cx="2172288" cy="57371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Pay fair and competitive wages</a:t>
          </a:r>
        </a:p>
      </dsp:txBody>
      <dsp:txXfrm>
        <a:off x="3161861" y="3515699"/>
        <a:ext cx="2138682" cy="540105"/>
      </dsp:txXfrm>
    </dsp:sp>
    <dsp:sp modelId="{5B7BCBB2-2FAE-443B-ABAE-D7BE4C0D2332}">
      <dsp:nvSpPr>
        <dsp:cNvPr id="0" name=""/>
        <dsp:cNvSpPr/>
      </dsp:nvSpPr>
      <dsp:spPr>
        <a:xfrm>
          <a:off x="2971890" y="494998"/>
          <a:ext cx="173167" cy="3946388"/>
        </a:xfrm>
        <a:custGeom>
          <a:avLst/>
          <a:gdLst/>
          <a:ahLst/>
          <a:cxnLst/>
          <a:rect l="0" t="0" r="0" b="0"/>
          <a:pathLst>
            <a:path>
              <a:moveTo>
                <a:pt x="0" y="0"/>
              </a:moveTo>
              <a:lnTo>
                <a:pt x="0" y="3946388"/>
              </a:lnTo>
              <a:lnTo>
                <a:pt x="173167" y="394638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6FFAB5-58C3-4129-81FF-7F30294B95CC}">
      <dsp:nvSpPr>
        <dsp:cNvPr id="0" name=""/>
        <dsp:cNvSpPr/>
      </dsp:nvSpPr>
      <dsp:spPr>
        <a:xfrm>
          <a:off x="3145058" y="4195534"/>
          <a:ext cx="2848198" cy="4917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Upgraded cabins to improve on sleeping and eating conditions</a:t>
          </a:r>
        </a:p>
      </dsp:txBody>
      <dsp:txXfrm>
        <a:off x="3159460" y="4209936"/>
        <a:ext cx="2819394" cy="4629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8194B-BD64-42FA-954C-3D100246992E}">
      <dsp:nvSpPr>
        <dsp:cNvPr id="0" name=""/>
        <dsp:cNvSpPr/>
      </dsp:nvSpPr>
      <dsp:spPr>
        <a:xfrm>
          <a:off x="0" y="256485"/>
          <a:ext cx="1730598" cy="650207"/>
        </a:xfrm>
        <a:prstGeom prst="roundRect">
          <a:avLst>
            <a:gd name="adj" fmla="val 10000"/>
          </a:avLst>
        </a:prstGeom>
        <a:solidFill>
          <a:srgbClr val="00B050"/>
        </a:solidFill>
        <a:ln w="19050" cap="rnd" cmpd="sng" algn="ctr">
          <a:solidFill>
            <a:srgbClr val="7030A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Increase Staff Retention </a:t>
          </a:r>
        </a:p>
      </dsp:txBody>
      <dsp:txXfrm>
        <a:off x="19044" y="275529"/>
        <a:ext cx="1692510" cy="612119"/>
      </dsp:txXfrm>
    </dsp:sp>
    <dsp:sp modelId="{1D24C9BC-2A21-4705-A278-2AC690E75D89}">
      <dsp:nvSpPr>
        <dsp:cNvPr id="0" name=""/>
        <dsp:cNvSpPr/>
      </dsp:nvSpPr>
      <dsp:spPr>
        <a:xfrm>
          <a:off x="173059" y="906692"/>
          <a:ext cx="173239" cy="374091"/>
        </a:xfrm>
        <a:custGeom>
          <a:avLst/>
          <a:gdLst/>
          <a:ahLst/>
          <a:cxnLst/>
          <a:rect l="0" t="0" r="0" b="0"/>
          <a:pathLst>
            <a:path>
              <a:moveTo>
                <a:pt x="0" y="0"/>
              </a:moveTo>
              <a:lnTo>
                <a:pt x="0" y="374091"/>
              </a:lnTo>
              <a:lnTo>
                <a:pt x="173239" y="37409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A118576-0A58-4DAC-811C-4CFD54EE009A}">
      <dsp:nvSpPr>
        <dsp:cNvPr id="0" name=""/>
        <dsp:cNvSpPr/>
      </dsp:nvSpPr>
      <dsp:spPr>
        <a:xfrm>
          <a:off x="346298" y="996751"/>
          <a:ext cx="1551069" cy="56806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Clear Communication</a:t>
          </a:r>
        </a:p>
      </dsp:txBody>
      <dsp:txXfrm>
        <a:off x="362936" y="1013389"/>
        <a:ext cx="1517793" cy="534788"/>
      </dsp:txXfrm>
    </dsp:sp>
    <dsp:sp modelId="{B2AD2EBB-02DB-4B95-82BB-7CDBC4F816EC}">
      <dsp:nvSpPr>
        <dsp:cNvPr id="0" name=""/>
        <dsp:cNvSpPr/>
      </dsp:nvSpPr>
      <dsp:spPr>
        <a:xfrm>
          <a:off x="173059" y="906692"/>
          <a:ext cx="173239" cy="1034704"/>
        </a:xfrm>
        <a:custGeom>
          <a:avLst/>
          <a:gdLst/>
          <a:ahLst/>
          <a:cxnLst/>
          <a:rect l="0" t="0" r="0" b="0"/>
          <a:pathLst>
            <a:path>
              <a:moveTo>
                <a:pt x="0" y="0"/>
              </a:moveTo>
              <a:lnTo>
                <a:pt x="0" y="1034704"/>
              </a:lnTo>
              <a:lnTo>
                <a:pt x="173239" y="103470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105013-46E6-45C4-8264-12322A0862CA}">
      <dsp:nvSpPr>
        <dsp:cNvPr id="0" name=""/>
        <dsp:cNvSpPr/>
      </dsp:nvSpPr>
      <dsp:spPr>
        <a:xfrm>
          <a:off x="346298" y="1675074"/>
          <a:ext cx="1830713" cy="53264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Employee Recognition Programs</a:t>
          </a:r>
        </a:p>
      </dsp:txBody>
      <dsp:txXfrm>
        <a:off x="361899" y="1690675"/>
        <a:ext cx="1799511" cy="501443"/>
      </dsp:txXfrm>
    </dsp:sp>
    <dsp:sp modelId="{6529396C-C6DE-440A-AD54-2717F527D9F1}">
      <dsp:nvSpPr>
        <dsp:cNvPr id="0" name=""/>
        <dsp:cNvSpPr/>
      </dsp:nvSpPr>
      <dsp:spPr>
        <a:xfrm>
          <a:off x="173059" y="906692"/>
          <a:ext cx="173239" cy="1631802"/>
        </a:xfrm>
        <a:custGeom>
          <a:avLst/>
          <a:gdLst/>
          <a:ahLst/>
          <a:cxnLst/>
          <a:rect l="0" t="0" r="0" b="0"/>
          <a:pathLst>
            <a:path>
              <a:moveTo>
                <a:pt x="0" y="0"/>
              </a:moveTo>
              <a:lnTo>
                <a:pt x="0" y="1631802"/>
              </a:lnTo>
              <a:lnTo>
                <a:pt x="173239" y="163180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1468EE6-0D6F-4772-8282-5876685067FA}">
      <dsp:nvSpPr>
        <dsp:cNvPr id="0" name=""/>
        <dsp:cNvSpPr/>
      </dsp:nvSpPr>
      <dsp:spPr>
        <a:xfrm>
          <a:off x="346298" y="2317978"/>
          <a:ext cx="1774148" cy="44103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Work Life Balance</a:t>
          </a:r>
        </a:p>
      </dsp:txBody>
      <dsp:txXfrm>
        <a:off x="359215" y="2330895"/>
        <a:ext cx="1748314" cy="415199"/>
      </dsp:txXfrm>
    </dsp:sp>
    <dsp:sp modelId="{7B0EE0A7-1012-4D1B-94FB-3DF47470E6CE}">
      <dsp:nvSpPr>
        <dsp:cNvPr id="0" name=""/>
        <dsp:cNvSpPr/>
      </dsp:nvSpPr>
      <dsp:spPr>
        <a:xfrm>
          <a:off x="173059" y="906692"/>
          <a:ext cx="173239" cy="2226313"/>
        </a:xfrm>
        <a:custGeom>
          <a:avLst/>
          <a:gdLst/>
          <a:ahLst/>
          <a:cxnLst/>
          <a:rect l="0" t="0" r="0" b="0"/>
          <a:pathLst>
            <a:path>
              <a:moveTo>
                <a:pt x="0" y="0"/>
              </a:moveTo>
              <a:lnTo>
                <a:pt x="0" y="2226313"/>
              </a:lnTo>
              <a:lnTo>
                <a:pt x="173239" y="222631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DBB78D-E70D-4F7F-BBB3-6499337AD8B1}">
      <dsp:nvSpPr>
        <dsp:cNvPr id="0" name=""/>
        <dsp:cNvSpPr/>
      </dsp:nvSpPr>
      <dsp:spPr>
        <a:xfrm>
          <a:off x="346298" y="2869270"/>
          <a:ext cx="2530072" cy="52747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Professional Development Opportunities</a:t>
          </a:r>
        </a:p>
      </dsp:txBody>
      <dsp:txXfrm>
        <a:off x="361747" y="2884719"/>
        <a:ext cx="2499174" cy="496573"/>
      </dsp:txXfrm>
    </dsp:sp>
    <dsp:sp modelId="{06E02DC6-16D8-4AFC-B384-6364AB816D4A}">
      <dsp:nvSpPr>
        <dsp:cNvPr id="0" name=""/>
        <dsp:cNvSpPr/>
      </dsp:nvSpPr>
      <dsp:spPr>
        <a:xfrm>
          <a:off x="173059" y="906692"/>
          <a:ext cx="173239" cy="2820825"/>
        </a:xfrm>
        <a:custGeom>
          <a:avLst/>
          <a:gdLst/>
          <a:ahLst/>
          <a:cxnLst/>
          <a:rect l="0" t="0" r="0" b="0"/>
          <a:pathLst>
            <a:path>
              <a:moveTo>
                <a:pt x="0" y="0"/>
              </a:moveTo>
              <a:lnTo>
                <a:pt x="0" y="2820825"/>
              </a:lnTo>
              <a:lnTo>
                <a:pt x="173239" y="282082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1B74BA2-D93D-4F67-9B5F-AE248EE51265}">
      <dsp:nvSpPr>
        <dsp:cNvPr id="0" name=""/>
        <dsp:cNvSpPr/>
      </dsp:nvSpPr>
      <dsp:spPr>
        <a:xfrm>
          <a:off x="346298" y="3507000"/>
          <a:ext cx="1903861" cy="44103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Employee Wellbeing Initiatives</a:t>
          </a:r>
        </a:p>
      </dsp:txBody>
      <dsp:txXfrm>
        <a:off x="359215" y="3519917"/>
        <a:ext cx="1878027" cy="415199"/>
      </dsp:txXfrm>
    </dsp:sp>
    <dsp:sp modelId="{520A97FD-3623-4D2B-A315-89CF4208FFCE}">
      <dsp:nvSpPr>
        <dsp:cNvPr id="0" name=""/>
        <dsp:cNvSpPr/>
      </dsp:nvSpPr>
      <dsp:spPr>
        <a:xfrm>
          <a:off x="173059" y="906692"/>
          <a:ext cx="173239" cy="3372117"/>
        </a:xfrm>
        <a:custGeom>
          <a:avLst/>
          <a:gdLst/>
          <a:ahLst/>
          <a:cxnLst/>
          <a:rect l="0" t="0" r="0" b="0"/>
          <a:pathLst>
            <a:path>
              <a:moveTo>
                <a:pt x="0" y="0"/>
              </a:moveTo>
              <a:lnTo>
                <a:pt x="0" y="3372117"/>
              </a:lnTo>
              <a:lnTo>
                <a:pt x="173239" y="337211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C0F006-F62D-4AE0-9B37-00E23B3D13BE}">
      <dsp:nvSpPr>
        <dsp:cNvPr id="0" name=""/>
        <dsp:cNvSpPr/>
      </dsp:nvSpPr>
      <dsp:spPr>
        <a:xfrm>
          <a:off x="346298" y="4058293"/>
          <a:ext cx="2183596" cy="44103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Performance, Development &amp; Review</a:t>
          </a:r>
        </a:p>
      </dsp:txBody>
      <dsp:txXfrm>
        <a:off x="359215" y="4071210"/>
        <a:ext cx="2157762" cy="415199"/>
      </dsp:txXfrm>
    </dsp:sp>
    <dsp:sp modelId="{49FEB96D-9934-4487-B4EE-4E0A40027E23}">
      <dsp:nvSpPr>
        <dsp:cNvPr id="0" name=""/>
        <dsp:cNvSpPr/>
      </dsp:nvSpPr>
      <dsp:spPr>
        <a:xfrm>
          <a:off x="173059" y="906692"/>
          <a:ext cx="173239" cy="3923409"/>
        </a:xfrm>
        <a:custGeom>
          <a:avLst/>
          <a:gdLst/>
          <a:ahLst/>
          <a:cxnLst/>
          <a:rect l="0" t="0" r="0" b="0"/>
          <a:pathLst>
            <a:path>
              <a:moveTo>
                <a:pt x="0" y="0"/>
              </a:moveTo>
              <a:lnTo>
                <a:pt x="0" y="3923409"/>
              </a:lnTo>
              <a:lnTo>
                <a:pt x="173239" y="392340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3A8991F-7DE7-450E-B8D7-4ABD028850F3}">
      <dsp:nvSpPr>
        <dsp:cNvPr id="0" name=""/>
        <dsp:cNvSpPr/>
      </dsp:nvSpPr>
      <dsp:spPr>
        <a:xfrm>
          <a:off x="346298" y="4609585"/>
          <a:ext cx="1591870" cy="44103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Team Building Activities</a:t>
          </a:r>
        </a:p>
      </dsp:txBody>
      <dsp:txXfrm>
        <a:off x="359215" y="4622502"/>
        <a:ext cx="1566036" cy="415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A744B-7476-46A5-AC8B-8B9DD0B0FA18}">
      <dsp:nvSpPr>
        <dsp:cNvPr id="0" name=""/>
        <dsp:cNvSpPr/>
      </dsp:nvSpPr>
      <dsp:spPr>
        <a:xfrm rot="5400000">
          <a:off x="-161631" y="161991"/>
          <a:ext cx="1077545" cy="754281"/>
        </a:xfrm>
        <a:prstGeom prst="chevron">
          <a:avLst/>
        </a:prstGeom>
        <a:solidFill>
          <a:srgbClr val="00B0F0"/>
        </a:solidFill>
        <a:ln w="19050" cap="rnd" cmpd="sng" algn="ctr">
          <a:solidFill>
            <a:srgbClr val="FFFF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Work Environment</a:t>
          </a:r>
        </a:p>
      </dsp:txBody>
      <dsp:txXfrm rot="-5400000">
        <a:off x="2" y="377500"/>
        <a:ext cx="754281" cy="323264"/>
      </dsp:txXfrm>
    </dsp:sp>
    <dsp:sp modelId="{154314E8-2833-4A9E-AFE5-F4953B97B6B6}">
      <dsp:nvSpPr>
        <dsp:cNvPr id="0" name=""/>
        <dsp:cNvSpPr/>
      </dsp:nvSpPr>
      <dsp:spPr>
        <a:xfrm rot="5400000">
          <a:off x="4567770" y="-3810722"/>
          <a:ext cx="978639" cy="8605618"/>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Shorter delivery routes</a:t>
          </a:r>
        </a:p>
        <a:p>
          <a:pPr marL="114300" lvl="1" indent="-114300" algn="l" defTabSz="533400">
            <a:lnSpc>
              <a:spcPct val="90000"/>
            </a:lnSpc>
            <a:spcBef>
              <a:spcPct val="0"/>
            </a:spcBef>
            <a:spcAft>
              <a:spcPct val="15000"/>
            </a:spcAft>
            <a:buChar char="•"/>
          </a:pPr>
          <a:r>
            <a:rPr lang="en-GB" sz="1200" kern="1200" dirty="0"/>
            <a:t>Frequent communication / feedback / instructions / updates</a:t>
          </a:r>
        </a:p>
        <a:p>
          <a:pPr marL="114300" lvl="1" indent="-114300" algn="l" defTabSz="533400">
            <a:lnSpc>
              <a:spcPct val="90000"/>
            </a:lnSpc>
            <a:spcBef>
              <a:spcPct val="0"/>
            </a:spcBef>
            <a:spcAft>
              <a:spcPct val="15000"/>
            </a:spcAft>
            <a:buChar char="•"/>
          </a:pPr>
          <a:r>
            <a:rPr lang="en-GB" sz="1200" kern="1200" dirty="0"/>
            <a:t>Target based performance trackers</a:t>
          </a:r>
        </a:p>
        <a:p>
          <a:pPr marL="114300" lvl="1" indent="-114300" algn="l" defTabSz="533400">
            <a:lnSpc>
              <a:spcPct val="90000"/>
            </a:lnSpc>
            <a:spcBef>
              <a:spcPct val="0"/>
            </a:spcBef>
            <a:spcAft>
              <a:spcPct val="15000"/>
            </a:spcAft>
            <a:buChar char="•"/>
          </a:pPr>
          <a:r>
            <a:rPr lang="en-GB" sz="1200" kern="1200" dirty="0"/>
            <a:t>Approachable management – strong Human Resources policies </a:t>
          </a:r>
        </a:p>
        <a:p>
          <a:pPr marL="114300" lvl="1" indent="-114300" algn="l" defTabSz="533400">
            <a:lnSpc>
              <a:spcPct val="90000"/>
            </a:lnSpc>
            <a:spcBef>
              <a:spcPct val="0"/>
            </a:spcBef>
            <a:spcAft>
              <a:spcPct val="15000"/>
            </a:spcAft>
            <a:buChar char="•"/>
          </a:pPr>
          <a:r>
            <a:rPr lang="en-GB" sz="1200" kern="1200" dirty="0"/>
            <a:t>Health &amp; Well Being incentives </a:t>
          </a:r>
        </a:p>
      </dsp:txBody>
      <dsp:txXfrm rot="-5400000">
        <a:off x="754281" y="50540"/>
        <a:ext cx="8557845" cy="883093"/>
      </dsp:txXfrm>
    </dsp:sp>
    <dsp:sp modelId="{60B8B255-FA49-4C8D-8C58-282B5A0896E6}">
      <dsp:nvSpPr>
        <dsp:cNvPr id="0" name=""/>
        <dsp:cNvSpPr/>
      </dsp:nvSpPr>
      <dsp:spPr>
        <a:xfrm rot="5400000">
          <a:off x="-161631" y="1134318"/>
          <a:ext cx="1077545" cy="754281"/>
        </a:xfrm>
        <a:prstGeom prst="chevron">
          <a:avLst/>
        </a:prstGeom>
        <a:solidFill>
          <a:schemeClr val="accent1">
            <a:hueOff val="0"/>
            <a:satOff val="0"/>
            <a:lumOff val="0"/>
            <a:alphaOff val="0"/>
          </a:schemeClr>
        </a:solidFill>
        <a:ln w="19050" cap="rnd" cmpd="sng" algn="ctr">
          <a:solidFill>
            <a:srgbClr val="FF00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Infrastructure  </a:t>
          </a:r>
        </a:p>
      </dsp:txBody>
      <dsp:txXfrm rot="-5400000">
        <a:off x="2" y="1349827"/>
        <a:ext cx="754281" cy="323264"/>
      </dsp:txXfrm>
    </dsp:sp>
    <dsp:sp modelId="{C4E16E0A-27DA-4D4B-9D42-2E8E636AED9D}">
      <dsp:nvSpPr>
        <dsp:cNvPr id="0" name=""/>
        <dsp:cNvSpPr/>
      </dsp:nvSpPr>
      <dsp:spPr>
        <a:xfrm rot="5400000">
          <a:off x="4665235" y="-2841615"/>
          <a:ext cx="783710" cy="8605618"/>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Training opportunities, cover expenses and CPC training / refresher costs.</a:t>
          </a:r>
        </a:p>
        <a:p>
          <a:pPr marL="114300" lvl="1" indent="-114300" algn="l" defTabSz="533400">
            <a:lnSpc>
              <a:spcPct val="90000"/>
            </a:lnSpc>
            <a:spcBef>
              <a:spcPct val="0"/>
            </a:spcBef>
            <a:spcAft>
              <a:spcPct val="15000"/>
            </a:spcAft>
            <a:buChar char="•"/>
          </a:pPr>
          <a:r>
            <a:rPr lang="en-GB" sz="1200" kern="1200" dirty="0"/>
            <a:t>Recruit ex-drivers who are still qualified, incentives for experienced drivers – this will increase productivity.</a:t>
          </a:r>
        </a:p>
        <a:p>
          <a:pPr marL="114300" lvl="1" indent="-114300" algn="l" defTabSz="533400">
            <a:lnSpc>
              <a:spcPct val="90000"/>
            </a:lnSpc>
            <a:spcBef>
              <a:spcPct val="0"/>
            </a:spcBef>
            <a:spcAft>
              <a:spcPct val="15000"/>
            </a:spcAft>
            <a:buChar char="•"/>
          </a:pPr>
          <a:r>
            <a:rPr lang="en-GB" sz="1200" kern="1200" dirty="0"/>
            <a:t>Look at apprenticeships for potential young drivers. Assist with education costs. Recruit young drivers by financial incentives.</a:t>
          </a:r>
        </a:p>
        <a:p>
          <a:pPr marL="114300" lvl="1" indent="-114300" algn="l" defTabSz="533400">
            <a:lnSpc>
              <a:spcPct val="90000"/>
            </a:lnSpc>
            <a:spcBef>
              <a:spcPct val="0"/>
            </a:spcBef>
            <a:spcAft>
              <a:spcPct val="15000"/>
            </a:spcAft>
            <a:buChar char="•"/>
          </a:pPr>
          <a:r>
            <a:rPr lang="en-GB" sz="1200" kern="1200" dirty="0"/>
            <a:t>Avoid recruitment agencies as they are expensive and contracted employees are seen as temporary. </a:t>
          </a:r>
        </a:p>
      </dsp:txBody>
      <dsp:txXfrm rot="-5400000">
        <a:off x="754281" y="1107597"/>
        <a:ext cx="8567360" cy="707194"/>
      </dsp:txXfrm>
    </dsp:sp>
    <dsp:sp modelId="{5B064832-67C8-4B54-B322-72039ED55507}">
      <dsp:nvSpPr>
        <dsp:cNvPr id="0" name=""/>
        <dsp:cNvSpPr/>
      </dsp:nvSpPr>
      <dsp:spPr>
        <a:xfrm rot="5400000">
          <a:off x="-202653" y="2075627"/>
          <a:ext cx="1159589" cy="754281"/>
        </a:xfrm>
        <a:prstGeom prst="chevron">
          <a:avLst/>
        </a:prstGeom>
        <a:solidFill>
          <a:srgbClr val="92D050"/>
        </a:solidFill>
        <a:ln w="19050" cap="rnd" cmpd="sng" algn="ctr">
          <a:solidFill>
            <a:srgbClr val="00B0F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Employee Recognition</a:t>
          </a:r>
        </a:p>
      </dsp:txBody>
      <dsp:txXfrm rot="-5400000">
        <a:off x="2" y="2250114"/>
        <a:ext cx="754281" cy="405308"/>
      </dsp:txXfrm>
    </dsp:sp>
    <dsp:sp modelId="{8262CF94-01FA-4255-BE35-6E2EE73EB834}">
      <dsp:nvSpPr>
        <dsp:cNvPr id="0" name=""/>
        <dsp:cNvSpPr/>
      </dsp:nvSpPr>
      <dsp:spPr>
        <a:xfrm rot="5400000">
          <a:off x="4582917" y="-1878832"/>
          <a:ext cx="948347" cy="8605618"/>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Increase employee morale. Organised work events / annual social gatherings.</a:t>
          </a:r>
        </a:p>
        <a:p>
          <a:pPr marL="114300" lvl="1" indent="-114300" algn="l" defTabSz="533400">
            <a:lnSpc>
              <a:spcPct val="90000"/>
            </a:lnSpc>
            <a:spcBef>
              <a:spcPct val="0"/>
            </a:spcBef>
            <a:spcAft>
              <a:spcPct val="15000"/>
            </a:spcAft>
            <a:buChar char="•"/>
          </a:pPr>
          <a:r>
            <a:rPr lang="en-GB" sz="1200" kern="1200" dirty="0"/>
            <a:t>Acknowledgment of updated legislation. Protecting employees who should be seen as company assets.</a:t>
          </a:r>
        </a:p>
        <a:p>
          <a:pPr marL="114300" lvl="1" indent="-114300" algn="l" defTabSz="533400">
            <a:lnSpc>
              <a:spcPct val="90000"/>
            </a:lnSpc>
            <a:spcBef>
              <a:spcPct val="0"/>
            </a:spcBef>
            <a:spcAft>
              <a:spcPct val="15000"/>
            </a:spcAft>
            <a:buChar char="•"/>
          </a:pPr>
          <a:r>
            <a:rPr lang="en-GB" sz="1200" kern="1200" dirty="0"/>
            <a:t>Superior employee acknowledgment, approachable and practical management. </a:t>
          </a:r>
        </a:p>
        <a:p>
          <a:pPr marL="114300" lvl="1" indent="-114300" algn="l" defTabSz="533400">
            <a:lnSpc>
              <a:spcPct val="90000"/>
            </a:lnSpc>
            <a:spcBef>
              <a:spcPct val="0"/>
            </a:spcBef>
            <a:spcAft>
              <a:spcPct val="15000"/>
            </a:spcAft>
            <a:buChar char="•"/>
          </a:pPr>
          <a:r>
            <a:rPr lang="en-GB" sz="1200" kern="1200" dirty="0"/>
            <a:t>Service recognition. Competitive salaries and bonuses. </a:t>
          </a:r>
        </a:p>
      </dsp:txBody>
      <dsp:txXfrm rot="-5400000">
        <a:off x="754282" y="1996097"/>
        <a:ext cx="8559324" cy="8557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9B1C8-A4CF-4908-BC44-00D14B81650F}">
      <dsp:nvSpPr>
        <dsp:cNvPr id="0" name=""/>
        <dsp:cNvSpPr/>
      </dsp:nvSpPr>
      <dsp:spPr>
        <a:xfrm>
          <a:off x="-170267" y="-161483"/>
          <a:ext cx="6743276" cy="151892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1" kern="1200" dirty="0"/>
            <a:t>Already Happening </a:t>
          </a:r>
        </a:p>
        <a:p>
          <a:pPr marL="0" lvl="0" indent="0" algn="l" defTabSz="622300">
            <a:lnSpc>
              <a:spcPct val="90000"/>
            </a:lnSpc>
            <a:spcBef>
              <a:spcPct val="0"/>
            </a:spcBef>
            <a:spcAft>
              <a:spcPct val="35000"/>
            </a:spcAft>
            <a:buNone/>
          </a:pPr>
          <a:r>
            <a:rPr lang="en-GB" sz="1100" kern="1200" dirty="0"/>
            <a:t>* Battery electric HGVs available back to base operations and smaller sizes.</a:t>
          </a:r>
        </a:p>
        <a:p>
          <a:pPr marL="0" lvl="0" indent="0" algn="l" defTabSz="622300">
            <a:lnSpc>
              <a:spcPct val="90000"/>
            </a:lnSpc>
            <a:spcBef>
              <a:spcPct val="0"/>
            </a:spcBef>
            <a:spcAft>
              <a:spcPct val="35000"/>
            </a:spcAft>
            <a:buNone/>
          </a:pPr>
          <a:r>
            <a:rPr lang="en-GB" sz="1100" kern="1200" dirty="0"/>
            <a:t>* Hydrogen fuel cell vehicle cat prototype / trial stages.</a:t>
          </a:r>
        </a:p>
        <a:p>
          <a:pPr marL="0" lvl="0" indent="0" algn="l" defTabSz="622300">
            <a:lnSpc>
              <a:spcPct val="90000"/>
            </a:lnSpc>
            <a:spcBef>
              <a:spcPct val="0"/>
            </a:spcBef>
            <a:spcAft>
              <a:spcPct val="35000"/>
            </a:spcAft>
            <a:buNone/>
          </a:pPr>
          <a:r>
            <a:rPr lang="en-GB" sz="1100" kern="1200" dirty="0"/>
            <a:t>* Electricity grid upgrade costs partially shared by taxpayers. </a:t>
          </a:r>
        </a:p>
        <a:p>
          <a:pPr marL="0" lvl="0" indent="0" algn="l" defTabSz="622300">
            <a:lnSpc>
              <a:spcPct val="90000"/>
            </a:lnSpc>
            <a:spcBef>
              <a:spcPct val="0"/>
            </a:spcBef>
            <a:spcAft>
              <a:spcPct val="35000"/>
            </a:spcAft>
            <a:buNone/>
          </a:pPr>
          <a:r>
            <a:rPr lang="en-GB" sz="1100" kern="1200" dirty="0"/>
            <a:t>* Detailed information on the hurdles facing HGV decarbonisation and an agreed sequence of actions to overcome them.</a:t>
          </a:r>
        </a:p>
        <a:p>
          <a:pPr marL="0" lvl="0" indent="0" algn="l" defTabSz="622300">
            <a:lnSpc>
              <a:spcPct val="90000"/>
            </a:lnSpc>
            <a:spcBef>
              <a:spcPct val="0"/>
            </a:spcBef>
            <a:spcAft>
              <a:spcPct val="35000"/>
            </a:spcAft>
            <a:buNone/>
          </a:pPr>
          <a:endParaRPr lang="en-GB" sz="1100" kern="1200" dirty="0"/>
        </a:p>
      </dsp:txBody>
      <dsp:txXfrm>
        <a:off x="-125779" y="-116995"/>
        <a:ext cx="5104242" cy="1429944"/>
      </dsp:txXfrm>
    </dsp:sp>
    <dsp:sp modelId="{DE28A660-38B7-40A7-AB68-19065DEC7046}">
      <dsp:nvSpPr>
        <dsp:cNvPr id="0" name=""/>
        <dsp:cNvSpPr/>
      </dsp:nvSpPr>
      <dsp:spPr>
        <a:xfrm>
          <a:off x="373950" y="1641142"/>
          <a:ext cx="6743276" cy="112684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i="1" kern="1200" dirty="0"/>
            <a:t>Next 2 Years</a:t>
          </a:r>
        </a:p>
        <a:p>
          <a:pPr marL="0" lvl="0" indent="0" algn="l" defTabSz="622300">
            <a:lnSpc>
              <a:spcPct val="90000"/>
            </a:lnSpc>
            <a:spcBef>
              <a:spcPct val="0"/>
            </a:spcBef>
            <a:spcAft>
              <a:spcPct val="35000"/>
            </a:spcAft>
            <a:buNone/>
          </a:pPr>
          <a:r>
            <a:rPr lang="en-GB" sz="1200" kern="1200" dirty="0"/>
            <a:t>*Better understanding of the destination routes which have energy infrastructures for HGVs.</a:t>
          </a:r>
        </a:p>
        <a:p>
          <a:pPr marL="0" lvl="0" indent="0" algn="l" defTabSz="622300">
            <a:lnSpc>
              <a:spcPct val="90000"/>
            </a:lnSpc>
            <a:spcBef>
              <a:spcPct val="0"/>
            </a:spcBef>
            <a:spcAft>
              <a:spcPct val="35000"/>
            </a:spcAft>
            <a:buNone/>
          </a:pPr>
          <a:r>
            <a:rPr lang="en-GB" sz="1200" kern="1200" dirty="0"/>
            <a:t>* Further changes to the electricity market.</a:t>
          </a:r>
        </a:p>
      </dsp:txBody>
      <dsp:txXfrm>
        <a:off x="406954" y="1674146"/>
        <a:ext cx="5094975" cy="1060833"/>
      </dsp:txXfrm>
    </dsp:sp>
    <dsp:sp modelId="{8C47468C-0A53-401F-BA52-238197795143}">
      <dsp:nvSpPr>
        <dsp:cNvPr id="0" name=""/>
        <dsp:cNvSpPr/>
      </dsp:nvSpPr>
      <dsp:spPr>
        <a:xfrm>
          <a:off x="679186" y="3059694"/>
          <a:ext cx="7424347" cy="2164856"/>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i="1" kern="1200" dirty="0"/>
            <a:t>Next 5 Years</a:t>
          </a:r>
        </a:p>
        <a:p>
          <a:pPr marL="0" lvl="0" indent="0" algn="l" defTabSz="622300">
            <a:lnSpc>
              <a:spcPct val="90000"/>
            </a:lnSpc>
            <a:spcBef>
              <a:spcPct val="0"/>
            </a:spcBef>
            <a:spcAft>
              <a:spcPct val="35000"/>
            </a:spcAft>
            <a:buNone/>
          </a:pPr>
          <a:r>
            <a:rPr lang="en-GB" sz="1200" kern="1200" dirty="0"/>
            <a:t>* Mechanisms developed for small fleets to access the commercial investment and economies of scale available for larger fleets.</a:t>
          </a:r>
        </a:p>
        <a:p>
          <a:pPr marL="0" lvl="0" indent="0" algn="l" defTabSz="622300">
            <a:lnSpc>
              <a:spcPct val="90000"/>
            </a:lnSpc>
            <a:spcBef>
              <a:spcPct val="0"/>
            </a:spcBef>
            <a:spcAft>
              <a:spcPct val="35000"/>
            </a:spcAft>
            <a:buNone/>
          </a:pPr>
          <a:r>
            <a:rPr lang="en-GB" sz="1200" kern="1200" dirty="0"/>
            <a:t>* Operators, both large and small, are confident in the technical and financial choices open to them.</a:t>
          </a:r>
        </a:p>
        <a:p>
          <a:pPr marL="0" lvl="0" indent="0" algn="l" defTabSz="622300">
            <a:lnSpc>
              <a:spcPct val="90000"/>
            </a:lnSpc>
            <a:spcBef>
              <a:spcPct val="0"/>
            </a:spcBef>
            <a:spcAft>
              <a:spcPct val="35000"/>
            </a:spcAft>
            <a:buNone/>
          </a:pPr>
          <a:r>
            <a:rPr lang="en-GB" sz="1200" kern="1200" dirty="0"/>
            <a:t>* A wide range of zero emission HGVs up to </a:t>
          </a:r>
          <a:r>
            <a:rPr lang="en-GB" sz="1200" kern="1200" dirty="0" err="1"/>
            <a:t>44t</a:t>
          </a:r>
          <a:r>
            <a:rPr lang="en-GB" sz="1200" kern="1200" dirty="0"/>
            <a:t> will be available where infrastructure and demand are in place. </a:t>
          </a:r>
        </a:p>
        <a:p>
          <a:pPr marL="0" lvl="0" indent="0" algn="l" defTabSz="622300">
            <a:lnSpc>
              <a:spcPct val="90000"/>
            </a:lnSpc>
            <a:spcBef>
              <a:spcPct val="0"/>
            </a:spcBef>
            <a:spcAft>
              <a:spcPct val="35000"/>
            </a:spcAft>
            <a:buNone/>
          </a:pPr>
          <a:r>
            <a:rPr lang="en-GB" sz="1200" kern="1200" dirty="0"/>
            <a:t>* It is predicted that 50% of European truck sales by Scania, Volvo and Mercedes Benz will have zero emissions vehicles by 2030. </a:t>
          </a:r>
        </a:p>
        <a:p>
          <a:pPr marL="0" lvl="0" indent="0" algn="l" defTabSz="622300">
            <a:lnSpc>
              <a:spcPct val="90000"/>
            </a:lnSpc>
            <a:spcBef>
              <a:spcPct val="0"/>
            </a:spcBef>
            <a:spcAft>
              <a:spcPct val="35000"/>
            </a:spcAft>
            <a:buNone/>
          </a:pPr>
          <a:r>
            <a:rPr lang="en-GB" sz="1200" kern="1200" dirty="0"/>
            <a:t>* By 2035 all new HGVs under 26 tonnes sold in the UK must be zero emission. </a:t>
          </a:r>
        </a:p>
      </dsp:txBody>
      <dsp:txXfrm>
        <a:off x="742592" y="3123100"/>
        <a:ext cx="5555431" cy="2038044"/>
      </dsp:txXfrm>
    </dsp:sp>
    <dsp:sp modelId="{384EB4D0-6AA7-4715-A9CA-46837331924B}">
      <dsp:nvSpPr>
        <dsp:cNvPr id="0" name=""/>
        <dsp:cNvSpPr/>
      </dsp:nvSpPr>
      <dsp:spPr>
        <a:xfrm>
          <a:off x="5585711" y="990363"/>
          <a:ext cx="987298" cy="98729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807853" y="990363"/>
        <a:ext cx="543014" cy="742942"/>
      </dsp:txXfrm>
    </dsp:sp>
    <dsp:sp modelId="{8B89B627-6E38-4874-9633-89211A14DD88}">
      <dsp:nvSpPr>
        <dsp:cNvPr id="0" name=""/>
        <dsp:cNvSpPr/>
      </dsp:nvSpPr>
      <dsp:spPr>
        <a:xfrm>
          <a:off x="6180706" y="2752311"/>
          <a:ext cx="987298" cy="987298"/>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402848" y="2752311"/>
        <a:ext cx="543014" cy="74294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5/23/2024</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5/23/2024</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pn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6E411-E238-2845-BAF1-FB799460BB2C}"/>
              </a:ext>
            </a:extLst>
          </p:cNvPr>
          <p:cNvSpPr>
            <a:spLocks noGrp="1"/>
          </p:cNvSpPr>
          <p:nvPr>
            <p:ph type="ctrTitle"/>
          </p:nvPr>
        </p:nvSpPr>
        <p:spPr>
          <a:xfrm>
            <a:off x="402627" y="698999"/>
            <a:ext cx="4529422" cy="2601011"/>
          </a:xfrm>
        </p:spPr>
        <p:txBody>
          <a:bodyPr>
            <a:normAutofit/>
          </a:bodyPr>
          <a:lstStyle/>
          <a:p>
            <a:pPr algn="l"/>
            <a:r>
              <a:rPr lang="en-US" sz="3200" dirty="0"/>
              <a:t>Improving the logistics industry through recruitment, retention and </a:t>
            </a:r>
            <a:r>
              <a:rPr lang="en-US" sz="3200" dirty="0" err="1"/>
              <a:t>decarbonisation</a:t>
            </a:r>
            <a:endParaRPr lang="en-US" sz="3200" dirty="0"/>
          </a:p>
        </p:txBody>
      </p:sp>
      <p:sp>
        <p:nvSpPr>
          <p:cNvPr id="3" name="Subtitle 2">
            <a:extLst>
              <a:ext uri="{FF2B5EF4-FFF2-40B4-BE49-F238E27FC236}">
                <a16:creationId xmlns:a16="http://schemas.microsoft.com/office/drawing/2014/main" id="{E220E41E-8CD9-B048-A3EF-ADDBC38F93FD}"/>
              </a:ext>
            </a:extLst>
          </p:cNvPr>
          <p:cNvSpPr>
            <a:spLocks noGrp="1"/>
          </p:cNvSpPr>
          <p:nvPr>
            <p:ph type="subTitle" idx="1"/>
          </p:nvPr>
        </p:nvSpPr>
        <p:spPr>
          <a:xfrm>
            <a:off x="243079" y="4065468"/>
            <a:ext cx="5579563" cy="2219162"/>
          </a:xfrm>
        </p:spPr>
        <p:txBody>
          <a:bodyPr>
            <a:normAutofit/>
          </a:bodyPr>
          <a:lstStyle/>
          <a:p>
            <a:pPr algn="l"/>
            <a:r>
              <a:rPr lang="en-US" dirty="0"/>
              <a:t>Module: Engineering management leadership</a:t>
            </a:r>
            <a:br>
              <a:rPr lang="en-US" dirty="0"/>
            </a:br>
            <a:r>
              <a:rPr lang="en-US" dirty="0" err="1"/>
              <a:t>acea7006</a:t>
            </a:r>
            <a:endParaRPr lang="en-US" dirty="0"/>
          </a:p>
          <a:p>
            <a:pPr algn="l"/>
            <a:r>
              <a:rPr lang="en-US" dirty="0"/>
              <a:t>Name: Mark Davies</a:t>
            </a:r>
          </a:p>
          <a:p>
            <a:pPr algn="l"/>
            <a:r>
              <a:rPr lang="en-US" dirty="0"/>
              <a:t>Student </a:t>
            </a:r>
            <a:r>
              <a:rPr lang="en-US" dirty="0" err="1"/>
              <a:t>i.d</a:t>
            </a:r>
            <a:r>
              <a:rPr lang="en-US" dirty="0"/>
              <a:t>: 1650901 </a:t>
            </a:r>
          </a:p>
          <a:p>
            <a:pPr algn="l"/>
            <a:r>
              <a:rPr lang="en-US" dirty="0"/>
              <a:t>23</a:t>
            </a:r>
            <a:r>
              <a:rPr lang="en-US" sz="1600" baseline="30000" dirty="0"/>
              <a:t>rd</a:t>
            </a:r>
            <a:r>
              <a:rPr lang="en-US" dirty="0"/>
              <a:t> may 2024</a:t>
            </a:r>
          </a:p>
          <a:p>
            <a:pPr marL="285750" indent="-285750" algn="l">
              <a:buFont typeface="Arial" panose="020B0604020202020204" pitchFamily="34" charset="0"/>
              <a:buChar char="•"/>
            </a:pPr>
            <a:endParaRPr lang="en-US" dirty="0"/>
          </a:p>
        </p:txBody>
      </p:sp>
      <p:sp>
        <p:nvSpPr>
          <p:cNvPr id="13" name="Freeform 5">
            <a:extLst>
              <a:ext uri="{FF2B5EF4-FFF2-40B4-BE49-F238E27FC236}">
                <a16:creationId xmlns:a16="http://schemas.microsoft.com/office/drawing/2014/main" id="{383ABEA8-C940-4E63-9425-2636E3E96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5" name="Freeform 14">
            <a:extLst>
              <a:ext uri="{FF2B5EF4-FFF2-40B4-BE49-F238E27FC236}">
                <a16:creationId xmlns:a16="http://schemas.microsoft.com/office/drawing/2014/main" id="{94E1F0CE-2445-403C-A97B-5F9410D8F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A2930BEC-23C3-4943-BF3E-1489DF19FE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1" name="Straight Connector 20">
              <a:extLst>
                <a:ext uri="{FF2B5EF4-FFF2-40B4-BE49-F238E27FC236}">
                  <a16:creationId xmlns:a16="http://schemas.microsoft.com/office/drawing/2014/main" id="{5EE21198-6B2F-44DD-8ED1-08DBFDAC2E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233853C-FCDB-4072-A38A-F528AAFBBF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DF60640-56C1-4C2D-957C-A789DDD093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DBC8BAD-82DB-43C8-93D0-4CC4E2E95C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CFCEA8D-83B8-4970-9BC8-EDA33C5EBA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4345168-CE91-4C7A-BA9B-2AFCC817B3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4C9779D-5807-497E-BDDA-12ECD50340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3B09AA2-4E46-45A7-88C3-B77EBA9C87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8ED08BD-C105-46BF-B6B0-9F80A5B381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C4D9F2C-627F-4C7A-B40A-78BCA3BC54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48C129-86EE-4990-94FD-5931AD9197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AB33CEB-3A03-483A-8E91-8E1943D84D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00F4D10-7D5F-4765-A1AE-2F8CB7A39A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BE66C8F-A0F6-46E9-B972-C7D4A8FFB0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D614F2D-DA48-4D64-8BFE-4117C2E1C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2F83623-F07F-4A93-999E-67D5E4862B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B81F61E-B3F1-4730-A58B-C55D10BC08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2BF85AD-1922-4E38-87C6-287DC9439D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0323152-1BCA-4B09-BF43-597B5ABFE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16FA10F-4820-4210-BD18-A541FFDE5C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C83EE3B-D583-44FD-8551-97D34E80D5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AE834B5-319F-4E49-B39F-751A8792EF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3845535-477D-4E7B-B4F8-2CE3E5AF7B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7747927-13DA-4A4F-87AA-86E8D3D29C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E899985-4FD6-485D-9006-4708F48C5B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F1CB23D-807B-454C-B639-82CE0670E9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53295B9-732A-4D6D-91F1-03B91EB4F4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BB9D0F5-242C-4D55-93CB-9A32D2FC4F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C9AD0A8-54D7-406A-81E4-B0B4257DA2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14846DC-ACE3-449F-8465-4385A9CEC3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1768A72-A55A-4170-BD6F-F5E044A4B8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7196028-3C6E-4164-9319-995F2D2C22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87037486-DA11-4DB7-A63F-7B3F53312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3150956A-3D95-44EA-BB7D-340891BBC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58EA563-057B-4962-BD55-A9B16A3D00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2DEBB62-6CF4-4666-BBC6-45BE4E6F5F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2E7B7F07-D687-4AA4-9EC8-6D12373A2D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D3C7D5A-9C54-4EAD-B5AC-9EA3C62242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D845C49-1615-49DC-9137-9BB1FD331F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05A45E8-D654-4F65-ADFA-C534AA8691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E5F5EA-83DF-432D-B01C-EE510FBBC6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AB43556-FBEB-4AFE-ABE6-C5DDB6F1D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5FEDFA0A-B41D-474D-9560-852C0B0CF0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1C1FE481-1269-41D6-898E-7F3BCA9F1F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7BB1618C-0A00-47BD-B77A-F72DFAC6DD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DFF1B51-61EA-4306-B86A-2CEB48F15C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DF9854-1522-4F7F-8477-0F838601E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E78EA2C-1DB6-493B-8DBB-5D11A9D075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119DC58-4A07-4F18-82F5-851C513C5F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A9A2687-5092-4705-B775-C09E61CF6D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90A8E5C5-1A42-46BE-90D6-E2AFB2929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2CAECC0B-1C7F-4349-9BC6-66A68F9170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B7D50278-8916-4102-8C76-2EA2E1CCF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323209FF-E334-4CCE-86D6-B17F3C85BB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26853839-0FD3-4E16-AE08-1698F5B71C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BA8790F0-552C-41DD-AE6C-257B378A9B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7F97A08-46BA-4ACC-873F-27DF9CD900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510347AC-CBEE-4D99-93E2-8B060D6C03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0445D16-8C32-44AD-B8E2-B5716A3B76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E454F76-C337-406E-9892-CE67FCA734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5DF4D40-BED2-4EE1-97FC-8456FD24ED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CBD62B4-CD5B-4B82-9C4D-4B7C517A9F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3B09B44-3747-41F4-AF15-849F94BDF0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7B87D5F-111A-458C-AF49-5B168BED4D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98E8FA5-EF63-49AF-B78B-50D0364730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522AB1B-D532-46BC-B1F8-E0E8BE80BD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70F7F324-7A69-4D1E-A4B4-F8BE4CFD0F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66EED720-808A-4918-A4E5-43475B2094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E6C9635-DF11-42EF-B7D0-F4B0421879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44375B25-5409-44CC-A33D-AC60D8DD02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D8CA0C31-A1A1-4BE5-BF95-7AE8ECF8E9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7C4BE7C7-D6AC-4F1C-BD18-9DABDB3C6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B2D9C4C0-AE48-4A10-887A-6228903FF7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77D20CE6-88F8-4E3E-87A4-717246F82A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8539F24A-EF5C-4195-B834-1BEAAEAC2F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08B35F9-6E28-4A86-B329-B0AEC19F1A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9B420921-5C06-44E1-938C-02BCE255BA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570DE2DB-6FAF-4ECD-943E-D556B7DF35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7" name="Picture 6" descr="A screenshot of a cell phone&#10;&#10;Description automatically generated">
            <a:extLst>
              <a:ext uri="{FF2B5EF4-FFF2-40B4-BE49-F238E27FC236}">
                <a16:creationId xmlns:a16="http://schemas.microsoft.com/office/drawing/2014/main" id="{E2316E59-8476-4E44-B76F-C9CBBC31C956}"/>
              </a:ext>
            </a:extLst>
          </p:cNvPr>
          <p:cNvPicPr>
            <a:picLocks noChangeAspect="1"/>
          </p:cNvPicPr>
          <p:nvPr/>
        </p:nvPicPr>
        <p:blipFill>
          <a:blip r:embed="rId3"/>
          <a:stretch>
            <a:fillRect/>
          </a:stretch>
        </p:blipFill>
        <p:spPr>
          <a:xfrm>
            <a:off x="7530558" y="4123994"/>
            <a:ext cx="3335796" cy="2219821"/>
          </a:xfrm>
          <a:prstGeom prst="rect">
            <a:avLst/>
          </a:prstGeom>
        </p:spPr>
      </p:pic>
      <p:pic>
        <p:nvPicPr>
          <p:cNvPr id="1026" name="Picture 2" descr="Building an integrated freight transport and logistics system - ERTICO  Newsroom">
            <a:extLst>
              <a:ext uri="{FF2B5EF4-FFF2-40B4-BE49-F238E27FC236}">
                <a16:creationId xmlns:a16="http://schemas.microsoft.com/office/drawing/2014/main" id="{ECFF2570-CC64-EBB4-DCA0-B7B5E6773C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7789" y="2020076"/>
            <a:ext cx="4482963" cy="2241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493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600074" y="1543833"/>
            <a:ext cx="11021950" cy="4709526"/>
          </a:xfrm>
        </p:spPr>
        <p:txBody>
          <a:bodyPr>
            <a:normAutofit/>
          </a:bodyPr>
          <a:lstStyle/>
          <a:p>
            <a:pPr marL="285750" indent="-285750">
              <a:buFont typeface="Arial" panose="020B0604020202020204" pitchFamily="34" charset="0"/>
              <a:buChar char="•"/>
            </a:pPr>
            <a:r>
              <a:rPr lang="en-GB" dirty="0"/>
              <a:t>The current economic climate is very challenging to the logistics industry, the majority of logistics companies are thinking of new innovative ways to keep operating efficiently and successfully. </a:t>
            </a:r>
          </a:p>
          <a:p>
            <a:pPr marL="285750" indent="-285750">
              <a:buFont typeface="Arial" panose="020B0604020202020204" pitchFamily="34" charset="0"/>
              <a:buChar char="•"/>
            </a:pPr>
            <a:r>
              <a:rPr lang="en-GB" dirty="0"/>
              <a:t>There are many factors that are having a strong impact on the logistics industry such as driver skill shortages, driver facilities and infrastructures, evolving environmental constraints and decarbonisation pressures, and rising costs. </a:t>
            </a:r>
          </a:p>
          <a:p>
            <a:pPr marL="285750" indent="-285750">
              <a:buFont typeface="Arial" panose="020B0604020202020204" pitchFamily="34" charset="0"/>
              <a:buChar char="•"/>
            </a:pPr>
            <a:r>
              <a:rPr lang="en-GB" dirty="0"/>
              <a:t>This large logistic company is feeling the pinch of the last 5 years, the issues that the company faces are retention of employees and recruiting skilled drivers, providing a premium service in a highly competitive sector, and lastly the difficult task of decarbonising their fleet. </a:t>
            </a:r>
          </a:p>
          <a:p>
            <a:pPr marL="285750" indent="-285750">
              <a:buFont typeface="Arial" panose="020B0604020202020204" pitchFamily="34" charset="0"/>
              <a:buChar char="•"/>
            </a:pPr>
            <a:r>
              <a:rPr lang="en-GB" dirty="0"/>
              <a:t>The purpose of this presentation will concentrate on retaining and recruiting skilled employees, to continue to deliver a first-class service, improve working conditions and to implement decarbonisation to their fleet which is aged 3-5 years old. </a:t>
            </a:r>
          </a:p>
        </p:txBody>
      </p:sp>
      <p:sp>
        <p:nvSpPr>
          <p:cNvPr id="6" name="Title 1"/>
          <p:cNvSpPr txBox="1">
            <a:spLocks/>
          </p:cNvSpPr>
          <p:nvPr/>
        </p:nvSpPr>
        <p:spPr>
          <a:xfrm>
            <a:off x="771525" y="604641"/>
            <a:ext cx="3590163" cy="566803"/>
          </a:xfrm>
          <a:prstGeom prst="rect">
            <a:avLst/>
          </a:prstGeom>
          <a:effectLst/>
        </p:spPr>
        <p:txBody>
          <a:bodyPr vert="horz" lIns="91440" tIns="45720" rIns="91440" bIns="45720" rtlCol="0" anchor="b">
            <a:normAutofit/>
          </a:bodyPr>
          <a:lstStyle>
            <a:lvl1pPr algn="l" defTabSz="457200" rtl="0" eaLnBrk="1" latinLnBrk="0" hangingPunct="1">
              <a:spcBef>
                <a:spcPct val="0"/>
              </a:spcBef>
              <a:buNone/>
              <a:defRPr sz="28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i</a:t>
            </a:r>
            <a:r>
              <a:rPr lang="en-GB" b="1" dirty="0"/>
              <a:t>ntroduction</a:t>
            </a:r>
            <a:r>
              <a:rPr lang="en-GB" dirty="0"/>
              <a:t> </a:t>
            </a:r>
          </a:p>
        </p:txBody>
      </p:sp>
    </p:spTree>
    <p:extLst>
      <p:ext uri="{BB962C8B-B14F-4D97-AF65-F5344CB8AC3E}">
        <p14:creationId xmlns:p14="http://schemas.microsoft.com/office/powerpoint/2010/main" val="354461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93420"/>
            <a:ext cx="6164653" cy="529225"/>
          </a:xfrm>
        </p:spPr>
        <p:txBody>
          <a:bodyPr/>
          <a:lstStyle/>
          <a:p>
            <a:r>
              <a:rPr lang="en-GB" b="1" dirty="0"/>
              <a:t>Focusing on Staff shortages</a:t>
            </a:r>
          </a:p>
        </p:txBody>
      </p:sp>
      <p:sp>
        <p:nvSpPr>
          <p:cNvPr id="4" name="Text Placeholder 3"/>
          <p:cNvSpPr>
            <a:spLocks noGrp="1"/>
          </p:cNvSpPr>
          <p:nvPr>
            <p:ph type="body" sz="half" idx="2"/>
          </p:nvPr>
        </p:nvSpPr>
        <p:spPr>
          <a:xfrm>
            <a:off x="685800" y="1325880"/>
            <a:ext cx="10835640" cy="4846319"/>
          </a:xfrm>
        </p:spPr>
        <p:txBody>
          <a:bodyPr>
            <a:normAutofit/>
          </a:bodyPr>
          <a:lstStyle/>
          <a:p>
            <a:pPr marL="285750" indent="-285750">
              <a:buFont typeface="Arial" panose="020B0604020202020204" pitchFamily="34" charset="0"/>
              <a:buChar char="•"/>
            </a:pPr>
            <a:r>
              <a:rPr lang="en-GB" dirty="0"/>
              <a:t>The haulage industry is experiencing difficulties in recruiting HGV drivers and retaining their employee services. The process of obtaining an HGV license has evolved significantly over the years. </a:t>
            </a:r>
          </a:p>
          <a:p>
            <a:pPr marL="285750" indent="-285750">
              <a:buFont typeface="Arial" panose="020B0604020202020204" pitchFamily="34" charset="0"/>
              <a:buChar char="•"/>
            </a:pPr>
            <a:r>
              <a:rPr lang="en-GB" dirty="0"/>
              <a:t>There is a stigma about being an HGV driver that it is classed by the government as an unskilled profession, the incentive for young people to take up this occupation is minimal. </a:t>
            </a:r>
          </a:p>
          <a:p>
            <a:pPr marL="285750" indent="-285750">
              <a:buFont typeface="Arial" panose="020B0604020202020204" pitchFamily="34" charset="0"/>
              <a:buChar char="•"/>
            </a:pPr>
            <a:r>
              <a:rPr lang="en-GB" dirty="0"/>
              <a:t>In 2009, the government introduced the Drive CPC (Certificate of Professional Competence) qualification. It’s aim to professionalise the haulage industry and make it more appealing to young people.  This did have a detrimental effect, as experienced HGV drivers were reluctant to complete 35 hours of formal training required for the qualification and left the industry. (EP Training, 2024). </a:t>
            </a:r>
          </a:p>
          <a:p>
            <a:pPr marL="285750" indent="-285750">
              <a:buFont typeface="Arial" panose="020B0604020202020204" pitchFamily="34" charset="0"/>
              <a:buChar char="•"/>
            </a:pPr>
            <a:r>
              <a:rPr lang="en-GB" dirty="0"/>
              <a:t>Post-Covid the government introduced the Boot Camp scheme where it provided support for individuals to obtain their HGV and Driver CPC licenses.  </a:t>
            </a:r>
          </a:p>
          <a:p>
            <a:pPr marL="285750" indent="-285750">
              <a:buFont typeface="Arial" panose="020B0604020202020204" pitchFamily="34" charset="0"/>
              <a:buChar char="•"/>
            </a:pPr>
            <a:r>
              <a:rPr lang="en-GB" dirty="0"/>
              <a:t>Difficult for young experienced drivers to gain employment due to their lack of experience, most haulage firms can’t provide ‘teething moments’ and only want to recruit experienced drivers. </a:t>
            </a:r>
          </a:p>
          <a:p>
            <a:pPr marL="285750" indent="-285750">
              <a:buFont typeface="Arial" panose="020B0604020202020204" pitchFamily="34" charset="0"/>
              <a:buChar char="•"/>
            </a:pPr>
            <a:r>
              <a:rPr lang="en-GB" dirty="0"/>
              <a:t>HGV Drivers should be respected and rewarded greatly, as without drivers then the haulage industry and the UK economy would suffer significantly. </a:t>
            </a:r>
          </a:p>
        </p:txBody>
      </p:sp>
    </p:spTree>
    <p:extLst>
      <p:ext uri="{BB962C8B-B14F-4D97-AF65-F5344CB8AC3E}">
        <p14:creationId xmlns:p14="http://schemas.microsoft.com/office/powerpoint/2010/main" val="685190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F5BE2-4D0E-426F-8DF9-349283F7CFAA}"/>
              </a:ext>
            </a:extLst>
          </p:cNvPr>
          <p:cNvSpPr>
            <a:spLocks noGrp="1"/>
          </p:cNvSpPr>
          <p:nvPr>
            <p:ph type="title"/>
          </p:nvPr>
        </p:nvSpPr>
        <p:spPr>
          <a:xfrm>
            <a:off x="685801" y="338667"/>
            <a:ext cx="7174683" cy="1166284"/>
          </a:xfrm>
        </p:spPr>
        <p:txBody>
          <a:bodyPr/>
          <a:lstStyle/>
          <a:p>
            <a:r>
              <a:rPr lang="en-GB" b="1" dirty="0"/>
              <a:t>Staff shortages</a:t>
            </a:r>
          </a:p>
        </p:txBody>
      </p:sp>
      <p:sp>
        <p:nvSpPr>
          <p:cNvPr id="3" name="Content Placeholder 2">
            <a:extLst>
              <a:ext uri="{FF2B5EF4-FFF2-40B4-BE49-F238E27FC236}">
                <a16:creationId xmlns:a16="http://schemas.microsoft.com/office/drawing/2014/main" id="{1D578E27-9E69-440A-BD39-2BA052744CD5}"/>
              </a:ext>
            </a:extLst>
          </p:cNvPr>
          <p:cNvSpPr>
            <a:spLocks noGrp="1"/>
          </p:cNvSpPr>
          <p:nvPr>
            <p:ph idx="1"/>
          </p:nvPr>
        </p:nvSpPr>
        <p:spPr>
          <a:xfrm>
            <a:off x="685801" y="1234440"/>
            <a:ext cx="10820398" cy="5038343"/>
          </a:xfrm>
        </p:spPr>
        <p:txBody>
          <a:bodyPr>
            <a:normAutofit fontScale="32500" lnSpcReduction="20000"/>
          </a:bodyPr>
          <a:lstStyle/>
          <a:p>
            <a:pPr marL="0" indent="0">
              <a:buNone/>
            </a:pPr>
            <a:r>
              <a:rPr lang="en-US" sz="4200" dirty="0"/>
              <a:t>There are many contributing factors to driver shortages:</a:t>
            </a:r>
          </a:p>
          <a:p>
            <a:pPr>
              <a:buFont typeface="Arial" panose="020B0604020202020204" pitchFamily="34" charset="0"/>
              <a:buChar char="•"/>
            </a:pPr>
            <a:r>
              <a:rPr lang="en-US" sz="4200" dirty="0"/>
              <a:t>Ageing workforce, according to the Chartered Institute of Logistics, the average age of drivers has increased to 51 in 2022, up from 47 since 2015.</a:t>
            </a:r>
          </a:p>
          <a:p>
            <a:pPr>
              <a:buFont typeface="Arial" panose="020B0604020202020204" pitchFamily="34" charset="0"/>
              <a:buChar char="•"/>
            </a:pPr>
            <a:r>
              <a:rPr lang="en-US" sz="4200" dirty="0"/>
              <a:t>Long haulage driving can be demanding with long, lonely periods away from home and poor roadside facilities, these contribute to recruitment difficulty.</a:t>
            </a:r>
          </a:p>
          <a:p>
            <a:pPr>
              <a:buFont typeface="Arial" panose="020B0604020202020204" pitchFamily="34" charset="0"/>
              <a:buChar char="•"/>
            </a:pPr>
            <a:r>
              <a:rPr lang="en-US" sz="4200" dirty="0"/>
              <a:t>The profession is not classed as high priority to young people, there is insufficient guidance towards the transport section in schools and a lack of incentives to attract them.</a:t>
            </a:r>
          </a:p>
          <a:p>
            <a:pPr>
              <a:buFont typeface="Arial" panose="020B0604020202020204" pitchFamily="34" charset="0"/>
              <a:buChar char="•"/>
            </a:pPr>
            <a:r>
              <a:rPr lang="en-US" sz="4200" dirty="0"/>
              <a:t>The UK regulations are stricter than other European countries on drivers, there is a need for additional training and certification.</a:t>
            </a:r>
          </a:p>
          <a:p>
            <a:pPr>
              <a:buFont typeface="Arial" panose="020B0604020202020204" pitchFamily="34" charset="0"/>
              <a:buChar char="•"/>
            </a:pPr>
            <a:r>
              <a:rPr lang="en-US" sz="4200" dirty="0"/>
              <a:t>Brexit and Covid-19 played a major part in causing disruption and uncertainty in the industry, recruitment and securing business deals / contracts have been extremely difficult. </a:t>
            </a:r>
          </a:p>
          <a:p>
            <a:pPr marL="0" indent="0">
              <a:buNone/>
            </a:pPr>
            <a:endParaRPr lang="en-US" sz="4200" dirty="0"/>
          </a:p>
          <a:p>
            <a:pPr marL="0" indent="0">
              <a:buNone/>
            </a:pPr>
            <a:r>
              <a:rPr lang="en-US" sz="4200" dirty="0"/>
              <a:t>Recruitment Incentives:</a:t>
            </a:r>
          </a:p>
          <a:p>
            <a:pPr>
              <a:buFont typeface="Arial" panose="020B0604020202020204" pitchFamily="34" charset="0"/>
              <a:buChar char="•"/>
            </a:pPr>
            <a:r>
              <a:rPr lang="en-US" sz="4200" dirty="0"/>
              <a:t>There are many career and training opportunities to become an HGV driver.</a:t>
            </a:r>
          </a:p>
          <a:p>
            <a:pPr>
              <a:buFont typeface="Arial" panose="020B0604020202020204" pitchFamily="34" charset="0"/>
              <a:buChar char="•"/>
            </a:pPr>
            <a:r>
              <a:rPr lang="en-US" sz="4200" dirty="0"/>
              <a:t>The potential to earn high earning, HGV drivers can earn rewarding salaries which may include other benefits such as pension plans and healthcare. </a:t>
            </a:r>
          </a:p>
          <a:p>
            <a:pPr>
              <a:buFont typeface="Arial" panose="020B0604020202020204" pitchFamily="34" charset="0"/>
              <a:buChar char="•"/>
            </a:pPr>
            <a:r>
              <a:rPr lang="en-US" sz="4200" dirty="0"/>
              <a:t>Young drivers who are on social media platforms advertise the benefits of truck driving, they post videos and photos of how their working lives are. Many young people could see these videos and think that truck driving could be for them. </a:t>
            </a:r>
          </a:p>
        </p:txBody>
      </p:sp>
    </p:spTree>
    <p:extLst>
      <p:ext uri="{BB962C8B-B14F-4D97-AF65-F5344CB8AC3E}">
        <p14:creationId xmlns:p14="http://schemas.microsoft.com/office/powerpoint/2010/main" val="164333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6" name="Title 1">
            <a:extLst>
              <a:ext uri="{FF2B5EF4-FFF2-40B4-BE49-F238E27FC236}">
                <a16:creationId xmlns:a16="http://schemas.microsoft.com/office/drawing/2014/main" id="{490929A9-B5A9-4C41-96D9-3CCC9B974E52}"/>
              </a:ext>
            </a:extLst>
          </p:cNvPr>
          <p:cNvSpPr>
            <a:spLocks noGrp="1"/>
          </p:cNvSpPr>
          <p:nvPr>
            <p:ph type="title"/>
          </p:nvPr>
        </p:nvSpPr>
        <p:spPr>
          <a:xfrm>
            <a:off x="408191" y="554380"/>
            <a:ext cx="10131425" cy="750546"/>
          </a:xfrm>
        </p:spPr>
        <p:txBody>
          <a:bodyPr>
            <a:normAutofit fontScale="90000"/>
          </a:bodyPr>
          <a:lstStyle/>
          <a:p>
            <a:r>
              <a:rPr lang="en-GB" b="1" dirty="0"/>
              <a:t>Cause and effects analysis</a:t>
            </a:r>
            <a:br>
              <a:rPr lang="en-GB" b="1" dirty="0"/>
            </a:br>
            <a:endParaRPr lang="en-GB" dirty="0"/>
          </a:p>
        </p:txBody>
      </p:sp>
      <p:pic>
        <p:nvPicPr>
          <p:cNvPr id="6" name="Picture 5">
            <a:extLst>
              <a:ext uri="{FF2B5EF4-FFF2-40B4-BE49-F238E27FC236}">
                <a16:creationId xmlns:a16="http://schemas.microsoft.com/office/drawing/2014/main" id="{DFE3FDCA-CF0D-32BA-BBFA-DAFB46860BEA}"/>
              </a:ext>
            </a:extLst>
          </p:cNvPr>
          <p:cNvPicPr>
            <a:picLocks noChangeAspect="1"/>
          </p:cNvPicPr>
          <p:nvPr/>
        </p:nvPicPr>
        <p:blipFill>
          <a:blip r:embed="rId2"/>
          <a:stretch>
            <a:fillRect/>
          </a:stretch>
        </p:blipFill>
        <p:spPr>
          <a:xfrm>
            <a:off x="721323" y="1593616"/>
            <a:ext cx="10469436" cy="3820058"/>
          </a:xfrm>
          <a:prstGeom prst="rect">
            <a:avLst/>
          </a:prstGeom>
        </p:spPr>
      </p:pic>
    </p:spTree>
    <p:extLst>
      <p:ext uri="{BB962C8B-B14F-4D97-AF65-F5344CB8AC3E}">
        <p14:creationId xmlns:p14="http://schemas.microsoft.com/office/powerpoint/2010/main" val="229842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AB4D8-FC6D-4EC0-AF78-23ED42411B8A}"/>
              </a:ext>
            </a:extLst>
          </p:cNvPr>
          <p:cNvSpPr>
            <a:spLocks noGrp="1"/>
          </p:cNvSpPr>
          <p:nvPr>
            <p:ph type="title"/>
          </p:nvPr>
        </p:nvSpPr>
        <p:spPr>
          <a:xfrm>
            <a:off x="365096" y="334963"/>
            <a:ext cx="9093229" cy="1035579"/>
          </a:xfrm>
        </p:spPr>
        <p:txBody>
          <a:bodyPr>
            <a:normAutofit/>
          </a:bodyPr>
          <a:lstStyle/>
          <a:p>
            <a:pPr>
              <a:lnSpc>
                <a:spcPct val="90000"/>
              </a:lnSpc>
            </a:pPr>
            <a:r>
              <a:rPr lang="en-GB" sz="3300" b="1" dirty="0"/>
              <a:t>Importance of a strong work culture</a:t>
            </a:r>
          </a:p>
        </p:txBody>
      </p:sp>
      <p:graphicFrame>
        <p:nvGraphicFramePr>
          <p:cNvPr id="13" name="Diagram 12">
            <a:extLst>
              <a:ext uri="{FF2B5EF4-FFF2-40B4-BE49-F238E27FC236}">
                <a16:creationId xmlns:a16="http://schemas.microsoft.com/office/drawing/2014/main" id="{B97789EC-DA36-47BA-C43C-2F6E43272F7C}"/>
              </a:ext>
            </a:extLst>
          </p:cNvPr>
          <p:cNvGraphicFramePr/>
          <p:nvPr>
            <p:extLst>
              <p:ext uri="{D42A27DB-BD31-4B8C-83A1-F6EECF244321}">
                <p14:modId xmlns:p14="http://schemas.microsoft.com/office/powerpoint/2010/main" val="1829878191"/>
              </p:ext>
            </p:extLst>
          </p:nvPr>
        </p:nvGraphicFramePr>
        <p:xfrm>
          <a:off x="514351" y="1447800"/>
          <a:ext cx="6581774" cy="4690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7" name="Diagram 16">
            <a:extLst>
              <a:ext uri="{FF2B5EF4-FFF2-40B4-BE49-F238E27FC236}">
                <a16:creationId xmlns:a16="http://schemas.microsoft.com/office/drawing/2014/main" id="{DBA72072-3C18-6092-473D-0C00A6AB8755}"/>
              </a:ext>
            </a:extLst>
          </p:cNvPr>
          <p:cNvGraphicFramePr/>
          <p:nvPr>
            <p:extLst>
              <p:ext uri="{D42A27DB-BD31-4B8C-83A1-F6EECF244321}">
                <p14:modId xmlns:p14="http://schemas.microsoft.com/office/powerpoint/2010/main" val="3845069030"/>
              </p:ext>
            </p:extLst>
          </p:nvPr>
        </p:nvGraphicFramePr>
        <p:xfrm>
          <a:off x="6762749" y="1171045"/>
          <a:ext cx="2876551" cy="52869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214551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AB4D8-FC6D-4EC0-AF78-23ED42411B8A}"/>
              </a:ext>
            </a:extLst>
          </p:cNvPr>
          <p:cNvSpPr>
            <a:spLocks noGrp="1"/>
          </p:cNvSpPr>
          <p:nvPr>
            <p:ph type="title"/>
          </p:nvPr>
        </p:nvSpPr>
        <p:spPr>
          <a:xfrm>
            <a:off x="613833" y="420158"/>
            <a:ext cx="10127192" cy="732367"/>
          </a:xfrm>
        </p:spPr>
        <p:txBody>
          <a:bodyPr vert="horz" lIns="91440" tIns="45720" rIns="91440" bIns="45720" rtlCol="0" anchor="b">
            <a:normAutofit/>
          </a:bodyPr>
          <a:lstStyle/>
          <a:p>
            <a:r>
              <a:rPr lang="en-US" sz="4000" b="1" dirty="0"/>
              <a:t>Improve driver retention</a:t>
            </a:r>
          </a:p>
        </p:txBody>
      </p:sp>
      <p:sp>
        <p:nvSpPr>
          <p:cNvPr id="3" name="Content Placeholder 2">
            <a:extLst>
              <a:ext uri="{FF2B5EF4-FFF2-40B4-BE49-F238E27FC236}">
                <a16:creationId xmlns:a16="http://schemas.microsoft.com/office/drawing/2014/main" id="{9CECEBCB-5EAF-7E15-ACF3-C2D2F4B26430}"/>
              </a:ext>
            </a:extLst>
          </p:cNvPr>
          <p:cNvSpPr>
            <a:spLocks noGrp="1"/>
          </p:cNvSpPr>
          <p:nvPr>
            <p:ph idx="1"/>
          </p:nvPr>
        </p:nvSpPr>
        <p:spPr>
          <a:xfrm>
            <a:off x="605367" y="1060704"/>
            <a:ext cx="11089809" cy="2066544"/>
          </a:xfrm>
        </p:spPr>
        <p:txBody>
          <a:bodyPr>
            <a:normAutofit/>
          </a:bodyPr>
          <a:lstStyle/>
          <a:p>
            <a:pPr marL="0" indent="0">
              <a:buNone/>
            </a:pPr>
            <a:r>
              <a:rPr lang="en-GB" sz="1600" dirty="0"/>
              <a:t>One of the many factors why the haulage industry is facing difficulty in retaining their employees. It is essential for the company to retain the services of their key employees; this helps reduce business costs and improves the company's performance.</a:t>
            </a:r>
          </a:p>
          <a:p>
            <a:pPr marL="0" indent="0">
              <a:buNone/>
            </a:pPr>
            <a:r>
              <a:rPr lang="en-GB" sz="1600" dirty="0"/>
              <a:t>According to </a:t>
            </a:r>
            <a:r>
              <a:rPr lang="en-GB" sz="1600" dirty="0" err="1"/>
              <a:t>Wetherbytraing</a:t>
            </a:r>
            <a:r>
              <a:rPr lang="en-GB" sz="1600" dirty="0"/>
              <a:t>, 2024 “A decline in HGV businesses reporting driver vacancies from 43% in the last quarter of 2021 to 23% in the third quarter of 2023” this suggest some improvement.  (</a:t>
            </a:r>
            <a:r>
              <a:rPr lang="en-GB" sz="1600" dirty="0" err="1"/>
              <a:t>Wetherbytraining</a:t>
            </a:r>
            <a:r>
              <a:rPr lang="en-GB" sz="1600" dirty="0"/>
              <a:t>, 2024)</a:t>
            </a:r>
          </a:p>
        </p:txBody>
      </p:sp>
      <p:graphicFrame>
        <p:nvGraphicFramePr>
          <p:cNvPr id="4" name="Diagram 3">
            <a:extLst>
              <a:ext uri="{FF2B5EF4-FFF2-40B4-BE49-F238E27FC236}">
                <a16:creationId xmlns:a16="http://schemas.microsoft.com/office/drawing/2014/main" id="{3D643491-993C-6A8D-9038-E9A4867DFF31}"/>
              </a:ext>
            </a:extLst>
          </p:cNvPr>
          <p:cNvGraphicFramePr/>
          <p:nvPr>
            <p:extLst>
              <p:ext uri="{D42A27DB-BD31-4B8C-83A1-F6EECF244321}">
                <p14:modId xmlns:p14="http://schemas.microsoft.com/office/powerpoint/2010/main" val="386586276"/>
              </p:ext>
            </p:extLst>
          </p:nvPr>
        </p:nvGraphicFramePr>
        <p:xfrm>
          <a:off x="800100" y="3223303"/>
          <a:ext cx="9359900" cy="31951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5937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7092-E1B0-45C5-B529-3DB93718F864}"/>
              </a:ext>
            </a:extLst>
          </p:cNvPr>
          <p:cNvSpPr>
            <a:spLocks noGrp="1"/>
          </p:cNvSpPr>
          <p:nvPr>
            <p:ph type="title"/>
          </p:nvPr>
        </p:nvSpPr>
        <p:spPr>
          <a:xfrm>
            <a:off x="685801" y="609601"/>
            <a:ext cx="5410199" cy="631970"/>
          </a:xfrm>
        </p:spPr>
        <p:txBody>
          <a:bodyPr>
            <a:normAutofit fontScale="90000"/>
          </a:bodyPr>
          <a:lstStyle/>
          <a:p>
            <a:r>
              <a:rPr lang="en-GB" b="1" dirty="0"/>
              <a:t>Decarbonising the fleet</a:t>
            </a:r>
          </a:p>
        </p:txBody>
      </p:sp>
      <p:sp>
        <p:nvSpPr>
          <p:cNvPr id="8" name="Content Placeholder 7">
            <a:extLst>
              <a:ext uri="{FF2B5EF4-FFF2-40B4-BE49-F238E27FC236}">
                <a16:creationId xmlns:a16="http://schemas.microsoft.com/office/drawing/2014/main" id="{7C13DA46-C890-474D-B377-D4A0CD2DAA9E}"/>
              </a:ext>
            </a:extLst>
          </p:cNvPr>
          <p:cNvSpPr>
            <a:spLocks noGrp="1"/>
          </p:cNvSpPr>
          <p:nvPr>
            <p:ph idx="1"/>
          </p:nvPr>
        </p:nvSpPr>
        <p:spPr>
          <a:xfrm>
            <a:off x="685801" y="1510103"/>
            <a:ext cx="10716767" cy="4890697"/>
          </a:xfrm>
        </p:spPr>
        <p:txBody>
          <a:bodyPr>
            <a:normAutofit fontScale="47500" lnSpcReduction="20000"/>
          </a:bodyPr>
          <a:lstStyle/>
          <a:p>
            <a:pPr marL="0" indent="0">
              <a:buNone/>
            </a:pPr>
            <a:r>
              <a:rPr lang="en-GB" sz="5900" b="1" i="1" dirty="0"/>
              <a:t>Importance of Decarbonisation</a:t>
            </a:r>
          </a:p>
          <a:p>
            <a:pPr marL="0" indent="0">
              <a:buNone/>
            </a:pPr>
            <a:endParaRPr lang="en-GB" sz="5900" b="1" i="1" dirty="0"/>
          </a:p>
          <a:p>
            <a:pPr marL="0" indent="0">
              <a:buNone/>
            </a:pPr>
            <a:r>
              <a:rPr lang="en-US" sz="3800" dirty="0"/>
              <a:t>The Haulage Industry is under scrutiny to make changes to reduce their carbon footprint, how and what they do to decrease their carbon footprint is down to interpretation. The haulage industry uses less than 1% of alternative fuels, the use of other fuels other than diesel in heavy goods vehicles is potentially one of the key methods of improving the environmental performance of transport and therefore making it more sustainable. (Beresford, 2023).</a:t>
            </a:r>
          </a:p>
          <a:p>
            <a:pPr marL="0" indent="0">
              <a:buNone/>
            </a:pPr>
            <a:endParaRPr lang="en-US" sz="3800" dirty="0"/>
          </a:p>
          <a:p>
            <a:pPr marL="0" indent="0">
              <a:buNone/>
            </a:pPr>
            <a:r>
              <a:rPr lang="en-US" sz="3800" dirty="0"/>
              <a:t>Road haulage is a complex and highly competitive sector, transitioning to Zero emission HGVs will require significant investment. Battery electric HGVs are already available for smaller urban and back to base operations, long distance heavy haulage firms will need to explore whether battery electric or alternative fuels is best suited to their operations. </a:t>
            </a:r>
          </a:p>
          <a:p>
            <a:pPr marL="0" indent="0">
              <a:buNone/>
            </a:pPr>
            <a:endParaRPr lang="en-US" sz="3800" dirty="0"/>
          </a:p>
          <a:p>
            <a:pPr marL="0" indent="0">
              <a:buNone/>
            </a:pPr>
            <a:r>
              <a:rPr lang="en-US" sz="3800" dirty="0"/>
              <a:t>Long distance battery electric and hydrogen fuel cell vehicles are at trial / prototype stage and expected to come to market at scale in 2-5 years where energy infrastructure and demand are in place.  (</a:t>
            </a:r>
            <a:r>
              <a:rPr lang="en-US" sz="3800" dirty="0" err="1"/>
              <a:t>Transport.gov.scot</a:t>
            </a:r>
            <a:r>
              <a:rPr lang="en-US" sz="3800" dirty="0"/>
              <a:t>, 2024).</a:t>
            </a:r>
            <a:endParaRPr lang="en-US" dirty="0"/>
          </a:p>
          <a:p>
            <a:pPr marL="0" indent="0">
              <a:buNone/>
            </a:pPr>
            <a:endParaRPr lang="en-GB" dirty="0"/>
          </a:p>
        </p:txBody>
      </p:sp>
      <p:pic>
        <p:nvPicPr>
          <p:cNvPr id="5" name="Picture 4">
            <a:extLst>
              <a:ext uri="{FF2B5EF4-FFF2-40B4-BE49-F238E27FC236}">
                <a16:creationId xmlns:a16="http://schemas.microsoft.com/office/drawing/2014/main" id="{B553368F-9542-DFF4-1954-C52B202AC587}"/>
              </a:ext>
            </a:extLst>
          </p:cNvPr>
          <p:cNvPicPr>
            <a:picLocks noChangeAspect="1"/>
          </p:cNvPicPr>
          <p:nvPr/>
        </p:nvPicPr>
        <p:blipFill>
          <a:blip r:embed="rId2"/>
          <a:stretch>
            <a:fillRect/>
          </a:stretch>
        </p:blipFill>
        <p:spPr>
          <a:xfrm>
            <a:off x="9955763" y="93213"/>
            <a:ext cx="2081787" cy="1559982"/>
          </a:xfrm>
          <a:prstGeom prst="rect">
            <a:avLst/>
          </a:prstGeom>
        </p:spPr>
      </p:pic>
    </p:spTree>
    <p:extLst>
      <p:ext uri="{BB962C8B-B14F-4D97-AF65-F5344CB8AC3E}">
        <p14:creationId xmlns:p14="http://schemas.microsoft.com/office/powerpoint/2010/main" val="2145116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85B36-E9FB-044B-B9D6-0119D89DABCC}"/>
              </a:ext>
            </a:extLst>
          </p:cNvPr>
          <p:cNvSpPr>
            <a:spLocks noGrp="1"/>
          </p:cNvSpPr>
          <p:nvPr>
            <p:ph type="title"/>
          </p:nvPr>
        </p:nvSpPr>
        <p:spPr>
          <a:xfrm>
            <a:off x="533402" y="381001"/>
            <a:ext cx="6603998" cy="651933"/>
          </a:xfrm>
        </p:spPr>
        <p:txBody>
          <a:bodyPr>
            <a:normAutofit fontScale="90000"/>
          </a:bodyPr>
          <a:lstStyle/>
          <a:p>
            <a:r>
              <a:rPr lang="en-US" b="1" dirty="0" err="1"/>
              <a:t>Decarbonisation</a:t>
            </a:r>
            <a:r>
              <a:rPr lang="en-US" b="1" dirty="0"/>
              <a:t> infrastructure </a:t>
            </a:r>
          </a:p>
        </p:txBody>
      </p:sp>
      <p:pic>
        <p:nvPicPr>
          <p:cNvPr id="6" name="Picture 5">
            <a:extLst>
              <a:ext uri="{FF2B5EF4-FFF2-40B4-BE49-F238E27FC236}">
                <a16:creationId xmlns:a16="http://schemas.microsoft.com/office/drawing/2014/main" id="{041042DD-3F1C-2F0E-D6B3-0568929759D7}"/>
              </a:ext>
            </a:extLst>
          </p:cNvPr>
          <p:cNvPicPr>
            <a:picLocks noChangeAspect="1"/>
          </p:cNvPicPr>
          <p:nvPr/>
        </p:nvPicPr>
        <p:blipFill>
          <a:blip r:embed="rId3"/>
          <a:stretch>
            <a:fillRect/>
          </a:stretch>
        </p:blipFill>
        <p:spPr>
          <a:xfrm>
            <a:off x="8993970" y="381001"/>
            <a:ext cx="1784095" cy="3611587"/>
          </a:xfrm>
          <a:prstGeom prst="rect">
            <a:avLst/>
          </a:prstGeom>
        </p:spPr>
      </p:pic>
      <p:graphicFrame>
        <p:nvGraphicFramePr>
          <p:cNvPr id="8" name="Diagram 7">
            <a:extLst>
              <a:ext uri="{FF2B5EF4-FFF2-40B4-BE49-F238E27FC236}">
                <a16:creationId xmlns:a16="http://schemas.microsoft.com/office/drawing/2014/main" id="{371D7EFF-938A-6E78-827F-AEA0EB2DF7AD}"/>
              </a:ext>
            </a:extLst>
          </p:cNvPr>
          <p:cNvGraphicFramePr/>
          <p:nvPr>
            <p:extLst>
              <p:ext uri="{D42A27DB-BD31-4B8C-83A1-F6EECF244321}">
                <p14:modId xmlns:p14="http://schemas.microsoft.com/office/powerpoint/2010/main" val="2565647534"/>
              </p:ext>
            </p:extLst>
          </p:nvPr>
        </p:nvGraphicFramePr>
        <p:xfrm>
          <a:off x="965200" y="1126065"/>
          <a:ext cx="7933267" cy="5063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Content Placeholder 2">
            <a:extLst>
              <a:ext uri="{FF2B5EF4-FFF2-40B4-BE49-F238E27FC236}">
                <a16:creationId xmlns:a16="http://schemas.microsoft.com/office/drawing/2014/main" id="{06137A48-92FD-C5CB-C9AA-633A2EC31919}"/>
              </a:ext>
            </a:extLst>
          </p:cNvPr>
          <p:cNvSpPr>
            <a:spLocks noGrp="1"/>
          </p:cNvSpPr>
          <p:nvPr>
            <p:ph idx="1"/>
          </p:nvPr>
        </p:nvSpPr>
        <p:spPr>
          <a:xfrm>
            <a:off x="9446645" y="6003275"/>
            <a:ext cx="2144222" cy="371713"/>
          </a:xfrm>
        </p:spPr>
        <p:txBody>
          <a:bodyPr>
            <a:noAutofit/>
          </a:bodyPr>
          <a:lstStyle/>
          <a:p>
            <a:pPr marL="0" indent="0">
              <a:lnSpc>
                <a:spcPct val="90000"/>
              </a:lnSpc>
              <a:buNone/>
            </a:pPr>
            <a:r>
              <a:rPr lang="en-US" sz="1400" dirty="0"/>
              <a:t>(</a:t>
            </a:r>
            <a:r>
              <a:rPr lang="en-US" sz="1400" dirty="0" err="1"/>
              <a:t>Transport.gov.scot</a:t>
            </a:r>
            <a:r>
              <a:rPr lang="en-US" sz="1400" dirty="0"/>
              <a:t>, 2024)</a:t>
            </a:r>
          </a:p>
        </p:txBody>
      </p:sp>
    </p:spTree>
    <p:extLst>
      <p:ext uri="{BB962C8B-B14F-4D97-AF65-F5344CB8AC3E}">
        <p14:creationId xmlns:p14="http://schemas.microsoft.com/office/powerpoint/2010/main" val="3468777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49024-DBAF-BA45-9D93-1915CFD12CB7}"/>
              </a:ext>
            </a:extLst>
          </p:cNvPr>
          <p:cNvSpPr>
            <a:spLocks noGrp="1"/>
          </p:cNvSpPr>
          <p:nvPr>
            <p:ph type="title"/>
          </p:nvPr>
        </p:nvSpPr>
        <p:spPr>
          <a:xfrm>
            <a:off x="685802" y="478973"/>
            <a:ext cx="4016827" cy="706016"/>
          </a:xfrm>
        </p:spPr>
        <p:txBody>
          <a:bodyPr>
            <a:normAutofit/>
          </a:bodyPr>
          <a:lstStyle/>
          <a:p>
            <a:r>
              <a:rPr lang="en-US" b="1" dirty="0"/>
              <a:t>Alternative fuels</a:t>
            </a:r>
          </a:p>
        </p:txBody>
      </p:sp>
      <p:sp>
        <p:nvSpPr>
          <p:cNvPr id="3" name="Content Placeholder 2">
            <a:extLst>
              <a:ext uri="{FF2B5EF4-FFF2-40B4-BE49-F238E27FC236}">
                <a16:creationId xmlns:a16="http://schemas.microsoft.com/office/drawing/2014/main" id="{8D21E1CD-75B2-D54C-8D79-7AC1A8B28A78}"/>
              </a:ext>
            </a:extLst>
          </p:cNvPr>
          <p:cNvSpPr>
            <a:spLocks noGrp="1"/>
          </p:cNvSpPr>
          <p:nvPr>
            <p:ph idx="1"/>
          </p:nvPr>
        </p:nvSpPr>
        <p:spPr>
          <a:xfrm>
            <a:off x="646148" y="1524000"/>
            <a:ext cx="7602502" cy="1619250"/>
          </a:xfrm>
        </p:spPr>
        <p:txBody>
          <a:bodyPr>
            <a:normAutofit fontScale="25000" lnSpcReduction="20000"/>
          </a:bodyPr>
          <a:lstStyle/>
          <a:p>
            <a:pPr marL="0" indent="0">
              <a:lnSpc>
                <a:spcPct val="90000"/>
              </a:lnSpc>
              <a:buNone/>
            </a:pPr>
            <a:r>
              <a:rPr lang="en-US" sz="7200" dirty="0"/>
              <a:t>Alternative fuels could consist of Hydrogen, Electrical Vehicles (EV), Compressed Air Vehicles (CAV), Biodiesel and Bioethanol.</a:t>
            </a:r>
          </a:p>
          <a:p>
            <a:pPr marL="0" indent="0">
              <a:lnSpc>
                <a:spcPct val="90000"/>
              </a:lnSpc>
              <a:buNone/>
            </a:pPr>
            <a:endParaRPr lang="en-US" sz="5600" i="1" dirty="0"/>
          </a:p>
          <a:p>
            <a:pPr marL="0" indent="0">
              <a:lnSpc>
                <a:spcPct val="90000"/>
              </a:lnSpc>
              <a:buNone/>
            </a:pPr>
            <a:r>
              <a:rPr lang="en-US" sz="11200" b="1" i="1" dirty="0"/>
              <a:t>Hydrogen</a:t>
            </a:r>
          </a:p>
          <a:p>
            <a:pPr marL="0" indent="0">
              <a:lnSpc>
                <a:spcPct val="90000"/>
              </a:lnSpc>
              <a:buNone/>
            </a:pPr>
            <a:r>
              <a:rPr lang="en-GB" sz="6400" b="0" i="0" dirty="0">
                <a:effectLst/>
              </a:rPr>
              <a:t>Hydrogen fuel cells generate electricity using a chemical reaction. Each fuel cell has two electrodes; a negative anode and a positive cathode. The reaction to produce the electricity happens at these electrodes, with an electrolyte carrying electrically charged particles between them and a catalyst to speed up the reactions.</a:t>
            </a:r>
            <a:endParaRPr lang="en-US" sz="6400" b="1" i="1" dirty="0"/>
          </a:p>
          <a:p>
            <a:pPr marL="0" indent="0">
              <a:lnSpc>
                <a:spcPct val="90000"/>
              </a:lnSpc>
              <a:buNone/>
            </a:pPr>
            <a:endParaRPr lang="en-US" sz="1500" dirty="0"/>
          </a:p>
          <a:p>
            <a:pPr marL="0" indent="0">
              <a:lnSpc>
                <a:spcPct val="90000"/>
              </a:lnSpc>
              <a:buNone/>
            </a:pPr>
            <a:endParaRPr lang="en-US" sz="1500" dirty="0"/>
          </a:p>
        </p:txBody>
      </p:sp>
      <p:pic>
        <p:nvPicPr>
          <p:cNvPr id="1026" name="Picture 2">
            <a:extLst>
              <a:ext uri="{FF2B5EF4-FFF2-40B4-BE49-F238E27FC236}">
                <a16:creationId xmlns:a16="http://schemas.microsoft.com/office/drawing/2014/main" id="{4EB6D9ED-C44C-9EF5-1B13-291CDA5F83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00534" y="131320"/>
            <a:ext cx="3422524" cy="2649979"/>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graphicFrame>
        <p:nvGraphicFramePr>
          <p:cNvPr id="7" name="Table 6">
            <a:extLst>
              <a:ext uri="{FF2B5EF4-FFF2-40B4-BE49-F238E27FC236}">
                <a16:creationId xmlns:a16="http://schemas.microsoft.com/office/drawing/2014/main" id="{F1A229D0-9408-58A2-829D-1621D8B2F087}"/>
              </a:ext>
            </a:extLst>
          </p:cNvPr>
          <p:cNvGraphicFramePr>
            <a:graphicFrameLocks noGrp="1"/>
          </p:cNvGraphicFramePr>
          <p:nvPr>
            <p:extLst>
              <p:ext uri="{D42A27DB-BD31-4B8C-83A1-F6EECF244321}">
                <p14:modId xmlns:p14="http://schemas.microsoft.com/office/powerpoint/2010/main" val="2056016766"/>
              </p:ext>
            </p:extLst>
          </p:nvPr>
        </p:nvGraphicFramePr>
        <p:xfrm>
          <a:off x="685802" y="3416410"/>
          <a:ext cx="4140200" cy="2862072"/>
        </p:xfrm>
        <a:graphic>
          <a:graphicData uri="http://schemas.openxmlformats.org/drawingml/2006/table">
            <a:tbl>
              <a:tblPr firstRow="1" bandRow="1">
                <a:tableStyleId>{0660B408-B3CF-4A94-85FC-2B1E0A45F4A2}</a:tableStyleId>
              </a:tblPr>
              <a:tblGrid>
                <a:gridCol w="4140200">
                  <a:extLst>
                    <a:ext uri="{9D8B030D-6E8A-4147-A177-3AD203B41FA5}">
                      <a16:colId xmlns:a16="http://schemas.microsoft.com/office/drawing/2014/main" val="2857361821"/>
                    </a:ext>
                  </a:extLst>
                </a:gridCol>
              </a:tblGrid>
              <a:tr h="1459052">
                <a:tc>
                  <a:txBody>
                    <a:bodyPr/>
                    <a:lstStyle/>
                    <a:p>
                      <a:r>
                        <a:rPr lang="en-GB" dirty="0">
                          <a:solidFill>
                            <a:schemeClr val="bg1"/>
                          </a:solidFill>
                        </a:rPr>
                        <a:t>Positives </a:t>
                      </a:r>
                    </a:p>
                    <a:p>
                      <a:pPr marL="342900" indent="-342900">
                        <a:lnSpc>
                          <a:spcPct val="90000"/>
                        </a:lnSpc>
                        <a:buFont typeface="+mj-lt"/>
                        <a:buAutoNum type="arabicPeriod"/>
                      </a:pPr>
                      <a:r>
                        <a:rPr lang="en-US" sz="1800" dirty="0"/>
                        <a:t>Renewable and Readily Available.</a:t>
                      </a:r>
                    </a:p>
                    <a:p>
                      <a:pPr marL="342900" indent="-342900">
                        <a:lnSpc>
                          <a:spcPct val="90000"/>
                        </a:lnSpc>
                        <a:buFont typeface="+mj-lt"/>
                        <a:buAutoNum type="arabicPeriod"/>
                      </a:pPr>
                      <a:r>
                        <a:rPr lang="en-US" sz="1800" dirty="0"/>
                        <a:t>Clean and flexible energy source to support Zero-Carbon Energy Strategies.</a:t>
                      </a:r>
                    </a:p>
                    <a:p>
                      <a:pPr marL="342900" indent="-342900">
                        <a:lnSpc>
                          <a:spcPct val="90000"/>
                        </a:lnSpc>
                        <a:buFont typeface="+mj-lt"/>
                        <a:buAutoNum type="arabicPeriod"/>
                      </a:pPr>
                      <a:r>
                        <a:rPr lang="en-US" sz="1800" dirty="0"/>
                        <a:t>More powerful and energy efficient than fossil fuels.</a:t>
                      </a:r>
                    </a:p>
                    <a:p>
                      <a:pPr marL="342900" indent="-342900">
                        <a:lnSpc>
                          <a:spcPct val="90000"/>
                        </a:lnSpc>
                        <a:buFont typeface="+mj-lt"/>
                        <a:buAutoNum type="arabicPeriod"/>
                      </a:pPr>
                      <a:r>
                        <a:rPr lang="en-US" sz="1800" dirty="0"/>
                        <a:t>Fast charging times for Hydrogen fuel cell power units</a:t>
                      </a:r>
                    </a:p>
                    <a:p>
                      <a:pPr marL="342900" indent="-342900">
                        <a:lnSpc>
                          <a:spcPct val="90000"/>
                        </a:lnSpc>
                        <a:buFont typeface="+mj-lt"/>
                        <a:buAutoNum type="arabicPeriod"/>
                      </a:pPr>
                      <a:r>
                        <a:rPr lang="en-US" sz="1800" dirty="0"/>
                        <a:t>Minimal noise and visual pollution. </a:t>
                      </a:r>
                    </a:p>
                    <a:p>
                      <a:endParaRPr lang="en-GB" dirty="0"/>
                    </a:p>
                  </a:txBody>
                  <a:tcPr/>
                </a:tc>
                <a:extLst>
                  <a:ext uri="{0D108BD9-81ED-4DB2-BD59-A6C34878D82A}">
                    <a16:rowId xmlns:a16="http://schemas.microsoft.com/office/drawing/2014/main" val="608077380"/>
                  </a:ext>
                </a:extLst>
              </a:tr>
            </a:tbl>
          </a:graphicData>
        </a:graphic>
      </p:graphicFrame>
      <p:graphicFrame>
        <p:nvGraphicFramePr>
          <p:cNvPr id="8" name="Table 7">
            <a:extLst>
              <a:ext uri="{FF2B5EF4-FFF2-40B4-BE49-F238E27FC236}">
                <a16:creationId xmlns:a16="http://schemas.microsoft.com/office/drawing/2014/main" id="{C8D27BE1-7FBB-B8BA-701F-748BA90EE685}"/>
              </a:ext>
            </a:extLst>
          </p:cNvPr>
          <p:cNvGraphicFramePr>
            <a:graphicFrameLocks noGrp="1"/>
          </p:cNvGraphicFramePr>
          <p:nvPr>
            <p:extLst>
              <p:ext uri="{D42A27DB-BD31-4B8C-83A1-F6EECF244321}">
                <p14:modId xmlns:p14="http://schemas.microsoft.com/office/powerpoint/2010/main" val="3475483200"/>
              </p:ext>
            </p:extLst>
          </p:nvPr>
        </p:nvGraphicFramePr>
        <p:xfrm>
          <a:off x="5219701" y="3404230"/>
          <a:ext cx="5210174" cy="3108960"/>
        </p:xfrm>
        <a:graphic>
          <a:graphicData uri="http://schemas.openxmlformats.org/drawingml/2006/table">
            <a:tbl>
              <a:tblPr firstRow="1" bandRow="1">
                <a:tableStyleId>{FABFCF23-3B69-468F-B69F-88F6DE6A72F2}</a:tableStyleId>
              </a:tblPr>
              <a:tblGrid>
                <a:gridCol w="5210174">
                  <a:extLst>
                    <a:ext uri="{9D8B030D-6E8A-4147-A177-3AD203B41FA5}">
                      <a16:colId xmlns:a16="http://schemas.microsoft.com/office/drawing/2014/main" val="2857361821"/>
                    </a:ext>
                  </a:extLst>
                </a:gridCol>
              </a:tblGrid>
              <a:tr h="2783955">
                <a:tc>
                  <a:txBody>
                    <a:bodyPr/>
                    <a:lstStyle/>
                    <a:p>
                      <a:r>
                        <a:rPr lang="en-GB" dirty="0">
                          <a:solidFill>
                            <a:schemeClr val="bg1"/>
                          </a:solidFill>
                        </a:rPr>
                        <a:t>Negatives</a:t>
                      </a:r>
                    </a:p>
                    <a:p>
                      <a:pPr marL="342900" indent="-342900">
                        <a:lnSpc>
                          <a:spcPct val="90000"/>
                        </a:lnSpc>
                        <a:buFont typeface="+mj-lt"/>
                        <a:buAutoNum type="arabicPeriod"/>
                      </a:pPr>
                      <a:r>
                        <a:rPr lang="en-US" sz="1800" dirty="0"/>
                        <a:t>Hydrogen Extraction – complicated process, needs to be extracted from water via electrolysis or separated from carbon fossil fuels.</a:t>
                      </a:r>
                    </a:p>
                    <a:p>
                      <a:pPr marL="342900" indent="-342900">
                        <a:lnSpc>
                          <a:spcPct val="90000"/>
                        </a:lnSpc>
                        <a:buFont typeface="+mj-lt"/>
                        <a:buAutoNum type="arabicPeriod"/>
                      </a:pPr>
                      <a:r>
                        <a:rPr lang="en-US" sz="1800" dirty="0"/>
                        <a:t>Heavy Investment is required.</a:t>
                      </a:r>
                    </a:p>
                    <a:p>
                      <a:pPr marL="342900" indent="-342900">
                        <a:lnSpc>
                          <a:spcPct val="90000"/>
                        </a:lnSpc>
                        <a:buFont typeface="+mj-lt"/>
                        <a:buAutoNum type="arabicPeriod"/>
                      </a:pPr>
                      <a:r>
                        <a:rPr lang="en-US" sz="1800" dirty="0"/>
                        <a:t>Cost of Raw Materials – precious metals such as platinum are typically required as catalysts in fuel cells.</a:t>
                      </a:r>
                    </a:p>
                    <a:p>
                      <a:pPr marL="342900" indent="-342900">
                        <a:lnSpc>
                          <a:spcPct val="90000"/>
                        </a:lnSpc>
                        <a:buFont typeface="+mj-lt"/>
                        <a:buAutoNum type="arabicPeriod"/>
                      </a:pPr>
                      <a:r>
                        <a:rPr lang="en-US" sz="1800" dirty="0"/>
                        <a:t>Regulatory Issues. Difficult and costly to regulate.</a:t>
                      </a:r>
                    </a:p>
                    <a:p>
                      <a:pPr marL="342900" indent="-342900">
                        <a:lnSpc>
                          <a:spcPct val="90000"/>
                        </a:lnSpc>
                        <a:buFont typeface="+mj-lt"/>
                        <a:buAutoNum type="arabicPeriod"/>
                      </a:pPr>
                      <a:r>
                        <a:rPr lang="en-US" sz="1800" dirty="0"/>
                        <a:t>Hydrogen Storage. Difficult to store compared to other fuels.</a:t>
                      </a:r>
                      <a:endParaRPr lang="en-GB" dirty="0"/>
                    </a:p>
                    <a:p>
                      <a:endParaRPr lang="en-GB" dirty="0"/>
                    </a:p>
                  </a:txBody>
                  <a:tcPr/>
                </a:tc>
                <a:extLst>
                  <a:ext uri="{0D108BD9-81ED-4DB2-BD59-A6C34878D82A}">
                    <a16:rowId xmlns:a16="http://schemas.microsoft.com/office/drawing/2014/main" val="608077380"/>
                  </a:ext>
                </a:extLst>
              </a:tr>
            </a:tbl>
          </a:graphicData>
        </a:graphic>
      </p:graphicFrame>
      <p:sp>
        <p:nvSpPr>
          <p:cNvPr id="9" name="Content Placeholder 2">
            <a:extLst>
              <a:ext uri="{FF2B5EF4-FFF2-40B4-BE49-F238E27FC236}">
                <a16:creationId xmlns:a16="http://schemas.microsoft.com/office/drawing/2014/main" id="{610B7B22-B817-4AE1-70F8-B50B8F089239}"/>
              </a:ext>
            </a:extLst>
          </p:cNvPr>
          <p:cNvSpPr txBox="1">
            <a:spLocks/>
          </p:cNvSpPr>
          <p:nvPr/>
        </p:nvSpPr>
        <p:spPr>
          <a:xfrm>
            <a:off x="10771427" y="6261998"/>
            <a:ext cx="1151631" cy="371713"/>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nSpc>
                <a:spcPct val="90000"/>
              </a:lnSpc>
              <a:buFont typeface="Arial"/>
              <a:buNone/>
            </a:pPr>
            <a:r>
              <a:rPr lang="en-US" sz="1400" dirty="0"/>
              <a:t>(TWI, 2024)</a:t>
            </a:r>
          </a:p>
        </p:txBody>
      </p:sp>
    </p:spTree>
    <p:extLst>
      <p:ext uri="{BB962C8B-B14F-4D97-AF65-F5344CB8AC3E}">
        <p14:creationId xmlns:p14="http://schemas.microsoft.com/office/powerpoint/2010/main" val="1447522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4DA1-836E-FA44-B81A-A1EC2C28BF66}"/>
              </a:ext>
            </a:extLst>
          </p:cNvPr>
          <p:cNvSpPr>
            <a:spLocks noGrp="1"/>
          </p:cNvSpPr>
          <p:nvPr>
            <p:ph type="title"/>
          </p:nvPr>
        </p:nvSpPr>
        <p:spPr>
          <a:xfrm>
            <a:off x="685802" y="609600"/>
            <a:ext cx="3589866" cy="668867"/>
          </a:xfrm>
        </p:spPr>
        <p:txBody>
          <a:bodyPr>
            <a:normAutofit fontScale="90000"/>
          </a:bodyPr>
          <a:lstStyle/>
          <a:p>
            <a:r>
              <a:rPr lang="en-US" b="1" dirty="0"/>
              <a:t>Alternative fuels</a:t>
            </a:r>
            <a:br>
              <a:rPr lang="en-GB" b="1" dirty="0"/>
            </a:br>
            <a:endParaRPr lang="en-US" dirty="0"/>
          </a:p>
        </p:txBody>
      </p:sp>
      <p:sp>
        <p:nvSpPr>
          <p:cNvPr id="13" name="TextBox 12">
            <a:extLst>
              <a:ext uri="{FF2B5EF4-FFF2-40B4-BE49-F238E27FC236}">
                <a16:creationId xmlns:a16="http://schemas.microsoft.com/office/drawing/2014/main" id="{F51FAC58-F340-0228-F22E-2454C31C297F}"/>
              </a:ext>
            </a:extLst>
          </p:cNvPr>
          <p:cNvSpPr txBox="1"/>
          <p:nvPr/>
        </p:nvSpPr>
        <p:spPr>
          <a:xfrm>
            <a:off x="677336" y="1163467"/>
            <a:ext cx="7238998" cy="1615827"/>
          </a:xfrm>
          <a:prstGeom prst="rect">
            <a:avLst/>
          </a:prstGeom>
          <a:noFill/>
        </p:spPr>
        <p:txBody>
          <a:bodyPr wrap="square">
            <a:spAutoFit/>
          </a:bodyPr>
          <a:lstStyle/>
          <a:p>
            <a:pPr marL="0" indent="0">
              <a:lnSpc>
                <a:spcPct val="90000"/>
              </a:lnSpc>
              <a:buNone/>
            </a:pPr>
            <a:r>
              <a:rPr lang="en-US" sz="2800" b="1" i="1" dirty="0"/>
              <a:t>Electric Vehicles (EV)</a:t>
            </a:r>
          </a:p>
          <a:p>
            <a:pPr marL="0" indent="0">
              <a:lnSpc>
                <a:spcPct val="90000"/>
              </a:lnSpc>
              <a:buNone/>
            </a:pPr>
            <a:endParaRPr lang="en-US" sz="2800" b="1" i="1" dirty="0"/>
          </a:p>
          <a:p>
            <a:pPr marL="0" indent="0">
              <a:lnSpc>
                <a:spcPct val="90000"/>
              </a:lnSpc>
              <a:buNone/>
            </a:pPr>
            <a:r>
              <a:rPr lang="en-GB" b="0" i="0" dirty="0">
                <a:effectLst/>
                <a:latin typeface="Roboto" panose="02000000000000000000" pitchFamily="2" charset="0"/>
              </a:rPr>
              <a:t>Electric trucks have so far relied on off-shift charging for much of their energy. This is largely achieved at private or semi-private charging depots and often overnight.</a:t>
            </a:r>
            <a:r>
              <a:rPr lang="en-US" b="1" i="1" dirty="0"/>
              <a:t> </a:t>
            </a:r>
            <a:endParaRPr lang="en-US" sz="1800" b="1" i="1" dirty="0"/>
          </a:p>
        </p:txBody>
      </p:sp>
      <p:graphicFrame>
        <p:nvGraphicFramePr>
          <p:cNvPr id="14" name="Table 13">
            <a:extLst>
              <a:ext uri="{FF2B5EF4-FFF2-40B4-BE49-F238E27FC236}">
                <a16:creationId xmlns:a16="http://schemas.microsoft.com/office/drawing/2014/main" id="{BE8DAEE3-0571-1E8E-6120-7A511C62C25A}"/>
              </a:ext>
            </a:extLst>
          </p:cNvPr>
          <p:cNvGraphicFramePr>
            <a:graphicFrameLocks noGrp="1"/>
          </p:cNvGraphicFramePr>
          <p:nvPr>
            <p:extLst>
              <p:ext uri="{D42A27DB-BD31-4B8C-83A1-F6EECF244321}">
                <p14:modId xmlns:p14="http://schemas.microsoft.com/office/powerpoint/2010/main" val="1700152186"/>
              </p:ext>
            </p:extLst>
          </p:nvPr>
        </p:nvGraphicFramePr>
        <p:xfrm>
          <a:off x="579966" y="2907615"/>
          <a:ext cx="4601633" cy="3571738"/>
        </p:xfrm>
        <a:graphic>
          <a:graphicData uri="http://schemas.openxmlformats.org/drawingml/2006/table">
            <a:tbl>
              <a:tblPr firstRow="1" bandRow="1">
                <a:tableStyleId>{0660B408-B3CF-4A94-85FC-2B1E0A45F4A2}</a:tableStyleId>
              </a:tblPr>
              <a:tblGrid>
                <a:gridCol w="4601633">
                  <a:extLst>
                    <a:ext uri="{9D8B030D-6E8A-4147-A177-3AD203B41FA5}">
                      <a16:colId xmlns:a16="http://schemas.microsoft.com/office/drawing/2014/main" val="2857361821"/>
                    </a:ext>
                  </a:extLst>
                </a:gridCol>
              </a:tblGrid>
              <a:tr h="3571738">
                <a:tc>
                  <a:txBody>
                    <a:bodyPr/>
                    <a:lstStyle/>
                    <a:p>
                      <a:r>
                        <a:rPr lang="en-GB" dirty="0">
                          <a:solidFill>
                            <a:schemeClr val="bg1"/>
                          </a:solidFill>
                        </a:rPr>
                        <a:t>Positives </a:t>
                      </a:r>
                    </a:p>
                    <a:p>
                      <a:pPr marL="342900" indent="-342900">
                        <a:lnSpc>
                          <a:spcPct val="90000"/>
                        </a:lnSpc>
                        <a:buFont typeface="+mj-lt"/>
                        <a:buAutoNum type="arabicPeriod"/>
                      </a:pPr>
                      <a:r>
                        <a:rPr lang="en-US" sz="1800" dirty="0"/>
                        <a:t>Environmental Benefits – using electric power instead of diesel then it reduces pollution and contribute to cleaner air.</a:t>
                      </a:r>
                    </a:p>
                    <a:p>
                      <a:pPr marL="342900" indent="-342900">
                        <a:lnSpc>
                          <a:spcPct val="90000"/>
                        </a:lnSpc>
                        <a:buFont typeface="+mj-lt"/>
                        <a:buAutoNum type="arabicPeriod"/>
                      </a:pPr>
                      <a:r>
                        <a:rPr lang="en-US" sz="1800" dirty="0"/>
                        <a:t>Cost Savings - Electric trucks have lower fuel and maintenance costs compared to diesel trucks.</a:t>
                      </a:r>
                    </a:p>
                    <a:p>
                      <a:pPr marL="342900" indent="-342900">
                        <a:lnSpc>
                          <a:spcPct val="90000"/>
                        </a:lnSpc>
                        <a:buFont typeface="+mj-lt"/>
                        <a:buAutoNum type="arabicPeriod"/>
                      </a:pPr>
                      <a:r>
                        <a:rPr lang="en-US" sz="1800" dirty="0"/>
                        <a:t>Minimal Noise Pollution – advantageous to early morning or late-night deliveries in residential areas.</a:t>
                      </a:r>
                    </a:p>
                    <a:p>
                      <a:pPr marL="342900" indent="-342900">
                        <a:lnSpc>
                          <a:spcPct val="90000"/>
                        </a:lnSpc>
                        <a:buFont typeface="+mj-lt"/>
                        <a:buAutoNum type="arabicPeriod"/>
                      </a:pPr>
                      <a:r>
                        <a:rPr lang="en-US" sz="1800" dirty="0"/>
                        <a:t>Government Incentives – can include tax credits, rebates and grants.</a:t>
                      </a:r>
                    </a:p>
                    <a:p>
                      <a:pPr marL="342900" indent="-342900">
                        <a:lnSpc>
                          <a:spcPct val="90000"/>
                        </a:lnSpc>
                        <a:buFont typeface="+mj-lt"/>
                        <a:buAutoNum type="arabicPeriod"/>
                      </a:pPr>
                      <a:endParaRPr lang="en-GB" dirty="0"/>
                    </a:p>
                  </a:txBody>
                  <a:tcPr/>
                </a:tc>
                <a:extLst>
                  <a:ext uri="{0D108BD9-81ED-4DB2-BD59-A6C34878D82A}">
                    <a16:rowId xmlns:a16="http://schemas.microsoft.com/office/drawing/2014/main" val="608077380"/>
                  </a:ext>
                </a:extLst>
              </a:tr>
            </a:tbl>
          </a:graphicData>
        </a:graphic>
      </p:graphicFrame>
      <p:graphicFrame>
        <p:nvGraphicFramePr>
          <p:cNvPr id="15" name="Table 14">
            <a:extLst>
              <a:ext uri="{FF2B5EF4-FFF2-40B4-BE49-F238E27FC236}">
                <a16:creationId xmlns:a16="http://schemas.microsoft.com/office/drawing/2014/main" id="{E6BDEF06-DC7D-BEF8-1C93-0961CCE96FF9}"/>
              </a:ext>
            </a:extLst>
          </p:cNvPr>
          <p:cNvGraphicFramePr>
            <a:graphicFrameLocks noGrp="1"/>
          </p:cNvGraphicFramePr>
          <p:nvPr>
            <p:extLst>
              <p:ext uri="{D42A27DB-BD31-4B8C-83A1-F6EECF244321}">
                <p14:modId xmlns:p14="http://schemas.microsoft.com/office/powerpoint/2010/main" val="2848120931"/>
              </p:ext>
            </p:extLst>
          </p:nvPr>
        </p:nvGraphicFramePr>
        <p:xfrm>
          <a:off x="5715001" y="2907615"/>
          <a:ext cx="4305300" cy="3575304"/>
        </p:xfrm>
        <a:graphic>
          <a:graphicData uri="http://schemas.openxmlformats.org/drawingml/2006/table">
            <a:tbl>
              <a:tblPr firstRow="1" bandRow="1">
                <a:tableStyleId>{FABFCF23-3B69-468F-B69F-88F6DE6A72F2}</a:tableStyleId>
              </a:tblPr>
              <a:tblGrid>
                <a:gridCol w="4305300">
                  <a:extLst>
                    <a:ext uri="{9D8B030D-6E8A-4147-A177-3AD203B41FA5}">
                      <a16:colId xmlns:a16="http://schemas.microsoft.com/office/drawing/2014/main" val="2857361821"/>
                    </a:ext>
                  </a:extLst>
                </a:gridCol>
              </a:tblGrid>
              <a:tr h="1470629">
                <a:tc>
                  <a:txBody>
                    <a:bodyPr/>
                    <a:lstStyle/>
                    <a:p>
                      <a:r>
                        <a:rPr lang="en-GB" dirty="0">
                          <a:solidFill>
                            <a:schemeClr val="bg1"/>
                          </a:solidFill>
                        </a:rPr>
                        <a:t>Negatives</a:t>
                      </a:r>
                    </a:p>
                    <a:p>
                      <a:pPr marL="342900" indent="-342900">
                        <a:lnSpc>
                          <a:spcPct val="90000"/>
                        </a:lnSpc>
                        <a:buFont typeface="+mj-lt"/>
                        <a:buAutoNum type="arabicPeriod"/>
                      </a:pPr>
                      <a:r>
                        <a:rPr lang="en-US" sz="1800" dirty="0"/>
                        <a:t>Range Limitations – electric trucks have a limited range, and their batteries need to be recharged quickly. </a:t>
                      </a:r>
                    </a:p>
                    <a:p>
                      <a:pPr marL="342900" indent="-342900">
                        <a:lnSpc>
                          <a:spcPct val="90000"/>
                        </a:lnSpc>
                        <a:buFont typeface="+mj-lt"/>
                        <a:buAutoNum type="arabicPeriod"/>
                      </a:pPr>
                      <a:r>
                        <a:rPr lang="en-US" sz="1800" dirty="0"/>
                        <a:t>Charging Infrastructure – currently not as widespread as for diesel trucks.</a:t>
                      </a:r>
                    </a:p>
                    <a:p>
                      <a:pPr marL="342900" indent="-342900">
                        <a:lnSpc>
                          <a:spcPct val="90000"/>
                        </a:lnSpc>
                        <a:buFont typeface="+mj-lt"/>
                        <a:buAutoNum type="arabicPeriod"/>
                      </a:pPr>
                      <a:r>
                        <a:rPr lang="en-US" sz="1800" dirty="0"/>
                        <a:t>Initial Cost – can be more expensive than traditional trucks, however they do have lower maintenance and fuel costs.</a:t>
                      </a:r>
                    </a:p>
                    <a:p>
                      <a:pPr marL="342900" indent="-342900">
                        <a:lnSpc>
                          <a:spcPct val="90000"/>
                        </a:lnSpc>
                        <a:buFont typeface="+mj-lt"/>
                        <a:buAutoNum type="arabicPeriod"/>
                      </a:pPr>
                      <a:r>
                        <a:rPr lang="en-US" sz="1800" dirty="0"/>
                        <a:t>Battery Disposal – Electric truck batteries have a limited lifespan and need to be replaced after several years of use. </a:t>
                      </a:r>
                      <a:endParaRPr lang="en-GB" dirty="0"/>
                    </a:p>
                  </a:txBody>
                  <a:tcPr/>
                </a:tc>
                <a:extLst>
                  <a:ext uri="{0D108BD9-81ED-4DB2-BD59-A6C34878D82A}">
                    <a16:rowId xmlns:a16="http://schemas.microsoft.com/office/drawing/2014/main" val="608077380"/>
                  </a:ext>
                </a:extLst>
              </a:tr>
            </a:tbl>
          </a:graphicData>
        </a:graphic>
      </p:graphicFrame>
      <p:pic>
        <p:nvPicPr>
          <p:cNvPr id="17" name="Picture 16">
            <a:extLst>
              <a:ext uri="{FF2B5EF4-FFF2-40B4-BE49-F238E27FC236}">
                <a16:creationId xmlns:a16="http://schemas.microsoft.com/office/drawing/2014/main" id="{3E111A68-A872-A613-83C3-DFC50D9D53EB}"/>
              </a:ext>
            </a:extLst>
          </p:cNvPr>
          <p:cNvPicPr>
            <a:picLocks noChangeAspect="1"/>
          </p:cNvPicPr>
          <p:nvPr/>
        </p:nvPicPr>
        <p:blipFill>
          <a:blip r:embed="rId2"/>
          <a:stretch>
            <a:fillRect/>
          </a:stretch>
        </p:blipFill>
        <p:spPr>
          <a:xfrm>
            <a:off x="8144932" y="178165"/>
            <a:ext cx="3896549" cy="2172568"/>
          </a:xfrm>
          <a:prstGeom prst="rect">
            <a:avLst/>
          </a:prstGeom>
        </p:spPr>
      </p:pic>
      <p:sp>
        <p:nvSpPr>
          <p:cNvPr id="3" name="Content Placeholder 2">
            <a:extLst>
              <a:ext uri="{FF2B5EF4-FFF2-40B4-BE49-F238E27FC236}">
                <a16:creationId xmlns:a16="http://schemas.microsoft.com/office/drawing/2014/main" id="{67F475FA-0F7C-666C-2457-D13178D968C2}"/>
              </a:ext>
            </a:extLst>
          </p:cNvPr>
          <p:cNvSpPr txBox="1">
            <a:spLocks/>
          </p:cNvSpPr>
          <p:nvPr/>
        </p:nvSpPr>
        <p:spPr>
          <a:xfrm>
            <a:off x="10210798" y="5947064"/>
            <a:ext cx="1645287" cy="445513"/>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nSpc>
                <a:spcPct val="90000"/>
              </a:lnSpc>
              <a:buFont typeface="Arial"/>
              <a:buNone/>
            </a:pPr>
            <a:r>
              <a:rPr lang="en-US" sz="1400" dirty="0"/>
              <a:t>(</a:t>
            </a:r>
            <a:r>
              <a:rPr lang="en-US" sz="1400" dirty="0" err="1"/>
              <a:t>dItechex</a:t>
            </a:r>
            <a:r>
              <a:rPr lang="en-US" sz="1400" dirty="0"/>
              <a:t>, 2024)</a:t>
            </a:r>
          </a:p>
        </p:txBody>
      </p:sp>
    </p:spTree>
    <p:extLst>
      <p:ext uri="{BB962C8B-B14F-4D97-AF65-F5344CB8AC3E}">
        <p14:creationId xmlns:p14="http://schemas.microsoft.com/office/powerpoint/2010/main" val="3996697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5"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7" name="Straight Connector 16">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6" name="Group 95">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7"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9" name="Straight Connector 98">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sp>
        <p:nvSpPr>
          <p:cNvPr id="10" name="Title 1">
            <a:extLst>
              <a:ext uri="{FF2B5EF4-FFF2-40B4-BE49-F238E27FC236}">
                <a16:creationId xmlns:a16="http://schemas.microsoft.com/office/drawing/2014/main" id="{A98E55F2-A34A-1D59-A7AA-605B0BEE4E05}"/>
              </a:ext>
            </a:extLst>
          </p:cNvPr>
          <p:cNvSpPr>
            <a:spLocks noGrp="1"/>
          </p:cNvSpPr>
          <p:nvPr>
            <p:ph type="title"/>
          </p:nvPr>
        </p:nvSpPr>
        <p:spPr>
          <a:xfrm>
            <a:off x="685802" y="609600"/>
            <a:ext cx="3589866" cy="668867"/>
          </a:xfrm>
        </p:spPr>
        <p:txBody>
          <a:bodyPr>
            <a:normAutofit fontScale="90000"/>
          </a:bodyPr>
          <a:lstStyle/>
          <a:p>
            <a:r>
              <a:rPr lang="en-US" b="1" dirty="0"/>
              <a:t>Alternative fuels</a:t>
            </a:r>
            <a:br>
              <a:rPr lang="en-GB" b="1" dirty="0"/>
            </a:br>
            <a:endParaRPr lang="en-US" dirty="0"/>
          </a:p>
        </p:txBody>
      </p:sp>
      <p:sp>
        <p:nvSpPr>
          <p:cNvPr id="11" name="TextBox 10">
            <a:extLst>
              <a:ext uri="{FF2B5EF4-FFF2-40B4-BE49-F238E27FC236}">
                <a16:creationId xmlns:a16="http://schemas.microsoft.com/office/drawing/2014/main" id="{CBAB7A44-1699-3C32-0427-0EA80A063309}"/>
              </a:ext>
            </a:extLst>
          </p:cNvPr>
          <p:cNvSpPr txBox="1"/>
          <p:nvPr/>
        </p:nvSpPr>
        <p:spPr>
          <a:xfrm>
            <a:off x="685801" y="1454783"/>
            <a:ext cx="6380532" cy="1865126"/>
          </a:xfrm>
          <a:prstGeom prst="rect">
            <a:avLst/>
          </a:prstGeom>
          <a:noFill/>
        </p:spPr>
        <p:txBody>
          <a:bodyPr wrap="square">
            <a:spAutoFit/>
          </a:bodyPr>
          <a:lstStyle/>
          <a:p>
            <a:pPr marL="0" indent="0">
              <a:lnSpc>
                <a:spcPct val="90000"/>
              </a:lnSpc>
              <a:buNone/>
            </a:pPr>
            <a:r>
              <a:rPr lang="en-US" sz="2800" b="1" i="1" dirty="0"/>
              <a:t>Compressed Air Vehicles (CAV)</a:t>
            </a:r>
          </a:p>
          <a:p>
            <a:pPr marL="0" indent="0">
              <a:lnSpc>
                <a:spcPct val="90000"/>
              </a:lnSpc>
              <a:buNone/>
            </a:pPr>
            <a:endParaRPr lang="en-US" sz="2800" b="1" i="1" dirty="0"/>
          </a:p>
          <a:p>
            <a:pPr marL="0" indent="0">
              <a:lnSpc>
                <a:spcPct val="90000"/>
              </a:lnSpc>
              <a:buNone/>
            </a:pPr>
            <a:r>
              <a:rPr lang="en-GB" dirty="0"/>
              <a:t>The CAV fuel cycle is conceptually simple: air is compressed to high pressure at a stationary compressor station, transferred to an onboard storage tank, and slowly released to power a pneumatic motor</a:t>
            </a:r>
            <a:r>
              <a:rPr lang="en-US" b="1" i="1" dirty="0"/>
              <a:t>.</a:t>
            </a:r>
            <a:endParaRPr lang="en-US" sz="1800" b="1" i="1" dirty="0"/>
          </a:p>
        </p:txBody>
      </p:sp>
      <p:graphicFrame>
        <p:nvGraphicFramePr>
          <p:cNvPr id="12" name="Table 11">
            <a:extLst>
              <a:ext uri="{FF2B5EF4-FFF2-40B4-BE49-F238E27FC236}">
                <a16:creationId xmlns:a16="http://schemas.microsoft.com/office/drawing/2014/main" id="{80333336-5D6A-BC3E-6E14-4756D0809644}"/>
              </a:ext>
            </a:extLst>
          </p:cNvPr>
          <p:cNvGraphicFramePr>
            <a:graphicFrameLocks noGrp="1"/>
          </p:cNvGraphicFramePr>
          <p:nvPr>
            <p:extLst>
              <p:ext uri="{D42A27DB-BD31-4B8C-83A1-F6EECF244321}">
                <p14:modId xmlns:p14="http://schemas.microsoft.com/office/powerpoint/2010/main" val="2074525166"/>
              </p:ext>
            </p:extLst>
          </p:nvPr>
        </p:nvGraphicFramePr>
        <p:xfrm>
          <a:off x="696721" y="3713382"/>
          <a:ext cx="4140200" cy="2340864"/>
        </p:xfrm>
        <a:graphic>
          <a:graphicData uri="http://schemas.openxmlformats.org/drawingml/2006/table">
            <a:tbl>
              <a:tblPr firstRow="1" bandRow="1">
                <a:tableStyleId>{0660B408-B3CF-4A94-85FC-2B1E0A45F4A2}</a:tableStyleId>
              </a:tblPr>
              <a:tblGrid>
                <a:gridCol w="4140200">
                  <a:extLst>
                    <a:ext uri="{9D8B030D-6E8A-4147-A177-3AD203B41FA5}">
                      <a16:colId xmlns:a16="http://schemas.microsoft.com/office/drawing/2014/main" val="2857361821"/>
                    </a:ext>
                  </a:extLst>
                </a:gridCol>
              </a:tblGrid>
              <a:tr h="1459052">
                <a:tc>
                  <a:txBody>
                    <a:bodyPr/>
                    <a:lstStyle/>
                    <a:p>
                      <a:r>
                        <a:rPr lang="en-GB" dirty="0">
                          <a:solidFill>
                            <a:schemeClr val="bg1"/>
                          </a:solidFill>
                        </a:rPr>
                        <a:t>Positives </a:t>
                      </a:r>
                    </a:p>
                    <a:p>
                      <a:pPr marL="342900" indent="-342900">
                        <a:lnSpc>
                          <a:spcPct val="90000"/>
                        </a:lnSpc>
                        <a:buFont typeface="+mj-lt"/>
                        <a:buAutoNum type="arabicPeriod"/>
                      </a:pPr>
                      <a:r>
                        <a:rPr lang="en-US" sz="1800" dirty="0"/>
                        <a:t>Minimal internal parts required -  engine size is compact and requires less maintenance.</a:t>
                      </a:r>
                    </a:p>
                    <a:p>
                      <a:pPr marL="342900" indent="-342900">
                        <a:lnSpc>
                          <a:spcPct val="90000"/>
                        </a:lnSpc>
                        <a:buFont typeface="+mj-lt"/>
                        <a:buAutoNum type="arabicPeriod"/>
                      </a:pPr>
                      <a:r>
                        <a:rPr lang="en-US" sz="1800" dirty="0"/>
                        <a:t>Environmental Benefits - Air is a renewable energy and a unlimited source.</a:t>
                      </a:r>
                    </a:p>
                    <a:p>
                      <a:pPr marL="342900" indent="-342900">
                        <a:lnSpc>
                          <a:spcPct val="90000"/>
                        </a:lnSpc>
                        <a:buFont typeface="+mj-lt"/>
                        <a:buAutoNum type="arabicPeriod"/>
                      </a:pPr>
                      <a:r>
                        <a:rPr lang="en-US" sz="1800" dirty="0"/>
                        <a:t>Rapid Refill – would take less time than diesel and electric to refill.</a:t>
                      </a:r>
                      <a:endParaRPr lang="en-GB" dirty="0"/>
                    </a:p>
                  </a:txBody>
                  <a:tcPr/>
                </a:tc>
                <a:extLst>
                  <a:ext uri="{0D108BD9-81ED-4DB2-BD59-A6C34878D82A}">
                    <a16:rowId xmlns:a16="http://schemas.microsoft.com/office/drawing/2014/main" val="608077380"/>
                  </a:ext>
                </a:extLst>
              </a:tr>
            </a:tbl>
          </a:graphicData>
        </a:graphic>
      </p:graphicFrame>
      <p:graphicFrame>
        <p:nvGraphicFramePr>
          <p:cNvPr id="13" name="Table 12">
            <a:extLst>
              <a:ext uri="{FF2B5EF4-FFF2-40B4-BE49-F238E27FC236}">
                <a16:creationId xmlns:a16="http://schemas.microsoft.com/office/drawing/2014/main" id="{19048E2D-94A7-C95C-9EE3-48B62C49FCBB}"/>
              </a:ext>
            </a:extLst>
          </p:cNvPr>
          <p:cNvGraphicFramePr>
            <a:graphicFrameLocks noGrp="1"/>
          </p:cNvGraphicFramePr>
          <p:nvPr>
            <p:extLst>
              <p:ext uri="{D42A27DB-BD31-4B8C-83A1-F6EECF244321}">
                <p14:modId xmlns:p14="http://schemas.microsoft.com/office/powerpoint/2010/main" val="1269746600"/>
              </p:ext>
            </p:extLst>
          </p:nvPr>
        </p:nvGraphicFramePr>
        <p:xfrm>
          <a:off x="5440674" y="3720681"/>
          <a:ext cx="4140200" cy="2587752"/>
        </p:xfrm>
        <a:graphic>
          <a:graphicData uri="http://schemas.openxmlformats.org/drawingml/2006/table">
            <a:tbl>
              <a:tblPr firstRow="1" bandRow="1">
                <a:tableStyleId>{FABFCF23-3B69-468F-B69F-88F6DE6A72F2}</a:tableStyleId>
              </a:tblPr>
              <a:tblGrid>
                <a:gridCol w="4140200">
                  <a:extLst>
                    <a:ext uri="{9D8B030D-6E8A-4147-A177-3AD203B41FA5}">
                      <a16:colId xmlns:a16="http://schemas.microsoft.com/office/drawing/2014/main" val="2857361821"/>
                    </a:ext>
                  </a:extLst>
                </a:gridCol>
              </a:tblGrid>
              <a:tr h="1470629">
                <a:tc>
                  <a:txBody>
                    <a:bodyPr/>
                    <a:lstStyle/>
                    <a:p>
                      <a:r>
                        <a:rPr lang="en-GB" dirty="0">
                          <a:solidFill>
                            <a:schemeClr val="bg1"/>
                          </a:solidFill>
                        </a:rPr>
                        <a:t>Negatives</a:t>
                      </a:r>
                    </a:p>
                    <a:p>
                      <a:pPr marL="342900" indent="-342900">
                        <a:lnSpc>
                          <a:spcPct val="90000"/>
                        </a:lnSpc>
                        <a:buFont typeface="+mj-lt"/>
                        <a:buAutoNum type="arabicPeriod"/>
                      </a:pPr>
                      <a:r>
                        <a:rPr lang="en-US" sz="1800" dirty="0"/>
                        <a:t>High Energy Consumption – reduces efficiency and power. </a:t>
                      </a:r>
                    </a:p>
                    <a:p>
                      <a:pPr marL="342900" indent="-342900">
                        <a:lnSpc>
                          <a:spcPct val="90000"/>
                        </a:lnSpc>
                        <a:buFont typeface="+mj-lt"/>
                        <a:buAutoNum type="arabicPeriod"/>
                      </a:pPr>
                      <a:r>
                        <a:rPr lang="en-US" sz="1800" dirty="0"/>
                        <a:t>High Costs – Initial high-end costs to get started. Specialist maintenance involved. </a:t>
                      </a:r>
                    </a:p>
                    <a:p>
                      <a:pPr marL="342900" indent="-342900">
                        <a:lnSpc>
                          <a:spcPct val="90000"/>
                        </a:lnSpc>
                        <a:buFont typeface="+mj-lt"/>
                        <a:buAutoNum type="arabicPeriod"/>
                      </a:pPr>
                      <a:r>
                        <a:rPr lang="en-US" sz="1800" dirty="0"/>
                        <a:t>Unknown Power Supply – no evidence to state that the output is suitable for long haulage and motorway speeds. </a:t>
                      </a:r>
                      <a:endParaRPr lang="en-GB" dirty="0"/>
                    </a:p>
                  </a:txBody>
                  <a:tcPr/>
                </a:tc>
                <a:extLst>
                  <a:ext uri="{0D108BD9-81ED-4DB2-BD59-A6C34878D82A}">
                    <a16:rowId xmlns:a16="http://schemas.microsoft.com/office/drawing/2014/main" val="608077380"/>
                  </a:ext>
                </a:extLst>
              </a:tr>
            </a:tbl>
          </a:graphicData>
        </a:graphic>
      </p:graphicFrame>
      <p:pic>
        <p:nvPicPr>
          <p:cNvPr id="177" name="Picture 176">
            <a:extLst>
              <a:ext uri="{FF2B5EF4-FFF2-40B4-BE49-F238E27FC236}">
                <a16:creationId xmlns:a16="http://schemas.microsoft.com/office/drawing/2014/main" id="{DCA3511C-73F3-D887-89E1-F442352A43A6}"/>
              </a:ext>
            </a:extLst>
          </p:cNvPr>
          <p:cNvPicPr>
            <a:picLocks noChangeAspect="1"/>
          </p:cNvPicPr>
          <p:nvPr/>
        </p:nvPicPr>
        <p:blipFill>
          <a:blip r:embed="rId3"/>
          <a:stretch>
            <a:fillRect/>
          </a:stretch>
        </p:blipFill>
        <p:spPr>
          <a:xfrm>
            <a:off x="8094739" y="150206"/>
            <a:ext cx="3905838" cy="2743093"/>
          </a:xfrm>
          <a:prstGeom prst="rect">
            <a:avLst/>
          </a:prstGeom>
          <a:ln>
            <a:noFill/>
          </a:ln>
          <a:effectLst>
            <a:softEdge rad="12700"/>
          </a:effectLst>
        </p:spPr>
      </p:pic>
      <p:sp>
        <p:nvSpPr>
          <p:cNvPr id="2" name="Content Placeholder 2">
            <a:extLst>
              <a:ext uri="{FF2B5EF4-FFF2-40B4-BE49-F238E27FC236}">
                <a16:creationId xmlns:a16="http://schemas.microsoft.com/office/drawing/2014/main" id="{3C65D21D-4FCB-6A71-9BE3-C1AAF3A31B26}"/>
              </a:ext>
            </a:extLst>
          </p:cNvPr>
          <p:cNvSpPr txBox="1">
            <a:spLocks/>
          </p:cNvSpPr>
          <p:nvPr/>
        </p:nvSpPr>
        <p:spPr>
          <a:xfrm>
            <a:off x="10005616" y="5947064"/>
            <a:ext cx="1645287" cy="445513"/>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nSpc>
                <a:spcPct val="90000"/>
              </a:lnSpc>
              <a:buFont typeface="Arial"/>
              <a:buNone/>
            </a:pPr>
            <a:r>
              <a:rPr lang="en-US" sz="1400" dirty="0"/>
              <a:t>(</a:t>
            </a:r>
            <a:r>
              <a:rPr lang="en-US" sz="1400" dirty="0" err="1"/>
              <a:t>Mcc</a:t>
            </a:r>
            <a:r>
              <a:rPr lang="en-US" sz="1400" dirty="0"/>
              <a:t>-berlin, 2024)</a:t>
            </a:r>
          </a:p>
        </p:txBody>
      </p:sp>
    </p:spTree>
    <p:extLst>
      <p:ext uri="{BB962C8B-B14F-4D97-AF65-F5344CB8AC3E}">
        <p14:creationId xmlns:p14="http://schemas.microsoft.com/office/powerpoint/2010/main" val="3572619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C004814-42C0-38B3-B7AC-46BDD2C9B48D}"/>
              </a:ext>
            </a:extLst>
          </p:cNvPr>
          <p:cNvSpPr>
            <a:spLocks noGrp="1"/>
          </p:cNvSpPr>
          <p:nvPr>
            <p:ph type="title"/>
          </p:nvPr>
        </p:nvSpPr>
        <p:spPr>
          <a:xfrm>
            <a:off x="685802" y="609600"/>
            <a:ext cx="3589866" cy="668867"/>
          </a:xfrm>
        </p:spPr>
        <p:txBody>
          <a:bodyPr>
            <a:normAutofit fontScale="90000"/>
          </a:bodyPr>
          <a:lstStyle/>
          <a:p>
            <a:r>
              <a:rPr lang="en-US" b="1" dirty="0"/>
              <a:t>Alternative fuels</a:t>
            </a:r>
            <a:br>
              <a:rPr lang="en-GB" b="1" dirty="0"/>
            </a:br>
            <a:endParaRPr lang="en-US" dirty="0"/>
          </a:p>
        </p:txBody>
      </p:sp>
      <p:sp>
        <p:nvSpPr>
          <p:cNvPr id="11" name="TextBox 10">
            <a:extLst>
              <a:ext uri="{FF2B5EF4-FFF2-40B4-BE49-F238E27FC236}">
                <a16:creationId xmlns:a16="http://schemas.microsoft.com/office/drawing/2014/main" id="{775ACEE4-3BBD-34E0-A29A-A012B2C9145F}"/>
              </a:ext>
            </a:extLst>
          </p:cNvPr>
          <p:cNvSpPr txBox="1"/>
          <p:nvPr/>
        </p:nvSpPr>
        <p:spPr>
          <a:xfrm>
            <a:off x="685801" y="1454783"/>
            <a:ext cx="7115174" cy="1615827"/>
          </a:xfrm>
          <a:prstGeom prst="rect">
            <a:avLst/>
          </a:prstGeom>
          <a:noFill/>
        </p:spPr>
        <p:txBody>
          <a:bodyPr wrap="square">
            <a:spAutoFit/>
          </a:bodyPr>
          <a:lstStyle/>
          <a:p>
            <a:pPr marL="0" indent="0">
              <a:lnSpc>
                <a:spcPct val="90000"/>
              </a:lnSpc>
              <a:buNone/>
            </a:pPr>
            <a:r>
              <a:rPr lang="en-US" sz="2800" b="1" i="1" dirty="0"/>
              <a:t>Biodiesel</a:t>
            </a:r>
          </a:p>
          <a:p>
            <a:pPr marL="0" indent="0">
              <a:lnSpc>
                <a:spcPct val="90000"/>
              </a:lnSpc>
              <a:buNone/>
            </a:pPr>
            <a:endParaRPr lang="en-US" sz="2800" b="1" i="1" dirty="0"/>
          </a:p>
          <a:p>
            <a:pPr marL="0" indent="0">
              <a:lnSpc>
                <a:spcPct val="90000"/>
              </a:lnSpc>
              <a:buNone/>
            </a:pPr>
            <a:r>
              <a:rPr lang="en-GB" b="0" i="0" dirty="0">
                <a:effectLst/>
                <a:latin typeface="Source Sans Pro" panose="020B0503030403020204" pitchFamily="34" charset="0"/>
              </a:rPr>
              <a:t>There are two main types of biofuels – biodiesel and bioethanol.  </a:t>
            </a:r>
            <a:r>
              <a:rPr lang="en-GB" dirty="0"/>
              <a:t>Biodiesel is biodegradable and completely non-toxic, meaning spillages represent far less of a risk than fossil diesel spillages</a:t>
            </a:r>
            <a:r>
              <a:rPr lang="en-GB" b="0" i="0" dirty="0">
                <a:effectLst/>
                <a:latin typeface="Source Sans Pro" panose="020B0503030403020204" pitchFamily="34" charset="0"/>
              </a:rPr>
              <a:t>. </a:t>
            </a:r>
            <a:r>
              <a:rPr lang="en-US" b="1" i="1" dirty="0"/>
              <a:t> </a:t>
            </a:r>
            <a:endParaRPr lang="en-US" sz="1800" b="1" i="1" dirty="0"/>
          </a:p>
        </p:txBody>
      </p:sp>
      <p:pic>
        <p:nvPicPr>
          <p:cNvPr id="13" name="Picture 12">
            <a:extLst>
              <a:ext uri="{FF2B5EF4-FFF2-40B4-BE49-F238E27FC236}">
                <a16:creationId xmlns:a16="http://schemas.microsoft.com/office/drawing/2014/main" id="{A8CDA674-C1F6-180A-6EAD-0310A8D6FF45}"/>
              </a:ext>
            </a:extLst>
          </p:cNvPr>
          <p:cNvPicPr>
            <a:picLocks noChangeAspect="1"/>
          </p:cNvPicPr>
          <p:nvPr/>
        </p:nvPicPr>
        <p:blipFill>
          <a:blip r:embed="rId2"/>
          <a:stretch>
            <a:fillRect/>
          </a:stretch>
        </p:blipFill>
        <p:spPr>
          <a:xfrm>
            <a:off x="8052318" y="214316"/>
            <a:ext cx="3941926" cy="2324932"/>
          </a:xfrm>
          <a:prstGeom prst="rect">
            <a:avLst/>
          </a:prstGeom>
        </p:spPr>
      </p:pic>
      <p:graphicFrame>
        <p:nvGraphicFramePr>
          <p:cNvPr id="14" name="Table 13">
            <a:extLst>
              <a:ext uri="{FF2B5EF4-FFF2-40B4-BE49-F238E27FC236}">
                <a16:creationId xmlns:a16="http://schemas.microsoft.com/office/drawing/2014/main" id="{1862FD64-5A25-5B06-236C-83F05393901D}"/>
              </a:ext>
            </a:extLst>
          </p:cNvPr>
          <p:cNvGraphicFramePr>
            <a:graphicFrameLocks noGrp="1"/>
          </p:cNvGraphicFramePr>
          <p:nvPr>
            <p:extLst>
              <p:ext uri="{D42A27DB-BD31-4B8C-83A1-F6EECF244321}">
                <p14:modId xmlns:p14="http://schemas.microsoft.com/office/powerpoint/2010/main" val="881185750"/>
              </p:ext>
            </p:extLst>
          </p:nvPr>
        </p:nvGraphicFramePr>
        <p:xfrm>
          <a:off x="954617" y="3302667"/>
          <a:ext cx="4140200" cy="3108960"/>
        </p:xfrm>
        <a:graphic>
          <a:graphicData uri="http://schemas.openxmlformats.org/drawingml/2006/table">
            <a:tbl>
              <a:tblPr firstRow="1" bandRow="1">
                <a:tableStyleId>{0660B408-B3CF-4A94-85FC-2B1E0A45F4A2}</a:tableStyleId>
              </a:tblPr>
              <a:tblGrid>
                <a:gridCol w="4140200">
                  <a:extLst>
                    <a:ext uri="{9D8B030D-6E8A-4147-A177-3AD203B41FA5}">
                      <a16:colId xmlns:a16="http://schemas.microsoft.com/office/drawing/2014/main" val="2857361821"/>
                    </a:ext>
                  </a:extLst>
                </a:gridCol>
              </a:tblGrid>
              <a:tr h="1459052">
                <a:tc>
                  <a:txBody>
                    <a:bodyPr/>
                    <a:lstStyle/>
                    <a:p>
                      <a:r>
                        <a:rPr lang="en-GB" dirty="0">
                          <a:solidFill>
                            <a:schemeClr val="bg1"/>
                          </a:solidFill>
                        </a:rPr>
                        <a:t>Positives </a:t>
                      </a:r>
                    </a:p>
                    <a:p>
                      <a:pPr marL="514350" indent="-514350">
                        <a:buAutoNum type="arabicPeriod"/>
                      </a:pPr>
                      <a:r>
                        <a:rPr lang="en-GB" dirty="0"/>
                        <a:t>It is a renewable energy source.</a:t>
                      </a:r>
                    </a:p>
                    <a:p>
                      <a:pPr marL="514350" indent="-514350">
                        <a:buAutoNum type="arabicPeriod"/>
                      </a:pPr>
                      <a:r>
                        <a:rPr lang="en-GB" dirty="0"/>
                        <a:t>Less polluting than petroleum diesel.</a:t>
                      </a:r>
                    </a:p>
                    <a:p>
                      <a:pPr marL="514350" indent="-514350">
                        <a:buAutoNum type="arabicPeriod"/>
                      </a:pPr>
                      <a:r>
                        <a:rPr lang="en-GB" dirty="0"/>
                        <a:t>The lack of sulphur in 100% biodiesel extends the life of catalytic converters.</a:t>
                      </a:r>
                    </a:p>
                    <a:p>
                      <a:pPr marL="514350" indent="-514350">
                        <a:buAutoNum type="arabicPeriod"/>
                      </a:pPr>
                      <a:r>
                        <a:rPr lang="en-GB" dirty="0"/>
                        <a:t>Biodiesel can also be blended with other energy resources and oil.</a:t>
                      </a:r>
                    </a:p>
                    <a:p>
                      <a:pPr marL="514350" indent="-514350">
                        <a:buAutoNum type="arabicPeriod"/>
                      </a:pPr>
                      <a:r>
                        <a:rPr lang="en-GB" dirty="0"/>
                        <a:t>Can also be used in existing oil heating systems and diesel engines.</a:t>
                      </a:r>
                    </a:p>
                  </a:txBody>
                  <a:tcPr/>
                </a:tc>
                <a:extLst>
                  <a:ext uri="{0D108BD9-81ED-4DB2-BD59-A6C34878D82A}">
                    <a16:rowId xmlns:a16="http://schemas.microsoft.com/office/drawing/2014/main" val="608077380"/>
                  </a:ext>
                </a:extLst>
              </a:tr>
            </a:tbl>
          </a:graphicData>
        </a:graphic>
      </p:graphicFrame>
      <p:graphicFrame>
        <p:nvGraphicFramePr>
          <p:cNvPr id="15" name="Table 14">
            <a:extLst>
              <a:ext uri="{FF2B5EF4-FFF2-40B4-BE49-F238E27FC236}">
                <a16:creationId xmlns:a16="http://schemas.microsoft.com/office/drawing/2014/main" id="{72EBC363-0695-A5E4-854F-1210279A3904}"/>
              </a:ext>
            </a:extLst>
          </p:cNvPr>
          <p:cNvGraphicFramePr>
            <a:graphicFrameLocks noGrp="1"/>
          </p:cNvGraphicFramePr>
          <p:nvPr>
            <p:extLst>
              <p:ext uri="{D42A27DB-BD31-4B8C-83A1-F6EECF244321}">
                <p14:modId xmlns:p14="http://schemas.microsoft.com/office/powerpoint/2010/main" val="798091653"/>
              </p:ext>
            </p:extLst>
          </p:nvPr>
        </p:nvGraphicFramePr>
        <p:xfrm>
          <a:off x="5553075" y="3302667"/>
          <a:ext cx="4845050" cy="3108960"/>
        </p:xfrm>
        <a:graphic>
          <a:graphicData uri="http://schemas.openxmlformats.org/drawingml/2006/table">
            <a:tbl>
              <a:tblPr firstRow="1" bandRow="1">
                <a:tableStyleId>{FABFCF23-3B69-468F-B69F-88F6DE6A72F2}</a:tableStyleId>
              </a:tblPr>
              <a:tblGrid>
                <a:gridCol w="4845050">
                  <a:extLst>
                    <a:ext uri="{9D8B030D-6E8A-4147-A177-3AD203B41FA5}">
                      <a16:colId xmlns:a16="http://schemas.microsoft.com/office/drawing/2014/main" val="2857361821"/>
                    </a:ext>
                  </a:extLst>
                </a:gridCol>
              </a:tblGrid>
              <a:tr h="3108960">
                <a:tc>
                  <a:txBody>
                    <a:bodyPr/>
                    <a:lstStyle/>
                    <a:p>
                      <a:r>
                        <a:rPr lang="en-GB" dirty="0">
                          <a:solidFill>
                            <a:schemeClr val="bg1"/>
                          </a:solidFill>
                        </a:rPr>
                        <a:t>Negatives</a:t>
                      </a:r>
                    </a:p>
                    <a:p>
                      <a:pPr marL="514350" indent="-514350">
                        <a:buAutoNum type="arabicPeriod"/>
                      </a:pPr>
                      <a:r>
                        <a:rPr lang="en-GB" dirty="0"/>
                        <a:t>Currently biodiesel is about one and a half times more expensive than petroleum diesel fuel.</a:t>
                      </a:r>
                    </a:p>
                    <a:p>
                      <a:pPr marL="514350" indent="-514350">
                        <a:buAutoNum type="arabicPeriod"/>
                      </a:pPr>
                      <a:r>
                        <a:rPr lang="en-GB" dirty="0"/>
                        <a:t>Can harm rubber hoses in some engines.</a:t>
                      </a:r>
                    </a:p>
                    <a:p>
                      <a:pPr marL="514350" indent="-514350">
                        <a:buAutoNum type="arabicPeriod"/>
                      </a:pPr>
                      <a:r>
                        <a:rPr lang="en-GB" dirty="0"/>
                        <a:t>Requires energy to produce biodiesel fuel from soya crops, plus there is the energy of sowing, fertilising and harvesting.</a:t>
                      </a:r>
                    </a:p>
                    <a:p>
                      <a:pPr marL="514350" indent="-514350">
                        <a:buAutoNum type="arabicPeriod"/>
                      </a:pPr>
                      <a:r>
                        <a:rPr lang="en-GB" dirty="0"/>
                        <a:t>Biodiesel fuel distribution infrastructure needs improvement.</a:t>
                      </a:r>
                    </a:p>
                    <a:p>
                      <a:pPr marL="342900" indent="-342900">
                        <a:lnSpc>
                          <a:spcPct val="90000"/>
                        </a:lnSpc>
                        <a:buFont typeface="+mj-lt"/>
                        <a:buAutoNum type="arabicPeriod"/>
                      </a:pPr>
                      <a:endParaRPr lang="en-GB" dirty="0"/>
                    </a:p>
                  </a:txBody>
                  <a:tcPr/>
                </a:tc>
                <a:extLst>
                  <a:ext uri="{0D108BD9-81ED-4DB2-BD59-A6C34878D82A}">
                    <a16:rowId xmlns:a16="http://schemas.microsoft.com/office/drawing/2014/main" val="608077380"/>
                  </a:ext>
                </a:extLst>
              </a:tr>
            </a:tbl>
          </a:graphicData>
        </a:graphic>
      </p:graphicFrame>
      <p:sp>
        <p:nvSpPr>
          <p:cNvPr id="2" name="Content Placeholder 2">
            <a:extLst>
              <a:ext uri="{FF2B5EF4-FFF2-40B4-BE49-F238E27FC236}">
                <a16:creationId xmlns:a16="http://schemas.microsoft.com/office/drawing/2014/main" id="{6669135C-EE44-3372-8061-2F80EAC68C22}"/>
              </a:ext>
            </a:extLst>
          </p:cNvPr>
          <p:cNvSpPr txBox="1">
            <a:spLocks/>
          </p:cNvSpPr>
          <p:nvPr/>
        </p:nvSpPr>
        <p:spPr>
          <a:xfrm>
            <a:off x="10753726" y="5947064"/>
            <a:ext cx="1152524" cy="445513"/>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nSpc>
                <a:spcPct val="90000"/>
              </a:lnSpc>
              <a:buFont typeface="Arial"/>
              <a:buNone/>
            </a:pPr>
            <a:r>
              <a:rPr lang="en-US" sz="1400" dirty="0"/>
              <a:t>(</a:t>
            </a:r>
            <a:r>
              <a:rPr lang="en-US" sz="1400" dirty="0" err="1"/>
              <a:t>DRS,2024</a:t>
            </a:r>
            <a:r>
              <a:rPr lang="en-US" sz="1400" dirty="0"/>
              <a:t>)</a:t>
            </a:r>
          </a:p>
        </p:txBody>
      </p:sp>
    </p:spTree>
    <p:extLst>
      <p:ext uri="{BB962C8B-B14F-4D97-AF65-F5344CB8AC3E}">
        <p14:creationId xmlns:p14="http://schemas.microsoft.com/office/powerpoint/2010/main" val="3519630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B47BF73-1C74-D372-11F7-953324CC0CE4}"/>
              </a:ext>
            </a:extLst>
          </p:cNvPr>
          <p:cNvSpPr>
            <a:spLocks noGrp="1"/>
          </p:cNvSpPr>
          <p:nvPr>
            <p:ph type="title"/>
          </p:nvPr>
        </p:nvSpPr>
        <p:spPr>
          <a:xfrm>
            <a:off x="685801" y="609600"/>
            <a:ext cx="3638550" cy="685800"/>
          </a:xfrm>
        </p:spPr>
        <p:txBody>
          <a:bodyPr>
            <a:normAutofit fontScale="90000"/>
          </a:bodyPr>
          <a:lstStyle/>
          <a:p>
            <a:r>
              <a:rPr lang="en-US" b="1" dirty="0"/>
              <a:t>Alternative fuels</a:t>
            </a:r>
            <a:br>
              <a:rPr lang="en-GB" b="1" dirty="0"/>
            </a:br>
            <a:endParaRPr lang="en-US" dirty="0"/>
          </a:p>
        </p:txBody>
      </p:sp>
      <p:sp>
        <p:nvSpPr>
          <p:cNvPr id="5" name="TextBox 4">
            <a:extLst>
              <a:ext uri="{FF2B5EF4-FFF2-40B4-BE49-F238E27FC236}">
                <a16:creationId xmlns:a16="http://schemas.microsoft.com/office/drawing/2014/main" id="{96A2BDDF-C680-7D7C-5E2C-7FC2F3DFE3EF}"/>
              </a:ext>
            </a:extLst>
          </p:cNvPr>
          <p:cNvSpPr txBox="1"/>
          <p:nvPr/>
        </p:nvSpPr>
        <p:spPr>
          <a:xfrm>
            <a:off x="685801" y="1454783"/>
            <a:ext cx="6981824" cy="1871090"/>
          </a:xfrm>
          <a:prstGeom prst="rect">
            <a:avLst/>
          </a:prstGeom>
          <a:noFill/>
        </p:spPr>
        <p:txBody>
          <a:bodyPr wrap="square">
            <a:spAutoFit/>
          </a:bodyPr>
          <a:lstStyle/>
          <a:p>
            <a:pPr marL="0" indent="0">
              <a:lnSpc>
                <a:spcPct val="90000"/>
              </a:lnSpc>
              <a:buNone/>
            </a:pPr>
            <a:r>
              <a:rPr lang="en-US" sz="2800" b="1" i="1" dirty="0"/>
              <a:t>Bioethanol</a:t>
            </a:r>
          </a:p>
          <a:p>
            <a:pPr marL="0" indent="0">
              <a:lnSpc>
                <a:spcPct val="90000"/>
              </a:lnSpc>
              <a:buNone/>
            </a:pPr>
            <a:endParaRPr lang="en-US" sz="2800" b="1" i="1" dirty="0"/>
          </a:p>
          <a:p>
            <a:pPr marL="0" indent="0">
              <a:lnSpc>
                <a:spcPct val="90000"/>
              </a:lnSpc>
              <a:buNone/>
            </a:pPr>
            <a:r>
              <a:rPr lang="en-GB" b="0" i="0" dirty="0">
                <a:effectLst/>
                <a:latin typeface="titillium web" panose="020F0502020204030204" pitchFamily="2" charset="0"/>
              </a:rPr>
              <a:t>Bioethanol is used for many different reasons because it is a much cleaner product than other types of fuel. Within the transport industry, for example, ethanol releases fewer environmentally-damaging emissions compared to traditional petrol and diesel.</a:t>
            </a:r>
            <a:endParaRPr lang="en-US" sz="1800" b="1" i="1" dirty="0"/>
          </a:p>
        </p:txBody>
      </p:sp>
      <p:graphicFrame>
        <p:nvGraphicFramePr>
          <p:cNvPr id="8" name="Table 7">
            <a:extLst>
              <a:ext uri="{FF2B5EF4-FFF2-40B4-BE49-F238E27FC236}">
                <a16:creationId xmlns:a16="http://schemas.microsoft.com/office/drawing/2014/main" id="{9F74F1B1-6E41-2F8A-9D1E-78E68046870A}"/>
              </a:ext>
            </a:extLst>
          </p:cNvPr>
          <p:cNvGraphicFramePr>
            <a:graphicFrameLocks noGrp="1"/>
          </p:cNvGraphicFramePr>
          <p:nvPr>
            <p:extLst>
              <p:ext uri="{D42A27DB-BD31-4B8C-83A1-F6EECF244321}">
                <p14:modId xmlns:p14="http://schemas.microsoft.com/office/powerpoint/2010/main" val="3568872893"/>
              </p:ext>
            </p:extLst>
          </p:nvPr>
        </p:nvGraphicFramePr>
        <p:xfrm>
          <a:off x="685801" y="3430648"/>
          <a:ext cx="4140200" cy="2834640"/>
        </p:xfrm>
        <a:graphic>
          <a:graphicData uri="http://schemas.openxmlformats.org/drawingml/2006/table">
            <a:tbl>
              <a:tblPr firstRow="1" bandRow="1">
                <a:tableStyleId>{0660B408-B3CF-4A94-85FC-2B1E0A45F4A2}</a:tableStyleId>
              </a:tblPr>
              <a:tblGrid>
                <a:gridCol w="4140200">
                  <a:extLst>
                    <a:ext uri="{9D8B030D-6E8A-4147-A177-3AD203B41FA5}">
                      <a16:colId xmlns:a16="http://schemas.microsoft.com/office/drawing/2014/main" val="2857361821"/>
                    </a:ext>
                  </a:extLst>
                </a:gridCol>
              </a:tblGrid>
              <a:tr h="1459052">
                <a:tc>
                  <a:txBody>
                    <a:bodyPr/>
                    <a:lstStyle/>
                    <a:p>
                      <a:r>
                        <a:rPr lang="en-GB" dirty="0">
                          <a:solidFill>
                            <a:schemeClr val="bg1"/>
                          </a:solidFill>
                        </a:rPr>
                        <a:t>Positives </a:t>
                      </a:r>
                    </a:p>
                    <a:p>
                      <a:pPr marL="514350" indent="-514350">
                        <a:buAutoNum type="arabicPeriod"/>
                      </a:pPr>
                      <a:r>
                        <a:rPr lang="en-GB" dirty="0"/>
                        <a:t>Benefits for the Environment - It has a high mix percentage with petrol which will lower carbon dioxide emissions.</a:t>
                      </a:r>
                    </a:p>
                    <a:p>
                      <a:pPr marL="514350" indent="-514350">
                        <a:buAutoNum type="arabicPeriod"/>
                      </a:pPr>
                      <a:r>
                        <a:rPr lang="en-GB" dirty="0"/>
                        <a:t>Availability - Bioethanol 10% blends are currently available at most fuel stations. Newer vehicles can be designed for a higher percentage blend.</a:t>
                      </a:r>
                    </a:p>
                  </a:txBody>
                  <a:tcPr/>
                </a:tc>
                <a:extLst>
                  <a:ext uri="{0D108BD9-81ED-4DB2-BD59-A6C34878D82A}">
                    <a16:rowId xmlns:a16="http://schemas.microsoft.com/office/drawing/2014/main" val="608077380"/>
                  </a:ext>
                </a:extLst>
              </a:tr>
            </a:tbl>
          </a:graphicData>
        </a:graphic>
      </p:graphicFrame>
      <p:graphicFrame>
        <p:nvGraphicFramePr>
          <p:cNvPr id="9" name="Table 8">
            <a:extLst>
              <a:ext uri="{FF2B5EF4-FFF2-40B4-BE49-F238E27FC236}">
                <a16:creationId xmlns:a16="http://schemas.microsoft.com/office/drawing/2014/main" id="{C1A7149A-B90D-4582-BDCD-6F2C6F7B763D}"/>
              </a:ext>
            </a:extLst>
          </p:cNvPr>
          <p:cNvGraphicFramePr>
            <a:graphicFrameLocks noGrp="1"/>
          </p:cNvGraphicFramePr>
          <p:nvPr>
            <p:extLst>
              <p:ext uri="{D42A27DB-BD31-4B8C-83A1-F6EECF244321}">
                <p14:modId xmlns:p14="http://schemas.microsoft.com/office/powerpoint/2010/main" val="2511723983"/>
              </p:ext>
            </p:extLst>
          </p:nvPr>
        </p:nvGraphicFramePr>
        <p:xfrm>
          <a:off x="5382682" y="3391307"/>
          <a:ext cx="4713817" cy="3127150"/>
        </p:xfrm>
        <a:graphic>
          <a:graphicData uri="http://schemas.openxmlformats.org/drawingml/2006/table">
            <a:tbl>
              <a:tblPr firstRow="1" bandRow="1">
                <a:tableStyleId>{FABFCF23-3B69-468F-B69F-88F6DE6A72F2}</a:tableStyleId>
              </a:tblPr>
              <a:tblGrid>
                <a:gridCol w="4713817">
                  <a:extLst>
                    <a:ext uri="{9D8B030D-6E8A-4147-A177-3AD203B41FA5}">
                      <a16:colId xmlns:a16="http://schemas.microsoft.com/office/drawing/2014/main" val="2857361821"/>
                    </a:ext>
                  </a:extLst>
                </a:gridCol>
              </a:tblGrid>
              <a:tr h="3127150">
                <a:tc>
                  <a:txBody>
                    <a:bodyPr/>
                    <a:lstStyle/>
                    <a:p>
                      <a:r>
                        <a:rPr lang="en-GB" dirty="0">
                          <a:solidFill>
                            <a:schemeClr val="bg1"/>
                          </a:solidFill>
                        </a:rPr>
                        <a:t>Negatives</a:t>
                      </a:r>
                    </a:p>
                    <a:p>
                      <a:pPr marL="514350" indent="-514350">
                        <a:buAutoNum type="arabicPeriod"/>
                      </a:pPr>
                      <a:r>
                        <a:rPr lang="en-GB" dirty="0"/>
                        <a:t>Reduced Fuel Economy –By increasing the E% will reduce fuel economy which falls back on the consumer costs. This could also affect the maintenance of the vehicle. </a:t>
                      </a:r>
                    </a:p>
                    <a:p>
                      <a:pPr marL="514350" indent="-514350">
                        <a:buAutoNum type="arabicPeriod"/>
                      </a:pPr>
                      <a:r>
                        <a:rPr lang="en-GB" dirty="0"/>
                        <a:t>Compatibility – Older models &amp; vehicles will have increased degradation with the higher ethanol blend, however this shouldn’t affect our fleet as they are only 5 years old max.</a:t>
                      </a:r>
                    </a:p>
                  </a:txBody>
                  <a:tcPr/>
                </a:tc>
                <a:extLst>
                  <a:ext uri="{0D108BD9-81ED-4DB2-BD59-A6C34878D82A}">
                    <a16:rowId xmlns:a16="http://schemas.microsoft.com/office/drawing/2014/main" val="608077380"/>
                  </a:ext>
                </a:extLst>
              </a:tr>
            </a:tbl>
          </a:graphicData>
        </a:graphic>
      </p:graphicFrame>
      <p:sp>
        <p:nvSpPr>
          <p:cNvPr id="10" name="Content Placeholder 2">
            <a:extLst>
              <a:ext uri="{FF2B5EF4-FFF2-40B4-BE49-F238E27FC236}">
                <a16:creationId xmlns:a16="http://schemas.microsoft.com/office/drawing/2014/main" id="{AEDAAF16-48C8-3E7C-9AE9-5DB8E6844FEA}"/>
              </a:ext>
            </a:extLst>
          </p:cNvPr>
          <p:cNvSpPr txBox="1">
            <a:spLocks/>
          </p:cNvSpPr>
          <p:nvPr/>
        </p:nvSpPr>
        <p:spPr>
          <a:xfrm>
            <a:off x="10439401" y="5810250"/>
            <a:ext cx="1642698" cy="445513"/>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nSpc>
                <a:spcPct val="90000"/>
              </a:lnSpc>
              <a:buFont typeface="Arial"/>
              <a:buNone/>
            </a:pPr>
            <a:r>
              <a:rPr lang="en-US" sz="1400" dirty="0"/>
              <a:t>(</a:t>
            </a:r>
            <a:r>
              <a:rPr lang="en-US" sz="1400" dirty="0" err="1"/>
              <a:t>Imaginefires,2024</a:t>
            </a:r>
            <a:r>
              <a:rPr lang="en-US" sz="1400" dirty="0"/>
              <a:t>)</a:t>
            </a:r>
          </a:p>
        </p:txBody>
      </p:sp>
      <p:pic>
        <p:nvPicPr>
          <p:cNvPr id="1030" name="Picture 6">
            <a:extLst>
              <a:ext uri="{FF2B5EF4-FFF2-40B4-BE49-F238E27FC236}">
                <a16:creationId xmlns:a16="http://schemas.microsoft.com/office/drawing/2014/main" id="{42CA774E-595D-400D-A3E1-DC93CED25A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9590" y="304925"/>
            <a:ext cx="4106636" cy="2299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8676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193" y="127717"/>
            <a:ext cx="2959184" cy="1033572"/>
          </a:xfrm>
        </p:spPr>
        <p:txBody>
          <a:bodyPr/>
          <a:lstStyle/>
          <a:p>
            <a:r>
              <a:rPr lang="en-GB" b="1" dirty="0"/>
              <a:t>Conclusion</a:t>
            </a:r>
          </a:p>
        </p:txBody>
      </p:sp>
      <p:sp>
        <p:nvSpPr>
          <p:cNvPr id="3" name="Content Placeholder 2"/>
          <p:cNvSpPr>
            <a:spLocks noGrp="1"/>
          </p:cNvSpPr>
          <p:nvPr>
            <p:ph idx="1"/>
          </p:nvPr>
        </p:nvSpPr>
        <p:spPr>
          <a:xfrm>
            <a:off x="119132" y="1257760"/>
            <a:ext cx="11850364" cy="5143039"/>
          </a:xfrm>
        </p:spPr>
        <p:txBody>
          <a:bodyPr anchor="t">
            <a:noAutofit/>
          </a:bodyPr>
          <a:lstStyle/>
          <a:p>
            <a:pPr marL="0" indent="0" algn="l">
              <a:buNone/>
            </a:pPr>
            <a:r>
              <a:rPr lang="en-GB" sz="1400" dirty="0"/>
              <a:t>Following conducting this research, the company is facing three areas of challenging aspects such as driver skill shortages and employee retention, evolving environmental constraints and decarbonisation pressures. The company needs to consider the following: </a:t>
            </a:r>
          </a:p>
          <a:p>
            <a:pPr marL="0" indent="0" algn="l">
              <a:buNone/>
            </a:pPr>
            <a:r>
              <a:rPr lang="en-GB" sz="1400" u="sng" dirty="0"/>
              <a:t>Employees &amp; Recruitment</a:t>
            </a:r>
          </a:p>
          <a:p>
            <a:pPr algn="l">
              <a:buFont typeface="Arial" panose="020B0604020202020204" pitchFamily="34" charset="0"/>
              <a:buChar char="•"/>
            </a:pPr>
            <a:r>
              <a:rPr lang="en-GB" sz="1400" dirty="0"/>
              <a:t>Increasing pay and offering attractive benefits and incentives to recruit.</a:t>
            </a:r>
          </a:p>
          <a:p>
            <a:pPr algn="l">
              <a:buFont typeface="Arial" panose="020B0604020202020204" pitchFamily="34" charset="0"/>
              <a:buChar char="•"/>
            </a:pPr>
            <a:r>
              <a:rPr lang="en-GB" sz="1400" dirty="0"/>
              <a:t>Implement flexible working hours.</a:t>
            </a:r>
          </a:p>
          <a:p>
            <a:pPr algn="l">
              <a:buFont typeface="Arial" panose="020B0604020202020204" pitchFamily="34" charset="0"/>
              <a:buChar char="•"/>
            </a:pPr>
            <a:r>
              <a:rPr lang="en-GB" sz="1400" dirty="0"/>
              <a:t>Focus on team building exercises, create team fusions.</a:t>
            </a:r>
          </a:p>
          <a:p>
            <a:pPr algn="l">
              <a:buFont typeface="Arial" panose="020B0604020202020204" pitchFamily="34" charset="0"/>
              <a:buChar char="•"/>
            </a:pPr>
            <a:r>
              <a:rPr lang="en-GB" sz="1400" dirty="0"/>
              <a:t>Provide better facilities. This also applies to the Government; they need to provide safer resting locations.</a:t>
            </a:r>
          </a:p>
          <a:p>
            <a:pPr algn="l">
              <a:buFont typeface="Arial" panose="020B0604020202020204" pitchFamily="34" charset="0"/>
              <a:buChar char="•"/>
            </a:pPr>
            <a:r>
              <a:rPr lang="en-GB" sz="1400" dirty="0"/>
              <a:t>The UK Government could implement training &amp; apprenticeships in the industry.</a:t>
            </a:r>
          </a:p>
          <a:p>
            <a:pPr algn="l">
              <a:buFont typeface="Arial" panose="020B0604020202020204" pitchFamily="34" charset="0"/>
              <a:buChar char="•"/>
            </a:pPr>
            <a:endParaRPr lang="en-GB" sz="1400" dirty="0"/>
          </a:p>
          <a:p>
            <a:pPr marL="0" indent="0">
              <a:buNone/>
            </a:pPr>
            <a:r>
              <a:rPr lang="en-GB" sz="1400" u="sng" dirty="0"/>
              <a:t>Decarbonisation</a:t>
            </a:r>
            <a:endParaRPr lang="en-GB" sz="1400" dirty="0"/>
          </a:p>
          <a:p>
            <a:pPr algn="l"/>
            <a:r>
              <a:rPr lang="en-GB" sz="1400" b="0" i="0" u="none" strike="noStrike" baseline="0" dirty="0"/>
              <a:t>It is crucial to become carbon net zero to mitigate climate change and comply with the government plans.</a:t>
            </a:r>
          </a:p>
          <a:p>
            <a:pPr algn="l"/>
            <a:r>
              <a:rPr lang="en-GB" sz="1400" b="0" i="0" u="none" strike="noStrike" baseline="0" dirty="0"/>
              <a:t>Fuel efficiency improvements.</a:t>
            </a:r>
          </a:p>
          <a:p>
            <a:pPr algn="l"/>
            <a:r>
              <a:rPr lang="en-GB" sz="1400" b="0" i="0" u="none" strike="noStrike" baseline="0" dirty="0"/>
              <a:t>Route optimisation.</a:t>
            </a:r>
          </a:p>
          <a:p>
            <a:pPr algn="l"/>
            <a:r>
              <a:rPr lang="en-GB" sz="1400" b="0" i="0" u="none" strike="noStrike" baseline="0" dirty="0"/>
              <a:t>Critically, assess the use of alternative fuels, deciding which one is most suited. </a:t>
            </a:r>
          </a:p>
          <a:p>
            <a:pPr algn="l"/>
            <a:r>
              <a:rPr lang="en-GB" sz="1400" dirty="0"/>
              <a:t>I</a:t>
            </a:r>
            <a:r>
              <a:rPr lang="en-GB" sz="1400" b="0" i="0" u="none" strike="noStrike" baseline="0" dirty="0"/>
              <a:t>nvest in new infrastructure for electric vehicle charging.</a:t>
            </a:r>
          </a:p>
          <a:p>
            <a:pPr algn="l"/>
            <a:r>
              <a:rPr lang="en-GB" sz="1400" b="0" i="0" u="none" strike="noStrike" baseline="0" dirty="0"/>
              <a:t>Consider modern and advanced technologies such as Artificial Intelligence.</a:t>
            </a:r>
            <a:endParaRPr lang="en-GB" sz="1400" dirty="0"/>
          </a:p>
        </p:txBody>
      </p:sp>
    </p:spTree>
    <p:extLst>
      <p:ext uri="{BB962C8B-B14F-4D97-AF65-F5344CB8AC3E}">
        <p14:creationId xmlns:p14="http://schemas.microsoft.com/office/powerpoint/2010/main" val="2568160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A2357-DB93-C449-84C6-D429174ADA65}"/>
              </a:ext>
            </a:extLst>
          </p:cNvPr>
          <p:cNvSpPr>
            <a:spLocks noGrp="1"/>
          </p:cNvSpPr>
          <p:nvPr>
            <p:ph type="title"/>
          </p:nvPr>
        </p:nvSpPr>
        <p:spPr>
          <a:xfrm>
            <a:off x="449800" y="489079"/>
            <a:ext cx="2718277" cy="815182"/>
          </a:xfrm>
        </p:spPr>
        <p:txBody>
          <a:bodyPr>
            <a:normAutofit/>
          </a:bodyPr>
          <a:lstStyle/>
          <a:p>
            <a:r>
              <a:rPr lang="en-GB" dirty="0"/>
              <a:t>References</a:t>
            </a:r>
            <a:endParaRPr lang="en-US" dirty="0"/>
          </a:p>
        </p:txBody>
      </p:sp>
      <p:sp>
        <p:nvSpPr>
          <p:cNvPr id="7" name="Title 1">
            <a:extLst>
              <a:ext uri="{FF2B5EF4-FFF2-40B4-BE49-F238E27FC236}">
                <a16:creationId xmlns:a16="http://schemas.microsoft.com/office/drawing/2014/main" id="{1BAB6B5C-AAD2-9679-677D-8ACE845CB590}"/>
              </a:ext>
            </a:extLst>
          </p:cNvPr>
          <p:cNvSpPr txBox="1">
            <a:spLocks/>
          </p:cNvSpPr>
          <p:nvPr/>
        </p:nvSpPr>
        <p:spPr>
          <a:xfrm>
            <a:off x="310896" y="1435609"/>
            <a:ext cx="11128248" cy="4791456"/>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71500" indent="-571500">
              <a:lnSpc>
                <a:spcPct val="150000"/>
              </a:lnSpc>
              <a:buFont typeface="Wingdings" panose="05000000000000000000" pitchFamily="2" charset="2"/>
              <a:buChar char="§"/>
            </a:pPr>
            <a:r>
              <a:rPr lang="en-GB" sz="1100" dirty="0">
                <a:effectLst/>
                <a:latin typeface="+mn-lt"/>
                <a:ea typeface="Times New Roman" panose="02020603050405020304" pitchFamily="18" charset="0"/>
              </a:rPr>
              <a:t>Beresford, A. </a:t>
            </a:r>
            <a:r>
              <a:rPr lang="en-GB" sz="1100" i="1" dirty="0">
                <a:effectLst/>
                <a:latin typeface="+mn-lt"/>
                <a:ea typeface="Times New Roman" panose="02020603050405020304" pitchFamily="18" charset="0"/>
              </a:rPr>
              <a:t>et al.</a:t>
            </a:r>
            <a:r>
              <a:rPr lang="en-GB" sz="1100" dirty="0">
                <a:effectLst/>
                <a:latin typeface="+mn-lt"/>
                <a:ea typeface="Times New Roman" panose="02020603050405020304" pitchFamily="18" charset="0"/>
              </a:rPr>
              <a:t> (2003) </a:t>
            </a:r>
            <a:r>
              <a:rPr lang="en-GB" sz="1100" i="1" dirty="0">
                <a:effectLst/>
                <a:latin typeface="+mn-lt"/>
                <a:ea typeface="Times New Roman" panose="02020603050405020304" pitchFamily="18" charset="0"/>
              </a:rPr>
              <a:t>Use of alternative fuels in the UK road haulage industry</a:t>
            </a:r>
            <a:r>
              <a:rPr lang="en-GB" sz="1100" dirty="0">
                <a:effectLst/>
                <a:latin typeface="+mn-lt"/>
                <a:ea typeface="Times New Roman" panose="02020603050405020304" pitchFamily="18" charset="0"/>
              </a:rPr>
              <a:t>, </a:t>
            </a:r>
            <a:r>
              <a:rPr lang="en-GB" sz="1100" i="1" dirty="0">
                <a:effectLst/>
                <a:latin typeface="+mn-lt"/>
                <a:ea typeface="Times New Roman" panose="02020603050405020304" pitchFamily="18" charset="0"/>
              </a:rPr>
              <a:t>TRID</a:t>
            </a:r>
            <a:r>
              <a:rPr lang="en-GB" sz="1100" dirty="0">
                <a:effectLst/>
                <a:latin typeface="+mn-lt"/>
                <a:ea typeface="Times New Roman" panose="02020603050405020304" pitchFamily="18" charset="0"/>
              </a:rPr>
              <a:t>. Available at: https://</a:t>
            </a:r>
            <a:r>
              <a:rPr lang="en-GB" sz="1100" dirty="0" err="1">
                <a:effectLst/>
                <a:latin typeface="+mn-lt"/>
                <a:ea typeface="Times New Roman" panose="02020603050405020304" pitchFamily="18" charset="0"/>
              </a:rPr>
              <a:t>trid.trb.org</a:t>
            </a:r>
            <a:r>
              <a:rPr lang="en-GB" sz="1100" dirty="0">
                <a:effectLst/>
                <a:latin typeface="+mn-lt"/>
                <a:ea typeface="Times New Roman" panose="02020603050405020304" pitchFamily="18" charset="0"/>
              </a:rPr>
              <a:t>/view/662813 (Accessed: 10 May 2024). </a:t>
            </a:r>
          </a:p>
          <a:p>
            <a:pPr marL="571500" indent="-571500">
              <a:lnSpc>
                <a:spcPct val="150000"/>
              </a:lnSpc>
              <a:buFont typeface="Wingdings" panose="05000000000000000000" pitchFamily="2" charset="2"/>
              <a:buChar char="§"/>
            </a:pPr>
            <a:r>
              <a:rPr lang="en-GB" sz="1100" dirty="0">
                <a:effectLst/>
                <a:latin typeface="+mn-lt"/>
                <a:ea typeface="Times New Roman" panose="02020603050405020304" pitchFamily="18" charset="0"/>
              </a:rPr>
              <a:t>EP Training Ltd, L. (2024) </a:t>
            </a:r>
            <a:r>
              <a:rPr lang="en-GB" sz="1100" i="1" dirty="0">
                <a:effectLst/>
                <a:latin typeface="+mn-lt"/>
                <a:ea typeface="Times New Roman" panose="02020603050405020304" pitchFamily="18" charset="0"/>
              </a:rPr>
              <a:t>HGV &amp; LGV Training Course Provider in Surrey.</a:t>
            </a:r>
            <a:r>
              <a:rPr lang="en-GB" sz="1100" dirty="0">
                <a:effectLst/>
                <a:latin typeface="+mn-lt"/>
                <a:ea typeface="Times New Roman" panose="02020603050405020304" pitchFamily="18" charset="0"/>
              </a:rPr>
              <a:t>, </a:t>
            </a:r>
            <a:r>
              <a:rPr lang="en-GB" sz="1100" i="1" dirty="0">
                <a:effectLst/>
                <a:latin typeface="+mn-lt"/>
                <a:ea typeface="Times New Roman" panose="02020603050405020304" pitchFamily="18" charset="0"/>
              </a:rPr>
              <a:t>EP Training</a:t>
            </a:r>
            <a:r>
              <a:rPr lang="en-GB" sz="1100" dirty="0">
                <a:effectLst/>
                <a:latin typeface="+mn-lt"/>
                <a:ea typeface="Times New Roman" panose="02020603050405020304" pitchFamily="18" charset="0"/>
              </a:rPr>
              <a:t>. Available at: https://</a:t>
            </a:r>
            <a:r>
              <a:rPr lang="en-GB" sz="1100" dirty="0" err="1">
                <a:effectLst/>
                <a:latin typeface="+mn-lt"/>
                <a:ea typeface="Times New Roman" panose="02020603050405020304" pitchFamily="18" charset="0"/>
              </a:rPr>
              <a:t>www.eptraining.co.uk</a:t>
            </a:r>
            <a:r>
              <a:rPr lang="en-GB" sz="1100" dirty="0">
                <a:effectLst/>
                <a:latin typeface="+mn-lt"/>
                <a:ea typeface="Times New Roman" panose="02020603050405020304" pitchFamily="18" charset="0"/>
              </a:rPr>
              <a:t>/news/article/</a:t>
            </a:r>
            <a:r>
              <a:rPr lang="en-GB" sz="1100" dirty="0" err="1">
                <a:effectLst/>
                <a:latin typeface="+mn-lt"/>
                <a:ea typeface="Times New Roman" panose="02020603050405020304" pitchFamily="18" charset="0"/>
              </a:rPr>
              <a:t>hgv</a:t>
            </a:r>
            <a:r>
              <a:rPr lang="en-GB" sz="1100" dirty="0">
                <a:effectLst/>
                <a:latin typeface="+mn-lt"/>
                <a:ea typeface="Times New Roman" panose="02020603050405020304" pitchFamily="18" charset="0"/>
              </a:rPr>
              <a:t>-driver-shortage (Accessed: 10 May 2024). </a:t>
            </a:r>
          </a:p>
          <a:p>
            <a:pPr marL="571500" indent="-571500">
              <a:lnSpc>
                <a:spcPct val="150000"/>
              </a:lnSpc>
              <a:buFont typeface="Wingdings" panose="05000000000000000000" pitchFamily="2" charset="2"/>
              <a:buChar char="§"/>
            </a:pPr>
            <a:r>
              <a:rPr lang="en-GB" sz="1100" dirty="0">
                <a:effectLst/>
                <a:latin typeface="+mn-lt"/>
                <a:ea typeface="Times New Roman" panose="02020603050405020304" pitchFamily="18" charset="0"/>
              </a:rPr>
              <a:t>HGV. Network (2024) </a:t>
            </a:r>
            <a:r>
              <a:rPr lang="en-GB" sz="1100" i="1" dirty="0">
                <a:effectLst/>
                <a:latin typeface="+mn-lt"/>
                <a:ea typeface="Times New Roman" panose="02020603050405020304" pitchFamily="18" charset="0"/>
              </a:rPr>
              <a:t>Is there still a HGV driver shortage? - HGV training network</a:t>
            </a:r>
            <a:r>
              <a:rPr lang="en-GB" sz="1100" dirty="0">
                <a:effectLst/>
                <a:latin typeface="+mn-lt"/>
                <a:ea typeface="Times New Roman" panose="02020603050405020304" pitchFamily="18" charset="0"/>
              </a:rPr>
              <a:t>. Available at: https://</a:t>
            </a:r>
            <a:r>
              <a:rPr lang="en-GB" sz="1100" dirty="0" err="1">
                <a:effectLst/>
                <a:latin typeface="+mn-lt"/>
                <a:ea typeface="Times New Roman" panose="02020603050405020304" pitchFamily="18" charset="0"/>
              </a:rPr>
              <a:t>hgvtrainingnetwork.com</a:t>
            </a:r>
            <a:r>
              <a:rPr lang="en-GB" sz="1100" dirty="0">
                <a:effectLst/>
                <a:latin typeface="+mn-lt"/>
                <a:ea typeface="Times New Roman" panose="02020603050405020304" pitchFamily="18" charset="0"/>
              </a:rPr>
              <a:t>/blogs/</a:t>
            </a:r>
            <a:r>
              <a:rPr lang="en-GB" sz="1100" dirty="0" err="1">
                <a:effectLst/>
                <a:latin typeface="+mn-lt"/>
                <a:ea typeface="Times New Roman" panose="02020603050405020304" pitchFamily="18" charset="0"/>
              </a:rPr>
              <a:t>hgv</a:t>
            </a:r>
            <a:r>
              <a:rPr lang="en-GB" sz="1100" dirty="0">
                <a:effectLst/>
                <a:latin typeface="+mn-lt"/>
                <a:ea typeface="Times New Roman" panose="02020603050405020304" pitchFamily="18" charset="0"/>
              </a:rPr>
              <a:t>-driver-shortage-2024/ (Accessed: 12 May 2024). </a:t>
            </a:r>
          </a:p>
          <a:p>
            <a:pPr marL="571500" indent="-571500">
              <a:lnSpc>
                <a:spcPct val="150000"/>
              </a:lnSpc>
              <a:buFont typeface="Wingdings" panose="05000000000000000000" pitchFamily="2" charset="2"/>
              <a:buChar char="§"/>
            </a:pPr>
            <a:r>
              <a:rPr lang="en-GB" sz="1100" dirty="0" err="1">
                <a:effectLst/>
                <a:latin typeface="+mn-lt"/>
                <a:ea typeface="Times New Roman" panose="02020603050405020304" pitchFamily="18" charset="0"/>
              </a:rPr>
              <a:t>ImagineFires</a:t>
            </a:r>
            <a:r>
              <a:rPr lang="en-GB" sz="1100" dirty="0">
                <a:effectLst/>
                <a:latin typeface="+mn-lt"/>
                <a:ea typeface="Times New Roman" panose="02020603050405020304" pitchFamily="18" charset="0"/>
              </a:rPr>
              <a:t> (2024) </a:t>
            </a:r>
            <a:r>
              <a:rPr lang="en-GB" sz="1100" i="1" dirty="0">
                <a:effectLst/>
                <a:latin typeface="+mn-lt"/>
                <a:ea typeface="Times New Roman" panose="02020603050405020304" pitchFamily="18" charset="0"/>
              </a:rPr>
              <a:t>Bioethanol fires: Minimal installation, no chimney!</a:t>
            </a:r>
            <a:r>
              <a:rPr lang="en-GB" sz="1100" dirty="0">
                <a:effectLst/>
                <a:latin typeface="+mn-lt"/>
                <a:ea typeface="Times New Roman" panose="02020603050405020304" pitchFamily="18" charset="0"/>
              </a:rPr>
              <a:t> </a:t>
            </a:r>
            <a:r>
              <a:rPr lang="en-GB" sz="1100" i="1" dirty="0" err="1">
                <a:effectLst/>
                <a:latin typeface="+mn-lt"/>
                <a:ea typeface="Times New Roman" panose="02020603050405020304" pitchFamily="18" charset="0"/>
              </a:rPr>
              <a:t>ImaginFires</a:t>
            </a:r>
            <a:r>
              <a:rPr lang="en-GB" sz="1100" dirty="0">
                <a:effectLst/>
                <a:latin typeface="+mn-lt"/>
                <a:ea typeface="Times New Roman" panose="02020603050405020304" pitchFamily="18" charset="0"/>
              </a:rPr>
              <a:t>. Available at: https://</a:t>
            </a:r>
            <a:r>
              <a:rPr lang="en-GB" sz="1100" dirty="0" err="1">
                <a:effectLst/>
                <a:latin typeface="+mn-lt"/>
                <a:ea typeface="Times New Roman" panose="02020603050405020304" pitchFamily="18" charset="0"/>
              </a:rPr>
              <a:t>www.imaginfires.co.uk</a:t>
            </a:r>
            <a:r>
              <a:rPr lang="en-GB" sz="1100" dirty="0">
                <a:effectLst/>
                <a:latin typeface="+mn-lt"/>
                <a:ea typeface="Times New Roman" panose="02020603050405020304" pitchFamily="18" charset="0"/>
              </a:rPr>
              <a:t>/ (Accessed: 12 May 2024). </a:t>
            </a:r>
          </a:p>
          <a:p>
            <a:pPr marL="571500" indent="-571500">
              <a:lnSpc>
                <a:spcPct val="150000"/>
              </a:lnSpc>
              <a:buFont typeface="Wingdings" panose="05000000000000000000" pitchFamily="2" charset="2"/>
              <a:buChar char="§"/>
            </a:pPr>
            <a:r>
              <a:rPr lang="en-GB" sz="1100" dirty="0" err="1">
                <a:effectLst/>
                <a:latin typeface="+mn-lt"/>
                <a:ea typeface="Times New Roman" panose="02020603050405020304" pitchFamily="18" charset="0"/>
              </a:rPr>
              <a:t>Mcc</a:t>
            </a:r>
            <a:r>
              <a:rPr lang="en-GB" sz="1100" dirty="0">
                <a:effectLst/>
                <a:latin typeface="+mn-lt"/>
                <a:ea typeface="Times New Roman" panose="02020603050405020304" pitchFamily="18" charset="0"/>
              </a:rPr>
              <a:t> Berlin (2024)</a:t>
            </a:r>
            <a:r>
              <a:rPr lang="en-GB" sz="1100" i="1" dirty="0">
                <a:effectLst/>
                <a:latin typeface="+mn-lt"/>
                <a:ea typeface="Times New Roman" panose="02020603050405020304" pitchFamily="18" charset="0"/>
              </a:rPr>
              <a:t> How can research contribute to good climate policy?</a:t>
            </a:r>
            <a:r>
              <a:rPr lang="en-GB" sz="1100" dirty="0">
                <a:effectLst/>
                <a:latin typeface="+mn-lt"/>
                <a:ea typeface="Times New Roman" panose="02020603050405020304" pitchFamily="18" charset="0"/>
              </a:rPr>
              <a:t> </a:t>
            </a:r>
            <a:r>
              <a:rPr lang="en-GB" sz="1100" i="1" dirty="0">
                <a:effectLst/>
                <a:latin typeface="+mn-lt"/>
                <a:ea typeface="Times New Roman" panose="02020603050405020304" pitchFamily="18" charset="0"/>
              </a:rPr>
              <a:t>Home</a:t>
            </a:r>
            <a:r>
              <a:rPr lang="en-GB" sz="1100" dirty="0">
                <a:effectLst/>
                <a:latin typeface="+mn-lt"/>
                <a:ea typeface="Times New Roman" panose="02020603050405020304" pitchFamily="18" charset="0"/>
              </a:rPr>
              <a:t>. Available at: https://</a:t>
            </a:r>
            <a:r>
              <a:rPr lang="en-GB" sz="1100" dirty="0" err="1">
                <a:effectLst/>
                <a:latin typeface="+mn-lt"/>
                <a:ea typeface="Times New Roman" panose="02020603050405020304" pitchFamily="18" charset="0"/>
              </a:rPr>
              <a:t>www.mcc-berlin.net</a:t>
            </a:r>
            <a:r>
              <a:rPr lang="en-GB" sz="1100" dirty="0">
                <a:effectLst/>
                <a:latin typeface="+mn-lt"/>
                <a:ea typeface="Times New Roman" panose="02020603050405020304" pitchFamily="18" charset="0"/>
              </a:rPr>
              <a:t>/</a:t>
            </a:r>
            <a:r>
              <a:rPr lang="en-GB" sz="1100" dirty="0" err="1">
                <a:effectLst/>
                <a:latin typeface="+mn-lt"/>
                <a:ea typeface="Times New Roman" panose="02020603050405020304" pitchFamily="18" charset="0"/>
              </a:rPr>
              <a:t>en</a:t>
            </a:r>
            <a:r>
              <a:rPr lang="en-GB" sz="1100" dirty="0">
                <a:effectLst/>
                <a:latin typeface="+mn-lt"/>
                <a:ea typeface="Times New Roman" panose="02020603050405020304" pitchFamily="18" charset="0"/>
              </a:rPr>
              <a:t>/</a:t>
            </a:r>
            <a:r>
              <a:rPr lang="en-GB" sz="1100" dirty="0" err="1">
                <a:effectLst/>
                <a:latin typeface="+mn-lt"/>
                <a:ea typeface="Times New Roman" panose="02020603050405020304" pitchFamily="18" charset="0"/>
              </a:rPr>
              <a:t>index.html</a:t>
            </a:r>
            <a:r>
              <a:rPr lang="en-GB" sz="1100" dirty="0">
                <a:effectLst/>
                <a:latin typeface="+mn-lt"/>
                <a:ea typeface="Times New Roman" panose="02020603050405020304" pitchFamily="18" charset="0"/>
              </a:rPr>
              <a:t> (Accessed: 12 May 2024). </a:t>
            </a:r>
          </a:p>
          <a:p>
            <a:pPr marL="571500" indent="-571500">
              <a:lnSpc>
                <a:spcPct val="150000"/>
              </a:lnSpc>
              <a:buFont typeface="Wingdings" panose="05000000000000000000" pitchFamily="2" charset="2"/>
              <a:buChar char="§"/>
            </a:pPr>
            <a:r>
              <a:rPr lang="en-GB" sz="1100" dirty="0">
                <a:effectLst/>
                <a:latin typeface="+mn-lt"/>
                <a:ea typeface="Times New Roman" panose="02020603050405020304" pitchFamily="18" charset="0"/>
              </a:rPr>
              <a:t>Robert </a:t>
            </a:r>
            <a:r>
              <a:rPr lang="en-GB" sz="1100" i="1" dirty="0">
                <a:effectLst/>
                <a:latin typeface="+mn-lt"/>
                <a:ea typeface="Times New Roman" panose="02020603050405020304" pitchFamily="18" charset="0"/>
              </a:rPr>
              <a:t>et al.</a:t>
            </a:r>
            <a:r>
              <a:rPr lang="en-GB" sz="1100" dirty="0">
                <a:effectLst/>
                <a:latin typeface="+mn-lt"/>
                <a:ea typeface="Times New Roman" panose="02020603050405020304" pitchFamily="18" charset="0"/>
              </a:rPr>
              <a:t> (2023) </a:t>
            </a:r>
            <a:r>
              <a:rPr lang="en-GB" sz="1100" i="1" dirty="0">
                <a:effectLst/>
                <a:latin typeface="+mn-lt"/>
                <a:ea typeface="Times New Roman" panose="02020603050405020304" pitchFamily="18" charset="0"/>
              </a:rPr>
              <a:t>Charging ahead: Pros and cons of Electric Trucks</a:t>
            </a:r>
            <a:r>
              <a:rPr lang="en-GB" sz="1100" dirty="0">
                <a:effectLst/>
                <a:latin typeface="+mn-lt"/>
                <a:ea typeface="Times New Roman" panose="02020603050405020304" pitchFamily="18" charset="0"/>
              </a:rPr>
              <a:t>, </a:t>
            </a:r>
            <a:r>
              <a:rPr lang="en-GB" sz="1100" i="1" dirty="0">
                <a:effectLst/>
                <a:latin typeface="+mn-lt"/>
                <a:ea typeface="Times New Roman" panose="02020603050405020304" pitchFamily="18" charset="0"/>
              </a:rPr>
              <a:t>DRS Truck Sales</a:t>
            </a:r>
            <a:r>
              <a:rPr lang="en-GB" sz="1100" dirty="0">
                <a:effectLst/>
                <a:latin typeface="+mn-lt"/>
                <a:ea typeface="Times New Roman" panose="02020603050405020304" pitchFamily="18" charset="0"/>
              </a:rPr>
              <a:t>. Available at: https://</a:t>
            </a:r>
            <a:r>
              <a:rPr lang="en-GB" sz="1100" dirty="0" err="1">
                <a:effectLst/>
                <a:latin typeface="+mn-lt"/>
                <a:ea typeface="Times New Roman" panose="02020603050405020304" pitchFamily="18" charset="0"/>
              </a:rPr>
              <a:t>drstrucks.com</a:t>
            </a:r>
            <a:r>
              <a:rPr lang="en-GB" sz="1100" dirty="0">
                <a:effectLst/>
                <a:latin typeface="+mn-lt"/>
                <a:ea typeface="Times New Roman" panose="02020603050405020304" pitchFamily="18" charset="0"/>
              </a:rPr>
              <a:t>/charging-ahead-pros-and-cons-of-electric-trucks/ (Accessed: 15 May 2024). </a:t>
            </a:r>
          </a:p>
          <a:p>
            <a:pPr marL="571500" indent="-571500">
              <a:lnSpc>
                <a:spcPct val="150000"/>
              </a:lnSpc>
              <a:buFont typeface="Wingdings" panose="05000000000000000000" pitchFamily="2" charset="2"/>
              <a:buChar char="§"/>
            </a:pPr>
            <a:r>
              <a:rPr lang="en-GB" sz="1100" dirty="0">
                <a:effectLst/>
                <a:latin typeface="+mn-lt"/>
                <a:ea typeface="Times New Roman" panose="02020603050405020304" pitchFamily="18" charset="0"/>
              </a:rPr>
              <a:t>Siddiqi, S. (2024) </a:t>
            </a:r>
            <a:r>
              <a:rPr lang="en-GB" sz="1100" i="1" dirty="0">
                <a:effectLst/>
                <a:latin typeface="+mn-lt"/>
                <a:ea typeface="Times New Roman" panose="02020603050405020304" pitchFamily="18" charset="0"/>
              </a:rPr>
              <a:t>Electric truck milestones in 2023 and outlook</a:t>
            </a:r>
            <a:r>
              <a:rPr lang="en-GB" sz="1100" dirty="0">
                <a:effectLst/>
                <a:latin typeface="+mn-lt"/>
                <a:ea typeface="Times New Roman" panose="02020603050405020304" pitchFamily="18" charset="0"/>
              </a:rPr>
              <a:t>, </a:t>
            </a:r>
            <a:r>
              <a:rPr lang="en-GB" sz="1100" i="1" dirty="0" err="1">
                <a:effectLst/>
                <a:latin typeface="+mn-lt"/>
                <a:ea typeface="Times New Roman" panose="02020603050405020304" pitchFamily="18" charset="0"/>
              </a:rPr>
              <a:t>IDTechEx</a:t>
            </a:r>
            <a:r>
              <a:rPr lang="en-GB" sz="1100" dirty="0">
                <a:effectLst/>
                <a:latin typeface="+mn-lt"/>
                <a:ea typeface="Times New Roman" panose="02020603050405020304" pitchFamily="18" charset="0"/>
              </a:rPr>
              <a:t>. Available at: https://</a:t>
            </a:r>
            <a:r>
              <a:rPr lang="en-GB" sz="1100" dirty="0" err="1">
                <a:effectLst/>
                <a:latin typeface="+mn-lt"/>
                <a:ea typeface="Times New Roman" panose="02020603050405020304" pitchFamily="18" charset="0"/>
              </a:rPr>
              <a:t>www.idtechex.com</a:t>
            </a:r>
            <a:r>
              <a:rPr lang="en-GB" sz="1100" dirty="0">
                <a:effectLst/>
                <a:latin typeface="+mn-lt"/>
                <a:ea typeface="Times New Roman" panose="02020603050405020304" pitchFamily="18" charset="0"/>
              </a:rPr>
              <a:t>/</a:t>
            </a:r>
            <a:r>
              <a:rPr lang="en-GB" sz="1100" dirty="0" err="1">
                <a:effectLst/>
                <a:latin typeface="+mn-lt"/>
                <a:ea typeface="Times New Roman" panose="02020603050405020304" pitchFamily="18" charset="0"/>
              </a:rPr>
              <a:t>en</a:t>
            </a:r>
            <a:r>
              <a:rPr lang="en-GB" sz="1100" dirty="0">
                <a:effectLst/>
                <a:latin typeface="+mn-lt"/>
                <a:ea typeface="Times New Roman" panose="02020603050405020304" pitchFamily="18" charset="0"/>
              </a:rPr>
              <a:t>/research-article/electric-truck-milestones-in-2023-and-outlook/30413 (Accessed: 15 May 2024). </a:t>
            </a:r>
          </a:p>
          <a:p>
            <a:pPr marL="571500" indent="-571500">
              <a:lnSpc>
                <a:spcPct val="150000"/>
              </a:lnSpc>
              <a:buFont typeface="Wingdings" panose="05000000000000000000" pitchFamily="2" charset="2"/>
              <a:buChar char="§"/>
            </a:pPr>
            <a:r>
              <a:rPr lang="en-GB" sz="1100" dirty="0" err="1">
                <a:effectLst/>
                <a:latin typeface="+mn-lt"/>
                <a:ea typeface="Times New Roman" panose="02020603050405020304" pitchFamily="18" charset="0"/>
              </a:rPr>
              <a:t>Topcuoglu</a:t>
            </a:r>
            <a:r>
              <a:rPr lang="en-GB" sz="1100" dirty="0">
                <a:effectLst/>
                <a:latin typeface="+mn-lt"/>
                <a:ea typeface="Times New Roman" panose="02020603050405020304" pitchFamily="18" charset="0"/>
              </a:rPr>
              <a:t>, E. (2023) </a:t>
            </a:r>
            <a:r>
              <a:rPr lang="en-GB" sz="1100" i="1" dirty="0">
                <a:effectLst/>
                <a:latin typeface="+mn-lt"/>
                <a:ea typeface="Times New Roman" panose="02020603050405020304" pitchFamily="18" charset="0"/>
              </a:rPr>
              <a:t>HGV driver shortage: Why it’s critical for the UK economy to address it?</a:t>
            </a:r>
            <a:r>
              <a:rPr lang="en-GB" sz="1100" dirty="0">
                <a:effectLst/>
                <a:latin typeface="+mn-lt"/>
                <a:ea typeface="Times New Roman" panose="02020603050405020304" pitchFamily="18" charset="0"/>
              </a:rPr>
              <a:t>, </a:t>
            </a:r>
            <a:r>
              <a:rPr lang="en-GB" sz="1100" i="1" dirty="0" err="1">
                <a:effectLst/>
                <a:latin typeface="+mn-lt"/>
                <a:ea typeface="Times New Roman" panose="02020603050405020304" pitchFamily="18" charset="0"/>
              </a:rPr>
              <a:t>Mandata</a:t>
            </a:r>
            <a:r>
              <a:rPr lang="en-GB" sz="1100" dirty="0">
                <a:effectLst/>
                <a:latin typeface="+mn-lt"/>
                <a:ea typeface="Times New Roman" panose="02020603050405020304" pitchFamily="18" charset="0"/>
              </a:rPr>
              <a:t>. Available at: https://</a:t>
            </a:r>
            <a:r>
              <a:rPr lang="en-GB" sz="1100" dirty="0" err="1">
                <a:effectLst/>
                <a:latin typeface="+mn-lt"/>
                <a:ea typeface="Times New Roman" panose="02020603050405020304" pitchFamily="18" charset="0"/>
              </a:rPr>
              <a:t>www.mandata.co.uk</a:t>
            </a:r>
            <a:r>
              <a:rPr lang="en-GB" sz="1100" dirty="0">
                <a:effectLst/>
                <a:latin typeface="+mn-lt"/>
                <a:ea typeface="Times New Roman" panose="02020603050405020304" pitchFamily="18" charset="0"/>
              </a:rPr>
              <a:t>/insights/</a:t>
            </a:r>
            <a:r>
              <a:rPr lang="en-GB" sz="1100" dirty="0" err="1">
                <a:effectLst/>
                <a:latin typeface="+mn-lt"/>
                <a:ea typeface="Times New Roman" panose="02020603050405020304" pitchFamily="18" charset="0"/>
              </a:rPr>
              <a:t>hgv</a:t>
            </a:r>
            <a:r>
              <a:rPr lang="en-GB" sz="1100" dirty="0">
                <a:effectLst/>
                <a:latin typeface="+mn-lt"/>
                <a:ea typeface="Times New Roman" panose="02020603050405020304" pitchFamily="18" charset="0"/>
              </a:rPr>
              <a:t>-driver-shortage/ (Accessed: 12 May 2024). </a:t>
            </a:r>
          </a:p>
          <a:p>
            <a:pPr marL="571500" indent="-571500">
              <a:lnSpc>
                <a:spcPct val="150000"/>
              </a:lnSpc>
              <a:buFont typeface="Wingdings" panose="05000000000000000000" pitchFamily="2" charset="2"/>
              <a:buChar char="§"/>
            </a:pPr>
            <a:r>
              <a:rPr lang="en-GB" sz="1100" dirty="0">
                <a:effectLst/>
                <a:latin typeface="+mn-lt"/>
                <a:ea typeface="Times New Roman" panose="02020603050405020304" pitchFamily="18" charset="0"/>
              </a:rPr>
              <a:t>TWI (2024) </a:t>
            </a:r>
            <a:r>
              <a:rPr lang="en-GB" sz="1100" i="1" dirty="0">
                <a:effectLst/>
                <a:latin typeface="+mn-lt"/>
                <a:ea typeface="Times New Roman" panose="02020603050405020304" pitchFamily="18" charset="0"/>
              </a:rPr>
              <a:t>What are the pros and cons of hydrogen fuel cells?</a:t>
            </a:r>
            <a:r>
              <a:rPr lang="en-GB" sz="1100" dirty="0">
                <a:effectLst/>
                <a:latin typeface="+mn-lt"/>
                <a:ea typeface="Times New Roman" panose="02020603050405020304" pitchFamily="18" charset="0"/>
              </a:rPr>
              <a:t> </a:t>
            </a:r>
            <a:r>
              <a:rPr lang="en-GB" sz="1100" i="1" dirty="0">
                <a:effectLst/>
                <a:latin typeface="+mn-lt"/>
                <a:ea typeface="Times New Roman" panose="02020603050405020304" pitchFamily="18" charset="0"/>
              </a:rPr>
              <a:t>TWI</a:t>
            </a:r>
            <a:r>
              <a:rPr lang="en-GB" sz="1100" dirty="0">
                <a:effectLst/>
                <a:latin typeface="+mn-lt"/>
                <a:ea typeface="Times New Roman" panose="02020603050405020304" pitchFamily="18" charset="0"/>
              </a:rPr>
              <a:t>. Available at: https://</a:t>
            </a:r>
            <a:r>
              <a:rPr lang="en-GB" sz="1100" dirty="0" err="1">
                <a:effectLst/>
                <a:latin typeface="+mn-lt"/>
                <a:ea typeface="Times New Roman" panose="02020603050405020304" pitchFamily="18" charset="0"/>
              </a:rPr>
              <a:t>www.twi-global.com</a:t>
            </a:r>
            <a:r>
              <a:rPr lang="en-GB" sz="1100" dirty="0">
                <a:effectLst/>
                <a:latin typeface="+mn-lt"/>
                <a:ea typeface="Times New Roman" panose="02020603050405020304" pitchFamily="18" charset="0"/>
              </a:rPr>
              <a:t>/technical-knowledge/</a:t>
            </a:r>
            <a:r>
              <a:rPr lang="en-GB" sz="1100" dirty="0" err="1">
                <a:effectLst/>
                <a:latin typeface="+mn-lt"/>
                <a:ea typeface="Times New Roman" panose="02020603050405020304" pitchFamily="18" charset="0"/>
              </a:rPr>
              <a:t>faqs</a:t>
            </a:r>
            <a:r>
              <a:rPr lang="en-GB" sz="1100" dirty="0">
                <a:effectLst/>
                <a:latin typeface="+mn-lt"/>
                <a:ea typeface="Times New Roman" panose="02020603050405020304" pitchFamily="18" charset="0"/>
              </a:rPr>
              <a:t>/what-are-the-pros-and-cons-of-hydrogen-fuel-cells (Accessed: 15 May 2024). </a:t>
            </a:r>
          </a:p>
          <a:p>
            <a:pPr marL="571500" indent="-571500">
              <a:lnSpc>
                <a:spcPct val="150000"/>
              </a:lnSpc>
              <a:buFont typeface="Wingdings" panose="05000000000000000000" pitchFamily="2" charset="2"/>
              <a:buChar char="§"/>
            </a:pPr>
            <a:r>
              <a:rPr lang="en-GB" sz="1100" dirty="0">
                <a:effectLst/>
                <a:latin typeface="+mn-lt"/>
                <a:ea typeface="Times New Roman" panose="02020603050405020304" pitchFamily="18" charset="0"/>
              </a:rPr>
              <a:t>Zero emission truck taskforce (2024) </a:t>
            </a:r>
            <a:r>
              <a:rPr lang="en-GB" sz="1100" i="1" dirty="0">
                <a:effectLst/>
                <a:latin typeface="+mn-lt"/>
                <a:ea typeface="Times New Roman" panose="02020603050405020304" pitchFamily="18" charset="0"/>
              </a:rPr>
              <a:t>Zero Emission Truck Taskforce | Transport Scotland</a:t>
            </a:r>
            <a:r>
              <a:rPr lang="en-GB" sz="1100" dirty="0">
                <a:effectLst/>
                <a:latin typeface="+mn-lt"/>
                <a:ea typeface="Times New Roman" panose="02020603050405020304" pitchFamily="18" charset="0"/>
              </a:rPr>
              <a:t>. Available at: https://</a:t>
            </a:r>
            <a:r>
              <a:rPr lang="en-GB" sz="1100" dirty="0" err="1">
                <a:effectLst/>
                <a:latin typeface="+mn-lt"/>
                <a:ea typeface="Times New Roman" panose="02020603050405020304" pitchFamily="18" charset="0"/>
              </a:rPr>
              <a:t>www.transport.gov.scot</a:t>
            </a:r>
            <a:r>
              <a:rPr lang="en-GB" sz="1100" dirty="0">
                <a:effectLst/>
                <a:latin typeface="+mn-lt"/>
                <a:ea typeface="Times New Roman" panose="02020603050405020304" pitchFamily="18" charset="0"/>
              </a:rPr>
              <a:t>/our-approach/environment/zero-emission-truck-taskforce/ (Accessed: 12 May 2024). </a:t>
            </a:r>
          </a:p>
        </p:txBody>
      </p:sp>
    </p:spTree>
    <p:extLst>
      <p:ext uri="{BB962C8B-B14F-4D97-AF65-F5344CB8AC3E}">
        <p14:creationId xmlns:p14="http://schemas.microsoft.com/office/powerpoint/2010/main" val="39030000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CloudMigratorVersion xmlns="e73a25dd-71fe-4869-a0bc-213349e201cd" xsi:nil="true"/>
    <UniqueSourceRef xmlns="e73a25dd-71fe-4869-a0bc-213349e201cd" xsi:nil="true"/>
    <FileHash xmlns="e73a25dd-71fe-4869-a0bc-213349e201c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CF48ADEDA63D446BC37400DAC5C283F" ma:contentTypeVersion="14" ma:contentTypeDescription="Create a new document." ma:contentTypeScope="" ma:versionID="15f0a74b53a6be1d409f1b059266d311">
  <xsd:schema xmlns:xsd="http://www.w3.org/2001/XMLSchema" xmlns:xs="http://www.w3.org/2001/XMLSchema" xmlns:p="http://schemas.microsoft.com/office/2006/metadata/properties" xmlns:ns3="e73a25dd-71fe-4869-a0bc-213349e201cd" targetNamespace="http://schemas.microsoft.com/office/2006/metadata/properties" ma:root="true" ma:fieldsID="3a0de8651be0a1edfb45ceda301efd18" ns3:_="">
    <xsd:import namespace="e73a25dd-71fe-4869-a0bc-213349e201cd"/>
    <xsd:element name="properties">
      <xsd:complexType>
        <xsd:sequence>
          <xsd:element name="documentManagement">
            <xsd:complexType>
              <xsd:all>
                <xsd:element ref="ns3:SharedWithUsers" minOccurs="0"/>
                <xsd:element ref="ns3:SharedWithDetails" minOccurs="0"/>
                <xsd:element ref="ns3:SharingHintHash" minOccurs="0"/>
                <xsd:element ref="ns3:UniqueSourceRef" minOccurs="0"/>
                <xsd:element ref="ns3:FileHash" minOccurs="0"/>
                <xsd:element ref="ns3:CloudMigratorVersion"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3a25dd-71fe-4869-a0bc-213349e201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UniqueSourceRef" ma:index="11" nillable="true" ma:displayName="UniqueSourceRef" ma:internalName="UniqueSourceRef">
      <xsd:simpleType>
        <xsd:restriction base="dms:Note">
          <xsd:maxLength value="255"/>
        </xsd:restriction>
      </xsd:simpleType>
    </xsd:element>
    <xsd:element name="FileHash" ma:index="12" nillable="true" ma:displayName="FileHash" ma:internalName="FileHash">
      <xsd:simpleType>
        <xsd:restriction base="dms:Note">
          <xsd:maxLength value="255"/>
        </xsd:restriction>
      </xsd:simpleType>
    </xsd:element>
    <xsd:element name="CloudMigratorVersion" ma:index="13" nillable="true" ma:displayName="CloudMigratorVersion" ma:internalName="CloudMigratorVersion">
      <xsd:simpleType>
        <xsd:restriction base="dms:Note">
          <xsd:maxLength value="255"/>
        </xsd:restriction>
      </xsd:simple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CE9702-4DF2-47B8-8928-FFCE9012A853}">
  <ds:schemaRefs>
    <ds:schemaRef ds:uri="http://schemas.microsoft.com/office/2006/metadata/properties"/>
    <ds:schemaRef ds:uri="http://www.w3.org/2000/xmlns/"/>
    <ds:schemaRef ds:uri="e73a25dd-71fe-4869-a0bc-213349e201cd"/>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AD4D6938-74B7-42D2-B822-A51B8F769140}">
  <ds:schemaRefs>
    <ds:schemaRef ds:uri="http://schemas.microsoft.com/sharepoint/v3/contenttype/forms"/>
  </ds:schemaRefs>
</ds:datastoreItem>
</file>

<file path=customXml/itemProps3.xml><?xml version="1.0" encoding="utf-8"?>
<ds:datastoreItem xmlns:ds="http://schemas.openxmlformats.org/officeDocument/2006/customXml" ds:itemID="{34A9C3C3-404C-4563-990A-0358DCB821C6}">
  <ds:schemaRefs>
    <ds:schemaRef ds:uri="http://schemas.microsoft.com/office/2006/metadata/contentType"/>
    <ds:schemaRef ds:uri="http://schemas.microsoft.com/office/2006/metadata/properties/metaAttributes"/>
    <ds:schemaRef ds:uri="http://www.w3.org/2000/xmlns/"/>
    <ds:schemaRef ds:uri="http://www.w3.org/2001/XMLSchema"/>
    <ds:schemaRef ds:uri="e73a25dd-71fe-4869-a0bc-213349e201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3172</TotalTime>
  <Words>2750</Words>
  <Application>Microsoft Office PowerPoint</Application>
  <PresentationFormat>Widescreen</PresentationFormat>
  <Paragraphs>197</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Roboto</vt:lpstr>
      <vt:lpstr>Source Sans Pro</vt:lpstr>
      <vt:lpstr>titillium web</vt:lpstr>
      <vt:lpstr>Wingdings</vt:lpstr>
      <vt:lpstr>Celestial</vt:lpstr>
      <vt:lpstr>Improving the logistics industry through recruitment, retention and decarbonisation</vt:lpstr>
      <vt:lpstr>PowerPoint Presentation</vt:lpstr>
      <vt:lpstr>Focusing on Staff shortages</vt:lpstr>
      <vt:lpstr>Staff shortages</vt:lpstr>
      <vt:lpstr>Cause and effects analysis </vt:lpstr>
      <vt:lpstr>Importance of a strong work culture</vt:lpstr>
      <vt:lpstr>Improve driver retention</vt:lpstr>
      <vt:lpstr>Decarbonising the fleet</vt:lpstr>
      <vt:lpstr>Decarbonisation infrastructure </vt:lpstr>
      <vt:lpstr>Alternative fuels</vt:lpstr>
      <vt:lpstr>Alternative fuels </vt:lpstr>
      <vt:lpstr>Alternative fuels </vt:lpstr>
      <vt:lpstr>Alternative fuels </vt:lpstr>
      <vt:lpstr>Alternative fuels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Project</dc:title>
  <dc:creator>Edward Rees</dc:creator>
  <cp:lastModifiedBy>Mark Davies (Swansea Bay UHB - Capital Projects)</cp:lastModifiedBy>
  <cp:revision>59</cp:revision>
  <dcterms:created xsi:type="dcterms:W3CDTF">2020-01-17T10:05:39Z</dcterms:created>
  <dcterms:modified xsi:type="dcterms:W3CDTF">2024-05-23T14:45:01Z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0x010100ECF48ADEDA63D446BC37400DAC5C283F</vt:lpwstr>
  </property>
</Properties>
</file>