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CB6AC-0E75-47AA-890D-0D6949E2CFC1}" v="1" dt="2021-11-09T12:58:44.610"/>
    <p1510:client id="{CB3AA833-34EE-B023-BC3D-E383A721F9AE}" v="1470" dt="2021-11-09T14:30:03.2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ka Taminah" userId="b3b5ab0c-f857-425d-aac5-5a1739f86bc4" providerId="ADAL" clId="{115CB6AC-0E75-47AA-890D-0D6949E2CFC1}"/>
    <pc:docChg chg="undo custSel addSld delSld modSld">
      <pc:chgData name="Teleka Taminah" userId="b3b5ab0c-f857-425d-aac5-5a1739f86bc4" providerId="ADAL" clId="{115CB6AC-0E75-47AA-890D-0D6949E2CFC1}" dt="2021-11-09T13:01:47.816" v="800" actId="20577"/>
      <pc:docMkLst>
        <pc:docMk/>
      </pc:docMkLst>
      <pc:sldChg chg="modSp mod">
        <pc:chgData name="Teleka Taminah" userId="b3b5ab0c-f857-425d-aac5-5a1739f86bc4" providerId="ADAL" clId="{115CB6AC-0E75-47AA-890D-0D6949E2CFC1}" dt="2021-11-09T12:53:58.794" v="419" actId="20577"/>
        <pc:sldMkLst>
          <pc:docMk/>
          <pc:sldMk cId="3801455560" sldId="257"/>
        </pc:sldMkLst>
        <pc:spChg chg="mod">
          <ac:chgData name="Teleka Taminah" userId="b3b5ab0c-f857-425d-aac5-5a1739f86bc4" providerId="ADAL" clId="{115CB6AC-0E75-47AA-890D-0D6949E2CFC1}" dt="2021-11-09T12:47:40.069" v="192" actId="14100"/>
          <ac:spMkLst>
            <pc:docMk/>
            <pc:sldMk cId="3801455560" sldId="257"/>
            <ac:spMk id="2" creationId="{3134BE49-B654-4490-9527-4BECA99FBBF6}"/>
          </ac:spMkLst>
        </pc:spChg>
        <pc:spChg chg="mod">
          <ac:chgData name="Teleka Taminah" userId="b3b5ab0c-f857-425d-aac5-5a1739f86bc4" providerId="ADAL" clId="{115CB6AC-0E75-47AA-890D-0D6949E2CFC1}" dt="2021-11-09T12:53:58.794" v="419" actId="20577"/>
          <ac:spMkLst>
            <pc:docMk/>
            <pc:sldMk cId="3801455560" sldId="257"/>
            <ac:spMk id="3" creationId="{00B69072-A036-47EA-9254-DAB538E40C55}"/>
          </ac:spMkLst>
        </pc:spChg>
      </pc:sldChg>
      <pc:sldChg chg="modSp mod">
        <pc:chgData name="Teleka Taminah" userId="b3b5ab0c-f857-425d-aac5-5a1739f86bc4" providerId="ADAL" clId="{115CB6AC-0E75-47AA-890D-0D6949E2CFC1}" dt="2021-11-09T13:01:47.816" v="800" actId="20577"/>
        <pc:sldMkLst>
          <pc:docMk/>
          <pc:sldMk cId="3275195714" sldId="258"/>
        </pc:sldMkLst>
        <pc:spChg chg="mod">
          <ac:chgData name="Teleka Taminah" userId="b3b5ab0c-f857-425d-aac5-5a1739f86bc4" providerId="ADAL" clId="{115CB6AC-0E75-47AA-890D-0D6949E2CFC1}" dt="2021-11-09T13:01:47.816" v="800" actId="20577"/>
          <ac:spMkLst>
            <pc:docMk/>
            <pc:sldMk cId="3275195714" sldId="258"/>
            <ac:spMk id="3" creationId="{A5AD364F-CBB9-4406-BA1E-459A6804211D}"/>
          </ac:spMkLst>
        </pc:spChg>
      </pc:sldChg>
      <pc:sldChg chg="new del">
        <pc:chgData name="Teleka Taminah" userId="b3b5ab0c-f857-425d-aac5-5a1739f86bc4" providerId="ADAL" clId="{115CB6AC-0E75-47AA-890D-0D6949E2CFC1}" dt="2021-11-09T12:29:59.689" v="2" actId="680"/>
        <pc:sldMkLst>
          <pc:docMk/>
          <pc:sldMk cId="1877735203" sldId="261"/>
        </pc:sldMkLst>
      </pc:sldChg>
      <pc:sldChg chg="addSp delSp modSp new mod">
        <pc:chgData name="Teleka Taminah" userId="b3b5ab0c-f857-425d-aac5-5a1739f86bc4" providerId="ADAL" clId="{115CB6AC-0E75-47AA-890D-0D6949E2CFC1}" dt="2021-11-09T12:34:58.181" v="77" actId="20577"/>
        <pc:sldMkLst>
          <pc:docMk/>
          <pc:sldMk cId="2617365095" sldId="261"/>
        </pc:sldMkLst>
        <pc:spChg chg="mod">
          <ac:chgData name="Teleka Taminah" userId="b3b5ab0c-f857-425d-aac5-5a1739f86bc4" providerId="ADAL" clId="{115CB6AC-0E75-47AA-890D-0D6949E2CFC1}" dt="2021-11-09T12:34:58.181" v="77" actId="20577"/>
          <ac:spMkLst>
            <pc:docMk/>
            <pc:sldMk cId="2617365095" sldId="261"/>
            <ac:spMk id="2" creationId="{E3125404-2127-477C-9D52-0B39E1D942E1}"/>
          </ac:spMkLst>
        </pc:spChg>
        <pc:spChg chg="del">
          <ac:chgData name="Teleka Taminah" userId="b3b5ab0c-f857-425d-aac5-5a1739f86bc4" providerId="ADAL" clId="{115CB6AC-0E75-47AA-890D-0D6949E2CFC1}" dt="2021-11-09T12:31:00.175" v="4" actId="3680"/>
          <ac:spMkLst>
            <pc:docMk/>
            <pc:sldMk cId="2617365095" sldId="261"/>
            <ac:spMk id="3" creationId="{AE42AE8E-F947-4217-A536-ECDEA20EF2D8}"/>
          </ac:spMkLst>
        </pc:spChg>
        <pc:graphicFrameChg chg="add mod ord modGraphic">
          <ac:chgData name="Teleka Taminah" userId="b3b5ab0c-f857-425d-aac5-5a1739f86bc4" providerId="ADAL" clId="{115CB6AC-0E75-47AA-890D-0D6949E2CFC1}" dt="2021-11-09T12:34:07.234" v="38" actId="14100"/>
          <ac:graphicFrameMkLst>
            <pc:docMk/>
            <pc:sldMk cId="2617365095" sldId="261"/>
            <ac:graphicFrameMk id="4" creationId="{4F10AB34-A33D-4D3A-8E13-175446ADD5FC}"/>
          </ac:graphicFrameMkLst>
        </pc:graphicFrameChg>
      </pc:sldChg>
      <pc:sldChg chg="addSp delSp modSp new mod">
        <pc:chgData name="Teleka Taminah" userId="b3b5ab0c-f857-425d-aac5-5a1739f86bc4" providerId="ADAL" clId="{115CB6AC-0E75-47AA-890D-0D6949E2CFC1}" dt="2021-11-09T12:40:31.351" v="104" actId="20577"/>
        <pc:sldMkLst>
          <pc:docMk/>
          <pc:sldMk cId="199519798" sldId="262"/>
        </pc:sldMkLst>
        <pc:spChg chg="mod">
          <ac:chgData name="Teleka Taminah" userId="b3b5ab0c-f857-425d-aac5-5a1739f86bc4" providerId="ADAL" clId="{115CB6AC-0E75-47AA-890D-0D6949E2CFC1}" dt="2021-11-09T12:40:31.351" v="104" actId="20577"/>
          <ac:spMkLst>
            <pc:docMk/>
            <pc:sldMk cId="199519798" sldId="262"/>
            <ac:spMk id="2" creationId="{1A0739B7-8592-479F-93B5-EDCD4C2E7729}"/>
          </ac:spMkLst>
        </pc:spChg>
        <pc:spChg chg="del">
          <ac:chgData name="Teleka Taminah" userId="b3b5ab0c-f857-425d-aac5-5a1739f86bc4" providerId="ADAL" clId="{115CB6AC-0E75-47AA-890D-0D6949E2CFC1}" dt="2021-11-09T12:37:59.942" v="79" actId="3680"/>
          <ac:spMkLst>
            <pc:docMk/>
            <pc:sldMk cId="199519798" sldId="262"/>
            <ac:spMk id="3" creationId="{18B42308-F0C6-4EAC-A13B-D0E65295D3D1}"/>
          </ac:spMkLst>
        </pc:spChg>
        <pc:graphicFrameChg chg="add mod ord modGraphic">
          <ac:chgData name="Teleka Taminah" userId="b3b5ab0c-f857-425d-aac5-5a1739f86bc4" providerId="ADAL" clId="{115CB6AC-0E75-47AA-890D-0D6949E2CFC1}" dt="2021-11-09T12:38:29.829" v="99" actId="20577"/>
          <ac:graphicFrameMkLst>
            <pc:docMk/>
            <pc:sldMk cId="199519798" sldId="262"/>
            <ac:graphicFrameMk id="4" creationId="{7A9266F9-0F06-4727-9B3B-665F25730B3A}"/>
          </ac:graphicFrameMkLst>
        </pc:graphicFrameChg>
      </pc:sldChg>
    </pc:docChg>
  </pc:docChgLst>
  <pc:docChgLst>
    <pc:chgData name="Teleka Taminah Martin (2028123)" userId="S::2028123@student.uwtsd.ac.uk::b3b5ab0c-f857-425d-aac5-5a1739f86bc4" providerId="AD" clId="Web-{CB3AA833-34EE-B023-BC3D-E383A721F9AE}"/>
    <pc:docChg chg="addSld modSld">
      <pc:chgData name="Teleka Taminah Martin (2028123)" userId="S::2028123@student.uwtsd.ac.uk::b3b5ab0c-f857-425d-aac5-5a1739f86bc4" providerId="AD" clId="Web-{CB3AA833-34EE-B023-BC3D-E383A721F9AE}" dt="2021-11-09T14:30:03.291" v="1447" actId="20577"/>
      <pc:docMkLst>
        <pc:docMk/>
      </pc:docMkLst>
      <pc:sldChg chg="modSp">
        <pc:chgData name="Teleka Taminah Martin (2028123)" userId="S::2028123@student.uwtsd.ac.uk::b3b5ab0c-f857-425d-aac5-5a1739f86bc4" providerId="AD" clId="Web-{CB3AA833-34EE-B023-BC3D-E383A721F9AE}" dt="2021-11-09T13:46:26.388" v="262" actId="20577"/>
        <pc:sldMkLst>
          <pc:docMk/>
          <pc:sldMk cId="1691466554" sldId="260"/>
        </pc:sldMkLst>
        <pc:spChg chg="mod">
          <ac:chgData name="Teleka Taminah Martin (2028123)" userId="S::2028123@student.uwtsd.ac.uk::b3b5ab0c-f857-425d-aac5-5a1739f86bc4" providerId="AD" clId="Web-{CB3AA833-34EE-B023-BC3D-E383A721F9AE}" dt="2021-11-09T13:31:03.914" v="80" actId="14100"/>
          <ac:spMkLst>
            <pc:docMk/>
            <pc:sldMk cId="1691466554" sldId="260"/>
            <ac:spMk id="2" creationId="{8261415B-6460-4D0A-BAA9-ADBB17A336AE}"/>
          </ac:spMkLst>
        </pc:spChg>
        <pc:spChg chg="mod">
          <ac:chgData name="Teleka Taminah Martin (2028123)" userId="S::2028123@student.uwtsd.ac.uk::b3b5ab0c-f857-425d-aac5-5a1739f86bc4" providerId="AD" clId="Web-{CB3AA833-34EE-B023-BC3D-E383A721F9AE}" dt="2021-11-09T13:46:26.388" v="262" actId="20577"/>
          <ac:spMkLst>
            <pc:docMk/>
            <pc:sldMk cId="1691466554" sldId="260"/>
            <ac:spMk id="3" creationId="{2DAF8954-2703-471A-A643-91BB6BC130D8}"/>
          </ac:spMkLst>
        </pc:spChg>
      </pc:sldChg>
      <pc:sldChg chg="modSp">
        <pc:chgData name="Teleka Taminah Martin (2028123)" userId="S::2028123@student.uwtsd.ac.uk::b3b5ab0c-f857-425d-aac5-5a1739f86bc4" providerId="AD" clId="Web-{CB3AA833-34EE-B023-BC3D-E383A721F9AE}" dt="2021-11-09T14:05:26.476" v="773"/>
        <pc:sldMkLst>
          <pc:docMk/>
          <pc:sldMk cId="2617365095" sldId="261"/>
        </pc:sldMkLst>
        <pc:spChg chg="mod">
          <ac:chgData name="Teleka Taminah Martin (2028123)" userId="S::2028123@student.uwtsd.ac.uk::b3b5ab0c-f857-425d-aac5-5a1739f86bc4" providerId="AD" clId="Web-{CB3AA833-34EE-B023-BC3D-E383A721F9AE}" dt="2021-11-09T13:52:56.522" v="276" actId="1076"/>
          <ac:spMkLst>
            <pc:docMk/>
            <pc:sldMk cId="2617365095" sldId="261"/>
            <ac:spMk id="2" creationId="{E3125404-2127-477C-9D52-0B39E1D942E1}"/>
          </ac:spMkLst>
        </pc:spChg>
        <pc:graphicFrameChg chg="mod modGraphic">
          <ac:chgData name="Teleka Taminah Martin (2028123)" userId="S::2028123@student.uwtsd.ac.uk::b3b5ab0c-f857-425d-aac5-5a1739f86bc4" providerId="AD" clId="Web-{CB3AA833-34EE-B023-BC3D-E383A721F9AE}" dt="2021-11-09T14:05:26.476" v="773"/>
          <ac:graphicFrameMkLst>
            <pc:docMk/>
            <pc:sldMk cId="2617365095" sldId="261"/>
            <ac:graphicFrameMk id="4" creationId="{4F10AB34-A33D-4D3A-8E13-175446ADD5FC}"/>
          </ac:graphicFrameMkLst>
        </pc:graphicFrameChg>
      </pc:sldChg>
      <pc:sldChg chg="addSp modSp">
        <pc:chgData name="Teleka Taminah Martin (2028123)" userId="S::2028123@student.uwtsd.ac.uk::b3b5ab0c-f857-425d-aac5-5a1739f86bc4" providerId="AD" clId="Web-{CB3AA833-34EE-B023-BC3D-E383A721F9AE}" dt="2021-11-09T14:14:09.144" v="1112"/>
        <pc:sldMkLst>
          <pc:docMk/>
          <pc:sldMk cId="199519798" sldId="262"/>
        </pc:sldMkLst>
        <pc:spChg chg="mod">
          <ac:chgData name="Teleka Taminah Martin (2028123)" userId="S::2028123@student.uwtsd.ac.uk::b3b5ab0c-f857-425d-aac5-5a1739f86bc4" providerId="AD" clId="Web-{CB3AA833-34EE-B023-BC3D-E383A721F9AE}" dt="2021-11-09T14:06:50.478" v="796" actId="1076"/>
          <ac:spMkLst>
            <pc:docMk/>
            <pc:sldMk cId="199519798" sldId="262"/>
            <ac:spMk id="2" creationId="{1A0739B7-8592-479F-93B5-EDCD4C2E7729}"/>
          </ac:spMkLst>
        </pc:spChg>
        <pc:spChg chg="add">
          <ac:chgData name="Teleka Taminah Martin (2028123)" userId="S::2028123@student.uwtsd.ac.uk::b3b5ab0c-f857-425d-aac5-5a1739f86bc4" providerId="AD" clId="Web-{CB3AA833-34EE-B023-BC3D-E383A721F9AE}" dt="2021-11-09T14:05:50.524" v="776"/>
          <ac:spMkLst>
            <pc:docMk/>
            <pc:sldMk cId="199519798" sldId="262"/>
            <ac:spMk id="3" creationId="{D35AA692-836A-4549-9D20-5EAD676898CC}"/>
          </ac:spMkLst>
        </pc:spChg>
        <pc:graphicFrameChg chg="mod modGraphic">
          <ac:chgData name="Teleka Taminah Martin (2028123)" userId="S::2028123@student.uwtsd.ac.uk::b3b5ab0c-f857-425d-aac5-5a1739f86bc4" providerId="AD" clId="Web-{CB3AA833-34EE-B023-BC3D-E383A721F9AE}" dt="2021-11-09T14:14:09.144" v="1112"/>
          <ac:graphicFrameMkLst>
            <pc:docMk/>
            <pc:sldMk cId="199519798" sldId="262"/>
            <ac:graphicFrameMk id="4" creationId="{7A9266F9-0F06-4727-9B3B-665F25730B3A}"/>
          </ac:graphicFrameMkLst>
        </pc:graphicFrameChg>
      </pc:sldChg>
      <pc:sldChg chg="modSp new">
        <pc:chgData name="Teleka Taminah Martin (2028123)" userId="S::2028123@student.uwtsd.ac.uk::b3b5ab0c-f857-425d-aac5-5a1739f86bc4" providerId="AD" clId="Web-{CB3AA833-34EE-B023-BC3D-E383A721F9AE}" dt="2021-11-09T14:30:03.291" v="1447" actId="20577"/>
        <pc:sldMkLst>
          <pc:docMk/>
          <pc:sldMk cId="3059741569" sldId="263"/>
        </pc:sldMkLst>
        <pc:spChg chg="mod">
          <ac:chgData name="Teleka Taminah Martin (2028123)" userId="S::2028123@student.uwtsd.ac.uk::b3b5ab0c-f857-425d-aac5-5a1739f86bc4" providerId="AD" clId="Web-{CB3AA833-34EE-B023-BC3D-E383A721F9AE}" dt="2021-11-09T14:17:29.508" v="1126" actId="14100"/>
          <ac:spMkLst>
            <pc:docMk/>
            <pc:sldMk cId="3059741569" sldId="263"/>
            <ac:spMk id="2" creationId="{CEC8775C-632A-4EC7-916F-647A54486F3D}"/>
          </ac:spMkLst>
        </pc:spChg>
        <pc:spChg chg="mod">
          <ac:chgData name="Teleka Taminah Martin (2028123)" userId="S::2028123@student.uwtsd.ac.uk::b3b5ab0c-f857-425d-aac5-5a1739f86bc4" providerId="AD" clId="Web-{CB3AA833-34EE-B023-BC3D-E383A721F9AE}" dt="2021-11-09T14:30:03.291" v="1447" actId="20577"/>
          <ac:spMkLst>
            <pc:docMk/>
            <pc:sldMk cId="3059741569" sldId="263"/>
            <ac:spMk id="3" creationId="{0790ABBB-B41B-4211-8BB5-D2044C66FFB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November 9,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42161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November 9,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14477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November 9,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85538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November 9,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81873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November 9,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34930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November 9,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59658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November 9,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89489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November 9,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21471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November 9,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2255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November 9,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344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November 9,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61901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November 9,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52331604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a:extLst>
              <a:ext uri="{FF2B5EF4-FFF2-40B4-BE49-F238E27FC236}">
                <a16:creationId xmlns:a16="http://schemas.microsoft.com/office/drawing/2014/main" id="{E09DCA25-EFE9-4308-BDA0-027CE5414721}"/>
              </a:ext>
            </a:extLst>
          </p:cNvPr>
          <p:cNvPicPr>
            <a:picLocks noChangeAspect="1"/>
          </p:cNvPicPr>
          <p:nvPr/>
        </p:nvPicPr>
        <p:blipFill rotWithShape="1">
          <a:blip r:embed="rId2"/>
          <a:srcRect l="27104" r="31085"/>
          <a:stretch/>
        </p:blipFill>
        <p:spPr>
          <a:xfrm>
            <a:off x="-1" y="10"/>
            <a:ext cx="4587901" cy="6857990"/>
          </a:xfrm>
          <a:prstGeom prst="rect">
            <a:avLst/>
          </a:prstGeom>
        </p:spPr>
      </p:pic>
      <p:sp>
        <p:nvSpPr>
          <p:cNvPr id="24" name="Rectangle 23">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75425" y="768485"/>
            <a:ext cx="6133656" cy="3169674"/>
          </a:xfrm>
        </p:spPr>
        <p:txBody>
          <a:bodyPr vert="horz" lIns="91440" tIns="45720" rIns="91440" bIns="45720" rtlCol="0">
            <a:normAutofit/>
          </a:bodyPr>
          <a:lstStyle/>
          <a:p>
            <a:pPr algn="r">
              <a:lnSpc>
                <a:spcPct val="90000"/>
              </a:lnSpc>
            </a:pPr>
            <a:r>
              <a:rPr lang="en-GB" sz="2500" i="1" dirty="0" err="1">
                <a:solidFill>
                  <a:schemeClr val="bg1"/>
                </a:solidFill>
                <a:cs typeface="Calibri Light"/>
              </a:rPr>
              <a:t>Teleka</a:t>
            </a:r>
            <a:r>
              <a:rPr lang="en-GB" sz="2500" i="1" dirty="0">
                <a:solidFill>
                  <a:schemeClr val="bg1"/>
                </a:solidFill>
                <a:cs typeface="Calibri Light"/>
              </a:rPr>
              <a:t> </a:t>
            </a:r>
            <a:r>
              <a:rPr lang="en-GB" sz="2500" i="1" dirty="0" err="1">
                <a:solidFill>
                  <a:schemeClr val="bg1"/>
                </a:solidFill>
                <a:cs typeface="Calibri Light"/>
              </a:rPr>
              <a:t>Taminah</a:t>
            </a:r>
            <a:r>
              <a:rPr lang="en-GB" sz="2500" i="1" dirty="0">
                <a:solidFill>
                  <a:schemeClr val="bg1"/>
                </a:solidFill>
                <a:cs typeface="Calibri Light"/>
              </a:rPr>
              <a:t> Martin</a:t>
            </a:r>
            <a:br>
              <a:rPr lang="en-US" sz="2500" i="1" dirty="0"/>
            </a:br>
            <a:r>
              <a:rPr lang="en-GB" sz="2500" i="1" dirty="0">
                <a:solidFill>
                  <a:schemeClr val="bg1"/>
                </a:solidFill>
                <a:cs typeface="Calibri Light"/>
              </a:rPr>
              <a:t>2028123</a:t>
            </a:r>
            <a:br>
              <a:rPr lang="en-GB" sz="2500" i="1" dirty="0">
                <a:cs typeface="Calibri Light"/>
              </a:rPr>
            </a:br>
            <a:r>
              <a:rPr lang="en-GB" sz="2500" i="1" dirty="0">
                <a:solidFill>
                  <a:schemeClr val="bg1"/>
                </a:solidFill>
                <a:cs typeface="Calibri Light"/>
              </a:rPr>
              <a:t>module </a:t>
            </a:r>
            <a:r>
              <a:rPr lang="en-GB" sz="2500" i="1" dirty="0">
                <a:solidFill>
                  <a:schemeClr val="bg1"/>
                </a:solidFill>
              </a:rPr>
              <a:t>:Problem solving and decision making</a:t>
            </a:r>
            <a:br>
              <a:rPr lang="en-GB" sz="2500" i="1" dirty="0"/>
            </a:br>
            <a:r>
              <a:rPr lang="en-GB" sz="2500" i="1" dirty="0">
                <a:solidFill>
                  <a:schemeClr val="bg1"/>
                </a:solidFill>
                <a:cs typeface="Calibri Light"/>
              </a:rPr>
              <a:t>Lecturer: Chijioke Uba</a:t>
            </a:r>
            <a:br>
              <a:rPr lang="en-GB" sz="2500" i="1" dirty="0">
                <a:cs typeface="Calibri Light"/>
              </a:rPr>
            </a:br>
            <a:endParaRPr lang="en-GB" sz="2500">
              <a:solidFill>
                <a:schemeClr val="bg1"/>
              </a:solidFill>
              <a:cs typeface="Calibri Light"/>
            </a:endParaRPr>
          </a:p>
          <a:p>
            <a:pPr algn="r">
              <a:lnSpc>
                <a:spcPct val="90000"/>
              </a:lnSpc>
            </a:pPr>
            <a:endParaRPr lang="en-GB" sz="2500">
              <a:solidFill>
                <a:schemeClr val="bg1"/>
              </a:solidFill>
              <a:cs typeface="Calibri Light"/>
            </a:endParaRPr>
          </a:p>
        </p:txBody>
      </p:sp>
      <p:sp>
        <p:nvSpPr>
          <p:cNvPr id="3" name="Subtitle 2"/>
          <p:cNvSpPr>
            <a:spLocks noGrp="1"/>
          </p:cNvSpPr>
          <p:nvPr>
            <p:ph type="subTitle" idx="1"/>
          </p:nvPr>
        </p:nvSpPr>
        <p:spPr>
          <a:xfrm>
            <a:off x="5716781" y="4626114"/>
            <a:ext cx="5462494" cy="1819650"/>
          </a:xfrm>
        </p:spPr>
        <p:txBody>
          <a:bodyPr vert="horz" lIns="0" tIns="0" rIns="0" bIns="0" rtlCol="0" anchor="t">
            <a:noAutofit/>
          </a:bodyPr>
          <a:lstStyle/>
          <a:p>
            <a:pPr algn="r"/>
            <a:endParaRPr lang="en-GB" sz="1400" dirty="0">
              <a:solidFill>
                <a:schemeClr val="bg1"/>
              </a:solidFill>
            </a:endParaRPr>
          </a:p>
          <a:p>
            <a:r>
              <a:rPr lang="en-GB" sz="2000" b="1" dirty="0">
                <a:ea typeface="+mn-lt"/>
                <a:cs typeface="+mn-lt"/>
              </a:rPr>
              <a:t>resentation on problem of stress in the Uk</a:t>
            </a:r>
            <a:br>
              <a:rPr lang="en-GB" sz="2000" b="1" dirty="0">
                <a:ea typeface="+mn-lt"/>
                <a:cs typeface="+mn-lt"/>
              </a:rPr>
            </a:br>
            <a:endParaRPr lang="en-GB" sz="2000" dirty="0">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4BE49-B654-4490-9527-4BECA99FBBF6}"/>
              </a:ext>
            </a:extLst>
          </p:cNvPr>
          <p:cNvSpPr>
            <a:spLocks noGrp="1"/>
          </p:cNvSpPr>
          <p:nvPr>
            <p:ph type="title"/>
          </p:nvPr>
        </p:nvSpPr>
        <p:spPr>
          <a:xfrm>
            <a:off x="1371600" y="575734"/>
            <a:ext cx="10241280" cy="1032934"/>
          </a:xfrm>
        </p:spPr>
        <p:txBody>
          <a:bodyPr>
            <a:normAutofit fontScale="90000"/>
          </a:bodyPr>
          <a:lstStyle/>
          <a:p>
            <a:r>
              <a:rPr lang="en-GB" dirty="0"/>
              <a:t>The nature and impact of work stress on uk employee's</a:t>
            </a:r>
          </a:p>
        </p:txBody>
      </p:sp>
      <p:sp>
        <p:nvSpPr>
          <p:cNvPr id="3" name="Content Placeholder 2">
            <a:extLst>
              <a:ext uri="{FF2B5EF4-FFF2-40B4-BE49-F238E27FC236}">
                <a16:creationId xmlns:a16="http://schemas.microsoft.com/office/drawing/2014/main" id="{00B69072-A036-47EA-9254-DAB538E40C55}"/>
              </a:ext>
            </a:extLst>
          </p:cNvPr>
          <p:cNvSpPr>
            <a:spLocks noGrp="1"/>
          </p:cNvSpPr>
          <p:nvPr>
            <p:ph idx="1"/>
          </p:nvPr>
        </p:nvSpPr>
        <p:spPr/>
        <p:txBody>
          <a:bodyPr vert="horz" lIns="0" tIns="0" rIns="0" bIns="0" rtlCol="0" anchor="t">
            <a:normAutofit lnSpcReduction="10000"/>
          </a:bodyPr>
          <a:lstStyle/>
          <a:p>
            <a:r>
              <a:rPr lang="en-GB" sz="1600" dirty="0"/>
              <a:t>Nature of problem:</a:t>
            </a:r>
          </a:p>
          <a:p>
            <a:r>
              <a:rPr lang="en-GB" sz="1600" dirty="0"/>
              <a:t>Financial stress</a:t>
            </a:r>
          </a:p>
          <a:p>
            <a:r>
              <a:rPr lang="en-GB" sz="1600" dirty="0"/>
              <a:t>Relationship stress</a:t>
            </a:r>
          </a:p>
          <a:p>
            <a:r>
              <a:rPr lang="en-GB" sz="1600" dirty="0"/>
              <a:t>Health stress</a:t>
            </a:r>
          </a:p>
          <a:p>
            <a:r>
              <a:rPr lang="en-GB" sz="1600" dirty="0"/>
              <a:t>Family stress</a:t>
            </a:r>
          </a:p>
          <a:p>
            <a:pPr marL="0" indent="0">
              <a:buNone/>
            </a:pPr>
            <a:r>
              <a:rPr lang="en-GB" sz="1600" dirty="0"/>
              <a:t>Impact of work stress on Uk employees and organisations:</a:t>
            </a:r>
          </a:p>
          <a:p>
            <a:pPr marL="0" indent="0">
              <a:buNone/>
            </a:pPr>
            <a:r>
              <a:rPr lang="en-GB" sz="1600" dirty="0"/>
              <a:t>Pressure on their own performance at work</a:t>
            </a:r>
          </a:p>
          <a:p>
            <a:pPr marL="0" indent="0">
              <a:buNone/>
            </a:pPr>
            <a:r>
              <a:rPr lang="en-GB" sz="1600" dirty="0"/>
              <a:t>Cost UK healthcare sector almost ten billion U.S dollars</a:t>
            </a:r>
          </a:p>
          <a:p>
            <a:pPr marL="0" indent="0">
              <a:buNone/>
            </a:pPr>
            <a:r>
              <a:rPr lang="en-GB" sz="1600" dirty="0"/>
              <a:t>Over 5.5 million inpatient admissions</a:t>
            </a:r>
          </a:p>
          <a:p>
            <a:pPr marL="0" indent="0">
              <a:buNone/>
            </a:pPr>
            <a:r>
              <a:rPr lang="en-GB" sz="1600" dirty="0"/>
              <a:t>Over 943 thousand hospital admissions  due to chest pain</a:t>
            </a:r>
          </a:p>
        </p:txBody>
      </p:sp>
    </p:spTree>
    <p:extLst>
      <p:ext uri="{BB962C8B-B14F-4D97-AF65-F5344CB8AC3E}">
        <p14:creationId xmlns:p14="http://schemas.microsoft.com/office/powerpoint/2010/main" val="3801455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ACADE11-B417-49BE-B902-1D90C8A3C314}"/>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latin typeface="The Serif Hand Extrablack"/>
              </a:rPr>
              <a:t>Fishbone analysis of the complex problem</a:t>
            </a:r>
            <a:r>
              <a:rPr lang="en-GB" sz="3200" dirty="0">
                <a:solidFill>
                  <a:schemeClr val="bg1"/>
                </a:solidFill>
              </a:rPr>
              <a:t>  </a:t>
            </a:r>
          </a:p>
        </p:txBody>
      </p:sp>
      <p:sp>
        <p:nvSpPr>
          <p:cNvPr id="3" name="Content Placeholder 2">
            <a:extLst>
              <a:ext uri="{FF2B5EF4-FFF2-40B4-BE49-F238E27FC236}">
                <a16:creationId xmlns:a16="http://schemas.microsoft.com/office/drawing/2014/main" id="{A5AD364F-CBB9-4406-BA1E-459A6804211D}"/>
              </a:ext>
            </a:extLst>
          </p:cNvPr>
          <p:cNvSpPr>
            <a:spLocks noGrp="1"/>
          </p:cNvSpPr>
          <p:nvPr>
            <p:ph idx="1"/>
          </p:nvPr>
        </p:nvSpPr>
        <p:spPr>
          <a:xfrm>
            <a:off x="4777409" y="1028702"/>
            <a:ext cx="6273972" cy="4843462"/>
          </a:xfrm>
        </p:spPr>
        <p:txBody>
          <a:bodyPr>
            <a:normAutofit/>
          </a:bodyPr>
          <a:lstStyle/>
          <a:p>
            <a:r>
              <a:rPr lang="en-GB" sz="1800" dirty="0"/>
              <a:t>My analysis of the complex problem in relation to work stress in the UK show all the main factors which cause huge amount of stress and problems </a:t>
            </a:r>
          </a:p>
          <a:p>
            <a:r>
              <a:rPr lang="en-GB" sz="1800" dirty="0"/>
              <a:t>Such as money related problems family health and work etc</a:t>
            </a:r>
          </a:p>
          <a:p>
            <a:r>
              <a:rPr lang="en-GB" sz="1800" dirty="0"/>
              <a:t>My fishbone diagram gives a idea of how people are stressed and what are the main factors of </a:t>
            </a:r>
            <a:r>
              <a:rPr lang="en-GB" sz="1800"/>
              <a:t>the stress.</a:t>
            </a:r>
            <a:endParaRPr lang="en-GB" sz="1800" dirty="0"/>
          </a:p>
        </p:txBody>
      </p:sp>
    </p:spTree>
    <p:extLst>
      <p:ext uri="{BB962C8B-B14F-4D97-AF65-F5344CB8AC3E}">
        <p14:creationId xmlns:p14="http://schemas.microsoft.com/office/powerpoint/2010/main" val="3275195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C0FFC-53CE-47EF-8008-AB47AD01556B}"/>
              </a:ext>
            </a:extLst>
          </p:cNvPr>
          <p:cNvSpPr>
            <a:spLocks noGrp="1"/>
          </p:cNvSpPr>
          <p:nvPr>
            <p:ph type="title"/>
          </p:nvPr>
        </p:nvSpPr>
        <p:spPr>
          <a:xfrm>
            <a:off x="1371600" y="795528"/>
            <a:ext cx="10241280" cy="722554"/>
          </a:xfrm>
        </p:spPr>
        <p:txBody>
          <a:bodyPr/>
          <a:lstStyle/>
          <a:p>
            <a:r>
              <a:rPr lang="en-GB" dirty="0"/>
              <a:t>Fish bone diagram</a:t>
            </a:r>
          </a:p>
        </p:txBody>
      </p:sp>
      <p:pic>
        <p:nvPicPr>
          <p:cNvPr id="13" name="Content Placeholder 12">
            <a:extLst>
              <a:ext uri="{FF2B5EF4-FFF2-40B4-BE49-F238E27FC236}">
                <a16:creationId xmlns:a16="http://schemas.microsoft.com/office/drawing/2014/main" id="{7CE4B0FB-06F8-408F-90F4-C6707149C849}"/>
              </a:ext>
            </a:extLst>
          </p:cNvPr>
          <p:cNvPicPr>
            <a:picLocks noGrp="1" noChangeAspect="1"/>
          </p:cNvPicPr>
          <p:nvPr>
            <p:ph idx="1"/>
          </p:nvPr>
        </p:nvPicPr>
        <p:blipFill rotWithShape="1">
          <a:blip r:embed="rId2"/>
          <a:srcRect l="14775" t="21973" r="15854" b="11208"/>
          <a:stretch/>
        </p:blipFill>
        <p:spPr>
          <a:xfrm>
            <a:off x="1695635" y="1916600"/>
            <a:ext cx="8531441" cy="4145872"/>
          </a:xfrm>
        </p:spPr>
      </p:pic>
    </p:spTree>
    <p:extLst>
      <p:ext uri="{BB962C8B-B14F-4D97-AF65-F5344CB8AC3E}">
        <p14:creationId xmlns:p14="http://schemas.microsoft.com/office/powerpoint/2010/main" val="3836813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1415B-6460-4D0A-BAA9-ADBB17A336AE}"/>
              </a:ext>
            </a:extLst>
          </p:cNvPr>
          <p:cNvSpPr>
            <a:spLocks noGrp="1"/>
          </p:cNvSpPr>
          <p:nvPr>
            <p:ph type="title"/>
          </p:nvPr>
        </p:nvSpPr>
        <p:spPr>
          <a:xfrm>
            <a:off x="1371600" y="364208"/>
            <a:ext cx="10241280" cy="688099"/>
          </a:xfrm>
        </p:spPr>
        <p:txBody>
          <a:bodyPr>
            <a:normAutofit fontScale="90000"/>
          </a:bodyPr>
          <a:lstStyle/>
          <a:p>
            <a:r>
              <a:rPr lang="en-GB" dirty="0"/>
              <a:t>Personal analysis to understand</a:t>
            </a:r>
          </a:p>
        </p:txBody>
      </p:sp>
      <p:sp>
        <p:nvSpPr>
          <p:cNvPr id="3" name="Content Placeholder 2">
            <a:extLst>
              <a:ext uri="{FF2B5EF4-FFF2-40B4-BE49-F238E27FC236}">
                <a16:creationId xmlns:a16="http://schemas.microsoft.com/office/drawing/2014/main" id="{2DAF8954-2703-471A-A643-91BB6BC130D8}"/>
              </a:ext>
            </a:extLst>
          </p:cNvPr>
          <p:cNvSpPr>
            <a:spLocks noGrp="1"/>
          </p:cNvSpPr>
          <p:nvPr>
            <p:ph idx="1"/>
          </p:nvPr>
        </p:nvSpPr>
        <p:spPr>
          <a:xfrm>
            <a:off x="1371600" y="1307132"/>
            <a:ext cx="10241280" cy="3959352"/>
          </a:xfrm>
        </p:spPr>
        <p:txBody>
          <a:bodyPr vert="horz" lIns="0" tIns="0" rIns="0" bIns="0" rtlCol="0" anchor="t">
            <a:normAutofit/>
          </a:bodyPr>
          <a:lstStyle/>
          <a:p>
            <a:r>
              <a:rPr lang="en-GB" sz="1600" dirty="0">
                <a:latin typeface="Arial"/>
                <a:cs typeface="Arial"/>
              </a:rPr>
              <a:t>Pestel- political</a:t>
            </a:r>
          </a:p>
          <a:p>
            <a:r>
              <a:rPr lang="en-GB" sz="1600" dirty="0">
                <a:latin typeface="Arial"/>
                <a:cs typeface="Arial"/>
              </a:rPr>
              <a:t>           Economic</a:t>
            </a:r>
          </a:p>
          <a:p>
            <a:r>
              <a:rPr lang="en-GB" sz="1600" dirty="0">
                <a:latin typeface="Arial"/>
                <a:cs typeface="Arial"/>
              </a:rPr>
              <a:t>           Social</a:t>
            </a:r>
          </a:p>
          <a:p>
            <a:r>
              <a:rPr lang="en-GB" sz="1600" dirty="0">
                <a:latin typeface="Arial"/>
                <a:cs typeface="Arial"/>
              </a:rPr>
              <a:t>           Technological </a:t>
            </a:r>
          </a:p>
          <a:p>
            <a:r>
              <a:rPr lang="en-GB" sz="1600" dirty="0">
                <a:latin typeface="Arial"/>
                <a:cs typeface="Arial"/>
              </a:rPr>
              <a:t>            Environmental </a:t>
            </a:r>
            <a:endParaRPr lang="en-GB" dirty="0"/>
          </a:p>
          <a:p>
            <a:r>
              <a:rPr lang="en-GB" sz="1600" dirty="0">
                <a:latin typeface="Arial"/>
                <a:cs typeface="Arial"/>
              </a:rPr>
              <a:t>            Legal</a:t>
            </a:r>
          </a:p>
          <a:p>
            <a:r>
              <a:rPr lang="en-GB" sz="1600" dirty="0">
                <a:latin typeface="Arial"/>
                <a:cs typeface="Arial"/>
              </a:rPr>
              <a:t>So, my take on this is that economic growth rates, inflation and unemployment rates may or could all affect healthcare or any strategic planning they have in place.</a:t>
            </a:r>
          </a:p>
          <a:p>
            <a:r>
              <a:rPr lang="en-GB" sz="1600" dirty="0">
                <a:latin typeface="Arial"/>
                <a:cs typeface="Arial"/>
              </a:rPr>
              <a:t>My purpose of pestle analysis will be to monitor and identify all factors that could have a huge impact on healthcare.</a:t>
            </a:r>
          </a:p>
          <a:p>
            <a:endParaRPr lang="en-GB" sz="1600" dirty="0">
              <a:latin typeface="Arial"/>
              <a:cs typeface="Arial"/>
            </a:endParaRPr>
          </a:p>
        </p:txBody>
      </p:sp>
    </p:spTree>
    <p:extLst>
      <p:ext uri="{BB962C8B-B14F-4D97-AF65-F5344CB8AC3E}">
        <p14:creationId xmlns:p14="http://schemas.microsoft.com/office/powerpoint/2010/main" val="1691466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25404-2127-477C-9D52-0B39E1D942E1}"/>
              </a:ext>
            </a:extLst>
          </p:cNvPr>
          <p:cNvSpPr>
            <a:spLocks noGrp="1"/>
          </p:cNvSpPr>
          <p:nvPr>
            <p:ph type="title"/>
          </p:nvPr>
        </p:nvSpPr>
        <p:spPr>
          <a:xfrm>
            <a:off x="1037573" y="1307008"/>
            <a:ext cx="10230842" cy="587262"/>
          </a:xfrm>
        </p:spPr>
        <p:txBody>
          <a:bodyPr>
            <a:normAutofit fontScale="90000"/>
          </a:bodyPr>
          <a:lstStyle/>
          <a:p>
            <a:r>
              <a:rPr lang="en-GB" dirty="0" err="1"/>
              <a:t>p.m.i</a:t>
            </a:r>
            <a:r>
              <a:rPr lang="en-GB" dirty="0"/>
              <a:t> </a:t>
            </a:r>
            <a:br>
              <a:rPr lang="en-GB" dirty="0"/>
            </a:br>
            <a:r>
              <a:rPr lang="en-GB" dirty="0"/>
              <a:t>health stress</a:t>
            </a:r>
          </a:p>
        </p:txBody>
      </p:sp>
      <p:graphicFrame>
        <p:nvGraphicFramePr>
          <p:cNvPr id="4" name="Table 4">
            <a:extLst>
              <a:ext uri="{FF2B5EF4-FFF2-40B4-BE49-F238E27FC236}">
                <a16:creationId xmlns:a16="http://schemas.microsoft.com/office/drawing/2014/main" id="{4F10AB34-A33D-4D3A-8E13-175446ADD5FC}"/>
              </a:ext>
            </a:extLst>
          </p:cNvPr>
          <p:cNvGraphicFramePr>
            <a:graphicFrameLocks noGrp="1"/>
          </p:cNvGraphicFramePr>
          <p:nvPr>
            <p:ph idx="1"/>
            <p:extLst>
              <p:ext uri="{D42A27DB-BD31-4B8C-83A1-F6EECF244321}">
                <p14:modId xmlns:p14="http://schemas.microsoft.com/office/powerpoint/2010/main" val="1402253724"/>
              </p:ext>
            </p:extLst>
          </p:nvPr>
        </p:nvGraphicFramePr>
        <p:xfrm>
          <a:off x="999067" y="2112961"/>
          <a:ext cx="10613496" cy="3940477"/>
        </p:xfrm>
        <a:graphic>
          <a:graphicData uri="http://schemas.openxmlformats.org/drawingml/2006/table">
            <a:tbl>
              <a:tblPr firstRow="1" bandRow="1">
                <a:tableStyleId>{5C22544A-7EE6-4342-B048-85BDC9FD1C3A}</a:tableStyleId>
              </a:tblPr>
              <a:tblGrid>
                <a:gridCol w="3009780">
                  <a:extLst>
                    <a:ext uri="{9D8B030D-6E8A-4147-A177-3AD203B41FA5}">
                      <a16:colId xmlns:a16="http://schemas.microsoft.com/office/drawing/2014/main" val="2714581035"/>
                    </a:ext>
                  </a:extLst>
                </a:gridCol>
                <a:gridCol w="3801858">
                  <a:extLst>
                    <a:ext uri="{9D8B030D-6E8A-4147-A177-3AD203B41FA5}">
                      <a16:colId xmlns:a16="http://schemas.microsoft.com/office/drawing/2014/main" val="208016614"/>
                    </a:ext>
                  </a:extLst>
                </a:gridCol>
                <a:gridCol w="3801858">
                  <a:extLst>
                    <a:ext uri="{9D8B030D-6E8A-4147-A177-3AD203B41FA5}">
                      <a16:colId xmlns:a16="http://schemas.microsoft.com/office/drawing/2014/main" val="1391914763"/>
                    </a:ext>
                  </a:extLst>
                </a:gridCol>
              </a:tblGrid>
              <a:tr h="417534">
                <a:tc>
                  <a:txBody>
                    <a:bodyPr/>
                    <a:lstStyle/>
                    <a:p>
                      <a:r>
                        <a:rPr lang="en-GB" dirty="0"/>
                        <a:t>plus</a:t>
                      </a:r>
                    </a:p>
                  </a:txBody>
                  <a:tcPr/>
                </a:tc>
                <a:tc>
                  <a:txBody>
                    <a:bodyPr/>
                    <a:lstStyle/>
                    <a:p>
                      <a:r>
                        <a:rPr lang="en-GB" dirty="0"/>
                        <a:t>Minus</a:t>
                      </a:r>
                    </a:p>
                  </a:txBody>
                  <a:tcPr/>
                </a:tc>
                <a:tc>
                  <a:txBody>
                    <a:bodyPr/>
                    <a:lstStyle/>
                    <a:p>
                      <a:r>
                        <a:rPr lang="en-GB" dirty="0"/>
                        <a:t>interest</a:t>
                      </a:r>
                    </a:p>
                  </a:txBody>
                  <a:tcPr/>
                </a:tc>
                <a:extLst>
                  <a:ext uri="{0D108BD9-81ED-4DB2-BD59-A6C34878D82A}">
                    <a16:rowId xmlns:a16="http://schemas.microsoft.com/office/drawing/2014/main" val="424052897"/>
                  </a:ext>
                </a:extLst>
              </a:tr>
              <a:tr h="1278698">
                <a:tc>
                  <a:txBody>
                    <a:bodyPr/>
                    <a:lstStyle/>
                    <a:p>
                      <a:r>
                        <a:rPr lang="en-GB" dirty="0"/>
                        <a:t>Good s</a:t>
                      </a:r>
                      <a:r>
                        <a:rPr lang="en-GB" u="sng" dirty="0"/>
                        <a:t>upport in workplace</a:t>
                      </a:r>
                      <a:endParaRPr lang="en-GB" dirty="0"/>
                    </a:p>
                  </a:txBody>
                  <a:tcPr/>
                </a:tc>
                <a:tc>
                  <a:txBody>
                    <a:bodyPr/>
                    <a:lstStyle/>
                    <a:p>
                      <a:r>
                        <a:rPr lang="en-GB" dirty="0"/>
                        <a:t>Not being able to carry out basic work duties</a:t>
                      </a:r>
                    </a:p>
                  </a:txBody>
                  <a:tcPr/>
                </a:tc>
                <a:tc>
                  <a:txBody>
                    <a:bodyPr/>
                    <a:lstStyle/>
                    <a:p>
                      <a:r>
                        <a:rPr lang="en-GB" dirty="0"/>
                        <a:t>Having the opportunity to do all jobs available</a:t>
                      </a:r>
                    </a:p>
                  </a:txBody>
                  <a:tcPr/>
                </a:tc>
                <a:extLst>
                  <a:ext uri="{0D108BD9-81ED-4DB2-BD59-A6C34878D82A}">
                    <a16:rowId xmlns:a16="http://schemas.microsoft.com/office/drawing/2014/main" val="3890971571"/>
                  </a:ext>
                </a:extLst>
              </a:tr>
              <a:tr h="1200410">
                <a:tc>
                  <a:txBody>
                    <a:bodyPr/>
                    <a:lstStyle/>
                    <a:p>
                      <a:pPr lvl="0">
                        <a:buNone/>
                      </a:pPr>
                      <a:r>
                        <a:rPr lang="en-GB" dirty="0"/>
                        <a:t>Living a good lifestyle</a:t>
                      </a:r>
                    </a:p>
                  </a:txBody>
                  <a:tcPr/>
                </a:tc>
                <a:tc>
                  <a:txBody>
                    <a:bodyPr/>
                    <a:lstStyle/>
                    <a:p>
                      <a:pPr lvl="0">
                        <a:buNone/>
                      </a:pPr>
                      <a:r>
                        <a:rPr lang="en-GB" dirty="0"/>
                        <a:t>Going into deep depression</a:t>
                      </a:r>
                      <a:endParaRPr lang="en-GB" dirty="0" err="1"/>
                    </a:p>
                  </a:txBody>
                  <a:tcPr/>
                </a:tc>
                <a:tc>
                  <a:txBody>
                    <a:bodyPr/>
                    <a:lstStyle/>
                    <a:p>
                      <a:pPr lvl="0">
                        <a:buNone/>
                      </a:pPr>
                      <a:r>
                        <a:rPr lang="en-GB" dirty="0"/>
                        <a:t>Company could set up schemes to help people return to work </a:t>
                      </a:r>
                    </a:p>
                  </a:txBody>
                  <a:tcPr/>
                </a:tc>
                <a:extLst>
                  <a:ext uri="{0D108BD9-81ED-4DB2-BD59-A6C34878D82A}">
                    <a16:rowId xmlns:a16="http://schemas.microsoft.com/office/drawing/2014/main" val="3365796709"/>
                  </a:ext>
                </a:extLst>
              </a:tr>
              <a:tr h="1043835">
                <a:tc>
                  <a:txBody>
                    <a:bodyPr/>
                    <a:lstStyle/>
                    <a:p>
                      <a:r>
                        <a:rPr lang="en-GB" dirty="0"/>
                        <a:t>Over time at work</a:t>
                      </a:r>
                    </a:p>
                  </a:txBody>
                  <a:tcPr/>
                </a:tc>
                <a:tc>
                  <a:txBody>
                    <a:bodyPr/>
                    <a:lstStyle/>
                    <a:p>
                      <a:r>
                        <a:rPr lang="en-GB" dirty="0"/>
                        <a:t>Could put a strain on your  body </a:t>
                      </a:r>
                    </a:p>
                  </a:txBody>
                  <a:tcPr/>
                </a:tc>
                <a:tc>
                  <a:txBody>
                    <a:bodyPr/>
                    <a:lstStyle/>
                    <a:p>
                      <a:r>
                        <a:rPr lang="en-GB" dirty="0"/>
                        <a:t>Get some days holiday booked to feel relieved</a:t>
                      </a:r>
                    </a:p>
                  </a:txBody>
                  <a:tcPr/>
                </a:tc>
                <a:extLst>
                  <a:ext uri="{0D108BD9-81ED-4DB2-BD59-A6C34878D82A}">
                    <a16:rowId xmlns:a16="http://schemas.microsoft.com/office/drawing/2014/main" val="2658361613"/>
                  </a:ext>
                </a:extLst>
              </a:tr>
            </a:tbl>
          </a:graphicData>
        </a:graphic>
      </p:graphicFrame>
    </p:spTree>
    <p:extLst>
      <p:ext uri="{BB962C8B-B14F-4D97-AF65-F5344CB8AC3E}">
        <p14:creationId xmlns:p14="http://schemas.microsoft.com/office/powerpoint/2010/main" val="2617365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39B7-8592-479F-93B5-EDCD4C2E7729}"/>
              </a:ext>
            </a:extLst>
          </p:cNvPr>
          <p:cNvSpPr>
            <a:spLocks noGrp="1"/>
          </p:cNvSpPr>
          <p:nvPr>
            <p:ph type="title"/>
          </p:nvPr>
        </p:nvSpPr>
        <p:spPr>
          <a:xfrm>
            <a:off x="1342845" y="924925"/>
            <a:ext cx="10226903" cy="659346"/>
          </a:xfrm>
        </p:spPr>
        <p:txBody>
          <a:bodyPr>
            <a:normAutofit fontScale="90000"/>
          </a:bodyPr>
          <a:lstStyle/>
          <a:p>
            <a:r>
              <a:rPr lang="en-GB" dirty="0"/>
              <a:t>P.M.I</a:t>
            </a:r>
            <a:br>
              <a:rPr lang="en-GB" dirty="0"/>
            </a:br>
            <a:r>
              <a:rPr lang="en-GB" dirty="0"/>
              <a:t>money stress</a:t>
            </a:r>
          </a:p>
        </p:txBody>
      </p:sp>
      <p:graphicFrame>
        <p:nvGraphicFramePr>
          <p:cNvPr id="4" name="Table 4">
            <a:extLst>
              <a:ext uri="{FF2B5EF4-FFF2-40B4-BE49-F238E27FC236}">
                <a16:creationId xmlns:a16="http://schemas.microsoft.com/office/drawing/2014/main" id="{7A9266F9-0F06-4727-9B3B-665F25730B3A}"/>
              </a:ext>
            </a:extLst>
          </p:cNvPr>
          <p:cNvGraphicFramePr>
            <a:graphicFrameLocks noGrp="1"/>
          </p:cNvGraphicFramePr>
          <p:nvPr>
            <p:ph idx="1"/>
            <p:extLst>
              <p:ext uri="{D42A27DB-BD31-4B8C-83A1-F6EECF244321}">
                <p14:modId xmlns:p14="http://schemas.microsoft.com/office/powerpoint/2010/main" val="1146579796"/>
              </p:ext>
            </p:extLst>
          </p:nvPr>
        </p:nvGraphicFramePr>
        <p:xfrm>
          <a:off x="1270958" y="1710396"/>
          <a:ext cx="10240962" cy="4375626"/>
        </p:xfrm>
        <a:graphic>
          <a:graphicData uri="http://schemas.openxmlformats.org/drawingml/2006/table">
            <a:tbl>
              <a:tblPr firstRow="1" bandRow="1">
                <a:tableStyleId>{5C22544A-7EE6-4342-B048-85BDC9FD1C3A}</a:tableStyleId>
              </a:tblPr>
              <a:tblGrid>
                <a:gridCol w="3413654">
                  <a:extLst>
                    <a:ext uri="{9D8B030D-6E8A-4147-A177-3AD203B41FA5}">
                      <a16:colId xmlns:a16="http://schemas.microsoft.com/office/drawing/2014/main" val="2744953320"/>
                    </a:ext>
                  </a:extLst>
                </a:gridCol>
                <a:gridCol w="3413654">
                  <a:extLst>
                    <a:ext uri="{9D8B030D-6E8A-4147-A177-3AD203B41FA5}">
                      <a16:colId xmlns:a16="http://schemas.microsoft.com/office/drawing/2014/main" val="2321150660"/>
                    </a:ext>
                  </a:extLst>
                </a:gridCol>
                <a:gridCol w="3413654">
                  <a:extLst>
                    <a:ext uri="{9D8B030D-6E8A-4147-A177-3AD203B41FA5}">
                      <a16:colId xmlns:a16="http://schemas.microsoft.com/office/drawing/2014/main" val="2845109083"/>
                    </a:ext>
                  </a:extLst>
                </a:gridCol>
              </a:tblGrid>
              <a:tr h="426118">
                <a:tc>
                  <a:txBody>
                    <a:bodyPr/>
                    <a:lstStyle/>
                    <a:p>
                      <a:r>
                        <a:rPr lang="en-GB" dirty="0"/>
                        <a:t>Plus</a:t>
                      </a:r>
                    </a:p>
                  </a:txBody>
                  <a:tcPr/>
                </a:tc>
                <a:tc>
                  <a:txBody>
                    <a:bodyPr/>
                    <a:lstStyle/>
                    <a:p>
                      <a:r>
                        <a:rPr lang="en-GB" dirty="0"/>
                        <a:t>Minus</a:t>
                      </a:r>
                    </a:p>
                  </a:txBody>
                  <a:tcPr/>
                </a:tc>
                <a:tc>
                  <a:txBody>
                    <a:bodyPr/>
                    <a:lstStyle/>
                    <a:p>
                      <a:r>
                        <a:rPr lang="en-GB" dirty="0"/>
                        <a:t>interest</a:t>
                      </a:r>
                    </a:p>
                  </a:txBody>
                  <a:tcPr/>
                </a:tc>
                <a:extLst>
                  <a:ext uri="{0D108BD9-81ED-4DB2-BD59-A6C34878D82A}">
                    <a16:rowId xmlns:a16="http://schemas.microsoft.com/office/drawing/2014/main" val="1407997088"/>
                  </a:ext>
                </a:extLst>
              </a:tr>
              <a:tr h="1316503">
                <a:tc>
                  <a:txBody>
                    <a:bodyPr/>
                    <a:lstStyle/>
                    <a:p>
                      <a:r>
                        <a:rPr lang="en-GB" dirty="0"/>
                        <a:t>Tracking your money- saving progress</a:t>
                      </a:r>
                    </a:p>
                  </a:txBody>
                  <a:tcPr/>
                </a:tc>
                <a:tc>
                  <a:txBody>
                    <a:bodyPr/>
                    <a:lstStyle/>
                    <a:p>
                      <a:r>
                        <a:rPr lang="en-GB" dirty="0"/>
                        <a:t>Not having a good income</a:t>
                      </a:r>
                    </a:p>
                  </a:txBody>
                  <a:tcPr/>
                </a:tc>
                <a:tc>
                  <a:txBody>
                    <a:bodyPr/>
                    <a:lstStyle/>
                    <a:p>
                      <a:r>
                        <a:rPr lang="en-GB" dirty="0"/>
                        <a:t>Better lifestyle if extra money is in float</a:t>
                      </a:r>
                    </a:p>
                  </a:txBody>
                  <a:tcPr/>
                </a:tc>
                <a:extLst>
                  <a:ext uri="{0D108BD9-81ED-4DB2-BD59-A6C34878D82A}">
                    <a16:rowId xmlns:a16="http://schemas.microsoft.com/office/drawing/2014/main" val="1373812052"/>
                  </a:ext>
                </a:extLst>
              </a:tr>
              <a:tr h="1316502">
                <a:tc>
                  <a:txBody>
                    <a:bodyPr/>
                    <a:lstStyle/>
                    <a:p>
                      <a:pPr lvl="0">
                        <a:buNone/>
                      </a:pPr>
                      <a:r>
                        <a:rPr lang="en-GB" dirty="0"/>
                        <a:t>Pay rise </a:t>
                      </a:r>
                    </a:p>
                  </a:txBody>
                  <a:tcPr/>
                </a:tc>
                <a:tc>
                  <a:txBody>
                    <a:bodyPr/>
                    <a:lstStyle/>
                    <a:p>
                      <a:pPr lvl="0">
                        <a:buNone/>
                      </a:pPr>
                      <a:r>
                        <a:rPr lang="en-GB" dirty="0"/>
                        <a:t>Can't provide for your family</a:t>
                      </a:r>
                    </a:p>
                  </a:txBody>
                  <a:tcPr/>
                </a:tc>
                <a:tc>
                  <a:txBody>
                    <a:bodyPr/>
                    <a:lstStyle/>
                    <a:p>
                      <a:pPr lvl="0">
                        <a:buNone/>
                      </a:pPr>
                      <a:r>
                        <a:rPr lang="en-GB" dirty="0"/>
                        <a:t>Able to pay essential bills</a:t>
                      </a:r>
                    </a:p>
                  </a:txBody>
                  <a:tcPr/>
                </a:tc>
                <a:extLst>
                  <a:ext uri="{0D108BD9-81ED-4DB2-BD59-A6C34878D82A}">
                    <a16:rowId xmlns:a16="http://schemas.microsoft.com/office/drawing/2014/main" val="1530767445"/>
                  </a:ext>
                </a:extLst>
              </a:tr>
              <a:tr h="1316503">
                <a:tc>
                  <a:txBody>
                    <a:bodyPr/>
                    <a:lstStyle/>
                    <a:p>
                      <a:r>
                        <a:rPr lang="en-GB" dirty="0"/>
                        <a:t>A better living </a:t>
                      </a:r>
                    </a:p>
                  </a:txBody>
                  <a:tcPr/>
                </a:tc>
                <a:tc>
                  <a:txBody>
                    <a:bodyPr/>
                    <a:lstStyle/>
                    <a:p>
                      <a:r>
                        <a:rPr lang="en-GB" dirty="0"/>
                        <a:t>Not be able to save any money </a:t>
                      </a:r>
                    </a:p>
                  </a:txBody>
                  <a:tcPr/>
                </a:tc>
                <a:tc>
                  <a:txBody>
                    <a:bodyPr/>
                    <a:lstStyle/>
                    <a:p>
                      <a:r>
                        <a:rPr lang="en-GB" dirty="0"/>
                        <a:t>Fid different way to earn more money</a:t>
                      </a:r>
                    </a:p>
                  </a:txBody>
                  <a:tcPr/>
                </a:tc>
                <a:extLst>
                  <a:ext uri="{0D108BD9-81ED-4DB2-BD59-A6C34878D82A}">
                    <a16:rowId xmlns:a16="http://schemas.microsoft.com/office/drawing/2014/main" val="1472169039"/>
                  </a:ext>
                </a:extLst>
              </a:tr>
            </a:tbl>
          </a:graphicData>
        </a:graphic>
      </p:graphicFrame>
      <p:sp>
        <p:nvSpPr>
          <p:cNvPr id="3" name="TextBox 2">
            <a:extLst>
              <a:ext uri="{FF2B5EF4-FFF2-40B4-BE49-F238E27FC236}">
                <a16:creationId xmlns:a16="http://schemas.microsoft.com/office/drawing/2014/main" id="{D35AA692-836A-4549-9D20-5EAD676898C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99519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8775C-632A-4EC7-916F-647A54486F3D}"/>
              </a:ext>
            </a:extLst>
          </p:cNvPr>
          <p:cNvSpPr>
            <a:spLocks noGrp="1"/>
          </p:cNvSpPr>
          <p:nvPr>
            <p:ph type="title"/>
          </p:nvPr>
        </p:nvSpPr>
        <p:spPr>
          <a:xfrm>
            <a:off x="1371600" y="795528"/>
            <a:ext cx="10241280" cy="702478"/>
          </a:xfrm>
        </p:spPr>
        <p:txBody>
          <a:bodyPr/>
          <a:lstStyle/>
          <a:p>
            <a:r>
              <a:rPr lang="en-GB" dirty="0"/>
              <a:t>evaluation</a:t>
            </a:r>
          </a:p>
        </p:txBody>
      </p:sp>
      <p:sp>
        <p:nvSpPr>
          <p:cNvPr id="3" name="Content Placeholder 2">
            <a:extLst>
              <a:ext uri="{FF2B5EF4-FFF2-40B4-BE49-F238E27FC236}">
                <a16:creationId xmlns:a16="http://schemas.microsoft.com/office/drawing/2014/main" id="{0790ABBB-B41B-4211-8BB5-D2044C66FFB7}"/>
              </a:ext>
            </a:extLst>
          </p:cNvPr>
          <p:cNvSpPr>
            <a:spLocks noGrp="1"/>
          </p:cNvSpPr>
          <p:nvPr>
            <p:ph idx="1"/>
          </p:nvPr>
        </p:nvSpPr>
        <p:spPr/>
        <p:txBody>
          <a:bodyPr vert="horz" lIns="0" tIns="0" rIns="0" bIns="0" rtlCol="0" anchor="t">
            <a:normAutofit fontScale="92500"/>
          </a:bodyPr>
          <a:lstStyle/>
          <a:p>
            <a:r>
              <a:rPr lang="en-GB" dirty="0"/>
              <a:t>My analysis shows that</a:t>
            </a:r>
            <a:endParaRPr lang="en-US" dirty="0"/>
          </a:p>
          <a:p>
            <a:r>
              <a:rPr lang="en-GB" dirty="0">
                <a:ea typeface="+mn-lt"/>
                <a:cs typeface="+mn-lt"/>
              </a:rPr>
              <a:t>Health stress can put major strain on your body can also prevent you from carrying out regular work duties which could then affect your work which then could lead to nonemployment then it would create that knock on affect for money stress.</a:t>
            </a:r>
            <a:endParaRPr lang="en-US" dirty="0">
              <a:ea typeface="+mn-lt"/>
              <a:cs typeface="+mn-lt"/>
            </a:endParaRPr>
          </a:p>
          <a:p>
            <a:r>
              <a:rPr lang="en-GB" dirty="0"/>
              <a:t>  money stress can create good and bad in situation's good being extra wages better future staff training more opportunities and people putting more time and effort into the job.</a:t>
            </a:r>
            <a:endParaRPr lang="en-GB"/>
          </a:p>
          <a:p>
            <a:r>
              <a:rPr lang="en-GB" dirty="0"/>
              <a:t>A better living and maybe in some cases a better life on a whole.</a:t>
            </a:r>
          </a:p>
        </p:txBody>
      </p:sp>
    </p:spTree>
    <p:extLst>
      <p:ext uri="{BB962C8B-B14F-4D97-AF65-F5344CB8AC3E}">
        <p14:creationId xmlns:p14="http://schemas.microsoft.com/office/powerpoint/2010/main" val="3059741569"/>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TotalTime>101</TotalTime>
  <Words>179</Words>
  <Application>Microsoft Office PowerPoint</Application>
  <PresentationFormat>Widescreen</PresentationFormat>
  <Paragraphs>28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GradientRiseVTI</vt:lpstr>
      <vt:lpstr>Teleka Taminah Martin 2028123 module :Problem solving and decision making Lecturer: Chijioke Uba  </vt:lpstr>
      <vt:lpstr>The nature and impact of work stress on uk employee's</vt:lpstr>
      <vt:lpstr>Fishbone analysis of the complex problem  </vt:lpstr>
      <vt:lpstr>Fish bone diagram</vt:lpstr>
      <vt:lpstr>Personal analysis to understand</vt:lpstr>
      <vt:lpstr>p.m.i  health stress</vt:lpstr>
      <vt:lpstr>P.M.I money stress</vt:lpstr>
      <vt:lpstr>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Teleka Taminah</cp:lastModifiedBy>
  <cp:revision>306</cp:revision>
  <dcterms:created xsi:type="dcterms:W3CDTF">2021-10-15T11:18:42Z</dcterms:created>
  <dcterms:modified xsi:type="dcterms:W3CDTF">2021-11-09T14:30:03Z</dcterms:modified>
</cp:coreProperties>
</file>