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4" r:id="rId3"/>
    <p:sldId id="258" r:id="rId4"/>
    <p:sldId id="268" r:id="rId5"/>
    <p:sldId id="269" r:id="rId6"/>
    <p:sldId id="267" r:id="rId7"/>
    <p:sldId id="257" r:id="rId8"/>
    <p:sldId id="261" r:id="rId9"/>
    <p:sldId id="262" r:id="rId10"/>
    <p:sldId id="263" r:id="rId11"/>
    <p:sldId id="265" r:id="rId12"/>
    <p:sldId id="260" r:id="rId13"/>
    <p:sldId id="275" r:id="rId14"/>
    <p:sldId id="266" r:id="rId15"/>
    <p:sldId id="259" r:id="rId16"/>
    <p:sldId id="270" r:id="rId17"/>
    <p:sldId id="271" r:id="rId18"/>
    <p:sldId id="272" r:id="rId19"/>
    <p:sldId id="273"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ercedes DeClaire" initials="MD" lastIdx="1" clrIdx="0">
    <p:extLst>
      <p:ext uri="{19B8F6BF-5375-455C-9EA6-DF929625EA0E}">
        <p15:presenceInfo xmlns:p15="http://schemas.microsoft.com/office/powerpoint/2012/main" userId="8c93a6d9a5c989d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46" autoAdjust="0"/>
    <p:restoredTop sz="94660"/>
  </p:normalViewPr>
  <p:slideViewPr>
    <p:cSldViewPr snapToGrid="0">
      <p:cViewPr varScale="1">
        <p:scale>
          <a:sx n="72" d="100"/>
          <a:sy n="72"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1648182372"/>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648333868"/>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732094871"/>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9081D-8808-49CD-BA7B-1B50DEF06D3A}" type="datetimeFigureOut">
              <a:rPr lang="en-GB" smtClean="0"/>
              <a:t>30/06/2020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4147306487"/>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19081D-8808-49CD-BA7B-1B50DEF06D3A}" type="datetimeFigureOut">
              <a:rPr lang="en-GB" smtClean="0"/>
              <a:t>30/06/2020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4188173319"/>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19081D-8808-49CD-BA7B-1B50DEF06D3A}" type="datetimeFigureOut">
              <a:rPr lang="en-GB" smtClean="0"/>
              <a:t>30/06/2020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2331462046"/>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19081D-8808-49CD-BA7B-1B50DEF06D3A}" type="datetimeFigureOut">
              <a:rPr lang="en-GB" smtClean="0"/>
              <a:t>30/06/2020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2411429988"/>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19081D-8808-49CD-BA7B-1B50DEF06D3A}" type="datetimeFigureOut">
              <a:rPr lang="en-GB" smtClean="0"/>
              <a:t>30/06/2020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1228737867"/>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19081D-8808-49CD-BA7B-1B50DEF06D3A}" type="datetimeFigureOut">
              <a:rPr lang="en-GB" smtClean="0"/>
              <a:t>30/06/2020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1121771753"/>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2181677505"/>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57877010"/>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1960310596"/>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69593250"/>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1396510186"/>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733142467"/>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19081D-8808-49CD-BA7B-1B50DEF06D3A}" type="datetimeFigureOut">
              <a:rPr lang="en-GB" smtClean="0"/>
              <a:t>30/06/2020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C38A8-02E1-4B42-8150-6C2974B24474}" type="slidenum">
              <a:rPr lang="en-GB" smtClean="0"/>
              <a:t>‹#›</a:t>
            </a:fld>
            <a:endParaRPr lang="en-GB"/>
          </a:p>
        </p:txBody>
      </p:sp>
    </p:spTree>
    <p:extLst>
      <p:ext uri="{BB962C8B-B14F-4D97-AF65-F5344CB8AC3E}">
        <p14:creationId xmlns:p14="http://schemas.microsoft.com/office/powerpoint/2010/main" val="3386694583"/>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B19081D-8808-49CD-BA7B-1B50DEF06D3A}" type="datetimeFigureOut">
              <a:rPr lang="en-GB" smtClean="0"/>
              <a:t>30/06/2020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FCC38A8-02E1-4B42-8150-6C2974B24474}" type="slidenum">
              <a:rPr lang="en-GB" smtClean="0"/>
              <a:t>‹#›</a:t>
            </a:fld>
            <a:endParaRPr lang="en-GB"/>
          </a:p>
        </p:txBody>
      </p:sp>
    </p:spTree>
    <p:extLst>
      <p:ext uri="{BB962C8B-B14F-4D97-AF65-F5344CB8AC3E}">
        <p14:creationId xmlns:p14="http://schemas.microsoft.com/office/powerpoint/2010/main" val="42075153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needpix.com/photo/1352194/bird-branch-silhouette-vector"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9857-0982-4920-B091-5C5198D5806C}"/>
              </a:ext>
            </a:extLst>
          </p:cNvPr>
          <p:cNvSpPr>
            <a:spLocks noGrp="1"/>
          </p:cNvSpPr>
          <p:nvPr>
            <p:ph type="ctrTitle"/>
          </p:nvPr>
        </p:nvSpPr>
        <p:spPr>
          <a:xfrm>
            <a:off x="-838206" y="3429000"/>
            <a:ext cx="7134231" cy="938222"/>
          </a:xfrm>
        </p:spPr>
        <p:txBody>
          <a:bodyPr/>
          <a:lstStyle/>
          <a:p>
            <a:r>
              <a:rPr lang="en-GB" dirty="0"/>
              <a:t>0900982</a:t>
            </a:r>
          </a:p>
        </p:txBody>
      </p:sp>
      <p:sp>
        <p:nvSpPr>
          <p:cNvPr id="3" name="Subtitle 2">
            <a:extLst>
              <a:ext uri="{FF2B5EF4-FFF2-40B4-BE49-F238E27FC236}">
                <a16:creationId xmlns:a16="http://schemas.microsoft.com/office/drawing/2014/main" id="{FF0508BF-4D65-4552-B0F8-5C4202977308}"/>
              </a:ext>
            </a:extLst>
          </p:cNvPr>
          <p:cNvSpPr>
            <a:spLocks noGrp="1"/>
          </p:cNvSpPr>
          <p:nvPr>
            <p:ph type="subTitle" idx="1"/>
          </p:nvPr>
        </p:nvSpPr>
        <p:spPr>
          <a:xfrm>
            <a:off x="3086100" y="4657725"/>
            <a:ext cx="3009900" cy="1655762"/>
          </a:xfrm>
        </p:spPr>
        <p:txBody>
          <a:bodyPr/>
          <a:lstStyle/>
          <a:p>
            <a:r>
              <a:rPr lang="en-GB" dirty="0"/>
              <a:t>Supporting evidence. </a:t>
            </a:r>
          </a:p>
        </p:txBody>
      </p:sp>
      <p:pic>
        <p:nvPicPr>
          <p:cNvPr id="5" name="Picture 4" descr="A picture containing drawing&#10;&#10;Description automatically generated">
            <a:extLst>
              <a:ext uri="{FF2B5EF4-FFF2-40B4-BE49-F238E27FC236}">
                <a16:creationId xmlns:a16="http://schemas.microsoft.com/office/drawing/2014/main" id="{AD8EBED1-E413-41DC-BD1B-6E6F6D877F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400050"/>
            <a:ext cx="6122272" cy="1828800"/>
          </a:xfrm>
          <a:prstGeom prst="rect">
            <a:avLst/>
          </a:prstGeom>
        </p:spPr>
      </p:pic>
    </p:spTree>
    <p:extLst>
      <p:ext uri="{BB962C8B-B14F-4D97-AF65-F5344CB8AC3E}">
        <p14:creationId xmlns:p14="http://schemas.microsoft.com/office/powerpoint/2010/main" val="4168821969"/>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36CAAF-188D-4170-8F8D-679C992D6C0F}"/>
              </a:ext>
            </a:extLst>
          </p:cNvPr>
          <p:cNvPicPr>
            <a:picLocks noChangeAspect="1"/>
          </p:cNvPicPr>
          <p:nvPr/>
        </p:nvPicPr>
        <p:blipFill rotWithShape="1">
          <a:blip r:embed="rId2"/>
          <a:srcRect l="2214" t="15940" r="4835" b="20204"/>
          <a:stretch/>
        </p:blipFill>
        <p:spPr>
          <a:xfrm>
            <a:off x="429718" y="1424066"/>
            <a:ext cx="11332564" cy="4377128"/>
          </a:xfrm>
          <a:prstGeom prst="rect">
            <a:avLst/>
          </a:prstGeom>
        </p:spPr>
      </p:pic>
    </p:spTree>
    <p:extLst>
      <p:ext uri="{BB962C8B-B14F-4D97-AF65-F5344CB8AC3E}">
        <p14:creationId xmlns:p14="http://schemas.microsoft.com/office/powerpoint/2010/main" val="602832685"/>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ooden pole&#10;&#10;Description automatically generated">
            <a:extLst>
              <a:ext uri="{FF2B5EF4-FFF2-40B4-BE49-F238E27FC236}">
                <a16:creationId xmlns:a16="http://schemas.microsoft.com/office/drawing/2014/main" id="{1A424B0F-4608-46DB-A86F-B3FD7455DC8A}"/>
              </a:ext>
            </a:extLst>
          </p:cNvPr>
          <p:cNvPicPr>
            <a:picLocks noChangeAspect="1"/>
          </p:cNvPicPr>
          <p:nvPr/>
        </p:nvPicPr>
        <p:blipFill rotWithShape="1">
          <a:blip r:embed="rId2">
            <a:extLst>
              <a:ext uri="{28A0092B-C50C-407E-A947-70E740481C1C}">
                <a14:useLocalDpi xmlns:a14="http://schemas.microsoft.com/office/drawing/2010/main" val="0"/>
              </a:ext>
            </a:extLst>
          </a:blip>
          <a:srcRect l="28258" t="9366" r="18175" b="24392"/>
          <a:stretch/>
        </p:blipFill>
        <p:spPr>
          <a:xfrm>
            <a:off x="817419" y="300800"/>
            <a:ext cx="3794495" cy="6256400"/>
          </a:xfrm>
          <a:prstGeom prst="rect">
            <a:avLst/>
          </a:prstGeom>
        </p:spPr>
      </p:pic>
      <p:sp>
        <p:nvSpPr>
          <p:cNvPr id="6" name="TextBox 5">
            <a:extLst>
              <a:ext uri="{FF2B5EF4-FFF2-40B4-BE49-F238E27FC236}">
                <a16:creationId xmlns:a16="http://schemas.microsoft.com/office/drawing/2014/main" id="{18019B17-BBE8-4FEB-9548-B7B604D9EF5C}"/>
              </a:ext>
            </a:extLst>
          </p:cNvPr>
          <p:cNvSpPr txBox="1"/>
          <p:nvPr/>
        </p:nvSpPr>
        <p:spPr>
          <a:xfrm>
            <a:off x="4765964" y="300800"/>
            <a:ext cx="4142509" cy="923330"/>
          </a:xfrm>
          <a:prstGeom prst="rect">
            <a:avLst/>
          </a:prstGeom>
          <a:noFill/>
        </p:spPr>
        <p:txBody>
          <a:bodyPr wrap="square" rtlCol="0">
            <a:spAutoFit/>
          </a:bodyPr>
          <a:lstStyle/>
          <a:p>
            <a:r>
              <a:rPr lang="en-GB" dirty="0"/>
              <a:t>This bird table has since been made taller and been painted to match the rest of the garden. </a:t>
            </a:r>
          </a:p>
        </p:txBody>
      </p:sp>
      <p:pic>
        <p:nvPicPr>
          <p:cNvPr id="7" name="Picture 6" descr="A large tree&#10;&#10;Description automatically generated">
            <a:extLst>
              <a:ext uri="{FF2B5EF4-FFF2-40B4-BE49-F238E27FC236}">
                <a16:creationId xmlns:a16="http://schemas.microsoft.com/office/drawing/2014/main" id="{79D0D59C-E9DA-4677-A4C2-DF610FE012CF}"/>
              </a:ext>
            </a:extLst>
          </p:cNvPr>
          <p:cNvPicPr>
            <a:picLocks noChangeAspect="1"/>
          </p:cNvPicPr>
          <p:nvPr/>
        </p:nvPicPr>
        <p:blipFill rotWithShape="1">
          <a:blip r:embed="rId3">
            <a:extLst>
              <a:ext uri="{28A0092B-C50C-407E-A947-70E740481C1C}">
                <a14:useLocalDpi xmlns:a14="http://schemas.microsoft.com/office/drawing/2010/main" val="0"/>
              </a:ext>
            </a:extLst>
          </a:blip>
          <a:srcRect l="40246" t="27950" r="11124" b="-894"/>
          <a:stretch/>
        </p:blipFill>
        <p:spPr>
          <a:xfrm>
            <a:off x="5112327" y="1399309"/>
            <a:ext cx="2578946" cy="5157891"/>
          </a:xfrm>
          <a:prstGeom prst="rect">
            <a:avLst/>
          </a:prstGeom>
        </p:spPr>
      </p:pic>
    </p:spTree>
    <p:extLst>
      <p:ext uri="{BB962C8B-B14F-4D97-AF65-F5344CB8AC3E}">
        <p14:creationId xmlns:p14="http://schemas.microsoft.com/office/powerpoint/2010/main" val="824840957"/>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81502B-244D-4047-BF76-DF5F99321B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1378" y="1437409"/>
            <a:ext cx="2987386" cy="3983181"/>
          </a:xfrm>
          <a:prstGeom prst="rect">
            <a:avLst/>
          </a:prstGeom>
        </p:spPr>
      </p:pic>
      <p:sp>
        <p:nvSpPr>
          <p:cNvPr id="4" name="TextBox 3">
            <a:extLst>
              <a:ext uri="{FF2B5EF4-FFF2-40B4-BE49-F238E27FC236}">
                <a16:creationId xmlns:a16="http://schemas.microsoft.com/office/drawing/2014/main" id="{1CE2BA15-E8AD-463D-874F-6452AA2FE0A7}"/>
              </a:ext>
            </a:extLst>
          </p:cNvPr>
          <p:cNvSpPr txBox="1"/>
          <p:nvPr/>
        </p:nvSpPr>
        <p:spPr>
          <a:xfrm>
            <a:off x="5195455" y="2493818"/>
            <a:ext cx="3990109" cy="1754326"/>
          </a:xfrm>
          <a:prstGeom prst="rect">
            <a:avLst/>
          </a:prstGeom>
          <a:noFill/>
        </p:spPr>
        <p:txBody>
          <a:bodyPr wrap="square" rtlCol="0">
            <a:spAutoFit/>
          </a:bodyPr>
          <a:lstStyle/>
          <a:p>
            <a:r>
              <a:rPr lang="en-GB" dirty="0"/>
              <a:t>Animal fur placed in an easy accessible cage for the birds to take and use as nesting materials. This was placed out high on the washing line early March as this is when the majority of birds begin nesting. </a:t>
            </a:r>
          </a:p>
        </p:txBody>
      </p:sp>
    </p:spTree>
    <p:extLst>
      <p:ext uri="{BB962C8B-B14F-4D97-AF65-F5344CB8AC3E}">
        <p14:creationId xmlns:p14="http://schemas.microsoft.com/office/powerpoint/2010/main" val="2074803862"/>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fence, grass, building&#10;&#10;Description automatically generated">
            <a:extLst>
              <a:ext uri="{FF2B5EF4-FFF2-40B4-BE49-F238E27FC236}">
                <a16:creationId xmlns:a16="http://schemas.microsoft.com/office/drawing/2014/main" id="{BBC194D2-3F5C-401F-8247-E607B37BA6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1707" y="755071"/>
            <a:ext cx="3500583" cy="2625437"/>
          </a:xfrm>
          <a:prstGeom prst="rect">
            <a:avLst/>
          </a:prstGeom>
        </p:spPr>
      </p:pic>
      <p:pic>
        <p:nvPicPr>
          <p:cNvPr id="7" name="Picture 6" descr="A traffic light hanging from a pole&#10;&#10;Description automatically generated">
            <a:extLst>
              <a:ext uri="{FF2B5EF4-FFF2-40B4-BE49-F238E27FC236}">
                <a16:creationId xmlns:a16="http://schemas.microsoft.com/office/drawing/2014/main" id="{A763F8A1-9D78-49CC-8F35-2B5A58DE68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1707" y="3429000"/>
            <a:ext cx="3565237" cy="2673928"/>
          </a:xfrm>
          <a:prstGeom prst="rect">
            <a:avLst/>
          </a:prstGeom>
        </p:spPr>
      </p:pic>
      <p:sp>
        <p:nvSpPr>
          <p:cNvPr id="8" name="TextBox 7">
            <a:extLst>
              <a:ext uri="{FF2B5EF4-FFF2-40B4-BE49-F238E27FC236}">
                <a16:creationId xmlns:a16="http://schemas.microsoft.com/office/drawing/2014/main" id="{C694D308-3B68-4F5A-AF05-18684A3483FC}"/>
              </a:ext>
            </a:extLst>
          </p:cNvPr>
          <p:cNvSpPr txBox="1"/>
          <p:nvPr/>
        </p:nvSpPr>
        <p:spPr>
          <a:xfrm>
            <a:off x="1288473" y="3105834"/>
            <a:ext cx="2964872" cy="646331"/>
          </a:xfrm>
          <a:prstGeom prst="rect">
            <a:avLst/>
          </a:prstGeom>
          <a:noFill/>
        </p:spPr>
        <p:txBody>
          <a:bodyPr wrap="square" rtlCol="0">
            <a:spAutoFit/>
          </a:bodyPr>
          <a:lstStyle/>
          <a:p>
            <a:r>
              <a:rPr lang="en-GB" dirty="0"/>
              <a:t>Bird feeders, and fur holder hanging up. </a:t>
            </a:r>
          </a:p>
        </p:txBody>
      </p:sp>
    </p:spTree>
    <p:extLst>
      <p:ext uri="{BB962C8B-B14F-4D97-AF65-F5344CB8AC3E}">
        <p14:creationId xmlns:p14="http://schemas.microsoft.com/office/powerpoint/2010/main" val="3573305353"/>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42CB7E3E-08A6-43BD-808F-0D5F2D0D40BE}"/>
              </a:ext>
            </a:extLst>
          </p:cNvPr>
          <p:cNvGraphicFramePr>
            <a:graphicFrameLocks noGrp="1"/>
          </p:cNvGraphicFramePr>
          <p:nvPr>
            <p:extLst>
              <p:ext uri="{D42A27DB-BD31-4B8C-83A1-F6EECF244321}">
                <p14:modId xmlns:p14="http://schemas.microsoft.com/office/powerpoint/2010/main" val="3568879902"/>
              </p:ext>
            </p:extLst>
          </p:nvPr>
        </p:nvGraphicFramePr>
        <p:xfrm>
          <a:off x="1125579" y="470697"/>
          <a:ext cx="6258894" cy="5916605"/>
        </p:xfrm>
        <a:graphic>
          <a:graphicData uri="http://schemas.openxmlformats.org/drawingml/2006/table">
            <a:tbl>
              <a:tblPr firstRow="1" firstCol="1" bandRow="1">
                <a:tableStyleId>{0660B408-B3CF-4A94-85FC-2B1E0A45F4A2}</a:tableStyleId>
              </a:tblPr>
              <a:tblGrid>
                <a:gridCol w="3129447">
                  <a:extLst>
                    <a:ext uri="{9D8B030D-6E8A-4147-A177-3AD203B41FA5}">
                      <a16:colId xmlns:a16="http://schemas.microsoft.com/office/drawing/2014/main" val="3771839206"/>
                    </a:ext>
                  </a:extLst>
                </a:gridCol>
                <a:gridCol w="3129447">
                  <a:extLst>
                    <a:ext uri="{9D8B030D-6E8A-4147-A177-3AD203B41FA5}">
                      <a16:colId xmlns:a16="http://schemas.microsoft.com/office/drawing/2014/main" val="1844575784"/>
                    </a:ext>
                  </a:extLst>
                </a:gridCol>
              </a:tblGrid>
              <a:tr h="278587">
                <a:tc>
                  <a:txBody>
                    <a:bodyPr/>
                    <a:lstStyle/>
                    <a:p>
                      <a:pPr marL="342900" lvl="0" indent="-342900" algn="l">
                        <a:lnSpc>
                          <a:spcPct val="107000"/>
                        </a:lnSpc>
                        <a:spcAft>
                          <a:spcPts val="0"/>
                        </a:spcAft>
                        <a:buFont typeface="Wingdings 2" panose="05020102010507070707" pitchFamily="18" charset="2"/>
                        <a:buChar char=""/>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800"/>
                        </a:spcAft>
                        <a:buFont typeface="Wingdings 2" panose="05020102010507070707" pitchFamily="18" charset="2"/>
                        <a:buChar char=""/>
                      </a:pP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829355971"/>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dirty="0">
                          <a:effectLst/>
                        </a:rPr>
                        <a:t>Magpie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800"/>
                        </a:spcAft>
                        <a:buFont typeface="Wingdings 2" panose="05020102010507070707" pitchFamily="18" charset="2"/>
                        <a:buChar char=""/>
                      </a:pPr>
                      <a:r>
                        <a:rPr lang="en-GB" sz="1200">
                          <a:effectLst/>
                        </a:rPr>
                        <a:t>Blue tit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1237832056"/>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Collard dove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Black cap</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1246983313"/>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Dove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800"/>
                        </a:spcAft>
                        <a:buFont typeface="Wingdings 2" panose="05020102010507070707" pitchFamily="18" charset="2"/>
                        <a:buChar char=""/>
                      </a:pPr>
                      <a:r>
                        <a:rPr lang="en-GB" sz="1200">
                          <a:effectLst/>
                        </a:rPr>
                        <a:t>Cole tit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2671800508"/>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Pigeon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Jay</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3877205341"/>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Wood pigeon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800"/>
                        </a:spcAft>
                        <a:buFont typeface="Wingdings 2" panose="05020102010507070707" pitchFamily="18" charset="2"/>
                        <a:buChar char=""/>
                      </a:pPr>
                      <a:r>
                        <a:rPr lang="en-GB" sz="1200">
                          <a:effectLst/>
                        </a:rPr>
                        <a:t>Chaffinch</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1492654110"/>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Seagull</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Bullfinch</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784192199"/>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Crow</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800"/>
                        </a:spcAft>
                        <a:buFont typeface="Wingdings 2" panose="05020102010507070707" pitchFamily="18" charset="2"/>
                        <a:buChar char=""/>
                      </a:pPr>
                      <a:r>
                        <a:rPr lang="en-GB" sz="1200">
                          <a:effectLst/>
                        </a:rPr>
                        <a:t>Great spotted woodpecker</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1283817054"/>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Blackbird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Green woodpecker</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4063312337"/>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Jackdaw</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800"/>
                        </a:spcAft>
                        <a:buFont typeface="Wingdings 2" panose="05020102010507070707" pitchFamily="18" charset="2"/>
                        <a:buChar char=""/>
                      </a:pPr>
                      <a:r>
                        <a:rPr lang="en-GB" sz="1200">
                          <a:effectLst/>
                        </a:rPr>
                        <a:t>Nuthatch</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4078060506"/>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Wren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Wagtail</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639558687"/>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Robin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800"/>
                        </a:spcAft>
                        <a:buFont typeface="Wingdings 2" panose="05020102010507070707" pitchFamily="18" charset="2"/>
                        <a:buChar char=""/>
                      </a:pPr>
                      <a:r>
                        <a:rPr lang="en-GB" sz="1200">
                          <a:effectLst/>
                        </a:rPr>
                        <a:t>Tawny Owl</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4215517909"/>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Sparrow</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Tree creeper</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932612968"/>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Sparrow hawk</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Red kite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1405727830"/>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Peregrine falcon</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Pheasant (male)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3808262996"/>
                  </a:ext>
                </a:extLst>
              </a:tr>
              <a:tr h="344865">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3251895458"/>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3919684161"/>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3899637146"/>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965532623"/>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1393318261"/>
                  </a:ext>
                </a:extLst>
              </a:tr>
              <a:tr h="278587">
                <a:tc>
                  <a:txBody>
                    <a:bodyPr/>
                    <a:lstStyle/>
                    <a:p>
                      <a:pPr marL="342900" lvl="0" indent="-342900" algn="l">
                        <a:lnSpc>
                          <a:spcPct val="107000"/>
                        </a:lnSpc>
                        <a:spcAft>
                          <a:spcPts val="0"/>
                        </a:spcAft>
                        <a:buFont typeface="Wingdings 2" panose="05020102010507070707" pitchFamily="18" charset="2"/>
                        <a:buChar char=""/>
                      </a:pPr>
                      <a:r>
                        <a:rPr lang="en-GB" sz="12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tc>
                  <a:txBody>
                    <a:bodyPr/>
                    <a:lstStyle/>
                    <a:p>
                      <a:pPr marL="342900" lvl="0" indent="-342900" algn="l">
                        <a:lnSpc>
                          <a:spcPct val="107000"/>
                        </a:lnSpc>
                        <a:spcAft>
                          <a:spcPts val="0"/>
                        </a:spcAft>
                        <a:buFont typeface="Wingdings 2" panose="05020102010507070707" pitchFamily="18" charset="2"/>
                        <a:buChar char=""/>
                      </a:pPr>
                      <a:r>
                        <a:rPr lang="en-GB" sz="12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759" marR="52759" marT="0" marB="0"/>
                </a:tc>
                <a:extLst>
                  <a:ext uri="{0D108BD9-81ED-4DB2-BD59-A6C34878D82A}">
                    <a16:rowId xmlns:a16="http://schemas.microsoft.com/office/drawing/2014/main" val="1424494656"/>
                  </a:ext>
                </a:extLst>
              </a:tr>
            </a:tbl>
          </a:graphicData>
        </a:graphic>
      </p:graphicFrame>
      <p:sp>
        <p:nvSpPr>
          <p:cNvPr id="7" name="TextBox 6">
            <a:extLst>
              <a:ext uri="{FF2B5EF4-FFF2-40B4-BE49-F238E27FC236}">
                <a16:creationId xmlns:a16="http://schemas.microsoft.com/office/drawing/2014/main" id="{232725DC-B19E-4606-8291-E65937F8C622}"/>
              </a:ext>
            </a:extLst>
          </p:cNvPr>
          <p:cNvSpPr txBox="1"/>
          <p:nvPr/>
        </p:nvSpPr>
        <p:spPr>
          <a:xfrm>
            <a:off x="7489404" y="1304701"/>
            <a:ext cx="2637182" cy="3139321"/>
          </a:xfrm>
          <a:prstGeom prst="rect">
            <a:avLst/>
          </a:prstGeom>
          <a:noFill/>
        </p:spPr>
        <p:txBody>
          <a:bodyPr wrap="square" rtlCol="0">
            <a:spAutoFit/>
          </a:bodyPr>
          <a:lstStyle/>
          <a:p>
            <a:r>
              <a:rPr lang="en-GB" dirty="0"/>
              <a:t>I used the RSPB identify a bird page to confirm what each bird I saw was. My son has become very engaged with bird spotting and also enjoys using this independently to work out what birds he has seen by inputting their characteristics. </a:t>
            </a:r>
          </a:p>
        </p:txBody>
      </p:sp>
    </p:spTree>
    <p:extLst>
      <p:ext uri="{BB962C8B-B14F-4D97-AF65-F5344CB8AC3E}">
        <p14:creationId xmlns:p14="http://schemas.microsoft.com/office/powerpoint/2010/main" val="1222103512"/>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tree in front of a building&#10;&#10;Description automatically generated">
            <a:extLst>
              <a:ext uri="{FF2B5EF4-FFF2-40B4-BE49-F238E27FC236}">
                <a16:creationId xmlns:a16="http://schemas.microsoft.com/office/drawing/2014/main" id="{EA0E5DED-1C07-43F4-9BE6-4CF1D1BEBE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087" y="1025236"/>
            <a:ext cx="3158837" cy="4211782"/>
          </a:xfrm>
          <a:prstGeom prst="rect">
            <a:avLst/>
          </a:prstGeom>
        </p:spPr>
      </p:pic>
      <p:pic>
        <p:nvPicPr>
          <p:cNvPr id="11" name="Picture 10" descr="A close up of a flower garden&#10;&#10;Description automatically generated">
            <a:extLst>
              <a:ext uri="{FF2B5EF4-FFF2-40B4-BE49-F238E27FC236}">
                <a16:creationId xmlns:a16="http://schemas.microsoft.com/office/drawing/2014/main" id="{62FBE714-D747-4C5A-9961-30716FE54252}"/>
              </a:ext>
            </a:extLst>
          </p:cNvPr>
          <p:cNvPicPr>
            <a:picLocks noChangeAspect="1"/>
          </p:cNvPicPr>
          <p:nvPr/>
        </p:nvPicPr>
        <p:blipFill rotWithShape="1">
          <a:blip r:embed="rId3">
            <a:extLst>
              <a:ext uri="{28A0092B-C50C-407E-A947-70E740481C1C}">
                <a14:useLocalDpi xmlns:a14="http://schemas.microsoft.com/office/drawing/2010/main" val="0"/>
              </a:ext>
            </a:extLst>
          </a:blip>
          <a:srcRect t="24416" b="29234"/>
          <a:stretch/>
        </p:blipFill>
        <p:spPr>
          <a:xfrm>
            <a:off x="4396043" y="1025236"/>
            <a:ext cx="5104321" cy="4211782"/>
          </a:xfrm>
          <a:prstGeom prst="rect">
            <a:avLst/>
          </a:prstGeom>
        </p:spPr>
      </p:pic>
      <p:sp>
        <p:nvSpPr>
          <p:cNvPr id="12" name="TextBox 11">
            <a:extLst>
              <a:ext uri="{FF2B5EF4-FFF2-40B4-BE49-F238E27FC236}">
                <a16:creationId xmlns:a16="http://schemas.microsoft.com/office/drawing/2014/main" id="{E5494F3C-D167-4EA6-9E56-17B072283EA9}"/>
              </a:ext>
            </a:extLst>
          </p:cNvPr>
          <p:cNvSpPr txBox="1"/>
          <p:nvPr/>
        </p:nvSpPr>
        <p:spPr>
          <a:xfrm>
            <a:off x="2522129" y="5755058"/>
            <a:ext cx="5230392" cy="923330"/>
          </a:xfrm>
          <a:prstGeom prst="rect">
            <a:avLst/>
          </a:prstGeom>
          <a:noFill/>
        </p:spPr>
        <p:txBody>
          <a:bodyPr wrap="square" rtlCol="0">
            <a:spAutoFit/>
          </a:bodyPr>
          <a:lstStyle/>
          <a:p>
            <a:r>
              <a:rPr lang="en-GB" dirty="0"/>
              <a:t>Pheasant uncommon to see in a built up area, usually found in bushes and fields in the countryside.</a:t>
            </a:r>
          </a:p>
        </p:txBody>
      </p:sp>
    </p:spTree>
    <p:extLst>
      <p:ext uri="{BB962C8B-B14F-4D97-AF65-F5344CB8AC3E}">
        <p14:creationId xmlns:p14="http://schemas.microsoft.com/office/powerpoint/2010/main" val="2514845550"/>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person, man, woman&#10;&#10;Description automatically generated">
            <a:extLst>
              <a:ext uri="{FF2B5EF4-FFF2-40B4-BE49-F238E27FC236}">
                <a16:creationId xmlns:a16="http://schemas.microsoft.com/office/drawing/2014/main" id="{5DF3B960-FF6A-4E67-91E7-07D17721D7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0007" y="669246"/>
            <a:ext cx="3230176" cy="5745407"/>
          </a:xfrm>
          <a:prstGeom prst="rect">
            <a:avLst/>
          </a:prstGeom>
        </p:spPr>
      </p:pic>
      <p:sp>
        <p:nvSpPr>
          <p:cNvPr id="6" name="Oval 5">
            <a:extLst>
              <a:ext uri="{FF2B5EF4-FFF2-40B4-BE49-F238E27FC236}">
                <a16:creationId xmlns:a16="http://schemas.microsoft.com/office/drawing/2014/main" id="{667FA606-BEFB-4586-9693-A1507B4C960A}"/>
              </a:ext>
            </a:extLst>
          </p:cNvPr>
          <p:cNvSpPr/>
          <p:nvPr/>
        </p:nvSpPr>
        <p:spPr>
          <a:xfrm>
            <a:off x="4294909" y="1676401"/>
            <a:ext cx="678873" cy="415636"/>
          </a:xfrm>
          <a:prstGeom prst="ellipse">
            <a:avLst/>
          </a:prstGeom>
          <a:no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5DD4005-849B-4B85-B802-085444C0DEBD}"/>
              </a:ext>
            </a:extLst>
          </p:cNvPr>
          <p:cNvSpPr txBox="1"/>
          <p:nvPr/>
        </p:nvSpPr>
        <p:spPr>
          <a:xfrm>
            <a:off x="7107382" y="2202873"/>
            <a:ext cx="2549236" cy="646331"/>
          </a:xfrm>
          <a:prstGeom prst="rect">
            <a:avLst/>
          </a:prstGeom>
          <a:noFill/>
        </p:spPr>
        <p:txBody>
          <a:bodyPr wrap="square" rtlCol="0">
            <a:spAutoFit/>
          </a:bodyPr>
          <a:lstStyle/>
          <a:p>
            <a:r>
              <a:rPr lang="en-GB" dirty="0"/>
              <a:t>A Red Kite flying and circling above. </a:t>
            </a:r>
          </a:p>
        </p:txBody>
      </p:sp>
    </p:spTree>
    <p:extLst>
      <p:ext uri="{BB962C8B-B14F-4D97-AF65-F5344CB8AC3E}">
        <p14:creationId xmlns:p14="http://schemas.microsoft.com/office/powerpoint/2010/main" val="3175911723"/>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ird sitting on top of a grass covered field&#10;&#10;Description automatically generated">
            <a:extLst>
              <a:ext uri="{FF2B5EF4-FFF2-40B4-BE49-F238E27FC236}">
                <a16:creationId xmlns:a16="http://schemas.microsoft.com/office/drawing/2014/main" id="{8FD56EFE-C12E-4D86-864A-7AA273D6D1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2769" y="949036"/>
            <a:ext cx="2788565" cy="4959927"/>
          </a:xfrm>
          <a:prstGeom prst="rect">
            <a:avLst/>
          </a:prstGeom>
        </p:spPr>
      </p:pic>
      <p:sp>
        <p:nvSpPr>
          <p:cNvPr id="7" name="TextBox 6">
            <a:extLst>
              <a:ext uri="{FF2B5EF4-FFF2-40B4-BE49-F238E27FC236}">
                <a16:creationId xmlns:a16="http://schemas.microsoft.com/office/drawing/2014/main" id="{ACC12A09-DB83-45B6-B147-05D3D91BA963}"/>
              </a:ext>
            </a:extLst>
          </p:cNvPr>
          <p:cNvSpPr txBox="1"/>
          <p:nvPr/>
        </p:nvSpPr>
        <p:spPr>
          <a:xfrm>
            <a:off x="4776016" y="2967334"/>
            <a:ext cx="2369127" cy="923330"/>
          </a:xfrm>
          <a:prstGeom prst="rect">
            <a:avLst/>
          </a:prstGeom>
          <a:noFill/>
        </p:spPr>
        <p:txBody>
          <a:bodyPr wrap="square" rtlCol="0">
            <a:spAutoFit/>
          </a:bodyPr>
          <a:lstStyle/>
          <a:p>
            <a:r>
              <a:rPr lang="en-GB" dirty="0"/>
              <a:t>Jay picking at fallen food on the ground .</a:t>
            </a:r>
          </a:p>
          <a:p>
            <a:endParaRPr lang="en-GB" dirty="0"/>
          </a:p>
        </p:txBody>
      </p:sp>
    </p:spTree>
    <p:extLst>
      <p:ext uri="{BB962C8B-B14F-4D97-AF65-F5344CB8AC3E}">
        <p14:creationId xmlns:p14="http://schemas.microsoft.com/office/powerpoint/2010/main" val="2013113013"/>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fence&#10;&#10;Description automatically generated">
            <a:extLst>
              <a:ext uri="{FF2B5EF4-FFF2-40B4-BE49-F238E27FC236}">
                <a16:creationId xmlns:a16="http://schemas.microsoft.com/office/drawing/2014/main" id="{381ED531-58C9-49EF-81B1-4F0319A238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66371" y="781673"/>
            <a:ext cx="3174758" cy="5646836"/>
          </a:xfrm>
          <a:prstGeom prst="rect">
            <a:avLst/>
          </a:prstGeom>
        </p:spPr>
      </p:pic>
      <p:sp>
        <p:nvSpPr>
          <p:cNvPr id="6" name="Oval 5">
            <a:extLst>
              <a:ext uri="{FF2B5EF4-FFF2-40B4-BE49-F238E27FC236}">
                <a16:creationId xmlns:a16="http://schemas.microsoft.com/office/drawing/2014/main" id="{A827560D-50E1-474D-933A-BCD2D76B27F8}"/>
              </a:ext>
            </a:extLst>
          </p:cNvPr>
          <p:cNvSpPr/>
          <p:nvPr/>
        </p:nvSpPr>
        <p:spPr>
          <a:xfrm>
            <a:off x="5264727" y="1233052"/>
            <a:ext cx="1039091" cy="92825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B130CB5-5B35-4B8E-B5CA-484CE4B4292A}"/>
              </a:ext>
            </a:extLst>
          </p:cNvPr>
          <p:cNvSpPr txBox="1"/>
          <p:nvPr/>
        </p:nvSpPr>
        <p:spPr>
          <a:xfrm>
            <a:off x="637309" y="2507673"/>
            <a:ext cx="2230582" cy="2308324"/>
          </a:xfrm>
          <a:prstGeom prst="rect">
            <a:avLst/>
          </a:prstGeom>
          <a:noFill/>
        </p:spPr>
        <p:txBody>
          <a:bodyPr wrap="square" rtlCol="0">
            <a:spAutoFit/>
          </a:bodyPr>
          <a:lstStyle/>
          <a:p>
            <a:r>
              <a:rPr lang="en-GB" dirty="0"/>
              <a:t>A family of magpie have nested nearby. Since this image a mother has brought her fledging chicks to the garden for food. </a:t>
            </a:r>
          </a:p>
        </p:txBody>
      </p:sp>
    </p:spTree>
    <p:extLst>
      <p:ext uri="{BB962C8B-B14F-4D97-AF65-F5344CB8AC3E}">
        <p14:creationId xmlns:p14="http://schemas.microsoft.com/office/powerpoint/2010/main" val="2040833930"/>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tree&#10;&#10;Description automatically generated">
            <a:extLst>
              <a:ext uri="{FF2B5EF4-FFF2-40B4-BE49-F238E27FC236}">
                <a16:creationId xmlns:a16="http://schemas.microsoft.com/office/drawing/2014/main" id="{C1B93BCE-2E8C-4E3A-9C46-4DFF794069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7875" y="2999508"/>
            <a:ext cx="2064160" cy="3671452"/>
          </a:xfrm>
          <a:prstGeom prst="rect">
            <a:avLst/>
          </a:prstGeom>
        </p:spPr>
      </p:pic>
      <p:pic>
        <p:nvPicPr>
          <p:cNvPr id="9" name="Picture 8" descr="A close up of a tree&#10;&#10;Description automatically generated">
            <a:extLst>
              <a:ext uri="{FF2B5EF4-FFF2-40B4-BE49-F238E27FC236}">
                <a16:creationId xmlns:a16="http://schemas.microsoft.com/office/drawing/2014/main" id="{C1509E95-E495-4322-AE27-5F9711FED9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0756" y="2999508"/>
            <a:ext cx="2078825" cy="3697536"/>
          </a:xfrm>
          <a:prstGeom prst="rect">
            <a:avLst/>
          </a:prstGeom>
        </p:spPr>
      </p:pic>
      <p:pic>
        <p:nvPicPr>
          <p:cNvPr id="11" name="Picture 10" descr="A close up of a tree&#10;&#10;Description automatically generated">
            <a:extLst>
              <a:ext uri="{FF2B5EF4-FFF2-40B4-BE49-F238E27FC236}">
                <a16:creationId xmlns:a16="http://schemas.microsoft.com/office/drawing/2014/main" id="{1B1C6ECD-93EC-4340-BEA1-4D03F3418609}"/>
              </a:ext>
            </a:extLst>
          </p:cNvPr>
          <p:cNvPicPr>
            <a:picLocks noChangeAspect="1"/>
          </p:cNvPicPr>
          <p:nvPr/>
        </p:nvPicPr>
        <p:blipFill rotWithShape="1">
          <a:blip r:embed="rId4">
            <a:extLst>
              <a:ext uri="{28A0092B-C50C-407E-A947-70E740481C1C}">
                <a14:useLocalDpi xmlns:a14="http://schemas.microsoft.com/office/drawing/2010/main" val="0"/>
              </a:ext>
            </a:extLst>
          </a:blip>
          <a:srcRect l="31256" t="45986" r="26549" b="22992"/>
          <a:stretch/>
        </p:blipFill>
        <p:spPr>
          <a:xfrm>
            <a:off x="6564944" y="168605"/>
            <a:ext cx="2844149" cy="3719268"/>
          </a:xfrm>
          <a:prstGeom prst="rect">
            <a:avLst/>
          </a:prstGeom>
        </p:spPr>
      </p:pic>
      <p:pic>
        <p:nvPicPr>
          <p:cNvPr id="13" name="Picture 12" descr="A group of people in a field&#10;&#10;Description automatically generated">
            <a:extLst>
              <a:ext uri="{FF2B5EF4-FFF2-40B4-BE49-F238E27FC236}">
                <a16:creationId xmlns:a16="http://schemas.microsoft.com/office/drawing/2014/main" id="{B91951F7-C672-4B8D-AD29-1539FC239F2C}"/>
              </a:ext>
            </a:extLst>
          </p:cNvPr>
          <p:cNvPicPr>
            <a:picLocks noChangeAspect="1"/>
          </p:cNvPicPr>
          <p:nvPr/>
        </p:nvPicPr>
        <p:blipFill rotWithShape="1">
          <a:blip r:embed="rId5">
            <a:extLst>
              <a:ext uri="{28A0092B-C50C-407E-A947-70E740481C1C}">
                <a14:useLocalDpi xmlns:a14="http://schemas.microsoft.com/office/drawing/2010/main" val="0"/>
              </a:ext>
            </a:extLst>
          </a:blip>
          <a:srcRect l="22075" t="9214" r="37896" b="59971"/>
          <a:stretch/>
        </p:blipFill>
        <p:spPr>
          <a:xfrm>
            <a:off x="209929" y="225908"/>
            <a:ext cx="2756146" cy="3773818"/>
          </a:xfrm>
          <a:prstGeom prst="rect">
            <a:avLst/>
          </a:prstGeom>
        </p:spPr>
      </p:pic>
      <p:sp>
        <p:nvSpPr>
          <p:cNvPr id="15" name="Oval 14">
            <a:extLst>
              <a:ext uri="{FF2B5EF4-FFF2-40B4-BE49-F238E27FC236}">
                <a16:creationId xmlns:a16="http://schemas.microsoft.com/office/drawing/2014/main" id="{1C5B1179-5463-41DB-886A-1CB2EA05B61E}"/>
              </a:ext>
            </a:extLst>
          </p:cNvPr>
          <p:cNvSpPr/>
          <p:nvPr/>
        </p:nvSpPr>
        <p:spPr>
          <a:xfrm>
            <a:off x="5527127" y="4957574"/>
            <a:ext cx="900545" cy="87283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E4E8878E-5B48-476E-8036-C97DA1768EBD}"/>
              </a:ext>
            </a:extLst>
          </p:cNvPr>
          <p:cNvSpPr/>
          <p:nvPr/>
        </p:nvSpPr>
        <p:spPr>
          <a:xfrm>
            <a:off x="3473143" y="4862945"/>
            <a:ext cx="900545" cy="872837"/>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D7E216EE-98EA-4416-9A10-2316EBFAC7DF}"/>
              </a:ext>
            </a:extLst>
          </p:cNvPr>
          <p:cNvSpPr txBox="1"/>
          <p:nvPr/>
        </p:nvSpPr>
        <p:spPr>
          <a:xfrm>
            <a:off x="3473143" y="789709"/>
            <a:ext cx="2359621" cy="1200329"/>
          </a:xfrm>
          <a:prstGeom prst="rect">
            <a:avLst/>
          </a:prstGeom>
          <a:noFill/>
        </p:spPr>
        <p:txBody>
          <a:bodyPr wrap="square" rtlCol="0">
            <a:spAutoFit/>
          </a:bodyPr>
          <a:lstStyle/>
          <a:p>
            <a:r>
              <a:rPr lang="en-GB" dirty="0"/>
              <a:t>A squirrel on the back fence, and in the neighbours cherry tree. </a:t>
            </a:r>
          </a:p>
        </p:txBody>
      </p:sp>
      <p:sp>
        <p:nvSpPr>
          <p:cNvPr id="19" name="TextBox 18">
            <a:extLst>
              <a:ext uri="{FF2B5EF4-FFF2-40B4-BE49-F238E27FC236}">
                <a16:creationId xmlns:a16="http://schemas.microsoft.com/office/drawing/2014/main" id="{C49E15E8-8ECD-4650-91BE-166AECAD0547}"/>
              </a:ext>
            </a:extLst>
          </p:cNvPr>
          <p:cNvSpPr txBox="1"/>
          <p:nvPr/>
        </p:nvSpPr>
        <p:spPr>
          <a:xfrm>
            <a:off x="7057859" y="3999726"/>
            <a:ext cx="2844150" cy="2308324"/>
          </a:xfrm>
          <a:prstGeom prst="rect">
            <a:avLst/>
          </a:prstGeom>
          <a:noFill/>
        </p:spPr>
        <p:txBody>
          <a:bodyPr wrap="square" rtlCol="0">
            <a:spAutoFit/>
          </a:bodyPr>
          <a:lstStyle/>
          <a:p>
            <a:r>
              <a:rPr lang="en-GB" dirty="0"/>
              <a:t>Grey squirrels originated in America but have since became native to the UK. Our native red squirrel numbers however has been declining to the point they are extinct in some areas. </a:t>
            </a:r>
          </a:p>
        </p:txBody>
      </p:sp>
    </p:spTree>
    <p:extLst>
      <p:ext uri="{BB962C8B-B14F-4D97-AF65-F5344CB8AC3E}">
        <p14:creationId xmlns:p14="http://schemas.microsoft.com/office/powerpoint/2010/main" val="3225501810"/>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fox sitting on a bench&#10;&#10;Description automatically generated">
            <a:extLst>
              <a:ext uri="{FF2B5EF4-FFF2-40B4-BE49-F238E27FC236}">
                <a16:creationId xmlns:a16="http://schemas.microsoft.com/office/drawing/2014/main" id="{ED382AE6-A104-4CA5-AD96-B8AD58E523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1213" y="1046922"/>
            <a:ext cx="2812610" cy="5002696"/>
          </a:xfrm>
          <a:prstGeom prst="rect">
            <a:avLst/>
          </a:prstGeom>
        </p:spPr>
      </p:pic>
      <p:sp>
        <p:nvSpPr>
          <p:cNvPr id="9" name="TextBox 8">
            <a:extLst>
              <a:ext uri="{FF2B5EF4-FFF2-40B4-BE49-F238E27FC236}">
                <a16:creationId xmlns:a16="http://schemas.microsoft.com/office/drawing/2014/main" id="{260BE3BE-9DC4-4AB9-AD6E-470C10A5A803}"/>
              </a:ext>
            </a:extLst>
          </p:cNvPr>
          <p:cNvSpPr txBox="1"/>
          <p:nvPr/>
        </p:nvSpPr>
        <p:spPr>
          <a:xfrm>
            <a:off x="4409063" y="1046922"/>
            <a:ext cx="5709298" cy="1754326"/>
          </a:xfrm>
          <a:prstGeom prst="rect">
            <a:avLst/>
          </a:prstGeom>
          <a:noFill/>
        </p:spPr>
        <p:txBody>
          <a:bodyPr wrap="square" rtlCol="0">
            <a:spAutoFit/>
          </a:bodyPr>
          <a:lstStyle/>
          <a:p>
            <a:r>
              <a:rPr lang="en-GB" dirty="0"/>
              <a:t>A wild fox peering over our back fence into the garden, was not phased by the two dogs running around, this fox (I’m assuming it was the same one each time) came almost everyday for at least a month, usually between 3 and 5pm can see the bird feeders hanging on the washing line above.</a:t>
            </a:r>
          </a:p>
        </p:txBody>
      </p:sp>
      <p:sp>
        <p:nvSpPr>
          <p:cNvPr id="10" name="TextBox 9">
            <a:extLst>
              <a:ext uri="{FF2B5EF4-FFF2-40B4-BE49-F238E27FC236}">
                <a16:creationId xmlns:a16="http://schemas.microsoft.com/office/drawing/2014/main" id="{80E4170C-4110-46DF-A40C-3CDF9742C186}"/>
              </a:ext>
            </a:extLst>
          </p:cNvPr>
          <p:cNvSpPr txBox="1"/>
          <p:nvPr/>
        </p:nvSpPr>
        <p:spPr>
          <a:xfrm>
            <a:off x="4303823" y="4407213"/>
            <a:ext cx="5709298" cy="923330"/>
          </a:xfrm>
          <a:prstGeom prst="rect">
            <a:avLst/>
          </a:prstGeom>
          <a:noFill/>
        </p:spPr>
        <p:txBody>
          <a:bodyPr wrap="square" rtlCol="0">
            <a:spAutoFit/>
          </a:bodyPr>
          <a:lstStyle/>
          <a:p>
            <a:r>
              <a:rPr lang="en-GB" dirty="0"/>
              <a:t>Fox are most commonly active around dawn and dusk, however fox have now adapted to urban and highly populated areas. </a:t>
            </a:r>
          </a:p>
        </p:txBody>
      </p:sp>
    </p:spTree>
    <p:extLst>
      <p:ext uri="{BB962C8B-B14F-4D97-AF65-F5344CB8AC3E}">
        <p14:creationId xmlns:p14="http://schemas.microsoft.com/office/powerpoint/2010/main" val="1347642666"/>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itting, cat, table, tray&#10;&#10;Description automatically generated">
            <a:extLst>
              <a:ext uri="{FF2B5EF4-FFF2-40B4-BE49-F238E27FC236}">
                <a16:creationId xmlns:a16="http://schemas.microsoft.com/office/drawing/2014/main" id="{78C410EB-925E-44BA-879E-EAD75A5E9C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1316182"/>
            <a:ext cx="3169227" cy="4225636"/>
          </a:xfrm>
          <a:prstGeom prst="rect">
            <a:avLst/>
          </a:prstGeom>
        </p:spPr>
      </p:pic>
      <p:sp>
        <p:nvSpPr>
          <p:cNvPr id="6" name="TextBox 5">
            <a:extLst>
              <a:ext uri="{FF2B5EF4-FFF2-40B4-BE49-F238E27FC236}">
                <a16:creationId xmlns:a16="http://schemas.microsoft.com/office/drawing/2014/main" id="{8A5ED9D5-58FC-4CA5-A3C6-B6A33E53D069}"/>
              </a:ext>
            </a:extLst>
          </p:cNvPr>
          <p:cNvSpPr txBox="1"/>
          <p:nvPr/>
        </p:nvSpPr>
        <p:spPr>
          <a:xfrm>
            <a:off x="848139" y="1997839"/>
            <a:ext cx="2425148" cy="2862322"/>
          </a:xfrm>
          <a:prstGeom prst="rect">
            <a:avLst/>
          </a:prstGeom>
          <a:noFill/>
        </p:spPr>
        <p:txBody>
          <a:bodyPr wrap="square" rtlCol="0">
            <a:spAutoFit/>
          </a:bodyPr>
          <a:lstStyle/>
          <a:p>
            <a:r>
              <a:rPr lang="en-GB" dirty="0"/>
              <a:t>Different type of bee with long proboscis to suck up nectar, this one was struggling to fly so was placed onto a hanging basket of flowers and a few droplets of sugar water. </a:t>
            </a:r>
          </a:p>
        </p:txBody>
      </p:sp>
    </p:spTree>
    <p:extLst>
      <p:ext uri="{BB962C8B-B14F-4D97-AF65-F5344CB8AC3E}">
        <p14:creationId xmlns:p14="http://schemas.microsoft.com/office/powerpoint/2010/main" val="4139133398"/>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garden&#10;&#10;Description automatically generated">
            <a:extLst>
              <a:ext uri="{FF2B5EF4-FFF2-40B4-BE49-F238E27FC236}">
                <a16:creationId xmlns:a16="http://schemas.microsoft.com/office/drawing/2014/main" id="{083196B1-8612-4EEB-A649-45FC9029C7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159" y="290945"/>
            <a:ext cx="4707082" cy="6276109"/>
          </a:xfrm>
          <a:prstGeom prst="rect">
            <a:avLst/>
          </a:prstGeom>
        </p:spPr>
      </p:pic>
      <p:sp>
        <p:nvSpPr>
          <p:cNvPr id="4" name="TextBox 3">
            <a:extLst>
              <a:ext uri="{FF2B5EF4-FFF2-40B4-BE49-F238E27FC236}">
                <a16:creationId xmlns:a16="http://schemas.microsoft.com/office/drawing/2014/main" id="{0AFE2ECF-F867-4E71-AF64-C27E890D88A6}"/>
              </a:ext>
            </a:extLst>
          </p:cNvPr>
          <p:cNvSpPr txBox="1"/>
          <p:nvPr/>
        </p:nvSpPr>
        <p:spPr>
          <a:xfrm>
            <a:off x="5957454" y="2782668"/>
            <a:ext cx="3699164" cy="646331"/>
          </a:xfrm>
          <a:prstGeom prst="rect">
            <a:avLst/>
          </a:prstGeom>
          <a:noFill/>
        </p:spPr>
        <p:txBody>
          <a:bodyPr wrap="square" rtlCol="0">
            <a:spAutoFit/>
          </a:bodyPr>
          <a:lstStyle/>
          <a:p>
            <a:r>
              <a:rPr lang="en-GB" dirty="0"/>
              <a:t>A horse chestnut tree recently planted in the garden.</a:t>
            </a:r>
          </a:p>
        </p:txBody>
      </p:sp>
    </p:spTree>
    <p:extLst>
      <p:ext uri="{BB962C8B-B14F-4D97-AF65-F5344CB8AC3E}">
        <p14:creationId xmlns:p14="http://schemas.microsoft.com/office/powerpoint/2010/main" val="1804666356"/>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brick building with green grass&#10;&#10;Description automatically generated">
            <a:extLst>
              <a:ext uri="{FF2B5EF4-FFF2-40B4-BE49-F238E27FC236}">
                <a16:creationId xmlns:a16="http://schemas.microsoft.com/office/drawing/2014/main" id="{9BA30264-2C4F-47C5-B1DF-1A5FA3277E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935182"/>
            <a:ext cx="2804143" cy="4987636"/>
          </a:xfrm>
          <a:prstGeom prst="rect">
            <a:avLst/>
          </a:prstGeom>
        </p:spPr>
      </p:pic>
      <p:pic>
        <p:nvPicPr>
          <p:cNvPr id="7" name="Picture 6" descr="A close up of a green field&#10;&#10;Description automatically generated">
            <a:extLst>
              <a:ext uri="{FF2B5EF4-FFF2-40B4-BE49-F238E27FC236}">
                <a16:creationId xmlns:a16="http://schemas.microsoft.com/office/drawing/2014/main" id="{6BFF27C6-FAB4-408B-8F44-8E3DA7CAD9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195" y="704272"/>
            <a:ext cx="4303568" cy="5738091"/>
          </a:xfrm>
          <a:prstGeom prst="rect">
            <a:avLst/>
          </a:prstGeom>
        </p:spPr>
      </p:pic>
    </p:spTree>
    <p:extLst>
      <p:ext uri="{BB962C8B-B14F-4D97-AF65-F5344CB8AC3E}">
        <p14:creationId xmlns:p14="http://schemas.microsoft.com/office/powerpoint/2010/main" val="1467146792"/>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fence, outdoor, green, wooden&#10;&#10;Description automatically generated">
            <a:extLst>
              <a:ext uri="{FF2B5EF4-FFF2-40B4-BE49-F238E27FC236}">
                <a16:creationId xmlns:a16="http://schemas.microsoft.com/office/drawing/2014/main" id="{39491FA4-2369-4680-A8AC-D8216CE87A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0145" y="526471"/>
            <a:ext cx="6927273" cy="5195455"/>
          </a:xfrm>
          <a:prstGeom prst="rect">
            <a:avLst/>
          </a:prstGeom>
        </p:spPr>
      </p:pic>
    </p:spTree>
    <p:extLst>
      <p:ext uri="{BB962C8B-B14F-4D97-AF65-F5344CB8AC3E}">
        <p14:creationId xmlns:p14="http://schemas.microsoft.com/office/powerpoint/2010/main" val="527268611"/>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een plant in a garden&#10;&#10;Description automatically generated">
            <a:extLst>
              <a:ext uri="{FF2B5EF4-FFF2-40B4-BE49-F238E27FC236}">
                <a16:creationId xmlns:a16="http://schemas.microsoft.com/office/drawing/2014/main" id="{94C4D5F1-7EC0-4984-A18E-330890808B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4" name="Oval 3">
            <a:extLst>
              <a:ext uri="{FF2B5EF4-FFF2-40B4-BE49-F238E27FC236}">
                <a16:creationId xmlns:a16="http://schemas.microsoft.com/office/drawing/2014/main" id="{1E3984DB-FBF8-4073-B501-3CFF6FABA78D}"/>
              </a:ext>
            </a:extLst>
          </p:cNvPr>
          <p:cNvSpPr/>
          <p:nvPr/>
        </p:nvSpPr>
        <p:spPr>
          <a:xfrm>
            <a:off x="4862945" y="3228109"/>
            <a:ext cx="3879273" cy="15655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3947CE2-3BBF-4D5D-8AE6-8110A3C8CCD7}"/>
              </a:ext>
            </a:extLst>
          </p:cNvPr>
          <p:cNvSpPr txBox="1"/>
          <p:nvPr/>
        </p:nvSpPr>
        <p:spPr>
          <a:xfrm>
            <a:off x="7661564" y="1177636"/>
            <a:ext cx="2729346" cy="1200329"/>
          </a:xfrm>
          <a:prstGeom prst="rect">
            <a:avLst/>
          </a:prstGeom>
          <a:noFill/>
        </p:spPr>
        <p:txBody>
          <a:bodyPr wrap="square" rtlCol="0">
            <a:spAutoFit/>
          </a:bodyPr>
          <a:lstStyle/>
          <a:p>
            <a:r>
              <a:rPr lang="en-GB" sz="2400" b="1" dirty="0">
                <a:solidFill>
                  <a:srgbClr val="FF0000"/>
                </a:solidFill>
              </a:rPr>
              <a:t>Sunflowers planted and growing.</a:t>
            </a:r>
          </a:p>
        </p:txBody>
      </p:sp>
    </p:spTree>
    <p:extLst>
      <p:ext uri="{BB962C8B-B14F-4D97-AF65-F5344CB8AC3E}">
        <p14:creationId xmlns:p14="http://schemas.microsoft.com/office/powerpoint/2010/main" val="3645700563"/>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t that is sitting in a garden&#10;&#10;Description automatically generated">
            <a:extLst>
              <a:ext uri="{FF2B5EF4-FFF2-40B4-BE49-F238E27FC236}">
                <a16:creationId xmlns:a16="http://schemas.microsoft.com/office/drawing/2014/main" id="{5112D26F-4524-40BA-A9C8-7A60940F41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631" y="1013691"/>
            <a:ext cx="3874077" cy="5165436"/>
          </a:xfrm>
          <a:prstGeom prst="rect">
            <a:avLst/>
          </a:prstGeom>
        </p:spPr>
      </p:pic>
      <p:sp>
        <p:nvSpPr>
          <p:cNvPr id="4" name="TextBox 3">
            <a:extLst>
              <a:ext uri="{FF2B5EF4-FFF2-40B4-BE49-F238E27FC236}">
                <a16:creationId xmlns:a16="http://schemas.microsoft.com/office/drawing/2014/main" id="{3AAC118E-4D96-44C7-8DE0-47D15623DFBB}"/>
              </a:ext>
            </a:extLst>
          </p:cNvPr>
          <p:cNvSpPr txBox="1"/>
          <p:nvPr/>
        </p:nvSpPr>
        <p:spPr>
          <a:xfrm>
            <a:off x="5680363" y="2493818"/>
            <a:ext cx="2757055" cy="1477328"/>
          </a:xfrm>
          <a:prstGeom prst="rect">
            <a:avLst/>
          </a:prstGeom>
          <a:noFill/>
        </p:spPr>
        <p:txBody>
          <a:bodyPr wrap="square" rtlCol="0">
            <a:spAutoFit/>
          </a:bodyPr>
          <a:lstStyle/>
          <a:p>
            <a:r>
              <a:rPr lang="en-GB" dirty="0"/>
              <a:t>Planted to encourage pollination, had to block off to prevent animals from digging and eating them.</a:t>
            </a:r>
          </a:p>
        </p:txBody>
      </p:sp>
    </p:spTree>
    <p:extLst>
      <p:ext uri="{BB962C8B-B14F-4D97-AF65-F5344CB8AC3E}">
        <p14:creationId xmlns:p14="http://schemas.microsoft.com/office/powerpoint/2010/main" val="671025155"/>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een plant in a garden&#10;&#10;Description automatically generated">
            <a:extLst>
              <a:ext uri="{FF2B5EF4-FFF2-40B4-BE49-F238E27FC236}">
                <a16:creationId xmlns:a16="http://schemas.microsoft.com/office/drawing/2014/main" id="{3450CA8C-6928-475D-8604-93CC2AA2D9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654" y="353291"/>
            <a:ext cx="8201891" cy="6151418"/>
          </a:xfrm>
          <a:prstGeom prst="rect">
            <a:avLst/>
          </a:prstGeom>
        </p:spPr>
      </p:pic>
      <p:sp>
        <p:nvSpPr>
          <p:cNvPr id="6" name="TextBox 5">
            <a:extLst>
              <a:ext uri="{FF2B5EF4-FFF2-40B4-BE49-F238E27FC236}">
                <a16:creationId xmlns:a16="http://schemas.microsoft.com/office/drawing/2014/main" id="{FC5D47CF-1AC1-446E-94D3-7F7E3201420F}"/>
              </a:ext>
            </a:extLst>
          </p:cNvPr>
          <p:cNvSpPr txBox="1"/>
          <p:nvPr/>
        </p:nvSpPr>
        <p:spPr>
          <a:xfrm>
            <a:off x="8700654" y="2988394"/>
            <a:ext cx="1468582" cy="646331"/>
          </a:xfrm>
          <a:prstGeom prst="rect">
            <a:avLst/>
          </a:prstGeom>
          <a:noFill/>
        </p:spPr>
        <p:txBody>
          <a:bodyPr wrap="square" rtlCol="0">
            <a:spAutoFit/>
          </a:bodyPr>
          <a:lstStyle/>
          <a:p>
            <a:r>
              <a:rPr lang="en-GB" dirty="0"/>
              <a:t>Home grown peas.</a:t>
            </a:r>
          </a:p>
        </p:txBody>
      </p:sp>
    </p:spTree>
    <p:extLst>
      <p:ext uri="{BB962C8B-B14F-4D97-AF65-F5344CB8AC3E}">
        <p14:creationId xmlns:p14="http://schemas.microsoft.com/office/powerpoint/2010/main" val="2509020296"/>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6483606"/>
      </p:ext>
    </p:extLst>
  </p:cSld>
  <p:clrMapOvr>
    <a:masterClrMapping/>
  </p:clrMapOvr>
  <mc:AlternateContent xmlns:mc="http://schemas.openxmlformats.org/markup-compatibility/2006" xmlns:p14="http://schemas.microsoft.com/office/powerpoint/2010/main">
    <mc:Choice Requires="p14">
      <p:transition spd="slow" p14:dur="1250" advTm="5013">
        <p:circle/>
      </p:transition>
    </mc:Choice>
    <mc:Fallback xmlns="">
      <p:transition spd="slow" advTm="5013">
        <p:circl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3855</TotalTime>
  <Words>437</Words>
  <Application>Microsoft Office PowerPoint</Application>
  <PresentationFormat>Widescreen</PresentationFormat>
  <Paragraphs>59</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Trebuchet MS</vt:lpstr>
      <vt:lpstr>Wingdings 2</vt:lpstr>
      <vt:lpstr>Wingdings 3</vt:lpstr>
      <vt:lpstr>Facet</vt:lpstr>
      <vt:lpstr>0900982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Mercedes DeClaire</dc:creator>
  <cp:lastModifiedBy>Mercedes DeClaire</cp:lastModifiedBy>
  <cp:revision>19</cp:revision>
  <dcterms:created xsi:type="dcterms:W3CDTF">2020-06-13T14:18:54Z</dcterms:created>
  <dcterms:modified xsi:type="dcterms:W3CDTF">2020-07-02T15:43:41Z</dcterms:modified>
</cp:coreProperties>
</file>