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4"/>
  </p:notesMasterIdLst>
  <p:sldIdLst>
    <p:sldId id="284" r:id="rId2"/>
    <p:sldId id="347" r:id="rId3"/>
    <p:sldId id="289" r:id="rId4"/>
    <p:sldId id="257" r:id="rId5"/>
    <p:sldId id="258" r:id="rId6"/>
    <p:sldId id="288" r:id="rId7"/>
    <p:sldId id="362" r:id="rId8"/>
    <p:sldId id="350" r:id="rId9"/>
    <p:sldId id="348" r:id="rId10"/>
    <p:sldId id="351" r:id="rId11"/>
    <p:sldId id="354" r:id="rId12"/>
    <p:sldId id="352" r:id="rId13"/>
    <p:sldId id="356" r:id="rId14"/>
    <p:sldId id="273" r:id="rId15"/>
    <p:sldId id="364" r:id="rId16"/>
    <p:sldId id="355" r:id="rId17"/>
    <p:sldId id="371" r:id="rId18"/>
    <p:sldId id="369" r:id="rId19"/>
    <p:sldId id="357" r:id="rId20"/>
    <p:sldId id="360" r:id="rId21"/>
    <p:sldId id="361" r:id="rId22"/>
    <p:sldId id="353" r:id="rId23"/>
    <p:sldId id="373" r:id="rId24"/>
    <p:sldId id="370" r:id="rId25"/>
    <p:sldId id="277" r:id="rId26"/>
    <p:sldId id="263" r:id="rId27"/>
    <p:sldId id="264" r:id="rId28"/>
    <p:sldId id="265" r:id="rId29"/>
    <p:sldId id="278" r:id="rId30"/>
    <p:sldId id="283" r:id="rId31"/>
    <p:sldId id="281" r:id="rId32"/>
    <p:sldId id="282"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B148B"/>
    <a:srgbClr val="FFFFE5"/>
    <a:srgbClr val="F7F6D9"/>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0B0167A-53F1-481B-83E6-817B4BB0CA7A}" v="3" dt="2024-08-16T10:37:29.8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833" autoAdjust="0"/>
    <p:restoredTop sz="94660"/>
  </p:normalViewPr>
  <p:slideViewPr>
    <p:cSldViewPr snapToGrid="0">
      <p:cViewPr varScale="1">
        <p:scale>
          <a:sx n="64" d="100"/>
          <a:sy n="64" d="100"/>
        </p:scale>
        <p:origin x="75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umar P" userId="4f3531b72b5d84d8" providerId="LiveId" clId="{C0B0167A-53F1-481B-83E6-817B4BB0CA7A}"/>
    <pc:docChg chg="undo redo custSel delSld modSld">
      <pc:chgData name="Kumar P" userId="4f3531b72b5d84d8" providerId="LiveId" clId="{C0B0167A-53F1-481B-83E6-817B4BB0CA7A}" dt="2024-08-16T14:04:01.240" v="357" actId="20577"/>
      <pc:docMkLst>
        <pc:docMk/>
      </pc:docMkLst>
      <pc:sldChg chg="delSp modSp mod">
        <pc:chgData name="Kumar P" userId="4f3531b72b5d84d8" providerId="LiveId" clId="{C0B0167A-53F1-481B-83E6-817B4BB0CA7A}" dt="2024-08-15T12:07:18.239" v="25" actId="1076"/>
        <pc:sldMkLst>
          <pc:docMk/>
          <pc:sldMk cId="2201535715" sldId="257"/>
        </pc:sldMkLst>
        <pc:spChg chg="mod">
          <ac:chgData name="Kumar P" userId="4f3531b72b5d84d8" providerId="LiveId" clId="{C0B0167A-53F1-481B-83E6-817B4BB0CA7A}" dt="2024-08-15T12:07:07.132" v="21" actId="20577"/>
          <ac:spMkLst>
            <pc:docMk/>
            <pc:sldMk cId="2201535715" sldId="257"/>
            <ac:spMk id="2" creationId="{00000000-0000-0000-0000-000000000000}"/>
          </ac:spMkLst>
        </pc:spChg>
        <pc:spChg chg="del mod">
          <ac:chgData name="Kumar P" userId="4f3531b72b5d84d8" providerId="LiveId" clId="{C0B0167A-53F1-481B-83E6-817B4BB0CA7A}" dt="2024-08-15T12:07:13.654" v="24" actId="478"/>
          <ac:spMkLst>
            <pc:docMk/>
            <pc:sldMk cId="2201535715" sldId="257"/>
            <ac:spMk id="3" creationId="{00000000-0000-0000-0000-000000000000}"/>
          </ac:spMkLst>
        </pc:spChg>
        <pc:spChg chg="mod">
          <ac:chgData name="Kumar P" userId="4f3531b72b5d84d8" providerId="LiveId" clId="{C0B0167A-53F1-481B-83E6-817B4BB0CA7A}" dt="2024-08-15T12:07:18.239" v="25" actId="1076"/>
          <ac:spMkLst>
            <pc:docMk/>
            <pc:sldMk cId="2201535715" sldId="257"/>
            <ac:spMk id="4" creationId="{00000000-0000-0000-0000-000000000000}"/>
          </ac:spMkLst>
        </pc:spChg>
      </pc:sldChg>
      <pc:sldChg chg="modSp mod">
        <pc:chgData name="Kumar P" userId="4f3531b72b5d84d8" providerId="LiveId" clId="{C0B0167A-53F1-481B-83E6-817B4BB0CA7A}" dt="2024-08-15T12:08:17.678" v="30" actId="1076"/>
        <pc:sldMkLst>
          <pc:docMk/>
          <pc:sldMk cId="2628965213" sldId="258"/>
        </pc:sldMkLst>
        <pc:spChg chg="mod">
          <ac:chgData name="Kumar P" userId="4f3531b72b5d84d8" providerId="LiveId" clId="{C0B0167A-53F1-481B-83E6-817B4BB0CA7A}" dt="2024-08-15T12:08:11.018" v="28" actId="20577"/>
          <ac:spMkLst>
            <pc:docMk/>
            <pc:sldMk cId="2628965213" sldId="258"/>
            <ac:spMk id="2" creationId="{00000000-0000-0000-0000-000000000000}"/>
          </ac:spMkLst>
        </pc:spChg>
        <pc:spChg chg="mod">
          <ac:chgData name="Kumar P" userId="4f3531b72b5d84d8" providerId="LiveId" clId="{C0B0167A-53F1-481B-83E6-817B4BB0CA7A}" dt="2024-08-15T12:08:12.624" v="29" actId="5793"/>
          <ac:spMkLst>
            <pc:docMk/>
            <pc:sldMk cId="2628965213" sldId="258"/>
            <ac:spMk id="3" creationId="{00000000-0000-0000-0000-000000000000}"/>
          </ac:spMkLst>
        </pc:spChg>
        <pc:spChg chg="mod">
          <ac:chgData name="Kumar P" userId="4f3531b72b5d84d8" providerId="LiveId" clId="{C0B0167A-53F1-481B-83E6-817B4BB0CA7A}" dt="2024-08-15T12:08:17.678" v="30" actId="1076"/>
          <ac:spMkLst>
            <pc:docMk/>
            <pc:sldMk cId="2628965213" sldId="258"/>
            <ac:spMk id="4" creationId="{00000000-0000-0000-0000-000000000000}"/>
          </ac:spMkLst>
        </pc:spChg>
      </pc:sldChg>
      <pc:sldChg chg="modSp mod">
        <pc:chgData name="Kumar P" userId="4f3531b72b5d84d8" providerId="LiveId" clId="{C0B0167A-53F1-481B-83E6-817B4BB0CA7A}" dt="2024-08-15T12:37:10.283" v="84" actId="14100"/>
        <pc:sldMkLst>
          <pc:docMk/>
          <pc:sldMk cId="2234197657" sldId="263"/>
        </pc:sldMkLst>
        <pc:spChg chg="mod">
          <ac:chgData name="Kumar P" userId="4f3531b72b5d84d8" providerId="LiveId" clId="{C0B0167A-53F1-481B-83E6-817B4BB0CA7A}" dt="2024-08-15T12:37:10.283" v="84" actId="14100"/>
          <ac:spMkLst>
            <pc:docMk/>
            <pc:sldMk cId="2234197657" sldId="263"/>
            <ac:spMk id="2" creationId="{00000000-0000-0000-0000-000000000000}"/>
          </ac:spMkLst>
        </pc:spChg>
      </pc:sldChg>
      <pc:sldChg chg="modSp mod">
        <pc:chgData name="Kumar P" userId="4f3531b72b5d84d8" providerId="LiveId" clId="{C0B0167A-53F1-481B-83E6-817B4BB0CA7A}" dt="2024-08-15T12:37:19.373" v="86" actId="14100"/>
        <pc:sldMkLst>
          <pc:docMk/>
          <pc:sldMk cId="985598273" sldId="264"/>
        </pc:sldMkLst>
        <pc:spChg chg="mod">
          <ac:chgData name="Kumar P" userId="4f3531b72b5d84d8" providerId="LiveId" clId="{C0B0167A-53F1-481B-83E6-817B4BB0CA7A}" dt="2024-08-15T12:37:19.373" v="86" actId="14100"/>
          <ac:spMkLst>
            <pc:docMk/>
            <pc:sldMk cId="985598273" sldId="264"/>
            <ac:spMk id="2" creationId="{00000000-0000-0000-0000-000000000000}"/>
          </ac:spMkLst>
        </pc:spChg>
      </pc:sldChg>
      <pc:sldChg chg="modSp mod">
        <pc:chgData name="Kumar P" userId="4f3531b72b5d84d8" providerId="LiveId" clId="{C0B0167A-53F1-481B-83E6-817B4BB0CA7A}" dt="2024-08-15T12:37:26.737" v="88" actId="14100"/>
        <pc:sldMkLst>
          <pc:docMk/>
          <pc:sldMk cId="727016121" sldId="265"/>
        </pc:sldMkLst>
        <pc:spChg chg="mod">
          <ac:chgData name="Kumar P" userId="4f3531b72b5d84d8" providerId="LiveId" clId="{C0B0167A-53F1-481B-83E6-817B4BB0CA7A}" dt="2024-08-15T12:37:26.737" v="88" actId="14100"/>
          <ac:spMkLst>
            <pc:docMk/>
            <pc:sldMk cId="727016121" sldId="265"/>
            <ac:spMk id="2" creationId="{00000000-0000-0000-0000-000000000000}"/>
          </ac:spMkLst>
        </pc:spChg>
      </pc:sldChg>
      <pc:sldChg chg="modSp mod">
        <pc:chgData name="Kumar P" userId="4f3531b72b5d84d8" providerId="LiveId" clId="{C0B0167A-53F1-481B-83E6-817B4BB0CA7A}" dt="2024-08-15T12:10:07.961" v="43" actId="14100"/>
        <pc:sldMkLst>
          <pc:docMk/>
          <pc:sldMk cId="52211838" sldId="273"/>
        </pc:sldMkLst>
        <pc:spChg chg="mod">
          <ac:chgData name="Kumar P" userId="4f3531b72b5d84d8" providerId="LiveId" clId="{C0B0167A-53F1-481B-83E6-817B4BB0CA7A}" dt="2024-08-15T12:10:07.961" v="43" actId="14100"/>
          <ac:spMkLst>
            <pc:docMk/>
            <pc:sldMk cId="52211838" sldId="273"/>
            <ac:spMk id="2" creationId="{00000000-0000-0000-0000-000000000000}"/>
          </ac:spMkLst>
        </pc:spChg>
      </pc:sldChg>
      <pc:sldChg chg="delSp modSp mod">
        <pc:chgData name="Kumar P" userId="4f3531b72b5d84d8" providerId="LiveId" clId="{C0B0167A-53F1-481B-83E6-817B4BB0CA7A}" dt="2024-08-15T12:37:39.817" v="93" actId="478"/>
        <pc:sldMkLst>
          <pc:docMk/>
          <pc:sldMk cId="3680300684" sldId="278"/>
        </pc:sldMkLst>
        <pc:spChg chg="mod">
          <ac:chgData name="Kumar P" userId="4f3531b72b5d84d8" providerId="LiveId" clId="{C0B0167A-53F1-481B-83E6-817B4BB0CA7A}" dt="2024-08-15T12:37:32.442" v="89" actId="20577"/>
          <ac:spMkLst>
            <pc:docMk/>
            <pc:sldMk cId="3680300684" sldId="278"/>
            <ac:spMk id="8" creationId="{00000000-0000-0000-0000-000000000000}"/>
          </ac:spMkLst>
        </pc:spChg>
        <pc:spChg chg="del mod">
          <ac:chgData name="Kumar P" userId="4f3531b72b5d84d8" providerId="LiveId" clId="{C0B0167A-53F1-481B-83E6-817B4BB0CA7A}" dt="2024-08-15T12:37:39.817" v="93" actId="478"/>
          <ac:spMkLst>
            <pc:docMk/>
            <pc:sldMk cId="3680300684" sldId="278"/>
            <ac:spMk id="10" creationId="{00000000-0000-0000-0000-000000000000}"/>
          </ac:spMkLst>
        </pc:spChg>
      </pc:sldChg>
      <pc:sldChg chg="modSp mod">
        <pc:chgData name="Kumar P" userId="4f3531b72b5d84d8" providerId="LiveId" clId="{C0B0167A-53F1-481B-83E6-817B4BB0CA7A}" dt="2024-08-16T10:42:35.424" v="356" actId="27636"/>
        <pc:sldMkLst>
          <pc:docMk/>
          <pc:sldMk cId="169545931" sldId="281"/>
        </pc:sldMkLst>
        <pc:spChg chg="mod">
          <ac:chgData name="Kumar P" userId="4f3531b72b5d84d8" providerId="LiveId" clId="{C0B0167A-53F1-481B-83E6-817B4BB0CA7A}" dt="2024-08-15T12:37:50.135" v="95" actId="20577"/>
          <ac:spMkLst>
            <pc:docMk/>
            <pc:sldMk cId="169545931" sldId="281"/>
            <ac:spMk id="6" creationId="{00000000-0000-0000-0000-000000000000}"/>
          </ac:spMkLst>
        </pc:spChg>
        <pc:spChg chg="mod">
          <ac:chgData name="Kumar P" userId="4f3531b72b5d84d8" providerId="LiveId" clId="{C0B0167A-53F1-481B-83E6-817B4BB0CA7A}" dt="2024-08-16T10:42:35.424" v="356" actId="27636"/>
          <ac:spMkLst>
            <pc:docMk/>
            <pc:sldMk cId="169545931" sldId="281"/>
            <ac:spMk id="7" creationId="{00000000-0000-0000-0000-000000000000}"/>
          </ac:spMkLst>
        </pc:spChg>
      </pc:sldChg>
      <pc:sldChg chg="modSp mod">
        <pc:chgData name="Kumar P" userId="4f3531b72b5d84d8" providerId="LiveId" clId="{C0B0167A-53F1-481B-83E6-817B4BB0CA7A}" dt="2024-08-15T12:37:54.368" v="96" actId="20577"/>
        <pc:sldMkLst>
          <pc:docMk/>
          <pc:sldMk cId="3191754248" sldId="282"/>
        </pc:sldMkLst>
        <pc:spChg chg="mod">
          <ac:chgData name="Kumar P" userId="4f3531b72b5d84d8" providerId="LiveId" clId="{C0B0167A-53F1-481B-83E6-817B4BB0CA7A}" dt="2024-08-15T12:37:54.368" v="96" actId="20577"/>
          <ac:spMkLst>
            <pc:docMk/>
            <pc:sldMk cId="3191754248" sldId="282"/>
            <ac:spMk id="2" creationId="{00000000-0000-0000-0000-000000000000}"/>
          </ac:spMkLst>
        </pc:spChg>
      </pc:sldChg>
      <pc:sldChg chg="modSp mod">
        <pc:chgData name="Kumar P" userId="4f3531b72b5d84d8" providerId="LiveId" clId="{C0B0167A-53F1-481B-83E6-817B4BB0CA7A}" dt="2024-08-15T12:37:45.637" v="94" actId="20577"/>
        <pc:sldMkLst>
          <pc:docMk/>
          <pc:sldMk cId="3665195117" sldId="283"/>
        </pc:sldMkLst>
        <pc:spChg chg="mod">
          <ac:chgData name="Kumar P" userId="4f3531b72b5d84d8" providerId="LiveId" clId="{C0B0167A-53F1-481B-83E6-817B4BB0CA7A}" dt="2024-08-15T12:37:45.637" v="94" actId="20577"/>
          <ac:spMkLst>
            <pc:docMk/>
            <pc:sldMk cId="3665195117" sldId="283"/>
            <ac:spMk id="3" creationId="{00000000-0000-0000-0000-000000000000}"/>
          </ac:spMkLst>
        </pc:spChg>
      </pc:sldChg>
      <pc:sldChg chg="modSp mod">
        <pc:chgData name="Kumar P" userId="4f3531b72b5d84d8" providerId="LiveId" clId="{C0B0167A-53F1-481B-83E6-817B4BB0CA7A}" dt="2024-08-15T11:52:13.448" v="10" actId="20577"/>
        <pc:sldMkLst>
          <pc:docMk/>
          <pc:sldMk cId="1737681883" sldId="284"/>
        </pc:sldMkLst>
        <pc:spChg chg="mod">
          <ac:chgData name="Kumar P" userId="4f3531b72b5d84d8" providerId="LiveId" clId="{C0B0167A-53F1-481B-83E6-817B4BB0CA7A}" dt="2024-08-15T11:52:10.911" v="9" actId="20577"/>
          <ac:spMkLst>
            <pc:docMk/>
            <pc:sldMk cId="1737681883" sldId="284"/>
            <ac:spMk id="2" creationId="{00000000-0000-0000-0000-000000000000}"/>
          </ac:spMkLst>
        </pc:spChg>
        <pc:spChg chg="mod">
          <ac:chgData name="Kumar P" userId="4f3531b72b5d84d8" providerId="LiveId" clId="{C0B0167A-53F1-481B-83E6-817B4BB0CA7A}" dt="2024-08-15T11:52:13.448" v="10" actId="20577"/>
          <ac:spMkLst>
            <pc:docMk/>
            <pc:sldMk cId="1737681883" sldId="284"/>
            <ac:spMk id="3" creationId="{00000000-0000-0000-0000-000000000000}"/>
          </ac:spMkLst>
        </pc:spChg>
      </pc:sldChg>
      <pc:sldChg chg="delSp modSp mod">
        <pc:chgData name="Kumar P" userId="4f3531b72b5d84d8" providerId="LiveId" clId="{C0B0167A-53F1-481B-83E6-817B4BB0CA7A}" dt="2024-08-16T14:04:01.240" v="357" actId="20577"/>
        <pc:sldMkLst>
          <pc:docMk/>
          <pc:sldMk cId="726157216" sldId="288"/>
        </pc:sldMkLst>
        <pc:spChg chg="mod">
          <ac:chgData name="Kumar P" userId="4f3531b72b5d84d8" providerId="LiveId" clId="{C0B0167A-53F1-481B-83E6-817B4BB0CA7A}" dt="2024-08-15T12:09:01.409" v="31" actId="20577"/>
          <ac:spMkLst>
            <pc:docMk/>
            <pc:sldMk cId="726157216" sldId="288"/>
            <ac:spMk id="2" creationId="{21137CE9-D3C1-43AE-B673-F803AA68C470}"/>
          </ac:spMkLst>
        </pc:spChg>
        <pc:spChg chg="del mod">
          <ac:chgData name="Kumar P" userId="4f3531b72b5d84d8" providerId="LiveId" clId="{C0B0167A-53F1-481B-83E6-817B4BB0CA7A}" dt="2024-08-15T12:09:05.938" v="37" actId="478"/>
          <ac:spMkLst>
            <pc:docMk/>
            <pc:sldMk cId="726157216" sldId="288"/>
            <ac:spMk id="3" creationId="{71B5325E-89AA-4B77-BD90-2638CCAF2D4B}"/>
          </ac:spMkLst>
        </pc:spChg>
        <pc:spChg chg="mod">
          <ac:chgData name="Kumar P" userId="4f3531b72b5d84d8" providerId="LiveId" clId="{C0B0167A-53F1-481B-83E6-817B4BB0CA7A}" dt="2024-08-16T14:04:01.240" v="357" actId="20577"/>
          <ac:spMkLst>
            <pc:docMk/>
            <pc:sldMk cId="726157216" sldId="288"/>
            <ac:spMk id="4" creationId="{795ED5AF-AB2D-444C-94F9-8148BC87C204}"/>
          </ac:spMkLst>
        </pc:spChg>
      </pc:sldChg>
      <pc:sldChg chg="delSp modSp mod">
        <pc:chgData name="Kumar P" userId="4f3531b72b5d84d8" providerId="LiveId" clId="{C0B0167A-53F1-481B-83E6-817B4BB0CA7A}" dt="2024-08-15T12:06:28.767" v="20" actId="1076"/>
        <pc:sldMkLst>
          <pc:docMk/>
          <pc:sldMk cId="839900545" sldId="289"/>
        </pc:sldMkLst>
        <pc:spChg chg="mod">
          <ac:chgData name="Kumar P" userId="4f3531b72b5d84d8" providerId="LiveId" clId="{C0B0167A-53F1-481B-83E6-817B4BB0CA7A}" dt="2024-08-15T12:06:24.976" v="19" actId="20577"/>
          <ac:spMkLst>
            <pc:docMk/>
            <pc:sldMk cId="839900545" sldId="289"/>
            <ac:spMk id="4" creationId="{23C90A0F-589A-42FA-A31B-8CAC5595C707}"/>
          </ac:spMkLst>
        </pc:spChg>
        <pc:spChg chg="del mod">
          <ac:chgData name="Kumar P" userId="4f3531b72b5d84d8" providerId="LiveId" clId="{C0B0167A-53F1-481B-83E6-817B4BB0CA7A}" dt="2024-08-15T12:06:20.183" v="18" actId="478"/>
          <ac:spMkLst>
            <pc:docMk/>
            <pc:sldMk cId="839900545" sldId="289"/>
            <ac:spMk id="5" creationId="{6A07843C-DAB4-4FFD-AF6B-20E854EC94A5}"/>
          </ac:spMkLst>
        </pc:spChg>
        <pc:spChg chg="mod">
          <ac:chgData name="Kumar P" userId="4f3531b72b5d84d8" providerId="LiveId" clId="{C0B0167A-53F1-481B-83E6-817B4BB0CA7A}" dt="2024-08-15T12:06:28.767" v="20" actId="1076"/>
          <ac:spMkLst>
            <pc:docMk/>
            <pc:sldMk cId="839900545" sldId="289"/>
            <ac:spMk id="6" creationId="{486A4D68-4DDA-4B06-B192-C0812798B424}"/>
          </ac:spMkLst>
        </pc:spChg>
      </pc:sldChg>
      <pc:sldChg chg="delSp modSp mod">
        <pc:chgData name="Kumar P" userId="4f3531b72b5d84d8" providerId="LiveId" clId="{C0B0167A-53F1-481B-83E6-817B4BB0CA7A}" dt="2024-08-15T11:53:14.606" v="15" actId="1076"/>
        <pc:sldMkLst>
          <pc:docMk/>
          <pc:sldMk cId="0" sldId="347"/>
        </pc:sldMkLst>
        <pc:spChg chg="mod">
          <ac:chgData name="Kumar P" userId="4f3531b72b5d84d8" providerId="LiveId" clId="{C0B0167A-53F1-481B-83E6-817B4BB0CA7A}" dt="2024-08-15T11:53:03.843" v="11" actId="20577"/>
          <ac:spMkLst>
            <pc:docMk/>
            <pc:sldMk cId="0" sldId="347"/>
            <ac:spMk id="4" creationId="{87EEC95A-37B4-4BB8-B0DC-C9DD9DC073CB}"/>
          </ac:spMkLst>
        </pc:spChg>
        <pc:spChg chg="del mod">
          <ac:chgData name="Kumar P" userId="4f3531b72b5d84d8" providerId="LiveId" clId="{C0B0167A-53F1-481B-83E6-817B4BB0CA7A}" dt="2024-08-15T11:53:10.488" v="14" actId="478"/>
          <ac:spMkLst>
            <pc:docMk/>
            <pc:sldMk cId="0" sldId="347"/>
            <ac:spMk id="13315" creationId="{427C0C11-002D-48A3-8329-AE2CB2F20C9F}"/>
          </ac:spMkLst>
        </pc:spChg>
        <pc:spChg chg="mod">
          <ac:chgData name="Kumar P" userId="4f3531b72b5d84d8" providerId="LiveId" clId="{C0B0167A-53F1-481B-83E6-817B4BB0CA7A}" dt="2024-08-15T11:53:14.606" v="15" actId="1076"/>
          <ac:spMkLst>
            <pc:docMk/>
            <pc:sldMk cId="0" sldId="347"/>
            <ac:spMk id="13316" creationId="{406283B0-5D95-42AE-8B59-242EE9C88C9C}"/>
          </ac:spMkLst>
        </pc:spChg>
      </pc:sldChg>
      <pc:sldChg chg="addSp delSp modSp mod">
        <pc:chgData name="Kumar P" userId="4f3531b72b5d84d8" providerId="LiveId" clId="{C0B0167A-53F1-481B-83E6-817B4BB0CA7A}" dt="2024-08-15T12:16:08.147" v="67" actId="478"/>
        <pc:sldMkLst>
          <pc:docMk/>
          <pc:sldMk cId="2983269745" sldId="353"/>
        </pc:sldMkLst>
        <pc:spChg chg="mod">
          <ac:chgData name="Kumar P" userId="4f3531b72b5d84d8" providerId="LiveId" clId="{C0B0167A-53F1-481B-83E6-817B4BB0CA7A}" dt="2024-08-15T12:15:51.678" v="59" actId="20577"/>
          <ac:spMkLst>
            <pc:docMk/>
            <pc:sldMk cId="2983269745" sldId="353"/>
            <ac:spMk id="2" creationId="{E1116B30-D050-4CA2-BED3-B818DC8B5B0E}"/>
          </ac:spMkLst>
        </pc:spChg>
        <pc:spChg chg="mod">
          <ac:chgData name="Kumar P" userId="4f3531b72b5d84d8" providerId="LiveId" clId="{C0B0167A-53F1-481B-83E6-817B4BB0CA7A}" dt="2024-08-15T12:16:05.035" v="63" actId="27636"/>
          <ac:spMkLst>
            <pc:docMk/>
            <pc:sldMk cId="2983269745" sldId="353"/>
            <ac:spMk id="3" creationId="{867295F0-7656-4690-B5AC-8DB847B8555A}"/>
          </ac:spMkLst>
        </pc:spChg>
        <pc:spChg chg="del mod">
          <ac:chgData name="Kumar P" userId="4f3531b72b5d84d8" providerId="LiveId" clId="{C0B0167A-53F1-481B-83E6-817B4BB0CA7A}" dt="2024-08-15T12:16:05.358" v="65" actId="478"/>
          <ac:spMkLst>
            <pc:docMk/>
            <pc:sldMk cId="2983269745" sldId="353"/>
            <ac:spMk id="4" creationId="{E894406A-9D97-47A8-A986-751428B0657B}"/>
          </ac:spMkLst>
        </pc:spChg>
        <pc:spChg chg="add del mod">
          <ac:chgData name="Kumar P" userId="4f3531b72b5d84d8" providerId="LiveId" clId="{C0B0167A-53F1-481B-83E6-817B4BB0CA7A}" dt="2024-08-15T12:16:08.147" v="67" actId="478"/>
          <ac:spMkLst>
            <pc:docMk/>
            <pc:sldMk cId="2983269745" sldId="353"/>
            <ac:spMk id="6" creationId="{E094AB93-0191-AC71-883F-533896BDDA54}"/>
          </ac:spMkLst>
        </pc:spChg>
      </pc:sldChg>
      <pc:sldChg chg="delSp modSp mod">
        <pc:chgData name="Kumar P" userId="4f3531b72b5d84d8" providerId="LiveId" clId="{C0B0167A-53F1-481B-83E6-817B4BB0CA7A}" dt="2024-08-16T10:37:47.918" v="312" actId="20577"/>
        <pc:sldMkLst>
          <pc:docMk/>
          <pc:sldMk cId="1306380291" sldId="357"/>
        </pc:sldMkLst>
        <pc:spChg chg="mod">
          <ac:chgData name="Kumar P" userId="4f3531b72b5d84d8" providerId="LiveId" clId="{C0B0167A-53F1-481B-83E6-817B4BB0CA7A}" dt="2024-08-16T10:37:39.353" v="295" actId="20577"/>
          <ac:spMkLst>
            <pc:docMk/>
            <pc:sldMk cId="1306380291" sldId="357"/>
            <ac:spMk id="2" creationId="{322FFC88-666C-454E-8BAD-93074B42D6CB}"/>
          </ac:spMkLst>
        </pc:spChg>
        <pc:spChg chg="del mod">
          <ac:chgData name="Kumar P" userId="4f3531b72b5d84d8" providerId="LiveId" clId="{C0B0167A-53F1-481B-83E6-817B4BB0CA7A}" dt="2024-08-15T12:12:24.263" v="50" actId="478"/>
          <ac:spMkLst>
            <pc:docMk/>
            <pc:sldMk cId="1306380291" sldId="357"/>
            <ac:spMk id="3" creationId="{8E62A2C6-F0F6-4ED8-8C18-8A08EF45A4B8}"/>
          </ac:spMkLst>
        </pc:spChg>
        <pc:spChg chg="mod">
          <ac:chgData name="Kumar P" userId="4f3531b72b5d84d8" providerId="LiveId" clId="{C0B0167A-53F1-481B-83E6-817B4BB0CA7A}" dt="2024-08-16T10:37:47.918" v="312" actId="20577"/>
          <ac:spMkLst>
            <pc:docMk/>
            <pc:sldMk cId="1306380291" sldId="357"/>
            <ac:spMk id="4" creationId="{FCFCA4F2-201B-49BA-990E-AD9E8960B604}"/>
          </ac:spMkLst>
        </pc:spChg>
      </pc:sldChg>
      <pc:sldChg chg="del">
        <pc:chgData name="Kumar P" userId="4f3531b72b5d84d8" providerId="LiveId" clId="{C0B0167A-53F1-481B-83E6-817B4BB0CA7A}" dt="2024-08-15T12:12:04.077" v="45" actId="2696"/>
        <pc:sldMkLst>
          <pc:docMk/>
          <pc:sldMk cId="3958408352" sldId="358"/>
        </pc:sldMkLst>
      </pc:sldChg>
      <pc:sldChg chg="modSp mod">
        <pc:chgData name="Kumar P" userId="4f3531b72b5d84d8" providerId="LiveId" clId="{C0B0167A-53F1-481B-83E6-817B4BB0CA7A}" dt="2024-08-15T12:15:44.239" v="58" actId="1076"/>
        <pc:sldMkLst>
          <pc:docMk/>
          <pc:sldMk cId="1364621977" sldId="361"/>
        </pc:sldMkLst>
        <pc:spChg chg="mod">
          <ac:chgData name="Kumar P" userId="4f3531b72b5d84d8" providerId="LiveId" clId="{C0B0167A-53F1-481B-83E6-817B4BB0CA7A}" dt="2024-08-15T12:15:34.189" v="54" actId="20577"/>
          <ac:spMkLst>
            <pc:docMk/>
            <pc:sldMk cId="1364621977" sldId="361"/>
            <ac:spMk id="2" creationId="{F9CD818D-2D9F-4EEA-8B23-03B6F3474CE5}"/>
          </ac:spMkLst>
        </pc:spChg>
        <pc:spChg chg="mod">
          <ac:chgData name="Kumar P" userId="4f3531b72b5d84d8" providerId="LiveId" clId="{C0B0167A-53F1-481B-83E6-817B4BB0CA7A}" dt="2024-08-15T12:15:37.306" v="57" actId="27636"/>
          <ac:spMkLst>
            <pc:docMk/>
            <pc:sldMk cId="1364621977" sldId="361"/>
            <ac:spMk id="3" creationId="{2065743A-CAA1-44E6-AB52-152A87885DBD}"/>
          </ac:spMkLst>
        </pc:spChg>
        <pc:spChg chg="mod">
          <ac:chgData name="Kumar P" userId="4f3531b72b5d84d8" providerId="LiveId" clId="{C0B0167A-53F1-481B-83E6-817B4BB0CA7A}" dt="2024-08-15T12:15:44.239" v="58" actId="1076"/>
          <ac:spMkLst>
            <pc:docMk/>
            <pc:sldMk cId="1364621977" sldId="361"/>
            <ac:spMk id="4" creationId="{9497257C-0411-4125-9D26-7186859D47E2}"/>
          </ac:spMkLst>
        </pc:spChg>
      </pc:sldChg>
      <pc:sldChg chg="modSp mod">
        <pc:chgData name="Kumar P" userId="4f3531b72b5d84d8" providerId="LiveId" clId="{C0B0167A-53F1-481B-83E6-817B4BB0CA7A}" dt="2024-08-15T12:09:38.040" v="40" actId="27636"/>
        <pc:sldMkLst>
          <pc:docMk/>
          <pc:sldMk cId="4277952409" sldId="362"/>
        </pc:sldMkLst>
        <pc:spChg chg="mod">
          <ac:chgData name="Kumar P" userId="4f3531b72b5d84d8" providerId="LiveId" clId="{C0B0167A-53F1-481B-83E6-817B4BB0CA7A}" dt="2024-08-15T12:09:38.040" v="40" actId="27636"/>
          <ac:spMkLst>
            <pc:docMk/>
            <pc:sldMk cId="4277952409" sldId="362"/>
            <ac:spMk id="4" creationId="{5FE8A278-617B-4EF7-A4BA-14DA4E823CB2}"/>
          </ac:spMkLst>
        </pc:spChg>
      </pc:sldChg>
      <pc:sldChg chg="del">
        <pc:chgData name="Kumar P" userId="4f3531b72b5d84d8" providerId="LiveId" clId="{C0B0167A-53F1-481B-83E6-817B4BB0CA7A}" dt="2024-08-15T12:09:55.151" v="41" actId="2696"/>
        <pc:sldMkLst>
          <pc:docMk/>
          <pc:sldMk cId="2228894067" sldId="363"/>
        </pc:sldMkLst>
      </pc:sldChg>
      <pc:sldChg chg="del">
        <pc:chgData name="Kumar P" userId="4f3531b72b5d84d8" providerId="LiveId" clId="{C0B0167A-53F1-481B-83E6-817B4BB0CA7A}" dt="2024-08-15T12:11:58.327" v="44" actId="2696"/>
        <pc:sldMkLst>
          <pc:docMk/>
          <pc:sldMk cId="1519823618" sldId="365"/>
        </pc:sldMkLst>
      </pc:sldChg>
      <pc:sldChg chg="del">
        <pc:chgData name="Kumar P" userId="4f3531b72b5d84d8" providerId="LiveId" clId="{C0B0167A-53F1-481B-83E6-817B4BB0CA7A}" dt="2024-08-15T12:12:07.725" v="46" actId="2696"/>
        <pc:sldMkLst>
          <pc:docMk/>
          <pc:sldMk cId="4177876539" sldId="367"/>
        </pc:sldMkLst>
      </pc:sldChg>
      <pc:sldChg chg="addSp delSp modSp mod">
        <pc:chgData name="Kumar P" userId="4f3531b72b5d84d8" providerId="LiveId" clId="{C0B0167A-53F1-481B-83E6-817B4BB0CA7A}" dt="2024-08-16T10:37:29.808" v="281" actId="1076"/>
        <pc:sldMkLst>
          <pc:docMk/>
          <pc:sldMk cId="2976141290" sldId="369"/>
        </pc:sldMkLst>
        <pc:picChg chg="del">
          <ac:chgData name="Kumar P" userId="4f3531b72b5d84d8" providerId="LiveId" clId="{C0B0167A-53F1-481B-83E6-817B4BB0CA7A}" dt="2024-08-16T10:37:27.158" v="278" actId="478"/>
          <ac:picMkLst>
            <pc:docMk/>
            <pc:sldMk cId="2976141290" sldId="369"/>
            <ac:picMk id="3" creationId="{B8280588-CA47-404D-9806-28958CD99533}"/>
          </ac:picMkLst>
        </pc:picChg>
        <pc:picChg chg="add mod">
          <ac:chgData name="Kumar P" userId="4f3531b72b5d84d8" providerId="LiveId" clId="{C0B0167A-53F1-481B-83E6-817B4BB0CA7A}" dt="2024-08-16T10:37:29.808" v="281" actId="1076"/>
          <ac:picMkLst>
            <pc:docMk/>
            <pc:sldMk cId="2976141290" sldId="369"/>
            <ac:picMk id="1026" creationId="{84DF6635-C5F1-1D72-45C6-773AC8F09F59}"/>
          </ac:picMkLst>
        </pc:picChg>
      </pc:sldChg>
      <pc:sldChg chg="delSp modSp mod">
        <pc:chgData name="Kumar P" userId="4f3531b72b5d84d8" providerId="LiveId" clId="{C0B0167A-53F1-481B-83E6-817B4BB0CA7A}" dt="2024-08-15T12:36:59.656" v="82" actId="5793"/>
        <pc:sldMkLst>
          <pc:docMk/>
          <pc:sldMk cId="4116497278" sldId="370"/>
        </pc:sldMkLst>
        <pc:spChg chg="del mod">
          <ac:chgData name="Kumar P" userId="4f3531b72b5d84d8" providerId="LiveId" clId="{C0B0167A-53F1-481B-83E6-817B4BB0CA7A}" dt="2024-08-15T12:17:26.248" v="80" actId="478"/>
          <ac:spMkLst>
            <pc:docMk/>
            <pc:sldMk cId="4116497278" sldId="370"/>
            <ac:spMk id="3" creationId="{0360C02A-6E5A-4D26-9AAE-06903BEA0C24}"/>
          </ac:spMkLst>
        </pc:spChg>
        <pc:spChg chg="mod">
          <ac:chgData name="Kumar P" userId="4f3531b72b5d84d8" providerId="LiveId" clId="{C0B0167A-53F1-481B-83E6-817B4BB0CA7A}" dt="2024-08-15T12:36:59.656" v="82" actId="5793"/>
          <ac:spMkLst>
            <pc:docMk/>
            <pc:sldMk cId="4116497278" sldId="370"/>
            <ac:spMk id="4" creationId="{8DEE4205-A13D-4AC6-8127-92A2E129E781}"/>
          </ac:spMkLst>
        </pc:spChg>
      </pc:sldChg>
      <pc:sldChg chg="modSp mod">
        <pc:chgData name="Kumar P" userId="4f3531b72b5d84d8" providerId="LiveId" clId="{C0B0167A-53F1-481B-83E6-817B4BB0CA7A}" dt="2024-08-16T10:42:00.002" v="354" actId="114"/>
        <pc:sldMkLst>
          <pc:docMk/>
          <pc:sldMk cId="688612824" sldId="371"/>
        </pc:sldMkLst>
        <pc:spChg chg="mod">
          <ac:chgData name="Kumar P" userId="4f3531b72b5d84d8" providerId="LiveId" clId="{C0B0167A-53F1-481B-83E6-817B4BB0CA7A}" dt="2024-08-16T10:15:40.119" v="113" actId="20577"/>
          <ac:spMkLst>
            <pc:docMk/>
            <pc:sldMk cId="688612824" sldId="371"/>
            <ac:spMk id="2" creationId="{B5B7046E-F1B6-4350-B163-C21FF4D24CA3}"/>
          </ac:spMkLst>
        </pc:spChg>
        <pc:spChg chg="mod">
          <ac:chgData name="Kumar P" userId="4f3531b72b5d84d8" providerId="LiveId" clId="{C0B0167A-53F1-481B-83E6-817B4BB0CA7A}" dt="2024-08-16T10:42:00.002" v="354" actId="114"/>
          <ac:spMkLst>
            <pc:docMk/>
            <pc:sldMk cId="688612824" sldId="371"/>
            <ac:spMk id="4" creationId="{41507170-EA93-4417-99E4-AC763548D7C1}"/>
          </ac:spMkLst>
        </pc:spChg>
      </pc:sldChg>
      <pc:sldChg chg="del">
        <pc:chgData name="Kumar P" userId="4f3531b72b5d84d8" providerId="LiveId" clId="{C0B0167A-53F1-481B-83E6-817B4BB0CA7A}" dt="2024-08-15T12:12:42.856" v="53" actId="2696"/>
        <pc:sldMkLst>
          <pc:docMk/>
          <pc:sldMk cId="535946389" sldId="372"/>
        </pc:sldMkLst>
      </pc:sldChg>
      <pc:sldChg chg="addSp delSp modSp mod">
        <pc:chgData name="Kumar P" userId="4f3531b72b5d84d8" providerId="LiveId" clId="{C0B0167A-53F1-481B-83E6-817B4BB0CA7A}" dt="2024-08-15T12:17:14.476" v="76" actId="27636"/>
        <pc:sldMkLst>
          <pc:docMk/>
          <pc:sldMk cId="890085311" sldId="373"/>
        </pc:sldMkLst>
        <pc:spChg chg="mod">
          <ac:chgData name="Kumar P" userId="4f3531b72b5d84d8" providerId="LiveId" clId="{C0B0167A-53F1-481B-83E6-817B4BB0CA7A}" dt="2024-08-15T12:17:06.647" v="68" actId="20577"/>
          <ac:spMkLst>
            <pc:docMk/>
            <pc:sldMk cId="890085311" sldId="373"/>
            <ac:spMk id="2" creationId="{E1116B30-D050-4CA2-BED3-B818DC8B5B0E}"/>
          </ac:spMkLst>
        </pc:spChg>
        <pc:spChg chg="mod">
          <ac:chgData name="Kumar P" userId="4f3531b72b5d84d8" providerId="LiveId" clId="{C0B0167A-53F1-481B-83E6-817B4BB0CA7A}" dt="2024-08-15T12:17:14.476" v="76" actId="27636"/>
          <ac:spMkLst>
            <pc:docMk/>
            <pc:sldMk cId="890085311" sldId="373"/>
            <ac:spMk id="3" creationId="{867295F0-7656-4690-B5AC-8DB847B8555A}"/>
          </ac:spMkLst>
        </pc:spChg>
        <pc:spChg chg="del mod">
          <ac:chgData name="Kumar P" userId="4f3531b72b5d84d8" providerId="LiveId" clId="{C0B0167A-53F1-481B-83E6-817B4BB0CA7A}" dt="2024-08-15T12:17:09.647" v="72" actId="478"/>
          <ac:spMkLst>
            <pc:docMk/>
            <pc:sldMk cId="890085311" sldId="373"/>
            <ac:spMk id="4" creationId="{E894406A-9D97-47A8-A986-751428B0657B}"/>
          </ac:spMkLst>
        </pc:spChg>
        <pc:spChg chg="add del mod">
          <ac:chgData name="Kumar P" userId="4f3531b72b5d84d8" providerId="LiveId" clId="{C0B0167A-53F1-481B-83E6-817B4BB0CA7A}" dt="2024-08-15T12:17:12.101" v="74" actId="478"/>
          <ac:spMkLst>
            <pc:docMk/>
            <pc:sldMk cId="890085311" sldId="373"/>
            <ac:spMk id="6" creationId="{374EE11D-D1F0-8799-E07B-627EC10968F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772086-6DE5-41E9-B3DA-6A4C85691D4C}" type="datetimeFigureOut">
              <a:rPr lang="en-GB" smtClean="0"/>
              <a:t>16/08/2024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0342DE-1AA4-43B4-9CA9-4ED485D4EBCC}" type="slidenum">
              <a:rPr lang="en-GB" smtClean="0"/>
              <a:t>‹#›</a:t>
            </a:fld>
            <a:endParaRPr lang="en-GB"/>
          </a:p>
        </p:txBody>
      </p:sp>
    </p:spTree>
    <p:extLst>
      <p:ext uri="{BB962C8B-B14F-4D97-AF65-F5344CB8AC3E}">
        <p14:creationId xmlns:p14="http://schemas.microsoft.com/office/powerpoint/2010/main" val="22804619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25FA87-EF0F-470B-8C85-E4E65660B184}" type="slidenum">
              <a:rPr lang="en-GB" smtClean="0"/>
              <a:pPr/>
              <a:t>1</a:t>
            </a:fld>
            <a:endParaRPr lang="en-GB" dirty="0"/>
          </a:p>
        </p:txBody>
      </p:sp>
    </p:spTree>
    <p:extLst>
      <p:ext uri="{BB962C8B-B14F-4D97-AF65-F5344CB8AC3E}">
        <p14:creationId xmlns:p14="http://schemas.microsoft.com/office/powerpoint/2010/main" val="33946721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3C4E4EAB-F837-4816-BDF5-2F53061D8CE3}"/>
              </a:ext>
            </a:extLst>
          </p:cNvPr>
          <p:cNvSpPr>
            <a:spLocks noGrp="1" noRot="1" noChangeAspect="1" noChangeArrowheads="1" noTextEdit="1"/>
          </p:cNvSpPr>
          <p:nvPr>
            <p:ph type="sldImg"/>
          </p:nvPr>
        </p:nvSpPr>
        <p:spPr>
          <a:ln/>
        </p:spPr>
      </p:sp>
      <p:sp>
        <p:nvSpPr>
          <p:cNvPr id="14339" name="Notes Placeholder 2">
            <a:extLst>
              <a:ext uri="{FF2B5EF4-FFF2-40B4-BE49-F238E27FC236}">
                <a16:creationId xmlns:a16="http://schemas.microsoft.com/office/drawing/2014/main" id="{66B52CC4-2C64-410A-847E-DC20FDD4DB8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4340" name="Slide Number Placeholder 3">
            <a:extLst>
              <a:ext uri="{FF2B5EF4-FFF2-40B4-BE49-F238E27FC236}">
                <a16:creationId xmlns:a16="http://schemas.microsoft.com/office/drawing/2014/main" id="{DD4CDC07-C1A4-42D0-B460-62425EF8772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defTabSz="457200" eaLnBrk="0" fontAlgn="base" hangingPunct="0">
              <a:spcBef>
                <a:spcPct val="0"/>
              </a:spcBef>
              <a:spcAft>
                <a:spcPct val="0"/>
              </a:spcAft>
              <a:defRPr>
                <a:solidFill>
                  <a:schemeClr val="tx1"/>
                </a:solidFill>
                <a:latin typeface="Tw Cen MT" panose="020B0602020104020603" pitchFamily="34" charset="0"/>
              </a:defRPr>
            </a:lvl6pPr>
            <a:lvl7pPr marL="2971800" indent="-228600" defTabSz="457200" eaLnBrk="0" fontAlgn="base" hangingPunct="0">
              <a:spcBef>
                <a:spcPct val="0"/>
              </a:spcBef>
              <a:spcAft>
                <a:spcPct val="0"/>
              </a:spcAft>
              <a:defRPr>
                <a:solidFill>
                  <a:schemeClr val="tx1"/>
                </a:solidFill>
                <a:latin typeface="Tw Cen MT" panose="020B0602020104020603" pitchFamily="34" charset="0"/>
              </a:defRPr>
            </a:lvl7pPr>
            <a:lvl8pPr marL="3429000" indent="-228600" defTabSz="457200" eaLnBrk="0" fontAlgn="base" hangingPunct="0">
              <a:spcBef>
                <a:spcPct val="0"/>
              </a:spcBef>
              <a:spcAft>
                <a:spcPct val="0"/>
              </a:spcAft>
              <a:defRPr>
                <a:solidFill>
                  <a:schemeClr val="tx1"/>
                </a:solidFill>
                <a:latin typeface="Tw Cen MT" panose="020B0602020104020603" pitchFamily="34" charset="0"/>
              </a:defRPr>
            </a:lvl8pPr>
            <a:lvl9pPr marL="3886200" indent="-228600" defTabSz="457200" eaLnBrk="0" fontAlgn="base" hangingPunct="0">
              <a:spcBef>
                <a:spcPct val="0"/>
              </a:spcBef>
              <a:spcAft>
                <a:spcPct val="0"/>
              </a:spcAft>
              <a:defRPr>
                <a:solidFill>
                  <a:schemeClr val="tx1"/>
                </a:solidFill>
                <a:latin typeface="Tw Cen MT" panose="020B0602020104020603" pitchFamily="34" charset="0"/>
              </a:defRPr>
            </a:lvl9pPr>
          </a:lstStyle>
          <a:p>
            <a:fld id="{D96DB4F9-ABE2-40C1-B9DA-A02494944211}" type="slidenum">
              <a:rPr lang="en-US" altLang="en-US" smtClean="0">
                <a:latin typeface="Arial" panose="020B0604020202020204" pitchFamily="34" charset="0"/>
              </a:rPr>
              <a:pPr/>
              <a:t>2</a:t>
            </a:fld>
            <a:endParaRPr lang="en-US" altLang="en-US" dirty="0">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25FA87-EF0F-470B-8C85-E4E65660B184}" type="slidenum">
              <a:rPr lang="en-GB" smtClean="0"/>
              <a:pPr/>
              <a:t>3</a:t>
            </a:fld>
            <a:endParaRPr lang="en-GB" dirty="0"/>
          </a:p>
        </p:txBody>
      </p:sp>
    </p:spTree>
    <p:extLst>
      <p:ext uri="{BB962C8B-B14F-4D97-AF65-F5344CB8AC3E}">
        <p14:creationId xmlns:p14="http://schemas.microsoft.com/office/powerpoint/2010/main" val="14590114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25FA87-EF0F-470B-8C85-E4E65660B184}" type="slidenum">
              <a:rPr lang="en-GB" smtClean="0"/>
              <a:pPr/>
              <a:t>4</a:t>
            </a:fld>
            <a:endParaRPr lang="en-GB" dirty="0"/>
          </a:p>
        </p:txBody>
      </p:sp>
    </p:spTree>
    <p:extLst>
      <p:ext uri="{BB962C8B-B14F-4D97-AF65-F5344CB8AC3E}">
        <p14:creationId xmlns:p14="http://schemas.microsoft.com/office/powerpoint/2010/main" val="14360749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25FA87-EF0F-470B-8C85-E4E65660B184}" type="slidenum">
              <a:rPr lang="en-GB" smtClean="0"/>
              <a:pPr/>
              <a:t>5</a:t>
            </a:fld>
            <a:endParaRPr lang="en-GB" dirty="0"/>
          </a:p>
        </p:txBody>
      </p:sp>
    </p:spTree>
    <p:extLst>
      <p:ext uri="{BB962C8B-B14F-4D97-AF65-F5344CB8AC3E}">
        <p14:creationId xmlns:p14="http://schemas.microsoft.com/office/powerpoint/2010/main" val="25556186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25FA87-EF0F-470B-8C85-E4E65660B184}" type="slidenum">
              <a:rPr lang="en-GB" smtClean="0"/>
              <a:pPr/>
              <a:t>6</a:t>
            </a:fld>
            <a:endParaRPr lang="en-GB" dirty="0"/>
          </a:p>
        </p:txBody>
      </p:sp>
    </p:spTree>
    <p:extLst>
      <p:ext uri="{BB962C8B-B14F-4D97-AF65-F5344CB8AC3E}">
        <p14:creationId xmlns:p14="http://schemas.microsoft.com/office/powerpoint/2010/main" val="36167866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25FA87-EF0F-470B-8C85-E4E65660B184}" type="slidenum">
              <a:rPr lang="en-GB" smtClean="0"/>
              <a:pPr/>
              <a:t>7</a:t>
            </a:fld>
            <a:endParaRPr lang="en-GB" dirty="0"/>
          </a:p>
        </p:txBody>
      </p:sp>
    </p:spTree>
    <p:extLst>
      <p:ext uri="{BB962C8B-B14F-4D97-AF65-F5344CB8AC3E}">
        <p14:creationId xmlns:p14="http://schemas.microsoft.com/office/powerpoint/2010/main" val="808993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25FA87-EF0F-470B-8C85-E4E65660B184}" type="slidenum">
              <a:rPr lang="en-GB" smtClean="0"/>
              <a:pPr/>
              <a:t>8</a:t>
            </a:fld>
            <a:endParaRPr lang="en-GB" dirty="0"/>
          </a:p>
        </p:txBody>
      </p:sp>
    </p:spTree>
    <p:extLst>
      <p:ext uri="{BB962C8B-B14F-4D97-AF65-F5344CB8AC3E}">
        <p14:creationId xmlns:p14="http://schemas.microsoft.com/office/powerpoint/2010/main" val="25947758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25FA87-EF0F-470B-8C85-E4E65660B184}" type="slidenum">
              <a:rPr lang="en-GB" smtClean="0"/>
              <a:pPr/>
              <a:t>9</a:t>
            </a:fld>
            <a:endParaRPr lang="en-GB" dirty="0"/>
          </a:p>
        </p:txBody>
      </p:sp>
    </p:spTree>
    <p:extLst>
      <p:ext uri="{BB962C8B-B14F-4D97-AF65-F5344CB8AC3E}">
        <p14:creationId xmlns:p14="http://schemas.microsoft.com/office/powerpoint/2010/main" val="23420945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25FA87-EF0F-470B-8C85-E4E65660B184}" type="slidenum">
              <a:rPr lang="en-GB" smtClean="0"/>
              <a:pPr/>
              <a:t>10</a:t>
            </a:fld>
            <a:endParaRPr lang="en-GB" dirty="0"/>
          </a:p>
        </p:txBody>
      </p:sp>
    </p:spTree>
    <p:extLst>
      <p:ext uri="{BB962C8B-B14F-4D97-AF65-F5344CB8AC3E}">
        <p14:creationId xmlns:p14="http://schemas.microsoft.com/office/powerpoint/2010/main" val="39266455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525FA87-EF0F-470B-8C85-E4E65660B184}" type="slidenum">
              <a:rPr lang="en-GB" smtClean="0"/>
              <a:pPr/>
              <a:t>32</a:t>
            </a:fld>
            <a:endParaRPr lang="en-GB" dirty="0"/>
          </a:p>
        </p:txBody>
      </p:sp>
    </p:spTree>
    <p:extLst>
      <p:ext uri="{BB962C8B-B14F-4D97-AF65-F5344CB8AC3E}">
        <p14:creationId xmlns:p14="http://schemas.microsoft.com/office/powerpoint/2010/main" val="17453627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16/08/2024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79343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16/08/2024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472613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16/08/2024</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5412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a:t>
            </a:r>
            <a:r>
              <a:rPr lang="en-US" dirty="0" err="1"/>
              <a:t>levelflkfdl</a:t>
            </a:r>
            <a:r>
              <a:rPr lang="en-US" dirty="0"/>
              <a:t>;</a:t>
            </a:r>
          </a:p>
          <a:p>
            <a:pPr lvl="4"/>
            <a:r>
              <a:rPr lang="en-US" dirty="0"/>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16/08/2024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456903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16/08/2024</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071937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16/08/2024</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611655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16/08/2024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27643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16/08/2024</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478015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16/08/2024</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01809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16/08/2024</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774450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16/08/2024</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788199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16/08/2024</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8824382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hyperlink" Target="https://www.bing.com/videos/search?q=outdoor+learning+foundation+stage&amp;&amp;view=detail&amp;mid=E2EC78971A9C8B937B8CE2EC78971A9C8B937B8C&amp;&amp;FORM=VRDGAR&amp;ru=%2Fvideos%2Fsearch%3Fq%3Doutdoor%2520learning%2520foundation%2520stage%26qs%3Dn%26form%3DQBVR%26sp%3D-1%26pq%3Doutdoor%2520learning%2520foundation%2520stage%26sc%3D0-33%26sk%3D%26cvid%3D2BA379292E3145668CF1ECF12ADD5BD9" TargetMode="Externa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hyperlink" Target="https://www.earlyyears.tv/7-areas-of-learning-in-eyfs/" TargetMode="External"/><Relationship Id="rId2" Type="http://schemas.openxmlformats.org/officeDocument/2006/relationships/hyperlink" Target="https://hwb.gov.wales/curriculum-for-wales/mathematics-and-numeracy/descriptions-of-learning/" TargetMode="Externa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hyperlink" Target="https://www.bing.com/videos/search?q=sbs+news+danish+forest+school&amp;view=detail&amp;mid=EF011D05822D0DFC1ECAEF011D05822D0DFC1ECA&amp;FORM=VIRE"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www.bing.com/videos/search?q=montessori+outdoors&amp;&amp;view=detail&amp;mid=02F6044447E35CF7366A02F6044447E35CF7366A&amp;&amp;FORM=VRDGAR&amp;ru=%2Fvideos%2Fsearch%3Fq%3Dmontessori%2Boutdoors%26FORM%3DHDRSC4" TargetMode="Externa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hyperlink" Target="https://youtu.be/Ja7SS1olx5I" TargetMode="External"/><Relationship Id="rId2" Type="http://schemas.openxmlformats.org/officeDocument/2006/relationships/hyperlink" Target="https://www.youtube.com/watch?v=5lGrYqaI26U" TargetMode="Externa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hyperlink" Target="https://www.youtube.com/watch?v=4wE3I9jePa0" TargetMode="External"/><Relationship Id="rId2" Type="http://schemas.openxmlformats.org/officeDocument/2006/relationships/hyperlink" Target="https://www.youtube.com/watch?v=HQKD5evdcrg" TargetMode="Externa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hyperlink" Target="http://www.newbeginningsatgrace.com/space.html" TargetMode="External"/><Relationship Id="rId2" Type="http://schemas.openxmlformats.org/officeDocument/2006/relationships/hyperlink" Target="https://www.earlyyearseducator.co.uk/features/article/possibilities-on-offer" TargetMode="External"/><Relationship Id="rId1" Type="http://schemas.openxmlformats.org/officeDocument/2006/relationships/slideLayout" Target="../slideLayouts/slideLayout2.xml"/><Relationship Id="rId6" Type="http://schemas.openxmlformats.org/officeDocument/2006/relationships/hyperlink" Target="http://theimaginationtree.com/2016/05/inspiring-outdoor-play-spaces-kids.html" TargetMode="External"/><Relationship Id="rId5" Type="http://schemas.openxmlformats.org/officeDocument/2006/relationships/hyperlink" Target="http://play-based-learning.weebly.com/respecting-the-natural-environment.html" TargetMode="External"/><Relationship Id="rId4" Type="http://schemas.openxmlformats.org/officeDocument/2006/relationships/hyperlink" Target="https://www.pinterest.co.uk/aliciadover15/forest-schools/"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519084"/>
            <a:ext cx="9144000" cy="2387600"/>
          </a:xfrm>
        </p:spPr>
        <p:txBody>
          <a:bodyPr>
            <a:normAutofit fontScale="90000"/>
          </a:bodyPr>
          <a:lstStyle/>
          <a:p>
            <a:br>
              <a:rPr lang="en-GB" sz="5300" dirty="0"/>
            </a:br>
            <a:r>
              <a:rPr lang="en-GB" sz="5300" dirty="0"/>
              <a:t>ECEY5005 </a:t>
            </a:r>
            <a:br>
              <a:rPr kumimoji="0" lang="en-GB" sz="4000" b="0" i="0" u="none" strike="noStrike" kern="1200" cap="none" spc="0" normalizeH="0" baseline="0" noProof="0" dirty="0">
                <a:ln>
                  <a:noFill/>
                </a:ln>
                <a:effectLst/>
                <a:uLnTx/>
                <a:uFillTx/>
                <a:ea typeface="+mj-ea"/>
                <a:cs typeface="+mj-cs"/>
              </a:rPr>
            </a:br>
            <a:br>
              <a:rPr kumimoji="0" lang="en-GB" sz="4000" b="0" i="0" u="none" strike="noStrike" kern="1200" cap="none" spc="0" normalizeH="0" baseline="0" noProof="0" dirty="0">
                <a:ln>
                  <a:noFill/>
                </a:ln>
                <a:effectLst/>
                <a:uLnTx/>
                <a:uFillTx/>
                <a:ea typeface="+mj-ea"/>
                <a:cs typeface="+mj-cs"/>
              </a:rPr>
            </a:br>
            <a:r>
              <a:rPr kumimoji="0" lang="en-GB" sz="4000" b="1" i="1" u="none" strike="noStrike" kern="1200" cap="none" spc="0" normalizeH="0" baseline="0" noProof="0" dirty="0">
                <a:ln>
                  <a:noFill/>
                </a:ln>
                <a:solidFill>
                  <a:srgbClr val="0070C0"/>
                </a:solidFill>
                <a:effectLst/>
                <a:uLnTx/>
                <a:uFillTx/>
                <a:ea typeface="+mj-ea"/>
                <a:cs typeface="+mj-cs"/>
              </a:rPr>
              <a:t>Awe and Wonder: science, mathematics and the outdoors</a:t>
            </a:r>
            <a:endParaRPr lang="en-GB" dirty="0">
              <a:solidFill>
                <a:srgbClr val="0070C0"/>
              </a:solidFill>
            </a:endParaRPr>
          </a:p>
        </p:txBody>
      </p:sp>
      <p:sp>
        <p:nvSpPr>
          <p:cNvPr id="3" name="Subtitle 2"/>
          <p:cNvSpPr>
            <a:spLocks noGrp="1"/>
          </p:cNvSpPr>
          <p:nvPr>
            <p:ph type="subTitle" idx="1"/>
          </p:nvPr>
        </p:nvSpPr>
        <p:spPr/>
        <p:txBody>
          <a:bodyPr/>
          <a:lstStyle/>
          <a:p>
            <a:endParaRPr lang="en-GB" dirty="0">
              <a:solidFill>
                <a:schemeClr val="bg2"/>
              </a:solidFill>
            </a:endParaRPr>
          </a:p>
          <a:p>
            <a:r>
              <a:rPr lang="en-GB" dirty="0">
                <a:solidFill>
                  <a:srgbClr val="0070C0"/>
                </a:solidFill>
              </a:rPr>
              <a:t>Lecture 1</a:t>
            </a:r>
          </a:p>
          <a:p>
            <a:endParaRPr lang="en-GB" dirty="0"/>
          </a:p>
        </p:txBody>
      </p:sp>
    </p:spTree>
    <p:extLst>
      <p:ext uri="{BB962C8B-B14F-4D97-AF65-F5344CB8AC3E}">
        <p14:creationId xmlns:p14="http://schemas.microsoft.com/office/powerpoint/2010/main" val="17376818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7EEC95A-37B4-4BB8-B0DC-C9DD9DC073CB}"/>
              </a:ext>
            </a:extLst>
          </p:cNvPr>
          <p:cNvSpPr>
            <a:spLocks noGrp="1"/>
          </p:cNvSpPr>
          <p:nvPr>
            <p:ph type="title"/>
          </p:nvPr>
        </p:nvSpPr>
        <p:spPr>
          <a:xfrm>
            <a:off x="2292350" y="585788"/>
            <a:ext cx="7289800" cy="1014412"/>
          </a:xfrm>
        </p:spPr>
        <p:txBody>
          <a:bodyPr>
            <a:normAutofit/>
          </a:bodyPr>
          <a:lstStyle/>
          <a:p>
            <a:pPr>
              <a:defRPr/>
            </a:pPr>
            <a:r>
              <a:rPr lang="en-GB" sz="4800" i="1" dirty="0">
                <a:solidFill>
                  <a:srgbClr val="0070C0"/>
                </a:solidFill>
              </a:rPr>
              <a:t>Resources</a:t>
            </a:r>
          </a:p>
        </p:txBody>
      </p:sp>
      <p:sp>
        <p:nvSpPr>
          <p:cNvPr id="13316" name="Content Placeholder 5">
            <a:extLst>
              <a:ext uri="{FF2B5EF4-FFF2-40B4-BE49-F238E27FC236}">
                <a16:creationId xmlns:a16="http://schemas.microsoft.com/office/drawing/2014/main" id="{406283B0-5D95-42AE-8B59-242EE9C88C9C}"/>
              </a:ext>
            </a:extLst>
          </p:cNvPr>
          <p:cNvSpPr>
            <a:spLocks noGrp="1"/>
          </p:cNvSpPr>
          <p:nvPr>
            <p:ph sz="half" idx="2"/>
          </p:nvPr>
        </p:nvSpPr>
        <p:spPr>
          <a:xfrm>
            <a:off x="2186609" y="1600200"/>
            <a:ext cx="4316413" cy="3989388"/>
          </a:xfrm>
        </p:spPr>
        <p:txBody>
          <a:bodyPr/>
          <a:lstStyle/>
          <a:p>
            <a:endParaRPr lang="en-GB" altLang="en-US" dirty="0">
              <a:solidFill>
                <a:srgbClr val="002060"/>
              </a:solidFill>
            </a:endParaRPr>
          </a:p>
          <a:p>
            <a:r>
              <a:rPr lang="en-GB" altLang="en-US" i="1" dirty="0">
                <a:solidFill>
                  <a:srgbClr val="0070C0"/>
                </a:solidFill>
              </a:rPr>
              <a:t>PP for the lecture</a:t>
            </a:r>
          </a:p>
          <a:p>
            <a:r>
              <a:rPr lang="en-GB" altLang="en-US" i="1" dirty="0">
                <a:solidFill>
                  <a:srgbClr val="0070C0"/>
                </a:solidFill>
              </a:rPr>
              <a:t>Research</a:t>
            </a:r>
          </a:p>
          <a:p>
            <a:r>
              <a:rPr lang="en-GB" altLang="en-US" i="1" dirty="0">
                <a:solidFill>
                  <a:srgbClr val="0070C0"/>
                </a:solidFill>
              </a:rPr>
              <a:t>Leganto</a:t>
            </a:r>
          </a:p>
          <a:p>
            <a:r>
              <a:rPr lang="en-GB" altLang="en-US" i="1" dirty="0">
                <a:solidFill>
                  <a:srgbClr val="0070C0"/>
                </a:solidFill>
              </a:rPr>
              <a:t>Moodle</a:t>
            </a:r>
          </a:p>
          <a:p>
            <a:r>
              <a:rPr lang="en-GB" altLang="en-US" i="1" dirty="0">
                <a:solidFill>
                  <a:srgbClr val="0070C0"/>
                </a:solidFill>
              </a:rPr>
              <a:t>Library</a:t>
            </a:r>
          </a:p>
          <a:p>
            <a:r>
              <a:rPr lang="en-GB" altLang="en-US" i="1" dirty="0">
                <a:solidFill>
                  <a:srgbClr val="0070C0"/>
                </a:solidFill>
              </a:rPr>
              <a:t>Google Scholar</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3C90A0F-589A-42FA-A31B-8CAC5595C707}"/>
              </a:ext>
            </a:extLst>
          </p:cNvPr>
          <p:cNvSpPr>
            <a:spLocks noGrp="1"/>
          </p:cNvSpPr>
          <p:nvPr>
            <p:ph type="title"/>
          </p:nvPr>
        </p:nvSpPr>
        <p:spPr/>
        <p:txBody>
          <a:bodyPr>
            <a:normAutofit/>
          </a:bodyPr>
          <a:lstStyle/>
          <a:p>
            <a:r>
              <a:rPr lang="en-GB" sz="4800" dirty="0"/>
              <a:t>Content</a:t>
            </a:r>
            <a:endParaRPr lang="en-GB" sz="4800" i="1" dirty="0">
              <a:solidFill>
                <a:srgbClr val="0070C0"/>
              </a:solidFill>
            </a:endParaRPr>
          </a:p>
        </p:txBody>
      </p:sp>
      <p:sp>
        <p:nvSpPr>
          <p:cNvPr id="6" name="Content Placeholder 5">
            <a:extLst>
              <a:ext uri="{FF2B5EF4-FFF2-40B4-BE49-F238E27FC236}">
                <a16:creationId xmlns:a16="http://schemas.microsoft.com/office/drawing/2014/main" id="{486A4D68-4DDA-4B06-B192-C0812798B424}"/>
              </a:ext>
            </a:extLst>
          </p:cNvPr>
          <p:cNvSpPr>
            <a:spLocks noGrp="1"/>
          </p:cNvSpPr>
          <p:nvPr>
            <p:ph sz="half" idx="2"/>
          </p:nvPr>
        </p:nvSpPr>
        <p:spPr>
          <a:xfrm>
            <a:off x="838200" y="1597025"/>
            <a:ext cx="5181600" cy="4351338"/>
          </a:xfrm>
        </p:spPr>
        <p:txBody>
          <a:bodyPr/>
          <a:lstStyle/>
          <a:p>
            <a:r>
              <a:rPr lang="en-GB" i="1" dirty="0">
                <a:solidFill>
                  <a:srgbClr val="0070C0"/>
                </a:solidFill>
              </a:rPr>
              <a:t>Our values</a:t>
            </a:r>
          </a:p>
          <a:p>
            <a:r>
              <a:rPr lang="en-GB" dirty="0">
                <a:solidFill>
                  <a:srgbClr val="0070C0"/>
                </a:solidFill>
              </a:rPr>
              <a:t>Pedagogy, Theory and philosophy</a:t>
            </a:r>
          </a:p>
          <a:p>
            <a:r>
              <a:rPr lang="en-GB" dirty="0">
                <a:solidFill>
                  <a:srgbClr val="0070C0"/>
                </a:solidFill>
              </a:rPr>
              <a:t>Curriculum</a:t>
            </a:r>
          </a:p>
          <a:p>
            <a:r>
              <a:rPr lang="en-GB" dirty="0">
                <a:solidFill>
                  <a:srgbClr val="0070C0"/>
                </a:solidFill>
              </a:rPr>
              <a:t>Practical examples</a:t>
            </a:r>
            <a:endParaRPr lang="en-GB" i="1" dirty="0">
              <a:solidFill>
                <a:srgbClr val="0070C0"/>
              </a:solidFill>
            </a:endParaRPr>
          </a:p>
        </p:txBody>
      </p:sp>
    </p:spTree>
    <p:extLst>
      <p:ext uri="{BB962C8B-B14F-4D97-AF65-F5344CB8AC3E}">
        <p14:creationId xmlns:p14="http://schemas.microsoft.com/office/powerpoint/2010/main" val="8399005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90501"/>
            <a:ext cx="10515600" cy="1238249"/>
          </a:xfrm>
        </p:spPr>
        <p:txBody>
          <a:bodyPr>
            <a:noAutofit/>
          </a:bodyPr>
          <a:lstStyle/>
          <a:p>
            <a:pPr algn="ctr"/>
            <a:r>
              <a:rPr lang="en-GB" sz="4800" b="1" i="1" dirty="0">
                <a:solidFill>
                  <a:srgbClr val="0070C0"/>
                </a:solidFill>
              </a:rPr>
              <a:t>Exercise</a:t>
            </a:r>
          </a:p>
        </p:txBody>
      </p:sp>
      <p:sp>
        <p:nvSpPr>
          <p:cNvPr id="4" name="Content Placeholder 3"/>
          <p:cNvSpPr>
            <a:spLocks noGrp="1"/>
          </p:cNvSpPr>
          <p:nvPr>
            <p:ph sz="half" idx="2"/>
          </p:nvPr>
        </p:nvSpPr>
        <p:spPr>
          <a:xfrm>
            <a:off x="755374" y="1577147"/>
            <a:ext cx="5181600" cy="4351338"/>
          </a:xfrm>
        </p:spPr>
        <p:txBody>
          <a:bodyPr>
            <a:normAutofit/>
          </a:bodyPr>
          <a:lstStyle/>
          <a:p>
            <a:r>
              <a:rPr lang="en-GB" sz="3600" dirty="0">
                <a:solidFill>
                  <a:srgbClr val="0070C0"/>
                </a:solidFill>
              </a:rPr>
              <a:t>Think about your own childhood.</a:t>
            </a:r>
          </a:p>
          <a:p>
            <a:r>
              <a:rPr lang="en-GB" sz="3600" dirty="0">
                <a:solidFill>
                  <a:srgbClr val="0070C0"/>
                </a:solidFill>
              </a:rPr>
              <a:t>Where and what did you play?</a:t>
            </a:r>
          </a:p>
        </p:txBody>
      </p:sp>
    </p:spTree>
    <p:extLst>
      <p:ext uri="{BB962C8B-B14F-4D97-AF65-F5344CB8AC3E}">
        <p14:creationId xmlns:p14="http://schemas.microsoft.com/office/powerpoint/2010/main" val="22015357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7015" y="135155"/>
            <a:ext cx="10515600" cy="1255609"/>
          </a:xfrm>
        </p:spPr>
        <p:txBody>
          <a:bodyPr>
            <a:noAutofit/>
          </a:bodyPr>
          <a:lstStyle/>
          <a:p>
            <a:pPr algn="ctr"/>
            <a:r>
              <a:rPr lang="en-GB" sz="4800" b="1" i="1" dirty="0">
                <a:solidFill>
                  <a:srgbClr val="5B9BD5">
                    <a:lumMod val="75000"/>
                  </a:srgbClr>
                </a:solidFill>
              </a:rPr>
              <a:t> </a:t>
            </a:r>
            <a:br>
              <a:rPr lang="en-GB" sz="4800" b="1" i="1" dirty="0">
                <a:solidFill>
                  <a:srgbClr val="5B9BD5">
                    <a:lumMod val="75000"/>
                  </a:srgbClr>
                </a:solidFill>
              </a:rPr>
            </a:br>
            <a:r>
              <a:rPr lang="en-GB" sz="4800" b="1" i="1" dirty="0">
                <a:solidFill>
                  <a:srgbClr val="5B9BD5">
                    <a:lumMod val="75000"/>
                  </a:srgbClr>
                </a:solidFill>
              </a:rPr>
              <a:t>Exercise</a:t>
            </a:r>
            <a:endParaRPr lang="en-GB" sz="4800" b="1" dirty="0">
              <a:solidFill>
                <a:schemeClr val="accent1">
                  <a:lumMod val="75000"/>
                </a:schemeClr>
              </a:solidFill>
            </a:endParaRPr>
          </a:p>
        </p:txBody>
      </p:sp>
      <p:sp>
        <p:nvSpPr>
          <p:cNvPr id="3" name="Content Placeholder 2"/>
          <p:cNvSpPr>
            <a:spLocks noGrp="1"/>
          </p:cNvSpPr>
          <p:nvPr>
            <p:ph sz="half" idx="1"/>
          </p:nvPr>
        </p:nvSpPr>
        <p:spPr/>
        <p:txBody>
          <a:bodyPr>
            <a:normAutofit/>
          </a:bodyPr>
          <a:lstStyle/>
          <a:p>
            <a:pPr marL="0" indent="0">
              <a:buNone/>
            </a:pPr>
            <a:br>
              <a:rPr lang="cy-GB" sz="4000" dirty="0"/>
            </a:br>
            <a:endParaRPr lang="cy-GB" sz="4000" dirty="0"/>
          </a:p>
          <a:p>
            <a:endParaRPr lang="en-GB" sz="4000" dirty="0"/>
          </a:p>
        </p:txBody>
      </p:sp>
      <p:sp>
        <p:nvSpPr>
          <p:cNvPr id="4" name="Content Placeholder 3"/>
          <p:cNvSpPr>
            <a:spLocks noGrp="1"/>
          </p:cNvSpPr>
          <p:nvPr>
            <p:ph sz="half" idx="2"/>
          </p:nvPr>
        </p:nvSpPr>
        <p:spPr>
          <a:xfrm>
            <a:off x="723215" y="1597025"/>
            <a:ext cx="5181600" cy="4351338"/>
          </a:xfrm>
        </p:spPr>
        <p:txBody>
          <a:bodyPr/>
          <a:lstStyle/>
          <a:p>
            <a:r>
              <a:rPr lang="en-GB" sz="4000" i="1" dirty="0">
                <a:solidFill>
                  <a:srgbClr val="0070C0"/>
                </a:solidFill>
              </a:rPr>
              <a:t>What was special about the environment?</a:t>
            </a:r>
          </a:p>
          <a:p>
            <a:r>
              <a:rPr lang="en-GB" sz="4000" i="1" dirty="0">
                <a:solidFill>
                  <a:srgbClr val="0070C0"/>
                </a:solidFill>
              </a:rPr>
              <a:t>What was the role of the adult?</a:t>
            </a:r>
            <a:br>
              <a:rPr lang="en-GB" sz="4000" i="1" dirty="0">
                <a:solidFill>
                  <a:srgbClr val="0070C0"/>
                </a:solidFill>
              </a:rPr>
            </a:br>
            <a:endParaRPr lang="en-GB" sz="4000" i="1" dirty="0">
              <a:solidFill>
                <a:srgbClr val="0070C0"/>
              </a:solidFill>
            </a:endParaRPr>
          </a:p>
          <a:p>
            <a:endParaRPr lang="en-GB" dirty="0"/>
          </a:p>
        </p:txBody>
      </p:sp>
    </p:spTree>
    <p:extLst>
      <p:ext uri="{BB962C8B-B14F-4D97-AF65-F5344CB8AC3E}">
        <p14:creationId xmlns:p14="http://schemas.microsoft.com/office/powerpoint/2010/main" val="26289652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137CE9-D3C1-43AE-B673-F803AA68C470}"/>
              </a:ext>
            </a:extLst>
          </p:cNvPr>
          <p:cNvSpPr>
            <a:spLocks noGrp="1"/>
          </p:cNvSpPr>
          <p:nvPr>
            <p:ph type="title"/>
          </p:nvPr>
        </p:nvSpPr>
        <p:spPr>
          <a:xfrm>
            <a:off x="508000" y="-163512"/>
            <a:ext cx="10972800" cy="1143000"/>
          </a:xfrm>
        </p:spPr>
        <p:txBody>
          <a:bodyPr>
            <a:normAutofit fontScale="90000"/>
          </a:bodyPr>
          <a:lstStyle/>
          <a:p>
            <a:br>
              <a:rPr lang="en-GB" dirty="0"/>
            </a:br>
            <a:br>
              <a:rPr lang="en-GB" sz="5300" dirty="0"/>
            </a:br>
            <a:r>
              <a:rPr lang="en-GB" sz="5300" dirty="0">
                <a:solidFill>
                  <a:srgbClr val="0070C0"/>
                </a:solidFill>
              </a:rPr>
              <a:t>Science and Mathematics</a:t>
            </a:r>
          </a:p>
        </p:txBody>
      </p:sp>
      <p:sp>
        <p:nvSpPr>
          <p:cNvPr id="4" name="Content Placeholder 3">
            <a:extLst>
              <a:ext uri="{FF2B5EF4-FFF2-40B4-BE49-F238E27FC236}">
                <a16:creationId xmlns:a16="http://schemas.microsoft.com/office/drawing/2014/main" id="{795ED5AF-AB2D-444C-94F9-8148BC87C204}"/>
              </a:ext>
            </a:extLst>
          </p:cNvPr>
          <p:cNvSpPr>
            <a:spLocks noGrp="1"/>
          </p:cNvSpPr>
          <p:nvPr>
            <p:ph sz="half" idx="2"/>
          </p:nvPr>
        </p:nvSpPr>
        <p:spPr>
          <a:xfrm>
            <a:off x="755374" y="1437037"/>
            <a:ext cx="5181600" cy="4351338"/>
          </a:xfrm>
        </p:spPr>
        <p:txBody>
          <a:bodyPr>
            <a:normAutofit fontScale="92500" lnSpcReduction="20000"/>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1" u="none" strike="noStrike" kern="1200" cap="none" spc="0" normalizeH="0" baseline="0" noProof="0" dirty="0">
                <a:ln>
                  <a:noFill/>
                </a:ln>
                <a:solidFill>
                  <a:srgbClr val="0070C0"/>
                </a:solidFill>
                <a:effectLst/>
                <a:uLnTx/>
                <a:uFillTx/>
                <a:ea typeface="+mn-ea"/>
                <a:cs typeface="+mn-cs"/>
              </a:rPr>
              <a:t>Think of the words or definitions that you associate with Science and Mathematics?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1" u="none" strike="noStrike" kern="1200" cap="none" spc="0" normalizeH="0" baseline="0" noProof="0" dirty="0">
                <a:ln>
                  <a:noFill/>
                </a:ln>
                <a:solidFill>
                  <a:srgbClr val="0070C0"/>
                </a:solidFill>
                <a:effectLst/>
                <a:uLnTx/>
                <a:uFillTx/>
                <a:ea typeface="+mn-ea"/>
                <a:cs typeface="+mn-cs"/>
              </a:rPr>
              <a:t>What are your feelings about Science and Mathematics?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1" u="none" strike="noStrike" kern="1200" cap="none" spc="0" normalizeH="0" baseline="0" noProof="0" dirty="0">
                <a:ln>
                  <a:noFill/>
                </a:ln>
                <a:solidFill>
                  <a:srgbClr val="0070C0"/>
                </a:solidFill>
                <a:effectLst/>
                <a:uLnTx/>
                <a:uFillTx/>
                <a:ea typeface="+mn-ea"/>
                <a:cs typeface="+mn-cs"/>
              </a:rPr>
              <a:t>What types of mathematical and scientific learners do we want in the early years?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2800" b="0" i="1" u="none" strike="noStrike" kern="1200" cap="none" spc="0" normalizeH="0" baseline="0" noProof="0" dirty="0">
                <a:ln>
                  <a:noFill/>
                </a:ln>
                <a:solidFill>
                  <a:srgbClr val="0070C0"/>
                </a:solidFill>
                <a:effectLst/>
                <a:uLnTx/>
                <a:uFillTx/>
                <a:ea typeface="+mn-ea"/>
                <a:cs typeface="+mn-cs"/>
              </a:rPr>
              <a:t>What types of practitioners do we need to support young children develop science and mathematics skills?</a:t>
            </a:r>
          </a:p>
          <a:p>
            <a:endParaRPr lang="en-GB" dirty="0"/>
          </a:p>
        </p:txBody>
      </p:sp>
    </p:spTree>
    <p:extLst>
      <p:ext uri="{BB962C8B-B14F-4D97-AF65-F5344CB8AC3E}">
        <p14:creationId xmlns:p14="http://schemas.microsoft.com/office/powerpoint/2010/main" val="7261572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1EB0A-E7D9-46D0-AEC7-028A7BDC7AE3}"/>
              </a:ext>
            </a:extLst>
          </p:cNvPr>
          <p:cNvSpPr>
            <a:spLocks noGrp="1"/>
          </p:cNvSpPr>
          <p:nvPr>
            <p:ph type="title"/>
          </p:nvPr>
        </p:nvSpPr>
        <p:spPr/>
        <p:txBody>
          <a:bodyPr/>
          <a:lstStyle/>
          <a:p>
            <a:r>
              <a:rPr kumimoji="0" lang="en-GB" sz="4400" b="0" i="0" u="none" strike="noStrike" kern="1200" cap="none" spc="0" normalizeH="0" baseline="0" noProof="0" dirty="0">
                <a:ln>
                  <a:noFill/>
                </a:ln>
                <a:solidFill>
                  <a:prstClr val="black"/>
                </a:solidFill>
                <a:effectLst/>
                <a:uLnTx/>
                <a:uFillTx/>
                <a:ea typeface="+mj-ea"/>
                <a:cs typeface="+mj-cs"/>
              </a:rPr>
              <a:t>Leonardo da Vinci</a:t>
            </a:r>
            <a:endParaRPr lang="en-GB" dirty="0"/>
          </a:p>
        </p:txBody>
      </p:sp>
      <p:pic>
        <p:nvPicPr>
          <p:cNvPr id="5" name="Content Placeholder 4" descr="A picture of Leonardo da Vinci&#10;and the quotation&#10;To develop a complete mind:&#10;Study the science of art.&#10;Study the art of science&#10;Learn how to see&#10;Realize that everything connects to everything else.&#10;Study the ">
            <a:extLst>
              <a:ext uri="{FF2B5EF4-FFF2-40B4-BE49-F238E27FC236}">
                <a16:creationId xmlns:a16="http://schemas.microsoft.com/office/drawing/2014/main" id="{959B8E8C-C1B8-4952-B245-BBF268A579D8}"/>
              </a:ext>
            </a:extLst>
          </p:cNvPr>
          <p:cNvPicPr>
            <a:picLocks noGrp="1" noChangeAspect="1"/>
          </p:cNvPicPr>
          <p:nvPr>
            <p:ph sz="half" idx="1"/>
          </p:nvPr>
        </p:nvPicPr>
        <p:blipFill>
          <a:blip r:embed="rId3"/>
          <a:stretch>
            <a:fillRect/>
          </a:stretch>
        </p:blipFill>
        <p:spPr>
          <a:xfrm>
            <a:off x="1045056" y="1600200"/>
            <a:ext cx="4513888" cy="3989388"/>
          </a:xfrm>
          <a:prstGeom prst="rect">
            <a:avLst/>
          </a:prstGeom>
        </p:spPr>
      </p:pic>
      <p:sp>
        <p:nvSpPr>
          <p:cNvPr id="4" name="Content Placeholder 3">
            <a:extLst>
              <a:ext uri="{FF2B5EF4-FFF2-40B4-BE49-F238E27FC236}">
                <a16:creationId xmlns:a16="http://schemas.microsoft.com/office/drawing/2014/main" id="{5FE8A278-617B-4EF7-A4BA-14DA4E823CB2}"/>
              </a:ext>
            </a:extLst>
          </p:cNvPr>
          <p:cNvSpPr>
            <a:spLocks noGrp="1"/>
          </p:cNvSpPr>
          <p:nvPr>
            <p:ph sz="half" idx="2"/>
          </p:nvPr>
        </p:nvSpPr>
        <p:spPr>
          <a:xfrm>
            <a:off x="6172200" y="1600200"/>
            <a:ext cx="5181600" cy="4351338"/>
          </a:xfrm>
        </p:spPr>
        <p:txBody>
          <a:bodyPr>
            <a:normAutofit/>
          </a:bodyPr>
          <a:lstStyle/>
          <a:p>
            <a:endParaRPr lang="en-GB" dirty="0"/>
          </a:p>
          <a:p>
            <a:endParaRPr lang="en-GB" dirty="0"/>
          </a:p>
        </p:txBody>
      </p:sp>
    </p:spTree>
    <p:extLst>
      <p:ext uri="{BB962C8B-B14F-4D97-AF65-F5344CB8AC3E}">
        <p14:creationId xmlns:p14="http://schemas.microsoft.com/office/powerpoint/2010/main" val="42779524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2824A-38C8-4FFE-839C-36FE398891C1}"/>
              </a:ext>
            </a:extLst>
          </p:cNvPr>
          <p:cNvSpPr>
            <a:spLocks noGrp="1"/>
          </p:cNvSpPr>
          <p:nvPr>
            <p:ph type="title"/>
          </p:nvPr>
        </p:nvSpPr>
        <p:spPr/>
        <p:txBody>
          <a:bodyPr>
            <a:normAutofit/>
          </a:bodyPr>
          <a:lstStyle/>
          <a:p>
            <a:r>
              <a:rPr lang="en-GB" sz="4800" dirty="0"/>
              <a:t>Leonardo da Vinci</a:t>
            </a:r>
          </a:p>
        </p:txBody>
      </p:sp>
      <p:pic>
        <p:nvPicPr>
          <p:cNvPr id="5" name="Content Placeholder 4" descr="A picture of Leonardo da Vinci&#10;and the quotation&#10;To develop a complete mind:&#10;Study the science of art.&#10;Study the art of science&#10;Learn how to see&#10;Realize that everything connects to everything else.&#10;">
            <a:extLst>
              <a:ext uri="{FF2B5EF4-FFF2-40B4-BE49-F238E27FC236}">
                <a16:creationId xmlns:a16="http://schemas.microsoft.com/office/drawing/2014/main" id="{922042F4-218E-40DA-85D1-872BE035F0EF}"/>
              </a:ext>
            </a:extLst>
          </p:cNvPr>
          <p:cNvPicPr>
            <a:picLocks noGrp="1" noChangeAspect="1"/>
          </p:cNvPicPr>
          <p:nvPr>
            <p:ph sz="half" idx="1"/>
          </p:nvPr>
        </p:nvPicPr>
        <p:blipFill>
          <a:blip r:embed="rId3"/>
          <a:stretch>
            <a:fillRect/>
          </a:stretch>
        </p:blipFill>
        <p:spPr>
          <a:xfrm>
            <a:off x="609600" y="1297835"/>
            <a:ext cx="5196114" cy="4593771"/>
          </a:xfrm>
          <a:prstGeom prst="rect">
            <a:avLst/>
          </a:prstGeom>
        </p:spPr>
      </p:pic>
      <p:sp>
        <p:nvSpPr>
          <p:cNvPr id="4" name="Content Placeholder 3">
            <a:extLst>
              <a:ext uri="{FF2B5EF4-FFF2-40B4-BE49-F238E27FC236}">
                <a16:creationId xmlns:a16="http://schemas.microsoft.com/office/drawing/2014/main" id="{6433C690-47BC-49F8-8A7D-6A35EA48C50A}"/>
              </a:ext>
            </a:extLst>
          </p:cNvPr>
          <p:cNvSpPr>
            <a:spLocks noGrp="1"/>
          </p:cNvSpPr>
          <p:nvPr>
            <p:ph sz="half" idx="2"/>
          </p:nvPr>
        </p:nvSpPr>
        <p:spPr>
          <a:xfrm>
            <a:off x="6172200" y="1596821"/>
            <a:ext cx="5181600" cy="4351338"/>
          </a:xfrm>
        </p:spPr>
        <p:txBody>
          <a:bodyPr>
            <a:normAutofit/>
          </a:bodyPr>
          <a:lstStyle/>
          <a:p>
            <a:r>
              <a:rPr lang="en-GB" dirty="0">
                <a:solidFill>
                  <a:srgbClr val="0070C0"/>
                </a:solidFill>
              </a:rPr>
              <a:t>Science and Mathematics not separate subjects?</a:t>
            </a:r>
          </a:p>
          <a:p>
            <a:r>
              <a:rPr lang="en-GB" dirty="0">
                <a:solidFill>
                  <a:srgbClr val="0070C0"/>
                </a:solidFill>
              </a:rPr>
              <a:t>Part of the child’s holistic learning?</a:t>
            </a:r>
          </a:p>
          <a:p>
            <a:r>
              <a:rPr lang="en-GB" dirty="0">
                <a:solidFill>
                  <a:srgbClr val="0070C0"/>
                </a:solidFill>
              </a:rPr>
              <a:t>Cross-curricular?</a:t>
            </a:r>
          </a:p>
          <a:p>
            <a:r>
              <a:rPr lang="en-GB" dirty="0">
                <a:solidFill>
                  <a:srgbClr val="0070C0"/>
                </a:solidFill>
              </a:rPr>
              <a:t>See the science and mathematics in everyday play?</a:t>
            </a:r>
          </a:p>
          <a:p>
            <a:r>
              <a:rPr lang="en-GB" dirty="0">
                <a:solidFill>
                  <a:srgbClr val="0070C0"/>
                </a:solidFill>
              </a:rPr>
              <a:t>Creative?</a:t>
            </a:r>
          </a:p>
        </p:txBody>
      </p:sp>
    </p:spTree>
    <p:extLst>
      <p:ext uri="{BB962C8B-B14F-4D97-AF65-F5344CB8AC3E}">
        <p14:creationId xmlns:p14="http://schemas.microsoft.com/office/powerpoint/2010/main" val="4611602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EA0C5-923D-47D3-87C1-52C09826E2F6}"/>
              </a:ext>
            </a:extLst>
          </p:cNvPr>
          <p:cNvSpPr>
            <a:spLocks noGrp="1"/>
          </p:cNvSpPr>
          <p:nvPr>
            <p:ph type="title"/>
          </p:nvPr>
        </p:nvSpPr>
        <p:spPr>
          <a:xfrm>
            <a:off x="779207" y="153782"/>
            <a:ext cx="12176931" cy="1143000"/>
          </a:xfrm>
        </p:spPr>
        <p:txBody>
          <a:bodyPr>
            <a:noAutofit/>
          </a:bodyPr>
          <a:lstStyle/>
          <a:p>
            <a:pPr algn="ctr"/>
            <a:r>
              <a:rPr lang="en-GB" sz="4800" dirty="0"/>
              <a:t>Einstein- ‘play is the highest form of research’</a:t>
            </a:r>
          </a:p>
        </p:txBody>
      </p:sp>
      <p:sp>
        <p:nvSpPr>
          <p:cNvPr id="3" name="Content Placeholder 2">
            <a:extLst>
              <a:ext uri="{FF2B5EF4-FFF2-40B4-BE49-F238E27FC236}">
                <a16:creationId xmlns:a16="http://schemas.microsoft.com/office/drawing/2014/main" id="{458FCF24-4D4C-4709-8931-A85DC63E6D32}"/>
              </a:ext>
            </a:extLst>
          </p:cNvPr>
          <p:cNvSpPr>
            <a:spLocks noGrp="1"/>
          </p:cNvSpPr>
          <p:nvPr>
            <p:ph sz="half" idx="1"/>
          </p:nvPr>
        </p:nvSpPr>
        <p:spPr>
          <a:xfrm>
            <a:off x="779207" y="1515909"/>
            <a:ext cx="5181600" cy="4351338"/>
          </a:xfrm>
        </p:spPr>
        <p:txBody>
          <a:bodyPr>
            <a:normAutofit lnSpcReduction="10000"/>
          </a:bodyPr>
          <a:lstStyle/>
          <a:p>
            <a:r>
              <a:rPr lang="en-GB" b="0" i="0" dirty="0">
                <a:solidFill>
                  <a:srgbClr val="181818"/>
                </a:solidFill>
                <a:effectLst/>
                <a:latin typeface="Merriweather"/>
              </a:rPr>
              <a:t>“The most beautiful thing we can experience is the mysterious. It is the source of all true art and all science. He to whom this emotion is a stranger, who can no longer pause to wonder and stand rapt in awe, is as good as dead: his eyes are closed.”</a:t>
            </a:r>
            <a:br>
              <a:rPr lang="en-GB" dirty="0"/>
            </a:br>
            <a:r>
              <a:rPr lang="en-GB" b="0" i="0" dirty="0">
                <a:solidFill>
                  <a:srgbClr val="181818"/>
                </a:solidFill>
                <a:effectLst/>
                <a:latin typeface="Merriweather"/>
              </a:rPr>
              <a:t>―</a:t>
            </a:r>
            <a:r>
              <a:rPr lang="en-GB" sz="3000" b="1" i="0" dirty="0">
                <a:solidFill>
                  <a:srgbClr val="181818"/>
                </a:solidFill>
                <a:effectLst/>
                <a:latin typeface="Merriweather"/>
              </a:rPr>
              <a:t>Albert</a:t>
            </a:r>
            <a:r>
              <a:rPr lang="en-GB" b="1" i="0" dirty="0">
                <a:solidFill>
                  <a:srgbClr val="181818"/>
                </a:solidFill>
                <a:effectLst/>
                <a:latin typeface="Merriweather"/>
              </a:rPr>
              <a:t> </a:t>
            </a:r>
            <a:r>
              <a:rPr lang="en-GB" b="1" i="0" dirty="0">
                <a:solidFill>
                  <a:srgbClr val="333333"/>
                </a:solidFill>
                <a:effectLst/>
                <a:latin typeface="Lato"/>
              </a:rPr>
              <a:t>Einstein</a:t>
            </a:r>
            <a:endParaRPr lang="en-GB" dirty="0"/>
          </a:p>
        </p:txBody>
      </p:sp>
      <p:sp>
        <p:nvSpPr>
          <p:cNvPr id="4" name="Content Placeholder 3">
            <a:extLst>
              <a:ext uri="{FF2B5EF4-FFF2-40B4-BE49-F238E27FC236}">
                <a16:creationId xmlns:a16="http://schemas.microsoft.com/office/drawing/2014/main" id="{197C216A-4B19-4AED-AC02-E94BC827329E}"/>
              </a:ext>
            </a:extLst>
          </p:cNvPr>
          <p:cNvSpPr>
            <a:spLocks noGrp="1"/>
          </p:cNvSpPr>
          <p:nvPr>
            <p:ph sz="half" idx="2"/>
          </p:nvPr>
        </p:nvSpPr>
        <p:spPr>
          <a:xfrm>
            <a:off x="6096000" y="1515909"/>
            <a:ext cx="5181600" cy="4351338"/>
          </a:xfrm>
        </p:spPr>
        <p:txBody>
          <a:bodyPr>
            <a:normAutofit lnSpcReduction="10000"/>
          </a:bodyPr>
          <a:lstStyle/>
          <a:p>
            <a:r>
              <a:rPr lang="en-GB" i="1" dirty="0">
                <a:solidFill>
                  <a:srgbClr val="0070C0"/>
                </a:solidFill>
              </a:rPr>
              <a:t>Curiosity</a:t>
            </a:r>
          </a:p>
          <a:p>
            <a:r>
              <a:rPr lang="en-GB" i="1" dirty="0">
                <a:solidFill>
                  <a:srgbClr val="0070C0"/>
                </a:solidFill>
              </a:rPr>
              <a:t>Discovery</a:t>
            </a:r>
          </a:p>
          <a:p>
            <a:r>
              <a:rPr lang="en-GB" i="1" dirty="0">
                <a:solidFill>
                  <a:srgbClr val="0070C0"/>
                </a:solidFill>
              </a:rPr>
              <a:t>Prediction</a:t>
            </a:r>
          </a:p>
          <a:p>
            <a:r>
              <a:rPr lang="en-GB" i="1" dirty="0">
                <a:solidFill>
                  <a:srgbClr val="0070C0"/>
                </a:solidFill>
              </a:rPr>
              <a:t>Metacognitive talk (saying our ideas out loud) </a:t>
            </a:r>
          </a:p>
          <a:p>
            <a:r>
              <a:rPr lang="en-GB" i="1" dirty="0">
                <a:solidFill>
                  <a:srgbClr val="0070C0"/>
                </a:solidFill>
              </a:rPr>
              <a:t>Experiment</a:t>
            </a:r>
          </a:p>
          <a:p>
            <a:r>
              <a:rPr lang="en-GB" i="1" dirty="0">
                <a:solidFill>
                  <a:srgbClr val="0070C0"/>
                </a:solidFill>
              </a:rPr>
              <a:t>Hands-on</a:t>
            </a:r>
          </a:p>
          <a:p>
            <a:r>
              <a:rPr lang="en-GB" i="1" dirty="0">
                <a:solidFill>
                  <a:srgbClr val="0070C0"/>
                </a:solidFill>
              </a:rPr>
              <a:t>What if?</a:t>
            </a:r>
          </a:p>
          <a:p>
            <a:r>
              <a:rPr lang="en-GB" i="1" dirty="0">
                <a:solidFill>
                  <a:srgbClr val="0070C0"/>
                </a:solidFill>
              </a:rPr>
              <a:t>Why?</a:t>
            </a:r>
          </a:p>
          <a:p>
            <a:endParaRPr lang="en-GB" dirty="0"/>
          </a:p>
        </p:txBody>
      </p:sp>
    </p:spTree>
    <p:extLst>
      <p:ext uri="{BB962C8B-B14F-4D97-AF65-F5344CB8AC3E}">
        <p14:creationId xmlns:p14="http://schemas.microsoft.com/office/powerpoint/2010/main" val="24832788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671B1-344C-43A5-B686-41126CC9D6B1}"/>
              </a:ext>
            </a:extLst>
          </p:cNvPr>
          <p:cNvSpPr>
            <a:spLocks noGrp="1"/>
          </p:cNvSpPr>
          <p:nvPr>
            <p:ph type="title"/>
          </p:nvPr>
        </p:nvSpPr>
        <p:spPr>
          <a:xfrm>
            <a:off x="0" y="274638"/>
            <a:ext cx="11582400" cy="1143000"/>
          </a:xfrm>
        </p:spPr>
        <p:txBody>
          <a:bodyPr>
            <a:noAutofit/>
          </a:bodyPr>
          <a:lstStyle/>
          <a:p>
            <a:r>
              <a:rPr lang="en-GB" sz="4800" dirty="0"/>
              <a:t>Science, Mathematics and other Learning?</a:t>
            </a:r>
          </a:p>
        </p:txBody>
      </p:sp>
      <p:pic>
        <p:nvPicPr>
          <p:cNvPr id="5" name="Content Placeholder 4" descr="A photograph of  rainbow in the sky">
            <a:extLst>
              <a:ext uri="{FF2B5EF4-FFF2-40B4-BE49-F238E27FC236}">
                <a16:creationId xmlns:a16="http://schemas.microsoft.com/office/drawing/2014/main" id="{22394F49-D862-4FD2-BFB4-A56F04823C89}"/>
              </a:ext>
            </a:extLst>
          </p:cNvPr>
          <p:cNvPicPr>
            <a:picLocks noGrp="1" noChangeAspect="1"/>
          </p:cNvPicPr>
          <p:nvPr>
            <p:ph sz="half" idx="1"/>
          </p:nvPr>
        </p:nvPicPr>
        <p:blipFill>
          <a:blip r:embed="rId3"/>
          <a:stretch>
            <a:fillRect/>
          </a:stretch>
        </p:blipFill>
        <p:spPr>
          <a:xfrm>
            <a:off x="609600" y="1600201"/>
            <a:ext cx="5094514" cy="3989040"/>
          </a:xfrm>
          <a:prstGeom prst="rect">
            <a:avLst/>
          </a:prstGeom>
        </p:spPr>
      </p:pic>
      <p:sp>
        <p:nvSpPr>
          <p:cNvPr id="4" name="Content Placeholder 3">
            <a:extLst>
              <a:ext uri="{FF2B5EF4-FFF2-40B4-BE49-F238E27FC236}">
                <a16:creationId xmlns:a16="http://schemas.microsoft.com/office/drawing/2014/main" id="{0A907F9A-4231-45CA-8D67-ED1146E611C9}"/>
              </a:ext>
            </a:extLst>
          </p:cNvPr>
          <p:cNvSpPr>
            <a:spLocks noGrp="1"/>
          </p:cNvSpPr>
          <p:nvPr>
            <p:ph sz="half" idx="2"/>
          </p:nvPr>
        </p:nvSpPr>
        <p:spPr>
          <a:xfrm>
            <a:off x="6400800" y="1417638"/>
            <a:ext cx="5181600" cy="4351338"/>
          </a:xfrm>
        </p:spPr>
        <p:txBody>
          <a:bodyPr/>
          <a:lstStyle/>
          <a:p>
            <a:endParaRPr lang="en-GB" dirty="0"/>
          </a:p>
        </p:txBody>
      </p:sp>
    </p:spTree>
    <p:extLst>
      <p:ext uri="{BB962C8B-B14F-4D97-AF65-F5344CB8AC3E}">
        <p14:creationId xmlns:p14="http://schemas.microsoft.com/office/powerpoint/2010/main" val="38227895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895E3A-BEE8-46F3-959A-625E263C866B}"/>
              </a:ext>
            </a:extLst>
          </p:cNvPr>
          <p:cNvSpPr>
            <a:spLocks noGrp="1"/>
          </p:cNvSpPr>
          <p:nvPr>
            <p:ph type="title"/>
          </p:nvPr>
        </p:nvSpPr>
        <p:spPr>
          <a:xfrm>
            <a:off x="838200" y="92075"/>
            <a:ext cx="10515600" cy="1325563"/>
          </a:xfrm>
        </p:spPr>
        <p:txBody>
          <a:bodyPr>
            <a:normAutofit fontScale="90000"/>
          </a:bodyPr>
          <a:lstStyle/>
          <a:p>
            <a:r>
              <a:rPr lang="en-GB" dirty="0"/>
              <a:t>Science, </a:t>
            </a:r>
            <a:r>
              <a:rPr lang="en-GB" sz="4800" dirty="0"/>
              <a:t>Mathematics</a:t>
            </a:r>
            <a:r>
              <a:rPr lang="en-GB" dirty="0"/>
              <a:t> and other Learning</a:t>
            </a:r>
          </a:p>
        </p:txBody>
      </p:sp>
      <p:pic>
        <p:nvPicPr>
          <p:cNvPr id="4" name="Content Placeholder 3" descr="A child in wellingtons and waterproofs walking in a muddy puddle">
            <a:extLst>
              <a:ext uri="{FF2B5EF4-FFF2-40B4-BE49-F238E27FC236}">
                <a16:creationId xmlns:a16="http://schemas.microsoft.com/office/drawing/2014/main" id="{AE274960-9BD2-4580-993C-813060A96DB8}"/>
              </a:ext>
            </a:extLst>
          </p:cNvPr>
          <p:cNvPicPr>
            <a:picLocks noGrp="1" noChangeAspect="1"/>
          </p:cNvPicPr>
          <p:nvPr>
            <p:ph idx="1"/>
          </p:nvPr>
        </p:nvPicPr>
        <p:blipFill>
          <a:blip r:embed="rId2"/>
          <a:stretch>
            <a:fillRect/>
          </a:stretch>
        </p:blipFill>
        <p:spPr>
          <a:xfrm>
            <a:off x="413657" y="1417638"/>
            <a:ext cx="6988627" cy="4112305"/>
          </a:xfrm>
          <a:prstGeom prst="rect">
            <a:avLst/>
          </a:prstGeom>
        </p:spPr>
      </p:pic>
    </p:spTree>
    <p:extLst>
      <p:ext uri="{BB962C8B-B14F-4D97-AF65-F5344CB8AC3E}">
        <p14:creationId xmlns:p14="http://schemas.microsoft.com/office/powerpoint/2010/main" val="41690713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descr="A picture of a den in a woodland made of sticks and branches">
            <a:extLst>
              <a:ext uri="{FF2B5EF4-FFF2-40B4-BE49-F238E27FC236}">
                <a16:creationId xmlns:a16="http://schemas.microsoft.com/office/drawing/2014/main" id="{8BE37884-BECA-4CC0-B776-EB774C9FDBC8}"/>
              </a:ext>
            </a:extLst>
          </p:cNvPr>
          <p:cNvSpPr>
            <a:spLocks noGrp="1"/>
          </p:cNvSpPr>
          <p:nvPr>
            <p:ph type="title"/>
          </p:nvPr>
        </p:nvSpPr>
        <p:spPr/>
        <p:txBody>
          <a:bodyPr>
            <a:normAutofit/>
          </a:bodyPr>
          <a:lstStyle/>
          <a:p>
            <a:r>
              <a:rPr kumimoji="0" lang="en-GB" sz="4400" b="0" i="0" u="none" strike="noStrike" kern="1200" cap="none" spc="0" normalizeH="0" baseline="0" noProof="0" dirty="0">
                <a:ln>
                  <a:noFill/>
                </a:ln>
                <a:solidFill>
                  <a:prstClr val="black"/>
                </a:solidFill>
                <a:effectLst/>
                <a:uLnTx/>
                <a:uFillTx/>
                <a:ea typeface="+mj-ea"/>
                <a:cs typeface="+mj-cs"/>
              </a:rPr>
              <a:t>Science, Mathematics and other Learning?</a:t>
            </a:r>
            <a:endParaRPr lang="en-GB" dirty="0"/>
          </a:p>
        </p:txBody>
      </p:sp>
      <p:sp>
        <p:nvSpPr>
          <p:cNvPr id="4" name="Content Placeholder 3">
            <a:extLst>
              <a:ext uri="{FF2B5EF4-FFF2-40B4-BE49-F238E27FC236}">
                <a16:creationId xmlns:a16="http://schemas.microsoft.com/office/drawing/2014/main" id="{EEC6B572-9939-4FF2-8532-6B2832DB5281}"/>
              </a:ext>
            </a:extLst>
          </p:cNvPr>
          <p:cNvSpPr>
            <a:spLocks noGrp="1"/>
          </p:cNvSpPr>
          <p:nvPr>
            <p:ph sz="half" idx="2"/>
          </p:nvPr>
        </p:nvSpPr>
        <p:spPr/>
        <p:txBody>
          <a:bodyPr/>
          <a:lstStyle/>
          <a:p>
            <a:endParaRPr lang="en-GB"/>
          </a:p>
        </p:txBody>
      </p:sp>
      <p:pic>
        <p:nvPicPr>
          <p:cNvPr id="1026" name="Picture 2" descr="Image result for den building">
            <a:extLst>
              <a:ext uri="{FF2B5EF4-FFF2-40B4-BE49-F238E27FC236}">
                <a16:creationId xmlns:a16="http://schemas.microsoft.com/office/drawing/2014/main" id="{5E8E0A1B-62FE-46FB-A71F-F079507CC1D0}"/>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609600" y="1600201"/>
            <a:ext cx="5007429" cy="39890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60422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9D9139-3E2E-44D4-BA3C-692974D75B47}"/>
              </a:ext>
            </a:extLst>
          </p:cNvPr>
          <p:cNvSpPr>
            <a:spLocks noGrp="1"/>
          </p:cNvSpPr>
          <p:nvPr>
            <p:ph type="title"/>
          </p:nvPr>
        </p:nvSpPr>
        <p:spPr/>
        <p:txBody>
          <a:bodyPr>
            <a:noAutofit/>
          </a:bodyPr>
          <a:lstStyle/>
          <a:p>
            <a:r>
              <a:rPr lang="en-GB" sz="4800" dirty="0"/>
              <a:t>Science, Mathematics and other Learning</a:t>
            </a:r>
          </a:p>
        </p:txBody>
      </p:sp>
      <p:sp>
        <p:nvSpPr>
          <p:cNvPr id="4" name="Content Placeholder 3">
            <a:extLst>
              <a:ext uri="{FF2B5EF4-FFF2-40B4-BE49-F238E27FC236}">
                <a16:creationId xmlns:a16="http://schemas.microsoft.com/office/drawing/2014/main" id="{D27748B4-698F-447A-88A0-856FC7E62D37}"/>
              </a:ext>
            </a:extLst>
          </p:cNvPr>
          <p:cNvSpPr>
            <a:spLocks noGrp="1"/>
          </p:cNvSpPr>
          <p:nvPr>
            <p:ph sz="half" idx="2"/>
          </p:nvPr>
        </p:nvSpPr>
        <p:spPr/>
        <p:txBody>
          <a:bodyPr/>
          <a:lstStyle/>
          <a:p>
            <a:endParaRPr lang="en-GB" dirty="0"/>
          </a:p>
        </p:txBody>
      </p:sp>
      <p:pic>
        <p:nvPicPr>
          <p:cNvPr id="2050" name="Picture 2" descr="A ladybird on a flower">
            <a:extLst>
              <a:ext uri="{FF2B5EF4-FFF2-40B4-BE49-F238E27FC236}">
                <a16:creationId xmlns:a16="http://schemas.microsoft.com/office/drawing/2014/main" id="{70A07ED8-FB5D-4254-ABAB-F3A0C9497A21}"/>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1083208" y="1600200"/>
            <a:ext cx="4437584" cy="39893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63555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56231"/>
          </a:xfrm>
        </p:spPr>
        <p:txBody>
          <a:bodyPr>
            <a:noAutofit/>
          </a:bodyPr>
          <a:lstStyle/>
          <a:p>
            <a:br>
              <a:rPr lang="cy-GB" sz="4800" dirty="0"/>
            </a:br>
            <a:r>
              <a:rPr lang="en-GB" sz="4800" b="1" dirty="0">
                <a:solidFill>
                  <a:srgbClr val="0070C0"/>
                </a:solidFill>
              </a:rPr>
              <a:t>Nature as Learning Environment </a:t>
            </a:r>
          </a:p>
        </p:txBody>
      </p:sp>
      <p:pic>
        <p:nvPicPr>
          <p:cNvPr id="5" name="Content Placeholder 4" descr="2 children in a dandelion field"/>
          <p:cNvPicPr>
            <a:picLocks noGrp="1" noChangeAspect="1"/>
          </p:cNvPicPr>
          <p:nvPr>
            <p:ph sz="half" idx="1"/>
          </p:nvPr>
        </p:nvPicPr>
        <p:blipFill>
          <a:blip r:embed="rId2"/>
          <a:stretch>
            <a:fillRect/>
          </a:stretch>
        </p:blipFill>
        <p:spPr>
          <a:xfrm>
            <a:off x="350590" y="1690688"/>
            <a:ext cx="5026007" cy="3740211"/>
          </a:xfrm>
          <a:prstGeom prst="rect">
            <a:avLst/>
          </a:prstGeom>
        </p:spPr>
      </p:pic>
      <p:pic>
        <p:nvPicPr>
          <p:cNvPr id="6" name="Content Placeholder 5" descr="A young child  hugging a tree"/>
          <p:cNvPicPr>
            <a:picLocks noGrp="1" noChangeAspect="1"/>
          </p:cNvPicPr>
          <p:nvPr>
            <p:ph sz="half" idx="2"/>
          </p:nvPr>
        </p:nvPicPr>
        <p:blipFill>
          <a:blip r:embed="rId3"/>
          <a:stretch>
            <a:fillRect/>
          </a:stretch>
        </p:blipFill>
        <p:spPr>
          <a:xfrm>
            <a:off x="6172200" y="1690688"/>
            <a:ext cx="5181600" cy="3740211"/>
          </a:xfrm>
          <a:prstGeom prst="rect">
            <a:avLst/>
          </a:prstGeom>
        </p:spPr>
      </p:pic>
      <p:sp>
        <p:nvSpPr>
          <p:cNvPr id="7" name="Rectangle 6"/>
          <p:cNvSpPr/>
          <p:nvPr/>
        </p:nvSpPr>
        <p:spPr>
          <a:xfrm>
            <a:off x="6019801" y="5430899"/>
            <a:ext cx="6096000" cy="369332"/>
          </a:xfrm>
          <a:prstGeom prst="rect">
            <a:avLst/>
          </a:prstGeom>
        </p:spPr>
        <p:txBody>
          <a:bodyPr>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Image: Play Based Learning </a:t>
            </a:r>
            <a:r>
              <a:rPr kumimoji="0" lang="en-GB" sz="1800" b="0" i="0" u="none" strike="noStrike" kern="1200" cap="none" spc="0" normalizeH="0" baseline="0" noProof="0" dirty="0" err="1">
                <a:ln>
                  <a:noFill/>
                </a:ln>
                <a:solidFill>
                  <a:prstClr val="black"/>
                </a:solidFill>
                <a:effectLst/>
                <a:uLnTx/>
                <a:uFillTx/>
                <a:latin typeface="Arial" panose="020B0604020202020204" pitchFamily="34" charset="0"/>
                <a:ea typeface="+mn-ea"/>
                <a:cs typeface="+mn-cs"/>
              </a:rPr>
              <a:t>Weebly</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 2017</a:t>
            </a:r>
          </a:p>
        </p:txBody>
      </p:sp>
    </p:spTree>
    <p:extLst>
      <p:ext uri="{BB962C8B-B14F-4D97-AF65-F5344CB8AC3E}">
        <p14:creationId xmlns:p14="http://schemas.microsoft.com/office/powerpoint/2010/main" val="522118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A1800-4DD1-49E9-819A-9D94BBF0432E}"/>
              </a:ext>
            </a:extLst>
          </p:cNvPr>
          <p:cNvSpPr>
            <a:spLocks noGrp="1"/>
          </p:cNvSpPr>
          <p:nvPr>
            <p:ph type="title"/>
          </p:nvPr>
        </p:nvSpPr>
        <p:spPr/>
        <p:txBody>
          <a:bodyPr>
            <a:normAutofit/>
          </a:bodyPr>
          <a:lstStyle/>
          <a:p>
            <a:r>
              <a:rPr lang="en-GB" sz="4800" dirty="0"/>
              <a:t>Malaguzzi</a:t>
            </a:r>
          </a:p>
        </p:txBody>
      </p:sp>
      <p:sp>
        <p:nvSpPr>
          <p:cNvPr id="3" name="Content Placeholder 2">
            <a:extLst>
              <a:ext uri="{FF2B5EF4-FFF2-40B4-BE49-F238E27FC236}">
                <a16:creationId xmlns:a16="http://schemas.microsoft.com/office/drawing/2014/main" id="{49A6EB4F-99C4-4CC6-ACB7-1451FBD4BE6B}"/>
              </a:ext>
            </a:extLst>
          </p:cNvPr>
          <p:cNvSpPr>
            <a:spLocks noGrp="1"/>
          </p:cNvSpPr>
          <p:nvPr>
            <p:ph sz="half" idx="1"/>
          </p:nvPr>
        </p:nvSpPr>
        <p:spPr>
          <a:xfrm>
            <a:off x="609599" y="1600201"/>
            <a:ext cx="10972799" cy="3989040"/>
          </a:xfrm>
        </p:spPr>
        <p:txBody>
          <a:bodyPr/>
          <a:lstStyle/>
          <a:p>
            <a:pPr marL="0" indent="0">
              <a:buNone/>
            </a:pPr>
            <a:r>
              <a:rPr lang="en-GB" dirty="0"/>
              <a:t>‘Once children are helped to perceive themselves as authors and inventors, once they are helped to discover the pleasures of enquiry their motivation and interest explode’ (Malaguzzi, 1998, p. 67 cited in Brunton and Thornton, 2010).</a:t>
            </a:r>
          </a:p>
        </p:txBody>
      </p:sp>
    </p:spTree>
    <p:extLst>
      <p:ext uri="{BB962C8B-B14F-4D97-AF65-F5344CB8AC3E}">
        <p14:creationId xmlns:p14="http://schemas.microsoft.com/office/powerpoint/2010/main" val="3563018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15D6B-B36E-4D11-8B72-BE78A7F2152D}"/>
              </a:ext>
            </a:extLst>
          </p:cNvPr>
          <p:cNvSpPr>
            <a:spLocks noGrp="1"/>
          </p:cNvSpPr>
          <p:nvPr>
            <p:ph type="title"/>
          </p:nvPr>
        </p:nvSpPr>
        <p:spPr/>
        <p:txBody>
          <a:bodyPr>
            <a:normAutofit/>
          </a:bodyPr>
          <a:lstStyle/>
          <a:p>
            <a:r>
              <a:rPr lang="en-GB" sz="4800" dirty="0">
                <a:solidFill>
                  <a:srgbClr val="0070C0"/>
                </a:solidFill>
              </a:rPr>
              <a:t>Watch this video and discuss</a:t>
            </a:r>
          </a:p>
        </p:txBody>
      </p:sp>
      <p:sp>
        <p:nvSpPr>
          <p:cNvPr id="3" name="Content Placeholder 2">
            <a:extLst>
              <a:ext uri="{FF2B5EF4-FFF2-40B4-BE49-F238E27FC236}">
                <a16:creationId xmlns:a16="http://schemas.microsoft.com/office/drawing/2014/main" id="{6A9D5D1E-2EC2-43D8-9DB7-9B49D1CC0F49}"/>
              </a:ext>
            </a:extLst>
          </p:cNvPr>
          <p:cNvSpPr>
            <a:spLocks noGrp="1"/>
          </p:cNvSpPr>
          <p:nvPr>
            <p:ph sz="half" idx="1"/>
          </p:nvPr>
        </p:nvSpPr>
        <p:spPr/>
        <p:txBody>
          <a:bodyPr>
            <a:normAutofit fontScale="92500" lnSpcReduction="10000"/>
          </a:bodyPr>
          <a:lstStyle/>
          <a:p>
            <a:r>
              <a:rPr lang="en-GB" dirty="0">
                <a:hlinkClick r:id="rId2"/>
              </a:rPr>
              <a:t>Link to a video clip of children building an imaginary vehicle </a:t>
            </a:r>
            <a:endParaRPr lang="en-GB" dirty="0"/>
          </a:p>
        </p:txBody>
      </p:sp>
      <p:sp>
        <p:nvSpPr>
          <p:cNvPr id="4" name="Content Placeholder 3">
            <a:extLst>
              <a:ext uri="{FF2B5EF4-FFF2-40B4-BE49-F238E27FC236}">
                <a16:creationId xmlns:a16="http://schemas.microsoft.com/office/drawing/2014/main" id="{3EE090E2-958B-49BF-B036-6B241E62C7F9}"/>
              </a:ext>
            </a:extLst>
          </p:cNvPr>
          <p:cNvSpPr>
            <a:spLocks noGrp="1"/>
          </p:cNvSpPr>
          <p:nvPr>
            <p:ph sz="half" idx="2"/>
          </p:nvPr>
        </p:nvSpPr>
        <p:spPr>
          <a:xfrm>
            <a:off x="6172200" y="1545405"/>
            <a:ext cx="5181600" cy="4351338"/>
          </a:xfrm>
        </p:spPr>
        <p:txBody>
          <a:bodyPr>
            <a:normAutofit fontScale="92500" lnSpcReduction="10000"/>
          </a:bodyPr>
          <a:lstStyle/>
          <a:p>
            <a:r>
              <a:rPr lang="en-GB" sz="3600" dirty="0">
                <a:solidFill>
                  <a:srgbClr val="0070C0"/>
                </a:solidFill>
              </a:rPr>
              <a:t>Time?</a:t>
            </a:r>
          </a:p>
          <a:p>
            <a:r>
              <a:rPr lang="en-GB" sz="3600" dirty="0">
                <a:solidFill>
                  <a:srgbClr val="0070C0"/>
                </a:solidFill>
              </a:rPr>
              <a:t>Space?</a:t>
            </a:r>
          </a:p>
          <a:p>
            <a:r>
              <a:rPr lang="en-GB" sz="3600" dirty="0">
                <a:solidFill>
                  <a:srgbClr val="0070C0"/>
                </a:solidFill>
              </a:rPr>
              <a:t>Resources?</a:t>
            </a:r>
          </a:p>
          <a:p>
            <a:r>
              <a:rPr lang="en-GB" sz="3600" dirty="0">
                <a:solidFill>
                  <a:srgbClr val="0070C0"/>
                </a:solidFill>
              </a:rPr>
              <a:t>Choice?</a:t>
            </a:r>
          </a:p>
          <a:p>
            <a:r>
              <a:rPr lang="en-GB" sz="3600" dirty="0">
                <a:solidFill>
                  <a:srgbClr val="0070C0"/>
                </a:solidFill>
              </a:rPr>
              <a:t>Holistic development?</a:t>
            </a:r>
          </a:p>
          <a:p>
            <a:r>
              <a:rPr lang="en-GB" sz="3600" dirty="0">
                <a:solidFill>
                  <a:srgbClr val="0070C0"/>
                </a:solidFill>
              </a:rPr>
              <a:t>Movement?</a:t>
            </a:r>
          </a:p>
          <a:p>
            <a:r>
              <a:rPr lang="en-GB" sz="3600" dirty="0">
                <a:solidFill>
                  <a:srgbClr val="0070C0"/>
                </a:solidFill>
              </a:rPr>
              <a:t>Imagination?</a:t>
            </a:r>
          </a:p>
          <a:p>
            <a:r>
              <a:rPr lang="en-GB" sz="3600" dirty="0">
                <a:solidFill>
                  <a:srgbClr val="0070C0"/>
                </a:solidFill>
              </a:rPr>
              <a:t>Theory?</a:t>
            </a:r>
          </a:p>
          <a:p>
            <a:endParaRPr lang="en-GB" sz="3600" dirty="0"/>
          </a:p>
          <a:p>
            <a:endParaRPr lang="en-GB" dirty="0"/>
          </a:p>
        </p:txBody>
      </p:sp>
    </p:spTree>
    <p:extLst>
      <p:ext uri="{BB962C8B-B14F-4D97-AF65-F5344CB8AC3E}">
        <p14:creationId xmlns:p14="http://schemas.microsoft.com/office/powerpoint/2010/main" val="35593349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7046E-F1B6-4350-B163-C21FF4D24CA3}"/>
              </a:ext>
            </a:extLst>
          </p:cNvPr>
          <p:cNvSpPr>
            <a:spLocks noGrp="1"/>
          </p:cNvSpPr>
          <p:nvPr>
            <p:ph type="title"/>
          </p:nvPr>
        </p:nvSpPr>
        <p:spPr>
          <a:xfrm>
            <a:off x="0" y="0"/>
            <a:ext cx="12006470" cy="914400"/>
          </a:xfrm>
        </p:spPr>
        <p:txBody>
          <a:bodyPr>
            <a:noAutofit/>
          </a:bodyPr>
          <a:lstStyle/>
          <a:p>
            <a:r>
              <a:rPr lang="en-GB" sz="4800" dirty="0">
                <a:solidFill>
                  <a:srgbClr val="0070C0"/>
                </a:solidFill>
              </a:rPr>
              <a:t>EYFS framework </a:t>
            </a:r>
          </a:p>
        </p:txBody>
      </p:sp>
      <p:sp>
        <p:nvSpPr>
          <p:cNvPr id="4" name="Content Placeholder 3">
            <a:extLst>
              <a:ext uri="{FF2B5EF4-FFF2-40B4-BE49-F238E27FC236}">
                <a16:creationId xmlns:a16="http://schemas.microsoft.com/office/drawing/2014/main" id="{41507170-EA93-4417-99E4-AC763548D7C1}"/>
              </a:ext>
            </a:extLst>
          </p:cNvPr>
          <p:cNvSpPr>
            <a:spLocks noGrp="1"/>
          </p:cNvSpPr>
          <p:nvPr>
            <p:ph sz="half" idx="2"/>
          </p:nvPr>
        </p:nvSpPr>
        <p:spPr>
          <a:xfrm>
            <a:off x="457201" y="937419"/>
            <a:ext cx="11549270" cy="4727885"/>
          </a:xfrm>
        </p:spPr>
        <p:txBody>
          <a:bodyPr>
            <a:normAutofit/>
          </a:bodyPr>
          <a:lstStyle/>
          <a:p>
            <a:pPr marL="0" indent="0">
              <a:buNone/>
            </a:pPr>
            <a:r>
              <a:rPr lang="en-GB" sz="3300" i="1" dirty="0">
                <a:solidFill>
                  <a:srgbClr val="0070C0"/>
                </a:solidFill>
              </a:rPr>
              <a:t>4 guiding principles:</a:t>
            </a:r>
          </a:p>
          <a:p>
            <a:pPr marL="0" indent="0">
              <a:buNone/>
            </a:pPr>
            <a:r>
              <a:rPr lang="en-GB" sz="3300" dirty="0">
                <a:solidFill>
                  <a:srgbClr val="0070C0"/>
                </a:solidFill>
              </a:rPr>
              <a:t>. Every child is a unique child.</a:t>
            </a:r>
          </a:p>
          <a:p>
            <a:pPr marL="0" indent="0">
              <a:buNone/>
            </a:pPr>
            <a:r>
              <a:rPr lang="en-GB" sz="3300" dirty="0">
                <a:solidFill>
                  <a:srgbClr val="0070C0"/>
                </a:solidFill>
              </a:rPr>
              <a:t>. Children learn to be strong and independent through positive relationships.</a:t>
            </a:r>
          </a:p>
          <a:p>
            <a:pPr marL="0" indent="0">
              <a:buNone/>
            </a:pPr>
            <a:r>
              <a:rPr lang="en-GB" sz="3300" dirty="0">
                <a:solidFill>
                  <a:srgbClr val="0070C0"/>
                </a:solidFill>
              </a:rPr>
              <a:t>. Children learn and develop well in enabling environments.</a:t>
            </a:r>
          </a:p>
          <a:p>
            <a:pPr marL="0" indent="0">
              <a:buNone/>
            </a:pPr>
            <a:r>
              <a:rPr lang="en-GB" sz="3300" dirty="0">
                <a:solidFill>
                  <a:srgbClr val="0070C0"/>
                </a:solidFill>
              </a:rPr>
              <a:t>. Children develop and learn in different ways and at different rates.</a:t>
            </a:r>
          </a:p>
        </p:txBody>
      </p:sp>
    </p:spTree>
    <p:extLst>
      <p:ext uri="{BB962C8B-B14F-4D97-AF65-F5344CB8AC3E}">
        <p14:creationId xmlns:p14="http://schemas.microsoft.com/office/powerpoint/2010/main" val="6886128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e 7 Areas of Learning in the EYFS: A Comprehensive Guide">
            <a:extLst>
              <a:ext uri="{FF2B5EF4-FFF2-40B4-BE49-F238E27FC236}">
                <a16:creationId xmlns:a16="http://schemas.microsoft.com/office/drawing/2014/main" id="{84DF6635-C5F1-1D72-45C6-773AC8F09F5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30357" y="279952"/>
            <a:ext cx="9753600" cy="5105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61412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FFC88-666C-454E-8BAD-93074B42D6CB}"/>
              </a:ext>
            </a:extLst>
          </p:cNvPr>
          <p:cNvSpPr>
            <a:spLocks noGrp="1"/>
          </p:cNvSpPr>
          <p:nvPr>
            <p:ph type="title"/>
          </p:nvPr>
        </p:nvSpPr>
        <p:spPr>
          <a:xfrm>
            <a:off x="341244" y="205064"/>
            <a:ext cx="11946834" cy="1143000"/>
          </a:xfrm>
        </p:spPr>
        <p:txBody>
          <a:bodyPr>
            <a:noAutofit/>
          </a:bodyPr>
          <a:lstStyle/>
          <a:p>
            <a:r>
              <a:rPr lang="en-GB" sz="4800" dirty="0">
                <a:solidFill>
                  <a:srgbClr val="0070C0"/>
                </a:solidFill>
              </a:rPr>
              <a:t>EYFS England</a:t>
            </a:r>
          </a:p>
        </p:txBody>
      </p:sp>
      <p:sp>
        <p:nvSpPr>
          <p:cNvPr id="4" name="Content Placeholder 3">
            <a:extLst>
              <a:ext uri="{FF2B5EF4-FFF2-40B4-BE49-F238E27FC236}">
                <a16:creationId xmlns:a16="http://schemas.microsoft.com/office/drawing/2014/main" id="{FCFCA4F2-201B-49BA-990E-AD9E8960B604}"/>
              </a:ext>
            </a:extLst>
          </p:cNvPr>
          <p:cNvSpPr>
            <a:spLocks noGrp="1"/>
          </p:cNvSpPr>
          <p:nvPr>
            <p:ph sz="half" idx="2"/>
          </p:nvPr>
        </p:nvSpPr>
        <p:spPr>
          <a:xfrm>
            <a:off x="695741" y="1253331"/>
            <a:ext cx="9879494" cy="4351338"/>
          </a:xfrm>
        </p:spPr>
        <p:txBody>
          <a:bodyPr>
            <a:normAutofit/>
          </a:bodyPr>
          <a:lstStyle/>
          <a:p>
            <a:pPr marL="0" marR="0" lvl="0" indent="0" algn="l" defTabSz="914400" rtl="0" eaLnBrk="1" fontAlgn="auto" latinLnBrk="0" hangingPunct="1">
              <a:lnSpc>
                <a:spcPct val="90000"/>
              </a:lnSpc>
              <a:spcBef>
                <a:spcPts val="1000"/>
              </a:spcBef>
              <a:spcAft>
                <a:spcPts val="0"/>
              </a:spcAft>
              <a:buClrTx/>
              <a:buSzTx/>
              <a:buNone/>
              <a:tabLst/>
              <a:defRPr/>
            </a:pPr>
            <a:r>
              <a:rPr kumimoji="0" lang="en-GB" sz="2600" b="1" i="1" u="none" strike="noStrike" kern="1200" cap="none" spc="0" normalizeH="0" baseline="0" noProof="0" dirty="0">
                <a:ln>
                  <a:noFill/>
                </a:ln>
                <a:solidFill>
                  <a:srgbClr val="0070C0"/>
                </a:solidFill>
                <a:effectLst/>
                <a:uLnTx/>
                <a:uFillTx/>
                <a:ea typeface="+mn-ea"/>
                <a:cs typeface="+mn-cs"/>
              </a:rPr>
              <a:t>Areas of learning and development</a:t>
            </a:r>
          </a:p>
          <a:p>
            <a:pPr>
              <a:defRPr/>
            </a:pPr>
            <a:r>
              <a:rPr kumimoji="0" lang="en-GB" sz="2600" b="0" i="1" u="none" strike="noStrike" kern="1200" cap="none" spc="0" normalizeH="0" baseline="0" noProof="0" dirty="0">
                <a:ln>
                  <a:noFill/>
                </a:ln>
                <a:solidFill>
                  <a:srgbClr val="0070C0"/>
                </a:solidFill>
                <a:effectLst/>
                <a:uLnTx/>
                <a:uFillTx/>
                <a:ea typeface="+mn-ea"/>
                <a:cs typeface="+mn-cs"/>
              </a:rPr>
              <a:t>Science and Technology – Understanding the World: Helping children make sense of their physical world and community </a:t>
            </a:r>
          </a:p>
          <a:p>
            <a:pPr marL="228600" indent="-228600">
              <a:lnSpc>
                <a:spcPct val="90000"/>
              </a:lnSpc>
              <a:spcBef>
                <a:spcPts val="1000"/>
              </a:spcBef>
              <a:defRPr/>
            </a:pPr>
            <a:r>
              <a:rPr lang="en-GB" sz="2600" i="1" dirty="0">
                <a:solidFill>
                  <a:srgbClr val="0070C0"/>
                </a:solidFill>
              </a:rPr>
              <a:t>Mathematics and Numeracy - Building children’s understanding of numbers, shapes, and measures</a:t>
            </a:r>
          </a:p>
          <a:p>
            <a:pPr marL="0" indent="0">
              <a:lnSpc>
                <a:spcPct val="90000"/>
              </a:lnSpc>
              <a:spcBef>
                <a:spcPts val="1000"/>
              </a:spcBef>
              <a:buNone/>
              <a:defRPr/>
            </a:pPr>
            <a:endParaRPr kumimoji="0" lang="en-GB" sz="2600" b="0" i="1" strike="noStrike" kern="1200" cap="none" spc="0" normalizeH="0" baseline="0" noProof="0" dirty="0">
              <a:ln>
                <a:noFill/>
              </a:ln>
              <a:solidFill>
                <a:srgbClr val="0070C0"/>
              </a:solidFill>
              <a:effectLst/>
              <a:uLnTx/>
              <a:uFillTx/>
              <a:ea typeface="+mn-ea"/>
              <a:cs typeface="+mn-cs"/>
              <a:hlinkClick r:id="rId2">
                <a:extLst>
                  <a:ext uri="{A12FA001-AC4F-418D-AE19-62706E023703}">
                    <ahyp:hlinkClr xmlns:ahyp="http://schemas.microsoft.com/office/drawing/2018/hyperlinkcolor" val="tx"/>
                  </a:ext>
                </a:extLst>
              </a:hlinkClick>
            </a:endParaRPr>
          </a:p>
          <a:p>
            <a:pPr marL="0" indent="0">
              <a:buNone/>
            </a:pPr>
            <a:r>
              <a:rPr lang="en-GB" dirty="0">
                <a:hlinkClick r:id="rId3"/>
              </a:rPr>
              <a:t>The 7 Areas of Learning in the EYFS: A Comprehensive Guide (earlyyears.tv)</a:t>
            </a:r>
            <a:endParaRPr lang="en-GB" dirty="0"/>
          </a:p>
        </p:txBody>
      </p:sp>
    </p:spTree>
    <p:extLst>
      <p:ext uri="{BB962C8B-B14F-4D97-AF65-F5344CB8AC3E}">
        <p14:creationId xmlns:p14="http://schemas.microsoft.com/office/powerpoint/2010/main" val="130638029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DDF5E-6904-4C8E-B7CD-061C8E78087D}"/>
              </a:ext>
            </a:extLst>
          </p:cNvPr>
          <p:cNvSpPr>
            <a:spLocks noGrp="1"/>
          </p:cNvSpPr>
          <p:nvPr>
            <p:ph type="title"/>
          </p:nvPr>
        </p:nvSpPr>
        <p:spPr>
          <a:xfrm>
            <a:off x="838200" y="108917"/>
            <a:ext cx="10515600" cy="1325563"/>
          </a:xfrm>
        </p:spPr>
        <p:txBody>
          <a:bodyPr>
            <a:normAutofit/>
          </a:bodyPr>
          <a:lstStyle/>
          <a:p>
            <a:r>
              <a:rPr lang="en-GB" sz="4800" dirty="0">
                <a:solidFill>
                  <a:srgbClr val="0070C0"/>
                </a:solidFill>
              </a:rPr>
              <a:t>Getting outdoors</a:t>
            </a:r>
          </a:p>
        </p:txBody>
      </p:sp>
      <p:pic>
        <p:nvPicPr>
          <p:cNvPr id="5" name="Content Placeholder 4" descr="example of a nature hunt sheet">
            <a:extLst>
              <a:ext uri="{FF2B5EF4-FFF2-40B4-BE49-F238E27FC236}">
                <a16:creationId xmlns:a16="http://schemas.microsoft.com/office/drawing/2014/main" id="{30EF06AC-27D1-4C1D-A94D-1D3077B169B1}"/>
              </a:ext>
            </a:extLst>
          </p:cNvPr>
          <p:cNvPicPr>
            <a:picLocks noGrp="1" noChangeAspect="1"/>
          </p:cNvPicPr>
          <p:nvPr>
            <p:ph sz="half" idx="1"/>
          </p:nvPr>
        </p:nvPicPr>
        <p:blipFill>
          <a:blip r:embed="rId2"/>
          <a:stretch>
            <a:fillRect/>
          </a:stretch>
        </p:blipFill>
        <p:spPr>
          <a:xfrm>
            <a:off x="971551" y="1123950"/>
            <a:ext cx="3676650" cy="4465638"/>
          </a:xfrm>
          <a:prstGeom prst="rect">
            <a:avLst/>
          </a:prstGeom>
        </p:spPr>
      </p:pic>
      <p:sp>
        <p:nvSpPr>
          <p:cNvPr id="4" name="Content Placeholder 3">
            <a:extLst>
              <a:ext uri="{FF2B5EF4-FFF2-40B4-BE49-F238E27FC236}">
                <a16:creationId xmlns:a16="http://schemas.microsoft.com/office/drawing/2014/main" id="{5996DD69-373C-4CE0-874A-D35E4A1EBA28}"/>
              </a:ext>
            </a:extLst>
          </p:cNvPr>
          <p:cNvSpPr>
            <a:spLocks noGrp="1"/>
          </p:cNvSpPr>
          <p:nvPr>
            <p:ph sz="half" idx="2"/>
          </p:nvPr>
        </p:nvSpPr>
        <p:spPr>
          <a:xfrm>
            <a:off x="5422900" y="1434480"/>
            <a:ext cx="5384800" cy="3989040"/>
          </a:xfrm>
        </p:spPr>
        <p:txBody>
          <a:bodyPr/>
          <a:lstStyle/>
          <a:p>
            <a:r>
              <a:rPr lang="en-GB" dirty="0">
                <a:solidFill>
                  <a:srgbClr val="0070C0"/>
                </a:solidFill>
              </a:rPr>
              <a:t>Awe and wonder?</a:t>
            </a:r>
          </a:p>
          <a:p>
            <a:r>
              <a:rPr lang="en-GB" dirty="0">
                <a:solidFill>
                  <a:srgbClr val="0070C0"/>
                </a:solidFill>
              </a:rPr>
              <a:t>Limitations?</a:t>
            </a:r>
          </a:p>
          <a:p>
            <a:r>
              <a:rPr lang="en-GB" dirty="0">
                <a:solidFill>
                  <a:srgbClr val="0070C0"/>
                </a:solidFill>
              </a:rPr>
              <a:t>Challenges?</a:t>
            </a:r>
          </a:p>
        </p:txBody>
      </p:sp>
    </p:spTree>
    <p:extLst>
      <p:ext uri="{BB962C8B-B14F-4D97-AF65-F5344CB8AC3E}">
        <p14:creationId xmlns:p14="http://schemas.microsoft.com/office/powerpoint/2010/main" val="24846531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D818D-2D9F-4EEA-8B23-03B6F3474CE5}"/>
              </a:ext>
            </a:extLst>
          </p:cNvPr>
          <p:cNvSpPr>
            <a:spLocks noGrp="1"/>
          </p:cNvSpPr>
          <p:nvPr>
            <p:ph type="title"/>
          </p:nvPr>
        </p:nvSpPr>
        <p:spPr/>
        <p:txBody>
          <a:bodyPr>
            <a:normAutofit/>
          </a:bodyPr>
          <a:lstStyle/>
          <a:p>
            <a:r>
              <a:rPr lang="en-GB" sz="4800" i="1" dirty="0">
                <a:solidFill>
                  <a:srgbClr val="0070C0"/>
                </a:solidFill>
              </a:rPr>
              <a:t>Going Outdoors </a:t>
            </a:r>
          </a:p>
        </p:txBody>
      </p:sp>
      <p:sp>
        <p:nvSpPr>
          <p:cNvPr id="3" name="Content Placeholder 2">
            <a:extLst>
              <a:ext uri="{FF2B5EF4-FFF2-40B4-BE49-F238E27FC236}">
                <a16:creationId xmlns:a16="http://schemas.microsoft.com/office/drawing/2014/main" id="{2065743A-CAA1-44E6-AB52-152A87885DBD}"/>
              </a:ext>
            </a:extLst>
          </p:cNvPr>
          <p:cNvSpPr>
            <a:spLocks noGrp="1"/>
          </p:cNvSpPr>
          <p:nvPr>
            <p:ph sz="half" idx="1"/>
          </p:nvPr>
        </p:nvSpPr>
        <p:spPr>
          <a:xfrm>
            <a:off x="609600" y="1417638"/>
            <a:ext cx="5384800" cy="4171603"/>
          </a:xfrm>
        </p:spPr>
        <p:txBody>
          <a:bodyPr>
            <a:normAutofit/>
          </a:bodyPr>
          <a:lstStyle/>
          <a:p>
            <a:endParaRPr lang="en-GB" dirty="0"/>
          </a:p>
          <a:p>
            <a:endParaRPr lang="en-GB" dirty="0"/>
          </a:p>
          <a:p>
            <a:endParaRPr lang="en-GB" dirty="0"/>
          </a:p>
          <a:p>
            <a:endParaRPr lang="en-GB" dirty="0"/>
          </a:p>
          <a:p>
            <a:endParaRPr lang="en-GB" dirty="0"/>
          </a:p>
        </p:txBody>
      </p:sp>
      <p:sp>
        <p:nvSpPr>
          <p:cNvPr id="4" name="Content Placeholder 3">
            <a:extLst>
              <a:ext uri="{FF2B5EF4-FFF2-40B4-BE49-F238E27FC236}">
                <a16:creationId xmlns:a16="http://schemas.microsoft.com/office/drawing/2014/main" id="{9497257C-0411-4125-9D26-7186859D47E2}"/>
              </a:ext>
            </a:extLst>
          </p:cNvPr>
          <p:cNvSpPr>
            <a:spLocks noGrp="1"/>
          </p:cNvSpPr>
          <p:nvPr>
            <p:ph sz="half" idx="2"/>
          </p:nvPr>
        </p:nvSpPr>
        <p:spPr>
          <a:xfrm>
            <a:off x="838200" y="1417637"/>
            <a:ext cx="5384800" cy="4171603"/>
          </a:xfrm>
        </p:spPr>
        <p:txBody>
          <a:bodyPr>
            <a:normAutofit/>
          </a:bodyPr>
          <a:lstStyle/>
          <a:p>
            <a:pPr marL="0" indent="0">
              <a:buNone/>
            </a:pPr>
            <a:r>
              <a:rPr lang="en-GB" i="1" dirty="0">
                <a:solidFill>
                  <a:srgbClr val="0070C0"/>
                </a:solidFill>
              </a:rPr>
              <a:t>Lets go out and explore</a:t>
            </a:r>
          </a:p>
          <a:p>
            <a:r>
              <a:rPr lang="en-GB" i="1" dirty="0">
                <a:solidFill>
                  <a:srgbClr val="0070C0"/>
                </a:solidFill>
              </a:rPr>
              <a:t>Take pictures</a:t>
            </a:r>
          </a:p>
          <a:p>
            <a:r>
              <a:rPr lang="en-GB" i="1" dirty="0">
                <a:solidFill>
                  <a:srgbClr val="0070C0"/>
                </a:solidFill>
              </a:rPr>
              <a:t>Take prints</a:t>
            </a:r>
          </a:p>
          <a:p>
            <a:r>
              <a:rPr lang="en-GB" i="1" dirty="0">
                <a:solidFill>
                  <a:srgbClr val="0070C0"/>
                </a:solidFill>
              </a:rPr>
              <a:t>Discuss what we find</a:t>
            </a:r>
          </a:p>
          <a:p>
            <a:r>
              <a:rPr lang="en-GB" i="1" dirty="0">
                <a:solidFill>
                  <a:srgbClr val="0070C0"/>
                </a:solidFill>
              </a:rPr>
              <a:t>Be curious</a:t>
            </a:r>
          </a:p>
          <a:p>
            <a:r>
              <a:rPr lang="en-GB" i="1" dirty="0">
                <a:solidFill>
                  <a:srgbClr val="0070C0"/>
                </a:solidFill>
              </a:rPr>
              <a:t>Ask questions</a:t>
            </a:r>
          </a:p>
          <a:p>
            <a:r>
              <a:rPr lang="en-GB" i="1" dirty="0">
                <a:solidFill>
                  <a:srgbClr val="0070C0"/>
                </a:solidFill>
              </a:rPr>
              <a:t>Sustained shared thinking</a:t>
            </a:r>
          </a:p>
          <a:p>
            <a:r>
              <a:rPr lang="en-GB" i="1" dirty="0">
                <a:solidFill>
                  <a:srgbClr val="0070C0"/>
                </a:solidFill>
              </a:rPr>
              <a:t>Metacognitive talk</a:t>
            </a:r>
          </a:p>
          <a:p>
            <a:endParaRPr lang="en-GB" dirty="0"/>
          </a:p>
          <a:p>
            <a:endParaRPr lang="en-GB" dirty="0"/>
          </a:p>
        </p:txBody>
      </p:sp>
    </p:spTree>
    <p:extLst>
      <p:ext uri="{BB962C8B-B14F-4D97-AF65-F5344CB8AC3E}">
        <p14:creationId xmlns:p14="http://schemas.microsoft.com/office/powerpoint/2010/main" val="13646219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16B30-D050-4CA2-BED3-B818DC8B5B0E}"/>
              </a:ext>
            </a:extLst>
          </p:cNvPr>
          <p:cNvSpPr>
            <a:spLocks noGrp="1"/>
          </p:cNvSpPr>
          <p:nvPr>
            <p:ph type="title"/>
          </p:nvPr>
        </p:nvSpPr>
        <p:spPr>
          <a:xfrm>
            <a:off x="609600" y="274638"/>
            <a:ext cx="10972800" cy="392112"/>
          </a:xfrm>
        </p:spPr>
        <p:txBody>
          <a:bodyPr>
            <a:noAutofit/>
          </a:bodyPr>
          <a:lstStyle/>
          <a:p>
            <a:r>
              <a:rPr lang="en-GB" sz="4800" dirty="0">
                <a:solidFill>
                  <a:srgbClr val="0070C0"/>
                </a:solidFill>
              </a:rPr>
              <a:t>Next week</a:t>
            </a:r>
          </a:p>
        </p:txBody>
      </p:sp>
      <p:sp>
        <p:nvSpPr>
          <p:cNvPr id="3" name="Content Placeholder 2">
            <a:extLst>
              <a:ext uri="{FF2B5EF4-FFF2-40B4-BE49-F238E27FC236}">
                <a16:creationId xmlns:a16="http://schemas.microsoft.com/office/drawing/2014/main" id="{867295F0-7656-4690-B5AC-8DB847B8555A}"/>
              </a:ext>
            </a:extLst>
          </p:cNvPr>
          <p:cNvSpPr>
            <a:spLocks noGrp="1"/>
          </p:cNvSpPr>
          <p:nvPr>
            <p:ph sz="half" idx="1"/>
          </p:nvPr>
        </p:nvSpPr>
        <p:spPr>
          <a:xfrm>
            <a:off x="304800" y="838200"/>
            <a:ext cx="5518150" cy="6819900"/>
          </a:xfrm>
        </p:spPr>
        <p:txBody>
          <a:bodyPr>
            <a:normAutofit/>
          </a:bodyPr>
          <a:lstStyle/>
          <a:p>
            <a:pPr marL="0" indent="0">
              <a:buNone/>
            </a:pPr>
            <a:r>
              <a:rPr lang="en-GB" sz="3600" dirty="0"/>
              <a:t>Choose a theorist / approach and consider how their ideas link specifically to curiosity discovery / mathematics /science / outdoors.</a:t>
            </a:r>
          </a:p>
          <a:p>
            <a:pPr marL="0" indent="0">
              <a:buNone/>
            </a:pPr>
            <a:r>
              <a:rPr lang="en-GB" sz="3600" dirty="0"/>
              <a:t>Be ready to share your ideas next week.</a:t>
            </a:r>
          </a:p>
          <a:p>
            <a:pPr marL="0" indent="0">
              <a:buNone/>
            </a:pPr>
            <a:endParaRPr lang="en-GB" sz="4200"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9832697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116B30-D050-4CA2-BED3-B818DC8B5B0E}"/>
              </a:ext>
            </a:extLst>
          </p:cNvPr>
          <p:cNvSpPr>
            <a:spLocks noGrp="1"/>
          </p:cNvSpPr>
          <p:nvPr>
            <p:ph type="title"/>
          </p:nvPr>
        </p:nvSpPr>
        <p:spPr>
          <a:xfrm>
            <a:off x="609600" y="274638"/>
            <a:ext cx="10972800" cy="392112"/>
          </a:xfrm>
        </p:spPr>
        <p:txBody>
          <a:bodyPr>
            <a:noAutofit/>
          </a:bodyPr>
          <a:lstStyle/>
          <a:p>
            <a:r>
              <a:rPr lang="en-GB" sz="4800" dirty="0">
                <a:solidFill>
                  <a:srgbClr val="0070C0"/>
                </a:solidFill>
              </a:rPr>
              <a:t>Next week</a:t>
            </a:r>
          </a:p>
        </p:txBody>
      </p:sp>
      <p:sp>
        <p:nvSpPr>
          <p:cNvPr id="3" name="Content Placeholder 2">
            <a:extLst>
              <a:ext uri="{FF2B5EF4-FFF2-40B4-BE49-F238E27FC236}">
                <a16:creationId xmlns:a16="http://schemas.microsoft.com/office/drawing/2014/main" id="{867295F0-7656-4690-B5AC-8DB847B8555A}"/>
              </a:ext>
            </a:extLst>
          </p:cNvPr>
          <p:cNvSpPr>
            <a:spLocks noGrp="1"/>
          </p:cNvSpPr>
          <p:nvPr>
            <p:ph sz="half" idx="1"/>
          </p:nvPr>
        </p:nvSpPr>
        <p:spPr>
          <a:xfrm>
            <a:off x="304799" y="838200"/>
            <a:ext cx="7268817" cy="4807226"/>
          </a:xfrm>
        </p:spPr>
        <p:txBody>
          <a:bodyPr>
            <a:normAutofit fontScale="55000" lnSpcReduction="20000"/>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4400" b="0" i="0" u="none" strike="noStrike" kern="1200" cap="none" spc="0" normalizeH="0" baseline="0" noProof="0" dirty="0">
                <a:ln>
                  <a:noFill/>
                </a:ln>
                <a:solidFill>
                  <a:prstClr val="black"/>
                </a:solidFill>
                <a:effectLst/>
                <a:uLnTx/>
                <a:uFillTx/>
                <a:ea typeface="+mn-ea"/>
                <a:cs typeface="+mn-cs"/>
              </a:rPr>
              <a:t>Froebel.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4400" b="0" i="0" u="none" strike="noStrike" kern="1200" cap="none" spc="0" normalizeH="0" baseline="0" noProof="0" dirty="0">
                <a:ln>
                  <a:noFill/>
                </a:ln>
                <a:solidFill>
                  <a:prstClr val="black"/>
                </a:solidFill>
                <a:effectLst/>
                <a:uLnTx/>
                <a:uFillTx/>
                <a:ea typeface="+mn-ea"/>
                <a:cs typeface="+mn-cs"/>
              </a:rPr>
              <a:t>Malaguzzi- Reggio Emilia approach</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4400" b="0" i="0" u="none" strike="noStrike" kern="1200" cap="none" spc="0" normalizeH="0" baseline="0" noProof="0" dirty="0">
                <a:ln>
                  <a:noFill/>
                </a:ln>
                <a:solidFill>
                  <a:prstClr val="black"/>
                </a:solidFill>
                <a:effectLst/>
                <a:uLnTx/>
                <a:uFillTx/>
                <a:ea typeface="+mn-ea"/>
                <a:cs typeface="+mn-cs"/>
              </a:rPr>
              <a:t>Piaget</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4400" b="0" i="0" u="none" strike="noStrike" kern="1200" cap="none" spc="0" normalizeH="0" baseline="0" noProof="0" dirty="0">
                <a:ln>
                  <a:noFill/>
                </a:ln>
                <a:solidFill>
                  <a:prstClr val="black"/>
                </a:solidFill>
                <a:effectLst/>
                <a:uLnTx/>
                <a:uFillTx/>
                <a:ea typeface="+mn-ea"/>
                <a:cs typeface="+mn-cs"/>
              </a:rPr>
              <a:t>Schemas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4400" b="0" i="0" u="none" strike="noStrike" kern="1200" cap="none" spc="0" normalizeH="0" baseline="0" noProof="0" dirty="0">
                <a:ln>
                  <a:noFill/>
                </a:ln>
                <a:solidFill>
                  <a:prstClr val="black"/>
                </a:solidFill>
                <a:effectLst/>
                <a:uLnTx/>
                <a:uFillTx/>
                <a:ea typeface="+mn-ea"/>
                <a:cs typeface="+mn-cs"/>
              </a:rPr>
              <a:t>Vygotsky</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4400" b="0" i="0" u="none" strike="noStrike" kern="1200" cap="none" spc="0" normalizeH="0" baseline="0" noProof="0" dirty="0">
                <a:ln>
                  <a:noFill/>
                </a:ln>
                <a:solidFill>
                  <a:prstClr val="black"/>
                </a:solidFill>
                <a:effectLst/>
                <a:uLnTx/>
                <a:uFillTx/>
                <a:ea typeface="+mn-ea"/>
                <a:cs typeface="+mn-cs"/>
              </a:rPr>
              <a:t>Bruner</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4400" b="0" i="0" u="none" strike="noStrike" kern="1200" cap="none" spc="0" normalizeH="0" baseline="0" noProof="0" dirty="0">
                <a:ln>
                  <a:noFill/>
                </a:ln>
                <a:solidFill>
                  <a:prstClr val="black"/>
                </a:solidFill>
                <a:effectLst/>
                <a:uLnTx/>
                <a:uFillTx/>
                <a:ea typeface="+mn-ea"/>
                <a:cs typeface="+mn-cs"/>
              </a:rPr>
              <a:t>Montessori</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4400" b="0" i="0" u="none" strike="noStrike" kern="1200" cap="none" spc="0" normalizeH="0" baseline="0" noProof="0" dirty="0">
                <a:ln>
                  <a:noFill/>
                </a:ln>
                <a:solidFill>
                  <a:prstClr val="black"/>
                </a:solidFill>
                <a:effectLst/>
                <a:uLnTx/>
                <a:uFillTx/>
                <a:ea typeface="+mn-ea"/>
                <a:cs typeface="+mn-cs"/>
              </a:rPr>
              <a:t>Steiner</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4400" b="0" i="0" u="none" strike="noStrike" kern="1200" cap="none" spc="0" normalizeH="0" baseline="0" noProof="0" dirty="0">
                <a:ln>
                  <a:noFill/>
                </a:ln>
                <a:solidFill>
                  <a:prstClr val="black"/>
                </a:solidFill>
                <a:effectLst/>
                <a:uLnTx/>
                <a:uFillTx/>
                <a:ea typeface="+mn-ea"/>
                <a:cs typeface="+mn-cs"/>
              </a:rPr>
              <a:t>Dull </a:t>
            </a:r>
            <a:r>
              <a:rPr kumimoji="0" lang="en-GB" sz="4400" b="0" i="0" u="none" strike="noStrike" kern="1200" cap="none" spc="0" normalizeH="0" baseline="0" noProof="0" dirty="0" err="1">
                <a:ln>
                  <a:noFill/>
                </a:ln>
                <a:solidFill>
                  <a:prstClr val="black"/>
                </a:solidFill>
                <a:effectLst/>
                <a:uLnTx/>
                <a:uFillTx/>
                <a:ea typeface="+mn-ea"/>
                <a:cs typeface="+mn-cs"/>
              </a:rPr>
              <a:t>Sgandinafia</a:t>
            </a:r>
            <a:endParaRPr kumimoji="0" lang="en-GB" sz="4400" b="0" i="0" u="none" strike="noStrike" kern="1200" cap="none" spc="0" normalizeH="0" baseline="0" noProof="0" dirty="0">
              <a:ln>
                <a:noFill/>
              </a:ln>
              <a:solidFill>
                <a:prstClr val="black"/>
              </a:solidFill>
              <a:effectLst/>
              <a:uLnTx/>
              <a:uFillTx/>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4400" b="0" i="0" u="none" strike="noStrike" kern="1200" cap="none" spc="0" normalizeH="0" baseline="0" noProof="0" dirty="0">
                <a:ln>
                  <a:noFill/>
                </a:ln>
                <a:solidFill>
                  <a:prstClr val="black"/>
                </a:solidFill>
                <a:effectLst/>
                <a:uLnTx/>
                <a:uFillTx/>
                <a:ea typeface="+mn-ea"/>
                <a:cs typeface="+mn-cs"/>
              </a:rPr>
              <a:t>Maslow</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4400" b="0" i="0" u="none" strike="noStrike" kern="1200" cap="none" spc="0" normalizeH="0" baseline="0" noProof="0" dirty="0">
                <a:ln>
                  <a:noFill/>
                </a:ln>
                <a:solidFill>
                  <a:prstClr val="black"/>
                </a:solidFill>
                <a:effectLst/>
                <a:uLnTx/>
                <a:uFillTx/>
                <a:ea typeface="+mn-ea"/>
                <a:cs typeface="+mn-cs"/>
              </a:rPr>
              <a:t>Bronfenbrenner</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4400" b="0" i="0" u="none" strike="noStrike" kern="1200" cap="none" spc="0" normalizeH="0" baseline="0" noProof="0" dirty="0">
                <a:ln>
                  <a:noFill/>
                </a:ln>
                <a:solidFill>
                  <a:prstClr val="black"/>
                </a:solidFill>
                <a:effectLst/>
                <a:uLnTx/>
                <a:uFillTx/>
                <a:ea typeface="+mn-ea"/>
                <a:cs typeface="+mn-cs"/>
              </a:rPr>
              <a:t>Forest School</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4400" b="0" i="0" u="none" strike="noStrike" kern="1200" cap="none" spc="0" normalizeH="0" baseline="0" noProof="0" dirty="0">
                <a:ln>
                  <a:noFill/>
                </a:ln>
                <a:solidFill>
                  <a:prstClr val="black"/>
                </a:solidFill>
                <a:effectLst/>
                <a:uLnTx/>
                <a:uFillTx/>
                <a:ea typeface="+mn-ea"/>
                <a:cs typeface="+mn-cs"/>
              </a:rPr>
              <a:t>Coastal school</a:t>
            </a:r>
          </a:p>
          <a:p>
            <a:pPr marL="0" indent="0">
              <a:buNone/>
            </a:pPr>
            <a:endParaRPr lang="en-GB" sz="4400" dirty="0"/>
          </a:p>
          <a:p>
            <a:endParaRPr lang="en-GB" sz="4400"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8900853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DE341-A866-4193-8439-A5CCBB8578D4}"/>
              </a:ext>
            </a:extLst>
          </p:cNvPr>
          <p:cNvSpPr>
            <a:spLocks noGrp="1"/>
          </p:cNvSpPr>
          <p:nvPr>
            <p:ph type="title"/>
          </p:nvPr>
        </p:nvSpPr>
        <p:spPr/>
        <p:txBody>
          <a:bodyPr>
            <a:normAutofit fontScale="90000"/>
          </a:bodyPr>
          <a:lstStyle/>
          <a:p>
            <a:br>
              <a:rPr lang="en-GB" dirty="0"/>
            </a:br>
            <a:br>
              <a:rPr lang="en-GB" dirty="0"/>
            </a:br>
            <a:endParaRPr lang="en-GB" dirty="0"/>
          </a:p>
        </p:txBody>
      </p:sp>
      <p:sp>
        <p:nvSpPr>
          <p:cNvPr id="4" name="Content Placeholder 3">
            <a:extLst>
              <a:ext uri="{FF2B5EF4-FFF2-40B4-BE49-F238E27FC236}">
                <a16:creationId xmlns:a16="http://schemas.microsoft.com/office/drawing/2014/main" id="{8DEE4205-A13D-4AC6-8127-92A2E129E781}"/>
              </a:ext>
            </a:extLst>
          </p:cNvPr>
          <p:cNvSpPr>
            <a:spLocks noGrp="1"/>
          </p:cNvSpPr>
          <p:nvPr>
            <p:ph sz="half" idx="2"/>
          </p:nvPr>
        </p:nvSpPr>
        <p:spPr>
          <a:xfrm>
            <a:off x="1480931" y="1253331"/>
            <a:ext cx="5181600" cy="4351338"/>
          </a:xfrm>
        </p:spPr>
        <p:txBody>
          <a:bodyPr/>
          <a:lstStyle/>
          <a:p>
            <a:pPr marL="0" indent="0">
              <a:buNone/>
            </a:pPr>
            <a:r>
              <a:rPr lang="en-GB" i="1" dirty="0">
                <a:solidFill>
                  <a:srgbClr val="0070C0"/>
                </a:solidFill>
              </a:rPr>
              <a:t>Some videos follow to support your research as well as Sway 1 on Moodle</a:t>
            </a:r>
          </a:p>
        </p:txBody>
      </p:sp>
    </p:spTree>
    <p:extLst>
      <p:ext uri="{BB962C8B-B14F-4D97-AF65-F5344CB8AC3E}">
        <p14:creationId xmlns:p14="http://schemas.microsoft.com/office/powerpoint/2010/main" val="411649727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Scandinavian approach</a:t>
            </a:r>
            <a:endParaRPr lang="en-GB" i="1" dirty="0">
              <a:solidFill>
                <a:schemeClr val="accent1"/>
              </a:solidFill>
            </a:endParaRPr>
          </a:p>
        </p:txBody>
      </p:sp>
      <p:sp>
        <p:nvSpPr>
          <p:cNvPr id="3" name="Content Placeholder 2"/>
          <p:cNvSpPr>
            <a:spLocks noGrp="1"/>
          </p:cNvSpPr>
          <p:nvPr>
            <p:ph idx="1"/>
          </p:nvPr>
        </p:nvSpPr>
        <p:spPr/>
        <p:txBody>
          <a:bodyPr/>
          <a:lstStyle/>
          <a:p>
            <a:r>
              <a:rPr lang="en-GB" dirty="0">
                <a:hlinkClick r:id="rId2"/>
              </a:rPr>
              <a:t>Link to video exploring Denmark's Forest Kindergartens </a:t>
            </a:r>
            <a:endParaRPr lang="en-GB" dirty="0"/>
          </a:p>
          <a:p>
            <a:endParaRPr lang="en-GB" dirty="0"/>
          </a:p>
        </p:txBody>
      </p:sp>
    </p:spTree>
    <p:extLst>
      <p:ext uri="{BB962C8B-B14F-4D97-AF65-F5344CB8AC3E}">
        <p14:creationId xmlns:p14="http://schemas.microsoft.com/office/powerpoint/2010/main" val="413563686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165501"/>
          </a:xfrm>
        </p:spPr>
        <p:txBody>
          <a:bodyPr>
            <a:noAutofit/>
          </a:bodyPr>
          <a:lstStyle/>
          <a:p>
            <a:br>
              <a:rPr lang="en-GB" sz="4800" dirty="0"/>
            </a:br>
            <a:r>
              <a:rPr lang="en-GB" sz="4800" i="1" dirty="0" err="1">
                <a:solidFill>
                  <a:srgbClr val="0070C0"/>
                </a:solidFill>
              </a:rPr>
              <a:t>Montessori</a:t>
            </a:r>
            <a:r>
              <a:rPr lang="en-GB" sz="4800" i="1" dirty="0">
                <a:solidFill>
                  <a:srgbClr val="0070C0"/>
                </a:solidFill>
              </a:rPr>
              <a:t> Learning Environment</a:t>
            </a:r>
          </a:p>
        </p:txBody>
      </p:sp>
      <p:sp>
        <p:nvSpPr>
          <p:cNvPr id="3" name="Content Placeholder 2"/>
          <p:cNvSpPr>
            <a:spLocks noGrp="1"/>
          </p:cNvSpPr>
          <p:nvPr>
            <p:ph sz="half" idx="1"/>
          </p:nvPr>
        </p:nvSpPr>
        <p:spPr/>
        <p:txBody>
          <a:bodyPr/>
          <a:lstStyle/>
          <a:p>
            <a:r>
              <a:rPr kumimoji="0" lang="en-GB" sz="3600" b="0" i="0" u="none" strike="noStrike" kern="0" cap="none" spc="0" normalizeH="0" baseline="0" noProof="0" dirty="0">
                <a:ln>
                  <a:noFill/>
                </a:ln>
                <a:solidFill>
                  <a:sysClr val="windowText" lastClr="000000"/>
                </a:solidFill>
                <a:effectLst/>
                <a:uLnTx/>
                <a:uFillTx/>
                <a:hlinkClick r:id="rId2"/>
              </a:rPr>
              <a:t>Link to video exploring outdoor learning in Montessori approach</a:t>
            </a:r>
            <a:endParaRPr kumimoji="0" lang="en-GB" sz="3600" b="0" i="0" u="none" strike="noStrike" kern="0" cap="none" spc="0" normalizeH="0" baseline="0" noProof="0" dirty="0">
              <a:ln>
                <a:noFill/>
              </a:ln>
              <a:solidFill>
                <a:sysClr val="windowText" lastClr="000000"/>
              </a:solidFill>
              <a:effectLst/>
              <a:uLnTx/>
              <a:uFillTx/>
            </a:endParaRPr>
          </a:p>
          <a:p>
            <a:endParaRPr lang="en-GB" dirty="0"/>
          </a:p>
        </p:txBody>
      </p:sp>
      <p:sp>
        <p:nvSpPr>
          <p:cNvPr id="4" name="Content Placeholder 3"/>
          <p:cNvSpPr>
            <a:spLocks noGrp="1"/>
          </p:cNvSpPr>
          <p:nvPr>
            <p:ph sz="half" idx="2"/>
          </p:nvPr>
        </p:nvSpPr>
        <p:spPr/>
        <p:txBody>
          <a:bodyPr/>
          <a:lstStyle/>
          <a:p>
            <a:endParaRPr lang="en-GB"/>
          </a:p>
        </p:txBody>
      </p:sp>
    </p:spTree>
    <p:extLst>
      <p:ext uri="{BB962C8B-B14F-4D97-AF65-F5344CB8AC3E}">
        <p14:creationId xmlns:p14="http://schemas.microsoft.com/office/powerpoint/2010/main" val="223419765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115805"/>
          </a:xfrm>
        </p:spPr>
        <p:txBody>
          <a:bodyPr>
            <a:noAutofit/>
          </a:bodyPr>
          <a:lstStyle/>
          <a:p>
            <a:br>
              <a:rPr lang="en-GB" sz="4800" dirty="0"/>
            </a:br>
            <a:r>
              <a:rPr lang="en-GB" sz="4800" i="1" dirty="0">
                <a:solidFill>
                  <a:srgbClr val="0070C0"/>
                </a:solidFill>
              </a:rPr>
              <a:t>Steiner Learning Environment</a:t>
            </a:r>
          </a:p>
        </p:txBody>
      </p:sp>
      <p:sp>
        <p:nvSpPr>
          <p:cNvPr id="3" name="Content Placeholder 2"/>
          <p:cNvSpPr>
            <a:spLocks noGrp="1"/>
          </p:cNvSpPr>
          <p:nvPr>
            <p:ph sz="half" idx="1"/>
          </p:nvPr>
        </p:nvSpPr>
        <p:spPr/>
        <p:txBody>
          <a:bodyPr/>
          <a:lstStyle/>
          <a:p>
            <a:r>
              <a:rPr lang="en-GB" dirty="0">
                <a:hlinkClick r:id="rId2"/>
              </a:rPr>
              <a:t>Link to a video of a Steiner setting</a:t>
            </a:r>
            <a:endParaRPr lang="en-GB" dirty="0"/>
          </a:p>
          <a:p>
            <a:r>
              <a:rPr kumimoji="0" lang="en-GB" b="0" i="0" u="none" strike="noStrike" kern="0" cap="none" spc="0" normalizeH="0" baseline="0" noProof="0" dirty="0">
                <a:ln>
                  <a:noFill/>
                </a:ln>
                <a:solidFill>
                  <a:sysClr val="windowText" lastClr="000000"/>
                </a:solidFill>
                <a:effectLst/>
                <a:uLnTx/>
                <a:uFillTx/>
                <a:hlinkClick r:id="rId3"/>
              </a:rPr>
              <a:t>Link to  a video of a Steiner setting</a:t>
            </a:r>
            <a:endParaRPr kumimoji="0" lang="en-GB" b="0" i="0" u="none" strike="noStrike" kern="0" cap="none" spc="0" normalizeH="0" baseline="0" noProof="0" dirty="0">
              <a:ln>
                <a:noFill/>
              </a:ln>
              <a:solidFill>
                <a:sysClr val="windowText" lastClr="000000"/>
              </a:solidFill>
              <a:effectLst/>
              <a:uLnTx/>
              <a:uFillTx/>
            </a:endParaRPr>
          </a:p>
          <a:p>
            <a:endParaRPr lang="en-GB" dirty="0"/>
          </a:p>
        </p:txBody>
      </p:sp>
      <p:sp>
        <p:nvSpPr>
          <p:cNvPr id="4" name="Content Placeholder 3"/>
          <p:cNvSpPr>
            <a:spLocks noGrp="1"/>
          </p:cNvSpPr>
          <p:nvPr>
            <p:ph sz="half" idx="2"/>
          </p:nvPr>
        </p:nvSpPr>
        <p:spPr/>
        <p:txBody>
          <a:bodyPr/>
          <a:lstStyle/>
          <a:p>
            <a:endParaRPr lang="en-GB"/>
          </a:p>
        </p:txBody>
      </p:sp>
    </p:spTree>
    <p:extLst>
      <p:ext uri="{BB962C8B-B14F-4D97-AF65-F5344CB8AC3E}">
        <p14:creationId xmlns:p14="http://schemas.microsoft.com/office/powerpoint/2010/main" val="9855982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946840"/>
          </a:xfrm>
        </p:spPr>
        <p:txBody>
          <a:bodyPr>
            <a:noAutofit/>
          </a:bodyPr>
          <a:lstStyle/>
          <a:p>
            <a:br>
              <a:rPr lang="en-GB" sz="4800" dirty="0"/>
            </a:br>
            <a:r>
              <a:rPr lang="en-GB" sz="4800" i="1" dirty="0">
                <a:solidFill>
                  <a:srgbClr val="0070C0"/>
                </a:solidFill>
              </a:rPr>
              <a:t>Reggio Emilia  Learning Environment</a:t>
            </a:r>
          </a:p>
        </p:txBody>
      </p:sp>
      <p:sp>
        <p:nvSpPr>
          <p:cNvPr id="3" name="Content Placeholder 2"/>
          <p:cNvSpPr>
            <a:spLocks noGrp="1"/>
          </p:cNvSpPr>
          <p:nvPr>
            <p:ph sz="half" idx="1"/>
          </p:nvPr>
        </p:nvSpPr>
        <p:spPr/>
        <p:txBody>
          <a:bodyPr/>
          <a:lstStyle/>
          <a:p>
            <a:r>
              <a:rPr lang="en-GB" dirty="0">
                <a:hlinkClick r:id="rId2"/>
              </a:rPr>
              <a:t>Link to a video exploring Reggio Emilia approach</a:t>
            </a:r>
            <a:endParaRPr lang="en-GB" dirty="0"/>
          </a:p>
          <a:p>
            <a:r>
              <a:rPr lang="en-GB" dirty="0">
                <a:hlinkClick r:id="rId3"/>
              </a:rPr>
              <a:t>Link to a video exploring the Reggio Emilia approach</a:t>
            </a:r>
            <a:endParaRPr lang="en-GB" dirty="0"/>
          </a:p>
          <a:p>
            <a:endParaRPr lang="en-GB" dirty="0"/>
          </a:p>
        </p:txBody>
      </p:sp>
      <p:sp>
        <p:nvSpPr>
          <p:cNvPr id="4" name="Content Placeholder 3"/>
          <p:cNvSpPr>
            <a:spLocks noGrp="1"/>
          </p:cNvSpPr>
          <p:nvPr>
            <p:ph sz="half" idx="2"/>
          </p:nvPr>
        </p:nvSpPr>
        <p:spPr/>
        <p:txBody>
          <a:bodyPr/>
          <a:lstStyle/>
          <a:p>
            <a:endParaRPr lang="en-GB"/>
          </a:p>
        </p:txBody>
      </p:sp>
    </p:spTree>
    <p:extLst>
      <p:ext uri="{BB962C8B-B14F-4D97-AF65-F5344CB8AC3E}">
        <p14:creationId xmlns:p14="http://schemas.microsoft.com/office/powerpoint/2010/main" val="72701612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2057400" y="584332"/>
            <a:ext cx="8229600" cy="91479"/>
          </a:xfrm>
        </p:spPr>
        <p:txBody>
          <a:bodyPr>
            <a:noAutofit/>
          </a:bodyPr>
          <a:lstStyle/>
          <a:p>
            <a:br>
              <a:rPr lang="en-GB" sz="4800" dirty="0"/>
            </a:br>
            <a:r>
              <a:rPr lang="en-GB" sz="4800" dirty="0">
                <a:solidFill>
                  <a:srgbClr val="0070C0"/>
                </a:solidFill>
              </a:rPr>
              <a:t>Important Authors</a:t>
            </a:r>
          </a:p>
        </p:txBody>
      </p:sp>
      <p:sp>
        <p:nvSpPr>
          <p:cNvPr id="9" name="Content Placeholder 8"/>
          <p:cNvSpPr>
            <a:spLocks noGrp="1"/>
          </p:cNvSpPr>
          <p:nvPr>
            <p:ph sz="half" idx="1"/>
          </p:nvPr>
        </p:nvSpPr>
        <p:spPr>
          <a:xfrm>
            <a:off x="1981200" y="1449131"/>
            <a:ext cx="4038600" cy="4824537"/>
          </a:xfrm>
        </p:spPr>
        <p:txBody>
          <a:bodyPr>
            <a:normAutofit/>
          </a:bodyPr>
          <a:lstStyle/>
          <a:p>
            <a:r>
              <a:rPr lang="en-GB" dirty="0"/>
              <a:t>Knight</a:t>
            </a:r>
          </a:p>
          <a:p>
            <a:r>
              <a:rPr lang="en-GB" dirty="0" err="1"/>
              <a:t>Louv</a:t>
            </a:r>
            <a:endParaRPr lang="en-GB" dirty="0"/>
          </a:p>
          <a:p>
            <a:r>
              <a:rPr lang="en-GB" dirty="0" err="1"/>
              <a:t>Bilton</a:t>
            </a:r>
            <a:endParaRPr lang="en-GB" dirty="0"/>
          </a:p>
          <a:p>
            <a:r>
              <a:rPr lang="en-GB" dirty="0"/>
              <a:t>Jan White</a:t>
            </a:r>
          </a:p>
          <a:p>
            <a:r>
              <a:rPr lang="en-GB" dirty="0"/>
              <a:t>Waters-Davies</a:t>
            </a:r>
          </a:p>
          <a:p>
            <a:r>
              <a:rPr lang="en-GB" dirty="0"/>
              <a:t>Ouvry</a:t>
            </a:r>
          </a:p>
          <a:p>
            <a:r>
              <a:rPr lang="en-GB" dirty="0"/>
              <a:t>Lynda Keith</a:t>
            </a:r>
          </a:p>
          <a:p>
            <a:r>
              <a:rPr lang="en-GB" dirty="0"/>
              <a:t>Brunton a Thornton</a:t>
            </a:r>
          </a:p>
          <a:p>
            <a:endParaRPr lang="en-GB" dirty="0"/>
          </a:p>
        </p:txBody>
      </p:sp>
    </p:spTree>
    <p:extLst>
      <p:ext uri="{BB962C8B-B14F-4D97-AF65-F5344CB8AC3E}">
        <p14:creationId xmlns:p14="http://schemas.microsoft.com/office/powerpoint/2010/main" val="36803006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17987" y="365126"/>
            <a:ext cx="11471787" cy="741004"/>
          </a:xfrm>
        </p:spPr>
        <p:txBody>
          <a:bodyPr>
            <a:noAutofit/>
          </a:bodyPr>
          <a:lstStyle/>
          <a:p>
            <a:pPr algn="ctr"/>
            <a:r>
              <a:rPr lang="en-GB" sz="4800" b="1" i="1" dirty="0">
                <a:solidFill>
                  <a:srgbClr val="0070C0"/>
                </a:solidFill>
                <a:latin typeface="Arial" panose="020B0604020202020204" pitchFamily="34" charset="0"/>
                <a:ea typeface="Times New Roman" panose="02020603050405020304" pitchFamily="18" charset="0"/>
              </a:rPr>
              <a:t>References</a:t>
            </a:r>
            <a:br>
              <a:rPr lang="en-GB" sz="4800" dirty="0">
                <a:solidFill>
                  <a:srgbClr val="0070C0"/>
                </a:solidFill>
                <a:effectLst/>
                <a:latin typeface="Times New Roman" panose="02020603050405020304" pitchFamily="18" charset="0"/>
                <a:ea typeface="Times New Roman" panose="02020603050405020304" pitchFamily="18" charset="0"/>
              </a:rPr>
            </a:br>
            <a:endParaRPr lang="en-GB" sz="4800" dirty="0">
              <a:solidFill>
                <a:srgbClr val="0070C0"/>
              </a:solidFill>
            </a:endParaRPr>
          </a:p>
        </p:txBody>
      </p:sp>
      <p:sp>
        <p:nvSpPr>
          <p:cNvPr id="4" name="Content Placeholder 3"/>
          <p:cNvSpPr>
            <a:spLocks noGrp="1"/>
          </p:cNvSpPr>
          <p:nvPr>
            <p:ph idx="1"/>
          </p:nvPr>
        </p:nvSpPr>
        <p:spPr>
          <a:xfrm>
            <a:off x="838200" y="884903"/>
            <a:ext cx="10515600" cy="4866967"/>
          </a:xfrm>
        </p:spPr>
        <p:txBody>
          <a:bodyPr>
            <a:normAutofit fontScale="92500" lnSpcReduction="20000"/>
          </a:bodyPr>
          <a:lstStyle/>
          <a:p>
            <a:pPr marL="0" indent="0" algn="just" fontAlgn="base" hangingPunct="0">
              <a:buNone/>
            </a:pPr>
            <a:r>
              <a:rPr lang="en-GB" sz="2600" dirty="0">
                <a:solidFill>
                  <a:prstClr val="black"/>
                </a:solidFill>
                <a:latin typeface="Arial" panose="020B0604020202020204" pitchFamily="34" charset="0"/>
                <a:ea typeface="Times New Roman" panose="02020603050405020304" pitchFamily="18" charset="0"/>
              </a:rPr>
              <a:t>Early Years Education (2016) ‘</a:t>
            </a:r>
            <a:r>
              <a:rPr lang="en-GB" sz="2600" dirty="0"/>
              <a:t>Possibilities on offer’ </a:t>
            </a:r>
            <a:r>
              <a:rPr lang="en-GB" sz="2600" dirty="0">
                <a:hlinkClick r:id="rId2"/>
              </a:rPr>
              <a:t>https://www.earlyyearseducator.co.uk/features/article/possibilities-on-offer</a:t>
            </a:r>
            <a:r>
              <a:rPr lang="en-GB" sz="2600" dirty="0"/>
              <a:t> (Accessed 6th April 2020).</a:t>
            </a:r>
            <a:endParaRPr lang="en-GB" sz="2600" dirty="0">
              <a:solidFill>
                <a:prstClr val="black"/>
              </a:solidFill>
              <a:latin typeface="Arial" panose="020B0604020202020204" pitchFamily="34" charset="0"/>
              <a:ea typeface="Times New Roman" panose="02020603050405020304" pitchFamily="18" charset="0"/>
            </a:endParaRPr>
          </a:p>
          <a:p>
            <a:pPr marL="0" indent="0" algn="just" fontAlgn="base" hangingPunct="0">
              <a:buNone/>
            </a:pPr>
            <a:r>
              <a:rPr lang="en-GB" sz="2600" dirty="0">
                <a:solidFill>
                  <a:prstClr val="black"/>
                </a:solidFill>
                <a:latin typeface="Arial" panose="020B0604020202020204" pitchFamily="34" charset="0"/>
                <a:ea typeface="Times New Roman" panose="02020603050405020304" pitchFamily="18" charset="0"/>
              </a:rPr>
              <a:t>New Beginnings at Grace (2017) ‘Image’ </a:t>
            </a:r>
            <a:r>
              <a:rPr lang="en-GB" sz="2600" dirty="0">
                <a:solidFill>
                  <a:prstClr val="black"/>
                </a:solidFill>
                <a:latin typeface="Arial" panose="020B0604020202020204" pitchFamily="34" charset="0"/>
                <a:ea typeface="Times New Roman" panose="02020603050405020304" pitchFamily="18" charset="0"/>
                <a:hlinkClick r:id="rId3"/>
              </a:rPr>
              <a:t>http://www.newbeginningsatgrace.com/space.html</a:t>
            </a:r>
            <a:r>
              <a:rPr lang="en-GB" sz="2600" dirty="0">
                <a:solidFill>
                  <a:prstClr val="black"/>
                </a:solidFill>
                <a:latin typeface="Arial" panose="020B0604020202020204" pitchFamily="34" charset="0"/>
                <a:ea typeface="Times New Roman" panose="02020603050405020304" pitchFamily="18" charset="0"/>
              </a:rPr>
              <a:t> (Accessed 15th July 2017).</a:t>
            </a:r>
          </a:p>
          <a:p>
            <a:pPr marL="0" lvl="0" indent="0" algn="just" fontAlgn="base" hangingPunct="0">
              <a:buNone/>
            </a:pPr>
            <a:r>
              <a:rPr lang="en-GB" sz="2600" dirty="0">
                <a:effectLst/>
                <a:latin typeface="Arial" panose="020B0604020202020204" pitchFamily="34" charset="0"/>
                <a:ea typeface="Times New Roman" panose="02020603050405020304" pitchFamily="18" charset="0"/>
              </a:rPr>
              <a:t>Nicholson, S. (1971) ‘The Theory of loose </a:t>
            </a:r>
            <a:r>
              <a:rPr lang="en-GB" sz="2600" dirty="0">
                <a:latin typeface="Arial" panose="020B0604020202020204" pitchFamily="34" charset="0"/>
                <a:ea typeface="Times New Roman" panose="02020603050405020304" pitchFamily="18" charset="0"/>
              </a:rPr>
              <a:t>p</a:t>
            </a:r>
            <a:r>
              <a:rPr lang="en-GB" sz="2600" dirty="0">
                <a:effectLst/>
                <a:latin typeface="Arial" panose="020B0604020202020204" pitchFamily="34" charset="0"/>
                <a:ea typeface="Times New Roman" panose="02020603050405020304" pitchFamily="18" charset="0"/>
              </a:rPr>
              <a:t>arts: how not to cheat children’, </a:t>
            </a:r>
            <a:r>
              <a:rPr lang="en-GB" sz="2600" i="1" dirty="0">
                <a:effectLst/>
                <a:latin typeface="Arial" panose="020B0604020202020204" pitchFamily="34" charset="0"/>
                <a:ea typeface="Times New Roman" panose="02020603050405020304" pitchFamily="18" charset="0"/>
              </a:rPr>
              <a:t>Landscape Architecture, 62, pp. 30-34.</a:t>
            </a:r>
          </a:p>
          <a:p>
            <a:pPr marL="0" lvl="0" indent="0" algn="just" fontAlgn="base" hangingPunct="0">
              <a:buNone/>
            </a:pPr>
            <a:r>
              <a:rPr lang="en-GB" sz="2600" dirty="0">
                <a:latin typeface="Arial" panose="020B0604020202020204" pitchFamily="34" charset="0"/>
                <a:ea typeface="Times New Roman" panose="02020603050405020304" pitchFamily="18" charset="0"/>
              </a:rPr>
              <a:t>P</a:t>
            </a:r>
            <a:r>
              <a:rPr lang="en-GB" sz="2600" dirty="0">
                <a:effectLst/>
                <a:latin typeface="Arial" panose="020B0604020202020204" pitchFamily="34" charset="0"/>
                <a:ea typeface="Times New Roman" panose="02020603050405020304" pitchFamily="18" charset="0"/>
              </a:rPr>
              <a:t>interest (2017) ‘Image’ </a:t>
            </a:r>
            <a:r>
              <a:rPr lang="en-GB" sz="2600" dirty="0">
                <a:effectLst/>
                <a:latin typeface="Arial" panose="020B0604020202020204" pitchFamily="34" charset="0"/>
                <a:ea typeface="Times New Roman" panose="02020603050405020304" pitchFamily="18" charset="0"/>
                <a:hlinkClick r:id="rId4"/>
              </a:rPr>
              <a:t>https://www.pinterest.co.uk/aliciadover15/forest-schools/</a:t>
            </a:r>
            <a:r>
              <a:rPr lang="en-GB" sz="2600" dirty="0">
                <a:effectLst/>
                <a:latin typeface="Arial" panose="020B0604020202020204" pitchFamily="34" charset="0"/>
                <a:ea typeface="Times New Roman" panose="02020603050405020304" pitchFamily="18" charset="0"/>
              </a:rPr>
              <a:t> </a:t>
            </a:r>
            <a:r>
              <a:rPr lang="en-GB" sz="2600" dirty="0">
                <a:solidFill>
                  <a:prstClr val="black"/>
                </a:solidFill>
                <a:latin typeface="Arial" panose="020B0604020202020204" pitchFamily="34" charset="0"/>
                <a:ea typeface="Times New Roman" panose="02020603050405020304" pitchFamily="18" charset="0"/>
              </a:rPr>
              <a:t>(Accessed 15th July 2017).</a:t>
            </a:r>
          </a:p>
          <a:p>
            <a:pPr marL="0" indent="0" algn="just" fontAlgn="base" hangingPunct="0">
              <a:spcAft>
                <a:spcPts val="0"/>
              </a:spcAft>
              <a:buNone/>
            </a:pPr>
            <a:r>
              <a:rPr lang="en-GB" sz="2600" dirty="0">
                <a:effectLst/>
                <a:latin typeface="Arial" panose="020B0604020202020204" pitchFamily="34" charset="0"/>
                <a:ea typeface="Times New Roman" panose="02020603050405020304" pitchFamily="18" charset="0"/>
              </a:rPr>
              <a:t>Play Based Learning </a:t>
            </a:r>
            <a:r>
              <a:rPr lang="en-GB" sz="2600" dirty="0" err="1">
                <a:effectLst/>
                <a:latin typeface="Arial" panose="020B0604020202020204" pitchFamily="34" charset="0"/>
                <a:ea typeface="Times New Roman" panose="02020603050405020304" pitchFamily="18" charset="0"/>
              </a:rPr>
              <a:t>Weebly</a:t>
            </a:r>
            <a:r>
              <a:rPr lang="en-GB" sz="2600" dirty="0">
                <a:effectLst/>
                <a:latin typeface="Arial" panose="020B0604020202020204" pitchFamily="34" charset="0"/>
                <a:ea typeface="Times New Roman" panose="02020603050405020304" pitchFamily="18" charset="0"/>
              </a:rPr>
              <a:t> (2017) ‘Image’ </a:t>
            </a:r>
            <a:r>
              <a:rPr lang="en-GB" sz="2600" dirty="0">
                <a:effectLst/>
                <a:latin typeface="Arial" panose="020B0604020202020204" pitchFamily="34" charset="0"/>
                <a:ea typeface="Times New Roman" panose="02020603050405020304" pitchFamily="18" charset="0"/>
                <a:hlinkClick r:id="rId5"/>
              </a:rPr>
              <a:t>http://play-based-learning.weebly.com/respecting-the-natural-environment.html</a:t>
            </a:r>
            <a:r>
              <a:rPr lang="en-GB" sz="2600" dirty="0">
                <a:effectLst/>
                <a:latin typeface="Arial" panose="020B0604020202020204" pitchFamily="34" charset="0"/>
                <a:ea typeface="Times New Roman" panose="02020603050405020304" pitchFamily="18" charset="0"/>
              </a:rPr>
              <a:t> (Accessed 15th July 2017).</a:t>
            </a:r>
          </a:p>
          <a:p>
            <a:pPr marL="0" lvl="0" indent="0" algn="just" fontAlgn="base" hangingPunct="0">
              <a:buNone/>
            </a:pPr>
            <a:r>
              <a:rPr lang="en-GB" sz="2600" dirty="0">
                <a:solidFill>
                  <a:prstClr val="black"/>
                </a:solidFill>
                <a:latin typeface="Arial" panose="020B0604020202020204" pitchFamily="34" charset="0"/>
                <a:ea typeface="Times New Roman" panose="02020603050405020304" pitchFamily="18" charset="0"/>
              </a:rPr>
              <a:t>The Imagination Tree ‘Image’ (2017) </a:t>
            </a:r>
            <a:r>
              <a:rPr lang="en-GB" sz="2600" dirty="0">
                <a:solidFill>
                  <a:prstClr val="black"/>
                </a:solidFill>
                <a:latin typeface="Arial" panose="020B0604020202020204" pitchFamily="34" charset="0"/>
                <a:ea typeface="Times New Roman" panose="02020603050405020304" pitchFamily="18" charset="0"/>
                <a:hlinkClick r:id="rId6"/>
              </a:rPr>
              <a:t>http://theimaginationtree.com/2016/05/inspiring-outdoor-play-spaces-kids.html</a:t>
            </a:r>
            <a:r>
              <a:rPr lang="en-GB" sz="2600" dirty="0">
                <a:solidFill>
                  <a:prstClr val="black"/>
                </a:solidFill>
                <a:latin typeface="Arial" panose="020B0604020202020204" pitchFamily="34" charset="0"/>
                <a:ea typeface="Times New Roman" panose="02020603050405020304" pitchFamily="18" charset="0"/>
              </a:rPr>
              <a:t> [Accessed 15th July 2017].</a:t>
            </a:r>
          </a:p>
          <a:p>
            <a:pPr marL="0" lvl="0" indent="0" algn="just" fontAlgn="base" hangingPunct="0">
              <a:buNone/>
            </a:pPr>
            <a:endParaRPr lang="en-GB" sz="3100" dirty="0">
              <a:solidFill>
                <a:prstClr val="black"/>
              </a:solidFill>
              <a:latin typeface="Arial" panose="020B0604020202020204" pitchFamily="34" charset="0"/>
              <a:ea typeface="Times New Roman" panose="02020603050405020304" pitchFamily="18" charset="0"/>
            </a:endParaRPr>
          </a:p>
          <a:p>
            <a:pPr marL="0" lvl="0" indent="0" algn="just" fontAlgn="base" hangingPunct="0">
              <a:buNone/>
            </a:pPr>
            <a:endParaRPr lang="en-GB" dirty="0">
              <a:solidFill>
                <a:prstClr val="black"/>
              </a:solidFill>
              <a:latin typeface="Arial" panose="020B0604020202020204" pitchFamily="34" charset="0"/>
              <a:ea typeface="Times New Roman" panose="02020603050405020304" pitchFamily="18" charset="0"/>
            </a:endParaRPr>
          </a:p>
          <a:p>
            <a:pPr marL="0" indent="0" algn="just" fontAlgn="base" hangingPunct="0">
              <a:spcAft>
                <a:spcPts val="0"/>
              </a:spcAft>
              <a:buNone/>
            </a:pPr>
            <a:endParaRPr lang="en-GB" dirty="0">
              <a:effectLst/>
              <a:latin typeface="Arial" panose="020B0604020202020204" pitchFamily="34" charset="0"/>
              <a:ea typeface="Times New Roman" panose="02020603050405020304" pitchFamily="18" charset="0"/>
            </a:endParaRPr>
          </a:p>
          <a:p>
            <a:pPr marL="0" indent="0" algn="just" fontAlgn="base" hangingPunct="0">
              <a:spcAft>
                <a:spcPts val="0"/>
              </a:spcAft>
              <a:buNone/>
            </a:pPr>
            <a:endParaRPr lang="en-GB" sz="32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66519511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624216" y="271242"/>
            <a:ext cx="10515600" cy="186046"/>
          </a:xfrm>
        </p:spPr>
        <p:txBody>
          <a:bodyPr>
            <a:noAutofit/>
          </a:bodyPr>
          <a:lstStyle/>
          <a:p>
            <a:pPr algn="ctr"/>
            <a:r>
              <a:rPr lang="en-GB" sz="4800" i="1" dirty="0">
                <a:solidFill>
                  <a:srgbClr val="0070C0"/>
                </a:solidFill>
              </a:rPr>
              <a:t>Reading List </a:t>
            </a:r>
          </a:p>
        </p:txBody>
      </p:sp>
      <p:sp>
        <p:nvSpPr>
          <p:cNvPr id="7" name="Content Placeholder 6"/>
          <p:cNvSpPr>
            <a:spLocks noGrp="1"/>
          </p:cNvSpPr>
          <p:nvPr>
            <p:ph idx="1"/>
          </p:nvPr>
        </p:nvSpPr>
        <p:spPr>
          <a:xfrm>
            <a:off x="322139" y="840659"/>
            <a:ext cx="11547722" cy="4831700"/>
          </a:xfrm>
        </p:spPr>
        <p:txBody>
          <a:bodyPr>
            <a:normAutofit fontScale="47500" lnSpcReduction="20000"/>
          </a:bodyPr>
          <a:lstStyle/>
          <a:p>
            <a:pPr marL="0" indent="0">
              <a:buNone/>
            </a:pPr>
            <a:r>
              <a:rPr lang="en-GB" sz="6400" dirty="0" err="1"/>
              <a:t>Bilton</a:t>
            </a:r>
            <a:r>
              <a:rPr lang="en-GB" sz="6400" dirty="0"/>
              <a:t>, H. (2010) Outdoor Learning in the Early Years: Management and Innovation. 3rd edition. London: David Fulton. </a:t>
            </a:r>
            <a:r>
              <a:rPr lang="en-GB" sz="6400" dirty="0" err="1"/>
              <a:t>Ebook</a:t>
            </a:r>
            <a:endParaRPr lang="en-GB" sz="6400" dirty="0"/>
          </a:p>
          <a:p>
            <a:pPr marL="0" indent="0">
              <a:buNone/>
            </a:pPr>
            <a:r>
              <a:rPr lang="en-GB" sz="6400" dirty="0"/>
              <a:t>Campbell, C., Jobling, W., Howitt, C. (2021)  </a:t>
            </a:r>
            <a:r>
              <a:rPr lang="en-GB" sz="6400" i="1" dirty="0"/>
              <a:t>Science in Early Childhood (4</a:t>
            </a:r>
            <a:r>
              <a:rPr lang="en-GB" sz="6400" i="1" baseline="30000" dirty="0"/>
              <a:t>th</a:t>
            </a:r>
            <a:r>
              <a:rPr lang="en-GB" sz="6400" i="1" dirty="0"/>
              <a:t> ed.) </a:t>
            </a:r>
            <a:r>
              <a:rPr lang="en-GB" sz="6400" dirty="0"/>
              <a:t>Cambridge: Cambridge University Press</a:t>
            </a:r>
            <a:r>
              <a:rPr lang="en-GB" sz="6400" i="1" dirty="0"/>
              <a:t>.</a:t>
            </a:r>
          </a:p>
          <a:p>
            <a:pPr marL="0" indent="0">
              <a:buNone/>
            </a:pPr>
            <a:r>
              <a:rPr lang="en-GB" sz="6600" dirty="0" err="1"/>
              <a:t>Einarsdottir</a:t>
            </a:r>
            <a:r>
              <a:rPr lang="en-GB" sz="6600" dirty="0"/>
              <a:t>, J. and Wagner, J.T. (Eds), (2006) </a:t>
            </a:r>
            <a:r>
              <a:rPr lang="en-GB" sz="6600" i="1" dirty="0"/>
              <a:t>Nordic Childhoods and Early Education Philosophy, Research, Policy and Practice in Denmark, Finland, Iceland, Norway and Swede</a:t>
            </a:r>
            <a:r>
              <a:rPr lang="en-GB" sz="6600" dirty="0"/>
              <a:t>n. Greenwich: Information Age Publishing. </a:t>
            </a:r>
            <a:r>
              <a:rPr lang="en-GB" sz="6600" dirty="0" err="1"/>
              <a:t>Ebook</a:t>
            </a:r>
            <a:endParaRPr lang="en-GB" sz="6400" dirty="0"/>
          </a:p>
          <a:p>
            <a:pPr marL="0" indent="0">
              <a:buNone/>
            </a:pPr>
            <a:r>
              <a:rPr lang="en-GB" sz="6400" dirty="0"/>
              <a:t>Joyce, R. (2012) Outdoor Learning: Past and Present. UK: Open University Press. </a:t>
            </a:r>
            <a:r>
              <a:rPr lang="en-GB" sz="6400" dirty="0" err="1"/>
              <a:t>Ebook</a:t>
            </a:r>
            <a:r>
              <a:rPr lang="en-GB" sz="6400" dirty="0"/>
              <a:t>. </a:t>
            </a:r>
          </a:p>
          <a:p>
            <a:pPr marL="0" indent="0">
              <a:buNone/>
            </a:pPr>
            <a:r>
              <a:rPr lang="en-GB" sz="6400" dirty="0"/>
              <a:t>Keith, L. (2018) </a:t>
            </a:r>
            <a:r>
              <a:rPr lang="en-GB" sz="6400" i="1" dirty="0"/>
              <a:t>Developing Young Children's Mathematical Learning Outdoors: Linking pedagogy and practice</a:t>
            </a:r>
            <a:r>
              <a:rPr lang="en-GB" sz="6400" dirty="0"/>
              <a:t>. London: Routledge.</a:t>
            </a:r>
          </a:p>
          <a:p>
            <a:pPr marL="0" indent="0">
              <a:buNone/>
            </a:pPr>
            <a:endParaRPr lang="en-GB" sz="4800" dirty="0"/>
          </a:p>
        </p:txBody>
      </p:sp>
    </p:spTree>
    <p:extLst>
      <p:ext uri="{BB962C8B-B14F-4D97-AF65-F5344CB8AC3E}">
        <p14:creationId xmlns:p14="http://schemas.microsoft.com/office/powerpoint/2010/main" val="1695459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903236"/>
          </a:xfrm>
        </p:spPr>
        <p:txBody>
          <a:bodyPr>
            <a:noAutofit/>
          </a:bodyPr>
          <a:lstStyle/>
          <a:p>
            <a:pPr algn="ctr"/>
            <a:r>
              <a:rPr lang="en-GB" sz="4800" i="1" dirty="0">
                <a:solidFill>
                  <a:srgbClr val="0070C0"/>
                </a:solidFill>
              </a:rPr>
              <a:t>Reading List </a:t>
            </a:r>
            <a:br>
              <a:rPr lang="en-GB" sz="4800" i="1" dirty="0">
                <a:solidFill>
                  <a:schemeClr val="accent1">
                    <a:lumMod val="75000"/>
                  </a:schemeClr>
                </a:solidFill>
              </a:rPr>
            </a:br>
            <a:endParaRPr lang="en-GB" sz="4800" dirty="0"/>
          </a:p>
        </p:txBody>
      </p:sp>
      <p:sp>
        <p:nvSpPr>
          <p:cNvPr id="3" name="Content Placeholder 2"/>
          <p:cNvSpPr>
            <a:spLocks noGrp="1"/>
          </p:cNvSpPr>
          <p:nvPr>
            <p:ph idx="1"/>
          </p:nvPr>
        </p:nvSpPr>
        <p:spPr>
          <a:xfrm>
            <a:off x="1071524" y="999051"/>
            <a:ext cx="10515600" cy="4859898"/>
          </a:xfrm>
        </p:spPr>
        <p:txBody>
          <a:bodyPr>
            <a:normAutofit/>
          </a:bodyPr>
          <a:lstStyle/>
          <a:p>
            <a:pPr marL="0" indent="0">
              <a:buNone/>
              <a:defRPr/>
            </a:pPr>
            <a:r>
              <a:rPr lang="en-GB" sz="2800" dirty="0"/>
              <a:t>Knight, S. (2012) </a:t>
            </a:r>
            <a:r>
              <a:rPr lang="en-GB" sz="2800" i="1" dirty="0"/>
              <a:t>Forest School for All</a:t>
            </a:r>
            <a:r>
              <a:rPr lang="en-GB" sz="2800" dirty="0"/>
              <a:t>. London: Sage Publications. </a:t>
            </a:r>
            <a:r>
              <a:rPr lang="en-GB" sz="2800" dirty="0" err="1"/>
              <a:t>Ebook</a:t>
            </a:r>
            <a:endParaRPr kumimoji="0" lang="en-GB" b="0" i="0" u="none" strike="noStrike" kern="1200" cap="none" spc="0" normalizeH="0" baseline="0" noProof="0" dirty="0">
              <a:ln>
                <a:noFill/>
              </a:ln>
              <a:solidFill>
                <a:prstClr val="black"/>
              </a:solidFill>
              <a:effectLst/>
              <a:uLnTx/>
              <a:uFillTx/>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b="0" i="0" u="none" strike="noStrike" kern="1200" cap="none" spc="0" normalizeH="0" baseline="0" noProof="0" dirty="0" err="1">
                <a:ln>
                  <a:noFill/>
                </a:ln>
                <a:solidFill>
                  <a:prstClr val="black"/>
                </a:solidFill>
                <a:effectLst/>
                <a:uLnTx/>
                <a:uFillTx/>
                <a:ea typeface="+mn-ea"/>
                <a:cs typeface="+mn-cs"/>
              </a:rPr>
              <a:t>Louv</a:t>
            </a:r>
            <a:r>
              <a:rPr kumimoji="0" lang="en-GB" b="0" i="0" u="none" strike="noStrike" kern="1200" cap="none" spc="0" normalizeH="0" baseline="0" noProof="0" dirty="0">
                <a:ln>
                  <a:noFill/>
                </a:ln>
                <a:solidFill>
                  <a:prstClr val="black"/>
                </a:solidFill>
                <a:effectLst/>
                <a:uLnTx/>
                <a:uFillTx/>
                <a:ea typeface="+mn-ea"/>
                <a:cs typeface="+mn-cs"/>
              </a:rPr>
              <a:t>, R. (2010) </a:t>
            </a:r>
            <a:r>
              <a:rPr kumimoji="0" lang="en-GB" b="0" i="1" u="none" strike="noStrike" kern="1200" cap="none" spc="0" normalizeH="0" baseline="0" noProof="0" dirty="0">
                <a:ln>
                  <a:noFill/>
                </a:ln>
                <a:solidFill>
                  <a:prstClr val="black"/>
                </a:solidFill>
                <a:effectLst/>
                <a:uLnTx/>
                <a:uFillTx/>
                <a:ea typeface="+mn-ea"/>
                <a:cs typeface="+mn-cs"/>
              </a:rPr>
              <a:t>Last Child in the Woods</a:t>
            </a:r>
            <a:r>
              <a:rPr kumimoji="0" lang="en-GB" b="0" i="0" u="none" strike="noStrike" kern="1200" cap="none" spc="0" normalizeH="0" baseline="0" noProof="0" dirty="0">
                <a:ln>
                  <a:noFill/>
                </a:ln>
                <a:solidFill>
                  <a:prstClr val="black"/>
                </a:solidFill>
                <a:effectLst/>
                <a:uLnTx/>
                <a:uFillTx/>
                <a:ea typeface="+mn-ea"/>
                <a:cs typeface="+mn-cs"/>
              </a:rPr>
              <a:t>, (2nd Ed)  London: Atlantic Books. </a:t>
            </a:r>
            <a:r>
              <a:rPr kumimoji="0" lang="en-GB" b="0" i="0" u="none" strike="noStrike" kern="1200" cap="none" spc="0" normalizeH="0" baseline="0" noProof="0" dirty="0" err="1">
                <a:ln>
                  <a:noFill/>
                </a:ln>
                <a:solidFill>
                  <a:prstClr val="black"/>
                </a:solidFill>
                <a:effectLst/>
                <a:uLnTx/>
                <a:uFillTx/>
                <a:ea typeface="+mn-ea"/>
                <a:cs typeface="+mn-cs"/>
              </a:rPr>
              <a:t>Ebook</a:t>
            </a:r>
            <a:endParaRPr kumimoji="0" lang="en-GB" b="0" i="0" u="none" strike="noStrike" kern="1200" cap="none" spc="0" normalizeH="0" baseline="0" noProof="0" dirty="0">
              <a:ln>
                <a:noFill/>
              </a:ln>
              <a:solidFill>
                <a:prstClr val="black"/>
              </a:solidFill>
              <a:effectLst/>
              <a:uLnTx/>
              <a:uFillTx/>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b="0" i="0" u="none" strike="noStrike" kern="1200" cap="none" spc="0" normalizeH="0" baseline="0" noProof="0" dirty="0">
                <a:ln>
                  <a:noFill/>
                </a:ln>
                <a:solidFill>
                  <a:prstClr val="black"/>
                </a:solidFill>
                <a:effectLst/>
                <a:uLnTx/>
                <a:uFillTx/>
                <a:ea typeface="+mn-ea"/>
                <a:cs typeface="+mn-cs"/>
              </a:rPr>
              <a:t>Ryder Richardson, G. (2014) </a:t>
            </a:r>
            <a:r>
              <a:rPr kumimoji="0" lang="en-GB" b="0" i="1" u="none" strike="noStrike" kern="1200" cap="none" spc="0" normalizeH="0" baseline="0" noProof="0" dirty="0">
                <a:ln>
                  <a:noFill/>
                </a:ln>
                <a:solidFill>
                  <a:prstClr val="black"/>
                </a:solidFill>
                <a:effectLst/>
                <a:uLnTx/>
                <a:uFillTx/>
                <a:ea typeface="+mn-ea"/>
                <a:cs typeface="+mn-cs"/>
              </a:rPr>
              <a:t>Creating a Space to Grow</a:t>
            </a:r>
            <a:r>
              <a:rPr kumimoji="0" lang="en-GB" b="0" i="0" u="none" strike="noStrike" kern="1200" cap="none" spc="0" normalizeH="0" baseline="0" noProof="0" dirty="0">
                <a:ln>
                  <a:noFill/>
                </a:ln>
                <a:solidFill>
                  <a:prstClr val="black"/>
                </a:solidFill>
                <a:effectLst/>
                <a:uLnTx/>
                <a:uFillTx/>
                <a:ea typeface="+mn-ea"/>
                <a:cs typeface="+mn-cs"/>
              </a:rPr>
              <a:t>.  (2nd Ed)  London: David Fulton. </a:t>
            </a:r>
            <a:r>
              <a:rPr kumimoji="0" lang="en-GB" b="0" i="0" u="none" strike="noStrike" kern="1200" cap="none" spc="0" normalizeH="0" baseline="0" noProof="0" dirty="0" err="1">
                <a:ln>
                  <a:noFill/>
                </a:ln>
                <a:solidFill>
                  <a:prstClr val="black"/>
                </a:solidFill>
                <a:effectLst/>
                <a:uLnTx/>
                <a:uFillTx/>
                <a:ea typeface="+mn-ea"/>
                <a:cs typeface="+mn-cs"/>
              </a:rPr>
              <a:t>Ebook</a:t>
            </a:r>
            <a:endParaRPr kumimoji="0" lang="en-GB" b="0" i="0" u="none" strike="noStrike" kern="1200" cap="none" spc="0" normalizeH="0" baseline="0" noProof="0" dirty="0">
              <a:ln>
                <a:noFill/>
              </a:ln>
              <a:solidFill>
                <a:prstClr val="black"/>
              </a:solidFill>
              <a:effectLst/>
              <a:uLnTx/>
              <a:uFillTx/>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b="0" i="0" u="none" strike="noStrike" kern="1200" cap="none" spc="0" normalizeH="0" baseline="0" noProof="0" dirty="0">
                <a:ln>
                  <a:noFill/>
                </a:ln>
                <a:solidFill>
                  <a:prstClr val="black"/>
                </a:solidFill>
                <a:effectLst/>
                <a:uLnTx/>
                <a:uFillTx/>
                <a:ea typeface="+mn-ea"/>
                <a:cs typeface="+mn-cs"/>
              </a:rPr>
              <a:t>Waite, S. (Ed) (2011) </a:t>
            </a:r>
            <a:r>
              <a:rPr kumimoji="0" lang="en-GB" b="0" i="1" u="none" strike="noStrike" kern="1200" cap="none" spc="0" normalizeH="0" baseline="0" noProof="0" dirty="0">
                <a:ln>
                  <a:noFill/>
                </a:ln>
                <a:solidFill>
                  <a:prstClr val="black"/>
                </a:solidFill>
                <a:effectLst/>
                <a:uLnTx/>
                <a:uFillTx/>
                <a:ea typeface="+mn-ea"/>
                <a:cs typeface="+mn-cs"/>
              </a:rPr>
              <a:t>Children Learning Outside the Classroom: From Birth to Eleven</a:t>
            </a:r>
            <a:r>
              <a:rPr kumimoji="0" lang="en-GB" b="0" i="0" u="none" strike="noStrike" kern="1200" cap="none" spc="0" normalizeH="0" baseline="0" noProof="0" dirty="0">
                <a:ln>
                  <a:noFill/>
                </a:ln>
                <a:solidFill>
                  <a:prstClr val="black"/>
                </a:solidFill>
                <a:effectLst/>
                <a:uLnTx/>
                <a:uFillTx/>
                <a:ea typeface="+mn-ea"/>
                <a:cs typeface="+mn-cs"/>
              </a:rPr>
              <a:t>. London: Sage Publications. </a:t>
            </a:r>
            <a:r>
              <a:rPr kumimoji="0" lang="en-GB" b="0" i="0" u="none" strike="noStrike" kern="1200" cap="none" spc="0" normalizeH="0" baseline="0" noProof="0" dirty="0" err="1">
                <a:ln>
                  <a:noFill/>
                </a:ln>
                <a:solidFill>
                  <a:prstClr val="black"/>
                </a:solidFill>
                <a:effectLst/>
                <a:uLnTx/>
                <a:uFillTx/>
                <a:ea typeface="+mn-ea"/>
                <a:cs typeface="+mn-cs"/>
              </a:rPr>
              <a:t>Ebook</a:t>
            </a:r>
            <a:endParaRPr kumimoji="0" lang="en-GB" b="0" i="0" u="none" strike="noStrike" kern="1200" cap="none" spc="0" normalizeH="0" baseline="0" noProof="0" dirty="0">
              <a:ln>
                <a:noFill/>
              </a:ln>
              <a:solidFill>
                <a:prstClr val="black"/>
              </a:solidFill>
              <a:effectLst/>
              <a:uLnTx/>
              <a:uFillTx/>
              <a:ea typeface="+mn-ea"/>
              <a:cs typeface="+mn-cs"/>
            </a:endParaRP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b="0" i="0" u="none" strike="noStrike" kern="1200" cap="none" spc="0" normalizeH="0" baseline="0" noProof="0" dirty="0">
                <a:ln>
                  <a:noFill/>
                </a:ln>
                <a:solidFill>
                  <a:prstClr val="black"/>
                </a:solidFill>
                <a:effectLst/>
                <a:uLnTx/>
                <a:uFillTx/>
                <a:ea typeface="+mn-ea"/>
                <a:cs typeface="+mn-cs"/>
              </a:rPr>
              <a:t>Williams-</a:t>
            </a:r>
            <a:r>
              <a:rPr kumimoji="0" lang="en-GB" b="0" i="0" u="none" strike="noStrike" kern="1200" cap="none" spc="0" normalizeH="0" baseline="0" noProof="0" dirty="0" err="1">
                <a:ln>
                  <a:noFill/>
                </a:ln>
                <a:solidFill>
                  <a:prstClr val="black"/>
                </a:solidFill>
                <a:effectLst/>
                <a:uLnTx/>
                <a:uFillTx/>
                <a:ea typeface="+mn-ea"/>
                <a:cs typeface="+mn-cs"/>
              </a:rPr>
              <a:t>Siegfredsen</a:t>
            </a:r>
            <a:r>
              <a:rPr kumimoji="0" lang="en-GB" b="0" i="0" u="none" strike="noStrike" kern="1200" cap="none" spc="0" normalizeH="0" baseline="0" noProof="0" dirty="0">
                <a:ln>
                  <a:noFill/>
                </a:ln>
                <a:solidFill>
                  <a:prstClr val="black"/>
                </a:solidFill>
                <a:effectLst/>
                <a:uLnTx/>
                <a:uFillTx/>
                <a:ea typeface="+mn-ea"/>
                <a:cs typeface="+mn-cs"/>
              </a:rPr>
              <a:t>, J. (2012) </a:t>
            </a:r>
            <a:r>
              <a:rPr kumimoji="0" lang="en-GB" b="0" i="1" u="none" strike="noStrike" kern="1200" cap="none" spc="0" normalizeH="0" baseline="0" noProof="0" dirty="0">
                <a:ln>
                  <a:noFill/>
                </a:ln>
                <a:solidFill>
                  <a:prstClr val="black"/>
                </a:solidFill>
                <a:effectLst/>
                <a:uLnTx/>
                <a:uFillTx/>
                <a:ea typeface="+mn-ea"/>
                <a:cs typeface="+mn-cs"/>
              </a:rPr>
              <a:t>Understanding the Danish Forest School Approach: Early Years Education in Practice</a:t>
            </a:r>
            <a:r>
              <a:rPr kumimoji="0" lang="en-GB" b="0" i="0" u="none" strike="noStrike" kern="1200" cap="none" spc="0" normalizeH="0" baseline="0" noProof="0" dirty="0">
                <a:ln>
                  <a:noFill/>
                </a:ln>
                <a:solidFill>
                  <a:prstClr val="black"/>
                </a:solidFill>
                <a:effectLst/>
                <a:uLnTx/>
                <a:uFillTx/>
                <a:ea typeface="+mn-ea"/>
                <a:cs typeface="+mn-cs"/>
              </a:rPr>
              <a:t>. London: David Fulton. </a:t>
            </a:r>
            <a:r>
              <a:rPr kumimoji="0" lang="en-GB" b="0" i="0" u="none" strike="noStrike" kern="1200" cap="none" spc="0" normalizeH="0" baseline="0" noProof="0" dirty="0" err="1">
                <a:ln>
                  <a:noFill/>
                </a:ln>
                <a:solidFill>
                  <a:prstClr val="black"/>
                </a:solidFill>
                <a:effectLst/>
                <a:uLnTx/>
                <a:uFillTx/>
                <a:ea typeface="+mn-ea"/>
                <a:cs typeface="+mn-cs"/>
              </a:rPr>
              <a:t>Ebook</a:t>
            </a:r>
            <a:r>
              <a:rPr kumimoji="0" lang="en-GB" b="0" i="0" u="none" strike="noStrike" kern="1200" cap="none" spc="0" normalizeH="0" baseline="0" noProof="0" dirty="0">
                <a:ln>
                  <a:noFill/>
                </a:ln>
                <a:solidFill>
                  <a:prstClr val="black"/>
                </a:solidFill>
                <a:effectLst/>
                <a:uLnTx/>
                <a:uFillTx/>
                <a:ea typeface="+mn-ea"/>
                <a:cs typeface="+mn-cs"/>
              </a:rPr>
              <a:t> </a:t>
            </a:r>
          </a:p>
          <a:p>
            <a:endParaRPr lang="en-GB" dirty="0"/>
          </a:p>
        </p:txBody>
      </p:sp>
    </p:spTree>
    <p:extLst>
      <p:ext uri="{BB962C8B-B14F-4D97-AF65-F5344CB8AC3E}">
        <p14:creationId xmlns:p14="http://schemas.microsoft.com/office/powerpoint/2010/main" val="3191754248"/>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clbl:label id="{553f0066-c24e-444c-9c2a-7427c31ebeab}" enabled="1" method="Standard" siteId="{e5aafe7c-971b-4ab7-b039-141ad36acec0}" contentBits="1" removed="0"/>
</clbl:labelList>
</file>

<file path=docProps/app.xml><?xml version="1.0" encoding="utf-8"?>
<Properties xmlns="http://schemas.openxmlformats.org/officeDocument/2006/extended-properties" xmlns:vt="http://schemas.openxmlformats.org/officeDocument/2006/docPropsVTypes">
  <TotalTime>1580</TotalTime>
  <Words>1114</Words>
  <Application>Microsoft Office PowerPoint</Application>
  <PresentationFormat>Widescreen</PresentationFormat>
  <Paragraphs>169</Paragraphs>
  <Slides>32</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32</vt:i4>
      </vt:variant>
    </vt:vector>
  </HeadingPairs>
  <TitlesOfParts>
    <vt:vector size="38" baseType="lpstr">
      <vt:lpstr>Arial</vt:lpstr>
      <vt:lpstr>Calibri</vt:lpstr>
      <vt:lpstr>Lato</vt:lpstr>
      <vt:lpstr>Merriweather</vt:lpstr>
      <vt:lpstr>Times New Roman</vt:lpstr>
      <vt:lpstr>Office Theme</vt:lpstr>
      <vt:lpstr> ECEY5005   Awe and Wonder: science, mathematics and the outdoors</vt:lpstr>
      <vt:lpstr>Resources</vt:lpstr>
      <vt:lpstr>Content</vt:lpstr>
      <vt:lpstr>Exercise</vt:lpstr>
      <vt:lpstr>  Exercise</vt:lpstr>
      <vt:lpstr>  Science and Mathematics</vt:lpstr>
      <vt:lpstr>Leonardo da Vinci</vt:lpstr>
      <vt:lpstr>Leonardo da Vinci</vt:lpstr>
      <vt:lpstr>Einstein- ‘play is the highest form of research’</vt:lpstr>
      <vt:lpstr>Science, Mathematics and other Learning?</vt:lpstr>
      <vt:lpstr>Science, Mathematics and other Learning</vt:lpstr>
      <vt:lpstr>Science, Mathematics and other Learning?</vt:lpstr>
      <vt:lpstr>Science, Mathematics and other Learning</vt:lpstr>
      <vt:lpstr> Nature as Learning Environment </vt:lpstr>
      <vt:lpstr>Malaguzzi</vt:lpstr>
      <vt:lpstr>Watch this video and discuss</vt:lpstr>
      <vt:lpstr>EYFS framework </vt:lpstr>
      <vt:lpstr>PowerPoint Presentation</vt:lpstr>
      <vt:lpstr>EYFS England</vt:lpstr>
      <vt:lpstr>Getting outdoors</vt:lpstr>
      <vt:lpstr>Going Outdoors </vt:lpstr>
      <vt:lpstr>Next week</vt:lpstr>
      <vt:lpstr>Next week</vt:lpstr>
      <vt:lpstr>  </vt:lpstr>
      <vt:lpstr>Scandinavian approach</vt:lpstr>
      <vt:lpstr> Montessori Learning Environment</vt:lpstr>
      <vt:lpstr> Steiner Learning Environment</vt:lpstr>
      <vt:lpstr> Reggio Emilia  Learning Environment</vt:lpstr>
      <vt:lpstr> Important Authors</vt:lpstr>
      <vt:lpstr>References </vt:lpstr>
      <vt:lpstr>Reading List </vt:lpstr>
      <vt:lpstr>Reading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Simon Young</dc:creator>
  <cp:lastModifiedBy>Kumar P</cp:lastModifiedBy>
  <cp:revision>6</cp:revision>
  <dcterms:created xsi:type="dcterms:W3CDTF">2022-07-11T13:19:46Z</dcterms:created>
  <dcterms:modified xsi:type="dcterms:W3CDTF">2024-08-16T14:20:01Z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ies>
</file>