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showSpecialPlsOnTitleSld="0">
  <p:sldMasterIdLst>
    <p:sldMasterId id="214748367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Lst>
  <p:sldSz cy="5143500" cx="9144000"/>
  <p:notesSz cx="6858000" cy="9144000"/>
  <p:embeddedFontLst>
    <p:embeddedFont>
      <p:font typeface="Raleway"/>
      <p:regular r:id="rId34"/>
      <p:bold r:id="rId35"/>
      <p:italic r:id="rId36"/>
      <p:boldItalic r:id="rId37"/>
    </p:embeddedFont>
    <p:embeddedFont>
      <p:font typeface="Syne ExtraBold"/>
      <p:bold r:id="rId38"/>
    </p:embeddedFont>
    <p:embeddedFont>
      <p:font typeface="Albert Sans SemiBold"/>
      <p:regular r:id="rId39"/>
      <p:bold r:id="rId40"/>
      <p:italic r:id="rId41"/>
      <p:boldItalic r:id="rId42"/>
    </p:embeddedFont>
    <p:embeddedFont>
      <p:font typeface="Albert Sans"/>
      <p:regular r:id="rId43"/>
      <p:bold r:id="rId44"/>
      <p:italic r:id="rId45"/>
      <p:boldItalic r:id="rId46"/>
    </p:embeddedFont>
    <p:embeddedFont>
      <p:font typeface="Viaoda Libre"/>
      <p:regular r:id="rId4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AlbertSansSemiBold-bold.fntdata"/><Relationship Id="rId20" Type="http://schemas.openxmlformats.org/officeDocument/2006/relationships/slide" Target="slides/slide16.xml"/><Relationship Id="rId42" Type="http://schemas.openxmlformats.org/officeDocument/2006/relationships/font" Target="fonts/AlbertSansSemiBold-boldItalic.fntdata"/><Relationship Id="rId41" Type="http://schemas.openxmlformats.org/officeDocument/2006/relationships/font" Target="fonts/AlbertSansSemiBold-italic.fntdata"/><Relationship Id="rId22" Type="http://schemas.openxmlformats.org/officeDocument/2006/relationships/slide" Target="slides/slide18.xml"/><Relationship Id="rId44" Type="http://schemas.openxmlformats.org/officeDocument/2006/relationships/font" Target="fonts/AlbertSans-bold.fntdata"/><Relationship Id="rId21" Type="http://schemas.openxmlformats.org/officeDocument/2006/relationships/slide" Target="slides/slide17.xml"/><Relationship Id="rId43" Type="http://schemas.openxmlformats.org/officeDocument/2006/relationships/font" Target="fonts/AlbertSans-regular.fntdata"/><Relationship Id="rId24" Type="http://schemas.openxmlformats.org/officeDocument/2006/relationships/slide" Target="slides/slide20.xml"/><Relationship Id="rId46" Type="http://schemas.openxmlformats.org/officeDocument/2006/relationships/font" Target="fonts/AlbertSans-boldItalic.fntdata"/><Relationship Id="rId23" Type="http://schemas.openxmlformats.org/officeDocument/2006/relationships/slide" Target="slides/slide19.xml"/><Relationship Id="rId45" Type="http://schemas.openxmlformats.org/officeDocument/2006/relationships/font" Target="fonts/AlbertSans-italic.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47" Type="http://schemas.openxmlformats.org/officeDocument/2006/relationships/font" Target="fonts/ViaodaLibre-regular.fntdata"/><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11" Type="http://schemas.openxmlformats.org/officeDocument/2006/relationships/slide" Target="slides/slide7.xml"/><Relationship Id="rId33" Type="http://schemas.openxmlformats.org/officeDocument/2006/relationships/slide" Target="slides/slide29.xml"/><Relationship Id="rId10" Type="http://schemas.openxmlformats.org/officeDocument/2006/relationships/slide" Target="slides/slide6.xml"/><Relationship Id="rId32" Type="http://schemas.openxmlformats.org/officeDocument/2006/relationships/slide" Target="slides/slide28.xml"/><Relationship Id="rId13" Type="http://schemas.openxmlformats.org/officeDocument/2006/relationships/slide" Target="slides/slide9.xml"/><Relationship Id="rId35" Type="http://schemas.openxmlformats.org/officeDocument/2006/relationships/font" Target="fonts/Raleway-bold.fntdata"/><Relationship Id="rId12" Type="http://schemas.openxmlformats.org/officeDocument/2006/relationships/slide" Target="slides/slide8.xml"/><Relationship Id="rId34" Type="http://schemas.openxmlformats.org/officeDocument/2006/relationships/font" Target="fonts/Raleway-regular.fntdata"/><Relationship Id="rId15" Type="http://schemas.openxmlformats.org/officeDocument/2006/relationships/slide" Target="slides/slide11.xml"/><Relationship Id="rId37" Type="http://schemas.openxmlformats.org/officeDocument/2006/relationships/font" Target="fonts/Raleway-boldItalic.fntdata"/><Relationship Id="rId14" Type="http://schemas.openxmlformats.org/officeDocument/2006/relationships/slide" Target="slides/slide10.xml"/><Relationship Id="rId36" Type="http://schemas.openxmlformats.org/officeDocument/2006/relationships/font" Target="fonts/Raleway-italic.fntdata"/><Relationship Id="rId17" Type="http://schemas.openxmlformats.org/officeDocument/2006/relationships/slide" Target="slides/slide13.xml"/><Relationship Id="rId39" Type="http://schemas.openxmlformats.org/officeDocument/2006/relationships/font" Target="fonts/AlbertSansSemiBold-regular.fntdata"/><Relationship Id="rId16" Type="http://schemas.openxmlformats.org/officeDocument/2006/relationships/slide" Target="slides/slide12.xml"/><Relationship Id="rId38" Type="http://schemas.openxmlformats.org/officeDocument/2006/relationships/font" Target="fonts/SyneExtraBold-bold.fntdata"/><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2ff4209b5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2ff4209b5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Olly</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3c3213ee18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3c3213ee18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Oliver</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3421486c3c2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3421486c3c2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Paige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g3421486c3c2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5" name="Google Shape;165;g3421486c3c2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Lan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g3444c97b666_0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4" name="Google Shape;174;g3444c97b666_0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Pam</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g3c7b183cd23_6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3c7b183cd23_6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Pam</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g4a2a9f2a6566d818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8" name="Google Shape;188;g4a2a9f2a6566d818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 -</a:t>
            </a:r>
            <a:endParaRPr/>
          </a:p>
          <a:p>
            <a:pPr indent="0" lvl="0" marL="0" rtl="0" algn="l">
              <a:spcBef>
                <a:spcPts val="0"/>
              </a:spcBef>
              <a:spcAft>
                <a:spcPts val="0"/>
              </a:spcAft>
              <a:buNone/>
            </a:pPr>
            <a:r>
              <a:rPr lang="en"/>
              <a:t>T</a:t>
            </a:r>
            <a:r>
              <a:rPr lang="en"/>
              <a:t>his slide has some image references for the </a:t>
            </a:r>
            <a:r>
              <a:rPr lang="en"/>
              <a:t>appearance</a:t>
            </a:r>
            <a:r>
              <a:rPr lang="en"/>
              <a:t> of the grit robot</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g4a2a9f2a6566d818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9" name="Google Shape;199;g4a2a9f2a6566d818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a:t>
            </a:r>
            <a:endParaRPr/>
          </a:p>
          <a:p>
            <a:pPr indent="0" lvl="0" marL="0" rtl="0" algn="l">
              <a:spcBef>
                <a:spcPts val="0"/>
              </a:spcBef>
              <a:spcAft>
                <a:spcPts val="0"/>
              </a:spcAft>
              <a:buNone/>
            </a:pPr>
            <a:r>
              <a:t/>
            </a:r>
            <a:endParaRPr/>
          </a:p>
          <a:p>
            <a:pPr indent="-317500" lvl="0" marL="457200" rtl="0" algn="l">
              <a:spcBef>
                <a:spcPts val="0"/>
              </a:spcBef>
              <a:spcAft>
                <a:spcPts val="0"/>
              </a:spcAft>
              <a:buClr>
                <a:schemeClr val="dk1"/>
              </a:buClr>
              <a:buSzPts val="1400"/>
              <a:buFont typeface="Albert Sans"/>
              <a:buChar char="-"/>
            </a:pPr>
            <a:r>
              <a:rPr lang="en" sz="1400">
                <a:solidFill>
                  <a:schemeClr val="dk1"/>
                </a:solidFill>
                <a:highlight>
                  <a:srgbClr val="FFFF00"/>
                </a:highlight>
                <a:latin typeface="Albert Sans"/>
                <a:ea typeface="Albert Sans"/>
                <a:cs typeface="Albert Sans"/>
                <a:sym typeface="Albert Sans"/>
              </a:rPr>
              <a:t>time of day, where is it kept, etc…</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g3421486c3c2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6" name="Google Shape;216;g3421486c3c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Frankie - Google doc to compile all work and research, also taking notes each week of discussions and attendance. Using discord to communicate outside of class time.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g4a2a9f2a6566d818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5" name="Google Shape;225;g4a2a9f2a6566d818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3c79a58d399_1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3c79a58d399_1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 - </a:t>
            </a:r>
            <a:endParaRPr/>
          </a:p>
          <a:p>
            <a:pPr indent="-298450" lvl="1" marL="914400" rtl="0" algn="l">
              <a:lnSpc>
                <a:spcPct val="115000"/>
              </a:lnSpc>
              <a:spcBef>
                <a:spcPts val="0"/>
              </a:spcBef>
              <a:spcAft>
                <a:spcPts val="0"/>
              </a:spcAft>
              <a:buClr>
                <a:schemeClr val="dk1"/>
              </a:buClr>
              <a:buSzPts val="1100"/>
              <a:buFont typeface="Arial"/>
              <a:buChar char="○"/>
            </a:pPr>
            <a:r>
              <a:rPr b="1" lang="en">
                <a:solidFill>
                  <a:schemeClr val="dk1"/>
                </a:solidFill>
              </a:rPr>
              <a:t>weighted</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g4a2a9f2a6566d818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1" name="Google Shape;241;g4a2a9f2a6566d818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 -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g3c7abb8e183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1" name="Google Shape;251;g3c7abb8e183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g4a2a9f2a6566d818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6" name="Google Shape;266;g4a2a9f2a6566d818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6" name="Shape 276"/>
        <p:cNvGrpSpPr/>
        <p:nvPr/>
      </p:nvGrpSpPr>
      <p:grpSpPr>
        <a:xfrm>
          <a:off x="0" y="0"/>
          <a:ext cx="0" cy="0"/>
          <a:chOff x="0" y="0"/>
          <a:chExt cx="0" cy="0"/>
        </a:xfrm>
      </p:grpSpPr>
      <p:sp>
        <p:nvSpPr>
          <p:cNvPr id="277" name="Google Shape;277;g4a2a9f2a6566d818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8" name="Google Shape;278;g4a2a9f2a6566d818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g3c7b183cd23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8" name="Google Shape;288;g3c7b183cd23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g3c79a58d399_1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2" name="Google Shape;302;g3c79a58d399_1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4a2a9f2a6566d818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4a2a9f2a6566d818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g3c79a58d399_8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3c79a58d399_8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6" name="Shape 326"/>
        <p:cNvGrpSpPr/>
        <p:nvPr/>
      </p:nvGrpSpPr>
      <p:grpSpPr>
        <a:xfrm>
          <a:off x="0" y="0"/>
          <a:ext cx="0" cy="0"/>
          <a:chOff x="0" y="0"/>
          <a:chExt cx="0" cy="0"/>
        </a:xfrm>
      </p:grpSpPr>
      <p:sp>
        <p:nvSpPr>
          <p:cNvPr id="327" name="Google Shape;327;g4a2a9f2a6566d818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8" name="Google Shape;328;g4a2a9f2a6566d818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g4a2a9f2a6566d818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6" name="Google Shape;336;g4a2a9f2a6566d818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g3c76b364422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6" name="Google Shape;346;g3c76b364422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4" name="Shape 354"/>
        <p:cNvGrpSpPr/>
        <p:nvPr/>
      </p:nvGrpSpPr>
      <p:grpSpPr>
        <a:xfrm>
          <a:off x="0" y="0"/>
          <a:ext cx="0" cy="0"/>
          <a:chOff x="0" y="0"/>
          <a:chExt cx="0" cy="0"/>
        </a:xfrm>
      </p:grpSpPr>
      <p:sp>
        <p:nvSpPr>
          <p:cNvPr id="355" name="Google Shape;355;g4a2a9f2a6566d818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6" name="Google Shape;356;g4a2a9f2a6566d818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1" name="Shape 361"/>
        <p:cNvGrpSpPr/>
        <p:nvPr/>
      </p:nvGrpSpPr>
      <p:grpSpPr>
        <a:xfrm>
          <a:off x="0" y="0"/>
          <a:ext cx="0" cy="0"/>
          <a:chOff x="0" y="0"/>
          <a:chExt cx="0" cy="0"/>
        </a:xfrm>
      </p:grpSpPr>
      <p:sp>
        <p:nvSpPr>
          <p:cNvPr id="362" name="Google Shape;362;g3c7abb8e183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3" name="Google Shape;363;g3c7abb8e183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9" name="Shape 369"/>
        <p:cNvGrpSpPr/>
        <p:nvPr/>
      </p:nvGrpSpPr>
      <p:grpSpPr>
        <a:xfrm>
          <a:off x="0" y="0"/>
          <a:ext cx="0" cy="0"/>
          <a:chOff x="0" y="0"/>
          <a:chExt cx="0" cy="0"/>
        </a:xfrm>
      </p:grpSpPr>
      <p:sp>
        <p:nvSpPr>
          <p:cNvPr id="370" name="Google Shape;370;g3c7b183cd23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1" name="Google Shape;371;g3c7b183cd23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6" name="Shape 376"/>
        <p:cNvGrpSpPr/>
        <p:nvPr/>
      </p:nvGrpSpPr>
      <p:grpSpPr>
        <a:xfrm>
          <a:off x="0" y="0"/>
          <a:ext cx="0" cy="0"/>
          <a:chOff x="0" y="0"/>
          <a:chExt cx="0" cy="0"/>
        </a:xfrm>
      </p:grpSpPr>
      <p:sp>
        <p:nvSpPr>
          <p:cNvPr id="377" name="Google Shape;377;g3c79a58d399_1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8" name="Google Shape;378;g3c79a58d399_1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4" name="Shape 384"/>
        <p:cNvGrpSpPr/>
        <p:nvPr/>
      </p:nvGrpSpPr>
      <p:grpSpPr>
        <a:xfrm>
          <a:off x="0" y="0"/>
          <a:ext cx="0" cy="0"/>
          <a:chOff x="0" y="0"/>
          <a:chExt cx="0" cy="0"/>
        </a:xfrm>
      </p:grpSpPr>
      <p:sp>
        <p:nvSpPr>
          <p:cNvPr id="385" name="Google Shape;385;g3c6e6ccc295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6" name="Google Shape;386;g3c6e6ccc295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1" name="Shape 391"/>
        <p:cNvGrpSpPr/>
        <p:nvPr/>
      </p:nvGrpSpPr>
      <p:grpSpPr>
        <a:xfrm>
          <a:off x="0" y="0"/>
          <a:ext cx="0" cy="0"/>
          <a:chOff x="0" y="0"/>
          <a:chExt cx="0" cy="0"/>
        </a:xfrm>
      </p:grpSpPr>
      <p:sp>
        <p:nvSpPr>
          <p:cNvPr id="392" name="Google Shape;392;g3c76b364422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3" name="Google Shape;393;g3c76b364422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9" name="Shape 399"/>
        <p:cNvGrpSpPr/>
        <p:nvPr/>
      </p:nvGrpSpPr>
      <p:grpSpPr>
        <a:xfrm>
          <a:off x="0" y="0"/>
          <a:ext cx="0" cy="0"/>
          <a:chOff x="0" y="0"/>
          <a:chExt cx="0" cy="0"/>
        </a:xfrm>
      </p:grpSpPr>
      <p:sp>
        <p:nvSpPr>
          <p:cNvPr id="400" name="Google Shape;400;g4a2a9f2a6566d818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1" name="Google Shape;401;g4a2a9f2a6566d818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Frankie</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bit.ly/3A1uf1Q" TargetMode="External"/><Relationship Id="rId3" Type="http://schemas.openxmlformats.org/officeDocument/2006/relationships/hyperlink" Target="http://bit.ly/2TtBDfr" TargetMode="Externa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idx="1" type="subTitle"/>
          </p:nvPr>
        </p:nvSpPr>
        <p:spPr>
          <a:xfrm flipH="1">
            <a:off x="457200" y="4391750"/>
            <a:ext cx="4215600" cy="384000"/>
          </a:xfrm>
          <a:prstGeom prst="rect">
            <a:avLst/>
          </a:prstGeom>
          <a:ln>
            <a:noFill/>
          </a:ln>
        </p:spPr>
        <p:txBody>
          <a:bodyPr anchorCtr="0" anchor="t" bIns="91425" lIns="91425" spcFirstLastPara="1" rIns="91425" wrap="square" tIns="91425">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11" name="Google Shape;11;p2"/>
          <p:cNvSpPr txBox="1"/>
          <p:nvPr>
            <p:ph type="ctrTitle"/>
          </p:nvPr>
        </p:nvSpPr>
        <p:spPr>
          <a:xfrm flipH="1" rot="130">
            <a:off x="457525" y="368058"/>
            <a:ext cx="7931100" cy="2430600"/>
          </a:xfrm>
          <a:prstGeom prst="rect">
            <a:avLst/>
          </a:prstGeom>
          <a:noFill/>
        </p:spPr>
        <p:txBody>
          <a:bodyPr anchorCtr="0" anchor="t" bIns="91425" lIns="91425" spcFirstLastPara="1" rIns="91425" wrap="square" tIns="91425">
            <a:noAutofit/>
          </a:bodyPr>
          <a:lstStyle>
            <a:lvl1pPr lvl="0">
              <a:spcBef>
                <a:spcPts val="0"/>
              </a:spcBef>
              <a:spcAft>
                <a:spcPts val="0"/>
              </a:spcAft>
              <a:buClr>
                <a:srgbClr val="191919"/>
              </a:buClr>
              <a:buSzPts val="5200"/>
              <a:buNone/>
              <a:defRPr sz="7500">
                <a:latin typeface="Viaoda Libre"/>
                <a:ea typeface="Viaoda Libre"/>
                <a:cs typeface="Viaoda Libre"/>
                <a:sym typeface="Viaoda Libr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p:txBody>
      </p:sp>
      <p:pic>
        <p:nvPicPr>
          <p:cNvPr id="12" name="Google Shape;12;p2" title="grad.png"/>
          <p:cNvPicPr preferRelativeResize="0"/>
          <p:nvPr/>
        </p:nvPicPr>
        <p:blipFill rotWithShape="1">
          <a:blip r:embed="rId2">
            <a:alphaModFix amt="64000"/>
          </a:blip>
          <a:srcRect b="8155" l="11022" r="13738" t="0"/>
          <a:stretch/>
        </p:blipFill>
        <p:spPr>
          <a:xfrm>
            <a:off x="3834475" y="1266252"/>
            <a:ext cx="6626048" cy="577770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lt1"/>
        </a:solidFill>
      </p:bgPr>
    </p:bg>
    <p:spTree>
      <p:nvGrpSpPr>
        <p:cNvPr id="13" name="Shape 13"/>
        <p:cNvGrpSpPr/>
        <p:nvPr/>
      </p:nvGrpSpPr>
      <p:grpSpPr>
        <a:xfrm>
          <a:off x="0" y="0"/>
          <a:ext cx="0" cy="0"/>
          <a:chOff x="0" y="0"/>
          <a:chExt cx="0" cy="0"/>
        </a:xfrm>
      </p:grpSpPr>
      <p:sp>
        <p:nvSpPr>
          <p:cNvPr id="14" name="Google Shape;14;p3"/>
          <p:cNvSpPr txBox="1"/>
          <p:nvPr>
            <p:ph type="title"/>
          </p:nvPr>
        </p:nvSpPr>
        <p:spPr>
          <a:xfrm flipH="1">
            <a:off x="2478600" y="1790900"/>
            <a:ext cx="6208200" cy="2912100"/>
          </a:xfrm>
          <a:prstGeom prst="rect">
            <a:avLst/>
          </a:prstGeom>
          <a:ln>
            <a:noFill/>
          </a:ln>
        </p:spPr>
        <p:txBody>
          <a:bodyPr anchorCtr="0" anchor="b" bIns="91425" lIns="91425" spcFirstLastPara="1" rIns="91425" wrap="square" tIns="91425">
            <a:noAutofit/>
          </a:bodyPr>
          <a:lstStyle>
            <a:lvl1pPr lvl="0" algn="r">
              <a:spcBef>
                <a:spcPts val="0"/>
              </a:spcBef>
              <a:spcAft>
                <a:spcPts val="0"/>
              </a:spcAft>
              <a:buSzPts val="3600"/>
              <a:buNone/>
              <a:defRPr b="0"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hasCustomPrompt="1" idx="2" type="title"/>
          </p:nvPr>
        </p:nvSpPr>
        <p:spPr>
          <a:xfrm>
            <a:off x="457200" y="440450"/>
            <a:ext cx="1295100" cy="7632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6000"/>
              <a:buNone/>
              <a:defRPr b="0" i="1" sz="65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pic>
        <p:nvPicPr>
          <p:cNvPr id="16" name="Google Shape;16;p3" title="grad.png"/>
          <p:cNvPicPr preferRelativeResize="0"/>
          <p:nvPr/>
        </p:nvPicPr>
        <p:blipFill rotWithShape="1">
          <a:blip r:embed="rId2">
            <a:alphaModFix amt="64000"/>
          </a:blip>
          <a:srcRect b="8155" l="11022" r="13738" t="0"/>
          <a:stretch/>
        </p:blipFill>
        <p:spPr>
          <a:xfrm rot="8601403">
            <a:off x="2378586" y="-4229028"/>
            <a:ext cx="8776077" cy="7652452"/>
          </a:xfrm>
          <a:prstGeom prst="rect">
            <a:avLst/>
          </a:prstGeom>
          <a:noFill/>
          <a:ln>
            <a:noFill/>
          </a:ln>
        </p:spPr>
      </p:pic>
      <p:sp>
        <p:nvSpPr>
          <p:cNvPr id="17" name="Google Shape;17;p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txBox="1"/>
          <p:nvPr>
            <p:ph idx="1" type="body"/>
          </p:nvPr>
        </p:nvSpPr>
        <p:spPr>
          <a:xfrm>
            <a:off x="457200" y="1221475"/>
            <a:ext cx="8233800" cy="1301700"/>
          </a:xfrm>
          <a:prstGeom prst="rect">
            <a:avLst/>
          </a:prstGeom>
        </p:spPr>
        <p:txBody>
          <a:bodyPr anchorCtr="0" anchor="t" bIns="91425" lIns="91425" spcFirstLastPara="1" rIns="91425" wrap="square" tIns="91425">
            <a:noAutofit/>
          </a:bodyPr>
          <a:lstStyle>
            <a:lvl1pPr indent="-304800" lvl="0" marL="457200" rtl="0">
              <a:lnSpc>
                <a:spcPct val="115000"/>
              </a:lnSpc>
              <a:spcBef>
                <a:spcPts val="0"/>
              </a:spcBef>
              <a:spcAft>
                <a:spcPts val="0"/>
              </a:spcAft>
              <a:buClr>
                <a:schemeClr val="dk2"/>
              </a:buClr>
              <a:buSzPts val="1200"/>
              <a:buFont typeface="Darker Grotesque SemiBold"/>
              <a:buChar char="●"/>
              <a:defRPr sz="1200"/>
            </a:lvl1pPr>
            <a:lvl2pPr indent="-304800" lvl="1" marL="914400" rtl="0">
              <a:lnSpc>
                <a:spcPct val="115000"/>
              </a:lnSpc>
              <a:spcBef>
                <a:spcPts val="0"/>
              </a:spcBef>
              <a:spcAft>
                <a:spcPts val="0"/>
              </a:spcAft>
              <a:buClr>
                <a:srgbClr val="364F27"/>
              </a:buClr>
              <a:buSzPts val="1200"/>
              <a:buFont typeface="Darker Grotesque SemiBold"/>
              <a:buChar char="○"/>
              <a:defRPr/>
            </a:lvl2pPr>
            <a:lvl3pPr indent="-304800" lvl="2" marL="1371600" rtl="0">
              <a:lnSpc>
                <a:spcPct val="115000"/>
              </a:lnSpc>
              <a:spcBef>
                <a:spcPts val="0"/>
              </a:spcBef>
              <a:spcAft>
                <a:spcPts val="0"/>
              </a:spcAft>
              <a:buClr>
                <a:srgbClr val="364F27"/>
              </a:buClr>
              <a:buSzPts val="1200"/>
              <a:buFont typeface="Darker Grotesque SemiBold"/>
              <a:buChar char="■"/>
              <a:defRPr/>
            </a:lvl3pPr>
            <a:lvl4pPr indent="-304800" lvl="3" marL="1828800" rtl="0">
              <a:lnSpc>
                <a:spcPct val="115000"/>
              </a:lnSpc>
              <a:spcBef>
                <a:spcPts val="0"/>
              </a:spcBef>
              <a:spcAft>
                <a:spcPts val="0"/>
              </a:spcAft>
              <a:buClr>
                <a:srgbClr val="364F27"/>
              </a:buClr>
              <a:buSzPts val="1200"/>
              <a:buFont typeface="Darker Grotesque SemiBold"/>
              <a:buChar char="●"/>
              <a:defRPr/>
            </a:lvl4pPr>
            <a:lvl5pPr indent="-304800" lvl="4" marL="2286000" rtl="0">
              <a:lnSpc>
                <a:spcPct val="115000"/>
              </a:lnSpc>
              <a:spcBef>
                <a:spcPts val="0"/>
              </a:spcBef>
              <a:spcAft>
                <a:spcPts val="0"/>
              </a:spcAft>
              <a:buClr>
                <a:srgbClr val="364F27"/>
              </a:buClr>
              <a:buSzPts val="1200"/>
              <a:buFont typeface="Darker Grotesque SemiBold"/>
              <a:buChar char="○"/>
              <a:defRPr/>
            </a:lvl5pPr>
            <a:lvl6pPr indent="-304800" lvl="5" marL="2743200" rtl="0">
              <a:lnSpc>
                <a:spcPct val="115000"/>
              </a:lnSpc>
              <a:spcBef>
                <a:spcPts val="0"/>
              </a:spcBef>
              <a:spcAft>
                <a:spcPts val="0"/>
              </a:spcAft>
              <a:buClr>
                <a:srgbClr val="364F27"/>
              </a:buClr>
              <a:buSzPts val="1200"/>
              <a:buFont typeface="Darker Grotesque SemiBold"/>
              <a:buChar char="■"/>
              <a:defRPr/>
            </a:lvl6pPr>
            <a:lvl7pPr indent="-304800" lvl="6" marL="3200400" rtl="0">
              <a:lnSpc>
                <a:spcPct val="115000"/>
              </a:lnSpc>
              <a:spcBef>
                <a:spcPts val="0"/>
              </a:spcBef>
              <a:spcAft>
                <a:spcPts val="0"/>
              </a:spcAft>
              <a:buClr>
                <a:srgbClr val="364F27"/>
              </a:buClr>
              <a:buSzPts val="1200"/>
              <a:buFont typeface="Darker Grotesque SemiBold"/>
              <a:buChar char="●"/>
              <a:defRPr/>
            </a:lvl7pPr>
            <a:lvl8pPr indent="-304800" lvl="7" marL="3657600" rtl="0">
              <a:lnSpc>
                <a:spcPct val="115000"/>
              </a:lnSpc>
              <a:spcBef>
                <a:spcPts val="0"/>
              </a:spcBef>
              <a:spcAft>
                <a:spcPts val="0"/>
              </a:spcAft>
              <a:buClr>
                <a:srgbClr val="364F27"/>
              </a:buClr>
              <a:buSzPts val="1200"/>
              <a:buFont typeface="Darker Grotesque SemiBold"/>
              <a:buChar char="○"/>
              <a:defRPr/>
            </a:lvl8pPr>
            <a:lvl9pPr indent="-304800" lvl="8" marL="4114800" rtl="0">
              <a:lnSpc>
                <a:spcPct val="115000"/>
              </a:lnSpc>
              <a:spcBef>
                <a:spcPts val="0"/>
              </a:spcBef>
              <a:spcAft>
                <a:spcPts val="0"/>
              </a:spcAft>
              <a:buClr>
                <a:srgbClr val="364F27"/>
              </a:buClr>
              <a:buSzPts val="1200"/>
              <a:buFont typeface="Darker Grotesque SemiBold"/>
              <a:buChar char="■"/>
              <a:defRPr/>
            </a:lvl9pPr>
          </a:lstStyle>
          <a:p/>
        </p:txBody>
      </p:sp>
      <p:sp>
        <p:nvSpPr>
          <p:cNvPr id="20" name="Google Shape;20;p4"/>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21" name="Google Shape;21;p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2" name="Shape 22"/>
        <p:cNvGrpSpPr/>
        <p:nvPr/>
      </p:nvGrpSpPr>
      <p:grpSpPr>
        <a:xfrm>
          <a:off x="0" y="0"/>
          <a:ext cx="0" cy="0"/>
          <a:chOff x="0" y="0"/>
          <a:chExt cx="0" cy="0"/>
        </a:xfrm>
      </p:grpSpPr>
      <p:sp>
        <p:nvSpPr>
          <p:cNvPr id="23" name="Google Shape;23;p5"/>
          <p:cNvSpPr txBox="1"/>
          <p:nvPr>
            <p:ph idx="1" type="subTitle"/>
          </p:nvPr>
        </p:nvSpPr>
        <p:spPr>
          <a:xfrm>
            <a:off x="2026950" y="3196950"/>
            <a:ext cx="5090100" cy="4257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24" name="Google Shape;24;p5"/>
          <p:cNvSpPr txBox="1"/>
          <p:nvPr>
            <p:ph idx="2" type="subTitle"/>
          </p:nvPr>
        </p:nvSpPr>
        <p:spPr>
          <a:xfrm>
            <a:off x="2026950" y="1359575"/>
            <a:ext cx="5090100" cy="4257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25" name="Google Shape;25;p5"/>
          <p:cNvSpPr txBox="1"/>
          <p:nvPr>
            <p:ph idx="3" type="subTitle"/>
          </p:nvPr>
        </p:nvSpPr>
        <p:spPr>
          <a:xfrm>
            <a:off x="2026950" y="3546450"/>
            <a:ext cx="5090100" cy="839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26" name="Google Shape;26;p5"/>
          <p:cNvSpPr txBox="1"/>
          <p:nvPr>
            <p:ph idx="4" type="subTitle"/>
          </p:nvPr>
        </p:nvSpPr>
        <p:spPr>
          <a:xfrm>
            <a:off x="2026950" y="1709075"/>
            <a:ext cx="5090100" cy="839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27" name="Google Shape;27;p5"/>
          <p:cNvSpPr txBox="1"/>
          <p:nvPr>
            <p:ph type="title"/>
          </p:nvPr>
        </p:nvSpPr>
        <p:spPr>
          <a:xfrm>
            <a:off x="457200" y="212325"/>
            <a:ext cx="82296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28" name="Google Shape;28;p5" title="grad.png"/>
          <p:cNvPicPr preferRelativeResize="0"/>
          <p:nvPr/>
        </p:nvPicPr>
        <p:blipFill rotWithShape="1">
          <a:blip r:embed="rId2">
            <a:alphaModFix amt="64000"/>
          </a:blip>
          <a:srcRect b="8155" l="11022" r="13738" t="0"/>
          <a:stretch/>
        </p:blipFill>
        <p:spPr>
          <a:xfrm rot="2199912">
            <a:off x="-3751676" y="-381272"/>
            <a:ext cx="6626045" cy="5777703"/>
          </a:xfrm>
          <a:prstGeom prst="rect">
            <a:avLst/>
          </a:prstGeom>
          <a:noFill/>
          <a:ln>
            <a:noFill/>
          </a:ln>
        </p:spPr>
      </p:pic>
      <p:sp>
        <p:nvSpPr>
          <p:cNvPr id="29" name="Google Shape;29;p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0" name="Shape 30"/>
        <p:cNvGrpSpPr/>
        <p:nvPr/>
      </p:nvGrpSpPr>
      <p:grpSpPr>
        <a:xfrm>
          <a:off x="0" y="0"/>
          <a:ext cx="0" cy="0"/>
          <a:chOff x="0" y="0"/>
          <a:chExt cx="0" cy="0"/>
        </a:xfrm>
      </p:grpSpPr>
      <p:pic>
        <p:nvPicPr>
          <p:cNvPr id="31" name="Google Shape;31;p6" title="grad.png"/>
          <p:cNvPicPr preferRelativeResize="0"/>
          <p:nvPr/>
        </p:nvPicPr>
        <p:blipFill rotWithShape="1">
          <a:blip r:embed="rId2">
            <a:alphaModFix amt="64000"/>
          </a:blip>
          <a:srcRect b="8155" l="11022" r="13738" t="0"/>
          <a:stretch/>
        </p:blipFill>
        <p:spPr>
          <a:xfrm rot="-5810095">
            <a:off x="-1681503" y="-1718043"/>
            <a:ext cx="4467740" cy="3895735"/>
          </a:xfrm>
          <a:prstGeom prst="rect">
            <a:avLst/>
          </a:prstGeom>
          <a:noFill/>
          <a:ln>
            <a:noFill/>
          </a:ln>
        </p:spPr>
      </p:pic>
      <p:sp>
        <p:nvSpPr>
          <p:cNvPr id="32" name="Google Shape;32;p6"/>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33" name="Google Shape;33;p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4" name="Shape 34"/>
        <p:cNvGrpSpPr/>
        <p:nvPr/>
      </p:nvGrpSpPr>
      <p:grpSpPr>
        <a:xfrm>
          <a:off x="0" y="0"/>
          <a:ext cx="0" cy="0"/>
          <a:chOff x="0" y="0"/>
          <a:chExt cx="0" cy="0"/>
        </a:xfrm>
      </p:grpSpPr>
      <p:sp>
        <p:nvSpPr>
          <p:cNvPr id="35" name="Google Shape;35;p7"/>
          <p:cNvSpPr txBox="1"/>
          <p:nvPr>
            <p:ph idx="1" type="body"/>
          </p:nvPr>
        </p:nvSpPr>
        <p:spPr>
          <a:xfrm>
            <a:off x="4053700" y="1704950"/>
            <a:ext cx="4512900" cy="28368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Font typeface="DM Sans"/>
              <a:buChar char="●"/>
              <a:defRPr sz="1400"/>
            </a:lvl1pPr>
            <a:lvl2pPr indent="-317500" lvl="1" marL="914400" rtl="0">
              <a:lnSpc>
                <a:spcPct val="115000"/>
              </a:lnSpc>
              <a:spcBef>
                <a:spcPts val="0"/>
              </a:spcBef>
              <a:spcAft>
                <a:spcPts val="0"/>
              </a:spcAft>
              <a:buSzPts val="1400"/>
              <a:buFont typeface="DM Sans"/>
              <a:buChar char="○"/>
              <a:defRPr/>
            </a:lvl2pPr>
            <a:lvl3pPr indent="-317500" lvl="2" marL="1371600" rtl="0">
              <a:lnSpc>
                <a:spcPct val="115000"/>
              </a:lnSpc>
              <a:spcBef>
                <a:spcPts val="0"/>
              </a:spcBef>
              <a:spcAft>
                <a:spcPts val="0"/>
              </a:spcAft>
              <a:buSzPts val="1400"/>
              <a:buFont typeface="DM Sans"/>
              <a:buChar char="■"/>
              <a:defRPr/>
            </a:lvl3pPr>
            <a:lvl4pPr indent="-317500" lvl="3" marL="1828800" rtl="0">
              <a:lnSpc>
                <a:spcPct val="115000"/>
              </a:lnSpc>
              <a:spcBef>
                <a:spcPts val="0"/>
              </a:spcBef>
              <a:spcAft>
                <a:spcPts val="0"/>
              </a:spcAft>
              <a:buSzPts val="1400"/>
              <a:buFont typeface="DM Sans"/>
              <a:buChar char="●"/>
              <a:defRPr/>
            </a:lvl4pPr>
            <a:lvl5pPr indent="-317500" lvl="4" marL="2286000" rtl="0">
              <a:lnSpc>
                <a:spcPct val="115000"/>
              </a:lnSpc>
              <a:spcBef>
                <a:spcPts val="0"/>
              </a:spcBef>
              <a:spcAft>
                <a:spcPts val="0"/>
              </a:spcAft>
              <a:buSzPts val="1400"/>
              <a:buFont typeface="DM Sans"/>
              <a:buChar char="○"/>
              <a:defRPr/>
            </a:lvl5pPr>
            <a:lvl6pPr indent="-317500" lvl="5" marL="2743200" rtl="0">
              <a:lnSpc>
                <a:spcPct val="115000"/>
              </a:lnSpc>
              <a:spcBef>
                <a:spcPts val="0"/>
              </a:spcBef>
              <a:spcAft>
                <a:spcPts val="0"/>
              </a:spcAft>
              <a:buSzPts val="1400"/>
              <a:buFont typeface="DM Sans"/>
              <a:buChar char="■"/>
              <a:defRPr/>
            </a:lvl6pPr>
            <a:lvl7pPr indent="-317500" lvl="6" marL="3200400" rtl="0">
              <a:lnSpc>
                <a:spcPct val="115000"/>
              </a:lnSpc>
              <a:spcBef>
                <a:spcPts val="0"/>
              </a:spcBef>
              <a:spcAft>
                <a:spcPts val="0"/>
              </a:spcAft>
              <a:buSzPts val="1400"/>
              <a:buFont typeface="DM Sans"/>
              <a:buChar char="●"/>
              <a:defRPr/>
            </a:lvl7pPr>
            <a:lvl8pPr indent="-317500" lvl="7" marL="3657600" rtl="0">
              <a:lnSpc>
                <a:spcPct val="115000"/>
              </a:lnSpc>
              <a:spcBef>
                <a:spcPts val="0"/>
              </a:spcBef>
              <a:spcAft>
                <a:spcPts val="0"/>
              </a:spcAft>
              <a:buSzPts val="1400"/>
              <a:buFont typeface="DM Sans"/>
              <a:buChar char="○"/>
              <a:defRPr/>
            </a:lvl8pPr>
            <a:lvl9pPr indent="-317500" lvl="8" marL="4114800" rtl="0">
              <a:lnSpc>
                <a:spcPct val="115000"/>
              </a:lnSpc>
              <a:spcBef>
                <a:spcPts val="0"/>
              </a:spcBef>
              <a:spcAft>
                <a:spcPts val="0"/>
              </a:spcAft>
              <a:buSzPts val="1400"/>
              <a:buFont typeface="DM Sans"/>
              <a:buChar char="■"/>
              <a:defRPr/>
            </a:lvl9pPr>
          </a:lstStyle>
          <a:p/>
        </p:txBody>
      </p:sp>
      <p:sp>
        <p:nvSpPr>
          <p:cNvPr id="36" name="Google Shape;36;p7"/>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37" name="Google Shape;37;p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8" name="Shape 38"/>
        <p:cNvGrpSpPr/>
        <p:nvPr/>
      </p:nvGrpSpPr>
      <p:grpSpPr>
        <a:xfrm>
          <a:off x="0" y="0"/>
          <a:ext cx="0" cy="0"/>
          <a:chOff x="0" y="0"/>
          <a:chExt cx="0" cy="0"/>
        </a:xfrm>
      </p:grpSpPr>
      <p:sp>
        <p:nvSpPr>
          <p:cNvPr id="39" name="Google Shape;39;p8"/>
          <p:cNvSpPr txBox="1"/>
          <p:nvPr>
            <p:ph type="title"/>
          </p:nvPr>
        </p:nvSpPr>
        <p:spPr>
          <a:xfrm>
            <a:off x="1388100" y="1307100"/>
            <a:ext cx="6367800" cy="25293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p:txBody>
      </p:sp>
      <p:sp>
        <p:nvSpPr>
          <p:cNvPr id="40" name="Google Shape;40;p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1" name="Shape 41"/>
        <p:cNvGrpSpPr/>
        <p:nvPr/>
      </p:nvGrpSpPr>
      <p:grpSpPr>
        <a:xfrm>
          <a:off x="0" y="0"/>
          <a:ext cx="0" cy="0"/>
          <a:chOff x="0" y="0"/>
          <a:chExt cx="0" cy="0"/>
        </a:xfrm>
      </p:grpSpPr>
      <p:sp>
        <p:nvSpPr>
          <p:cNvPr id="42" name="Google Shape;42;p9"/>
          <p:cNvSpPr txBox="1"/>
          <p:nvPr>
            <p:ph idx="1" type="subTitle"/>
          </p:nvPr>
        </p:nvSpPr>
        <p:spPr>
          <a:xfrm>
            <a:off x="720064" y="1580125"/>
            <a:ext cx="3597000" cy="238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43" name="Google Shape;43;p9"/>
          <p:cNvSpPr txBox="1"/>
          <p:nvPr>
            <p:ph idx="2" type="subTitle"/>
          </p:nvPr>
        </p:nvSpPr>
        <p:spPr>
          <a:xfrm>
            <a:off x="4826936" y="1580125"/>
            <a:ext cx="3597000" cy="238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44" name="Google Shape;44;p9"/>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45" name="Google Shape;45;p9"/>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p:nvPr>
            <p:ph idx="2" type="pic"/>
          </p:nvPr>
        </p:nvSpPr>
        <p:spPr>
          <a:xfrm>
            <a:off x="0" y="2"/>
            <a:ext cx="9144000" cy="5143500"/>
          </a:xfrm>
          <a:prstGeom prst="rect">
            <a:avLst/>
          </a:prstGeom>
          <a:noFill/>
          <a:ln>
            <a:noFill/>
          </a:ln>
        </p:spPr>
      </p:sp>
      <p:sp>
        <p:nvSpPr>
          <p:cNvPr id="48" name="Google Shape;48;p10"/>
          <p:cNvSpPr txBox="1"/>
          <p:nvPr>
            <p:ph type="title"/>
          </p:nvPr>
        </p:nvSpPr>
        <p:spPr>
          <a:xfrm>
            <a:off x="468950" y="370700"/>
            <a:ext cx="2841900" cy="734100"/>
          </a:xfrm>
          <a:prstGeom prst="rect">
            <a:avLst/>
          </a:prstGeom>
          <a:solidFill>
            <a:schemeClr val="lt1"/>
          </a:solidFill>
          <a:ln>
            <a:noFill/>
          </a:ln>
        </p:spPr>
        <p:txBody>
          <a:bodyPr anchorCtr="0" anchor="t" bIns="91425" lIns="91425" spcFirstLastPara="1" rIns="91425" wrap="square" tIns="91425">
            <a:noAutofit/>
          </a:bodyPr>
          <a:lstStyle>
            <a:lvl1pPr lvl="0" rtl="0">
              <a:spcBef>
                <a:spcPts val="0"/>
              </a:spcBef>
              <a:spcAft>
                <a:spcPts val="0"/>
              </a:spcAft>
              <a:buSzPts val="3500"/>
              <a:buNone/>
              <a:defRPr sz="1900">
                <a:solidFill>
                  <a:schemeClr val="lt1"/>
                </a:solidFill>
              </a:defRPr>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49" name="Google Shape;49;p1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0" name="Shape 50"/>
        <p:cNvGrpSpPr/>
        <p:nvPr/>
      </p:nvGrpSpPr>
      <p:grpSpPr>
        <a:xfrm>
          <a:off x="0" y="0"/>
          <a:ext cx="0" cy="0"/>
          <a:chOff x="0" y="0"/>
          <a:chExt cx="0" cy="0"/>
        </a:xfrm>
      </p:grpSpPr>
      <p:sp>
        <p:nvSpPr>
          <p:cNvPr id="51" name="Google Shape;51;p11"/>
          <p:cNvSpPr txBox="1"/>
          <p:nvPr>
            <p:ph hasCustomPrompt="1" type="title"/>
          </p:nvPr>
        </p:nvSpPr>
        <p:spPr>
          <a:xfrm>
            <a:off x="1284000" y="1952850"/>
            <a:ext cx="4454700" cy="799500"/>
          </a:xfrm>
          <a:prstGeom prst="rect">
            <a:avLst/>
          </a:prstGeom>
        </p:spPr>
        <p:txBody>
          <a:bodyPr anchorCtr="0" anchor="b" bIns="91425" lIns="91425" spcFirstLastPara="1" rIns="91425" wrap="square" tIns="91425">
            <a:noAutofit/>
          </a:bodyPr>
          <a:lstStyle>
            <a:lvl1pPr lvl="0">
              <a:spcBef>
                <a:spcPts val="0"/>
              </a:spcBef>
              <a:spcAft>
                <a:spcPts val="0"/>
              </a:spcAft>
              <a:buSzPts val="9600"/>
              <a:buNone/>
              <a:defRPr sz="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r>
              <a:t>xx%</a:t>
            </a:r>
          </a:p>
        </p:txBody>
      </p:sp>
      <p:sp>
        <p:nvSpPr>
          <p:cNvPr id="52" name="Google Shape;52;p11"/>
          <p:cNvSpPr txBox="1"/>
          <p:nvPr>
            <p:ph idx="1" type="subTitle"/>
          </p:nvPr>
        </p:nvSpPr>
        <p:spPr>
          <a:xfrm>
            <a:off x="1284000" y="2816250"/>
            <a:ext cx="4454700" cy="374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p:txBody>
      </p:sp>
      <p:sp>
        <p:nvSpPr>
          <p:cNvPr id="53" name="Google Shape;53;p1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54" name="Shape 54"/>
        <p:cNvGrpSpPr/>
        <p:nvPr/>
      </p:nvGrpSpPr>
      <p:grpSpPr>
        <a:xfrm>
          <a:off x="0" y="0"/>
          <a:ext cx="0" cy="0"/>
          <a:chOff x="0" y="0"/>
          <a:chExt cx="0" cy="0"/>
        </a:xfrm>
      </p:grpSpPr>
      <p:sp>
        <p:nvSpPr>
          <p:cNvPr id="55" name="Google Shape;55;p1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1_1_1_2_1">
    <p:spTree>
      <p:nvGrpSpPr>
        <p:cNvPr id="56" name="Shape 56"/>
        <p:cNvGrpSpPr/>
        <p:nvPr/>
      </p:nvGrpSpPr>
      <p:grpSpPr>
        <a:xfrm>
          <a:off x="0" y="0"/>
          <a:ext cx="0" cy="0"/>
          <a:chOff x="0" y="0"/>
          <a:chExt cx="0" cy="0"/>
        </a:xfrm>
      </p:grpSpPr>
      <p:sp>
        <p:nvSpPr>
          <p:cNvPr id="57" name="Google Shape;57;p13"/>
          <p:cNvSpPr txBox="1"/>
          <p:nvPr>
            <p:ph hasCustomPrompt="1" type="title"/>
          </p:nvPr>
        </p:nvSpPr>
        <p:spPr>
          <a:xfrm>
            <a:off x="2576538" y="1292813"/>
            <a:ext cx="677700" cy="4038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000"/>
              <a:buNone/>
              <a:defRPr i="1"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p:nvPr>
            <p:ph idx="1" type="subTitle"/>
          </p:nvPr>
        </p:nvSpPr>
        <p:spPr>
          <a:xfrm>
            <a:off x="3214064" y="1288025"/>
            <a:ext cx="3353400" cy="484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59" name="Google Shape;59;p13"/>
          <p:cNvSpPr txBox="1"/>
          <p:nvPr>
            <p:ph hasCustomPrompt="1" idx="2" type="title"/>
          </p:nvPr>
        </p:nvSpPr>
        <p:spPr>
          <a:xfrm>
            <a:off x="2576538" y="2187738"/>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0" name="Google Shape;60;p13"/>
          <p:cNvSpPr txBox="1"/>
          <p:nvPr>
            <p:ph idx="3" type="subTitle"/>
          </p:nvPr>
        </p:nvSpPr>
        <p:spPr>
          <a:xfrm>
            <a:off x="3214064" y="2152675"/>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1" name="Google Shape;61;p13"/>
          <p:cNvSpPr txBox="1"/>
          <p:nvPr>
            <p:ph hasCustomPrompt="1" idx="4" type="title"/>
          </p:nvPr>
        </p:nvSpPr>
        <p:spPr>
          <a:xfrm>
            <a:off x="2576538" y="3082675"/>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2" name="Google Shape;62;p13"/>
          <p:cNvSpPr txBox="1"/>
          <p:nvPr>
            <p:ph idx="5" type="subTitle"/>
          </p:nvPr>
        </p:nvSpPr>
        <p:spPr>
          <a:xfrm>
            <a:off x="3214064" y="3077888"/>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3" name="Google Shape;63;p13"/>
          <p:cNvSpPr txBox="1"/>
          <p:nvPr>
            <p:ph hasCustomPrompt="1" idx="6" type="title"/>
          </p:nvPr>
        </p:nvSpPr>
        <p:spPr>
          <a:xfrm>
            <a:off x="2576538" y="3937813"/>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4" name="Google Shape;64;p13"/>
          <p:cNvSpPr txBox="1"/>
          <p:nvPr>
            <p:ph idx="7" type="subTitle"/>
          </p:nvPr>
        </p:nvSpPr>
        <p:spPr>
          <a:xfrm>
            <a:off x="3214064" y="3933025"/>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5" name="Google Shape;65;p13"/>
          <p:cNvSpPr txBox="1"/>
          <p:nvPr>
            <p:ph idx="8"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66" name="Google Shape;66;p13" title="grad.png"/>
          <p:cNvPicPr preferRelativeResize="0"/>
          <p:nvPr/>
        </p:nvPicPr>
        <p:blipFill rotWithShape="1">
          <a:blip r:embed="rId2">
            <a:alphaModFix amt="64000"/>
          </a:blip>
          <a:srcRect b="8155" l="11022" r="13738" t="0"/>
          <a:stretch/>
        </p:blipFill>
        <p:spPr>
          <a:xfrm rot="10523439">
            <a:off x="6530752" y="569101"/>
            <a:ext cx="6626046" cy="5777702"/>
          </a:xfrm>
          <a:prstGeom prst="rect">
            <a:avLst/>
          </a:prstGeom>
          <a:noFill/>
          <a:ln>
            <a:noFill/>
          </a:ln>
        </p:spPr>
      </p:pic>
      <p:sp>
        <p:nvSpPr>
          <p:cNvPr id="67" name="Google Shape;67;p1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ONE_COLUMN_TEXT_1">
    <p:spTree>
      <p:nvGrpSpPr>
        <p:cNvPr id="68" name="Shape 68"/>
        <p:cNvGrpSpPr/>
        <p:nvPr/>
      </p:nvGrpSpPr>
      <p:grpSpPr>
        <a:xfrm>
          <a:off x="0" y="0"/>
          <a:ext cx="0" cy="0"/>
          <a:chOff x="0" y="0"/>
          <a:chExt cx="0" cy="0"/>
        </a:xfrm>
      </p:grpSpPr>
      <p:sp>
        <p:nvSpPr>
          <p:cNvPr id="69" name="Google Shape;69;p14"/>
          <p:cNvSpPr txBox="1"/>
          <p:nvPr>
            <p:ph idx="1" type="subTitle"/>
          </p:nvPr>
        </p:nvSpPr>
        <p:spPr>
          <a:xfrm>
            <a:off x="925650" y="1248050"/>
            <a:ext cx="7292700" cy="18858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70" name="Google Shape;70;p14"/>
          <p:cNvSpPr txBox="1"/>
          <p:nvPr>
            <p:ph type="title"/>
          </p:nvPr>
        </p:nvSpPr>
        <p:spPr>
          <a:xfrm>
            <a:off x="457200" y="3445725"/>
            <a:ext cx="8113800" cy="12750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71" name="Google Shape;71;p14" title="grad.png"/>
          <p:cNvPicPr preferRelativeResize="0"/>
          <p:nvPr/>
        </p:nvPicPr>
        <p:blipFill rotWithShape="1">
          <a:blip r:embed="rId2">
            <a:alphaModFix amt="64000"/>
          </a:blip>
          <a:srcRect b="8155" l="11022" r="13738" t="0"/>
          <a:stretch/>
        </p:blipFill>
        <p:spPr>
          <a:xfrm rot="-2081560">
            <a:off x="3620825" y="2570478"/>
            <a:ext cx="6626048" cy="5777701"/>
          </a:xfrm>
          <a:prstGeom prst="rect">
            <a:avLst/>
          </a:prstGeom>
          <a:noFill/>
          <a:ln>
            <a:noFill/>
          </a:ln>
        </p:spPr>
      </p:pic>
      <p:sp>
        <p:nvSpPr>
          <p:cNvPr id="72" name="Google Shape;72;p1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ONE_COLUMN_TEXT_1_1">
    <p:spTree>
      <p:nvGrpSpPr>
        <p:cNvPr id="73" name="Shape 73"/>
        <p:cNvGrpSpPr/>
        <p:nvPr/>
      </p:nvGrpSpPr>
      <p:grpSpPr>
        <a:xfrm>
          <a:off x="0" y="0"/>
          <a:ext cx="0" cy="0"/>
          <a:chOff x="0" y="0"/>
          <a:chExt cx="0" cy="0"/>
        </a:xfrm>
      </p:grpSpPr>
      <p:sp>
        <p:nvSpPr>
          <p:cNvPr id="74" name="Google Shape;74;p15"/>
          <p:cNvSpPr txBox="1"/>
          <p:nvPr>
            <p:ph idx="1" type="body"/>
          </p:nvPr>
        </p:nvSpPr>
        <p:spPr>
          <a:xfrm>
            <a:off x="845200" y="1199375"/>
            <a:ext cx="4620300" cy="2100300"/>
          </a:xfrm>
          <a:prstGeom prst="rect">
            <a:avLst/>
          </a:prstGeom>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2"/>
              </a:buClr>
              <a:buSzPts val="1400"/>
              <a:buFont typeface="DM Sans"/>
              <a:buChar char="●"/>
              <a:defRPr sz="1400"/>
            </a:lvl1pPr>
            <a:lvl2pPr indent="-317500" lvl="1" marL="914400">
              <a:lnSpc>
                <a:spcPct val="115000"/>
              </a:lnSpc>
              <a:spcBef>
                <a:spcPts val="0"/>
              </a:spcBef>
              <a:spcAft>
                <a:spcPts val="0"/>
              </a:spcAft>
              <a:buSzPts val="1400"/>
              <a:buFont typeface="DM Sans"/>
              <a:buChar char="○"/>
              <a:defRPr/>
            </a:lvl2pPr>
            <a:lvl3pPr indent="-317500" lvl="2" marL="1371600">
              <a:lnSpc>
                <a:spcPct val="115000"/>
              </a:lnSpc>
              <a:spcBef>
                <a:spcPts val="0"/>
              </a:spcBef>
              <a:spcAft>
                <a:spcPts val="0"/>
              </a:spcAft>
              <a:buSzPts val="1400"/>
              <a:buFont typeface="DM Sans"/>
              <a:buChar char="■"/>
              <a:defRPr/>
            </a:lvl3pPr>
            <a:lvl4pPr indent="-317500" lvl="3" marL="1828800">
              <a:lnSpc>
                <a:spcPct val="115000"/>
              </a:lnSpc>
              <a:spcBef>
                <a:spcPts val="0"/>
              </a:spcBef>
              <a:spcAft>
                <a:spcPts val="0"/>
              </a:spcAft>
              <a:buSzPts val="1400"/>
              <a:buFont typeface="DM Sans"/>
              <a:buChar char="●"/>
              <a:defRPr/>
            </a:lvl4pPr>
            <a:lvl5pPr indent="-317500" lvl="4" marL="2286000">
              <a:lnSpc>
                <a:spcPct val="115000"/>
              </a:lnSpc>
              <a:spcBef>
                <a:spcPts val="0"/>
              </a:spcBef>
              <a:spcAft>
                <a:spcPts val="0"/>
              </a:spcAft>
              <a:buSzPts val="1400"/>
              <a:buFont typeface="DM Sans"/>
              <a:buChar char="○"/>
              <a:defRPr/>
            </a:lvl5pPr>
            <a:lvl6pPr indent="-317500" lvl="5" marL="2743200">
              <a:lnSpc>
                <a:spcPct val="115000"/>
              </a:lnSpc>
              <a:spcBef>
                <a:spcPts val="0"/>
              </a:spcBef>
              <a:spcAft>
                <a:spcPts val="0"/>
              </a:spcAft>
              <a:buSzPts val="1400"/>
              <a:buFont typeface="DM Sans"/>
              <a:buChar char="■"/>
              <a:defRPr/>
            </a:lvl6pPr>
            <a:lvl7pPr indent="-317500" lvl="6" marL="3200400">
              <a:lnSpc>
                <a:spcPct val="115000"/>
              </a:lnSpc>
              <a:spcBef>
                <a:spcPts val="0"/>
              </a:spcBef>
              <a:spcAft>
                <a:spcPts val="0"/>
              </a:spcAft>
              <a:buSzPts val="1400"/>
              <a:buFont typeface="DM Sans"/>
              <a:buChar char="●"/>
              <a:defRPr/>
            </a:lvl7pPr>
            <a:lvl8pPr indent="-317500" lvl="7" marL="3657600">
              <a:lnSpc>
                <a:spcPct val="115000"/>
              </a:lnSpc>
              <a:spcBef>
                <a:spcPts val="0"/>
              </a:spcBef>
              <a:spcAft>
                <a:spcPts val="0"/>
              </a:spcAft>
              <a:buSzPts val="1400"/>
              <a:buFont typeface="DM Sans"/>
              <a:buChar char="○"/>
              <a:defRPr/>
            </a:lvl8pPr>
            <a:lvl9pPr indent="-317500" lvl="8" marL="4114800">
              <a:lnSpc>
                <a:spcPct val="115000"/>
              </a:lnSpc>
              <a:spcBef>
                <a:spcPts val="0"/>
              </a:spcBef>
              <a:spcAft>
                <a:spcPts val="0"/>
              </a:spcAft>
              <a:buSzPts val="1400"/>
              <a:buFont typeface="DM Sans"/>
              <a:buChar char="■"/>
              <a:defRPr/>
            </a:lvl9pPr>
          </a:lstStyle>
          <a:p/>
        </p:txBody>
      </p:sp>
      <p:sp>
        <p:nvSpPr>
          <p:cNvPr id="75" name="Google Shape;75;p15"/>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76" name="Google Shape;76;p15" title="grad.png"/>
          <p:cNvPicPr preferRelativeResize="0"/>
          <p:nvPr/>
        </p:nvPicPr>
        <p:blipFill rotWithShape="1">
          <a:blip r:embed="rId2">
            <a:alphaModFix amt="64000"/>
          </a:blip>
          <a:srcRect b="8155" l="11022" r="13738" t="0"/>
          <a:stretch/>
        </p:blipFill>
        <p:spPr>
          <a:xfrm rot="3072118">
            <a:off x="-2614977" y="-1976735"/>
            <a:ext cx="4433905" cy="3866221"/>
          </a:xfrm>
          <a:prstGeom prst="rect">
            <a:avLst/>
          </a:prstGeom>
          <a:noFill/>
          <a:ln>
            <a:noFill/>
          </a:ln>
        </p:spPr>
      </p:pic>
      <p:sp>
        <p:nvSpPr>
          <p:cNvPr id="77" name="Google Shape;77;p15"/>
          <p:cNvSpPr/>
          <p:nvPr>
            <p:ph idx="2" type="pic"/>
          </p:nvPr>
        </p:nvSpPr>
        <p:spPr>
          <a:xfrm>
            <a:off x="5782800" y="1249550"/>
            <a:ext cx="3361200" cy="3894000"/>
          </a:xfrm>
          <a:prstGeom prst="rect">
            <a:avLst/>
          </a:prstGeom>
          <a:noFill/>
          <a:ln>
            <a:noFill/>
          </a:ln>
        </p:spPr>
      </p:sp>
      <p:sp>
        <p:nvSpPr>
          <p:cNvPr id="78" name="Google Shape;78;p1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79" name="Shape 79"/>
        <p:cNvGrpSpPr/>
        <p:nvPr/>
      </p:nvGrpSpPr>
      <p:grpSpPr>
        <a:xfrm>
          <a:off x="0" y="0"/>
          <a:ext cx="0" cy="0"/>
          <a:chOff x="0" y="0"/>
          <a:chExt cx="0" cy="0"/>
        </a:xfrm>
      </p:grpSpPr>
      <p:pic>
        <p:nvPicPr>
          <p:cNvPr id="80" name="Google Shape;80;p16" title="grad.png"/>
          <p:cNvPicPr preferRelativeResize="0"/>
          <p:nvPr/>
        </p:nvPicPr>
        <p:blipFill rotWithShape="1">
          <a:blip r:embed="rId2">
            <a:alphaModFix amt="64000"/>
          </a:blip>
          <a:srcRect b="8155" l="11022" r="13738" t="0"/>
          <a:stretch/>
        </p:blipFill>
        <p:spPr>
          <a:xfrm rot="-8424634">
            <a:off x="172170" y="-2061694"/>
            <a:ext cx="4599704" cy="4010789"/>
          </a:xfrm>
          <a:prstGeom prst="rect">
            <a:avLst/>
          </a:prstGeom>
          <a:noFill/>
          <a:ln>
            <a:noFill/>
          </a:ln>
        </p:spPr>
      </p:pic>
      <p:sp>
        <p:nvSpPr>
          <p:cNvPr id="81" name="Google Shape;81;p16"/>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82" name="Google Shape;82;p1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TITLE_ONLY_2">
    <p:spTree>
      <p:nvGrpSpPr>
        <p:cNvPr id="83" name="Shape 83"/>
        <p:cNvGrpSpPr/>
        <p:nvPr/>
      </p:nvGrpSpPr>
      <p:grpSpPr>
        <a:xfrm>
          <a:off x="0" y="0"/>
          <a:ext cx="0" cy="0"/>
          <a:chOff x="0" y="0"/>
          <a:chExt cx="0" cy="0"/>
        </a:xfrm>
      </p:grpSpPr>
      <p:pic>
        <p:nvPicPr>
          <p:cNvPr id="84" name="Google Shape;84;p17" title="grad.png"/>
          <p:cNvPicPr preferRelativeResize="0"/>
          <p:nvPr/>
        </p:nvPicPr>
        <p:blipFill rotWithShape="1">
          <a:blip r:embed="rId2">
            <a:alphaModFix amt="64000"/>
          </a:blip>
          <a:srcRect b="8155" l="11022" r="13738" t="0"/>
          <a:stretch/>
        </p:blipFill>
        <p:spPr>
          <a:xfrm rot="4050186">
            <a:off x="7011650" y="-2139285"/>
            <a:ext cx="6626046" cy="5777703"/>
          </a:xfrm>
          <a:prstGeom prst="rect">
            <a:avLst/>
          </a:prstGeom>
          <a:noFill/>
          <a:ln>
            <a:noFill/>
          </a:ln>
        </p:spPr>
      </p:pic>
      <p:sp>
        <p:nvSpPr>
          <p:cNvPr id="85" name="Google Shape;85;p17"/>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86" name="Google Shape;86;p1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87" name="Shape 87"/>
        <p:cNvGrpSpPr/>
        <p:nvPr/>
      </p:nvGrpSpPr>
      <p:grpSpPr>
        <a:xfrm>
          <a:off x="0" y="0"/>
          <a:ext cx="0" cy="0"/>
          <a:chOff x="0" y="0"/>
          <a:chExt cx="0" cy="0"/>
        </a:xfrm>
      </p:grpSpPr>
      <p:sp>
        <p:nvSpPr>
          <p:cNvPr id="88" name="Google Shape;88;p18"/>
          <p:cNvSpPr txBox="1"/>
          <p:nvPr>
            <p:ph idx="1" type="subTitle"/>
          </p:nvPr>
        </p:nvSpPr>
        <p:spPr>
          <a:xfrm>
            <a:off x="2535450" y="1623725"/>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89" name="Google Shape;89;p18"/>
          <p:cNvSpPr txBox="1"/>
          <p:nvPr>
            <p:ph idx="2" type="subTitle"/>
          </p:nvPr>
        </p:nvSpPr>
        <p:spPr>
          <a:xfrm>
            <a:off x="2535450" y="2833200"/>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0" name="Google Shape;90;p18"/>
          <p:cNvSpPr txBox="1"/>
          <p:nvPr>
            <p:ph idx="3" type="subTitle"/>
          </p:nvPr>
        </p:nvSpPr>
        <p:spPr>
          <a:xfrm>
            <a:off x="2535450" y="4044525"/>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1" name="Google Shape;91;p18"/>
          <p:cNvSpPr txBox="1"/>
          <p:nvPr>
            <p:ph idx="4" type="subTitle"/>
          </p:nvPr>
        </p:nvSpPr>
        <p:spPr>
          <a:xfrm>
            <a:off x="2535450" y="13027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2" name="Google Shape;92;p18"/>
          <p:cNvSpPr txBox="1"/>
          <p:nvPr>
            <p:ph idx="5" type="subTitle"/>
          </p:nvPr>
        </p:nvSpPr>
        <p:spPr>
          <a:xfrm>
            <a:off x="2535450" y="37235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3" name="Google Shape;93;p18"/>
          <p:cNvSpPr txBox="1"/>
          <p:nvPr>
            <p:ph idx="6" type="subTitle"/>
          </p:nvPr>
        </p:nvSpPr>
        <p:spPr>
          <a:xfrm>
            <a:off x="2535450" y="25131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4" name="Google Shape;94;p18"/>
          <p:cNvSpPr txBox="1"/>
          <p:nvPr>
            <p:ph type="title"/>
          </p:nvPr>
        </p:nvSpPr>
        <p:spPr>
          <a:xfrm>
            <a:off x="486150" y="212325"/>
            <a:ext cx="81717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95" name="Google Shape;95;p18" title="grad.png"/>
          <p:cNvPicPr preferRelativeResize="0"/>
          <p:nvPr/>
        </p:nvPicPr>
        <p:blipFill rotWithShape="1">
          <a:blip r:embed="rId2">
            <a:alphaModFix amt="64000"/>
          </a:blip>
          <a:srcRect b="8155" l="11022" r="13738" t="0"/>
          <a:stretch/>
        </p:blipFill>
        <p:spPr>
          <a:xfrm rot="4361546">
            <a:off x="5069624" y="2708649"/>
            <a:ext cx="6626049" cy="5777701"/>
          </a:xfrm>
          <a:prstGeom prst="rect">
            <a:avLst/>
          </a:prstGeom>
          <a:noFill/>
          <a:ln>
            <a:noFill/>
          </a:ln>
        </p:spPr>
      </p:pic>
      <p:sp>
        <p:nvSpPr>
          <p:cNvPr id="96" name="Google Shape;96;p1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97" name="Shape 97"/>
        <p:cNvGrpSpPr/>
        <p:nvPr/>
      </p:nvGrpSpPr>
      <p:grpSpPr>
        <a:xfrm>
          <a:off x="0" y="0"/>
          <a:ext cx="0" cy="0"/>
          <a:chOff x="0" y="0"/>
          <a:chExt cx="0" cy="0"/>
        </a:xfrm>
      </p:grpSpPr>
      <p:sp>
        <p:nvSpPr>
          <p:cNvPr id="98" name="Google Shape;98;p19"/>
          <p:cNvSpPr txBox="1"/>
          <p:nvPr>
            <p:ph idx="1" type="subTitle"/>
          </p:nvPr>
        </p:nvSpPr>
        <p:spPr>
          <a:xfrm>
            <a:off x="1388993" y="1626476"/>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9" name="Google Shape;99;p19"/>
          <p:cNvSpPr txBox="1"/>
          <p:nvPr>
            <p:ph idx="2" type="subTitle"/>
          </p:nvPr>
        </p:nvSpPr>
        <p:spPr>
          <a:xfrm>
            <a:off x="4982696" y="1626476"/>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0" name="Google Shape;100;p19"/>
          <p:cNvSpPr txBox="1"/>
          <p:nvPr>
            <p:ph idx="3" type="subTitle"/>
          </p:nvPr>
        </p:nvSpPr>
        <p:spPr>
          <a:xfrm>
            <a:off x="1388993" y="2816631"/>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1" name="Google Shape;101;p19"/>
          <p:cNvSpPr txBox="1"/>
          <p:nvPr>
            <p:ph idx="4" type="subTitle"/>
          </p:nvPr>
        </p:nvSpPr>
        <p:spPr>
          <a:xfrm>
            <a:off x="4982696" y="4006823"/>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2" name="Google Shape;102;p19"/>
          <p:cNvSpPr txBox="1"/>
          <p:nvPr>
            <p:ph idx="5" type="subTitle"/>
          </p:nvPr>
        </p:nvSpPr>
        <p:spPr>
          <a:xfrm>
            <a:off x="1388990" y="4006873"/>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3" name="Google Shape;103;p19"/>
          <p:cNvSpPr txBox="1"/>
          <p:nvPr>
            <p:ph idx="6" type="subTitle"/>
          </p:nvPr>
        </p:nvSpPr>
        <p:spPr>
          <a:xfrm>
            <a:off x="4982698" y="2816631"/>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4" name="Google Shape;104;p19"/>
          <p:cNvSpPr txBox="1"/>
          <p:nvPr>
            <p:ph idx="7" type="subTitle"/>
          </p:nvPr>
        </p:nvSpPr>
        <p:spPr>
          <a:xfrm>
            <a:off x="1388998" y="1345450"/>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5" name="Google Shape;105;p19"/>
          <p:cNvSpPr txBox="1"/>
          <p:nvPr>
            <p:ph idx="8" type="subTitle"/>
          </p:nvPr>
        </p:nvSpPr>
        <p:spPr>
          <a:xfrm>
            <a:off x="4982698" y="1345450"/>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6" name="Google Shape;106;p19"/>
          <p:cNvSpPr txBox="1"/>
          <p:nvPr>
            <p:ph idx="9" type="subTitle"/>
          </p:nvPr>
        </p:nvSpPr>
        <p:spPr>
          <a:xfrm>
            <a:off x="1388988" y="3725847"/>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7" name="Google Shape;107;p19"/>
          <p:cNvSpPr txBox="1"/>
          <p:nvPr>
            <p:ph idx="13" type="subTitle"/>
          </p:nvPr>
        </p:nvSpPr>
        <p:spPr>
          <a:xfrm>
            <a:off x="1388998" y="2535655"/>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8" name="Google Shape;108;p19"/>
          <p:cNvSpPr txBox="1"/>
          <p:nvPr>
            <p:ph idx="14" type="subTitle"/>
          </p:nvPr>
        </p:nvSpPr>
        <p:spPr>
          <a:xfrm>
            <a:off x="4982705" y="3725847"/>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9" name="Google Shape;109;p19"/>
          <p:cNvSpPr txBox="1"/>
          <p:nvPr>
            <p:ph idx="15" type="subTitle"/>
          </p:nvPr>
        </p:nvSpPr>
        <p:spPr>
          <a:xfrm>
            <a:off x="4982702" y="2535655"/>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10" name="Google Shape;110;p19"/>
          <p:cNvSpPr txBox="1"/>
          <p:nvPr>
            <p:ph type="title"/>
          </p:nvPr>
        </p:nvSpPr>
        <p:spPr>
          <a:xfrm>
            <a:off x="457200" y="212325"/>
            <a:ext cx="8171700" cy="644700"/>
          </a:xfrm>
          <a:prstGeom prst="rect">
            <a:avLst/>
          </a:prstGeom>
          <a:ln>
            <a:noFill/>
          </a:ln>
        </p:spPr>
        <p:txBody>
          <a:bodyPr anchorCtr="0" anchor="t"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111" name="Google Shape;111;p19" title="grad.png"/>
          <p:cNvPicPr preferRelativeResize="0"/>
          <p:nvPr/>
        </p:nvPicPr>
        <p:blipFill rotWithShape="1">
          <a:blip r:embed="rId2">
            <a:alphaModFix amt="64000"/>
          </a:blip>
          <a:srcRect b="8155" l="11022" r="13738" t="0"/>
          <a:stretch/>
        </p:blipFill>
        <p:spPr>
          <a:xfrm rot="-10217320">
            <a:off x="5733322" y="-2469272"/>
            <a:ext cx="6626053" cy="5777700"/>
          </a:xfrm>
          <a:prstGeom prst="rect">
            <a:avLst/>
          </a:prstGeom>
          <a:noFill/>
          <a:ln>
            <a:noFill/>
          </a:ln>
        </p:spPr>
      </p:pic>
      <p:sp>
        <p:nvSpPr>
          <p:cNvPr id="112" name="Google Shape;112;p19"/>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BLANK_1_1_1_1_1_1">
    <p:spTree>
      <p:nvGrpSpPr>
        <p:cNvPr id="113" name="Shape 113"/>
        <p:cNvGrpSpPr/>
        <p:nvPr/>
      </p:nvGrpSpPr>
      <p:grpSpPr>
        <a:xfrm>
          <a:off x="0" y="0"/>
          <a:ext cx="0" cy="0"/>
          <a:chOff x="0" y="0"/>
          <a:chExt cx="0" cy="0"/>
        </a:xfrm>
      </p:grpSpPr>
      <p:sp>
        <p:nvSpPr>
          <p:cNvPr id="114" name="Google Shape;114;p20"/>
          <p:cNvSpPr txBox="1"/>
          <p:nvPr>
            <p:ph hasCustomPrompt="1" type="title"/>
          </p:nvPr>
        </p:nvSpPr>
        <p:spPr>
          <a:xfrm flipH="1">
            <a:off x="457200" y="535613"/>
            <a:ext cx="3418200" cy="754500"/>
          </a:xfrm>
          <a:prstGeom prst="rect">
            <a:avLst/>
          </a:prstGeom>
        </p:spPr>
        <p:txBody>
          <a:bodyPr anchorCtr="0" anchor="b" bIns="91425" lIns="91425" spcFirstLastPara="1" rIns="91425" wrap="square" tIns="91425">
            <a:noAutofit/>
          </a:bodyPr>
          <a:lstStyle>
            <a:lvl1pPr lvl="0" rtl="0">
              <a:spcBef>
                <a:spcPts val="0"/>
              </a:spcBef>
              <a:spcAft>
                <a:spcPts val="0"/>
              </a:spcAft>
              <a:buSzPts val="6200"/>
              <a:buNone/>
              <a:defRPr i="1" sz="4300"/>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115" name="Google Shape;115;p20"/>
          <p:cNvSpPr txBox="1"/>
          <p:nvPr>
            <p:ph idx="1" type="subTitle"/>
          </p:nvPr>
        </p:nvSpPr>
        <p:spPr>
          <a:xfrm flipH="1">
            <a:off x="457200" y="1143166"/>
            <a:ext cx="3418200" cy="309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16" name="Google Shape;116;p20"/>
          <p:cNvSpPr txBox="1"/>
          <p:nvPr>
            <p:ph hasCustomPrompt="1" idx="2" type="title"/>
          </p:nvPr>
        </p:nvSpPr>
        <p:spPr>
          <a:xfrm>
            <a:off x="5268600" y="3691238"/>
            <a:ext cx="3418200" cy="754500"/>
          </a:xfrm>
          <a:prstGeom prst="rect">
            <a:avLst/>
          </a:prstGeom>
        </p:spPr>
        <p:txBody>
          <a:bodyPr anchorCtr="0" anchor="b" bIns="91425" lIns="91425" spcFirstLastPara="1" rIns="91425" wrap="square" tIns="91425">
            <a:noAutofit/>
          </a:bodyPr>
          <a:lstStyle>
            <a:lvl1pPr lvl="0" rtl="0" algn="r">
              <a:spcBef>
                <a:spcPts val="0"/>
              </a:spcBef>
              <a:spcAft>
                <a:spcPts val="0"/>
              </a:spcAft>
              <a:buSzPts val="6200"/>
              <a:buNone/>
              <a:defRPr i="1" sz="4300"/>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117" name="Google Shape;117;p20"/>
          <p:cNvSpPr txBox="1"/>
          <p:nvPr>
            <p:ph idx="3" type="subTitle"/>
          </p:nvPr>
        </p:nvSpPr>
        <p:spPr>
          <a:xfrm>
            <a:off x="5268600" y="4298566"/>
            <a:ext cx="3418200" cy="3093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pic>
        <p:nvPicPr>
          <p:cNvPr id="118" name="Google Shape;118;p20" title="grad.png"/>
          <p:cNvPicPr preferRelativeResize="0"/>
          <p:nvPr/>
        </p:nvPicPr>
        <p:blipFill rotWithShape="1">
          <a:blip r:embed="rId2">
            <a:alphaModFix amt="64000"/>
          </a:blip>
          <a:srcRect b="8155" l="11022" r="13738" t="0"/>
          <a:stretch/>
        </p:blipFill>
        <p:spPr>
          <a:xfrm rot="-1375060">
            <a:off x="-2000797" y="1668352"/>
            <a:ext cx="6626044" cy="5777701"/>
          </a:xfrm>
          <a:prstGeom prst="rect">
            <a:avLst/>
          </a:prstGeom>
          <a:noFill/>
          <a:ln>
            <a:noFill/>
          </a:ln>
        </p:spPr>
      </p:pic>
      <p:sp>
        <p:nvSpPr>
          <p:cNvPr id="119" name="Google Shape;119;p2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3_1">
    <p:bg>
      <p:bgPr>
        <a:solidFill>
          <a:schemeClr val="lt1"/>
        </a:solidFill>
      </p:bgPr>
    </p:bg>
    <p:spTree>
      <p:nvGrpSpPr>
        <p:cNvPr id="120" name="Shape 120"/>
        <p:cNvGrpSpPr/>
        <p:nvPr/>
      </p:nvGrpSpPr>
      <p:grpSpPr>
        <a:xfrm>
          <a:off x="0" y="0"/>
          <a:ext cx="0" cy="0"/>
          <a:chOff x="0" y="0"/>
          <a:chExt cx="0" cy="0"/>
        </a:xfrm>
      </p:grpSpPr>
      <p:sp>
        <p:nvSpPr>
          <p:cNvPr id="121" name="Google Shape;121;p21"/>
          <p:cNvSpPr txBox="1"/>
          <p:nvPr>
            <p:ph type="title"/>
          </p:nvPr>
        </p:nvSpPr>
        <p:spPr>
          <a:xfrm>
            <a:off x="3243050" y="456638"/>
            <a:ext cx="5443500" cy="1035900"/>
          </a:xfrm>
          <a:prstGeom prst="rect">
            <a:avLst/>
          </a:prstGeom>
        </p:spPr>
        <p:txBody>
          <a:bodyPr anchorCtr="0" anchor="b" bIns="91425" lIns="91425" spcFirstLastPara="1" rIns="91425" wrap="square" tIns="91425">
            <a:noAutofit/>
          </a:bodyPr>
          <a:lstStyle>
            <a:lvl1pPr lvl="0" rtl="0" algn="r">
              <a:spcBef>
                <a:spcPts val="0"/>
              </a:spcBef>
              <a:spcAft>
                <a:spcPts val="0"/>
              </a:spcAft>
              <a:buSzPts val="3500"/>
              <a:buNone/>
              <a:defRPr sz="74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22" name="Google Shape;122;p21"/>
          <p:cNvSpPr txBox="1"/>
          <p:nvPr>
            <p:ph idx="1" type="subTitle"/>
          </p:nvPr>
        </p:nvSpPr>
        <p:spPr>
          <a:xfrm>
            <a:off x="4641006" y="1310655"/>
            <a:ext cx="4045800" cy="1231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23" name="Google Shape;123;p21"/>
          <p:cNvSpPr txBox="1"/>
          <p:nvPr/>
        </p:nvSpPr>
        <p:spPr>
          <a:xfrm>
            <a:off x="457200" y="3847013"/>
            <a:ext cx="5757300" cy="55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Albert Sans"/>
                <a:ea typeface="Albert Sans"/>
                <a:cs typeface="Albert Sans"/>
                <a:sym typeface="Albert Sans"/>
              </a:rPr>
              <a:t>CREDITS: This presentation template was created by </a:t>
            </a:r>
            <a:r>
              <a:rPr b="1" lang="en" sz="1200">
                <a:solidFill>
                  <a:schemeClr val="dk1"/>
                </a:solidFill>
                <a:uFill>
                  <a:noFill/>
                </a:uFill>
                <a:latin typeface="Albert Sans"/>
                <a:ea typeface="Albert Sans"/>
                <a:cs typeface="Albert Sans"/>
                <a:sym typeface="Albert Sans"/>
                <a:hlinkClick r:id="rId2">
                  <a:extLst>
                    <a:ext uri="{A12FA001-AC4F-418D-AE19-62706E023703}">
                      <ahyp:hlinkClr val="tx"/>
                    </a:ext>
                  </a:extLst>
                </a:hlinkClick>
              </a:rPr>
              <a:t>Slidesgo</a:t>
            </a:r>
            <a:r>
              <a:rPr lang="en" sz="1200">
                <a:solidFill>
                  <a:schemeClr val="dk1"/>
                </a:solidFill>
                <a:latin typeface="Albert Sans"/>
                <a:ea typeface="Albert Sans"/>
                <a:cs typeface="Albert Sans"/>
                <a:sym typeface="Albert Sans"/>
              </a:rPr>
              <a:t>, and includes icons, infographics &amp; images by </a:t>
            </a:r>
            <a:r>
              <a:rPr b="1" lang="en" sz="1200">
                <a:solidFill>
                  <a:schemeClr val="dk1"/>
                </a:solidFill>
                <a:uFill>
                  <a:noFill/>
                </a:uFill>
                <a:latin typeface="Albert Sans"/>
                <a:ea typeface="Albert Sans"/>
                <a:cs typeface="Albert Sans"/>
                <a:sym typeface="Albert Sans"/>
                <a:hlinkClick r:id="rId3">
                  <a:extLst>
                    <a:ext uri="{A12FA001-AC4F-418D-AE19-62706E023703}">
                      <ahyp:hlinkClr val="tx"/>
                    </a:ext>
                  </a:extLst>
                </a:hlinkClick>
              </a:rPr>
              <a:t>Freepik</a:t>
            </a:r>
            <a:r>
              <a:rPr b="1" lang="en" sz="1200">
                <a:solidFill>
                  <a:schemeClr val="dk1"/>
                </a:solidFill>
                <a:latin typeface="Albert Sans"/>
                <a:ea typeface="Albert Sans"/>
                <a:cs typeface="Albert Sans"/>
                <a:sym typeface="Albert Sans"/>
              </a:rPr>
              <a:t> </a:t>
            </a:r>
            <a:endParaRPr b="1" sz="1200" u="sng">
              <a:solidFill>
                <a:schemeClr val="dk1"/>
              </a:solidFill>
              <a:latin typeface="Albert Sans"/>
              <a:ea typeface="Albert Sans"/>
              <a:cs typeface="Albert Sans"/>
              <a:sym typeface="Albert Sans"/>
            </a:endParaRPr>
          </a:p>
        </p:txBody>
      </p:sp>
      <p:sp>
        <p:nvSpPr>
          <p:cNvPr id="124" name="Google Shape;124;p2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125" name="Shape 125"/>
        <p:cNvGrpSpPr/>
        <p:nvPr/>
      </p:nvGrpSpPr>
      <p:grpSpPr>
        <a:xfrm>
          <a:off x="0" y="0"/>
          <a:ext cx="0" cy="0"/>
          <a:chOff x="0" y="0"/>
          <a:chExt cx="0" cy="0"/>
        </a:xfrm>
      </p:grpSpPr>
      <p:sp>
        <p:nvSpPr>
          <p:cNvPr id="126" name="Google Shape;126;p2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127" name="Shape 127"/>
        <p:cNvGrpSpPr/>
        <p:nvPr/>
      </p:nvGrpSpPr>
      <p:grpSpPr>
        <a:xfrm>
          <a:off x="0" y="0"/>
          <a:ext cx="0" cy="0"/>
          <a:chOff x="0" y="0"/>
          <a:chExt cx="0" cy="0"/>
        </a:xfrm>
      </p:grpSpPr>
      <p:sp>
        <p:nvSpPr>
          <p:cNvPr id="128" name="Google Shape;128;p2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23" Type="http://schemas.openxmlformats.org/officeDocument/2006/relationships/theme" Target="../theme/theme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1pPr>
            <a:lvl2pPr lvl="1"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2pPr>
            <a:lvl3pPr lvl="2"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3pPr>
            <a:lvl4pPr lvl="3"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4pPr>
            <a:lvl5pPr lvl="4"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5pPr>
            <a:lvl6pPr lvl="5"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6pPr>
            <a:lvl7pPr lvl="6"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7pPr>
            <a:lvl8pPr lvl="7"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8pPr>
            <a:lvl9pPr lvl="8"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9pPr>
          </a:lstStyle>
          <a:p/>
        </p:txBody>
      </p:sp>
      <p:sp>
        <p:nvSpPr>
          <p:cNvPr id="7" name="Google Shape;7;p1"/>
          <p:cNvSpPr txBox="1"/>
          <p:nvPr>
            <p:ph idx="1" type="body"/>
          </p:nvPr>
        </p:nvSpPr>
        <p:spPr>
          <a:xfrm>
            <a:off x="713225" y="1152475"/>
            <a:ext cx="7717500" cy="3416400"/>
          </a:xfrm>
          <a:prstGeom prst="rect">
            <a:avLst/>
          </a:prstGeom>
          <a:noFill/>
          <a:ln>
            <a:noFill/>
          </a:ln>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1pPr>
            <a:lvl2pPr indent="-317500" lvl="1" marL="9144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2pPr>
            <a:lvl3pPr indent="-317500" lvl="2" marL="13716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3pPr>
            <a:lvl4pPr indent="-317500" lvl="3" marL="18288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4pPr>
            <a:lvl5pPr indent="-317500" lvl="4" marL="22860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5pPr>
            <a:lvl6pPr indent="-317500" lvl="5" marL="27432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6pPr>
            <a:lvl7pPr indent="-317500" lvl="6" marL="32004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7pPr>
            <a:lvl8pPr indent="-317500" lvl="7" marL="36576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8pPr>
            <a:lvl9pPr indent="-317500" lvl="8" marL="41148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9pPr>
          </a:lstStyle>
          <a:p/>
        </p:txBody>
      </p:sp>
      <p:sp>
        <p:nvSpPr>
          <p:cNvPr id="8" name="Google Shape;8;p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lvl="0" algn="r">
              <a:buNone/>
              <a:defRPr sz="1300">
                <a:solidFill>
                  <a:schemeClr val="dk1"/>
                </a:solidFill>
                <a:latin typeface="Albert Sans"/>
                <a:ea typeface="Albert Sans"/>
                <a:cs typeface="Albert Sans"/>
                <a:sym typeface="Albert Sans"/>
              </a:defRPr>
            </a:lvl1pPr>
            <a:lvl2pPr lvl="1" algn="r">
              <a:buNone/>
              <a:defRPr sz="1300">
                <a:solidFill>
                  <a:schemeClr val="dk1"/>
                </a:solidFill>
                <a:latin typeface="Albert Sans"/>
                <a:ea typeface="Albert Sans"/>
                <a:cs typeface="Albert Sans"/>
                <a:sym typeface="Albert Sans"/>
              </a:defRPr>
            </a:lvl2pPr>
            <a:lvl3pPr lvl="2" algn="r">
              <a:buNone/>
              <a:defRPr sz="1300">
                <a:solidFill>
                  <a:schemeClr val="dk1"/>
                </a:solidFill>
                <a:latin typeface="Albert Sans"/>
                <a:ea typeface="Albert Sans"/>
                <a:cs typeface="Albert Sans"/>
                <a:sym typeface="Albert Sans"/>
              </a:defRPr>
            </a:lvl3pPr>
            <a:lvl4pPr lvl="3" algn="r">
              <a:buNone/>
              <a:defRPr sz="1300">
                <a:solidFill>
                  <a:schemeClr val="dk1"/>
                </a:solidFill>
                <a:latin typeface="Albert Sans"/>
                <a:ea typeface="Albert Sans"/>
                <a:cs typeface="Albert Sans"/>
                <a:sym typeface="Albert Sans"/>
              </a:defRPr>
            </a:lvl4pPr>
            <a:lvl5pPr lvl="4" algn="r">
              <a:buNone/>
              <a:defRPr sz="1300">
                <a:solidFill>
                  <a:schemeClr val="dk1"/>
                </a:solidFill>
                <a:latin typeface="Albert Sans"/>
                <a:ea typeface="Albert Sans"/>
                <a:cs typeface="Albert Sans"/>
                <a:sym typeface="Albert Sans"/>
              </a:defRPr>
            </a:lvl5pPr>
            <a:lvl6pPr lvl="5" algn="r">
              <a:buNone/>
              <a:defRPr sz="1300">
                <a:solidFill>
                  <a:schemeClr val="dk1"/>
                </a:solidFill>
                <a:latin typeface="Albert Sans"/>
                <a:ea typeface="Albert Sans"/>
                <a:cs typeface="Albert Sans"/>
                <a:sym typeface="Albert Sans"/>
              </a:defRPr>
            </a:lvl6pPr>
            <a:lvl7pPr lvl="6" algn="r">
              <a:buNone/>
              <a:defRPr sz="1300">
                <a:solidFill>
                  <a:schemeClr val="dk1"/>
                </a:solidFill>
                <a:latin typeface="Albert Sans"/>
                <a:ea typeface="Albert Sans"/>
                <a:cs typeface="Albert Sans"/>
                <a:sym typeface="Albert Sans"/>
              </a:defRPr>
            </a:lvl7pPr>
            <a:lvl8pPr lvl="7" algn="r">
              <a:buNone/>
              <a:defRPr sz="1300">
                <a:solidFill>
                  <a:schemeClr val="dk1"/>
                </a:solidFill>
                <a:latin typeface="Albert Sans"/>
                <a:ea typeface="Albert Sans"/>
                <a:cs typeface="Albert Sans"/>
                <a:sym typeface="Albert Sans"/>
              </a:defRPr>
            </a:lvl8pPr>
            <a:lvl9pPr lvl="8" algn="r">
              <a:buNone/>
              <a:defRPr sz="1300">
                <a:solidFill>
                  <a:schemeClr val="dk1"/>
                </a:solidFill>
                <a:latin typeface="Albert Sans"/>
                <a:ea typeface="Albert Sans"/>
                <a:cs typeface="Albert Sans"/>
                <a:sym typeface="Albert Sans"/>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3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 Id="rId3" Type="http://schemas.openxmlformats.org/officeDocument/2006/relationships/image" Target="../media/image3.jpg"/><Relationship Id="rId4" Type="http://schemas.openxmlformats.org/officeDocument/2006/relationships/image" Target="../media/image1.png"/><Relationship Id="rId5" Type="http://schemas.openxmlformats.org/officeDocument/2006/relationships/image" Target="../media/image2.png"/><Relationship Id="rId6" Type="http://schemas.openxmlformats.org/officeDocument/2006/relationships/image" Target="../media/image5.png"/><Relationship Id="rId7" Type="http://schemas.openxmlformats.org/officeDocument/2006/relationships/image" Target="../media/image10.png"/><Relationship Id="rId8"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9.xml"/><Relationship Id="rId3" Type="http://schemas.openxmlformats.org/officeDocument/2006/relationships/image" Target="../media/image3.jpg"/><Relationship Id="rId4" Type="http://schemas.openxmlformats.org/officeDocument/2006/relationships/image" Target="../media/image8.png"/><Relationship Id="rId5"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1.xml"/><Relationship Id="rId3" Type="http://schemas.openxmlformats.org/officeDocument/2006/relationships/image" Target="../media/image3.jpg"/><Relationship Id="rId4" Type="http://schemas.openxmlformats.org/officeDocument/2006/relationships/image" Target="../media/image12.png"/><Relationship Id="rId5"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 Id="rId3" Type="http://schemas.openxmlformats.org/officeDocument/2006/relationships/image" Target="../media/image3.jpg"/><Relationship Id="rId4" Type="http://schemas.openxmlformats.org/officeDocument/2006/relationships/image" Target="../media/image26.png"/><Relationship Id="rId5" Type="http://schemas.openxmlformats.org/officeDocument/2006/relationships/image" Target="../media/image17.png"/><Relationship Id="rId6" Type="http://schemas.openxmlformats.org/officeDocument/2006/relationships/image" Target="../media/image2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3.xml"/><Relationship Id="rId3" Type="http://schemas.openxmlformats.org/officeDocument/2006/relationships/image" Target="../media/image3.jpg"/><Relationship Id="rId4" Type="http://schemas.openxmlformats.org/officeDocument/2006/relationships/image" Target="../media/image13.png"/><Relationship Id="rId5" Type="http://schemas.openxmlformats.org/officeDocument/2006/relationships/image" Target="../media/image19.png"/><Relationship Id="rId6" Type="http://schemas.openxmlformats.org/officeDocument/2006/relationships/image" Target="../media/image9.png"/><Relationship Id="rId7" Type="http://schemas.openxmlformats.org/officeDocument/2006/relationships/image" Target="../media/image2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Relationship Id="rId3" Type="http://schemas.openxmlformats.org/officeDocument/2006/relationships/image" Target="../media/image3.jpg"/><Relationship Id="rId4" Type="http://schemas.openxmlformats.org/officeDocument/2006/relationships/image" Target="../media/image25.png"/><Relationship Id="rId5"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3.jp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6.xml"/><Relationship Id="rId3" Type="http://schemas.openxmlformats.org/officeDocument/2006/relationships/image" Target="../media/image3.jpg"/><Relationship Id="rId4" Type="http://schemas.openxmlformats.org/officeDocument/2006/relationships/image" Target="../media/image16.png"/><Relationship Id="rId5" Type="http://schemas.openxmlformats.org/officeDocument/2006/relationships/image" Target="../media/image15.png"/><Relationship Id="rId6" Type="http://schemas.openxmlformats.org/officeDocument/2006/relationships/image" Target="../media/image2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 Id="rId3" Type="http://schemas.openxmlformats.org/officeDocument/2006/relationships/image" Target="../media/image3.jp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 Id="rId3" Type="http://schemas.openxmlformats.org/officeDocument/2006/relationships/image" Target="../media/image3.jp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9.xml"/><Relationship Id="rId3" Type="http://schemas.openxmlformats.org/officeDocument/2006/relationships/image" Target="../media/image3.jpg"/><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0.xml"/><Relationship Id="rId3" Type="http://schemas.openxmlformats.org/officeDocument/2006/relationships/image" Target="../media/image3.jp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1.xml"/><Relationship Id="rId3" Type="http://schemas.openxmlformats.org/officeDocument/2006/relationships/image" Target="../media/image3.jp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2.xml"/><Relationship Id="rId3" Type="http://schemas.openxmlformats.org/officeDocument/2006/relationships/image" Target="../media/image3.jpg"/><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3.xml"/><Relationship Id="rId3" Type="http://schemas.openxmlformats.org/officeDocument/2006/relationships/image" Target="../media/image3.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4.xml"/><Relationship Id="rId3" Type="http://schemas.openxmlformats.org/officeDocument/2006/relationships/image" Target="../media/image3.jpg"/><Relationship Id="rId4" Type="http://schemas.openxmlformats.org/officeDocument/2006/relationships/hyperlink" Target="https://clipart-library.com/recycle.html" TargetMode="External"/><Relationship Id="rId5" Type="http://schemas.openxmlformats.org/officeDocument/2006/relationships/hyperlink" Target="https://www.obrienfacilities.com/winter-services/salting/" TargetMode="External"/><Relationship Id="rId6" Type="http://schemas.openxmlformats.org/officeDocument/2006/relationships/hyperlink" Target="https://www.mdpi.com/2076-3417/15/14/8112" TargetMode="External"/><Relationship Id="rId7" Type="http://schemas.openxmlformats.org/officeDocument/2006/relationships/hyperlink" Target="https://www.recyclenow.com/how-to-recycle/is-recycling-plastics-worth-it" TargetMode="External"/><Relationship Id="rId8" Type="http://schemas.openxmlformats.org/officeDocument/2006/relationships/hyperlink" Target="https://www.outco.co.uk/the-advantages-and-disadvantages-of-white-and-brown-winter-gritting-salt/"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5.xml"/><Relationship Id="rId3" Type="http://schemas.openxmlformats.org/officeDocument/2006/relationships/image" Target="../media/image3.jpg"/><Relationship Id="rId4" Type="http://schemas.openxmlformats.org/officeDocument/2006/relationships/hyperlink" Target="https://www.hse.gov.uk/simple-health-safety/risk/risk-assessment-template-and-examples.htm" TargetMode="External"/><Relationship Id="rId5" Type="http://schemas.openxmlformats.org/officeDocument/2006/relationships/hyperlink" Target="https://specializedpropertycare.com/lawn-turf-care/robotic-mowing/" TargetMode="External"/><Relationship Id="rId6" Type="http://schemas.openxmlformats.org/officeDocument/2006/relationships/hyperlink" Target="https://gcgrp.co.uk/blog/how-does-gritting-roads-work/" TargetMode="External"/></Relationships>
</file>

<file path=ppt/slides/_rels/slide26.xml.rels><?xml version="1.0" encoding="UTF-8" standalone="yes"?><Relationships xmlns="http://schemas.openxmlformats.org/package/2006/relationships"><Relationship Id="rId11" Type="http://schemas.openxmlformats.org/officeDocument/2006/relationships/hyperlink" Target="https://engineerdog.com/2018/06/03/what-are-the-key-ingredients-for-a-competitive-combat-robot/" TargetMode="External"/><Relationship Id="rId10" Type="http://schemas.openxmlformats.org/officeDocument/2006/relationships/hyperlink" Target="https://www.buchermunicipal.com/gb/en/products/winter-maintenance/spreaders/husky" TargetMode="External"/><Relationship Id="rId13" Type="http://schemas.openxmlformats.org/officeDocument/2006/relationships/hyperlink" Target="https://www.independent.co.uk/extras/indybest/house-garden/vacuum-cleaners/best-robot-vacuum-cleaners-b2349451.html" TargetMode="External"/><Relationship Id="rId12" Type="http://schemas.openxmlformats.org/officeDocument/2006/relationships/hyperlink" Target="https://www.stiga.com/uk/robot-grass-cutter-buying-guide" TargetMode="External"/><Relationship Id="rId1" Type="http://schemas.openxmlformats.org/officeDocument/2006/relationships/slideLayout" Target="../slideLayouts/slideLayout14.xml"/><Relationship Id="rId2" Type="http://schemas.openxmlformats.org/officeDocument/2006/relationships/notesSlide" Target="../notesSlides/notesSlide26.xml"/><Relationship Id="rId3" Type="http://schemas.openxmlformats.org/officeDocument/2006/relationships/image" Target="../media/image3.jpg"/><Relationship Id="rId4" Type="http://schemas.openxmlformats.org/officeDocument/2006/relationships/hyperlink" Target="https://www.connectplusm25.co.uk/give-gritters-space-to-work/" TargetMode="External"/><Relationship Id="rId9" Type="http://schemas.openxmlformats.org/officeDocument/2006/relationships/hyperlink" Target="https://iroboup.com/news_blog/blog/detail/roboup-alarm-system" TargetMode="External"/><Relationship Id="rId5" Type="http://schemas.openxmlformats.org/officeDocument/2006/relationships/hyperlink" Target="https://vpgonboard.com/vehicles/gritters" TargetMode="External"/><Relationship Id="rId6" Type="http://schemas.openxmlformats.org/officeDocument/2006/relationships/hyperlink" Target="https://www.robomow.com/blog/detail/can-a-robotic-lawnmower-mow-well-on-uneven-difficult-surfaces" TargetMode="External"/><Relationship Id="rId7" Type="http://schemas.openxmlformats.org/officeDocument/2006/relationships/hyperlink" Target="https://www.uniroyal-tyres.com/car/service-knowledge/traction-on-snow/" TargetMode="External"/><Relationship Id="rId8" Type="http://schemas.openxmlformats.org/officeDocument/2006/relationships/hyperlink" Target="https://sunseekertech.com/global/blog/gps-robot-mower"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7.xml"/><Relationship Id="rId3" Type="http://schemas.openxmlformats.org/officeDocument/2006/relationships/image" Target="../media/image3.jpg"/><Relationship Id="rId4" Type="http://schemas.openxmlformats.org/officeDocument/2006/relationships/hyperlink" Target="https://www.bin-shop.co.uk/blog/guide-grit-bins-uk"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8.xml"/><Relationship Id="rId3" Type="http://schemas.openxmlformats.org/officeDocument/2006/relationships/image" Target="../media/image3.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4"/>
          <p:cNvSpPr txBox="1"/>
          <p:nvPr>
            <p:ph idx="1" type="subTitle"/>
          </p:nvPr>
        </p:nvSpPr>
        <p:spPr>
          <a:xfrm flipH="1">
            <a:off x="655200" y="2681750"/>
            <a:ext cx="4215600" cy="38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Grit-Bot by TreadSafe</a:t>
            </a:r>
            <a:endParaRPr/>
          </a:p>
        </p:txBody>
      </p:sp>
      <p:sp>
        <p:nvSpPr>
          <p:cNvPr id="134" name="Google Shape;134;p24"/>
          <p:cNvSpPr txBox="1"/>
          <p:nvPr>
            <p:ph type="ctrTitle"/>
          </p:nvPr>
        </p:nvSpPr>
        <p:spPr>
          <a:xfrm flipH="1" rot="130">
            <a:off x="457525" y="368058"/>
            <a:ext cx="7931100" cy="2430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EMERGING TRENDS </a:t>
            </a:r>
            <a:endParaRPr i="1"/>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8" name="Shape 138"/>
        <p:cNvGrpSpPr/>
        <p:nvPr/>
      </p:nvGrpSpPr>
      <p:grpSpPr>
        <a:xfrm>
          <a:off x="0" y="0"/>
          <a:ext cx="0" cy="0"/>
          <a:chOff x="0" y="0"/>
          <a:chExt cx="0" cy="0"/>
        </a:xfrm>
      </p:grpSpPr>
      <p:sp>
        <p:nvSpPr>
          <p:cNvPr id="139" name="Google Shape;139;p25"/>
          <p:cNvSpPr txBox="1"/>
          <p:nvPr>
            <p:ph idx="8"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TEAM FORMATION</a:t>
            </a:r>
            <a:endParaRPr i="1"/>
          </a:p>
        </p:txBody>
      </p:sp>
      <p:sp>
        <p:nvSpPr>
          <p:cNvPr id="140" name="Google Shape;140;p25"/>
          <p:cNvSpPr txBox="1"/>
          <p:nvPr>
            <p:ph idx="1" type="subTitle"/>
          </p:nvPr>
        </p:nvSpPr>
        <p:spPr>
          <a:xfrm>
            <a:off x="2389464" y="12171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Oliver</a:t>
            </a:r>
            <a:endParaRPr/>
          </a:p>
        </p:txBody>
      </p:sp>
      <p:sp>
        <p:nvSpPr>
          <p:cNvPr id="141" name="Google Shape;141;p25"/>
          <p:cNvSpPr txBox="1"/>
          <p:nvPr>
            <p:ph idx="3" type="subTitle"/>
          </p:nvPr>
        </p:nvSpPr>
        <p:spPr>
          <a:xfrm>
            <a:off x="2389464" y="167973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Paige</a:t>
            </a:r>
            <a:endParaRPr/>
          </a:p>
        </p:txBody>
      </p:sp>
      <p:sp>
        <p:nvSpPr>
          <p:cNvPr id="142" name="Google Shape;142;p25"/>
          <p:cNvSpPr txBox="1"/>
          <p:nvPr>
            <p:ph idx="5" type="subTitle"/>
          </p:nvPr>
        </p:nvSpPr>
        <p:spPr>
          <a:xfrm>
            <a:off x="2389464" y="216453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Frankie</a:t>
            </a:r>
            <a:endParaRPr/>
          </a:p>
        </p:txBody>
      </p:sp>
      <p:sp>
        <p:nvSpPr>
          <p:cNvPr id="143" name="Google Shape;143;p25"/>
          <p:cNvSpPr txBox="1"/>
          <p:nvPr>
            <p:ph idx="1" type="subTitle"/>
          </p:nvPr>
        </p:nvSpPr>
        <p:spPr>
          <a:xfrm>
            <a:off x="2389464" y="26493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Mia</a:t>
            </a:r>
            <a:endParaRPr/>
          </a:p>
        </p:txBody>
      </p:sp>
      <p:sp>
        <p:nvSpPr>
          <p:cNvPr id="144" name="Google Shape;144;p25"/>
          <p:cNvSpPr txBox="1"/>
          <p:nvPr>
            <p:ph idx="1" type="subTitle"/>
          </p:nvPr>
        </p:nvSpPr>
        <p:spPr>
          <a:xfrm>
            <a:off x="2389464" y="31119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Lan</a:t>
            </a:r>
            <a:endParaRPr/>
          </a:p>
        </p:txBody>
      </p:sp>
      <p:sp>
        <p:nvSpPr>
          <p:cNvPr id="145" name="Google Shape;145;p25"/>
          <p:cNvSpPr txBox="1"/>
          <p:nvPr>
            <p:ph idx="1" type="subTitle"/>
          </p:nvPr>
        </p:nvSpPr>
        <p:spPr>
          <a:xfrm>
            <a:off x="2389464" y="35967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Pam</a:t>
            </a:r>
            <a:endParaRPr/>
          </a:p>
        </p:txBody>
      </p:sp>
      <p:sp>
        <p:nvSpPr>
          <p:cNvPr id="146" name="Google Shape;146;p25"/>
          <p:cNvSpPr txBox="1"/>
          <p:nvPr>
            <p:ph idx="1" type="subTitle"/>
          </p:nvPr>
        </p:nvSpPr>
        <p:spPr>
          <a:xfrm>
            <a:off x="4560689" y="12171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7" name="Google Shape;147;p25"/>
          <p:cNvSpPr txBox="1"/>
          <p:nvPr>
            <p:ph idx="1" type="subTitle"/>
          </p:nvPr>
        </p:nvSpPr>
        <p:spPr>
          <a:xfrm>
            <a:off x="4560689" y="171943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8" name="Google Shape;148;p25"/>
          <p:cNvSpPr txBox="1"/>
          <p:nvPr>
            <p:ph idx="1" type="subTitle"/>
          </p:nvPr>
        </p:nvSpPr>
        <p:spPr>
          <a:xfrm>
            <a:off x="4560689" y="22217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9" name="Google Shape;149;p25"/>
          <p:cNvSpPr txBox="1"/>
          <p:nvPr>
            <p:ph idx="1" type="subTitle"/>
          </p:nvPr>
        </p:nvSpPr>
        <p:spPr>
          <a:xfrm>
            <a:off x="4560689" y="272408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50" name="Google Shape;150;p25"/>
          <p:cNvSpPr txBox="1"/>
          <p:nvPr>
            <p:ph idx="1" type="subTitle"/>
          </p:nvPr>
        </p:nvSpPr>
        <p:spPr>
          <a:xfrm>
            <a:off x="4560689" y="32264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51" name="Google Shape;151;p25"/>
          <p:cNvSpPr txBox="1"/>
          <p:nvPr>
            <p:ph idx="1" type="subTitle"/>
          </p:nvPr>
        </p:nvSpPr>
        <p:spPr>
          <a:xfrm>
            <a:off x="4560689" y="37287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Animation &amp; VFX</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6"/>
          <p:cNvSpPr txBox="1"/>
          <p:nvPr>
            <p:ph idx="7" type="subTitle"/>
          </p:nvPr>
        </p:nvSpPr>
        <p:spPr>
          <a:xfrm>
            <a:off x="1388998" y="1345450"/>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Shoe Ice Grips</a:t>
            </a:r>
            <a:endParaRPr/>
          </a:p>
        </p:txBody>
      </p:sp>
      <p:sp>
        <p:nvSpPr>
          <p:cNvPr id="157" name="Google Shape;157;p26"/>
          <p:cNvSpPr txBox="1"/>
          <p:nvPr>
            <p:ph idx="8" type="subTitle"/>
          </p:nvPr>
        </p:nvSpPr>
        <p:spPr>
          <a:xfrm>
            <a:off x="4982698" y="1345450"/>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Flood Damage Prevention System</a:t>
            </a:r>
            <a:endParaRPr/>
          </a:p>
        </p:txBody>
      </p:sp>
      <p:sp>
        <p:nvSpPr>
          <p:cNvPr id="158" name="Google Shape;158;p26"/>
          <p:cNvSpPr txBox="1"/>
          <p:nvPr>
            <p:ph idx="9" type="subTitle"/>
          </p:nvPr>
        </p:nvSpPr>
        <p:spPr>
          <a:xfrm>
            <a:off x="1388988" y="3725847"/>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Emergency Contact System</a:t>
            </a:r>
            <a:endParaRPr/>
          </a:p>
        </p:txBody>
      </p:sp>
      <p:sp>
        <p:nvSpPr>
          <p:cNvPr id="159" name="Google Shape;159;p26"/>
          <p:cNvSpPr txBox="1"/>
          <p:nvPr>
            <p:ph idx="13" type="subTitle"/>
          </p:nvPr>
        </p:nvSpPr>
        <p:spPr>
          <a:xfrm>
            <a:off x="4982698" y="2375855"/>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Grit Robot</a:t>
            </a:r>
            <a:endParaRPr/>
          </a:p>
        </p:txBody>
      </p:sp>
      <p:sp>
        <p:nvSpPr>
          <p:cNvPr id="160" name="Google Shape;160;p26"/>
          <p:cNvSpPr txBox="1"/>
          <p:nvPr>
            <p:ph idx="14" type="subTitle"/>
          </p:nvPr>
        </p:nvSpPr>
        <p:spPr>
          <a:xfrm>
            <a:off x="4982705" y="3725847"/>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Natural Lighting Systems </a:t>
            </a:r>
            <a:endParaRPr/>
          </a:p>
        </p:txBody>
      </p:sp>
      <p:sp>
        <p:nvSpPr>
          <p:cNvPr id="161" name="Google Shape;161;p26"/>
          <p:cNvSpPr txBox="1"/>
          <p:nvPr>
            <p:ph idx="15" type="subTitle"/>
          </p:nvPr>
        </p:nvSpPr>
        <p:spPr>
          <a:xfrm>
            <a:off x="1389002" y="2535655"/>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Space Efficient Buildings</a:t>
            </a:r>
            <a:endParaRPr/>
          </a:p>
        </p:txBody>
      </p:sp>
      <p:sp>
        <p:nvSpPr>
          <p:cNvPr id="162" name="Google Shape;162;p26"/>
          <p:cNvSpPr txBox="1"/>
          <p:nvPr>
            <p:ph type="title"/>
          </p:nvPr>
        </p:nvSpPr>
        <p:spPr>
          <a:xfrm>
            <a:off x="457200" y="212325"/>
            <a:ext cx="81717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INITIAL IDEAS</a:t>
            </a:r>
            <a:endParaRPr i="1"/>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27"/>
          <p:cNvSpPr txBox="1"/>
          <p:nvPr>
            <p:ph type="title"/>
          </p:nvPr>
        </p:nvSpPr>
        <p:spPr>
          <a:xfrm>
            <a:off x="457200" y="212325"/>
            <a:ext cx="82296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Clr>
                <a:schemeClr val="lt1"/>
              </a:buClr>
              <a:buSzPts val="1100"/>
              <a:buFont typeface="Arial"/>
              <a:buNone/>
            </a:pPr>
            <a:r>
              <a:rPr lang="en"/>
              <a:t>TWO FINAL IDEAS</a:t>
            </a:r>
            <a:endParaRPr i="1">
              <a:latin typeface="Syne ExtraBold"/>
              <a:ea typeface="Syne ExtraBold"/>
              <a:cs typeface="Syne ExtraBold"/>
              <a:sym typeface="Syne ExtraBold"/>
            </a:endParaRPr>
          </a:p>
        </p:txBody>
      </p:sp>
      <p:sp>
        <p:nvSpPr>
          <p:cNvPr id="168" name="Google Shape;168;p27"/>
          <p:cNvSpPr txBox="1"/>
          <p:nvPr>
            <p:ph idx="1" type="subTitle"/>
          </p:nvPr>
        </p:nvSpPr>
        <p:spPr>
          <a:xfrm>
            <a:off x="2026950" y="3196950"/>
            <a:ext cx="5090100" cy="425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Seabin Net</a:t>
            </a:r>
            <a:endParaRPr/>
          </a:p>
        </p:txBody>
      </p:sp>
      <p:sp>
        <p:nvSpPr>
          <p:cNvPr id="169" name="Google Shape;169;p27"/>
          <p:cNvSpPr txBox="1"/>
          <p:nvPr>
            <p:ph idx="2" type="subTitle"/>
          </p:nvPr>
        </p:nvSpPr>
        <p:spPr>
          <a:xfrm>
            <a:off x="2026950" y="1359575"/>
            <a:ext cx="5090100" cy="425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Grit Robot</a:t>
            </a:r>
            <a:endParaRPr/>
          </a:p>
        </p:txBody>
      </p:sp>
      <p:sp>
        <p:nvSpPr>
          <p:cNvPr id="170" name="Google Shape;170;p27"/>
          <p:cNvSpPr txBox="1"/>
          <p:nvPr>
            <p:ph idx="3" type="subTitle"/>
          </p:nvPr>
        </p:nvSpPr>
        <p:spPr>
          <a:xfrm>
            <a:off x="2026950" y="3546450"/>
            <a:ext cx="5090100" cy="839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Clr>
                <a:schemeClr val="lt1"/>
              </a:buClr>
              <a:buSzPts val="1100"/>
              <a:buFont typeface="Arial"/>
              <a:buNone/>
            </a:pPr>
            <a:r>
              <a:rPr lang="en"/>
              <a:t>A net that can be used to remove waste from the sea, rivers, canals and marinas.</a:t>
            </a:r>
            <a:endParaRPr/>
          </a:p>
        </p:txBody>
      </p:sp>
      <p:sp>
        <p:nvSpPr>
          <p:cNvPr id="171" name="Google Shape;171;p27"/>
          <p:cNvSpPr txBox="1"/>
          <p:nvPr>
            <p:ph idx="4" type="subTitle"/>
          </p:nvPr>
        </p:nvSpPr>
        <p:spPr>
          <a:xfrm>
            <a:off x="2026950" y="1709075"/>
            <a:ext cx="5090100" cy="839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Clr>
                <a:schemeClr val="lt1"/>
              </a:buClr>
              <a:buSzPts val="1100"/>
              <a:buFont typeface="Arial"/>
              <a:buNone/>
            </a:pPr>
            <a:r>
              <a:rPr lang="en"/>
              <a:t>A small automatic gritter used to grit pavements in </a:t>
            </a:r>
            <a:r>
              <a:rPr lang="en"/>
              <a:t>residential</a:t>
            </a:r>
            <a:r>
              <a:rPr lang="en"/>
              <a:t> areas, ensuring paths are safe for residents to use.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5" name="Shape 175"/>
        <p:cNvGrpSpPr/>
        <p:nvPr/>
      </p:nvGrpSpPr>
      <p:grpSpPr>
        <a:xfrm>
          <a:off x="0" y="0"/>
          <a:ext cx="0" cy="0"/>
          <a:chOff x="0" y="0"/>
          <a:chExt cx="0" cy="0"/>
        </a:xfrm>
      </p:grpSpPr>
      <p:sp>
        <p:nvSpPr>
          <p:cNvPr id="176" name="Google Shape;176;p28"/>
          <p:cNvSpPr txBox="1"/>
          <p:nvPr>
            <p:ph idx="2" type="title"/>
          </p:nvPr>
        </p:nvSpPr>
        <p:spPr>
          <a:xfrm>
            <a:off x="457200" y="440450"/>
            <a:ext cx="1295100" cy="763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01</a:t>
            </a:r>
            <a:endParaRPr/>
          </a:p>
        </p:txBody>
      </p:sp>
      <p:sp>
        <p:nvSpPr>
          <p:cNvPr id="177" name="Google Shape;177;p28"/>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PROPOSAL</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29"/>
          <p:cNvSpPr txBox="1"/>
          <p:nvPr>
            <p:ph type="title"/>
          </p:nvPr>
        </p:nvSpPr>
        <p:spPr>
          <a:xfrm>
            <a:off x="457200" y="3445725"/>
            <a:ext cx="8113800" cy="1275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Rationale</a:t>
            </a:r>
            <a:endParaRPr/>
          </a:p>
        </p:txBody>
      </p:sp>
      <p:sp>
        <p:nvSpPr>
          <p:cNvPr id="183" name="Google Shape;183;p29"/>
          <p:cNvSpPr txBox="1"/>
          <p:nvPr>
            <p:ph idx="1" type="subTitle"/>
          </p:nvPr>
        </p:nvSpPr>
        <p:spPr>
          <a:xfrm>
            <a:off x="457200" y="384350"/>
            <a:ext cx="5930100" cy="3505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During</a:t>
            </a:r>
            <a:r>
              <a:rPr lang="en" sz="1100">
                <a:latin typeface="Arial"/>
                <a:ea typeface="Arial"/>
                <a:cs typeface="Arial"/>
                <a:sym typeface="Arial"/>
              </a:rPr>
              <a:t> the winter time, paths to school, work and nearby shops can be icy and difficult to manage. The roads are already gritted the night before frost in anticipation of these struggles for cars on the road. So why not extend the same courtesy to pedestrians and those of us that walk or bike?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The council already </a:t>
            </a:r>
            <a:r>
              <a:rPr lang="en" sz="1100">
                <a:latin typeface="Arial"/>
                <a:ea typeface="Arial"/>
                <a:cs typeface="Arial"/>
                <a:sym typeface="Arial"/>
              </a:rPr>
              <a:t>provides</a:t>
            </a:r>
            <a:r>
              <a:rPr lang="en" sz="1100">
                <a:latin typeface="Arial"/>
                <a:ea typeface="Arial"/>
                <a:cs typeface="Arial"/>
                <a:sym typeface="Arial"/>
              </a:rPr>
              <a:t> grit bins that are open for anyone to use to help grit pavements but these extremely rarely get used. Leaving most pavements and routes icy and unsafe for many.</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With this grit robot, leaving the home safely in icy conditions will be accessible for all that need it, gritting the paths to ensure everyone has a safe journey.</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It will be consistent and ran by the council to ensure safe travel as frequently as possible; it would greatly increase the safety of pavements in the winter time compared to the effectiveness of the current grit bin system. It would </a:t>
            </a:r>
            <a:r>
              <a:rPr lang="en" sz="1100">
                <a:latin typeface="Arial"/>
                <a:ea typeface="Arial"/>
                <a:cs typeface="Arial"/>
                <a:sym typeface="Arial"/>
              </a:rPr>
              <a:t>benefit</a:t>
            </a:r>
            <a:r>
              <a:rPr lang="en" sz="1100">
                <a:latin typeface="Arial"/>
                <a:ea typeface="Arial"/>
                <a:cs typeface="Arial"/>
                <a:sym typeface="Arial"/>
              </a:rPr>
              <a:t> all but especially, elderly and disabled people.</a:t>
            </a:r>
            <a:endParaRPr sz="1100">
              <a:highlight>
                <a:srgbClr val="FFFF00"/>
              </a:highlight>
              <a:latin typeface="Arial"/>
              <a:ea typeface="Arial"/>
              <a:cs typeface="Arial"/>
              <a:sym typeface="Arial"/>
            </a:endParaRPr>
          </a:p>
        </p:txBody>
      </p:sp>
      <p:pic>
        <p:nvPicPr>
          <p:cNvPr id="184" name="Google Shape;184;p29"/>
          <p:cNvPicPr preferRelativeResize="0"/>
          <p:nvPr/>
        </p:nvPicPr>
        <p:blipFill rotWithShape="1">
          <a:blip r:embed="rId3">
            <a:alphaModFix/>
          </a:blip>
          <a:srcRect b="4920" l="19451" r="9373" t="7059"/>
          <a:stretch/>
        </p:blipFill>
        <p:spPr>
          <a:xfrm>
            <a:off x="6293125" y="2795975"/>
            <a:ext cx="2742374" cy="2260501"/>
          </a:xfrm>
          <a:prstGeom prst="rect">
            <a:avLst/>
          </a:prstGeom>
          <a:noFill/>
          <a:ln>
            <a:noFill/>
          </a:ln>
        </p:spPr>
      </p:pic>
      <p:sp>
        <p:nvSpPr>
          <p:cNvPr id="185" name="Google Shape;185;p29"/>
          <p:cNvSpPr txBox="1"/>
          <p:nvPr/>
        </p:nvSpPr>
        <p:spPr>
          <a:xfrm>
            <a:off x="5979125" y="4720725"/>
            <a:ext cx="711900" cy="525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[1]</a:t>
            </a:r>
            <a:endParaRPr>
              <a:solidFill>
                <a:schemeClr val="dk1"/>
              </a:solidFill>
              <a:latin typeface="Albert Sans"/>
              <a:ea typeface="Albert Sans"/>
              <a:cs typeface="Albert Sans"/>
              <a:sym typeface="Albert Sans"/>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30"/>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MOODBOARD</a:t>
            </a:r>
            <a:endParaRPr i="1"/>
          </a:p>
        </p:txBody>
      </p:sp>
      <p:pic>
        <p:nvPicPr>
          <p:cNvPr id="191" name="Google Shape;191;p30"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pic>
        <p:nvPicPr>
          <p:cNvPr id="192" name="Google Shape;192;p30"/>
          <p:cNvPicPr preferRelativeResize="0"/>
          <p:nvPr/>
        </p:nvPicPr>
        <p:blipFill>
          <a:blip r:embed="rId4">
            <a:alphaModFix/>
          </a:blip>
          <a:stretch>
            <a:fillRect/>
          </a:stretch>
        </p:blipFill>
        <p:spPr>
          <a:xfrm>
            <a:off x="1042825" y="3541570"/>
            <a:ext cx="1268100" cy="968822"/>
          </a:xfrm>
          <a:prstGeom prst="rect">
            <a:avLst/>
          </a:prstGeom>
          <a:noFill/>
          <a:ln>
            <a:noFill/>
          </a:ln>
        </p:spPr>
      </p:pic>
      <p:pic>
        <p:nvPicPr>
          <p:cNvPr id="193" name="Google Shape;193;p30"/>
          <p:cNvPicPr preferRelativeResize="0"/>
          <p:nvPr/>
        </p:nvPicPr>
        <p:blipFill>
          <a:blip r:embed="rId5">
            <a:alphaModFix/>
          </a:blip>
          <a:stretch>
            <a:fillRect/>
          </a:stretch>
        </p:blipFill>
        <p:spPr>
          <a:xfrm>
            <a:off x="1042825" y="2769600"/>
            <a:ext cx="1268100" cy="713674"/>
          </a:xfrm>
          <a:prstGeom prst="rect">
            <a:avLst/>
          </a:prstGeom>
          <a:noFill/>
          <a:ln>
            <a:noFill/>
          </a:ln>
        </p:spPr>
      </p:pic>
      <p:pic>
        <p:nvPicPr>
          <p:cNvPr id="194" name="Google Shape;194;p30"/>
          <p:cNvPicPr preferRelativeResize="0"/>
          <p:nvPr/>
        </p:nvPicPr>
        <p:blipFill>
          <a:blip r:embed="rId6">
            <a:alphaModFix/>
          </a:blip>
          <a:stretch>
            <a:fillRect/>
          </a:stretch>
        </p:blipFill>
        <p:spPr>
          <a:xfrm>
            <a:off x="1042825" y="857030"/>
            <a:ext cx="1268100" cy="951075"/>
          </a:xfrm>
          <a:prstGeom prst="rect">
            <a:avLst/>
          </a:prstGeom>
          <a:noFill/>
          <a:ln>
            <a:noFill/>
          </a:ln>
        </p:spPr>
      </p:pic>
      <p:pic>
        <p:nvPicPr>
          <p:cNvPr id="195" name="Google Shape;195;p30"/>
          <p:cNvPicPr preferRelativeResize="0"/>
          <p:nvPr/>
        </p:nvPicPr>
        <p:blipFill>
          <a:blip r:embed="rId7">
            <a:alphaModFix/>
          </a:blip>
          <a:stretch>
            <a:fillRect/>
          </a:stretch>
        </p:blipFill>
        <p:spPr>
          <a:xfrm>
            <a:off x="1042826" y="1866396"/>
            <a:ext cx="1268100" cy="844916"/>
          </a:xfrm>
          <a:prstGeom prst="rect">
            <a:avLst/>
          </a:prstGeom>
          <a:noFill/>
          <a:ln>
            <a:noFill/>
          </a:ln>
        </p:spPr>
      </p:pic>
      <p:pic>
        <p:nvPicPr>
          <p:cNvPr id="196" name="Google Shape;196;p30"/>
          <p:cNvPicPr preferRelativeResize="0"/>
          <p:nvPr/>
        </p:nvPicPr>
        <p:blipFill>
          <a:blip r:embed="rId8">
            <a:alphaModFix/>
          </a:blip>
          <a:stretch>
            <a:fillRect/>
          </a:stretch>
        </p:blipFill>
        <p:spPr>
          <a:xfrm>
            <a:off x="2618002" y="777350"/>
            <a:ext cx="5548923" cy="4027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31"/>
          <p:cNvSpPr txBox="1"/>
          <p:nvPr>
            <p:ph idx="1" type="subTitle"/>
          </p:nvPr>
        </p:nvSpPr>
        <p:spPr>
          <a:xfrm>
            <a:off x="1286768" y="1359151"/>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Appearance</a:t>
            </a:r>
            <a:endParaRPr/>
          </a:p>
          <a:p>
            <a:pPr indent="-317500" lvl="0" marL="457200" rtl="0" algn="l">
              <a:spcBef>
                <a:spcPts val="0"/>
              </a:spcBef>
              <a:spcAft>
                <a:spcPts val="0"/>
              </a:spcAft>
              <a:buSzPts val="1400"/>
              <a:buChar char="-"/>
            </a:pPr>
            <a:r>
              <a:rPr lang="en"/>
              <a:t>Materials</a:t>
            </a:r>
            <a:endParaRPr/>
          </a:p>
        </p:txBody>
      </p:sp>
      <p:sp>
        <p:nvSpPr>
          <p:cNvPr id="202" name="Google Shape;202;p31"/>
          <p:cNvSpPr txBox="1"/>
          <p:nvPr>
            <p:ph idx="2" type="subTitle"/>
          </p:nvPr>
        </p:nvSpPr>
        <p:spPr>
          <a:xfrm>
            <a:off x="4833271" y="1359151"/>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Mechanics</a:t>
            </a:r>
            <a:endParaRPr/>
          </a:p>
          <a:p>
            <a:pPr indent="-317500" lvl="0" marL="457200" rtl="0" algn="l">
              <a:spcBef>
                <a:spcPts val="0"/>
              </a:spcBef>
              <a:spcAft>
                <a:spcPts val="0"/>
              </a:spcAft>
              <a:buSzPts val="1400"/>
              <a:buChar char="-"/>
            </a:pPr>
            <a:r>
              <a:rPr lang="en"/>
              <a:t>Functionality</a:t>
            </a:r>
            <a:endParaRPr/>
          </a:p>
        </p:txBody>
      </p:sp>
      <p:sp>
        <p:nvSpPr>
          <p:cNvPr id="203" name="Google Shape;203;p31"/>
          <p:cNvSpPr txBox="1"/>
          <p:nvPr>
            <p:ph idx="3" type="subTitle"/>
          </p:nvPr>
        </p:nvSpPr>
        <p:spPr>
          <a:xfrm>
            <a:off x="1286768" y="2676156"/>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Risks</a:t>
            </a:r>
            <a:endParaRPr/>
          </a:p>
          <a:p>
            <a:pPr indent="-317500" lvl="0" marL="457200" rtl="0" algn="l">
              <a:spcBef>
                <a:spcPts val="0"/>
              </a:spcBef>
              <a:spcAft>
                <a:spcPts val="0"/>
              </a:spcAft>
              <a:buSzPts val="1400"/>
              <a:buChar char="-"/>
            </a:pPr>
            <a:r>
              <a:rPr lang="en"/>
              <a:t>Safety Features</a:t>
            </a:r>
            <a:endParaRPr/>
          </a:p>
        </p:txBody>
      </p:sp>
      <p:sp>
        <p:nvSpPr>
          <p:cNvPr id="204" name="Google Shape;204;p31"/>
          <p:cNvSpPr txBox="1"/>
          <p:nvPr>
            <p:ph idx="4" type="subTitle"/>
          </p:nvPr>
        </p:nvSpPr>
        <p:spPr>
          <a:xfrm>
            <a:off x="4833271" y="4103548"/>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M</a:t>
            </a:r>
            <a:r>
              <a:rPr lang="en"/>
              <a:t>aintenance Required </a:t>
            </a:r>
            <a:endParaRPr/>
          </a:p>
          <a:p>
            <a:pPr indent="-317500" lvl="0" marL="457200" rtl="0" algn="l">
              <a:spcBef>
                <a:spcPts val="0"/>
              </a:spcBef>
              <a:spcAft>
                <a:spcPts val="0"/>
              </a:spcAft>
              <a:buSzPts val="1400"/>
              <a:buChar char="-"/>
            </a:pPr>
            <a:r>
              <a:rPr lang="en"/>
              <a:t>Upkeep</a:t>
            </a:r>
            <a:endParaRPr/>
          </a:p>
        </p:txBody>
      </p:sp>
      <p:sp>
        <p:nvSpPr>
          <p:cNvPr id="205" name="Google Shape;205;p31"/>
          <p:cNvSpPr txBox="1"/>
          <p:nvPr>
            <p:ph idx="5" type="subTitle"/>
          </p:nvPr>
        </p:nvSpPr>
        <p:spPr>
          <a:xfrm>
            <a:off x="1286765" y="3993148"/>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Manufacturing</a:t>
            </a:r>
            <a:endParaRPr/>
          </a:p>
          <a:p>
            <a:pPr indent="-317500" lvl="0" marL="457200" rtl="0" algn="l">
              <a:spcBef>
                <a:spcPts val="0"/>
              </a:spcBef>
              <a:spcAft>
                <a:spcPts val="0"/>
              </a:spcAft>
              <a:buSzPts val="1400"/>
              <a:buChar char="-"/>
            </a:pPr>
            <a:r>
              <a:rPr lang="en"/>
              <a:t>Costs</a:t>
            </a:r>
            <a:endParaRPr/>
          </a:p>
        </p:txBody>
      </p:sp>
      <p:sp>
        <p:nvSpPr>
          <p:cNvPr id="206" name="Google Shape;206;p31"/>
          <p:cNvSpPr txBox="1"/>
          <p:nvPr>
            <p:ph idx="6" type="subTitle"/>
          </p:nvPr>
        </p:nvSpPr>
        <p:spPr>
          <a:xfrm>
            <a:off x="4833273" y="3015556"/>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Environmental Effects</a:t>
            </a:r>
            <a:endParaRPr/>
          </a:p>
          <a:p>
            <a:pPr indent="-317500" lvl="0" marL="457200" rtl="0" algn="l">
              <a:spcBef>
                <a:spcPts val="0"/>
              </a:spcBef>
              <a:spcAft>
                <a:spcPts val="0"/>
              </a:spcAft>
              <a:buSzPts val="1400"/>
              <a:buChar char="-"/>
            </a:pPr>
            <a:r>
              <a:rPr lang="en"/>
              <a:t>Noise pollution, </a:t>
            </a:r>
            <a:endParaRPr/>
          </a:p>
        </p:txBody>
      </p:sp>
      <p:sp>
        <p:nvSpPr>
          <p:cNvPr id="207" name="Google Shape;207;p31"/>
          <p:cNvSpPr txBox="1"/>
          <p:nvPr>
            <p:ph idx="7" type="subTitle"/>
          </p:nvPr>
        </p:nvSpPr>
        <p:spPr>
          <a:xfrm>
            <a:off x="1286773" y="1045850"/>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DESIGN - Mia</a:t>
            </a:r>
            <a:endParaRPr/>
          </a:p>
        </p:txBody>
      </p:sp>
      <p:sp>
        <p:nvSpPr>
          <p:cNvPr id="208" name="Google Shape;208;p31"/>
          <p:cNvSpPr txBox="1"/>
          <p:nvPr>
            <p:ph idx="9" type="subTitle"/>
          </p:nvPr>
        </p:nvSpPr>
        <p:spPr>
          <a:xfrm>
            <a:off x="1286763" y="3637747"/>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PRODUCTION - Lan</a:t>
            </a:r>
            <a:endParaRPr/>
          </a:p>
        </p:txBody>
      </p:sp>
      <p:sp>
        <p:nvSpPr>
          <p:cNvPr id="209" name="Google Shape;209;p31"/>
          <p:cNvSpPr txBox="1"/>
          <p:nvPr>
            <p:ph idx="13" type="subTitle"/>
          </p:nvPr>
        </p:nvSpPr>
        <p:spPr>
          <a:xfrm>
            <a:off x="1286775" y="2229188"/>
            <a:ext cx="34170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HEALTH &amp; SAFETY - Pam</a:t>
            </a:r>
            <a:endParaRPr/>
          </a:p>
        </p:txBody>
      </p:sp>
      <p:sp>
        <p:nvSpPr>
          <p:cNvPr id="210" name="Google Shape;210;p31"/>
          <p:cNvSpPr txBox="1"/>
          <p:nvPr>
            <p:ph idx="15" type="subTitle"/>
          </p:nvPr>
        </p:nvSpPr>
        <p:spPr>
          <a:xfrm>
            <a:off x="4833275" y="2303833"/>
            <a:ext cx="2772300" cy="764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ENVIRONMENTAL IMPACT - Paige</a:t>
            </a:r>
            <a:endParaRPr/>
          </a:p>
        </p:txBody>
      </p:sp>
      <p:sp>
        <p:nvSpPr>
          <p:cNvPr id="211" name="Google Shape;211;p31"/>
          <p:cNvSpPr txBox="1"/>
          <p:nvPr>
            <p:ph type="title"/>
          </p:nvPr>
        </p:nvSpPr>
        <p:spPr>
          <a:xfrm>
            <a:off x="457200" y="212325"/>
            <a:ext cx="81717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RESEARCH AREAS</a:t>
            </a:r>
            <a:endParaRPr i="1"/>
          </a:p>
        </p:txBody>
      </p:sp>
      <p:sp>
        <p:nvSpPr>
          <p:cNvPr id="212" name="Google Shape;212;p31"/>
          <p:cNvSpPr txBox="1"/>
          <p:nvPr>
            <p:ph idx="14" type="subTitle"/>
          </p:nvPr>
        </p:nvSpPr>
        <p:spPr>
          <a:xfrm>
            <a:off x="4833274" y="3813950"/>
            <a:ext cx="33261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MAINTENANCE - Frankie</a:t>
            </a:r>
            <a:endParaRPr/>
          </a:p>
        </p:txBody>
      </p:sp>
      <p:sp>
        <p:nvSpPr>
          <p:cNvPr id="213" name="Google Shape;213;p31"/>
          <p:cNvSpPr txBox="1"/>
          <p:nvPr>
            <p:ph idx="8" type="subTitle"/>
          </p:nvPr>
        </p:nvSpPr>
        <p:spPr>
          <a:xfrm>
            <a:off x="4833273" y="1045850"/>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TECHNOLOGY - Olly</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32"/>
          <p:cNvSpPr txBox="1"/>
          <p:nvPr>
            <p:ph idx="1" type="body"/>
          </p:nvPr>
        </p:nvSpPr>
        <p:spPr>
          <a:xfrm>
            <a:off x="6567775" y="1460525"/>
            <a:ext cx="4620300" cy="2100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Talk about word doc</a:t>
            </a:r>
            <a:endParaRPr/>
          </a:p>
          <a:p>
            <a:pPr indent="0" lvl="0" marL="0" rtl="0" algn="l">
              <a:spcBef>
                <a:spcPts val="0"/>
              </a:spcBef>
              <a:spcAft>
                <a:spcPts val="0"/>
              </a:spcAft>
              <a:buClr>
                <a:schemeClr val="lt1"/>
              </a:buClr>
              <a:buSzPts val="1100"/>
              <a:buFont typeface="Arial"/>
              <a:buNone/>
            </a:pPr>
            <a:r>
              <a:rPr lang="en"/>
              <a:t>Team meeting notes </a:t>
            </a:r>
            <a:endParaRPr/>
          </a:p>
          <a:p>
            <a:pPr indent="0" lvl="0" marL="0" rtl="0" algn="l">
              <a:spcBef>
                <a:spcPts val="0"/>
              </a:spcBef>
              <a:spcAft>
                <a:spcPts val="0"/>
              </a:spcAft>
              <a:buClr>
                <a:schemeClr val="lt1"/>
              </a:buClr>
              <a:buSzPts val="1100"/>
              <a:buFont typeface="Arial"/>
              <a:buNone/>
            </a:pPr>
            <a:r>
              <a:rPr lang="en"/>
              <a:t>Create </a:t>
            </a:r>
            <a:r>
              <a:rPr lang="en"/>
              <a:t>gantt chart</a:t>
            </a:r>
            <a:endParaRPr/>
          </a:p>
        </p:txBody>
      </p:sp>
      <p:sp>
        <p:nvSpPr>
          <p:cNvPr id="219" name="Google Shape;219;p32"/>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PROJECT PLANNING METHOD</a:t>
            </a:r>
            <a:endParaRPr i="1"/>
          </a:p>
        </p:txBody>
      </p:sp>
      <p:pic>
        <p:nvPicPr>
          <p:cNvPr id="220" name="Google Shape;220;p32"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pic>
        <p:nvPicPr>
          <p:cNvPr id="221" name="Google Shape;221;p32"/>
          <p:cNvPicPr preferRelativeResize="0"/>
          <p:nvPr/>
        </p:nvPicPr>
        <p:blipFill>
          <a:blip r:embed="rId4">
            <a:alphaModFix/>
          </a:blip>
          <a:stretch>
            <a:fillRect/>
          </a:stretch>
        </p:blipFill>
        <p:spPr>
          <a:xfrm>
            <a:off x="798975" y="985825"/>
            <a:ext cx="1882900" cy="3708424"/>
          </a:xfrm>
          <a:prstGeom prst="rect">
            <a:avLst/>
          </a:prstGeom>
          <a:noFill/>
          <a:ln>
            <a:noFill/>
          </a:ln>
        </p:spPr>
      </p:pic>
      <p:pic>
        <p:nvPicPr>
          <p:cNvPr id="222" name="Google Shape;222;p32"/>
          <p:cNvPicPr preferRelativeResize="0"/>
          <p:nvPr/>
        </p:nvPicPr>
        <p:blipFill>
          <a:blip r:embed="rId5">
            <a:alphaModFix/>
          </a:blip>
          <a:stretch>
            <a:fillRect/>
          </a:stretch>
        </p:blipFill>
        <p:spPr>
          <a:xfrm>
            <a:off x="3283446" y="1331296"/>
            <a:ext cx="5018801" cy="2809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26" name="Shape 226"/>
        <p:cNvGrpSpPr/>
        <p:nvPr/>
      </p:nvGrpSpPr>
      <p:grpSpPr>
        <a:xfrm>
          <a:off x="0" y="0"/>
          <a:ext cx="0" cy="0"/>
          <a:chOff x="0" y="0"/>
          <a:chExt cx="0" cy="0"/>
        </a:xfrm>
      </p:grpSpPr>
      <p:sp>
        <p:nvSpPr>
          <p:cNvPr id="227" name="Google Shape;227;p33"/>
          <p:cNvSpPr txBox="1"/>
          <p:nvPr>
            <p:ph idx="2" type="title"/>
          </p:nvPr>
        </p:nvSpPr>
        <p:spPr>
          <a:xfrm>
            <a:off x="457200" y="440450"/>
            <a:ext cx="1295100" cy="763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02</a:t>
            </a:r>
            <a:endParaRPr/>
          </a:p>
        </p:txBody>
      </p:sp>
      <p:sp>
        <p:nvSpPr>
          <p:cNvPr id="228" name="Google Shape;228;p33"/>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RESEARCH</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pic>
        <p:nvPicPr>
          <p:cNvPr id="233" name="Google Shape;233;p34"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234" name="Google Shape;234;p34"/>
          <p:cNvSpPr txBox="1"/>
          <p:nvPr>
            <p:ph idx="1" type="body"/>
          </p:nvPr>
        </p:nvSpPr>
        <p:spPr>
          <a:xfrm>
            <a:off x="102250" y="794100"/>
            <a:ext cx="6189600" cy="43965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b="1" lang="en"/>
              <a:t>Functions needed to consider </a:t>
            </a:r>
            <a:r>
              <a:rPr b="1" lang="en"/>
              <a:t>within design</a:t>
            </a:r>
            <a:r>
              <a:rPr lang="en"/>
              <a:t>:</a:t>
            </a:r>
            <a:endParaRPr/>
          </a:p>
          <a:p>
            <a:pPr indent="-317500" lvl="1" marL="914400" rtl="0" algn="l">
              <a:spcBef>
                <a:spcPts val="0"/>
              </a:spcBef>
              <a:spcAft>
                <a:spcPts val="0"/>
              </a:spcAft>
              <a:buSzPts val="1400"/>
              <a:buChar char="○"/>
            </a:pPr>
            <a:r>
              <a:rPr b="1" lang="en" sz="1100">
                <a:latin typeface="Arial"/>
                <a:ea typeface="Arial"/>
                <a:cs typeface="Arial"/>
                <a:sym typeface="Arial"/>
              </a:rPr>
              <a:t>High Visibility </a:t>
            </a:r>
            <a:r>
              <a:rPr lang="en" sz="1100">
                <a:latin typeface="Arial"/>
                <a:ea typeface="Arial"/>
                <a:cs typeface="Arial"/>
                <a:sym typeface="Arial"/>
              </a:rPr>
              <a:t>- To ensure clear visibility for both pedestrians and cars that may be near the path gritter.</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Light</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High Visibility Paint</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Reflective Stickers</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Large Storage </a:t>
            </a:r>
            <a:r>
              <a:rPr lang="en" sz="1100">
                <a:latin typeface="Arial"/>
                <a:ea typeface="Arial"/>
                <a:cs typeface="Arial"/>
                <a:sym typeface="Arial"/>
              </a:rPr>
              <a:t>- In order to store the grit, salt and other chemicals used to be dispersed on the ice.</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Grit Storage</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Docking Station Container</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Durable Body </a:t>
            </a:r>
            <a:r>
              <a:rPr lang="en" sz="1100">
                <a:latin typeface="Arial"/>
                <a:ea typeface="Arial"/>
                <a:cs typeface="Arial"/>
                <a:sym typeface="Arial"/>
              </a:rPr>
              <a:t>- The body needs to be made of a durable material, ensuring that none of the electronics or internal components can be damage by weather or environmental factors. </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Thick Tread Wheels </a:t>
            </a:r>
            <a:r>
              <a:rPr lang="en" sz="1100">
                <a:latin typeface="Arial"/>
                <a:ea typeface="Arial"/>
                <a:cs typeface="Arial"/>
                <a:sym typeface="Arial"/>
              </a:rPr>
              <a:t>- Due to the sort of paths that the gritter will be navigating, it’s imperative that it can handle rough terrain without slipping or breaking. </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Navigation Sensors </a:t>
            </a:r>
            <a:r>
              <a:rPr lang="en" sz="1100">
                <a:latin typeface="Arial"/>
                <a:ea typeface="Arial"/>
                <a:cs typeface="Arial"/>
                <a:sym typeface="Arial"/>
              </a:rPr>
              <a:t>- Spreading the grit on the correctly designated paths will require sensors, these will need to be visible in order to sense nearby people, cliffs and bumps in the robot’s path. </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Noise Output </a:t>
            </a:r>
            <a:r>
              <a:rPr lang="en" sz="1100">
                <a:latin typeface="Arial"/>
                <a:ea typeface="Arial"/>
                <a:cs typeface="Arial"/>
                <a:sym typeface="Arial"/>
              </a:rPr>
              <a:t>- For better accessibility a speaker of sorts should be included to ensure people or animals in the area know when the robot is out and in the middle of gritting the paths</a:t>
            </a:r>
            <a:r>
              <a:rPr b="1" lang="en" sz="1100">
                <a:latin typeface="Arial"/>
                <a:ea typeface="Arial"/>
                <a:cs typeface="Arial"/>
                <a:sym typeface="Arial"/>
              </a:rPr>
              <a:t> </a:t>
            </a:r>
            <a:r>
              <a:rPr lang="en" sz="1100">
                <a:latin typeface="Arial"/>
                <a:ea typeface="Arial"/>
                <a:cs typeface="Arial"/>
                <a:sym typeface="Arial"/>
              </a:rPr>
              <a:t>- serving as a warning.</a:t>
            </a:r>
            <a:endParaRPr sz="1100">
              <a:latin typeface="Arial"/>
              <a:ea typeface="Arial"/>
              <a:cs typeface="Arial"/>
              <a:sym typeface="Arial"/>
            </a:endParaRPr>
          </a:p>
        </p:txBody>
      </p:sp>
      <p:sp>
        <p:nvSpPr>
          <p:cNvPr id="235" name="Google Shape;235;p34"/>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DESIGN</a:t>
            </a:r>
            <a:endParaRPr i="1"/>
          </a:p>
        </p:txBody>
      </p:sp>
      <p:pic>
        <p:nvPicPr>
          <p:cNvPr id="236" name="Google Shape;236;p34"/>
          <p:cNvPicPr preferRelativeResize="0"/>
          <p:nvPr/>
        </p:nvPicPr>
        <p:blipFill>
          <a:blip r:embed="rId4">
            <a:alphaModFix/>
          </a:blip>
          <a:stretch>
            <a:fillRect/>
          </a:stretch>
        </p:blipFill>
        <p:spPr>
          <a:xfrm rot="10800000">
            <a:off x="6515713" y="522813"/>
            <a:ext cx="2048937" cy="2048937"/>
          </a:xfrm>
          <a:prstGeom prst="rect">
            <a:avLst/>
          </a:prstGeom>
          <a:noFill/>
          <a:ln>
            <a:noFill/>
          </a:ln>
        </p:spPr>
      </p:pic>
      <p:pic>
        <p:nvPicPr>
          <p:cNvPr id="237" name="Google Shape;237;p34"/>
          <p:cNvPicPr preferRelativeResize="0"/>
          <p:nvPr/>
        </p:nvPicPr>
        <p:blipFill>
          <a:blip r:embed="rId5">
            <a:alphaModFix/>
          </a:blip>
          <a:stretch>
            <a:fillRect/>
          </a:stretch>
        </p:blipFill>
        <p:spPr>
          <a:xfrm>
            <a:off x="6515700" y="2571750"/>
            <a:ext cx="2048937" cy="2048937"/>
          </a:xfrm>
          <a:prstGeom prst="rect">
            <a:avLst/>
          </a:prstGeom>
          <a:noFill/>
          <a:ln>
            <a:noFill/>
          </a:ln>
        </p:spPr>
      </p:pic>
      <p:sp>
        <p:nvSpPr>
          <p:cNvPr id="238" name="Google Shape;238;p34"/>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[1][2][3][4][5][6]</a:t>
            </a:r>
            <a:endParaRPr>
              <a:solidFill>
                <a:schemeClr val="dk1"/>
              </a:solidFill>
              <a:latin typeface="Albert Sans"/>
              <a:ea typeface="Albert Sans"/>
              <a:cs typeface="Albert Sans"/>
              <a:sym typeface="Albert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pic>
        <p:nvPicPr>
          <p:cNvPr id="243" name="Google Shape;243;p35"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244" name="Google Shape;244;p35"/>
          <p:cNvSpPr txBox="1"/>
          <p:nvPr>
            <p:ph idx="1" type="body"/>
          </p:nvPr>
        </p:nvSpPr>
        <p:spPr>
          <a:xfrm>
            <a:off x="515100" y="939850"/>
            <a:ext cx="5501700" cy="389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sz="1500"/>
              <a:t>Design References:</a:t>
            </a:r>
            <a:endParaRPr sz="1500"/>
          </a:p>
          <a:p>
            <a:pPr indent="0" lvl="0" marL="0" rtl="0" algn="l">
              <a:spcBef>
                <a:spcPts val="0"/>
              </a:spcBef>
              <a:spcAft>
                <a:spcPts val="0"/>
              </a:spcAft>
              <a:buClr>
                <a:schemeClr val="lt1"/>
              </a:buClr>
              <a:buSzPts val="1100"/>
              <a:buFont typeface="Arial"/>
              <a:buNone/>
            </a:pPr>
            <a:r>
              <a:t/>
            </a:r>
            <a:endParaRPr sz="1500"/>
          </a:p>
          <a:p>
            <a:pPr indent="-304800" lvl="0" marL="457200" rtl="0" algn="l">
              <a:lnSpc>
                <a:spcPct val="115000"/>
              </a:lnSpc>
              <a:spcBef>
                <a:spcPts val="0"/>
              </a:spcBef>
              <a:spcAft>
                <a:spcPts val="0"/>
              </a:spcAft>
              <a:buClr>
                <a:schemeClr val="dk1"/>
              </a:buClr>
              <a:buSzPts val="1200"/>
              <a:buFont typeface="Arial"/>
              <a:buAutoNum type="arabicPeriod"/>
            </a:pPr>
            <a:r>
              <a:rPr b="1" i="1" lang="en" sz="1200">
                <a:latin typeface="Arial"/>
                <a:ea typeface="Arial"/>
                <a:cs typeface="Arial"/>
                <a:sym typeface="Arial"/>
              </a:rPr>
              <a:t>Gritters</a:t>
            </a:r>
            <a:r>
              <a:rPr i="1" lang="en" sz="1200">
                <a:latin typeface="Arial"/>
                <a:ea typeface="Arial"/>
                <a:cs typeface="Arial"/>
                <a:sym typeface="Arial"/>
              </a:rPr>
              <a:t> </a:t>
            </a:r>
            <a:r>
              <a:rPr lang="en" sz="1200">
                <a:latin typeface="Arial"/>
                <a:ea typeface="Arial"/>
                <a:cs typeface="Arial"/>
                <a:sym typeface="Arial"/>
              </a:rPr>
              <a:t>- Since gritters are the primary inspiration for this product, it’s use of the following will be considered:</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High visibility paint</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Large storage</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Warning sign at the rear</a:t>
            </a:r>
            <a:endParaRPr sz="1200">
              <a:latin typeface="Arial"/>
              <a:ea typeface="Arial"/>
              <a:cs typeface="Arial"/>
              <a:sym typeface="Arial"/>
            </a:endParaRPr>
          </a:p>
          <a:p>
            <a:pPr indent="-304800" lvl="0" marL="457200" rtl="0" algn="l">
              <a:lnSpc>
                <a:spcPct val="115000"/>
              </a:lnSpc>
              <a:spcBef>
                <a:spcPts val="0"/>
              </a:spcBef>
              <a:spcAft>
                <a:spcPts val="0"/>
              </a:spcAft>
              <a:buClr>
                <a:schemeClr val="dk1"/>
              </a:buClr>
              <a:buSzPts val="1200"/>
              <a:buFont typeface="Arial"/>
              <a:buAutoNum type="arabicPeriod"/>
            </a:pPr>
            <a:r>
              <a:rPr b="1" i="1" lang="en" sz="1200">
                <a:latin typeface="Arial"/>
                <a:ea typeface="Arial"/>
                <a:cs typeface="Arial"/>
                <a:sym typeface="Arial"/>
              </a:rPr>
              <a:t>Fighting Robots - </a:t>
            </a:r>
            <a:r>
              <a:rPr lang="en" sz="1200">
                <a:latin typeface="Arial"/>
                <a:ea typeface="Arial"/>
                <a:cs typeface="Arial"/>
                <a:sym typeface="Arial"/>
              </a:rPr>
              <a:t>Though this robot has no such use, the compact shape is one to take note of when it comes to design.</a:t>
            </a:r>
            <a:endParaRPr sz="1200">
              <a:latin typeface="Arial"/>
              <a:ea typeface="Arial"/>
              <a:cs typeface="Arial"/>
              <a:sym typeface="Arial"/>
            </a:endParaRPr>
          </a:p>
          <a:p>
            <a:pPr indent="-304800" lvl="0" marL="457200" rtl="0" algn="l">
              <a:lnSpc>
                <a:spcPct val="115000"/>
              </a:lnSpc>
              <a:spcBef>
                <a:spcPts val="0"/>
              </a:spcBef>
              <a:spcAft>
                <a:spcPts val="0"/>
              </a:spcAft>
              <a:buClr>
                <a:schemeClr val="dk1"/>
              </a:buClr>
              <a:buSzPts val="1200"/>
              <a:buFont typeface="Arial"/>
              <a:buAutoNum type="arabicPeriod"/>
            </a:pPr>
            <a:r>
              <a:rPr b="1" i="1" lang="en" sz="1200">
                <a:latin typeface="Arial"/>
                <a:ea typeface="Arial"/>
                <a:cs typeface="Arial"/>
                <a:sym typeface="Arial"/>
              </a:rPr>
              <a:t>Automatic </a:t>
            </a:r>
            <a:r>
              <a:rPr b="1" i="1" lang="en" sz="1200">
                <a:latin typeface="Arial"/>
                <a:ea typeface="Arial"/>
                <a:cs typeface="Arial"/>
                <a:sym typeface="Arial"/>
              </a:rPr>
              <a:t>Lawn Mowers</a:t>
            </a:r>
            <a:r>
              <a:rPr b="1" i="1" lang="en" sz="1200">
                <a:latin typeface="Arial"/>
                <a:ea typeface="Arial"/>
                <a:cs typeface="Arial"/>
                <a:sym typeface="Arial"/>
              </a:rPr>
              <a:t> </a:t>
            </a:r>
            <a:r>
              <a:rPr lang="en" sz="1200">
                <a:latin typeface="Arial"/>
                <a:ea typeface="Arial"/>
                <a:cs typeface="Arial"/>
                <a:sym typeface="Arial"/>
              </a:rPr>
              <a:t>- These are the closest example of a product that will be similar to the one we create. Taking note of the:</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Thick wheels</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Tall body</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Clear sensor positioning</a:t>
            </a:r>
            <a:endParaRPr sz="1200">
              <a:latin typeface="Arial"/>
              <a:ea typeface="Arial"/>
              <a:cs typeface="Arial"/>
              <a:sym typeface="Arial"/>
            </a:endParaRPr>
          </a:p>
          <a:p>
            <a:pPr indent="-304800" lvl="0" marL="457200" rtl="0" algn="l">
              <a:lnSpc>
                <a:spcPct val="115000"/>
              </a:lnSpc>
              <a:spcBef>
                <a:spcPts val="0"/>
              </a:spcBef>
              <a:spcAft>
                <a:spcPts val="0"/>
              </a:spcAft>
              <a:buClr>
                <a:schemeClr val="dk1"/>
              </a:buClr>
              <a:buSzPts val="1200"/>
              <a:buFont typeface="Arial"/>
              <a:buAutoNum type="arabicPeriod"/>
            </a:pPr>
            <a:r>
              <a:rPr b="1" i="1" lang="en" sz="1200">
                <a:latin typeface="Arial"/>
                <a:ea typeface="Arial"/>
                <a:cs typeface="Arial"/>
                <a:sym typeface="Arial"/>
              </a:rPr>
              <a:t>Automatic Hoovers -</a:t>
            </a:r>
            <a:r>
              <a:rPr lang="en" sz="1200">
                <a:latin typeface="Arial"/>
                <a:ea typeface="Arial"/>
                <a:cs typeface="Arial"/>
                <a:sym typeface="Arial"/>
              </a:rPr>
              <a:t> The hoovers are best referenced for their </a:t>
            </a:r>
            <a:r>
              <a:rPr lang="en" sz="1200">
                <a:latin typeface="Arial"/>
                <a:ea typeface="Arial"/>
                <a:cs typeface="Arial"/>
                <a:sym typeface="Arial"/>
              </a:rPr>
              <a:t>docking</a:t>
            </a:r>
            <a:r>
              <a:rPr lang="en" sz="1200">
                <a:latin typeface="Arial"/>
                <a:ea typeface="Arial"/>
                <a:cs typeface="Arial"/>
                <a:sym typeface="Arial"/>
              </a:rPr>
              <a:t> stations, considering these for restocking the robot with grit at every refilling point, in order to continue gritting along a set path. </a:t>
            </a:r>
            <a:endParaRPr sz="1200">
              <a:latin typeface="Arial"/>
              <a:ea typeface="Arial"/>
              <a:cs typeface="Arial"/>
              <a:sym typeface="Arial"/>
            </a:endParaRPr>
          </a:p>
          <a:p>
            <a:pPr indent="0" lvl="0" marL="0" rtl="0" algn="l">
              <a:lnSpc>
                <a:spcPct val="115000"/>
              </a:lnSpc>
              <a:spcBef>
                <a:spcPts val="0"/>
              </a:spcBef>
              <a:spcAft>
                <a:spcPts val="0"/>
              </a:spcAft>
              <a:buNone/>
            </a:pPr>
            <a:r>
              <a:t/>
            </a:r>
            <a:endParaRPr sz="1200">
              <a:latin typeface="Arial"/>
              <a:ea typeface="Arial"/>
              <a:cs typeface="Arial"/>
              <a:sym typeface="Arial"/>
            </a:endParaRPr>
          </a:p>
          <a:p>
            <a:pPr indent="0" lvl="0" marL="0" rtl="0" algn="l">
              <a:lnSpc>
                <a:spcPct val="115000"/>
              </a:lnSpc>
              <a:spcBef>
                <a:spcPts val="0"/>
              </a:spcBef>
              <a:spcAft>
                <a:spcPts val="0"/>
              </a:spcAft>
              <a:buNone/>
            </a:pPr>
            <a:r>
              <a:rPr lang="en" sz="1200">
                <a:latin typeface="Arial"/>
                <a:ea typeface="Arial"/>
                <a:cs typeface="Arial"/>
                <a:sym typeface="Arial"/>
              </a:rPr>
              <a:t>[7][8][9][10]</a:t>
            </a:r>
            <a:endParaRPr sz="1200">
              <a:latin typeface="Arial"/>
              <a:ea typeface="Arial"/>
              <a:cs typeface="Arial"/>
              <a:sym typeface="Arial"/>
            </a:endParaRPr>
          </a:p>
        </p:txBody>
      </p:sp>
      <p:sp>
        <p:nvSpPr>
          <p:cNvPr id="245" name="Google Shape;245;p35"/>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DESIGN</a:t>
            </a:r>
            <a:endParaRPr i="1"/>
          </a:p>
        </p:txBody>
      </p:sp>
      <p:pic>
        <p:nvPicPr>
          <p:cNvPr id="246" name="Google Shape;246;p35"/>
          <p:cNvPicPr preferRelativeResize="0"/>
          <p:nvPr/>
        </p:nvPicPr>
        <p:blipFill>
          <a:blip r:embed="rId4">
            <a:alphaModFix/>
          </a:blip>
          <a:stretch>
            <a:fillRect/>
          </a:stretch>
        </p:blipFill>
        <p:spPr>
          <a:xfrm>
            <a:off x="6390800" y="418901"/>
            <a:ext cx="2370450" cy="1333370"/>
          </a:xfrm>
          <a:prstGeom prst="rect">
            <a:avLst/>
          </a:prstGeom>
          <a:noFill/>
          <a:ln>
            <a:noFill/>
          </a:ln>
        </p:spPr>
      </p:pic>
      <p:pic>
        <p:nvPicPr>
          <p:cNvPr id="247" name="Google Shape;247;p35"/>
          <p:cNvPicPr preferRelativeResize="0"/>
          <p:nvPr/>
        </p:nvPicPr>
        <p:blipFill>
          <a:blip r:embed="rId5">
            <a:alphaModFix/>
          </a:blip>
          <a:stretch>
            <a:fillRect/>
          </a:stretch>
        </p:blipFill>
        <p:spPr>
          <a:xfrm>
            <a:off x="6390800" y="1752276"/>
            <a:ext cx="2370439" cy="1580293"/>
          </a:xfrm>
          <a:prstGeom prst="rect">
            <a:avLst/>
          </a:prstGeom>
          <a:noFill/>
          <a:ln>
            <a:noFill/>
          </a:ln>
        </p:spPr>
      </p:pic>
      <p:pic>
        <p:nvPicPr>
          <p:cNvPr id="248" name="Google Shape;248;p35"/>
          <p:cNvPicPr preferRelativeResize="0"/>
          <p:nvPr/>
        </p:nvPicPr>
        <p:blipFill rotWithShape="1">
          <a:blip r:embed="rId6">
            <a:alphaModFix/>
          </a:blip>
          <a:srcRect b="6154" l="18012" r="0" t="39185"/>
          <a:stretch/>
        </p:blipFill>
        <p:spPr>
          <a:xfrm>
            <a:off x="6390800" y="3332575"/>
            <a:ext cx="2370450" cy="15803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sp>
        <p:nvSpPr>
          <p:cNvPr id="253" name="Google Shape;253;p36"/>
          <p:cNvSpPr txBox="1"/>
          <p:nvPr>
            <p:ph type="title"/>
          </p:nvPr>
        </p:nvSpPr>
        <p:spPr>
          <a:xfrm>
            <a:off x="568800" y="212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TECHNOLOGY</a:t>
            </a:r>
            <a:endParaRPr/>
          </a:p>
          <a:p>
            <a:pPr indent="0" lvl="0" marL="0" rtl="0" algn="l">
              <a:spcBef>
                <a:spcPts val="0"/>
              </a:spcBef>
              <a:spcAft>
                <a:spcPts val="0"/>
              </a:spcAft>
              <a:buNone/>
            </a:pPr>
            <a:r>
              <a:t/>
            </a:r>
            <a:endParaRPr/>
          </a:p>
        </p:txBody>
      </p:sp>
      <p:pic>
        <p:nvPicPr>
          <p:cNvPr id="254" name="Google Shape;254;p36" title="Minimal Gradient by Slidesgo (2).jpg"/>
          <p:cNvPicPr preferRelativeResize="0"/>
          <p:nvPr>
            <p:ph idx="2" type="pic"/>
          </p:nvPr>
        </p:nvPicPr>
        <p:blipFill rotWithShape="1">
          <a:blip r:embed="rId3">
            <a:alphaModFix/>
          </a:blip>
          <a:srcRect b="19910" l="20913" r="40200" t="0"/>
          <a:stretch/>
        </p:blipFill>
        <p:spPr>
          <a:xfrm>
            <a:off x="5782800" y="1249500"/>
            <a:ext cx="3361200" cy="3893999"/>
          </a:xfrm>
          <a:prstGeom prst="rect">
            <a:avLst/>
          </a:prstGeom>
        </p:spPr>
      </p:pic>
      <p:sp>
        <p:nvSpPr>
          <p:cNvPr id="255" name="Google Shape;255;p36"/>
          <p:cNvSpPr txBox="1"/>
          <p:nvPr>
            <p:ph idx="1" type="body"/>
          </p:nvPr>
        </p:nvSpPr>
        <p:spPr>
          <a:xfrm>
            <a:off x="106575" y="1790250"/>
            <a:ext cx="3205200" cy="156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Navigation </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
              <a:t>High</a:t>
            </a:r>
            <a:r>
              <a:rPr lang="en"/>
              <a:t> grip </a:t>
            </a:r>
            <a:r>
              <a:rPr lang="en"/>
              <a:t>wheels </a:t>
            </a:r>
            <a:endParaRPr/>
          </a:p>
          <a:p>
            <a:pPr indent="-317500" lvl="0" marL="457200" rtl="0" algn="l">
              <a:spcBef>
                <a:spcPts val="0"/>
              </a:spcBef>
              <a:spcAft>
                <a:spcPts val="0"/>
              </a:spcAft>
              <a:buSzPts val="1400"/>
              <a:buChar char="●"/>
            </a:pPr>
            <a:r>
              <a:rPr lang="en"/>
              <a:t>Lidar </a:t>
            </a:r>
            <a:r>
              <a:rPr lang="en"/>
              <a:t>Scanner</a:t>
            </a:r>
            <a:r>
              <a:rPr lang="en"/>
              <a:t> for object detection </a:t>
            </a:r>
            <a:endParaRPr/>
          </a:p>
          <a:p>
            <a:pPr indent="-317500" lvl="0" marL="457200" rtl="0" algn="l">
              <a:spcBef>
                <a:spcPts val="0"/>
              </a:spcBef>
              <a:spcAft>
                <a:spcPts val="0"/>
              </a:spcAft>
              <a:buSzPts val="1400"/>
              <a:buChar char="●"/>
            </a:pPr>
            <a:r>
              <a:rPr lang="en"/>
              <a:t>GPS and RTK tracking for mapping to </a:t>
            </a:r>
            <a:r>
              <a:rPr lang="en"/>
              <a:t>ensure</a:t>
            </a:r>
            <a:r>
              <a:rPr lang="en"/>
              <a:t> safe pavement navigation</a:t>
            </a:r>
            <a:endParaRPr/>
          </a:p>
          <a:p>
            <a:pPr indent="0" lvl="0" marL="457200" rtl="0" algn="l">
              <a:spcBef>
                <a:spcPts val="0"/>
              </a:spcBef>
              <a:spcAft>
                <a:spcPts val="0"/>
              </a:spcAft>
              <a:buNone/>
            </a:pPr>
            <a:r>
              <a:t/>
            </a:r>
            <a:endParaRPr/>
          </a:p>
        </p:txBody>
      </p:sp>
      <p:sp>
        <p:nvSpPr>
          <p:cNvPr id="256" name="Google Shape;256;p36"/>
          <p:cNvSpPr txBox="1"/>
          <p:nvPr>
            <p:ph idx="1" type="body"/>
          </p:nvPr>
        </p:nvSpPr>
        <p:spPr>
          <a:xfrm>
            <a:off x="2969400" y="1790250"/>
            <a:ext cx="3205200" cy="1811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Longevity &amp; Durability</a:t>
            </a:r>
            <a:endParaRPr/>
          </a:p>
          <a:p>
            <a:pPr indent="0" lvl="0" marL="0" rtl="0" algn="l">
              <a:spcBef>
                <a:spcPts val="0"/>
              </a:spcBef>
              <a:spcAft>
                <a:spcPts val="0"/>
              </a:spcAft>
              <a:buNone/>
            </a:pPr>
            <a:r>
              <a:rPr lang="en"/>
              <a:t> </a:t>
            </a:r>
            <a:endParaRPr/>
          </a:p>
          <a:p>
            <a:pPr indent="-317500" lvl="0" marL="457200" rtl="0" algn="l">
              <a:spcBef>
                <a:spcPts val="0"/>
              </a:spcBef>
              <a:spcAft>
                <a:spcPts val="0"/>
              </a:spcAft>
              <a:buSzPts val="1400"/>
              <a:buChar char="●"/>
            </a:pPr>
            <a:r>
              <a:rPr lang="en"/>
              <a:t>Interchangeable </a:t>
            </a:r>
            <a:r>
              <a:rPr lang="en"/>
              <a:t>electronic</a:t>
            </a:r>
            <a:r>
              <a:rPr lang="en"/>
              <a:t> components, </a:t>
            </a:r>
            <a:r>
              <a:rPr lang="en"/>
              <a:t>possibly</a:t>
            </a:r>
            <a:r>
              <a:rPr lang="en"/>
              <a:t> modular parts </a:t>
            </a:r>
            <a:endParaRPr/>
          </a:p>
          <a:p>
            <a:pPr indent="-317500" lvl="0" marL="457200" rtl="0" algn="l">
              <a:spcBef>
                <a:spcPts val="0"/>
              </a:spcBef>
              <a:spcAft>
                <a:spcPts val="0"/>
              </a:spcAft>
              <a:buSzPts val="1400"/>
              <a:buChar char="●"/>
            </a:pPr>
            <a:r>
              <a:rPr lang="en"/>
              <a:t>Anti corrosive materials like stainless and PVC, CPVC, and HDPE, preventing corrosion</a:t>
            </a:r>
            <a:endParaRPr/>
          </a:p>
          <a:p>
            <a:pPr indent="0" lvl="0" marL="457200" rtl="0" algn="l">
              <a:spcBef>
                <a:spcPts val="0"/>
              </a:spcBef>
              <a:spcAft>
                <a:spcPts val="0"/>
              </a:spcAft>
              <a:buNone/>
            </a:pPr>
            <a:r>
              <a:t/>
            </a:r>
            <a:endParaRPr/>
          </a:p>
        </p:txBody>
      </p:sp>
      <p:sp>
        <p:nvSpPr>
          <p:cNvPr id="257" name="Google Shape;257;p36"/>
          <p:cNvSpPr txBox="1"/>
          <p:nvPr>
            <p:ph idx="1" type="body"/>
          </p:nvPr>
        </p:nvSpPr>
        <p:spPr>
          <a:xfrm>
            <a:off x="491100" y="774175"/>
            <a:ext cx="8269200" cy="1220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When designing the grit roomba, technology must be up to topnotch to ensure product safety and functionality. </a:t>
            </a:r>
            <a:endParaRPr/>
          </a:p>
          <a:p>
            <a:pPr indent="0" lvl="0" marL="0" rtl="0" algn="l">
              <a:spcBef>
                <a:spcPts val="0"/>
              </a:spcBef>
              <a:spcAft>
                <a:spcPts val="0"/>
              </a:spcAft>
              <a:buClr>
                <a:schemeClr val="lt1"/>
              </a:buClr>
              <a:buSzPts val="1100"/>
              <a:buFont typeface="Arial"/>
              <a:buNone/>
            </a:pPr>
            <a:r>
              <a:rPr lang="en"/>
              <a:t>When researching the types of technology it goes into the robot we can devid theme into categories </a:t>
            </a:r>
            <a:endParaRPr/>
          </a:p>
        </p:txBody>
      </p:sp>
      <p:sp>
        <p:nvSpPr>
          <p:cNvPr id="258" name="Google Shape;258;p36"/>
          <p:cNvSpPr txBox="1"/>
          <p:nvPr>
            <p:ph idx="1" type="body"/>
          </p:nvPr>
        </p:nvSpPr>
        <p:spPr>
          <a:xfrm>
            <a:off x="5860800" y="1790250"/>
            <a:ext cx="3205200" cy="1811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Functionality </a:t>
            </a:r>
            <a:endParaRPr/>
          </a:p>
          <a:p>
            <a:pPr indent="0" lvl="0" marL="0" rtl="0" algn="l">
              <a:spcBef>
                <a:spcPts val="0"/>
              </a:spcBef>
              <a:spcAft>
                <a:spcPts val="0"/>
              </a:spcAft>
              <a:buNone/>
            </a:pPr>
            <a:r>
              <a:rPr lang="en"/>
              <a:t> </a:t>
            </a:r>
            <a:endParaRPr/>
          </a:p>
          <a:p>
            <a:pPr indent="-317500" lvl="0" marL="457200" rtl="0" algn="l">
              <a:spcBef>
                <a:spcPts val="0"/>
              </a:spcBef>
              <a:spcAft>
                <a:spcPts val="0"/>
              </a:spcAft>
              <a:buSzPts val="1400"/>
              <a:buChar char="●"/>
            </a:pPr>
            <a:r>
              <a:rPr lang="en"/>
              <a:t>Using a </a:t>
            </a:r>
            <a:r>
              <a:rPr lang="en"/>
              <a:t>spinning</a:t>
            </a:r>
            <a:r>
              <a:rPr lang="en"/>
              <a:t> disk to spread the grit around the surface area</a:t>
            </a:r>
            <a:endParaRPr/>
          </a:p>
          <a:p>
            <a:pPr indent="0" lvl="0" marL="457200" rtl="0" algn="l">
              <a:spcBef>
                <a:spcPts val="0"/>
              </a:spcBef>
              <a:spcAft>
                <a:spcPts val="0"/>
              </a:spcAft>
              <a:buNone/>
            </a:pPr>
            <a:r>
              <a:t/>
            </a:r>
            <a:endParaRPr/>
          </a:p>
        </p:txBody>
      </p:sp>
      <p:pic>
        <p:nvPicPr>
          <p:cNvPr id="259" name="Google Shape;259;p36"/>
          <p:cNvPicPr preferRelativeResize="0"/>
          <p:nvPr/>
        </p:nvPicPr>
        <p:blipFill>
          <a:blip r:embed="rId4">
            <a:alphaModFix/>
          </a:blip>
          <a:stretch>
            <a:fillRect/>
          </a:stretch>
        </p:blipFill>
        <p:spPr>
          <a:xfrm>
            <a:off x="106575" y="3648975"/>
            <a:ext cx="1351750" cy="1351750"/>
          </a:xfrm>
          <a:prstGeom prst="rect">
            <a:avLst/>
          </a:prstGeom>
          <a:noFill/>
          <a:ln>
            <a:noFill/>
          </a:ln>
        </p:spPr>
      </p:pic>
      <p:pic>
        <p:nvPicPr>
          <p:cNvPr id="260" name="Google Shape;260;p36"/>
          <p:cNvPicPr preferRelativeResize="0"/>
          <p:nvPr/>
        </p:nvPicPr>
        <p:blipFill>
          <a:blip r:embed="rId5">
            <a:alphaModFix/>
          </a:blip>
          <a:stretch>
            <a:fillRect/>
          </a:stretch>
        </p:blipFill>
        <p:spPr>
          <a:xfrm>
            <a:off x="1458325" y="3648974"/>
            <a:ext cx="1802322" cy="1351750"/>
          </a:xfrm>
          <a:prstGeom prst="rect">
            <a:avLst/>
          </a:prstGeom>
          <a:noFill/>
          <a:ln>
            <a:noFill/>
          </a:ln>
        </p:spPr>
      </p:pic>
      <p:pic>
        <p:nvPicPr>
          <p:cNvPr id="261" name="Google Shape;261;p36"/>
          <p:cNvPicPr preferRelativeResize="0"/>
          <p:nvPr/>
        </p:nvPicPr>
        <p:blipFill>
          <a:blip r:embed="rId6">
            <a:alphaModFix/>
          </a:blip>
          <a:stretch>
            <a:fillRect/>
          </a:stretch>
        </p:blipFill>
        <p:spPr>
          <a:xfrm>
            <a:off x="3668290" y="3687734"/>
            <a:ext cx="1914819" cy="1274225"/>
          </a:xfrm>
          <a:prstGeom prst="rect">
            <a:avLst/>
          </a:prstGeom>
          <a:noFill/>
          <a:ln>
            <a:noFill/>
          </a:ln>
        </p:spPr>
      </p:pic>
      <p:pic>
        <p:nvPicPr>
          <p:cNvPr id="262" name="Google Shape;262;p36"/>
          <p:cNvPicPr preferRelativeResize="0"/>
          <p:nvPr/>
        </p:nvPicPr>
        <p:blipFill>
          <a:blip r:embed="rId7">
            <a:alphaModFix/>
          </a:blip>
          <a:stretch>
            <a:fillRect/>
          </a:stretch>
        </p:blipFill>
        <p:spPr>
          <a:xfrm>
            <a:off x="6549713" y="3278550"/>
            <a:ext cx="2170313" cy="1446875"/>
          </a:xfrm>
          <a:prstGeom prst="rect">
            <a:avLst/>
          </a:prstGeom>
          <a:noFill/>
          <a:ln>
            <a:noFill/>
          </a:ln>
        </p:spPr>
      </p:pic>
      <p:sp>
        <p:nvSpPr>
          <p:cNvPr id="263" name="Google Shape;263;p36"/>
          <p:cNvSpPr txBox="1"/>
          <p:nvPr>
            <p:ph idx="1" type="body"/>
          </p:nvPr>
        </p:nvSpPr>
        <p:spPr>
          <a:xfrm>
            <a:off x="7241650" y="4776275"/>
            <a:ext cx="2469300" cy="4572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rPr lang="en"/>
              <a:t>[1][2][3][4][5][6]</a:t>
            </a:r>
            <a:endParaRPr/>
          </a:p>
          <a:p>
            <a:pPr indent="0" lvl="0" marL="457200" rtl="0" algn="l">
              <a:spcBef>
                <a:spcPts val="0"/>
              </a:spcBef>
              <a:spcAft>
                <a:spcPts val="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7" name="Shape 267"/>
        <p:cNvGrpSpPr/>
        <p:nvPr/>
      </p:nvGrpSpPr>
      <p:grpSpPr>
        <a:xfrm>
          <a:off x="0" y="0"/>
          <a:ext cx="0" cy="0"/>
          <a:chOff x="0" y="0"/>
          <a:chExt cx="0" cy="0"/>
        </a:xfrm>
      </p:grpSpPr>
      <p:sp>
        <p:nvSpPr>
          <p:cNvPr id="268" name="Google Shape;268;p37"/>
          <p:cNvSpPr txBox="1"/>
          <p:nvPr>
            <p:ph idx="1" type="body"/>
          </p:nvPr>
        </p:nvSpPr>
        <p:spPr>
          <a:xfrm>
            <a:off x="845200" y="830075"/>
            <a:ext cx="4620300" cy="797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Aslo the grit roomba will have a dispenser </a:t>
            </a:r>
            <a:r>
              <a:rPr lang="en"/>
              <a:t>which</a:t>
            </a:r>
            <a:r>
              <a:rPr lang="en"/>
              <a:t> will function into way: as a </a:t>
            </a:r>
            <a:r>
              <a:rPr lang="en"/>
              <a:t>charging</a:t>
            </a:r>
            <a:r>
              <a:rPr lang="en"/>
              <a:t> station and also to </a:t>
            </a:r>
            <a:r>
              <a:rPr lang="en"/>
              <a:t>replenish</a:t>
            </a:r>
            <a:r>
              <a:rPr lang="en"/>
              <a:t> the romba with new grit. </a:t>
            </a:r>
            <a:endParaRPr/>
          </a:p>
        </p:txBody>
      </p:sp>
      <p:sp>
        <p:nvSpPr>
          <p:cNvPr id="269" name="Google Shape;269;p37"/>
          <p:cNvSpPr txBox="1"/>
          <p:nvPr>
            <p:ph type="title"/>
          </p:nvPr>
        </p:nvSpPr>
        <p:spPr>
          <a:xfrm>
            <a:off x="515100" y="212325"/>
            <a:ext cx="8113800" cy="837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TECHNOLOGY</a:t>
            </a:r>
            <a:endParaRPr/>
          </a:p>
          <a:p>
            <a:pPr indent="0" lvl="0" marL="0" rtl="0" algn="l">
              <a:spcBef>
                <a:spcPts val="0"/>
              </a:spcBef>
              <a:spcAft>
                <a:spcPts val="0"/>
              </a:spcAft>
              <a:buNone/>
            </a:pPr>
            <a:r>
              <a:t/>
            </a:r>
            <a:endParaRPr/>
          </a:p>
        </p:txBody>
      </p:sp>
      <p:pic>
        <p:nvPicPr>
          <p:cNvPr id="270" name="Google Shape;270;p37"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271" name="Google Shape;271;p37"/>
          <p:cNvSpPr txBox="1"/>
          <p:nvPr>
            <p:ph idx="1" type="body"/>
          </p:nvPr>
        </p:nvSpPr>
        <p:spPr>
          <a:xfrm>
            <a:off x="1053350" y="1837250"/>
            <a:ext cx="3205200" cy="156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Chagrin </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
              <a:t>Solar Panels to </a:t>
            </a:r>
            <a:r>
              <a:rPr lang="en"/>
              <a:t>charge</a:t>
            </a:r>
            <a:r>
              <a:rPr lang="en"/>
              <a:t> it slow and with greener energy </a:t>
            </a:r>
            <a:endParaRPr/>
          </a:p>
          <a:p>
            <a:pPr indent="-317500" lvl="0" marL="457200" rtl="0" algn="l">
              <a:spcBef>
                <a:spcPts val="0"/>
              </a:spcBef>
              <a:spcAft>
                <a:spcPts val="0"/>
              </a:spcAft>
              <a:buSzPts val="1400"/>
              <a:buChar char="●"/>
            </a:pPr>
            <a:r>
              <a:rPr lang="en"/>
              <a:t>Alternatively,  </a:t>
            </a:r>
            <a:r>
              <a:rPr lang="en"/>
              <a:t>connect</a:t>
            </a:r>
            <a:r>
              <a:rPr lang="en"/>
              <a:t> it </a:t>
            </a:r>
            <a:r>
              <a:rPr lang="en"/>
              <a:t>with</a:t>
            </a:r>
            <a:r>
              <a:rPr lang="en"/>
              <a:t> to the National Grid </a:t>
            </a:r>
            <a:endParaRPr/>
          </a:p>
          <a:p>
            <a:pPr indent="0" lvl="0" marL="457200" rtl="0" algn="l">
              <a:spcBef>
                <a:spcPts val="0"/>
              </a:spcBef>
              <a:spcAft>
                <a:spcPts val="0"/>
              </a:spcAft>
              <a:buNone/>
            </a:pPr>
            <a:r>
              <a:t/>
            </a:r>
            <a:endParaRPr/>
          </a:p>
        </p:txBody>
      </p:sp>
      <p:sp>
        <p:nvSpPr>
          <p:cNvPr id="272" name="Google Shape;272;p37"/>
          <p:cNvSpPr txBox="1"/>
          <p:nvPr>
            <p:ph idx="1" type="body"/>
          </p:nvPr>
        </p:nvSpPr>
        <p:spPr>
          <a:xfrm>
            <a:off x="4952575" y="1837250"/>
            <a:ext cx="3205200" cy="156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Grist </a:t>
            </a:r>
            <a:r>
              <a:rPr lang="en"/>
              <a:t>Resupply </a:t>
            </a:r>
            <a:endParaRPr/>
          </a:p>
          <a:p>
            <a:pPr indent="-317500" lvl="0" marL="457200" rtl="0" algn="l">
              <a:spcBef>
                <a:spcPts val="0"/>
              </a:spcBef>
              <a:spcAft>
                <a:spcPts val="0"/>
              </a:spcAft>
              <a:buSzPts val="1400"/>
              <a:buChar char="●"/>
            </a:pPr>
            <a:r>
              <a:rPr lang="en"/>
              <a:t>Resupply</a:t>
            </a:r>
            <a:r>
              <a:rPr lang="en"/>
              <a:t> the roomba with grit </a:t>
            </a:r>
            <a:endParaRPr/>
          </a:p>
          <a:p>
            <a:pPr indent="-317500" lvl="0" marL="457200" rtl="0" algn="l">
              <a:spcBef>
                <a:spcPts val="0"/>
              </a:spcBef>
              <a:spcAft>
                <a:spcPts val="0"/>
              </a:spcAft>
              <a:buSzPts val="1400"/>
              <a:buChar char="●"/>
            </a:pPr>
            <a:r>
              <a:rPr lang="en"/>
              <a:t>Check grit level within the </a:t>
            </a:r>
            <a:r>
              <a:rPr lang="en"/>
              <a:t>station</a:t>
            </a:r>
            <a:r>
              <a:rPr lang="en"/>
              <a:t>. If the level is to low, the </a:t>
            </a:r>
            <a:r>
              <a:rPr lang="en"/>
              <a:t>station</a:t>
            </a:r>
            <a:r>
              <a:rPr lang="en"/>
              <a:t> need to be fully</a:t>
            </a:r>
            <a:r>
              <a:rPr lang="en"/>
              <a:t> resupplied</a:t>
            </a:r>
            <a:endParaRPr/>
          </a:p>
          <a:p>
            <a:pPr indent="0" lvl="0" marL="457200" rtl="0" algn="l">
              <a:spcBef>
                <a:spcPts val="0"/>
              </a:spcBef>
              <a:spcAft>
                <a:spcPts val="0"/>
              </a:spcAft>
              <a:buNone/>
            </a:pPr>
            <a:r>
              <a:t/>
            </a:r>
            <a:endParaRPr/>
          </a:p>
        </p:txBody>
      </p:sp>
      <p:pic>
        <p:nvPicPr>
          <p:cNvPr id="273" name="Google Shape;273;p37"/>
          <p:cNvPicPr preferRelativeResize="0"/>
          <p:nvPr/>
        </p:nvPicPr>
        <p:blipFill rotWithShape="1">
          <a:blip r:embed="rId4">
            <a:alphaModFix/>
          </a:blip>
          <a:srcRect b="16618" l="45527" r="0" t="29739"/>
          <a:stretch/>
        </p:blipFill>
        <p:spPr>
          <a:xfrm>
            <a:off x="5974450" y="3225750"/>
            <a:ext cx="1988576" cy="1470525"/>
          </a:xfrm>
          <a:prstGeom prst="rect">
            <a:avLst/>
          </a:prstGeom>
          <a:noFill/>
          <a:ln>
            <a:noFill/>
          </a:ln>
        </p:spPr>
      </p:pic>
      <p:pic>
        <p:nvPicPr>
          <p:cNvPr id="274" name="Google Shape;274;p37"/>
          <p:cNvPicPr preferRelativeResize="0"/>
          <p:nvPr/>
        </p:nvPicPr>
        <p:blipFill>
          <a:blip r:embed="rId5">
            <a:alphaModFix/>
          </a:blip>
          <a:stretch>
            <a:fillRect/>
          </a:stretch>
        </p:blipFill>
        <p:spPr>
          <a:xfrm>
            <a:off x="1385213" y="3225749"/>
            <a:ext cx="2625938" cy="1470525"/>
          </a:xfrm>
          <a:prstGeom prst="rect">
            <a:avLst/>
          </a:prstGeom>
          <a:noFill/>
          <a:ln>
            <a:noFill/>
          </a:ln>
        </p:spPr>
      </p:pic>
      <p:sp>
        <p:nvSpPr>
          <p:cNvPr id="275" name="Google Shape;275;p37"/>
          <p:cNvSpPr txBox="1"/>
          <p:nvPr>
            <p:ph idx="1" type="body"/>
          </p:nvPr>
        </p:nvSpPr>
        <p:spPr>
          <a:xfrm>
            <a:off x="7241650" y="4776275"/>
            <a:ext cx="2469300" cy="4572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rPr lang="en"/>
              <a:t>[7][8][9]</a:t>
            </a:r>
            <a:endParaRPr/>
          </a:p>
          <a:p>
            <a:pPr indent="0" lvl="0" marL="457200" rtl="0" algn="l">
              <a:spcBef>
                <a:spcPts val="0"/>
              </a:spcBef>
              <a:spcAft>
                <a:spcPts val="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38"/>
          <p:cNvSpPr txBox="1"/>
          <p:nvPr>
            <p:ph type="title"/>
          </p:nvPr>
        </p:nvSpPr>
        <p:spPr>
          <a:xfrm>
            <a:off x="5520675" y="4485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HEALTH &amp; SAFETY </a:t>
            </a:r>
            <a:endParaRPr/>
          </a:p>
          <a:p>
            <a:pPr indent="0" lvl="0" marL="0" rtl="0" algn="l">
              <a:spcBef>
                <a:spcPts val="0"/>
              </a:spcBef>
              <a:spcAft>
                <a:spcPts val="0"/>
              </a:spcAft>
              <a:buNone/>
            </a:pPr>
            <a:r>
              <a:rPr lang="en"/>
              <a:t>- Risk Assessment</a:t>
            </a:r>
            <a:endParaRPr/>
          </a:p>
          <a:p>
            <a:pPr indent="0" lvl="0" marL="0" rtl="0" algn="l">
              <a:spcBef>
                <a:spcPts val="0"/>
              </a:spcBef>
              <a:spcAft>
                <a:spcPts val="0"/>
              </a:spcAft>
              <a:buNone/>
            </a:pPr>
            <a:r>
              <a:t/>
            </a:r>
            <a:endParaRPr/>
          </a:p>
        </p:txBody>
      </p:sp>
      <p:pic>
        <p:nvPicPr>
          <p:cNvPr id="281" name="Google Shape;281;p38" title="Minimal Gradient by Slidesgo (2).jpg"/>
          <p:cNvPicPr preferRelativeResize="0"/>
          <p:nvPr>
            <p:ph idx="2" type="pic"/>
          </p:nvPr>
        </p:nvPicPr>
        <p:blipFill rotWithShape="1">
          <a:blip r:embed="rId3">
            <a:alphaModFix/>
          </a:blip>
          <a:srcRect b="19910" l="20913" r="40200" t="0"/>
          <a:stretch/>
        </p:blipFill>
        <p:spPr>
          <a:xfrm>
            <a:off x="5741575" y="1308675"/>
            <a:ext cx="3402425" cy="3893999"/>
          </a:xfrm>
          <a:prstGeom prst="rect">
            <a:avLst/>
          </a:prstGeom>
        </p:spPr>
      </p:pic>
      <p:sp>
        <p:nvSpPr>
          <p:cNvPr id="282" name="Google Shape;282;p38"/>
          <p:cNvSpPr txBox="1"/>
          <p:nvPr/>
        </p:nvSpPr>
        <p:spPr>
          <a:xfrm>
            <a:off x="7168500" y="4770350"/>
            <a:ext cx="2181600" cy="37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283" name="Google Shape;283;p38" title="risk assessment pamR 01. feb.png"/>
          <p:cNvPicPr preferRelativeResize="0"/>
          <p:nvPr/>
        </p:nvPicPr>
        <p:blipFill rotWithShape="1">
          <a:blip r:embed="rId4">
            <a:alphaModFix/>
          </a:blip>
          <a:srcRect b="39313" l="0" r="0" t="0"/>
          <a:stretch/>
        </p:blipFill>
        <p:spPr>
          <a:xfrm>
            <a:off x="199525" y="54000"/>
            <a:ext cx="5184376" cy="5035500"/>
          </a:xfrm>
          <a:prstGeom prst="rect">
            <a:avLst/>
          </a:prstGeom>
          <a:noFill/>
          <a:ln>
            <a:noFill/>
          </a:ln>
        </p:spPr>
      </p:pic>
      <p:sp>
        <p:nvSpPr>
          <p:cNvPr id="284" name="Google Shape;284;p38"/>
          <p:cNvSpPr txBox="1"/>
          <p:nvPr/>
        </p:nvSpPr>
        <p:spPr>
          <a:xfrm>
            <a:off x="5680775" y="1491025"/>
            <a:ext cx="3154500" cy="268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I carried out a risk assessment using a template by the Health and Safety Executive to identify hazards.</a:t>
            </a:r>
            <a:endParaRPr>
              <a:solidFill>
                <a:schemeClr val="dk1"/>
              </a:solidFill>
              <a:latin typeface="Albert Sans"/>
              <a:ea typeface="Albert Sans"/>
              <a:cs typeface="Albert Sans"/>
              <a:sym typeface="Albert Sans"/>
            </a:endParaRPr>
          </a:p>
        </p:txBody>
      </p:sp>
      <p:sp>
        <p:nvSpPr>
          <p:cNvPr id="285" name="Google Shape;285;p38"/>
          <p:cNvSpPr txBox="1"/>
          <p:nvPr/>
        </p:nvSpPr>
        <p:spPr>
          <a:xfrm>
            <a:off x="5322050" y="4784300"/>
            <a:ext cx="531900" cy="345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pic>
        <p:nvPicPr>
          <p:cNvPr id="290" name="Google Shape;290;p39" title="Minimal Gradient by Slidesgo (2).jpg"/>
          <p:cNvPicPr preferRelativeResize="0"/>
          <p:nvPr>
            <p:ph idx="2" type="pic"/>
          </p:nvPr>
        </p:nvPicPr>
        <p:blipFill rotWithShape="1">
          <a:blip r:embed="rId3">
            <a:alphaModFix/>
          </a:blip>
          <a:srcRect b="19910" l="20913" r="40200" t="0"/>
          <a:stretch/>
        </p:blipFill>
        <p:spPr>
          <a:xfrm>
            <a:off x="5741575" y="1308675"/>
            <a:ext cx="3402425" cy="3893999"/>
          </a:xfrm>
          <a:prstGeom prst="rect">
            <a:avLst/>
          </a:prstGeom>
        </p:spPr>
      </p:pic>
      <p:sp>
        <p:nvSpPr>
          <p:cNvPr id="291" name="Google Shape;291;p39"/>
          <p:cNvSpPr txBox="1"/>
          <p:nvPr/>
        </p:nvSpPr>
        <p:spPr>
          <a:xfrm>
            <a:off x="7168500" y="4770350"/>
            <a:ext cx="2181600" cy="37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sp>
        <p:nvSpPr>
          <p:cNvPr id="292" name="Google Shape;292;p39"/>
          <p:cNvSpPr txBox="1"/>
          <p:nvPr/>
        </p:nvSpPr>
        <p:spPr>
          <a:xfrm>
            <a:off x="238625" y="247200"/>
            <a:ext cx="4826100" cy="268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As we further develop the design, there will be new health and safety concerns to consider.</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rPr lang="en">
                <a:solidFill>
                  <a:schemeClr val="dk1"/>
                </a:solidFill>
                <a:latin typeface="Albert Sans"/>
                <a:ea typeface="Albert Sans"/>
                <a:cs typeface="Albert Sans"/>
                <a:sym typeface="Albert Sans"/>
              </a:rPr>
              <a:t>I will look into similar products to assess if we will have similar health and safety issues and how existing companies might have resolved similar issues.</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rPr lang="en">
                <a:solidFill>
                  <a:schemeClr val="dk1"/>
                </a:solidFill>
                <a:latin typeface="Albert Sans"/>
                <a:ea typeface="Albert Sans"/>
                <a:cs typeface="Albert Sans"/>
                <a:sym typeface="Albert Sans"/>
              </a:rPr>
              <a:t>Similar Products to Research Moving Forward: </a:t>
            </a:r>
            <a:endParaRPr>
              <a:solidFill>
                <a:schemeClr val="dk1"/>
              </a:solidFill>
              <a:latin typeface="Albert Sans"/>
              <a:ea typeface="Albert Sans"/>
              <a:cs typeface="Albert Sans"/>
              <a:sym typeface="Albert Sans"/>
            </a:endParaRPr>
          </a:p>
          <a:p>
            <a:pPr indent="-317500" lvl="0" marL="457200" rtl="0" algn="l">
              <a:spcBef>
                <a:spcPts val="0"/>
              </a:spcBef>
              <a:spcAft>
                <a:spcPts val="0"/>
              </a:spcAft>
              <a:buClr>
                <a:schemeClr val="dk1"/>
              </a:buClr>
              <a:buSzPts val="1400"/>
              <a:buFont typeface="DM Sans"/>
              <a:buChar char="●"/>
            </a:pPr>
            <a:r>
              <a:rPr lang="en">
                <a:solidFill>
                  <a:schemeClr val="dk1"/>
                </a:solidFill>
                <a:latin typeface="Albert Sans"/>
                <a:ea typeface="Albert Sans"/>
                <a:cs typeface="Albert Sans"/>
                <a:sym typeface="Albert Sans"/>
              </a:rPr>
              <a:t>Automatic Lawn Mowers</a:t>
            </a:r>
            <a:endParaRPr>
              <a:solidFill>
                <a:schemeClr val="dk1"/>
              </a:solidFill>
              <a:latin typeface="Albert Sans"/>
              <a:ea typeface="Albert Sans"/>
              <a:cs typeface="Albert Sans"/>
              <a:sym typeface="Albert Sans"/>
            </a:endParaRPr>
          </a:p>
          <a:p>
            <a:pPr indent="-317500" lvl="0" marL="457200" rtl="0" algn="l">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Road Gritter Vehicles</a:t>
            </a:r>
            <a:endParaRPr>
              <a:solidFill>
                <a:schemeClr val="dk1"/>
              </a:solidFill>
              <a:latin typeface="Albert Sans"/>
              <a:ea typeface="Albert Sans"/>
              <a:cs typeface="Albert Sans"/>
              <a:sym typeface="Albert Sans"/>
            </a:endParaRPr>
          </a:p>
          <a:p>
            <a:pPr indent="-317500" lvl="0" marL="457200" rtl="0" algn="l">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Roomba Vacuums (or similar device that uses infrared sensors)</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pic>
        <p:nvPicPr>
          <p:cNvPr id="293" name="Google Shape;293;p39" title="risk assessment pamR 01. feb.png"/>
          <p:cNvPicPr preferRelativeResize="0"/>
          <p:nvPr/>
        </p:nvPicPr>
        <p:blipFill rotWithShape="1">
          <a:blip r:embed="rId4">
            <a:alphaModFix/>
          </a:blip>
          <a:srcRect b="0" l="0" r="0" t="60132"/>
          <a:stretch/>
        </p:blipFill>
        <p:spPr>
          <a:xfrm>
            <a:off x="5435825" y="1264525"/>
            <a:ext cx="3526849" cy="2250399"/>
          </a:xfrm>
          <a:prstGeom prst="rect">
            <a:avLst/>
          </a:prstGeom>
          <a:noFill/>
          <a:ln>
            <a:noFill/>
          </a:ln>
        </p:spPr>
      </p:pic>
      <p:sp>
        <p:nvSpPr>
          <p:cNvPr id="294" name="Google Shape;294;p39"/>
          <p:cNvSpPr txBox="1"/>
          <p:nvPr>
            <p:ph type="title"/>
          </p:nvPr>
        </p:nvSpPr>
        <p:spPr>
          <a:xfrm>
            <a:off x="5520675" y="4485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HEALTH &amp; SAFETY </a:t>
            </a:r>
            <a:endParaRPr/>
          </a:p>
          <a:p>
            <a:pPr indent="0" lvl="0" marL="0" rtl="0" algn="l">
              <a:spcBef>
                <a:spcPts val="0"/>
              </a:spcBef>
              <a:spcAft>
                <a:spcPts val="0"/>
              </a:spcAft>
              <a:buNone/>
            </a:pPr>
            <a:r>
              <a:rPr lang="en"/>
              <a:t>- Further Research</a:t>
            </a:r>
            <a:endParaRPr/>
          </a:p>
          <a:p>
            <a:pPr indent="0" lvl="0" marL="0" rtl="0" algn="l">
              <a:spcBef>
                <a:spcPts val="0"/>
              </a:spcBef>
              <a:spcAft>
                <a:spcPts val="0"/>
              </a:spcAft>
              <a:buNone/>
            </a:pPr>
            <a:r>
              <a:t/>
            </a:r>
            <a:endParaRPr/>
          </a:p>
        </p:txBody>
      </p:sp>
      <p:sp>
        <p:nvSpPr>
          <p:cNvPr id="295" name="Google Shape;295;p39"/>
          <p:cNvSpPr txBox="1"/>
          <p:nvPr/>
        </p:nvSpPr>
        <p:spPr>
          <a:xfrm>
            <a:off x="8550300" y="3165175"/>
            <a:ext cx="593700" cy="468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pic>
        <p:nvPicPr>
          <p:cNvPr id="296" name="Google Shape;296;p39"/>
          <p:cNvPicPr preferRelativeResize="0"/>
          <p:nvPr/>
        </p:nvPicPr>
        <p:blipFill rotWithShape="1">
          <a:blip r:embed="rId5">
            <a:alphaModFix/>
          </a:blip>
          <a:srcRect b="0" l="0" r="42801" t="0"/>
          <a:stretch/>
        </p:blipFill>
        <p:spPr>
          <a:xfrm>
            <a:off x="152400" y="3084000"/>
            <a:ext cx="2181601" cy="1907100"/>
          </a:xfrm>
          <a:prstGeom prst="rect">
            <a:avLst/>
          </a:prstGeom>
          <a:noFill/>
          <a:ln>
            <a:noFill/>
          </a:ln>
        </p:spPr>
      </p:pic>
      <p:pic>
        <p:nvPicPr>
          <p:cNvPr id="297" name="Google Shape;297;p39"/>
          <p:cNvPicPr preferRelativeResize="0"/>
          <p:nvPr/>
        </p:nvPicPr>
        <p:blipFill rotWithShape="1">
          <a:blip r:embed="rId6">
            <a:alphaModFix/>
          </a:blip>
          <a:srcRect b="0" l="0" r="20070" t="0"/>
          <a:stretch/>
        </p:blipFill>
        <p:spPr>
          <a:xfrm>
            <a:off x="2588850" y="3084000"/>
            <a:ext cx="2709924" cy="1907100"/>
          </a:xfrm>
          <a:prstGeom prst="rect">
            <a:avLst/>
          </a:prstGeom>
          <a:noFill/>
          <a:ln>
            <a:noFill/>
          </a:ln>
        </p:spPr>
      </p:pic>
      <p:sp>
        <p:nvSpPr>
          <p:cNvPr id="298" name="Google Shape;298;p39"/>
          <p:cNvSpPr txBox="1"/>
          <p:nvPr/>
        </p:nvSpPr>
        <p:spPr>
          <a:xfrm>
            <a:off x="2242375" y="4615500"/>
            <a:ext cx="690900" cy="468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[3]</a:t>
            </a:r>
            <a:endParaRPr>
              <a:solidFill>
                <a:schemeClr val="dk1"/>
              </a:solidFill>
              <a:latin typeface="Albert Sans"/>
              <a:ea typeface="Albert Sans"/>
              <a:cs typeface="Albert Sans"/>
              <a:sym typeface="Albert Sans"/>
            </a:endParaRPr>
          </a:p>
        </p:txBody>
      </p:sp>
      <p:sp>
        <p:nvSpPr>
          <p:cNvPr id="299" name="Google Shape;299;p39"/>
          <p:cNvSpPr txBox="1"/>
          <p:nvPr/>
        </p:nvSpPr>
        <p:spPr>
          <a:xfrm>
            <a:off x="5298775" y="4615500"/>
            <a:ext cx="459600" cy="468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[4]</a:t>
            </a:r>
            <a:endParaRPr>
              <a:solidFill>
                <a:schemeClr val="dk1"/>
              </a:solidFill>
              <a:latin typeface="Albert Sans"/>
              <a:ea typeface="Albert Sans"/>
              <a:cs typeface="Albert Sans"/>
              <a:sym typeface="Albert Sans"/>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 name="Shape 303"/>
        <p:cNvGrpSpPr/>
        <p:nvPr/>
      </p:nvGrpSpPr>
      <p:grpSpPr>
        <a:xfrm>
          <a:off x="0" y="0"/>
          <a:ext cx="0" cy="0"/>
          <a:chOff x="0" y="0"/>
          <a:chExt cx="0" cy="0"/>
        </a:xfrm>
      </p:grpSpPr>
      <p:sp>
        <p:nvSpPr>
          <p:cNvPr id="304" name="Google Shape;304;p40"/>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ENVIRONMENTAL IMPACT</a:t>
            </a:r>
            <a:endParaRPr/>
          </a:p>
          <a:p>
            <a:pPr indent="0" lvl="0" marL="0" rtl="0" algn="l">
              <a:spcBef>
                <a:spcPts val="0"/>
              </a:spcBef>
              <a:spcAft>
                <a:spcPts val="0"/>
              </a:spcAft>
              <a:buNone/>
            </a:pPr>
            <a:r>
              <a:t/>
            </a:r>
            <a:endParaRPr/>
          </a:p>
        </p:txBody>
      </p:sp>
      <p:pic>
        <p:nvPicPr>
          <p:cNvPr id="305" name="Google Shape;305;p40"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06" name="Google Shape;306;p40"/>
          <p:cNvSpPr txBox="1"/>
          <p:nvPr/>
        </p:nvSpPr>
        <p:spPr>
          <a:xfrm>
            <a:off x="7628400" y="4737450"/>
            <a:ext cx="1515600" cy="17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07" name="Google Shape;307;p40"/>
          <p:cNvSpPr txBox="1"/>
          <p:nvPr>
            <p:ph idx="1" type="body"/>
          </p:nvPr>
        </p:nvSpPr>
        <p:spPr>
          <a:xfrm>
            <a:off x="845200" y="1199375"/>
            <a:ext cx="7660800" cy="37803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AutoNum type="arabicPeriod"/>
            </a:pPr>
            <a:r>
              <a:rPr lang="en"/>
              <a:t>Purpose </a:t>
            </a:r>
            <a:endParaRPr/>
          </a:p>
          <a:p>
            <a:pPr indent="-317500" lvl="0" marL="457200" rtl="0" algn="l">
              <a:spcBef>
                <a:spcPts val="0"/>
              </a:spcBef>
              <a:spcAft>
                <a:spcPts val="0"/>
              </a:spcAft>
              <a:buSzPts val="1400"/>
              <a:buChar char="●"/>
            </a:pPr>
            <a:r>
              <a:rPr lang="en"/>
              <a:t>Identify environmental risks of the robot gritter</a:t>
            </a:r>
            <a:endParaRPr/>
          </a:p>
          <a:p>
            <a:pPr indent="-317500" lvl="0" marL="457200" rtl="0" algn="l">
              <a:spcBef>
                <a:spcPts val="0"/>
              </a:spcBef>
              <a:spcAft>
                <a:spcPts val="0"/>
              </a:spcAft>
              <a:buSzPts val="1400"/>
              <a:buChar char="●"/>
            </a:pPr>
            <a:r>
              <a:rPr lang="en"/>
              <a:t>Evaluate lifecycle impacts (materials, operation to end of life) </a:t>
            </a:r>
            <a:endParaRPr/>
          </a:p>
          <a:p>
            <a:pPr indent="-317500" lvl="0" marL="457200" rtl="0" algn="l">
              <a:spcBef>
                <a:spcPts val="0"/>
              </a:spcBef>
              <a:spcAft>
                <a:spcPts val="0"/>
              </a:spcAft>
              <a:buSzPts val="1400"/>
              <a:buChar char="●"/>
            </a:pPr>
            <a:r>
              <a:rPr lang="en"/>
              <a:t>Ensure design decisions minimise harm within the environment</a:t>
            </a:r>
            <a:endParaRPr/>
          </a:p>
          <a:p>
            <a:pPr indent="0" lvl="0" marL="914400" rtl="0" algn="l">
              <a:spcBef>
                <a:spcPts val="0"/>
              </a:spcBef>
              <a:spcAft>
                <a:spcPts val="0"/>
              </a:spcAft>
              <a:buNone/>
            </a:pPr>
            <a:r>
              <a:t/>
            </a:r>
            <a:endParaRPr/>
          </a:p>
          <a:p>
            <a:pPr indent="-317500" lvl="0" marL="457200" rtl="0" algn="l">
              <a:spcBef>
                <a:spcPts val="0"/>
              </a:spcBef>
              <a:spcAft>
                <a:spcPts val="0"/>
              </a:spcAft>
              <a:buSzPts val="1400"/>
              <a:buAutoNum type="arabicPeriod"/>
            </a:pPr>
            <a:r>
              <a:rPr lang="en"/>
              <a:t>Key areas</a:t>
            </a:r>
            <a:endParaRPr/>
          </a:p>
          <a:p>
            <a:pPr indent="-317500" lvl="0" marL="457200" rtl="0" algn="l">
              <a:spcBef>
                <a:spcPts val="0"/>
              </a:spcBef>
              <a:spcAft>
                <a:spcPts val="0"/>
              </a:spcAft>
              <a:buSzPts val="1400"/>
              <a:buChar char="●"/>
            </a:pPr>
            <a:r>
              <a:rPr lang="en"/>
              <a:t>Material sustainability (recycled plastics durability &amp; recyclability)</a:t>
            </a:r>
            <a:endParaRPr/>
          </a:p>
          <a:p>
            <a:pPr indent="-317500" lvl="0" marL="457200" rtl="0" algn="l">
              <a:spcBef>
                <a:spcPts val="0"/>
              </a:spcBef>
              <a:spcAft>
                <a:spcPts val="0"/>
              </a:spcAft>
              <a:buSzPts val="1400"/>
              <a:buChar char="●"/>
            </a:pPr>
            <a:r>
              <a:rPr lang="en"/>
              <a:t>Energy use &amp; battery lifecycle impact</a:t>
            </a:r>
            <a:endParaRPr/>
          </a:p>
          <a:p>
            <a:pPr indent="-317500" lvl="0" marL="457200" rtl="0" algn="l">
              <a:spcBef>
                <a:spcPts val="0"/>
              </a:spcBef>
              <a:spcAft>
                <a:spcPts val="0"/>
              </a:spcAft>
              <a:buSzPts val="1400"/>
              <a:buChar char="●"/>
            </a:pPr>
            <a:r>
              <a:rPr lang="en"/>
              <a:t>De-icing material impacts (salt runoff, soil/water contamination)</a:t>
            </a:r>
            <a:endParaRPr/>
          </a:p>
          <a:p>
            <a:pPr indent="0" lvl="0" marL="457200" rtl="0" algn="l">
              <a:spcBef>
                <a:spcPts val="0"/>
              </a:spcBef>
              <a:spcAft>
                <a:spcPts val="0"/>
              </a:spcAft>
              <a:buNone/>
            </a:pPr>
            <a:r>
              <a:t/>
            </a:r>
            <a:endParaRPr/>
          </a:p>
          <a:p>
            <a:pPr indent="-317500" lvl="0" marL="457200" rtl="0" algn="l">
              <a:spcBef>
                <a:spcPts val="0"/>
              </a:spcBef>
              <a:spcAft>
                <a:spcPts val="0"/>
              </a:spcAft>
              <a:buSzPts val="1400"/>
              <a:buAutoNum type="arabicPeriod"/>
            </a:pPr>
            <a:r>
              <a:rPr lang="en"/>
              <a:t>Approach</a:t>
            </a:r>
            <a:endParaRPr/>
          </a:p>
          <a:p>
            <a:pPr indent="-317500" lvl="0" marL="457200" rtl="0" algn="l">
              <a:spcBef>
                <a:spcPts val="0"/>
              </a:spcBef>
              <a:spcAft>
                <a:spcPts val="0"/>
              </a:spcAft>
              <a:buSzPts val="1400"/>
              <a:buChar char="●"/>
            </a:pPr>
            <a:r>
              <a:rPr lang="en"/>
              <a:t>Comparative research (robot vs manual gritting) </a:t>
            </a:r>
            <a:endParaRPr/>
          </a:p>
          <a:p>
            <a:pPr indent="0" lvl="0" marL="0" rtl="0" algn="l">
              <a:spcBef>
                <a:spcPts val="0"/>
              </a:spcBef>
              <a:spcAft>
                <a:spcPts val="0"/>
              </a:spcAft>
              <a:buNone/>
            </a:pPr>
            <a:r>
              <a:t/>
            </a:r>
            <a:endParaRPr u="sng"/>
          </a:p>
          <a:p>
            <a:pPr indent="0" lvl="0" marL="0" rtl="0" algn="l">
              <a:spcBef>
                <a:spcPts val="0"/>
              </a:spcBef>
              <a:spcAft>
                <a:spcPts val="0"/>
              </a:spcAft>
              <a:buNone/>
            </a:pPr>
            <a:r>
              <a:rPr b="1" lang="en"/>
              <a:t>How can we approach this in a way that has little negative environmental impacts?</a:t>
            </a:r>
            <a:endParaRPr b="1"/>
          </a:p>
          <a:p>
            <a:pPr indent="0" lvl="0" marL="0" rtl="0" algn="l">
              <a:spcBef>
                <a:spcPts val="0"/>
              </a:spcBef>
              <a:spcAft>
                <a:spcPts val="0"/>
              </a:spcAft>
              <a:buNone/>
            </a:pPr>
            <a:r>
              <a:rPr lang="en"/>
              <a:t>There are concerns for soil quality, water contamination risk, or even infrastructure corrosion. These are research areas that I will explore with my team to ultimately decide the safest approach for a balanced ecological design.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308" name="Google Shape;308;p40"/>
          <p:cNvPicPr preferRelativeResize="0"/>
          <p:nvPr/>
        </p:nvPicPr>
        <p:blipFill>
          <a:blip r:embed="rId4">
            <a:alphaModFix/>
          </a:blip>
          <a:stretch>
            <a:fillRect/>
          </a:stretch>
        </p:blipFill>
        <p:spPr>
          <a:xfrm>
            <a:off x="7351525" y="134840"/>
            <a:ext cx="1569450" cy="1480786"/>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41"/>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ENVIRONMENTAL IMPACT</a:t>
            </a:r>
            <a:endParaRPr/>
          </a:p>
          <a:p>
            <a:pPr indent="0" lvl="0" marL="0" rtl="0" algn="l">
              <a:spcBef>
                <a:spcPts val="0"/>
              </a:spcBef>
              <a:spcAft>
                <a:spcPts val="0"/>
              </a:spcAft>
              <a:buNone/>
            </a:pPr>
            <a:r>
              <a:t/>
            </a:r>
            <a:endParaRPr/>
          </a:p>
        </p:txBody>
      </p:sp>
      <p:pic>
        <p:nvPicPr>
          <p:cNvPr id="314" name="Google Shape;314;p41"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15" name="Google Shape;315;p41"/>
          <p:cNvSpPr txBox="1"/>
          <p:nvPr/>
        </p:nvSpPr>
        <p:spPr>
          <a:xfrm>
            <a:off x="7628400" y="4737450"/>
            <a:ext cx="1515600" cy="17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16" name="Google Shape;316;p41"/>
          <p:cNvSpPr txBox="1"/>
          <p:nvPr>
            <p:ph idx="1" type="body"/>
          </p:nvPr>
        </p:nvSpPr>
        <p:spPr>
          <a:xfrm>
            <a:off x="845200" y="986075"/>
            <a:ext cx="4725900" cy="389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General Impact Areas</a:t>
            </a:r>
            <a:endParaRPr/>
          </a:p>
          <a:p>
            <a:pPr indent="-317500" lvl="0" marL="457200" rtl="0" algn="l">
              <a:spcBef>
                <a:spcPts val="0"/>
              </a:spcBef>
              <a:spcAft>
                <a:spcPts val="0"/>
              </a:spcAft>
              <a:buSzPts val="1400"/>
              <a:buChar char="●"/>
            </a:pPr>
            <a:r>
              <a:rPr lang="en"/>
              <a:t>Material Choices &amp; Lifecycle </a:t>
            </a:r>
            <a:endParaRPr/>
          </a:p>
          <a:p>
            <a:pPr indent="-317500" lvl="0" marL="457200" rtl="0" algn="l">
              <a:spcBef>
                <a:spcPts val="0"/>
              </a:spcBef>
              <a:spcAft>
                <a:spcPts val="0"/>
              </a:spcAft>
              <a:buSzPts val="1400"/>
              <a:buChar char="●"/>
            </a:pPr>
            <a:r>
              <a:rPr lang="en"/>
              <a:t>Energy Use</a:t>
            </a:r>
            <a:endParaRPr/>
          </a:p>
          <a:p>
            <a:pPr indent="-317500" lvl="0" marL="457200" rtl="0" algn="l">
              <a:spcBef>
                <a:spcPts val="0"/>
              </a:spcBef>
              <a:spcAft>
                <a:spcPts val="0"/>
              </a:spcAft>
              <a:buSzPts val="1400"/>
              <a:buChar char="●"/>
            </a:pPr>
            <a:r>
              <a:rPr lang="en"/>
              <a:t>Gritting Mechanism Impacts</a:t>
            </a:r>
            <a:endParaRPr/>
          </a:p>
          <a:p>
            <a:pPr indent="-317500" lvl="0" marL="457200" rtl="0" algn="l">
              <a:spcBef>
                <a:spcPts val="0"/>
              </a:spcBef>
              <a:spcAft>
                <a:spcPts val="0"/>
              </a:spcAft>
              <a:buSzPts val="1400"/>
              <a:buChar char="●"/>
            </a:pPr>
            <a:r>
              <a:rPr lang="en"/>
              <a:t>Environment Footprint</a:t>
            </a:r>
            <a:endParaRPr/>
          </a:p>
          <a:p>
            <a:pPr indent="-317500" lvl="0" marL="457200" rtl="0" algn="l">
              <a:spcBef>
                <a:spcPts val="0"/>
              </a:spcBef>
              <a:spcAft>
                <a:spcPts val="0"/>
              </a:spcAft>
              <a:buSzPts val="1400"/>
              <a:buChar char="●"/>
            </a:pPr>
            <a:r>
              <a:rPr lang="en"/>
              <a:t>Waste</a:t>
            </a:r>
            <a:endParaRPr/>
          </a:p>
          <a:p>
            <a:pPr indent="0" lvl="0" marL="457200" rtl="0" algn="l">
              <a:spcBef>
                <a:spcPts val="0"/>
              </a:spcBef>
              <a:spcAft>
                <a:spcPts val="0"/>
              </a:spcAft>
              <a:buNone/>
            </a:pPr>
            <a:r>
              <a:t/>
            </a:r>
            <a:endParaRPr/>
          </a:p>
          <a:p>
            <a:pPr indent="-317500" lvl="0" marL="457200" rtl="0" algn="l">
              <a:spcBef>
                <a:spcPts val="0"/>
              </a:spcBef>
              <a:spcAft>
                <a:spcPts val="0"/>
              </a:spcAft>
              <a:buSzPts val="1400"/>
              <a:buChar char="-"/>
            </a:pPr>
            <a:r>
              <a:rPr lang="en"/>
              <a:t>Only roughly 9% of global plastic waste is recycled. [1] Our goal is to lower the environmental impact in our design with recycled plastics instead of virgin plastics. </a:t>
            </a:r>
            <a:endParaRPr/>
          </a:p>
          <a:p>
            <a:pPr indent="-317500" lvl="0" marL="457200" rtl="0" algn="l">
              <a:spcBef>
                <a:spcPts val="0"/>
              </a:spcBef>
              <a:spcAft>
                <a:spcPts val="0"/>
              </a:spcAft>
              <a:buSzPts val="1400"/>
              <a:buChar char="-"/>
            </a:pPr>
            <a:r>
              <a:rPr lang="en"/>
              <a:t>It takes 75% less energy to make something as simple as a plastic bottle with recycled plastics, unlike virgin plastic. [2] </a:t>
            </a:r>
            <a:endParaRPr/>
          </a:p>
          <a:p>
            <a:pPr indent="-317500" lvl="0" marL="457200" rtl="0" algn="l">
              <a:spcBef>
                <a:spcPts val="0"/>
              </a:spcBef>
              <a:spcAft>
                <a:spcPts val="0"/>
              </a:spcAft>
              <a:buSzPts val="1400"/>
              <a:buChar char="-"/>
            </a:pPr>
            <a:r>
              <a:rPr lang="en"/>
              <a:t>White salt is much more reliable for gritting  than brown because it is collected from evaporated seawater, meaning It’s more concentrated and is more effective, reducing residue and waste. [3]</a:t>
            </a:r>
            <a:endParaRPr/>
          </a:p>
          <a:p>
            <a:pPr indent="0" lvl="0" marL="457200" rtl="0" algn="l">
              <a:spcBef>
                <a:spcPts val="0"/>
              </a:spcBef>
              <a:spcAft>
                <a:spcPts val="0"/>
              </a:spcAft>
              <a:buNone/>
            </a:pPr>
            <a:r>
              <a:t/>
            </a:r>
            <a:endParaRPr/>
          </a:p>
          <a:p>
            <a:pPr indent="0" lvl="0" marL="457200" rtl="0" algn="l">
              <a:spcBef>
                <a:spcPts val="0"/>
              </a:spcBef>
              <a:spcAft>
                <a:spcPts val="0"/>
              </a:spcAft>
              <a:buNone/>
            </a:pPr>
            <a:r>
              <a:t/>
            </a:r>
            <a:endParaRPr/>
          </a:p>
        </p:txBody>
      </p:sp>
      <p:pic>
        <p:nvPicPr>
          <p:cNvPr id="317" name="Google Shape;317;p41"/>
          <p:cNvPicPr preferRelativeResize="0"/>
          <p:nvPr/>
        </p:nvPicPr>
        <p:blipFill rotWithShape="1">
          <a:blip r:embed="rId4">
            <a:alphaModFix/>
          </a:blip>
          <a:srcRect b="0" l="16902" r="0" t="0"/>
          <a:stretch/>
        </p:blipFill>
        <p:spPr>
          <a:xfrm>
            <a:off x="5522700" y="735575"/>
            <a:ext cx="3553224" cy="229925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 name="Shape 321"/>
        <p:cNvGrpSpPr/>
        <p:nvPr/>
      </p:nvGrpSpPr>
      <p:grpSpPr>
        <a:xfrm>
          <a:off x="0" y="0"/>
          <a:ext cx="0" cy="0"/>
          <a:chOff x="0" y="0"/>
          <a:chExt cx="0" cy="0"/>
        </a:xfrm>
      </p:grpSpPr>
      <p:pic>
        <p:nvPicPr>
          <p:cNvPr id="322" name="Google Shape;322;p42"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23" name="Google Shape;323;p42"/>
          <p:cNvSpPr txBox="1"/>
          <p:nvPr>
            <p:ph idx="1" type="body"/>
          </p:nvPr>
        </p:nvSpPr>
        <p:spPr>
          <a:xfrm>
            <a:off x="550300" y="997875"/>
            <a:ext cx="3514200" cy="38229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300"/>
              <a:t>The </a:t>
            </a:r>
            <a:r>
              <a:rPr lang="en" sz="1300"/>
              <a:t>most expensive components to manufacture for roombas are the battery used to power them. New roombas </a:t>
            </a:r>
            <a:r>
              <a:rPr lang="en" sz="1300"/>
              <a:t>utilize</a:t>
            </a:r>
            <a:r>
              <a:rPr lang="en" sz="1300"/>
              <a:t> a 14.4V Lithium-ion battery which can cost upwards of £150 per battery. [1]</a:t>
            </a:r>
            <a:endParaRPr sz="1300"/>
          </a:p>
          <a:p>
            <a:pPr indent="0" lvl="0" marL="0" rtl="0" algn="l">
              <a:lnSpc>
                <a:spcPct val="115000"/>
              </a:lnSpc>
              <a:spcBef>
                <a:spcPts val="800"/>
              </a:spcBef>
              <a:spcAft>
                <a:spcPts val="0"/>
              </a:spcAft>
              <a:buClr>
                <a:schemeClr val="dk1"/>
              </a:buClr>
              <a:buSzPts val="1100"/>
              <a:buFont typeface="Arial"/>
              <a:buNone/>
            </a:pPr>
            <a:r>
              <a:rPr lang="en" sz="1300"/>
              <a:t>Lithium-ion batteries can </a:t>
            </a:r>
            <a:r>
              <a:rPr lang="en" sz="1300"/>
              <a:t>oftentimes</a:t>
            </a:r>
            <a:r>
              <a:rPr lang="en" sz="1300"/>
              <a:t> have short lifespans and die from losing charge and lack of use. Solar </a:t>
            </a:r>
            <a:r>
              <a:rPr lang="en" sz="1300"/>
              <a:t>panels could be produced to  help keep the battery alive, allowing for longer lasting battery life.</a:t>
            </a:r>
            <a:endParaRPr sz="1300"/>
          </a:p>
          <a:p>
            <a:pPr indent="0" lvl="0" marL="0" rtl="0" algn="l">
              <a:lnSpc>
                <a:spcPct val="115000"/>
              </a:lnSpc>
              <a:spcBef>
                <a:spcPts val="800"/>
              </a:spcBef>
              <a:spcAft>
                <a:spcPts val="800"/>
              </a:spcAft>
              <a:buClr>
                <a:schemeClr val="dk1"/>
              </a:buClr>
              <a:buSzPts val="1100"/>
              <a:buFont typeface="Arial"/>
              <a:buNone/>
            </a:pPr>
            <a:r>
              <a:rPr lang="en" sz="1300"/>
              <a:t>Furthermore, recycled plastics can be a good cheap option for the body of the robot, which can also have a positive impact on the environment. </a:t>
            </a:r>
            <a:endParaRPr sz="1300"/>
          </a:p>
        </p:txBody>
      </p:sp>
      <p:sp>
        <p:nvSpPr>
          <p:cNvPr id="324" name="Google Shape;324;p42"/>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PRODUCTION</a:t>
            </a:r>
            <a:endParaRPr/>
          </a:p>
          <a:p>
            <a:pPr indent="0" lvl="0" marL="0" rtl="0" algn="l">
              <a:spcBef>
                <a:spcPts val="0"/>
              </a:spcBef>
              <a:spcAft>
                <a:spcPts val="0"/>
              </a:spcAft>
              <a:buNone/>
            </a:pPr>
            <a:r>
              <a:t/>
            </a:r>
            <a:endParaRPr/>
          </a:p>
        </p:txBody>
      </p:sp>
      <p:pic>
        <p:nvPicPr>
          <p:cNvPr id="325" name="Google Shape;325;p42"/>
          <p:cNvPicPr preferRelativeResize="0"/>
          <p:nvPr/>
        </p:nvPicPr>
        <p:blipFill>
          <a:blip r:embed="rId4">
            <a:alphaModFix/>
          </a:blip>
          <a:stretch>
            <a:fillRect/>
          </a:stretch>
        </p:blipFill>
        <p:spPr>
          <a:xfrm>
            <a:off x="4251775" y="794437"/>
            <a:ext cx="4739499" cy="355462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9" name="Shape 329"/>
        <p:cNvGrpSpPr/>
        <p:nvPr/>
      </p:nvGrpSpPr>
      <p:grpSpPr>
        <a:xfrm>
          <a:off x="0" y="0"/>
          <a:ext cx="0" cy="0"/>
          <a:chOff x="0" y="0"/>
          <a:chExt cx="0" cy="0"/>
        </a:xfrm>
      </p:grpSpPr>
      <p:pic>
        <p:nvPicPr>
          <p:cNvPr id="330" name="Google Shape;330;p43"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31" name="Google Shape;331;p43"/>
          <p:cNvSpPr txBox="1"/>
          <p:nvPr>
            <p:ph idx="1" type="body"/>
          </p:nvPr>
        </p:nvSpPr>
        <p:spPr>
          <a:xfrm>
            <a:off x="616825" y="1071775"/>
            <a:ext cx="4497000" cy="3822900"/>
          </a:xfrm>
          <a:prstGeom prst="rect">
            <a:avLst/>
          </a:prstGeom>
        </p:spPr>
        <p:txBody>
          <a:bodyPr anchorCtr="0" anchor="t" bIns="91425" lIns="91425" spcFirstLastPara="1" rIns="91425" wrap="square" tIns="91425">
            <a:noAutofit/>
          </a:bodyPr>
          <a:lstStyle/>
          <a:p>
            <a:pPr indent="-311150" lvl="0" marL="457200" rtl="0" algn="l">
              <a:spcBef>
                <a:spcPts val="0"/>
              </a:spcBef>
              <a:spcAft>
                <a:spcPts val="0"/>
              </a:spcAft>
              <a:buSzPts val="1300"/>
              <a:buChar char="●"/>
            </a:pPr>
            <a:r>
              <a:rPr lang="en" sz="1300"/>
              <a:t>Research shows that swansea can cost as much as </a:t>
            </a:r>
            <a:r>
              <a:rPr lang="en" sz="1300">
                <a:latin typeface="Albert Sans SemiBold"/>
                <a:ea typeface="Albert Sans SemiBold"/>
                <a:cs typeface="Albert Sans SemiBold"/>
                <a:sym typeface="Albert Sans SemiBold"/>
              </a:rPr>
              <a:t>£8,000 </a:t>
            </a:r>
            <a:r>
              <a:rPr lang="en" sz="1300"/>
              <a:t>a night to refill its grit bins.[1] </a:t>
            </a:r>
            <a:endParaRPr sz="1300"/>
          </a:p>
          <a:p>
            <a:pPr indent="0" lvl="0" marL="457200" rtl="0" algn="l">
              <a:spcBef>
                <a:spcPts val="0"/>
              </a:spcBef>
              <a:spcAft>
                <a:spcPts val="0"/>
              </a:spcAft>
              <a:buNone/>
            </a:pPr>
            <a:r>
              <a:t/>
            </a:r>
            <a:endParaRPr sz="1300"/>
          </a:p>
          <a:p>
            <a:pPr indent="-311150" lvl="0" marL="457200" rtl="0" algn="l">
              <a:lnSpc>
                <a:spcPct val="150000"/>
              </a:lnSpc>
              <a:spcBef>
                <a:spcPts val="0"/>
              </a:spcBef>
              <a:spcAft>
                <a:spcPts val="0"/>
              </a:spcAft>
              <a:buSzPts val="1300"/>
              <a:buChar char="●"/>
            </a:pPr>
            <a:r>
              <a:rPr lang="en" sz="1300"/>
              <a:t>Creating stations in which the robot can not only charge but also re-fill its grit supply. </a:t>
            </a:r>
            <a:endParaRPr sz="1300"/>
          </a:p>
          <a:p>
            <a:pPr indent="-311150" lvl="0" marL="457200" rtl="0" algn="l">
              <a:lnSpc>
                <a:spcPct val="150000"/>
              </a:lnSpc>
              <a:spcBef>
                <a:spcPts val="0"/>
              </a:spcBef>
              <a:spcAft>
                <a:spcPts val="0"/>
              </a:spcAft>
              <a:buSzPts val="1300"/>
              <a:buChar char="●"/>
            </a:pPr>
            <a:r>
              <a:rPr lang="en" sz="1300"/>
              <a:t>I</a:t>
            </a:r>
            <a:r>
              <a:rPr lang="en" sz="1300"/>
              <a:t>t's</a:t>
            </a:r>
            <a:r>
              <a:rPr lang="en" sz="1300"/>
              <a:t> important to not </a:t>
            </a:r>
            <a:r>
              <a:rPr lang="en" sz="1300"/>
              <a:t>overfill</a:t>
            </a:r>
            <a:r>
              <a:rPr lang="en" sz="1300"/>
              <a:t> grit bins to minimise over-spending. </a:t>
            </a:r>
            <a:endParaRPr sz="1300"/>
          </a:p>
          <a:p>
            <a:pPr indent="-311150" lvl="0" marL="457200" rtl="0" algn="l">
              <a:lnSpc>
                <a:spcPct val="150000"/>
              </a:lnSpc>
              <a:spcBef>
                <a:spcPts val="0"/>
              </a:spcBef>
              <a:spcAft>
                <a:spcPts val="0"/>
              </a:spcAft>
              <a:buSzPts val="1300"/>
              <a:buChar char="●"/>
            </a:pPr>
            <a:r>
              <a:rPr lang="en" sz="1300"/>
              <a:t>A </a:t>
            </a:r>
            <a:r>
              <a:rPr lang="en" sz="1300"/>
              <a:t>sensor located within the grit container which can send a signal to the council when it needs to be refilled.</a:t>
            </a:r>
            <a:endParaRPr sz="1300"/>
          </a:p>
          <a:p>
            <a:pPr indent="-311150" lvl="0" marL="457200" rtl="0" algn="l">
              <a:lnSpc>
                <a:spcPct val="150000"/>
              </a:lnSpc>
              <a:spcBef>
                <a:spcPts val="0"/>
              </a:spcBef>
              <a:spcAft>
                <a:spcPts val="0"/>
              </a:spcAft>
              <a:buSzPts val="1300"/>
              <a:buChar char="●"/>
            </a:pPr>
            <a:r>
              <a:rPr lang="en" sz="1300"/>
              <a:t>Putting resources into areas not commonly used by pedestrians can be seen as a waste of funds which are better spent elsewhere. [2] </a:t>
            </a:r>
            <a:endParaRPr sz="1300"/>
          </a:p>
          <a:p>
            <a:pPr indent="0" lvl="0" marL="0" rtl="0" algn="l">
              <a:lnSpc>
                <a:spcPct val="115000"/>
              </a:lnSpc>
              <a:spcBef>
                <a:spcPts val="800"/>
              </a:spcBef>
              <a:spcAft>
                <a:spcPts val="0"/>
              </a:spcAft>
              <a:buClr>
                <a:schemeClr val="dk1"/>
              </a:buClr>
              <a:buSzPts val="1100"/>
              <a:buFont typeface="Arial"/>
              <a:buNone/>
            </a:pPr>
            <a:r>
              <a:t/>
            </a:r>
            <a:endParaRPr sz="1300"/>
          </a:p>
          <a:p>
            <a:pPr indent="0" lvl="0" marL="0" rtl="0" algn="l">
              <a:lnSpc>
                <a:spcPct val="115000"/>
              </a:lnSpc>
              <a:spcBef>
                <a:spcPts val="800"/>
              </a:spcBef>
              <a:spcAft>
                <a:spcPts val="0"/>
              </a:spcAft>
              <a:buClr>
                <a:schemeClr val="dk1"/>
              </a:buClr>
              <a:buSzPts val="1100"/>
              <a:buFont typeface="Arial"/>
              <a:buNone/>
            </a:pPr>
            <a:r>
              <a:t/>
            </a:r>
            <a:endParaRPr sz="1300"/>
          </a:p>
          <a:p>
            <a:pPr indent="0" lvl="0" marL="0" rtl="0" algn="l">
              <a:lnSpc>
                <a:spcPct val="115000"/>
              </a:lnSpc>
              <a:spcBef>
                <a:spcPts val="800"/>
              </a:spcBef>
              <a:spcAft>
                <a:spcPts val="800"/>
              </a:spcAft>
              <a:buClr>
                <a:schemeClr val="dk1"/>
              </a:buClr>
              <a:buSzPts val="1100"/>
              <a:buFont typeface="Arial"/>
              <a:buNone/>
            </a:pPr>
            <a:r>
              <a:t/>
            </a:r>
            <a:endParaRPr sz="1300"/>
          </a:p>
        </p:txBody>
      </p:sp>
      <p:sp>
        <p:nvSpPr>
          <p:cNvPr id="332" name="Google Shape;332;p43"/>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PRODUCTION</a:t>
            </a:r>
            <a:endParaRPr/>
          </a:p>
          <a:p>
            <a:pPr indent="0" lvl="0" marL="0" rtl="0" algn="l">
              <a:spcBef>
                <a:spcPts val="0"/>
              </a:spcBef>
              <a:spcAft>
                <a:spcPts val="0"/>
              </a:spcAft>
              <a:buNone/>
            </a:pPr>
            <a:r>
              <a:t/>
            </a:r>
            <a:endParaRPr/>
          </a:p>
        </p:txBody>
      </p:sp>
      <p:pic>
        <p:nvPicPr>
          <p:cNvPr id="333" name="Google Shape;333;p43"/>
          <p:cNvPicPr preferRelativeResize="0"/>
          <p:nvPr/>
        </p:nvPicPr>
        <p:blipFill>
          <a:blip r:embed="rId4">
            <a:alphaModFix/>
          </a:blip>
          <a:stretch>
            <a:fillRect/>
          </a:stretch>
        </p:blipFill>
        <p:spPr>
          <a:xfrm>
            <a:off x="5492825" y="1133125"/>
            <a:ext cx="2877225" cy="28772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 name="Shape 337"/>
        <p:cNvGrpSpPr/>
        <p:nvPr/>
      </p:nvGrpSpPr>
      <p:grpSpPr>
        <a:xfrm>
          <a:off x="0" y="0"/>
          <a:ext cx="0" cy="0"/>
          <a:chOff x="0" y="0"/>
          <a:chExt cx="0" cy="0"/>
        </a:xfrm>
      </p:grpSpPr>
      <p:sp>
        <p:nvSpPr>
          <p:cNvPr id="338" name="Google Shape;338;p44"/>
          <p:cNvSpPr txBox="1"/>
          <p:nvPr>
            <p:ph idx="1" type="body"/>
          </p:nvPr>
        </p:nvSpPr>
        <p:spPr>
          <a:xfrm>
            <a:off x="266125" y="1199375"/>
            <a:ext cx="4039500" cy="37443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Main causes of faults:</a:t>
            </a:r>
            <a:endParaRPr/>
          </a:p>
          <a:p>
            <a:pPr indent="-317500" lvl="1" marL="914400" rtl="0" algn="l">
              <a:spcBef>
                <a:spcPts val="0"/>
              </a:spcBef>
              <a:spcAft>
                <a:spcPts val="0"/>
              </a:spcAft>
              <a:buSzPts val="1400"/>
              <a:buChar char="○"/>
            </a:pPr>
            <a:r>
              <a:rPr lang="en"/>
              <a:t>Corrosion</a:t>
            </a:r>
            <a:endParaRPr/>
          </a:p>
          <a:p>
            <a:pPr indent="-317500" lvl="1" marL="914400" rtl="0" algn="l">
              <a:spcBef>
                <a:spcPts val="0"/>
              </a:spcBef>
              <a:spcAft>
                <a:spcPts val="0"/>
              </a:spcAft>
              <a:buSzPts val="1400"/>
              <a:buChar char="○"/>
            </a:pPr>
            <a:r>
              <a:rPr lang="en"/>
              <a:t>Wear</a:t>
            </a:r>
            <a:endParaRPr/>
          </a:p>
          <a:p>
            <a:pPr indent="-317500" lvl="1" marL="914400" rtl="0" algn="l">
              <a:spcBef>
                <a:spcPts val="0"/>
              </a:spcBef>
              <a:spcAft>
                <a:spcPts val="0"/>
              </a:spcAft>
              <a:buSzPts val="1400"/>
              <a:buChar char="○"/>
            </a:pPr>
            <a:r>
              <a:rPr lang="en"/>
              <a:t>Water damage</a:t>
            </a:r>
            <a:endParaRPr/>
          </a:p>
          <a:p>
            <a:pPr indent="-317500" lvl="0" marL="457200" rtl="0" algn="l">
              <a:spcBef>
                <a:spcPts val="0"/>
              </a:spcBef>
              <a:spcAft>
                <a:spcPts val="0"/>
              </a:spcAft>
              <a:buSzPts val="1400"/>
              <a:buChar char="●"/>
            </a:pPr>
            <a:r>
              <a:rPr lang="en"/>
              <a:t>Each component will need specific care: </a:t>
            </a:r>
            <a:endParaRPr/>
          </a:p>
          <a:p>
            <a:pPr indent="-317500" lvl="1" marL="914400" rtl="0" algn="l">
              <a:spcBef>
                <a:spcPts val="0"/>
              </a:spcBef>
              <a:spcAft>
                <a:spcPts val="0"/>
              </a:spcAft>
              <a:buSzPts val="1400"/>
              <a:buChar char="○"/>
            </a:pPr>
            <a:r>
              <a:rPr b="1" lang="en"/>
              <a:t>Hopper</a:t>
            </a:r>
            <a:r>
              <a:rPr lang="en"/>
              <a:t>: Thorough clean and inspection regularly.</a:t>
            </a:r>
            <a:endParaRPr/>
          </a:p>
          <a:p>
            <a:pPr indent="-317500" lvl="1" marL="914400" rtl="0" algn="l">
              <a:spcBef>
                <a:spcPts val="0"/>
              </a:spcBef>
              <a:spcAft>
                <a:spcPts val="0"/>
              </a:spcAft>
              <a:buSzPts val="1400"/>
              <a:buChar char="○"/>
            </a:pPr>
            <a:r>
              <a:rPr b="1" lang="en"/>
              <a:t>Spreading Mechanism</a:t>
            </a:r>
            <a:r>
              <a:rPr lang="en"/>
              <a:t>: Ensure free of debris and running smoothly.</a:t>
            </a:r>
            <a:endParaRPr/>
          </a:p>
          <a:p>
            <a:pPr indent="-317500" lvl="1" marL="914400" rtl="0" algn="l">
              <a:spcBef>
                <a:spcPts val="0"/>
              </a:spcBef>
              <a:spcAft>
                <a:spcPts val="0"/>
              </a:spcAft>
              <a:buSzPts val="1400"/>
              <a:buChar char="○"/>
            </a:pPr>
            <a:r>
              <a:rPr b="1" lang="en"/>
              <a:t>Chassis and Body</a:t>
            </a:r>
            <a:r>
              <a:rPr lang="en"/>
              <a:t>: Inspect regularly and treat with anti-corrosion protection.</a:t>
            </a:r>
            <a:endParaRPr/>
          </a:p>
          <a:p>
            <a:pPr indent="-317500" lvl="1" marL="914400" rtl="0" algn="l">
              <a:spcBef>
                <a:spcPts val="0"/>
              </a:spcBef>
              <a:spcAft>
                <a:spcPts val="0"/>
              </a:spcAft>
              <a:buSzPts val="1400"/>
              <a:buChar char="○"/>
            </a:pPr>
            <a:r>
              <a:rPr b="1" lang="en"/>
              <a:t>Electrical Components</a:t>
            </a:r>
            <a:r>
              <a:rPr lang="en"/>
              <a:t>: </a:t>
            </a:r>
            <a:r>
              <a:rPr lang="en"/>
              <a:t>Inspect regularly and coat with grease.</a:t>
            </a:r>
            <a:endParaRPr/>
          </a:p>
          <a:p>
            <a:pPr indent="0" lvl="0" marL="914400" rtl="0" algn="l">
              <a:spcBef>
                <a:spcPts val="0"/>
              </a:spcBef>
              <a:spcAft>
                <a:spcPts val="0"/>
              </a:spcAft>
              <a:buNone/>
            </a:pPr>
            <a:r>
              <a:t/>
            </a:r>
            <a:endParaRPr/>
          </a:p>
          <a:p>
            <a:pPr indent="0" lvl="0" marL="457200" rtl="0" algn="l">
              <a:spcBef>
                <a:spcPts val="0"/>
              </a:spcBef>
              <a:spcAft>
                <a:spcPts val="0"/>
              </a:spcAft>
              <a:buNone/>
            </a:pPr>
            <a:r>
              <a:t/>
            </a:r>
            <a:endParaRPr/>
          </a:p>
        </p:txBody>
      </p:sp>
      <p:sp>
        <p:nvSpPr>
          <p:cNvPr id="339" name="Google Shape;339;p44"/>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MAINTENANCE </a:t>
            </a:r>
            <a:endParaRPr/>
          </a:p>
          <a:p>
            <a:pPr indent="0" lvl="0" marL="0" rtl="0" algn="l">
              <a:spcBef>
                <a:spcPts val="0"/>
              </a:spcBef>
              <a:spcAft>
                <a:spcPts val="0"/>
              </a:spcAft>
              <a:buNone/>
            </a:pPr>
            <a:r>
              <a:t/>
            </a:r>
            <a:endParaRPr/>
          </a:p>
        </p:txBody>
      </p:sp>
      <p:pic>
        <p:nvPicPr>
          <p:cNvPr id="340" name="Google Shape;340;p44"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pic>
        <p:nvPicPr>
          <p:cNvPr id="341" name="Google Shape;341;p44"/>
          <p:cNvPicPr preferRelativeResize="0"/>
          <p:nvPr/>
        </p:nvPicPr>
        <p:blipFill>
          <a:blip r:embed="rId4">
            <a:alphaModFix/>
          </a:blip>
          <a:stretch>
            <a:fillRect/>
          </a:stretch>
        </p:blipFill>
        <p:spPr>
          <a:xfrm>
            <a:off x="4524900" y="1493586"/>
            <a:ext cx="4402551" cy="2472600"/>
          </a:xfrm>
          <a:prstGeom prst="rect">
            <a:avLst/>
          </a:prstGeom>
          <a:noFill/>
          <a:ln>
            <a:noFill/>
          </a:ln>
        </p:spPr>
      </p:pic>
      <p:sp>
        <p:nvSpPr>
          <p:cNvPr id="342" name="Google Shape;342;p44"/>
          <p:cNvSpPr txBox="1"/>
          <p:nvPr/>
        </p:nvSpPr>
        <p:spPr>
          <a:xfrm>
            <a:off x="4524900" y="4059200"/>
            <a:ext cx="30000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a:solidFill>
                  <a:schemeClr val="dk1"/>
                </a:solidFill>
                <a:latin typeface="Albert Sans"/>
                <a:ea typeface="Albert Sans"/>
                <a:cs typeface="Albert Sans"/>
                <a:sym typeface="Albert Sans"/>
              </a:rPr>
              <a:t>[3] [4]</a:t>
            </a:r>
            <a:endParaRPr/>
          </a:p>
        </p:txBody>
      </p:sp>
      <p:sp>
        <p:nvSpPr>
          <p:cNvPr id="343" name="Google Shape;343;p44"/>
          <p:cNvSpPr txBox="1"/>
          <p:nvPr>
            <p:ph idx="12" type="sldNum"/>
          </p:nvPr>
        </p:nvSpPr>
        <p:spPr>
          <a:xfrm>
            <a:off x="7711837" y="4743250"/>
            <a:ext cx="1393500" cy="4002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Frankie Snow</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7" name="Shape 347"/>
        <p:cNvGrpSpPr/>
        <p:nvPr/>
      </p:nvGrpSpPr>
      <p:grpSpPr>
        <a:xfrm>
          <a:off x="0" y="0"/>
          <a:ext cx="0" cy="0"/>
          <a:chOff x="0" y="0"/>
          <a:chExt cx="0" cy="0"/>
        </a:xfrm>
      </p:grpSpPr>
      <p:sp>
        <p:nvSpPr>
          <p:cNvPr id="348" name="Google Shape;348;p45"/>
          <p:cNvSpPr txBox="1"/>
          <p:nvPr>
            <p:ph idx="1" type="body"/>
          </p:nvPr>
        </p:nvSpPr>
        <p:spPr>
          <a:xfrm>
            <a:off x="618125" y="1017725"/>
            <a:ext cx="3528600" cy="3710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Schedule of maintenance:</a:t>
            </a:r>
            <a:endParaRPr/>
          </a:p>
          <a:p>
            <a:pPr indent="-317500" lvl="0" marL="457200" rtl="0" algn="l">
              <a:spcBef>
                <a:spcPts val="0"/>
              </a:spcBef>
              <a:spcAft>
                <a:spcPts val="0"/>
              </a:spcAft>
              <a:buSzPts val="1400"/>
              <a:buChar char="●"/>
            </a:pPr>
            <a:r>
              <a:rPr b="1" lang="en"/>
              <a:t>Weekly</a:t>
            </a:r>
            <a:endParaRPr b="1"/>
          </a:p>
          <a:p>
            <a:pPr indent="-317500" lvl="1" marL="914400" rtl="0" algn="l">
              <a:spcBef>
                <a:spcPts val="0"/>
              </a:spcBef>
              <a:spcAft>
                <a:spcPts val="0"/>
              </a:spcAft>
              <a:buSzPts val="1400"/>
              <a:buChar char="○"/>
            </a:pPr>
            <a:r>
              <a:rPr lang="en"/>
              <a:t>Empty</a:t>
            </a:r>
            <a:endParaRPr/>
          </a:p>
          <a:p>
            <a:pPr indent="-317500" lvl="1" marL="914400" rtl="0" algn="l">
              <a:spcBef>
                <a:spcPts val="0"/>
              </a:spcBef>
              <a:spcAft>
                <a:spcPts val="0"/>
              </a:spcAft>
              <a:buSzPts val="1400"/>
              <a:buChar char="○"/>
            </a:pPr>
            <a:r>
              <a:rPr lang="en"/>
              <a:t>Check sensors</a:t>
            </a:r>
            <a:endParaRPr/>
          </a:p>
          <a:p>
            <a:pPr indent="-317500" lvl="0" marL="457200" rtl="0" algn="l">
              <a:spcBef>
                <a:spcPts val="0"/>
              </a:spcBef>
              <a:spcAft>
                <a:spcPts val="0"/>
              </a:spcAft>
              <a:buSzPts val="1400"/>
              <a:buChar char="●"/>
            </a:pPr>
            <a:r>
              <a:rPr b="1" lang="en"/>
              <a:t>Monthly</a:t>
            </a:r>
            <a:endParaRPr b="1"/>
          </a:p>
          <a:p>
            <a:pPr indent="-317500" lvl="1" marL="914400" rtl="0" algn="l">
              <a:spcBef>
                <a:spcPts val="0"/>
              </a:spcBef>
              <a:spcAft>
                <a:spcPts val="0"/>
              </a:spcAft>
              <a:buSzPts val="1400"/>
              <a:buChar char="○"/>
            </a:pPr>
            <a:r>
              <a:rPr lang="en"/>
              <a:t>Inspect underside</a:t>
            </a:r>
            <a:endParaRPr/>
          </a:p>
          <a:p>
            <a:pPr indent="-317500" lvl="1" marL="914400" rtl="0" algn="l">
              <a:spcBef>
                <a:spcPts val="0"/>
              </a:spcBef>
              <a:spcAft>
                <a:spcPts val="0"/>
              </a:spcAft>
              <a:buSzPts val="1400"/>
              <a:buChar char="○"/>
            </a:pPr>
            <a:r>
              <a:rPr lang="en"/>
              <a:t>Inspect wheels</a:t>
            </a:r>
            <a:endParaRPr/>
          </a:p>
          <a:p>
            <a:pPr indent="-317500" lvl="1" marL="914400" rtl="0" algn="l">
              <a:spcBef>
                <a:spcPts val="0"/>
              </a:spcBef>
              <a:spcAft>
                <a:spcPts val="0"/>
              </a:spcAft>
              <a:buSzPts val="1400"/>
              <a:buChar char="○"/>
            </a:pPr>
            <a:r>
              <a:rPr lang="en"/>
              <a:t>Inspect sensors</a:t>
            </a:r>
            <a:endParaRPr/>
          </a:p>
          <a:p>
            <a:pPr indent="-317500" lvl="0" marL="457200" rtl="0" algn="l">
              <a:spcBef>
                <a:spcPts val="0"/>
              </a:spcBef>
              <a:spcAft>
                <a:spcPts val="0"/>
              </a:spcAft>
              <a:buSzPts val="1400"/>
              <a:buChar char="●"/>
            </a:pPr>
            <a:r>
              <a:rPr b="1" lang="en"/>
              <a:t>Seasonally</a:t>
            </a:r>
            <a:endParaRPr b="1"/>
          </a:p>
          <a:p>
            <a:pPr indent="-317500" lvl="1" marL="914400" rtl="0" algn="l">
              <a:spcBef>
                <a:spcPts val="0"/>
              </a:spcBef>
              <a:spcAft>
                <a:spcPts val="0"/>
              </a:spcAft>
              <a:buSzPts val="1400"/>
              <a:buChar char="○"/>
            </a:pPr>
            <a:r>
              <a:rPr lang="en"/>
              <a:t>Replace blades</a:t>
            </a:r>
            <a:endParaRPr/>
          </a:p>
          <a:p>
            <a:pPr indent="-317500" lvl="1" marL="914400" rtl="0" algn="l">
              <a:spcBef>
                <a:spcPts val="0"/>
              </a:spcBef>
              <a:spcAft>
                <a:spcPts val="0"/>
              </a:spcAft>
              <a:buSzPts val="1400"/>
              <a:buChar char="○"/>
            </a:pPr>
            <a:r>
              <a:rPr lang="en"/>
              <a:t>Inspect battery</a:t>
            </a:r>
            <a:endParaRPr/>
          </a:p>
          <a:p>
            <a:pPr indent="-317500" lvl="1" marL="914400" rtl="0" algn="l">
              <a:spcBef>
                <a:spcPts val="0"/>
              </a:spcBef>
              <a:spcAft>
                <a:spcPts val="0"/>
              </a:spcAft>
              <a:buSzPts val="1400"/>
              <a:buChar char="○"/>
            </a:pPr>
            <a:r>
              <a:rPr lang="en"/>
              <a:t>Inspect dock</a:t>
            </a:r>
            <a:endParaRPr/>
          </a:p>
          <a:p>
            <a:pPr indent="-317500" lvl="0" marL="457200" rtl="0" algn="l">
              <a:spcBef>
                <a:spcPts val="0"/>
              </a:spcBef>
              <a:spcAft>
                <a:spcPts val="0"/>
              </a:spcAft>
              <a:buSzPts val="1400"/>
              <a:buChar char="●"/>
            </a:pPr>
            <a:r>
              <a:rPr b="1" lang="en"/>
              <a:t>Low Usage Periods</a:t>
            </a:r>
            <a:endParaRPr b="1"/>
          </a:p>
          <a:p>
            <a:pPr indent="-317500" lvl="1" marL="914400" rtl="0" algn="l">
              <a:spcBef>
                <a:spcPts val="0"/>
              </a:spcBef>
              <a:spcAft>
                <a:spcPts val="0"/>
              </a:spcAft>
              <a:buSzPts val="1400"/>
              <a:buChar char="○"/>
            </a:pPr>
            <a:r>
              <a:rPr lang="en"/>
              <a:t>Thorough clean and dry</a:t>
            </a:r>
            <a:endParaRPr/>
          </a:p>
          <a:p>
            <a:pPr indent="-317500" lvl="1" marL="914400" rtl="0" algn="l">
              <a:spcBef>
                <a:spcPts val="0"/>
              </a:spcBef>
              <a:spcAft>
                <a:spcPts val="0"/>
              </a:spcAft>
              <a:buSzPts val="1400"/>
              <a:buChar char="○"/>
            </a:pPr>
            <a:r>
              <a:rPr lang="en"/>
              <a:t>Store dry and sheltered</a:t>
            </a:r>
            <a:endParaRPr/>
          </a:p>
          <a:p>
            <a:pPr indent="-317500" lvl="1" marL="914400" rtl="0" algn="l">
              <a:spcBef>
                <a:spcPts val="0"/>
              </a:spcBef>
              <a:spcAft>
                <a:spcPts val="0"/>
              </a:spcAft>
              <a:buSzPts val="1400"/>
              <a:buChar char="○"/>
            </a:pPr>
            <a:r>
              <a:rPr lang="en"/>
              <a:t>Charge periodically</a:t>
            </a:r>
            <a:endParaRPr/>
          </a:p>
        </p:txBody>
      </p:sp>
      <p:sp>
        <p:nvSpPr>
          <p:cNvPr id="349" name="Google Shape;349;p45"/>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MAINTENANCE  </a:t>
            </a:r>
            <a:endParaRPr/>
          </a:p>
          <a:p>
            <a:pPr indent="0" lvl="0" marL="0" rtl="0" algn="l">
              <a:spcBef>
                <a:spcPts val="0"/>
              </a:spcBef>
              <a:spcAft>
                <a:spcPts val="0"/>
              </a:spcAft>
              <a:buNone/>
            </a:pPr>
            <a:r>
              <a:t/>
            </a:r>
            <a:endParaRPr/>
          </a:p>
        </p:txBody>
      </p:sp>
      <p:pic>
        <p:nvPicPr>
          <p:cNvPr id="350" name="Google Shape;350;p45"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pic>
        <p:nvPicPr>
          <p:cNvPr id="351" name="Google Shape;351;p45"/>
          <p:cNvPicPr preferRelativeResize="0"/>
          <p:nvPr/>
        </p:nvPicPr>
        <p:blipFill>
          <a:blip r:embed="rId4">
            <a:alphaModFix/>
          </a:blip>
          <a:stretch>
            <a:fillRect/>
          </a:stretch>
        </p:blipFill>
        <p:spPr>
          <a:xfrm>
            <a:off x="4550050" y="1460525"/>
            <a:ext cx="4033424" cy="2688949"/>
          </a:xfrm>
          <a:prstGeom prst="rect">
            <a:avLst/>
          </a:prstGeom>
          <a:noFill/>
          <a:ln>
            <a:noFill/>
          </a:ln>
        </p:spPr>
      </p:pic>
      <p:sp>
        <p:nvSpPr>
          <p:cNvPr id="352" name="Google Shape;352;p45"/>
          <p:cNvSpPr txBox="1"/>
          <p:nvPr/>
        </p:nvSpPr>
        <p:spPr>
          <a:xfrm>
            <a:off x="4550050" y="4232150"/>
            <a:ext cx="30000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a:solidFill>
                  <a:schemeClr val="dk1"/>
                </a:solidFill>
                <a:latin typeface="Albert Sans"/>
                <a:ea typeface="Albert Sans"/>
                <a:cs typeface="Albert Sans"/>
                <a:sym typeface="Albert Sans"/>
              </a:rPr>
              <a:t>[5] [6]</a:t>
            </a:r>
            <a:endParaRPr/>
          </a:p>
        </p:txBody>
      </p:sp>
      <p:sp>
        <p:nvSpPr>
          <p:cNvPr id="353" name="Google Shape;353;p45"/>
          <p:cNvSpPr txBox="1"/>
          <p:nvPr>
            <p:ph idx="12" type="sldNum"/>
          </p:nvPr>
        </p:nvSpPr>
        <p:spPr>
          <a:xfrm>
            <a:off x="7757237" y="4743250"/>
            <a:ext cx="1348200" cy="4002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Frankie Snow</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7" name="Shape 357"/>
        <p:cNvGrpSpPr/>
        <p:nvPr/>
      </p:nvGrpSpPr>
      <p:grpSpPr>
        <a:xfrm>
          <a:off x="0" y="0"/>
          <a:ext cx="0" cy="0"/>
          <a:chOff x="0" y="0"/>
          <a:chExt cx="0" cy="0"/>
        </a:xfrm>
      </p:grpSpPr>
      <p:sp>
        <p:nvSpPr>
          <p:cNvPr id="358" name="Google Shape;358;p46"/>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 Oliver Altissimo</a:t>
            </a:r>
            <a:endParaRPr/>
          </a:p>
          <a:p>
            <a:pPr indent="0" lvl="0" marL="0" rtl="0" algn="l">
              <a:spcBef>
                <a:spcPts val="0"/>
              </a:spcBef>
              <a:spcAft>
                <a:spcPts val="0"/>
              </a:spcAft>
              <a:buNone/>
            </a:pPr>
            <a:r>
              <a:t/>
            </a:r>
            <a:endParaRPr/>
          </a:p>
        </p:txBody>
      </p:sp>
      <p:pic>
        <p:nvPicPr>
          <p:cNvPr id="359" name="Google Shape;359;p46"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60" name="Google Shape;360;p46"/>
          <p:cNvSpPr txBox="1"/>
          <p:nvPr>
            <p:ph idx="1" type="body"/>
          </p:nvPr>
        </p:nvSpPr>
        <p:spPr>
          <a:xfrm>
            <a:off x="515100" y="1249550"/>
            <a:ext cx="8363100" cy="3533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N/A, “[Everything explained] How do robotic lawnmowers without boundary wires work?,” </a:t>
            </a:r>
            <a:r>
              <a:rPr i="1" lang="en" sz="1100">
                <a:latin typeface="Arial"/>
                <a:ea typeface="Arial"/>
                <a:cs typeface="Arial"/>
                <a:sym typeface="Arial"/>
              </a:rPr>
              <a:t>Segway Navimow Europe</a:t>
            </a:r>
            <a:r>
              <a:rPr lang="en" sz="1100">
                <a:latin typeface="Arial"/>
                <a:ea typeface="Arial"/>
                <a:cs typeface="Arial"/>
                <a:sym typeface="Arial"/>
              </a:rPr>
              <a:t>, 2025. https://navimow.segway.com/blogs/technology/everything-explained-how-do-robotic-lawnmowers-without-boundary-wires-work#3 (accessed Feb. 12, 2026).</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[2] N/A, “How Does Husqvarna Automower® GPS Assisted Navigation Work?,” </a:t>
            </a:r>
            <a:r>
              <a:rPr i="1" lang="en" sz="1100">
                <a:latin typeface="Arial"/>
                <a:ea typeface="Arial"/>
                <a:cs typeface="Arial"/>
                <a:sym typeface="Arial"/>
              </a:rPr>
              <a:t>Husqvarna.com</a:t>
            </a:r>
            <a:r>
              <a:rPr lang="en" sz="1100">
                <a:latin typeface="Arial"/>
                <a:ea typeface="Arial"/>
                <a:cs typeface="Arial"/>
                <a:sym typeface="Arial"/>
              </a:rPr>
              <a:t>, 2023. https://www.husqvarna.com/nz/learn-and-discover/how-does-husqvarna-automower-gps-assisted-navigation-work/</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[3] N/A, “The detailed connections process | National Grid ET,” </a:t>
            </a:r>
            <a:r>
              <a:rPr i="1" lang="en" sz="1100">
                <a:latin typeface="Arial"/>
                <a:ea typeface="Arial"/>
                <a:cs typeface="Arial"/>
                <a:sym typeface="Arial"/>
              </a:rPr>
              <a:t>Nationalgrid.com</a:t>
            </a:r>
            <a:r>
              <a:rPr lang="en" sz="1100">
                <a:latin typeface="Arial"/>
                <a:ea typeface="Arial"/>
                <a:cs typeface="Arial"/>
                <a:sym typeface="Arial"/>
              </a:rPr>
              <a:t>, 2024. https://www.nationalgrid.com/electricity-transmission/connections/detailed-connections-process</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F. Hafemann, “N/A,” </a:t>
            </a:r>
            <a:r>
              <a:rPr i="1" lang="en" sz="1100">
                <a:latin typeface="Arial"/>
                <a:ea typeface="Arial"/>
                <a:cs typeface="Arial"/>
                <a:sym typeface="Arial"/>
              </a:rPr>
              <a:t>Gettyimages.co.uk</a:t>
            </a:r>
            <a:r>
              <a:rPr lang="en" sz="1100">
                <a:latin typeface="Arial"/>
                <a:ea typeface="Arial"/>
                <a:cs typeface="Arial"/>
                <a:sym typeface="Arial"/>
              </a:rPr>
              <a:t>, 2020. https://www.gettyimages.co.uk/photos/robot-lawn-mower</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N/A, “Roomba® Plus 505 Combo Robots - 3D LiDAR Mapping,” </a:t>
            </a:r>
            <a:r>
              <a:rPr i="1" lang="en" sz="1100">
                <a:latin typeface="Arial"/>
                <a:ea typeface="Arial"/>
                <a:cs typeface="Arial"/>
                <a:sym typeface="Arial"/>
              </a:rPr>
              <a:t>Irobot.co.uk</a:t>
            </a:r>
            <a:r>
              <a:rPr lang="en" sz="1100">
                <a:latin typeface="Arial"/>
                <a:ea typeface="Arial"/>
                <a:cs typeface="Arial"/>
                <a:sym typeface="Arial"/>
              </a:rPr>
              <a:t>, 2023. https://www.irobot.co.uk/en_GB/roomba-plus-505-combo-with-lidar-mapping.html</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N/A, “Grit Spreaders - Shop Snow &amp; Ice Control Now | Start Safety UK,” </a:t>
            </a:r>
            <a:r>
              <a:rPr i="1" lang="en" sz="1100">
                <a:latin typeface="Arial"/>
                <a:ea typeface="Arial"/>
                <a:cs typeface="Arial"/>
                <a:sym typeface="Arial"/>
              </a:rPr>
              <a:t>Start Safety UK</a:t>
            </a:r>
            <a:r>
              <a:rPr lang="en" sz="1100">
                <a:latin typeface="Arial"/>
                <a:ea typeface="Arial"/>
                <a:cs typeface="Arial"/>
                <a:sym typeface="Arial"/>
              </a:rPr>
              <a:t>, 2024. https://startsafety.uk/collections/grit-spreaders</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airedale, “Spring Materials: Stainless Steel,” </a:t>
            </a:r>
            <a:r>
              <a:rPr i="1" lang="en" sz="1100">
                <a:latin typeface="Arial"/>
                <a:ea typeface="Arial"/>
                <a:cs typeface="Arial"/>
                <a:sym typeface="Arial"/>
              </a:rPr>
              <a:t>Airedale Springs</a:t>
            </a:r>
            <a:r>
              <a:rPr lang="en" sz="1100">
                <a:latin typeface="Arial"/>
                <a:ea typeface="Arial"/>
                <a:cs typeface="Arial"/>
                <a:sym typeface="Arial"/>
              </a:rPr>
              <a:t>, Jul. 27, 2021. https://www.airedalesprings.co.uk/blog/spring-materials-stainless-steel/</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[8] S. Bonilla, “These Record-Breaking New Solar Panels Produce 60 Percent More Electricity,” </a:t>
            </a:r>
            <a:r>
              <a:rPr i="1" lang="en" sz="1100">
                <a:latin typeface="Arial"/>
                <a:ea typeface="Arial"/>
                <a:cs typeface="Arial"/>
                <a:sym typeface="Arial"/>
              </a:rPr>
              <a:t>WIRED</a:t>
            </a:r>
            <a:r>
              <a:rPr lang="en" sz="1100">
                <a:latin typeface="Arial"/>
                <a:ea typeface="Arial"/>
                <a:cs typeface="Arial"/>
                <a:sym typeface="Arial"/>
              </a:rPr>
              <a:t>, Sep. 28, 2024. https://www.wired.com/story/tandem-solar-panel-cells-efficiency-energy/</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[9] C. Pryce, “Everything you need to know about grit bins in the UK,” </a:t>
            </a:r>
            <a:r>
              <a:rPr i="1" lang="en" sz="1100">
                <a:latin typeface="Arial"/>
                <a:ea typeface="Arial"/>
                <a:cs typeface="Arial"/>
                <a:sym typeface="Arial"/>
              </a:rPr>
              <a:t>Wheelie Bin Solutions</a:t>
            </a:r>
            <a:r>
              <a:rPr lang="en" sz="1100">
                <a:latin typeface="Arial"/>
                <a:ea typeface="Arial"/>
                <a:cs typeface="Arial"/>
                <a:sym typeface="Arial"/>
              </a:rPr>
              <a:t>, 2023. https://wheeliebinsolutions.co.uk/blogs/advice/everything-you-need-to-know-about-grit-bins-in-the-uk</a:t>
            </a:r>
            <a:endParaRPr sz="1100">
              <a:latin typeface="Arial"/>
              <a:ea typeface="Arial"/>
              <a:cs typeface="Arial"/>
              <a:sym typeface="Arial"/>
            </a:endParaRPr>
          </a:p>
          <a:p>
            <a:pPr indent="0" lvl="0" marL="0" rtl="0" algn="l">
              <a:lnSpc>
                <a:spcPct val="115000"/>
              </a:lnSpc>
              <a:spcBef>
                <a:spcPts val="0"/>
              </a:spcBef>
              <a:spcAft>
                <a:spcPts val="800"/>
              </a:spcAft>
              <a:buClr>
                <a:schemeClr val="dk1"/>
              </a:buClr>
              <a:buSzPts val="1100"/>
              <a:buFont typeface="Arial"/>
              <a:buNone/>
            </a:pPr>
            <a:r>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4" name="Shape 364"/>
        <p:cNvGrpSpPr/>
        <p:nvPr/>
      </p:nvGrpSpPr>
      <p:grpSpPr>
        <a:xfrm>
          <a:off x="0" y="0"/>
          <a:ext cx="0" cy="0"/>
          <a:chOff x="0" y="0"/>
          <a:chExt cx="0" cy="0"/>
        </a:xfrm>
      </p:grpSpPr>
      <p:sp>
        <p:nvSpPr>
          <p:cNvPr id="365" name="Google Shape;365;p47"/>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a:p>
            <a:pPr indent="0" lvl="0" marL="0" rtl="0" algn="l">
              <a:spcBef>
                <a:spcPts val="0"/>
              </a:spcBef>
              <a:spcAft>
                <a:spcPts val="0"/>
              </a:spcAft>
              <a:buNone/>
            </a:pPr>
            <a:r>
              <a:t/>
            </a:r>
            <a:endParaRPr/>
          </a:p>
        </p:txBody>
      </p:sp>
      <p:pic>
        <p:nvPicPr>
          <p:cNvPr id="366" name="Google Shape;366;p47"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67" name="Google Shape;367;p47"/>
          <p:cNvSpPr txBox="1"/>
          <p:nvPr>
            <p:ph idx="1" type="body"/>
          </p:nvPr>
        </p:nvSpPr>
        <p:spPr>
          <a:xfrm>
            <a:off x="422950" y="1249550"/>
            <a:ext cx="8600100" cy="3851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a:t> “Free recycle, Free ClipArts on Clipart Library” Clipart-Library.com. [Online] Available: </a:t>
            </a:r>
            <a:r>
              <a:rPr lang="en" u="sng">
                <a:solidFill>
                  <a:schemeClr val="hlink"/>
                </a:solidFill>
                <a:hlinkClick r:id="rId4"/>
              </a:rPr>
              <a:t>https://clipart-library.com/recycle.html</a:t>
            </a:r>
            <a:r>
              <a:rPr lang="en"/>
              <a:t> </a:t>
            </a:r>
            <a:r>
              <a:rPr lang="en"/>
              <a:t>Accessed</a:t>
            </a:r>
            <a:r>
              <a:rPr lang="en"/>
              <a:t>: 12, Feb, 2026.</a:t>
            </a:r>
            <a:endParaRPr/>
          </a:p>
          <a:p>
            <a:pPr indent="0" lvl="0" marL="0" rtl="0" algn="l">
              <a:lnSpc>
                <a:spcPct val="115000"/>
              </a:lnSpc>
              <a:spcBef>
                <a:spcPts val="800"/>
              </a:spcBef>
              <a:spcAft>
                <a:spcPts val="0"/>
              </a:spcAft>
              <a:buClr>
                <a:schemeClr val="dk1"/>
              </a:buClr>
              <a:buSzPts val="1100"/>
              <a:buFont typeface="Arial"/>
              <a:buNone/>
            </a:pPr>
            <a:r>
              <a:rPr lang="en"/>
              <a:t> “O’Brien Facilities Salting and Gritting” OBrienFacilities.com [Online] Available: </a:t>
            </a:r>
            <a:r>
              <a:rPr lang="en" u="sng">
                <a:solidFill>
                  <a:schemeClr val="hlink"/>
                </a:solidFill>
                <a:hlinkClick r:id="rId5"/>
              </a:rPr>
              <a:t>https://www.obrienfacilities.com/winter-services/salting/</a:t>
            </a:r>
            <a:r>
              <a:rPr lang="en"/>
              <a:t> Accessed: 12, Feb, 2026.</a:t>
            </a:r>
            <a:endParaRPr/>
          </a:p>
          <a:p>
            <a:pPr indent="0" lvl="0" marL="0" rtl="0" algn="l">
              <a:lnSpc>
                <a:spcPct val="115000"/>
              </a:lnSpc>
              <a:spcBef>
                <a:spcPts val="800"/>
              </a:spcBef>
              <a:spcAft>
                <a:spcPts val="0"/>
              </a:spcAft>
              <a:buClr>
                <a:schemeClr val="dk1"/>
              </a:buClr>
              <a:buSzPts val="1100"/>
              <a:buFont typeface="Arial"/>
              <a:buNone/>
            </a:pPr>
            <a:r>
              <a:rPr lang="en"/>
              <a:t>[1] A. Ghodrati, N. S. Mashaan, and T. paraskeva, “incorporating waste plastics into pavement materials” Applied Sciences, Vol. 15, Jul, 2025. [Online] Available: </a:t>
            </a:r>
            <a:r>
              <a:rPr lang="en" u="sng">
                <a:solidFill>
                  <a:schemeClr val="hlink"/>
                </a:solidFill>
                <a:hlinkClick r:id="rId6"/>
              </a:rPr>
              <a:t>https://www.mdpi.com/2076-3417/15/14/8112</a:t>
            </a:r>
            <a:r>
              <a:rPr lang="en"/>
              <a:t> Accessed: 12, Feb, 2026.</a:t>
            </a:r>
            <a:endParaRPr/>
          </a:p>
          <a:p>
            <a:pPr indent="0" lvl="0" marL="0" rtl="0" algn="l">
              <a:lnSpc>
                <a:spcPct val="115000"/>
              </a:lnSpc>
              <a:spcBef>
                <a:spcPts val="800"/>
              </a:spcBef>
              <a:spcAft>
                <a:spcPts val="0"/>
              </a:spcAft>
              <a:buClr>
                <a:schemeClr val="dk1"/>
              </a:buClr>
              <a:buSzPts val="1100"/>
              <a:buFont typeface="Arial"/>
              <a:buNone/>
            </a:pPr>
            <a:r>
              <a:rPr lang="en"/>
              <a:t>[2] H. Bird, “Is recycling plastics worth it?” Recycle Now, UK, 2025. [Online] Available: </a:t>
            </a:r>
            <a:r>
              <a:rPr lang="en" u="sng">
                <a:solidFill>
                  <a:schemeClr val="hlink"/>
                </a:solidFill>
                <a:hlinkClick r:id="rId7"/>
              </a:rPr>
              <a:t>https://www.recyclenow.com/how-to-recycle/is-recycling-plastics-worth-it</a:t>
            </a:r>
            <a:r>
              <a:rPr lang="en"/>
              <a:t> Accessed: 12, Feb, 2026.</a:t>
            </a:r>
            <a:endParaRPr/>
          </a:p>
          <a:p>
            <a:pPr indent="0" lvl="0" marL="0" rtl="0" algn="l">
              <a:lnSpc>
                <a:spcPct val="115000"/>
              </a:lnSpc>
              <a:spcBef>
                <a:spcPts val="800"/>
              </a:spcBef>
              <a:spcAft>
                <a:spcPts val="0"/>
              </a:spcAft>
              <a:buClr>
                <a:schemeClr val="dk1"/>
              </a:buClr>
              <a:buSzPts val="1100"/>
              <a:buFont typeface="Arial"/>
              <a:buNone/>
            </a:pPr>
            <a:r>
              <a:rPr lang="en"/>
              <a:t>[3] Outco, “Salt: advantages and disadvantages of white and brown winter gritting salt” 24, sep, 2021. [Online] Available: </a:t>
            </a:r>
            <a:r>
              <a:rPr lang="en" u="sng">
                <a:solidFill>
                  <a:schemeClr val="hlink"/>
                </a:solidFill>
                <a:hlinkClick r:id="rId8"/>
              </a:rPr>
              <a:t>https://www.outco.co.uk/the-advantages-and-disadvantages-of-white-and-brown-winter-gritting-salt</a:t>
            </a:r>
            <a:r>
              <a:rPr lang="en"/>
              <a:t> Accessed: 12, Feb, 2026.</a:t>
            </a:r>
            <a:endParaRPr/>
          </a:p>
          <a:p>
            <a:pPr indent="0" lvl="0" marL="0" rtl="0" algn="l">
              <a:lnSpc>
                <a:spcPct val="115000"/>
              </a:lnSpc>
              <a:spcBef>
                <a:spcPts val="800"/>
              </a:spcBef>
              <a:spcAft>
                <a:spcPts val="0"/>
              </a:spcAft>
              <a:buClr>
                <a:schemeClr val="dk1"/>
              </a:buClr>
              <a:buSzPts val="1100"/>
              <a:buFont typeface="Arial"/>
              <a:buNone/>
            </a:pPr>
            <a:r>
              <a:t/>
            </a:r>
            <a:endParaRPr/>
          </a:p>
          <a:p>
            <a:pPr indent="0" lvl="0" marL="0" rtl="0" algn="l">
              <a:lnSpc>
                <a:spcPct val="115000"/>
              </a:lnSpc>
              <a:spcBef>
                <a:spcPts val="800"/>
              </a:spcBef>
              <a:spcAft>
                <a:spcPts val="0"/>
              </a:spcAft>
              <a:buClr>
                <a:schemeClr val="dk1"/>
              </a:buClr>
              <a:buSzPts val="1100"/>
              <a:buFont typeface="Arial"/>
              <a:buNone/>
            </a:pPr>
            <a:r>
              <a:t/>
            </a:r>
            <a:endParaRPr/>
          </a:p>
          <a:p>
            <a:pPr indent="0" lvl="0" marL="0" rtl="0" algn="l">
              <a:lnSpc>
                <a:spcPct val="115000"/>
              </a:lnSpc>
              <a:spcBef>
                <a:spcPts val="800"/>
              </a:spcBef>
              <a:spcAft>
                <a:spcPts val="800"/>
              </a:spcAft>
              <a:buClr>
                <a:schemeClr val="dk1"/>
              </a:buClr>
              <a:buSzPts val="1100"/>
              <a:buFont typeface="Arial"/>
              <a:buNone/>
            </a:pPr>
            <a:r>
              <a:t/>
            </a:r>
            <a:endParaRPr/>
          </a:p>
        </p:txBody>
      </p:sp>
      <p:sp>
        <p:nvSpPr>
          <p:cNvPr id="368" name="Google Shape;368;p47"/>
          <p:cNvSpPr txBox="1"/>
          <p:nvPr/>
        </p:nvSpPr>
        <p:spPr>
          <a:xfrm>
            <a:off x="7628400" y="4737450"/>
            <a:ext cx="1515600" cy="17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2" name="Shape 372"/>
        <p:cNvGrpSpPr/>
        <p:nvPr/>
      </p:nvGrpSpPr>
      <p:grpSpPr>
        <a:xfrm>
          <a:off x="0" y="0"/>
          <a:ext cx="0" cy="0"/>
          <a:chOff x="0" y="0"/>
          <a:chExt cx="0" cy="0"/>
        </a:xfrm>
      </p:grpSpPr>
      <p:sp>
        <p:nvSpPr>
          <p:cNvPr id="373" name="Google Shape;373;p48"/>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 - Pamela Russell-Turner</a:t>
            </a:r>
            <a:endParaRPr/>
          </a:p>
          <a:p>
            <a:pPr indent="0" lvl="0" marL="0" rtl="0" algn="l">
              <a:spcBef>
                <a:spcPts val="0"/>
              </a:spcBef>
              <a:spcAft>
                <a:spcPts val="0"/>
              </a:spcAft>
              <a:buNone/>
            </a:pPr>
            <a:r>
              <a:t/>
            </a:r>
            <a:endParaRPr/>
          </a:p>
        </p:txBody>
      </p:sp>
      <p:pic>
        <p:nvPicPr>
          <p:cNvPr id="374" name="Google Shape;374;p48"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75" name="Google Shape;375;p48"/>
          <p:cNvSpPr txBox="1"/>
          <p:nvPr>
            <p:ph idx="1" type="body"/>
          </p:nvPr>
        </p:nvSpPr>
        <p:spPr>
          <a:xfrm>
            <a:off x="515100" y="1249550"/>
            <a:ext cx="5494200" cy="3533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Wikipedia Contributors, “Grit bin,” Wikipedia, https://en.wikipedia.org/wiki/Grit_bin (accessed Feb. 12, 2026).</a:t>
            </a:r>
            <a:endParaRPr sz="1100">
              <a:latin typeface="Arial"/>
              <a:ea typeface="Arial"/>
              <a:cs typeface="Arial"/>
              <a:sym typeface="Arial"/>
            </a:endParaRPr>
          </a:p>
          <a:p>
            <a:pPr indent="0" lvl="0" marL="0" rtl="0" algn="l">
              <a:lnSpc>
                <a:spcPct val="115000"/>
              </a:lnSpc>
              <a:spcBef>
                <a:spcPts val="800"/>
              </a:spcBef>
              <a:spcAft>
                <a:spcPts val="0"/>
              </a:spcAft>
              <a:buClr>
                <a:schemeClr val="dk1"/>
              </a:buClr>
              <a:buSzPts val="1100"/>
              <a:buFont typeface="Arial"/>
              <a:buNone/>
            </a:pPr>
            <a:r>
              <a:rPr lang="en" sz="1100">
                <a:latin typeface="Arial"/>
                <a:ea typeface="Arial"/>
                <a:cs typeface="Arial"/>
                <a:sym typeface="Arial"/>
              </a:rPr>
              <a:t>[2] Health and Safety Executive, “Managing risks and risk assessment at work,” Health and Safety Executive, </a:t>
            </a:r>
            <a:r>
              <a:rPr lang="en" sz="1100" u="sng">
                <a:solidFill>
                  <a:schemeClr val="hlink"/>
                </a:solidFill>
                <a:latin typeface="Arial"/>
                <a:ea typeface="Arial"/>
                <a:cs typeface="Arial"/>
                <a:sym typeface="Arial"/>
                <a:hlinkClick r:id="rId4"/>
              </a:rPr>
              <a:t>https://www.hse.gov.uk/simple-health-safety/risk/risk-assessment-template-and-examples.htm</a:t>
            </a:r>
            <a:r>
              <a:rPr lang="en" sz="1100">
                <a:latin typeface="Arial"/>
                <a:ea typeface="Arial"/>
                <a:cs typeface="Arial"/>
                <a:sym typeface="Arial"/>
              </a:rPr>
              <a:t> (accessed Feb. 12, 2026).</a:t>
            </a:r>
            <a:endParaRPr sz="1100">
              <a:latin typeface="Arial"/>
              <a:ea typeface="Arial"/>
              <a:cs typeface="Arial"/>
              <a:sym typeface="Arial"/>
            </a:endParaRPr>
          </a:p>
          <a:p>
            <a:pPr indent="0" lvl="0" marL="0" rtl="0" algn="l">
              <a:lnSpc>
                <a:spcPct val="115000"/>
              </a:lnSpc>
              <a:spcBef>
                <a:spcPts val="800"/>
              </a:spcBef>
              <a:spcAft>
                <a:spcPts val="800"/>
              </a:spcAft>
              <a:buClr>
                <a:schemeClr val="dk1"/>
              </a:buClr>
              <a:buSzPts val="1100"/>
              <a:buFont typeface="Arial"/>
              <a:buNone/>
            </a:pPr>
            <a:r>
              <a:rPr lang="en" sz="1100">
                <a:latin typeface="Arial"/>
                <a:ea typeface="Arial"/>
                <a:cs typeface="Arial"/>
                <a:sym typeface="Arial"/>
              </a:rPr>
              <a:t>[3] Specialized Property Care, “Robotic Mowing Services,” Specialized Property Care, </a:t>
            </a:r>
            <a:r>
              <a:rPr lang="en" sz="1100" u="sng">
                <a:solidFill>
                  <a:schemeClr val="hlink"/>
                </a:solidFill>
                <a:latin typeface="Arial"/>
                <a:ea typeface="Arial"/>
                <a:cs typeface="Arial"/>
                <a:sym typeface="Arial"/>
                <a:hlinkClick r:id="rId5"/>
              </a:rPr>
              <a:t>https://specializedpropertycare.com/lawn-turf-care/robotic-mowing/</a:t>
            </a:r>
            <a:r>
              <a:rPr lang="en" sz="1100">
                <a:latin typeface="Arial"/>
                <a:ea typeface="Arial"/>
                <a:cs typeface="Arial"/>
                <a:sym typeface="Arial"/>
              </a:rPr>
              <a:t> (accessed Feb. 12, 2026).</a:t>
            </a:r>
            <a:br>
              <a:rPr lang="en" sz="1100">
                <a:latin typeface="Arial"/>
                <a:ea typeface="Arial"/>
                <a:cs typeface="Arial"/>
                <a:sym typeface="Arial"/>
              </a:rPr>
            </a:br>
            <a:r>
              <a:rPr lang="en" sz="1100">
                <a:latin typeface="Arial"/>
                <a:ea typeface="Arial"/>
                <a:cs typeface="Arial"/>
                <a:sym typeface="Arial"/>
              </a:rPr>
              <a:t>[4] Grounds Care Group, “How Does Gritting Roads Work? | Winter Gritting Benefits &amp; FAQs,” Grounds Care Group, Sep. 29, 2021. </a:t>
            </a:r>
            <a:r>
              <a:rPr lang="en" sz="1100" u="sng">
                <a:solidFill>
                  <a:schemeClr val="hlink"/>
                </a:solidFill>
                <a:latin typeface="Arial"/>
                <a:ea typeface="Arial"/>
                <a:cs typeface="Arial"/>
                <a:sym typeface="Arial"/>
                <a:hlinkClick r:id="rId6"/>
              </a:rPr>
              <a:t>https://gcgrp.co.uk/blog/how-does-gritting-roads-work/</a:t>
            </a:r>
            <a:r>
              <a:rPr lang="en" sz="1100">
                <a:latin typeface="Arial"/>
                <a:ea typeface="Arial"/>
                <a:cs typeface="Arial"/>
                <a:sym typeface="Arial"/>
              </a:rPr>
              <a:t> (accessed Feb. 12, 2026).</a:t>
            </a:r>
            <a:endParaRPr sz="1100">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9" name="Shape 379"/>
        <p:cNvGrpSpPr/>
        <p:nvPr/>
      </p:nvGrpSpPr>
      <p:grpSpPr>
        <a:xfrm>
          <a:off x="0" y="0"/>
          <a:ext cx="0" cy="0"/>
          <a:chOff x="0" y="0"/>
          <a:chExt cx="0" cy="0"/>
        </a:xfrm>
      </p:grpSpPr>
      <p:sp>
        <p:nvSpPr>
          <p:cNvPr id="380" name="Google Shape;380;p49"/>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a:p>
            <a:pPr indent="0" lvl="0" marL="0" rtl="0" algn="l">
              <a:spcBef>
                <a:spcPts val="0"/>
              </a:spcBef>
              <a:spcAft>
                <a:spcPts val="0"/>
              </a:spcAft>
              <a:buNone/>
            </a:pPr>
            <a:r>
              <a:t/>
            </a:r>
            <a:endParaRPr/>
          </a:p>
        </p:txBody>
      </p:sp>
      <p:pic>
        <p:nvPicPr>
          <p:cNvPr id="381" name="Google Shape;381;p49"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82" name="Google Shape;382;p49"/>
          <p:cNvSpPr txBox="1"/>
          <p:nvPr>
            <p:ph idx="1" type="body"/>
          </p:nvPr>
        </p:nvSpPr>
        <p:spPr>
          <a:xfrm>
            <a:off x="423000" y="1060800"/>
            <a:ext cx="8298000" cy="39726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None/>
            </a:pPr>
            <a:r>
              <a:rPr lang="en" sz="1100">
                <a:latin typeface="Arial"/>
                <a:ea typeface="Arial"/>
                <a:cs typeface="Arial"/>
                <a:sym typeface="Arial"/>
              </a:rPr>
              <a:t>[1] </a:t>
            </a:r>
            <a:r>
              <a:rPr lang="en" sz="1100">
                <a:latin typeface="Arial"/>
                <a:ea typeface="Arial"/>
                <a:cs typeface="Arial"/>
                <a:sym typeface="Arial"/>
              </a:rPr>
              <a:t>infosol (2018). </a:t>
            </a:r>
            <a:r>
              <a:rPr i="1" lang="en" sz="1100">
                <a:latin typeface="Arial"/>
                <a:ea typeface="Arial"/>
                <a:cs typeface="Arial"/>
                <a:sym typeface="Arial"/>
              </a:rPr>
              <a:t>Give gritters space to work - Connect Plus</a:t>
            </a:r>
            <a:r>
              <a:rPr lang="en" sz="1100">
                <a:latin typeface="Arial"/>
                <a:ea typeface="Arial"/>
                <a:cs typeface="Arial"/>
                <a:sym typeface="Arial"/>
              </a:rPr>
              <a:t>. [online] Connect Plus. Available at: </a:t>
            </a:r>
            <a:r>
              <a:rPr lang="en" sz="1100" u="sng">
                <a:solidFill>
                  <a:schemeClr val="hlink"/>
                </a:solidFill>
                <a:latin typeface="Arial"/>
                <a:ea typeface="Arial"/>
                <a:cs typeface="Arial"/>
                <a:sym typeface="Arial"/>
                <a:hlinkClick r:id="rId4"/>
              </a:rPr>
              <a:t>https://www.connectplusm25.co.uk/give-gritters-space-to-work/</a:t>
            </a:r>
            <a:r>
              <a:rPr lang="en" sz="1100">
                <a:latin typeface="Arial"/>
                <a:ea typeface="Arial"/>
                <a:cs typeface="Arial"/>
                <a:sym typeface="Arial"/>
              </a:rPr>
              <a:t>  [Accessed 12 Feb. 2026].</a:t>
            </a:r>
            <a:endParaRPr sz="1100">
              <a:latin typeface="Arial"/>
              <a:ea typeface="Arial"/>
              <a:cs typeface="Arial"/>
              <a:sym typeface="Arial"/>
            </a:endParaRPr>
          </a:p>
          <a:p>
            <a:pPr indent="0" lvl="0" marL="0" rtl="0" algn="l">
              <a:lnSpc>
                <a:spcPct val="80000"/>
              </a:lnSpc>
              <a:spcBef>
                <a:spcPts val="800"/>
              </a:spcBef>
              <a:spcAft>
                <a:spcPts val="0"/>
              </a:spcAft>
              <a:buNone/>
            </a:pPr>
            <a:r>
              <a:rPr lang="en" sz="1100">
                <a:latin typeface="Arial"/>
                <a:ea typeface="Arial"/>
                <a:cs typeface="Arial"/>
                <a:sym typeface="Arial"/>
              </a:rPr>
              <a:t>[2] VPGOnBoard (2020). </a:t>
            </a:r>
            <a:r>
              <a:rPr i="1" lang="en" sz="1100">
                <a:latin typeface="Arial"/>
                <a:ea typeface="Arial"/>
                <a:cs typeface="Arial"/>
                <a:sym typeface="Arial"/>
              </a:rPr>
              <a:t>Gritters</a:t>
            </a:r>
            <a:r>
              <a:rPr lang="en" sz="1100">
                <a:latin typeface="Arial"/>
                <a:ea typeface="Arial"/>
                <a:cs typeface="Arial"/>
                <a:sym typeface="Arial"/>
              </a:rPr>
              <a:t>. [online] Vpgonboard.com. Available at: </a:t>
            </a:r>
            <a:r>
              <a:rPr lang="en" sz="1100" u="sng">
                <a:solidFill>
                  <a:schemeClr val="hlink"/>
                </a:solidFill>
                <a:latin typeface="Arial"/>
                <a:ea typeface="Arial"/>
                <a:cs typeface="Arial"/>
                <a:sym typeface="Arial"/>
                <a:hlinkClick r:id="rId5"/>
              </a:rPr>
              <a:t>https://vpgonboard.com/vehicles/gritters</a:t>
            </a:r>
            <a:r>
              <a:rPr lang="en" sz="1100">
                <a:latin typeface="Arial"/>
                <a:ea typeface="Arial"/>
                <a:cs typeface="Arial"/>
                <a:sym typeface="Arial"/>
              </a:rPr>
              <a:t> [Accessed 12 Feb. 2026].</a:t>
            </a:r>
            <a:endParaRPr sz="1100">
              <a:latin typeface="Arial"/>
              <a:ea typeface="Arial"/>
              <a:cs typeface="Arial"/>
              <a:sym typeface="Arial"/>
            </a:endParaRPr>
          </a:p>
          <a:p>
            <a:pPr indent="0" lvl="0" marL="0" rtl="0" algn="l">
              <a:lnSpc>
                <a:spcPct val="80000"/>
              </a:lnSpc>
              <a:spcBef>
                <a:spcPts val="800"/>
              </a:spcBef>
              <a:spcAft>
                <a:spcPts val="0"/>
              </a:spcAft>
              <a:buNone/>
            </a:pPr>
            <a:r>
              <a:rPr lang="en" sz="1100">
                <a:latin typeface="Arial"/>
                <a:ea typeface="Arial"/>
                <a:cs typeface="Arial"/>
                <a:sym typeface="Arial"/>
              </a:rPr>
              <a:t>[3] Robomow (2021). </a:t>
            </a:r>
            <a:r>
              <a:rPr i="1" lang="en" sz="1100">
                <a:latin typeface="Arial"/>
                <a:ea typeface="Arial"/>
                <a:cs typeface="Arial"/>
                <a:sym typeface="Arial"/>
              </a:rPr>
              <a:t>Robomow</a:t>
            </a:r>
            <a:r>
              <a:rPr lang="en" sz="1100">
                <a:latin typeface="Arial"/>
                <a:ea typeface="Arial"/>
                <a:cs typeface="Arial"/>
                <a:sym typeface="Arial"/>
              </a:rPr>
              <a:t>. [online] Robomow. Available at: </a:t>
            </a:r>
            <a:r>
              <a:rPr lang="en" sz="1100" u="sng">
                <a:solidFill>
                  <a:schemeClr val="hlink"/>
                </a:solidFill>
                <a:latin typeface="Arial"/>
                <a:ea typeface="Arial"/>
                <a:cs typeface="Arial"/>
                <a:sym typeface="Arial"/>
                <a:hlinkClick r:id="rId6"/>
              </a:rPr>
              <a:t>https://www.robomow.com/blog/detail/can-a-robotic-lawnmower-mow-well-on-uneven-difficult-surfaces</a:t>
            </a:r>
            <a:r>
              <a:rPr lang="en" sz="1100">
                <a:latin typeface="Arial"/>
                <a:ea typeface="Arial"/>
                <a:cs typeface="Arial"/>
                <a:sym typeface="Arial"/>
              </a:rPr>
              <a:t> [Accessed 12 Feb. 2026].</a:t>
            </a:r>
            <a:endParaRPr sz="1100">
              <a:latin typeface="Arial"/>
              <a:ea typeface="Arial"/>
              <a:cs typeface="Arial"/>
              <a:sym typeface="Arial"/>
            </a:endParaRPr>
          </a:p>
          <a:p>
            <a:pPr indent="0" lvl="0" marL="0" rtl="0" algn="l">
              <a:lnSpc>
                <a:spcPct val="80000"/>
              </a:lnSpc>
              <a:spcBef>
                <a:spcPts val="800"/>
              </a:spcBef>
              <a:spcAft>
                <a:spcPts val="0"/>
              </a:spcAft>
              <a:buNone/>
            </a:pPr>
            <a:r>
              <a:rPr lang="en" sz="1100"/>
              <a:t>[4] </a:t>
            </a:r>
            <a:r>
              <a:rPr lang="en" sz="1100">
                <a:latin typeface="Arial"/>
                <a:ea typeface="Arial"/>
                <a:cs typeface="Arial"/>
                <a:sym typeface="Arial"/>
              </a:rPr>
              <a:t>TheRainTyre (2023). </a:t>
            </a:r>
            <a:r>
              <a:rPr i="1" lang="en" sz="1100">
                <a:latin typeface="Arial"/>
                <a:ea typeface="Arial"/>
                <a:cs typeface="Arial"/>
                <a:sym typeface="Arial"/>
              </a:rPr>
              <a:t>Traction on snow: What affects the grip of tyres and why it’s important</a:t>
            </a:r>
            <a:r>
              <a:rPr lang="en" sz="1100">
                <a:latin typeface="Arial"/>
                <a:ea typeface="Arial"/>
                <a:cs typeface="Arial"/>
                <a:sym typeface="Arial"/>
              </a:rPr>
              <a:t>. [online] Uniroyal-tyres.com. Available at: </a:t>
            </a:r>
            <a:r>
              <a:rPr lang="en" sz="1100" u="sng">
                <a:solidFill>
                  <a:schemeClr val="hlink"/>
                </a:solidFill>
                <a:latin typeface="Arial"/>
                <a:ea typeface="Arial"/>
                <a:cs typeface="Arial"/>
                <a:sym typeface="Arial"/>
                <a:hlinkClick r:id="rId7"/>
              </a:rPr>
              <a:t>https://www.uniroyal-tyres.com/car/service-knowledge/traction-on-snow/</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[5] </a:t>
            </a:r>
            <a:r>
              <a:rPr lang="en" sz="1100">
                <a:latin typeface="Arial"/>
                <a:ea typeface="Arial"/>
                <a:cs typeface="Arial"/>
                <a:sym typeface="Arial"/>
              </a:rPr>
              <a:t>Sunseekertech. (2026). </a:t>
            </a:r>
            <a:r>
              <a:rPr i="1" lang="en" sz="1100">
                <a:latin typeface="Arial"/>
                <a:ea typeface="Arial"/>
                <a:cs typeface="Arial"/>
                <a:sym typeface="Arial"/>
              </a:rPr>
              <a:t>GPS Robot Mower: Wire-Free Navigation with Precision Control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8"/>
              </a:rPr>
              <a:t>https://sunseekertech.com/global/blog/gps-robot-mower</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[6] </a:t>
            </a:r>
            <a:r>
              <a:rPr lang="en" sz="1100">
                <a:latin typeface="Arial"/>
                <a:ea typeface="Arial"/>
                <a:cs typeface="Arial"/>
                <a:sym typeface="Arial"/>
              </a:rPr>
              <a:t>L, N. (2024). </a:t>
            </a:r>
            <a:r>
              <a:rPr i="1" lang="en" sz="1100">
                <a:latin typeface="Arial"/>
                <a:ea typeface="Arial"/>
                <a:cs typeface="Arial"/>
                <a:sym typeface="Arial"/>
              </a:rPr>
              <a:t>Understanding RoboUP’s Alarm System: A Guide to Robot Mower Beeps and Signals</a:t>
            </a:r>
            <a:r>
              <a:rPr lang="en" sz="1100">
                <a:latin typeface="Arial"/>
                <a:ea typeface="Arial"/>
                <a:cs typeface="Arial"/>
                <a:sym typeface="Arial"/>
              </a:rPr>
              <a:t>. [online] Iroboup.com. Available at: </a:t>
            </a:r>
            <a:r>
              <a:rPr lang="en" sz="1100" u="sng">
                <a:solidFill>
                  <a:schemeClr val="hlink"/>
                </a:solidFill>
                <a:latin typeface="Arial"/>
                <a:ea typeface="Arial"/>
                <a:cs typeface="Arial"/>
                <a:sym typeface="Arial"/>
                <a:hlinkClick r:id="rId9"/>
              </a:rPr>
              <a:t>https://iroboup.com/news_blog/blog/detail/roboup-alarm-system</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[7] </a:t>
            </a:r>
            <a:r>
              <a:rPr lang="en" sz="1100">
                <a:latin typeface="Arial"/>
                <a:ea typeface="Arial"/>
                <a:cs typeface="Arial"/>
                <a:sym typeface="Arial"/>
              </a:rPr>
              <a:t>Buchermunicipal. (2025). </a:t>
            </a:r>
            <a:r>
              <a:rPr i="1" lang="en" sz="1100">
                <a:latin typeface="Arial"/>
                <a:ea typeface="Arial"/>
                <a:cs typeface="Arial"/>
                <a:sym typeface="Arial"/>
              </a:rPr>
              <a:t>Husky | Bucher Municipal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0"/>
              </a:rPr>
              <a:t>https://www.buchermunicipal.com/gb/en/products/winter-maintenance/spreaders/husky</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[8] </a:t>
            </a:r>
            <a:r>
              <a:rPr lang="en" sz="1100">
                <a:latin typeface="Arial"/>
                <a:ea typeface="Arial"/>
                <a:cs typeface="Arial"/>
                <a:sym typeface="Arial"/>
              </a:rPr>
              <a:t>EngineerDog (2018). </a:t>
            </a:r>
            <a:r>
              <a:rPr i="1" lang="en" sz="1100">
                <a:latin typeface="Arial"/>
                <a:ea typeface="Arial"/>
                <a:cs typeface="Arial"/>
                <a:sym typeface="Arial"/>
              </a:rPr>
              <a:t>What are the Key Ingredients for a Competitive Combat Robot?</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1"/>
              </a:rPr>
              <a:t>https://engineerdog.com/2018/06/03/what-are-the-key-ingredients-for-a-competitive-combat-robot/</a:t>
            </a:r>
            <a:r>
              <a:rPr lang="en" sz="1100">
                <a:latin typeface="Arial"/>
                <a:ea typeface="Arial"/>
                <a:cs typeface="Arial"/>
                <a:sym typeface="Arial"/>
              </a:rPr>
              <a:t> .</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[9] </a:t>
            </a:r>
            <a:r>
              <a:rPr lang="en" sz="1100">
                <a:latin typeface="Arial"/>
                <a:ea typeface="Arial"/>
                <a:cs typeface="Arial"/>
                <a:sym typeface="Arial"/>
              </a:rPr>
              <a:t>Stiga. (2022). </a:t>
            </a:r>
            <a:r>
              <a:rPr i="1" lang="en" sz="1100">
                <a:latin typeface="Arial"/>
                <a:ea typeface="Arial"/>
                <a:cs typeface="Arial"/>
                <a:sym typeface="Arial"/>
              </a:rPr>
              <a:t>Robot Grass Cutter: Buying guide | Stiga</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2"/>
              </a:rPr>
              <a:t>https://www.stiga.com/uk/robot-grass-cutter-buying-guide</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[10]  </a:t>
            </a:r>
            <a:r>
              <a:rPr lang="en" sz="1100">
                <a:latin typeface="Arial"/>
                <a:ea typeface="Arial"/>
                <a:cs typeface="Arial"/>
                <a:sym typeface="Arial"/>
              </a:rPr>
              <a:t>The Independent. (2024). </a:t>
            </a:r>
            <a:r>
              <a:rPr i="1" lang="en" sz="1100">
                <a:latin typeface="Arial"/>
                <a:ea typeface="Arial"/>
                <a:cs typeface="Arial"/>
                <a:sym typeface="Arial"/>
              </a:rPr>
              <a:t>Best robot vacuum cleaners to get rid of dust and pet hair</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3"/>
              </a:rPr>
              <a:t>https://www.independent.co.uk/extras/indybest/house-garden/vacuum-cleaners/best-robot-vacuum-cleaners-b2349451.html</a:t>
            </a:r>
            <a:r>
              <a:rPr lang="en" sz="1100">
                <a:latin typeface="Arial"/>
                <a:ea typeface="Arial"/>
                <a:cs typeface="Arial"/>
                <a:sym typeface="Arial"/>
              </a:rPr>
              <a:t>. </a:t>
            </a:r>
            <a:r>
              <a:rPr lang="en" sz="1100">
                <a:latin typeface="Arial"/>
                <a:ea typeface="Arial"/>
                <a:cs typeface="Arial"/>
                <a:sym typeface="Arial"/>
              </a:rPr>
              <a:t> [Accessed 12 Feb. 2026].</a:t>
            </a:r>
            <a:endParaRPr sz="1100">
              <a:latin typeface="Arial"/>
              <a:ea typeface="Arial"/>
              <a:cs typeface="Arial"/>
              <a:sym typeface="Arial"/>
            </a:endParaRPr>
          </a:p>
          <a:p>
            <a:pPr indent="0" lvl="0" marL="0" rtl="0" algn="l">
              <a:lnSpc>
                <a:spcPct val="80000"/>
              </a:lnSpc>
              <a:spcBef>
                <a:spcPts val="800"/>
              </a:spcBef>
              <a:spcAft>
                <a:spcPts val="0"/>
              </a:spcAft>
              <a:buNone/>
            </a:pPr>
            <a:r>
              <a:rPr lang="en" sz="1100"/>
              <a:t> </a:t>
            </a:r>
            <a:endParaRPr sz="1100"/>
          </a:p>
          <a:p>
            <a:pPr indent="0" lvl="0" marL="0" rtl="0" algn="l">
              <a:lnSpc>
                <a:spcPct val="115000"/>
              </a:lnSpc>
              <a:spcBef>
                <a:spcPts val="800"/>
              </a:spcBef>
              <a:spcAft>
                <a:spcPts val="800"/>
              </a:spcAft>
              <a:buClr>
                <a:schemeClr val="dk1"/>
              </a:buClr>
              <a:buSzPts val="1100"/>
              <a:buFont typeface="Arial"/>
              <a:buNone/>
            </a:pPr>
            <a:r>
              <a:t/>
            </a:r>
            <a:endParaRPr/>
          </a:p>
        </p:txBody>
      </p:sp>
      <p:sp>
        <p:nvSpPr>
          <p:cNvPr id="383" name="Google Shape;383;p49"/>
          <p:cNvSpPr txBox="1"/>
          <p:nvPr>
            <p:ph idx="12" type="sldNum"/>
          </p:nvPr>
        </p:nvSpPr>
        <p:spPr>
          <a:xfrm>
            <a:off x="7683910" y="4707600"/>
            <a:ext cx="1460100" cy="4359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Mia Harries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7" name="Shape 387"/>
        <p:cNvGrpSpPr/>
        <p:nvPr/>
      </p:nvGrpSpPr>
      <p:grpSpPr>
        <a:xfrm>
          <a:off x="0" y="0"/>
          <a:ext cx="0" cy="0"/>
          <a:chOff x="0" y="0"/>
          <a:chExt cx="0" cy="0"/>
        </a:xfrm>
      </p:grpSpPr>
      <p:pic>
        <p:nvPicPr>
          <p:cNvPr id="388" name="Google Shape;388;p50"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89" name="Google Shape;389;p50"/>
          <p:cNvSpPr txBox="1"/>
          <p:nvPr>
            <p:ph idx="1" type="body"/>
          </p:nvPr>
        </p:nvSpPr>
        <p:spPr>
          <a:xfrm>
            <a:off x="469600" y="1027225"/>
            <a:ext cx="7403400" cy="3844800"/>
          </a:xfrm>
          <a:prstGeom prst="rect">
            <a:avLst/>
          </a:prstGeom>
        </p:spPr>
        <p:txBody>
          <a:bodyPr anchorCtr="0" anchor="t" bIns="91425" lIns="91425" spcFirstLastPara="1" rIns="91425" wrap="square" tIns="91425">
            <a:noAutofit/>
          </a:bodyPr>
          <a:lstStyle/>
          <a:p>
            <a:pPr indent="457200" lvl="0" marL="0" rtl="0" algn="l">
              <a:spcBef>
                <a:spcPts val="0"/>
              </a:spcBef>
              <a:spcAft>
                <a:spcPts val="0"/>
              </a:spcAft>
              <a:buClr>
                <a:schemeClr val="lt1"/>
              </a:buClr>
              <a:buSzPts val="1100"/>
              <a:buFont typeface="Arial"/>
              <a:buNone/>
            </a:pPr>
            <a:r>
              <a:rPr lang="en" sz="1200">
                <a:latin typeface="Calibri"/>
                <a:ea typeface="Calibri"/>
                <a:cs typeface="Calibri"/>
                <a:sym typeface="Calibri"/>
              </a:rPr>
              <a:t>[1]“Winter roads and gritting - Swansea,” </a:t>
            </a:r>
            <a:r>
              <a:rPr i="1" lang="en" sz="1200">
                <a:latin typeface="Calibri"/>
                <a:ea typeface="Calibri"/>
                <a:cs typeface="Calibri"/>
                <a:sym typeface="Calibri"/>
              </a:rPr>
              <a:t>Swansea</a:t>
            </a:r>
            <a:r>
              <a:rPr lang="en" sz="1200">
                <a:latin typeface="Calibri"/>
                <a:ea typeface="Calibri"/>
                <a:cs typeface="Calibri"/>
                <a:sym typeface="Calibri"/>
              </a:rPr>
              <a:t>, 2021. https://www.swansea.gov.uk/article/4259/Winter-roads-and-gritting (accessed Feb. 10, 2026).</a:t>
            </a:r>
            <a:endParaRPr sz="1200">
              <a:latin typeface="Calibri"/>
              <a:ea typeface="Calibri"/>
              <a:cs typeface="Calibri"/>
              <a:sym typeface="Calibri"/>
            </a:endParaRPr>
          </a:p>
          <a:p>
            <a:pPr indent="457200" lvl="0" marL="0" rtl="0" algn="l">
              <a:spcBef>
                <a:spcPts val="0"/>
              </a:spcBef>
              <a:spcAft>
                <a:spcPts val="0"/>
              </a:spcAft>
              <a:buClr>
                <a:schemeClr val="lt1"/>
              </a:buClr>
              <a:buSzPts val="1100"/>
              <a:buFont typeface="Arial"/>
              <a:buNone/>
            </a:pPr>
            <a:r>
              <a:t/>
            </a:r>
            <a:endParaRPr sz="1100">
              <a:latin typeface="Calibri"/>
              <a:ea typeface="Calibri"/>
              <a:cs typeface="Calibri"/>
              <a:sym typeface="Calibri"/>
            </a:endParaRPr>
          </a:p>
          <a:p>
            <a:pPr indent="457200" lvl="0" marL="0" rtl="0" algn="l">
              <a:lnSpc>
                <a:spcPct val="115000"/>
              </a:lnSpc>
              <a:spcBef>
                <a:spcPts val="0"/>
              </a:spcBef>
              <a:spcAft>
                <a:spcPts val="0"/>
              </a:spcAft>
              <a:buClr>
                <a:schemeClr val="dk1"/>
              </a:buClr>
              <a:buSzPts val="1100"/>
              <a:buFont typeface="Arial"/>
              <a:buNone/>
            </a:pPr>
            <a:r>
              <a:rPr lang="en" sz="1200">
                <a:latin typeface="Calibri"/>
                <a:ea typeface="Calibri"/>
                <a:cs typeface="Calibri"/>
                <a:sym typeface="Calibri"/>
              </a:rPr>
              <a:t>[2]M. Rockcliffe, “A Guide to Grit Bins in the UK,” </a:t>
            </a:r>
            <a:r>
              <a:rPr i="1" lang="en" sz="1200">
                <a:latin typeface="Calibri"/>
                <a:ea typeface="Calibri"/>
                <a:cs typeface="Calibri"/>
                <a:sym typeface="Calibri"/>
              </a:rPr>
              <a:t>Bin-shop.co.uk</a:t>
            </a:r>
            <a:r>
              <a:rPr lang="en" sz="1200">
                <a:latin typeface="Calibri"/>
                <a:ea typeface="Calibri"/>
                <a:cs typeface="Calibri"/>
                <a:sym typeface="Calibri"/>
              </a:rPr>
              <a:t>, May 10, 2024. </a:t>
            </a:r>
            <a:r>
              <a:rPr lang="en" sz="1200" u="sng">
                <a:solidFill>
                  <a:srgbClr val="467886"/>
                </a:solidFill>
                <a:latin typeface="Calibri"/>
                <a:ea typeface="Calibri"/>
                <a:cs typeface="Calibri"/>
                <a:sym typeface="Calibri"/>
                <a:hlinkClick r:id="rId4">
                  <a:extLst>
                    <a:ext uri="{A12FA001-AC4F-418D-AE19-62706E023703}">
                      <ahyp:hlinkClr val="tx"/>
                    </a:ext>
                  </a:extLst>
                </a:hlinkClick>
              </a:rPr>
              <a:t>https://www.bin-shop.co.uk/blog/guide-grit-bins-uk</a:t>
            </a:r>
            <a:r>
              <a:rPr lang="en" sz="1200">
                <a:latin typeface="Calibri"/>
                <a:ea typeface="Calibri"/>
                <a:cs typeface="Calibri"/>
                <a:sym typeface="Calibri"/>
              </a:rPr>
              <a:t> (accessed Feb. 09, 2026). </a:t>
            </a:r>
            <a:endParaRPr sz="1200">
              <a:latin typeface="Calibri"/>
              <a:ea typeface="Calibri"/>
              <a:cs typeface="Calibri"/>
              <a:sym typeface="Calibri"/>
            </a:endParaRPr>
          </a:p>
          <a:p>
            <a:pPr indent="457200" lvl="0" marL="0" rtl="0" algn="l">
              <a:lnSpc>
                <a:spcPct val="115000"/>
              </a:lnSpc>
              <a:spcBef>
                <a:spcPts val="800"/>
              </a:spcBef>
              <a:spcAft>
                <a:spcPts val="0"/>
              </a:spcAft>
              <a:buClr>
                <a:schemeClr val="dk1"/>
              </a:buClr>
              <a:buSzPts val="1100"/>
              <a:buFont typeface="Arial"/>
              <a:buNone/>
            </a:pPr>
            <a:r>
              <a:rPr lang="en" sz="1100">
                <a:latin typeface="Calibri"/>
                <a:ea typeface="Calibri"/>
                <a:cs typeface="Calibri"/>
                <a:sym typeface="Calibri"/>
              </a:rPr>
              <a:t>[3]“14.4V 6.8Ah (97.9Wh) Lithium Ion Battery (NH2054HD34) - Accutronics,” </a:t>
            </a:r>
            <a:r>
              <a:rPr i="1" lang="en" sz="1100">
                <a:latin typeface="Calibri"/>
                <a:ea typeface="Calibri"/>
                <a:cs typeface="Calibri"/>
                <a:sym typeface="Calibri"/>
              </a:rPr>
              <a:t>Accutronics</a:t>
            </a:r>
            <a:r>
              <a:rPr lang="en" sz="1100">
                <a:latin typeface="Calibri"/>
                <a:ea typeface="Calibri"/>
                <a:cs typeface="Calibri"/>
                <a:sym typeface="Calibri"/>
              </a:rPr>
              <a:t>, Feb. 09, 2026. https://accutronics.co.uk/product/nh2054hd34/ (accessed Feb. 12, 2026).</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457200" lvl="0" marL="0" rtl="0" algn="l">
              <a:lnSpc>
                <a:spcPct val="115000"/>
              </a:lnSpc>
              <a:spcBef>
                <a:spcPts val="1200"/>
              </a:spcBef>
              <a:spcAft>
                <a:spcPts val="0"/>
              </a:spcAft>
              <a:buClr>
                <a:schemeClr val="dk1"/>
              </a:buClr>
              <a:buSzPts val="1100"/>
              <a:buFont typeface="Arial"/>
              <a:buNone/>
            </a:pPr>
            <a:r>
              <a:t/>
            </a:r>
            <a:endParaRPr sz="12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spcBef>
                <a:spcPts val="1200"/>
              </a:spcBef>
              <a:spcAft>
                <a:spcPts val="0"/>
              </a:spcAft>
              <a:buClr>
                <a:schemeClr val="lt1"/>
              </a:buClr>
              <a:buSzPts val="1100"/>
              <a:buFont typeface="Arial"/>
              <a:buNone/>
            </a:pPr>
            <a:r>
              <a:t/>
            </a:r>
            <a:endParaRPr/>
          </a:p>
        </p:txBody>
      </p:sp>
      <p:sp>
        <p:nvSpPr>
          <p:cNvPr id="390" name="Google Shape;390;p50"/>
          <p:cNvSpPr txBox="1"/>
          <p:nvPr>
            <p:ph type="title"/>
          </p:nvPr>
        </p:nvSpPr>
        <p:spPr>
          <a:xfrm>
            <a:off x="515100" y="2830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 Elana</a:t>
            </a:r>
            <a:endParaRPr/>
          </a:p>
          <a:p>
            <a:pPr indent="0" lvl="0" marL="0" rtl="0" algn="l">
              <a:spcBef>
                <a:spcPts val="0"/>
              </a:spcBef>
              <a:spcAft>
                <a:spcPts val="0"/>
              </a:spcAft>
              <a:buNone/>
            </a:pPr>
            <a:r>
              <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4" name="Shape 394"/>
        <p:cNvGrpSpPr/>
        <p:nvPr/>
      </p:nvGrpSpPr>
      <p:grpSpPr>
        <a:xfrm>
          <a:off x="0" y="0"/>
          <a:ext cx="0" cy="0"/>
          <a:chOff x="0" y="0"/>
          <a:chExt cx="0" cy="0"/>
        </a:xfrm>
      </p:grpSpPr>
      <p:sp>
        <p:nvSpPr>
          <p:cNvPr id="395" name="Google Shape;395;p51"/>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a:p>
            <a:pPr indent="0" lvl="0" marL="0" rtl="0" algn="l">
              <a:spcBef>
                <a:spcPts val="0"/>
              </a:spcBef>
              <a:spcAft>
                <a:spcPts val="0"/>
              </a:spcAft>
              <a:buNone/>
            </a:pPr>
            <a:r>
              <a:t/>
            </a:r>
            <a:endParaRPr/>
          </a:p>
        </p:txBody>
      </p:sp>
      <p:pic>
        <p:nvPicPr>
          <p:cNvPr id="396" name="Google Shape;396;p51"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97" name="Google Shape;397;p51"/>
          <p:cNvSpPr txBox="1"/>
          <p:nvPr>
            <p:ph idx="1" type="body"/>
          </p:nvPr>
        </p:nvSpPr>
        <p:spPr>
          <a:xfrm>
            <a:off x="515100" y="1249550"/>
            <a:ext cx="5494200" cy="3533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W. Dalrymple, “Winter is coming - Transport Engineer,” </a:t>
            </a:r>
            <a:r>
              <a:rPr i="1" lang="en" sz="1100">
                <a:latin typeface="Arial"/>
                <a:ea typeface="Arial"/>
                <a:cs typeface="Arial"/>
                <a:sym typeface="Arial"/>
              </a:rPr>
              <a:t>Transport Engineer</a:t>
            </a:r>
            <a:r>
              <a:rPr lang="en" sz="1100">
                <a:latin typeface="Arial"/>
                <a:ea typeface="Arial"/>
                <a:cs typeface="Arial"/>
                <a:sym typeface="Arial"/>
              </a:rPr>
              <a:t>, Oct. 14, 2021. Available: https://www.transportengineer.org.uk/content/features/winter-is-coming. [Accessed: Feb. 11, 2026]</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“How Does Gritting Roads Work? | Winter Gritting Benefits &amp; FAQs,” </a:t>
            </a:r>
            <a:r>
              <a:rPr i="1" lang="en" sz="1100">
                <a:latin typeface="Arial"/>
                <a:ea typeface="Arial"/>
                <a:cs typeface="Arial"/>
                <a:sym typeface="Arial"/>
              </a:rPr>
              <a:t>Grounds Care Group</a:t>
            </a:r>
            <a:r>
              <a:rPr lang="en" sz="1100">
                <a:latin typeface="Arial"/>
                <a:ea typeface="Arial"/>
                <a:cs typeface="Arial"/>
                <a:sym typeface="Arial"/>
              </a:rPr>
              <a:t>, Sep. 29, 2021. Available: https://gcgrp.co.uk/blog/how-does-gritting-roads-work/</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“Robotic Mowers FAQs: Everything You Need To Know - The Mower Shop,” </a:t>
            </a:r>
            <a:r>
              <a:rPr i="1" lang="en" sz="1100">
                <a:latin typeface="Arial"/>
                <a:ea typeface="Arial"/>
                <a:cs typeface="Arial"/>
                <a:sym typeface="Arial"/>
              </a:rPr>
              <a:t>The Mower Shop (Northampton) Ltd</a:t>
            </a:r>
            <a:r>
              <a:rPr lang="en" sz="1100">
                <a:latin typeface="Arial"/>
                <a:ea typeface="Arial"/>
                <a:cs typeface="Arial"/>
                <a:sym typeface="Arial"/>
              </a:rPr>
              <a:t>, Jun. 02, 2025. Available: https://www.the-mower-shop.co.uk/robotic-mowers-faqs-everything-you-need-to-know/. [Accessed: Feb. 11, 2026]</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“Robomow,” </a:t>
            </a:r>
            <a:r>
              <a:rPr i="1" lang="en" sz="1100">
                <a:latin typeface="Arial"/>
                <a:ea typeface="Arial"/>
                <a:cs typeface="Arial"/>
                <a:sym typeface="Arial"/>
              </a:rPr>
              <a:t>Robomow</a:t>
            </a:r>
            <a:r>
              <a:rPr lang="en" sz="1100">
                <a:latin typeface="Arial"/>
                <a:ea typeface="Arial"/>
                <a:cs typeface="Arial"/>
                <a:sym typeface="Arial"/>
              </a:rPr>
              <a:t>, 2021. Available: https://www.robomow.com/blog/detail/how-do-i-maintain-a-robotic-lawnmower. [Accessed: Feb. 11, 2026]</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800"/>
              </a:spcAft>
              <a:buClr>
                <a:schemeClr val="dk1"/>
              </a:buClr>
              <a:buSzPts val="1100"/>
              <a:buFont typeface="Arial"/>
              <a:buNone/>
            </a:pPr>
            <a:r>
              <a:t/>
            </a:r>
            <a:endParaRPr/>
          </a:p>
        </p:txBody>
      </p:sp>
      <p:sp>
        <p:nvSpPr>
          <p:cNvPr id="398" name="Google Shape;398;p51"/>
          <p:cNvSpPr txBox="1"/>
          <p:nvPr>
            <p:ph idx="12" type="sldNum"/>
          </p:nvPr>
        </p:nvSpPr>
        <p:spPr>
          <a:xfrm>
            <a:off x="7683910" y="4707600"/>
            <a:ext cx="1460100" cy="4359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Frankie Snow</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02" name="Shape 402"/>
        <p:cNvGrpSpPr/>
        <p:nvPr/>
      </p:nvGrpSpPr>
      <p:grpSpPr>
        <a:xfrm>
          <a:off x="0" y="0"/>
          <a:ext cx="0" cy="0"/>
          <a:chOff x="0" y="0"/>
          <a:chExt cx="0" cy="0"/>
        </a:xfrm>
      </p:grpSpPr>
      <p:sp>
        <p:nvSpPr>
          <p:cNvPr id="403" name="Google Shape;403;p52"/>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THANKS</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inimal Gradient by Slidesgo">
  <a:themeElements>
    <a:clrScheme name="Simple Light">
      <a:dk1>
        <a:srgbClr val="000000"/>
      </a:dk1>
      <a:lt1>
        <a:srgbClr val="FFFBF8"/>
      </a:lt1>
      <a:dk2>
        <a:srgbClr val="000000"/>
      </a:dk2>
      <a:lt2>
        <a:srgbClr val="000000"/>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