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</p:sldIdLst>
  <p:sldSz cx="15074900" cy="20104100"/>
  <p:notesSz cx="15074900" cy="20104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27" d="100"/>
          <a:sy n="27" d="100"/>
        </p:scale>
        <p:origin x="2558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1093" y="6232271"/>
            <a:ext cx="1281906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262187" y="11258296"/>
            <a:ext cx="1055687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54062" y="4623943"/>
            <a:ext cx="6560344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766843" y="4623943"/>
            <a:ext cx="6560344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5078075" cy="20104100"/>
          </a:xfrm>
          <a:custGeom>
            <a:avLst/>
            <a:gdLst/>
            <a:ahLst/>
            <a:cxnLst/>
            <a:rect l="l" t="t" r="r" b="b"/>
            <a:pathLst>
              <a:path w="15078075" h="20104100">
                <a:moveTo>
                  <a:pt x="15078074" y="20104099"/>
                </a:moveTo>
                <a:lnTo>
                  <a:pt x="0" y="20104099"/>
                </a:lnTo>
                <a:lnTo>
                  <a:pt x="0" y="0"/>
                </a:lnTo>
                <a:lnTo>
                  <a:pt x="15078074" y="0"/>
                </a:lnTo>
                <a:lnTo>
                  <a:pt x="15078074" y="20104099"/>
                </a:lnTo>
                <a:close/>
              </a:path>
            </a:pathLst>
          </a:custGeom>
          <a:solidFill>
            <a:srgbClr val="F5E7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4062" y="804164"/>
            <a:ext cx="13573125" cy="321665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4062" y="4623943"/>
            <a:ext cx="13573125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127625" y="18696814"/>
            <a:ext cx="4826000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54062" y="18696814"/>
            <a:ext cx="3468687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858500" y="18696814"/>
            <a:ext cx="3468687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://www.sandiego.edu/cybersecurit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ftc.gov/tips-advice/business-center" TargetMode="External"/><Relationship Id="rId5" Type="http://schemas.openxmlformats.org/officeDocument/2006/relationships/hyperlink" Target="https://www.nist.gov/cyberframework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andiego.edu/cybersecurity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ftc.gov/tips-advice/business-center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nist.gov/cyberframework" TargetMode="Externa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701994"/>
            <a:ext cx="1377677" cy="258623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53383" y="94912"/>
            <a:ext cx="1424690" cy="333317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959155" y="3428086"/>
            <a:ext cx="13157200" cy="5255895"/>
          </a:xfrm>
          <a:custGeom>
            <a:avLst/>
            <a:gdLst/>
            <a:ahLst/>
            <a:cxnLst/>
            <a:rect l="l" t="t" r="r" b="b"/>
            <a:pathLst>
              <a:path w="13157200" h="5255894">
                <a:moveTo>
                  <a:pt x="13156705" y="5252351"/>
                </a:moveTo>
                <a:lnTo>
                  <a:pt x="13079895" y="5255069"/>
                </a:lnTo>
                <a:lnTo>
                  <a:pt x="13099606" y="5255768"/>
                </a:lnTo>
                <a:lnTo>
                  <a:pt x="13119634" y="5255692"/>
                </a:lnTo>
                <a:lnTo>
                  <a:pt x="13156705" y="5255145"/>
                </a:lnTo>
                <a:lnTo>
                  <a:pt x="13156705" y="5252351"/>
                </a:lnTo>
                <a:close/>
              </a:path>
              <a:path w="13157200" h="5255894">
                <a:moveTo>
                  <a:pt x="13156705" y="5240325"/>
                </a:moveTo>
                <a:lnTo>
                  <a:pt x="11766906" y="5251793"/>
                </a:lnTo>
                <a:lnTo>
                  <a:pt x="11974855" y="5252885"/>
                </a:lnTo>
                <a:lnTo>
                  <a:pt x="12614339" y="5252339"/>
                </a:lnTo>
                <a:lnTo>
                  <a:pt x="12653975" y="5252580"/>
                </a:lnTo>
                <a:lnTo>
                  <a:pt x="13156705" y="5252339"/>
                </a:lnTo>
                <a:lnTo>
                  <a:pt x="13156705" y="5240325"/>
                </a:lnTo>
                <a:close/>
              </a:path>
              <a:path w="13157200" h="5255894">
                <a:moveTo>
                  <a:pt x="13156705" y="5240172"/>
                </a:moveTo>
                <a:lnTo>
                  <a:pt x="12982728" y="5240325"/>
                </a:lnTo>
                <a:lnTo>
                  <a:pt x="12980022" y="5240325"/>
                </a:lnTo>
                <a:lnTo>
                  <a:pt x="9580931" y="5240325"/>
                </a:lnTo>
                <a:lnTo>
                  <a:pt x="9845726" y="5241709"/>
                </a:lnTo>
                <a:lnTo>
                  <a:pt x="12977190" y="5240337"/>
                </a:lnTo>
                <a:lnTo>
                  <a:pt x="12818072" y="5240464"/>
                </a:lnTo>
                <a:lnTo>
                  <a:pt x="13156705" y="5240325"/>
                </a:lnTo>
                <a:lnTo>
                  <a:pt x="13156705" y="5240172"/>
                </a:lnTo>
                <a:close/>
              </a:path>
              <a:path w="13157200" h="5255894">
                <a:moveTo>
                  <a:pt x="13156705" y="3955211"/>
                </a:moveTo>
                <a:lnTo>
                  <a:pt x="13155282" y="3908958"/>
                </a:lnTo>
                <a:lnTo>
                  <a:pt x="13154838" y="3899966"/>
                </a:lnTo>
                <a:lnTo>
                  <a:pt x="13154393" y="3887152"/>
                </a:lnTo>
                <a:lnTo>
                  <a:pt x="13153009" y="3827005"/>
                </a:lnTo>
                <a:lnTo>
                  <a:pt x="13152069" y="3769957"/>
                </a:lnTo>
                <a:lnTo>
                  <a:pt x="13151104" y="3700475"/>
                </a:lnTo>
                <a:lnTo>
                  <a:pt x="13150622" y="3661346"/>
                </a:lnTo>
                <a:lnTo>
                  <a:pt x="13150139" y="3619462"/>
                </a:lnTo>
                <a:lnTo>
                  <a:pt x="13149148" y="3527895"/>
                </a:lnTo>
                <a:lnTo>
                  <a:pt x="13148158" y="3426688"/>
                </a:lnTo>
                <a:lnTo>
                  <a:pt x="13147167" y="3316782"/>
                </a:lnTo>
                <a:lnTo>
                  <a:pt x="13146189" y="3199130"/>
                </a:lnTo>
                <a:lnTo>
                  <a:pt x="13145199" y="3074670"/>
                </a:lnTo>
                <a:lnTo>
                  <a:pt x="13143725" y="2877261"/>
                </a:lnTo>
                <a:lnTo>
                  <a:pt x="13142290" y="2669794"/>
                </a:lnTo>
                <a:lnTo>
                  <a:pt x="13140423" y="2383040"/>
                </a:lnTo>
                <a:lnTo>
                  <a:pt x="13138658" y="2091588"/>
                </a:lnTo>
                <a:lnTo>
                  <a:pt x="13136601" y="1732114"/>
                </a:lnTo>
                <a:lnTo>
                  <a:pt x="13134124" y="1264221"/>
                </a:lnTo>
                <a:lnTo>
                  <a:pt x="13132003" y="826973"/>
                </a:lnTo>
                <a:lnTo>
                  <a:pt x="13130937" y="574916"/>
                </a:lnTo>
                <a:lnTo>
                  <a:pt x="13130708" y="501954"/>
                </a:lnTo>
                <a:lnTo>
                  <a:pt x="13130708" y="492963"/>
                </a:lnTo>
                <a:lnTo>
                  <a:pt x="13129387" y="446062"/>
                </a:lnTo>
                <a:lnTo>
                  <a:pt x="13128219" y="398818"/>
                </a:lnTo>
                <a:lnTo>
                  <a:pt x="13127127" y="351370"/>
                </a:lnTo>
                <a:lnTo>
                  <a:pt x="13126072" y="303834"/>
                </a:lnTo>
                <a:lnTo>
                  <a:pt x="13124993" y="256387"/>
                </a:lnTo>
                <a:lnTo>
                  <a:pt x="13123825" y="209143"/>
                </a:lnTo>
                <a:lnTo>
                  <a:pt x="13122504" y="162242"/>
                </a:lnTo>
                <a:lnTo>
                  <a:pt x="13122224" y="137960"/>
                </a:lnTo>
                <a:lnTo>
                  <a:pt x="13120434" y="87172"/>
                </a:lnTo>
                <a:lnTo>
                  <a:pt x="13091109" y="54267"/>
                </a:lnTo>
                <a:lnTo>
                  <a:pt x="13074180" y="52324"/>
                </a:lnTo>
                <a:lnTo>
                  <a:pt x="13073406" y="52336"/>
                </a:lnTo>
                <a:lnTo>
                  <a:pt x="13072669" y="38100"/>
                </a:lnTo>
                <a:lnTo>
                  <a:pt x="13071691" y="25400"/>
                </a:lnTo>
                <a:lnTo>
                  <a:pt x="12876568" y="25400"/>
                </a:lnTo>
                <a:lnTo>
                  <a:pt x="12722085" y="12700"/>
                </a:lnTo>
                <a:lnTo>
                  <a:pt x="11398237" y="12700"/>
                </a:lnTo>
                <a:lnTo>
                  <a:pt x="11145279" y="0"/>
                </a:lnTo>
                <a:lnTo>
                  <a:pt x="8295830" y="0"/>
                </a:lnTo>
                <a:lnTo>
                  <a:pt x="8097888" y="12700"/>
                </a:lnTo>
                <a:lnTo>
                  <a:pt x="1733181" y="12700"/>
                </a:lnTo>
                <a:lnTo>
                  <a:pt x="1682369" y="25400"/>
                </a:lnTo>
                <a:lnTo>
                  <a:pt x="804735" y="25400"/>
                </a:lnTo>
                <a:lnTo>
                  <a:pt x="705573" y="38100"/>
                </a:lnTo>
                <a:lnTo>
                  <a:pt x="112788" y="38100"/>
                </a:lnTo>
                <a:lnTo>
                  <a:pt x="101917" y="41236"/>
                </a:lnTo>
                <a:lnTo>
                  <a:pt x="24523" y="41541"/>
                </a:lnTo>
                <a:lnTo>
                  <a:pt x="24472" y="50800"/>
                </a:lnTo>
                <a:lnTo>
                  <a:pt x="13055" y="50800"/>
                </a:lnTo>
                <a:lnTo>
                  <a:pt x="13055" y="63500"/>
                </a:lnTo>
                <a:lnTo>
                  <a:pt x="11899" y="101600"/>
                </a:lnTo>
                <a:lnTo>
                  <a:pt x="10515" y="152400"/>
                </a:lnTo>
                <a:lnTo>
                  <a:pt x="9042" y="203200"/>
                </a:lnTo>
                <a:lnTo>
                  <a:pt x="7645" y="254000"/>
                </a:lnTo>
                <a:lnTo>
                  <a:pt x="6502" y="304800"/>
                </a:lnTo>
                <a:lnTo>
                  <a:pt x="5778" y="355600"/>
                </a:lnTo>
                <a:lnTo>
                  <a:pt x="5575" y="431800"/>
                </a:lnTo>
                <a:lnTo>
                  <a:pt x="4864" y="469900"/>
                </a:lnTo>
                <a:lnTo>
                  <a:pt x="4102" y="495300"/>
                </a:lnTo>
                <a:lnTo>
                  <a:pt x="3759" y="520700"/>
                </a:lnTo>
                <a:lnTo>
                  <a:pt x="3416" y="533400"/>
                </a:lnTo>
                <a:lnTo>
                  <a:pt x="3098" y="558800"/>
                </a:lnTo>
                <a:lnTo>
                  <a:pt x="2806" y="596900"/>
                </a:lnTo>
                <a:lnTo>
                  <a:pt x="2247" y="647700"/>
                </a:lnTo>
                <a:lnTo>
                  <a:pt x="1524" y="762000"/>
                </a:lnTo>
                <a:lnTo>
                  <a:pt x="1117" y="850900"/>
                </a:lnTo>
                <a:lnTo>
                  <a:pt x="698" y="977900"/>
                </a:lnTo>
                <a:lnTo>
                  <a:pt x="469" y="1054100"/>
                </a:lnTo>
                <a:lnTo>
                  <a:pt x="228" y="1155700"/>
                </a:lnTo>
                <a:lnTo>
                  <a:pt x="0" y="1308100"/>
                </a:lnTo>
                <a:lnTo>
                  <a:pt x="76" y="2514600"/>
                </a:lnTo>
                <a:lnTo>
                  <a:pt x="127" y="2565400"/>
                </a:lnTo>
                <a:lnTo>
                  <a:pt x="609" y="2921000"/>
                </a:lnTo>
                <a:lnTo>
                  <a:pt x="1168" y="3225800"/>
                </a:lnTo>
                <a:lnTo>
                  <a:pt x="1943" y="3568700"/>
                </a:lnTo>
                <a:lnTo>
                  <a:pt x="2654" y="3822700"/>
                </a:lnTo>
                <a:lnTo>
                  <a:pt x="3276" y="4013200"/>
                </a:lnTo>
                <a:lnTo>
                  <a:pt x="3670" y="4114800"/>
                </a:lnTo>
                <a:lnTo>
                  <a:pt x="4165" y="4216400"/>
                </a:lnTo>
                <a:lnTo>
                  <a:pt x="4724" y="4292600"/>
                </a:lnTo>
                <a:lnTo>
                  <a:pt x="4787" y="4318000"/>
                </a:lnTo>
                <a:lnTo>
                  <a:pt x="4597" y="4356100"/>
                </a:lnTo>
                <a:lnTo>
                  <a:pt x="4648" y="4445000"/>
                </a:lnTo>
                <a:lnTo>
                  <a:pt x="4914" y="4495800"/>
                </a:lnTo>
                <a:lnTo>
                  <a:pt x="5321" y="4546600"/>
                </a:lnTo>
                <a:lnTo>
                  <a:pt x="5816" y="4597400"/>
                </a:lnTo>
                <a:lnTo>
                  <a:pt x="6375" y="4648200"/>
                </a:lnTo>
                <a:lnTo>
                  <a:pt x="8242" y="4787900"/>
                </a:lnTo>
                <a:lnTo>
                  <a:pt x="8826" y="4838700"/>
                </a:lnTo>
                <a:lnTo>
                  <a:pt x="9347" y="4889500"/>
                </a:lnTo>
                <a:lnTo>
                  <a:pt x="9779" y="4940300"/>
                </a:lnTo>
                <a:lnTo>
                  <a:pt x="10998" y="5003800"/>
                </a:lnTo>
                <a:lnTo>
                  <a:pt x="12052" y="5054600"/>
                </a:lnTo>
                <a:lnTo>
                  <a:pt x="12014" y="5118100"/>
                </a:lnTo>
                <a:lnTo>
                  <a:pt x="9931" y="5156200"/>
                </a:lnTo>
                <a:lnTo>
                  <a:pt x="4864" y="5181600"/>
                </a:lnTo>
                <a:lnTo>
                  <a:pt x="4165" y="5194300"/>
                </a:lnTo>
                <a:lnTo>
                  <a:pt x="6705" y="5207000"/>
                </a:lnTo>
                <a:lnTo>
                  <a:pt x="52425" y="5207000"/>
                </a:lnTo>
                <a:lnTo>
                  <a:pt x="52387" y="5217376"/>
                </a:lnTo>
                <a:lnTo>
                  <a:pt x="126555" y="5238686"/>
                </a:lnTo>
                <a:lnTo>
                  <a:pt x="174917" y="5239486"/>
                </a:lnTo>
                <a:lnTo>
                  <a:pt x="2824861" y="5251793"/>
                </a:lnTo>
                <a:lnTo>
                  <a:pt x="3579177" y="5248668"/>
                </a:lnTo>
                <a:lnTo>
                  <a:pt x="3617049" y="5248516"/>
                </a:lnTo>
                <a:lnTo>
                  <a:pt x="3493770" y="5248618"/>
                </a:lnTo>
                <a:lnTo>
                  <a:pt x="3350107" y="5248516"/>
                </a:lnTo>
                <a:lnTo>
                  <a:pt x="9893186" y="5241963"/>
                </a:lnTo>
                <a:lnTo>
                  <a:pt x="9845726" y="5241709"/>
                </a:lnTo>
                <a:lnTo>
                  <a:pt x="9681146" y="5241785"/>
                </a:lnTo>
                <a:lnTo>
                  <a:pt x="9346603" y="5241493"/>
                </a:lnTo>
                <a:lnTo>
                  <a:pt x="9580931" y="5240325"/>
                </a:lnTo>
                <a:lnTo>
                  <a:pt x="13156705" y="5240159"/>
                </a:lnTo>
                <a:lnTo>
                  <a:pt x="13156705" y="3955211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377677" y="4491575"/>
            <a:ext cx="12103373" cy="3142527"/>
          </a:xfrm>
          <a:prstGeom prst="rect">
            <a:avLst/>
          </a:prstGeom>
        </p:spPr>
        <p:txBody>
          <a:bodyPr vert="horz" wrap="square" lIns="0" tIns="2012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585"/>
              </a:spcBef>
            </a:pPr>
            <a:r>
              <a:rPr sz="2400" b="1" spc="-95" dirty="0">
                <a:solidFill>
                  <a:srgbClr val="2A3B8F"/>
                </a:solidFill>
                <a:latin typeface="Trebuchet MS"/>
                <a:cs typeface="Trebuchet MS"/>
              </a:rPr>
              <a:t>BUSINESS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55" dirty="0">
                <a:solidFill>
                  <a:srgbClr val="2A3B8F"/>
                </a:solidFill>
                <a:latin typeface="Trebuchet MS"/>
                <a:cs typeface="Trebuchet MS"/>
              </a:rPr>
              <a:t>DIGITAL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85" dirty="0">
                <a:solidFill>
                  <a:srgbClr val="2A3B8F"/>
                </a:solidFill>
                <a:latin typeface="Trebuchet MS"/>
                <a:cs typeface="Trebuchet MS"/>
              </a:rPr>
              <a:t>SAFETY: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30" dirty="0">
                <a:solidFill>
                  <a:srgbClr val="2A3B8F"/>
                </a:solidFill>
                <a:latin typeface="Trebuchet MS"/>
                <a:cs typeface="Trebuchet MS"/>
              </a:rPr>
              <a:t>PROTECTING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45" dirty="0">
                <a:solidFill>
                  <a:srgbClr val="2A3B8F"/>
                </a:solidFill>
                <a:latin typeface="Trebuchet MS"/>
                <a:cs typeface="Trebuchet MS"/>
              </a:rPr>
              <a:t>YOUR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14" dirty="0">
                <a:solidFill>
                  <a:srgbClr val="2A3B8F"/>
                </a:solidFill>
                <a:latin typeface="Trebuchet MS"/>
                <a:cs typeface="Trebuchet MS"/>
              </a:rPr>
              <a:t>ENTERPRISE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120" dirty="0">
                <a:solidFill>
                  <a:srgbClr val="2A3B8F"/>
                </a:solidFill>
                <a:latin typeface="Trebuchet MS"/>
                <a:cs typeface="Trebuchet MS"/>
              </a:rPr>
              <a:t>IN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THE</a:t>
            </a:r>
            <a:r>
              <a:rPr sz="2400" b="1" spc="-19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55" dirty="0">
                <a:solidFill>
                  <a:srgbClr val="2A3B8F"/>
                </a:solidFill>
                <a:latin typeface="Trebuchet MS"/>
                <a:cs typeface="Trebuchet MS"/>
              </a:rPr>
              <a:t>DIGITAL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30" dirty="0">
                <a:solidFill>
                  <a:srgbClr val="2A3B8F"/>
                </a:solidFill>
                <a:latin typeface="Trebuchet MS"/>
                <a:cs typeface="Trebuchet MS"/>
              </a:rPr>
              <a:t>ERA</a:t>
            </a:r>
            <a:endParaRPr sz="2400" b="1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255"/>
              </a:spcBef>
            </a:pPr>
            <a:r>
              <a:rPr sz="2400" b="1" spc="-35" dirty="0">
                <a:solidFill>
                  <a:srgbClr val="2A3B8F"/>
                </a:solidFill>
                <a:latin typeface="Trebuchet MS"/>
                <a:cs typeface="Trebuchet MS"/>
              </a:rPr>
              <a:t>N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110" dirty="0">
                <a:solidFill>
                  <a:srgbClr val="2A3B8F"/>
                </a:solidFill>
                <a:latin typeface="Trebuchet MS"/>
                <a:cs typeface="Trebuchet MS"/>
              </a:rPr>
              <a:t>M</a:t>
            </a:r>
            <a:r>
              <a:rPr sz="2400" b="1" spc="-110" dirty="0">
                <a:solidFill>
                  <a:srgbClr val="2A3B8F"/>
                </a:solidFill>
                <a:latin typeface="Trebuchet MS"/>
                <a:cs typeface="Trebuchet MS"/>
              </a:rPr>
              <a:t>E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235" dirty="0">
                <a:solidFill>
                  <a:srgbClr val="2A3B8F"/>
                </a:solidFill>
                <a:latin typeface="Trebuchet MS"/>
                <a:cs typeface="Trebuchet MS"/>
              </a:rPr>
              <a:t>: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R</a:t>
            </a:r>
            <a:r>
              <a:rPr sz="2400" b="1" spc="-185" dirty="0">
                <a:solidFill>
                  <a:srgbClr val="2A3B8F"/>
                </a:solidFill>
                <a:latin typeface="Trebuchet MS"/>
                <a:cs typeface="Trebuchet MS"/>
              </a:rPr>
              <a:t>O</a:t>
            </a:r>
            <a:r>
              <a:rPr sz="2400" b="1" spc="-50" dirty="0">
                <a:solidFill>
                  <a:srgbClr val="2A3B8F"/>
                </a:solidFill>
                <a:latin typeface="Trebuchet MS"/>
                <a:cs typeface="Trebuchet MS"/>
              </a:rPr>
              <a:t>L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50" dirty="0">
                <a:solidFill>
                  <a:srgbClr val="2A3B8F"/>
                </a:solidFill>
                <a:latin typeface="Trebuchet MS"/>
                <a:cs typeface="Trebuchet MS"/>
              </a:rPr>
              <a:t>N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60" dirty="0">
                <a:solidFill>
                  <a:srgbClr val="2A3B8F"/>
                </a:solidFill>
                <a:latin typeface="Trebuchet MS"/>
                <a:cs typeface="Trebuchet MS"/>
              </a:rPr>
              <a:t>K</a:t>
            </a:r>
            <a:r>
              <a:rPr sz="2400" b="1" spc="-125" dirty="0">
                <a:solidFill>
                  <a:srgbClr val="2A3B8F"/>
                </a:solidFill>
                <a:latin typeface="Trebuchet MS"/>
                <a:cs typeface="Trebuchet MS"/>
              </a:rPr>
              <a:t>Y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R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60" dirty="0">
                <a:solidFill>
                  <a:srgbClr val="2A3B8F"/>
                </a:solidFill>
                <a:latin typeface="Trebuchet MS"/>
                <a:cs typeface="Trebuchet MS"/>
              </a:rPr>
              <a:t>K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D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-30" dirty="0">
                <a:solidFill>
                  <a:srgbClr val="2A3B8F"/>
                </a:solidFill>
                <a:latin typeface="Trebuchet MS"/>
                <a:cs typeface="Trebuchet MS"/>
              </a:rPr>
              <a:t>S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515" dirty="0">
                <a:solidFill>
                  <a:srgbClr val="2A3B8F"/>
                </a:solidFill>
                <a:latin typeface="Trebuchet MS"/>
                <a:cs typeface="Trebuchet MS"/>
              </a:rPr>
              <a:t>/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D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E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-430" dirty="0">
                <a:solidFill>
                  <a:srgbClr val="2A3B8F"/>
                </a:solidFill>
                <a:latin typeface="Trebuchet MS"/>
                <a:cs typeface="Trebuchet MS"/>
              </a:rPr>
              <a:t>/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210" dirty="0">
                <a:solidFill>
                  <a:srgbClr val="2A3B8F"/>
                </a:solidFill>
                <a:latin typeface="Trebuchet MS"/>
                <a:cs typeface="Trebuchet MS"/>
              </a:rPr>
              <a:t>2</a:t>
            </a:r>
            <a:r>
              <a:rPr sz="2400" b="1" spc="-25" dirty="0">
                <a:solidFill>
                  <a:srgbClr val="2A3B8F"/>
                </a:solidFill>
                <a:latin typeface="Trebuchet MS"/>
                <a:cs typeface="Trebuchet MS"/>
              </a:rPr>
              <a:t>4</a:t>
            </a:r>
            <a:r>
              <a:rPr sz="2400" b="1" spc="-484" dirty="0">
                <a:solidFill>
                  <a:srgbClr val="2A3B8F"/>
                </a:solidFill>
                <a:latin typeface="Trebuchet MS"/>
                <a:cs typeface="Trebuchet MS"/>
              </a:rPr>
              <a:t>1</a:t>
            </a:r>
            <a:r>
              <a:rPr sz="2400" b="1" spc="-110" dirty="0">
                <a:solidFill>
                  <a:srgbClr val="2A3B8F"/>
                </a:solidFill>
                <a:latin typeface="Trebuchet MS"/>
                <a:cs typeface="Trebuchet MS"/>
              </a:rPr>
              <a:t>3</a:t>
            </a:r>
            <a:r>
              <a:rPr sz="2400" b="1" spc="-40" dirty="0">
                <a:solidFill>
                  <a:srgbClr val="2A3B8F"/>
                </a:solidFill>
                <a:latin typeface="Trebuchet MS"/>
                <a:cs typeface="Trebuchet MS"/>
              </a:rPr>
              <a:t>8</a:t>
            </a:r>
            <a:r>
              <a:rPr sz="2400" b="1" spc="-25" dirty="0">
                <a:solidFill>
                  <a:srgbClr val="2A3B8F"/>
                </a:solidFill>
                <a:latin typeface="Trebuchet MS"/>
                <a:cs typeface="Trebuchet MS"/>
              </a:rPr>
              <a:t>0</a:t>
            </a:r>
            <a:r>
              <a:rPr sz="2400" b="1" spc="-400" dirty="0">
                <a:solidFill>
                  <a:srgbClr val="2A3B8F"/>
                </a:solidFill>
                <a:latin typeface="Trebuchet MS"/>
                <a:cs typeface="Trebuchet MS"/>
              </a:rPr>
              <a:t>1</a:t>
            </a:r>
            <a:endParaRPr sz="2400" b="1" dirty="0">
              <a:latin typeface="Trebuchet MS"/>
              <a:cs typeface="Trebuchet MS"/>
            </a:endParaRPr>
          </a:p>
          <a:p>
            <a:pPr marL="256540" marR="250825" algn="ctr">
              <a:lnSpc>
                <a:spcPts val="3779"/>
              </a:lnSpc>
              <a:spcBef>
                <a:spcPts val="335"/>
              </a:spcBef>
            </a:pP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PROGRAM/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95" dirty="0">
                <a:solidFill>
                  <a:srgbClr val="2A3B8F"/>
                </a:solidFill>
                <a:latin typeface="Trebuchet MS"/>
                <a:cs typeface="Trebuchet MS"/>
              </a:rPr>
              <a:t>CERTIFICATE</a:t>
            </a: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14" dirty="0">
                <a:solidFill>
                  <a:srgbClr val="2A3B8F"/>
                </a:solidFill>
                <a:latin typeface="Trebuchet MS"/>
                <a:cs typeface="Trebuchet MS"/>
              </a:rPr>
              <a:t>OF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90" dirty="0">
                <a:solidFill>
                  <a:srgbClr val="2A3B8F"/>
                </a:solidFill>
                <a:latin typeface="Trebuchet MS"/>
                <a:cs typeface="Trebuchet MS"/>
              </a:rPr>
              <a:t>HIGHER</a:t>
            </a: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10" dirty="0">
                <a:solidFill>
                  <a:srgbClr val="2A3B8F"/>
                </a:solidFill>
                <a:latin typeface="Trebuchet MS"/>
                <a:cs typeface="Trebuchet MS"/>
              </a:rPr>
              <a:t>EDUCATION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90" dirty="0">
                <a:solidFill>
                  <a:srgbClr val="2A3B8F"/>
                </a:solidFill>
                <a:latin typeface="Trebuchet MS"/>
                <a:cs typeface="Trebuchet MS"/>
              </a:rPr>
              <a:t>BUSINESS</a:t>
            </a: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 STATUS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00" dirty="0">
                <a:solidFill>
                  <a:srgbClr val="2A3B8F"/>
                </a:solidFill>
                <a:latin typeface="Trebuchet MS"/>
                <a:cs typeface="Trebuchet MS"/>
              </a:rPr>
              <a:t>FOR</a:t>
            </a: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45" dirty="0">
                <a:solidFill>
                  <a:srgbClr val="2A3B8F"/>
                </a:solidFill>
                <a:latin typeface="Trebuchet MS"/>
                <a:cs typeface="Trebuchet MS"/>
              </a:rPr>
              <a:t>THE</a:t>
            </a:r>
            <a:r>
              <a:rPr sz="2400" b="1" spc="-15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85" dirty="0">
                <a:solidFill>
                  <a:srgbClr val="2A3B8F"/>
                </a:solidFill>
                <a:latin typeface="Trebuchet MS"/>
                <a:cs typeface="Trebuchet MS"/>
              </a:rPr>
              <a:t>WORK</a:t>
            </a:r>
            <a:r>
              <a:rPr sz="2400" b="1" spc="-16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25" dirty="0">
                <a:solidFill>
                  <a:srgbClr val="2A3B8F"/>
                </a:solidFill>
                <a:latin typeface="Trebuchet MS"/>
                <a:cs typeface="Trebuchet MS"/>
              </a:rPr>
              <a:t>PLACE </a:t>
            </a:r>
            <a:r>
              <a:rPr sz="2400" b="1" spc="-61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50" dirty="0">
                <a:solidFill>
                  <a:srgbClr val="2A3B8F"/>
                </a:solidFill>
                <a:latin typeface="Trebuchet MS"/>
                <a:cs typeface="Trebuchet MS"/>
              </a:rPr>
              <a:t>MODULE</a:t>
            </a:r>
            <a:r>
              <a:rPr lang="en-GB" sz="2400" b="1" spc="-150" dirty="0">
                <a:solidFill>
                  <a:srgbClr val="2A3B8F"/>
                </a:solidFill>
                <a:latin typeface="Trebuchet MS"/>
                <a:cs typeface="Trebuchet MS"/>
              </a:rPr>
              <a:t>:</a:t>
            </a:r>
            <a:r>
              <a:rPr sz="2400" b="1" spc="-17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55" dirty="0">
                <a:solidFill>
                  <a:srgbClr val="2A3B8F"/>
                </a:solidFill>
                <a:latin typeface="Trebuchet MS"/>
                <a:cs typeface="Trebuchet MS"/>
              </a:rPr>
              <a:t>DIGITAL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A3B8F"/>
                </a:solidFill>
                <a:latin typeface="Trebuchet MS"/>
                <a:cs typeface="Trebuchet MS"/>
              </a:rPr>
              <a:t>SKILLS</a:t>
            </a:r>
            <a:endParaRPr sz="2400" b="1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925"/>
              </a:spcBef>
            </a:pPr>
            <a:r>
              <a:rPr sz="2400" b="1" spc="-50" dirty="0">
                <a:solidFill>
                  <a:srgbClr val="2A3B8F"/>
                </a:solidFill>
                <a:latin typeface="Trebuchet MS"/>
                <a:cs typeface="Trebuchet MS"/>
              </a:rPr>
              <a:t>L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E</a:t>
            </a:r>
            <a:r>
              <a:rPr sz="2400" b="1" spc="-120" dirty="0">
                <a:solidFill>
                  <a:srgbClr val="2A3B8F"/>
                </a:solidFill>
                <a:latin typeface="Trebuchet MS"/>
                <a:cs typeface="Trebuchet MS"/>
              </a:rPr>
              <a:t>C</a:t>
            </a:r>
            <a:r>
              <a:rPr sz="2400" b="1" spc="-200" dirty="0">
                <a:solidFill>
                  <a:srgbClr val="2A3B8F"/>
                </a:solidFill>
                <a:latin typeface="Trebuchet MS"/>
                <a:cs typeface="Trebuchet MS"/>
              </a:rPr>
              <a:t>T</a:t>
            </a:r>
            <a:r>
              <a:rPr sz="2400" b="1" spc="-220" dirty="0">
                <a:solidFill>
                  <a:srgbClr val="2A3B8F"/>
                </a:solidFill>
                <a:latin typeface="Trebuchet MS"/>
                <a:cs typeface="Trebuchet MS"/>
              </a:rPr>
              <a:t>U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R</a:t>
            </a:r>
            <a:r>
              <a:rPr sz="2400" b="1" spc="-195" dirty="0">
                <a:solidFill>
                  <a:srgbClr val="2A3B8F"/>
                </a:solidFill>
                <a:latin typeface="Trebuchet MS"/>
                <a:cs typeface="Trebuchet MS"/>
              </a:rPr>
              <a:t>E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R</a:t>
            </a:r>
            <a:r>
              <a:rPr lang="en-GB" sz="2400" b="1" spc="-430" dirty="0">
                <a:solidFill>
                  <a:srgbClr val="2A3B8F"/>
                </a:solidFill>
                <a:latin typeface="Trebuchet MS"/>
                <a:cs typeface="Trebuchet MS"/>
              </a:rPr>
              <a:t>: 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110" dirty="0">
                <a:solidFill>
                  <a:srgbClr val="2A3B8F"/>
                </a:solidFill>
                <a:latin typeface="Trebuchet MS"/>
                <a:cs typeface="Trebuchet MS"/>
              </a:rPr>
              <a:t>M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-200" dirty="0">
                <a:solidFill>
                  <a:srgbClr val="2A3B8F"/>
                </a:solidFill>
                <a:latin typeface="Trebuchet MS"/>
                <a:cs typeface="Trebuchet MS"/>
              </a:rPr>
              <a:t>T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-229" dirty="0">
                <a:solidFill>
                  <a:srgbClr val="2A3B8F"/>
                </a:solidFill>
                <a:latin typeface="Trebuchet MS"/>
                <a:cs typeface="Trebuchet MS"/>
              </a:rPr>
              <a:t>V</a:t>
            </a:r>
            <a:r>
              <a:rPr sz="2400" b="1" spc="-110" dirty="0">
                <a:solidFill>
                  <a:srgbClr val="2A3B8F"/>
                </a:solidFill>
                <a:latin typeface="Trebuchet MS"/>
                <a:cs typeface="Trebuchet MS"/>
              </a:rPr>
              <a:t>E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b="1" spc="-130" dirty="0">
                <a:solidFill>
                  <a:srgbClr val="2A3B8F"/>
                </a:solidFill>
                <a:latin typeface="Trebuchet MS"/>
                <a:cs typeface="Trebuchet MS"/>
              </a:rPr>
              <a:t>B</a:t>
            </a:r>
            <a:r>
              <a:rPr sz="2400" b="1" spc="-170" dirty="0">
                <a:solidFill>
                  <a:srgbClr val="2A3B8F"/>
                </a:solidFill>
                <a:latin typeface="Trebuchet MS"/>
                <a:cs typeface="Trebuchet MS"/>
              </a:rPr>
              <a:t>A</a:t>
            </a:r>
            <a:r>
              <a:rPr sz="2400" b="1" spc="-35" dirty="0">
                <a:solidFill>
                  <a:srgbClr val="2A3B8F"/>
                </a:solidFill>
                <a:latin typeface="Trebuchet MS"/>
                <a:cs typeface="Trebuchet MS"/>
              </a:rPr>
              <a:t>N</a:t>
            </a:r>
            <a:r>
              <a:rPr sz="2400" b="1" spc="140" dirty="0">
                <a:solidFill>
                  <a:srgbClr val="2A3B8F"/>
                </a:solidFill>
                <a:latin typeface="Trebuchet MS"/>
                <a:cs typeface="Trebuchet MS"/>
              </a:rPr>
              <a:t>I</a:t>
            </a:r>
            <a:r>
              <a:rPr sz="2400" b="1" spc="145" dirty="0">
                <a:solidFill>
                  <a:srgbClr val="2A3B8F"/>
                </a:solidFill>
                <a:latin typeface="Trebuchet MS"/>
                <a:cs typeface="Trebuchet MS"/>
              </a:rPr>
              <a:t>K</a:t>
            </a:r>
            <a:endParaRPr sz="2400" b="1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255"/>
              </a:spcBef>
            </a:pPr>
            <a:r>
              <a:rPr sz="2400" b="1" spc="-245" dirty="0">
                <a:solidFill>
                  <a:srgbClr val="2A3B8F"/>
                </a:solidFill>
                <a:latin typeface="Trebuchet MS"/>
                <a:cs typeface="Trebuchet MS"/>
              </a:rPr>
              <a:t>G</a:t>
            </a:r>
            <a:r>
              <a:rPr sz="2400" b="1" spc="-75" dirty="0">
                <a:solidFill>
                  <a:srgbClr val="2A3B8F"/>
                </a:solidFill>
                <a:latin typeface="Trebuchet MS"/>
                <a:cs typeface="Trebuchet MS"/>
              </a:rPr>
              <a:t>R</a:t>
            </a:r>
            <a:r>
              <a:rPr sz="2400" b="1" spc="-185" dirty="0">
                <a:solidFill>
                  <a:srgbClr val="2A3B8F"/>
                </a:solidFill>
                <a:latin typeface="Trebuchet MS"/>
                <a:cs typeface="Trebuchet MS"/>
              </a:rPr>
              <a:t>O</a:t>
            </a:r>
            <a:r>
              <a:rPr sz="2400" b="1" spc="-220" dirty="0">
                <a:solidFill>
                  <a:srgbClr val="2A3B8F"/>
                </a:solidFill>
                <a:latin typeface="Trebuchet MS"/>
                <a:cs typeface="Trebuchet MS"/>
              </a:rPr>
              <a:t>U</a:t>
            </a:r>
            <a:r>
              <a:rPr sz="2400" b="1" spc="-175" dirty="0">
                <a:solidFill>
                  <a:srgbClr val="2A3B8F"/>
                </a:solidFill>
                <a:latin typeface="Trebuchet MS"/>
                <a:cs typeface="Trebuchet MS"/>
              </a:rPr>
              <a:t>P</a:t>
            </a:r>
            <a:r>
              <a:rPr lang="en-GB" sz="2400" b="1" spc="-17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lang="en-GB" sz="2400" b="1" spc="-430" dirty="0">
                <a:solidFill>
                  <a:srgbClr val="2A3B8F"/>
                </a:solidFill>
                <a:latin typeface="Trebuchet MS"/>
                <a:cs typeface="Trebuchet MS"/>
              </a:rPr>
              <a:t>: </a:t>
            </a:r>
            <a:r>
              <a:rPr sz="2400" b="1" spc="-90" dirty="0">
                <a:solidFill>
                  <a:srgbClr val="2A3B8F"/>
                </a:solidFill>
                <a:latin typeface="Trebuchet MS"/>
                <a:cs typeface="Trebuchet MS"/>
              </a:rPr>
              <a:t>5</a:t>
            </a:r>
            <a:endParaRPr sz="2400" b="1" dirty="0">
              <a:latin typeface="Trebuchet MS"/>
              <a:cs typeface="Trebuchet MS"/>
            </a:endParaRPr>
          </a:p>
        </p:txBody>
      </p:sp>
      <p:grpSp>
        <p:nvGrpSpPr>
          <p:cNvPr id="6" name="object 2">
            <a:extLst>
              <a:ext uri="{FF2B5EF4-FFF2-40B4-BE49-F238E27FC236}">
                <a16:creationId xmlns:a16="http://schemas.microsoft.com/office/drawing/2014/main" id="{7A10380B-90E8-FFAB-CB52-C959517C9997}"/>
              </a:ext>
            </a:extLst>
          </p:cNvPr>
          <p:cNvGrpSpPr/>
          <p:nvPr/>
        </p:nvGrpSpPr>
        <p:grpSpPr>
          <a:xfrm>
            <a:off x="850763" y="12490450"/>
            <a:ext cx="13157200" cy="5255895"/>
            <a:chOff x="958141" y="1338799"/>
            <a:chExt cx="13157200" cy="5255895"/>
          </a:xfrm>
        </p:grpSpPr>
        <p:sp>
          <p:nvSpPr>
            <p:cNvPr id="7" name="object 3">
              <a:extLst>
                <a:ext uri="{FF2B5EF4-FFF2-40B4-BE49-F238E27FC236}">
                  <a16:creationId xmlns:a16="http://schemas.microsoft.com/office/drawing/2014/main" id="{8358A840-5066-7442-BE08-BDB3E82E1647}"/>
                </a:ext>
              </a:extLst>
            </p:cNvPr>
            <p:cNvSpPr/>
            <p:nvPr/>
          </p:nvSpPr>
          <p:spPr>
            <a:xfrm>
              <a:off x="958138" y="1338807"/>
              <a:ext cx="13157200" cy="5255895"/>
            </a:xfrm>
            <a:custGeom>
              <a:avLst/>
              <a:gdLst/>
              <a:ahLst/>
              <a:cxnLst/>
              <a:rect l="l" t="t" r="r" b="b"/>
              <a:pathLst>
                <a:path w="13157200" h="5255895">
                  <a:moveTo>
                    <a:pt x="13156705" y="5252339"/>
                  </a:moveTo>
                  <a:lnTo>
                    <a:pt x="13079895" y="5255069"/>
                  </a:lnTo>
                  <a:lnTo>
                    <a:pt x="13099606" y="5255755"/>
                  </a:lnTo>
                  <a:lnTo>
                    <a:pt x="13119634" y="5255679"/>
                  </a:lnTo>
                  <a:lnTo>
                    <a:pt x="13156705" y="5255145"/>
                  </a:lnTo>
                  <a:lnTo>
                    <a:pt x="13156705" y="5252339"/>
                  </a:lnTo>
                  <a:close/>
                </a:path>
                <a:path w="13157200" h="5255895">
                  <a:moveTo>
                    <a:pt x="13156705" y="5240312"/>
                  </a:moveTo>
                  <a:lnTo>
                    <a:pt x="11766918" y="5251793"/>
                  </a:lnTo>
                  <a:lnTo>
                    <a:pt x="11974855" y="5252872"/>
                  </a:lnTo>
                  <a:lnTo>
                    <a:pt x="12614339" y="5252339"/>
                  </a:lnTo>
                  <a:lnTo>
                    <a:pt x="12653975" y="5252567"/>
                  </a:lnTo>
                  <a:lnTo>
                    <a:pt x="13156705" y="5252339"/>
                  </a:lnTo>
                  <a:lnTo>
                    <a:pt x="13156705" y="5240312"/>
                  </a:lnTo>
                  <a:close/>
                </a:path>
                <a:path w="13157200" h="5255895">
                  <a:moveTo>
                    <a:pt x="13156705" y="5240159"/>
                  </a:moveTo>
                  <a:lnTo>
                    <a:pt x="12982702" y="5240312"/>
                  </a:lnTo>
                  <a:lnTo>
                    <a:pt x="12980010" y="5240312"/>
                  </a:lnTo>
                  <a:lnTo>
                    <a:pt x="9580931" y="5240312"/>
                  </a:lnTo>
                  <a:lnTo>
                    <a:pt x="9845713" y="5241709"/>
                  </a:lnTo>
                  <a:lnTo>
                    <a:pt x="12977140" y="5240325"/>
                  </a:lnTo>
                  <a:lnTo>
                    <a:pt x="12818047" y="5240452"/>
                  </a:lnTo>
                  <a:lnTo>
                    <a:pt x="13156705" y="5240312"/>
                  </a:lnTo>
                  <a:lnTo>
                    <a:pt x="13156705" y="5240159"/>
                  </a:lnTo>
                  <a:close/>
                </a:path>
                <a:path w="13157200" h="5255895">
                  <a:moveTo>
                    <a:pt x="13156705" y="3955199"/>
                  </a:moveTo>
                  <a:lnTo>
                    <a:pt x="13155282" y="3908945"/>
                  </a:lnTo>
                  <a:lnTo>
                    <a:pt x="13154838" y="3899954"/>
                  </a:lnTo>
                  <a:lnTo>
                    <a:pt x="13154393" y="3887152"/>
                  </a:lnTo>
                  <a:lnTo>
                    <a:pt x="13153009" y="3826992"/>
                  </a:lnTo>
                  <a:lnTo>
                    <a:pt x="13152069" y="3769957"/>
                  </a:lnTo>
                  <a:lnTo>
                    <a:pt x="13151104" y="3700462"/>
                  </a:lnTo>
                  <a:lnTo>
                    <a:pt x="13150622" y="3661346"/>
                  </a:lnTo>
                  <a:lnTo>
                    <a:pt x="13150139" y="3619462"/>
                  </a:lnTo>
                  <a:lnTo>
                    <a:pt x="13149148" y="3527882"/>
                  </a:lnTo>
                  <a:lnTo>
                    <a:pt x="13148158" y="3426676"/>
                  </a:lnTo>
                  <a:lnTo>
                    <a:pt x="13147167" y="3316782"/>
                  </a:lnTo>
                  <a:lnTo>
                    <a:pt x="13146189" y="3199130"/>
                  </a:lnTo>
                  <a:lnTo>
                    <a:pt x="13145199" y="3074657"/>
                  </a:lnTo>
                  <a:lnTo>
                    <a:pt x="13143725" y="2877248"/>
                  </a:lnTo>
                  <a:lnTo>
                    <a:pt x="13142290" y="2669781"/>
                  </a:lnTo>
                  <a:lnTo>
                    <a:pt x="13140423" y="2383028"/>
                  </a:lnTo>
                  <a:lnTo>
                    <a:pt x="13138658" y="2091575"/>
                  </a:lnTo>
                  <a:lnTo>
                    <a:pt x="13136601" y="1732114"/>
                  </a:lnTo>
                  <a:lnTo>
                    <a:pt x="13134124" y="1264208"/>
                  </a:lnTo>
                  <a:lnTo>
                    <a:pt x="13132003" y="826960"/>
                  </a:lnTo>
                  <a:lnTo>
                    <a:pt x="13130937" y="574903"/>
                  </a:lnTo>
                  <a:lnTo>
                    <a:pt x="13130708" y="501942"/>
                  </a:lnTo>
                  <a:lnTo>
                    <a:pt x="13130708" y="492950"/>
                  </a:lnTo>
                  <a:lnTo>
                    <a:pt x="13129387" y="446062"/>
                  </a:lnTo>
                  <a:lnTo>
                    <a:pt x="13128219" y="398818"/>
                  </a:lnTo>
                  <a:lnTo>
                    <a:pt x="13127127" y="351358"/>
                  </a:lnTo>
                  <a:lnTo>
                    <a:pt x="13126072" y="303834"/>
                  </a:lnTo>
                  <a:lnTo>
                    <a:pt x="13124993" y="256374"/>
                  </a:lnTo>
                  <a:lnTo>
                    <a:pt x="13123825" y="209130"/>
                  </a:lnTo>
                  <a:lnTo>
                    <a:pt x="13122504" y="162242"/>
                  </a:lnTo>
                  <a:lnTo>
                    <a:pt x="13122224" y="137947"/>
                  </a:lnTo>
                  <a:lnTo>
                    <a:pt x="13120434" y="87160"/>
                  </a:lnTo>
                  <a:lnTo>
                    <a:pt x="13091109" y="54267"/>
                  </a:lnTo>
                  <a:lnTo>
                    <a:pt x="13074180" y="52311"/>
                  </a:lnTo>
                  <a:lnTo>
                    <a:pt x="13073406" y="52324"/>
                  </a:lnTo>
                  <a:lnTo>
                    <a:pt x="13072669" y="38100"/>
                  </a:lnTo>
                  <a:lnTo>
                    <a:pt x="13071691" y="25400"/>
                  </a:lnTo>
                  <a:lnTo>
                    <a:pt x="12876568" y="25400"/>
                  </a:lnTo>
                  <a:lnTo>
                    <a:pt x="12722085" y="12700"/>
                  </a:lnTo>
                  <a:lnTo>
                    <a:pt x="11398237" y="12700"/>
                  </a:lnTo>
                  <a:lnTo>
                    <a:pt x="11145279" y="0"/>
                  </a:lnTo>
                  <a:lnTo>
                    <a:pt x="8295830" y="0"/>
                  </a:lnTo>
                  <a:lnTo>
                    <a:pt x="8097888" y="12700"/>
                  </a:lnTo>
                  <a:lnTo>
                    <a:pt x="1733181" y="12700"/>
                  </a:lnTo>
                  <a:lnTo>
                    <a:pt x="1682369" y="25400"/>
                  </a:lnTo>
                  <a:lnTo>
                    <a:pt x="804735" y="25400"/>
                  </a:lnTo>
                  <a:lnTo>
                    <a:pt x="705573" y="38100"/>
                  </a:lnTo>
                  <a:lnTo>
                    <a:pt x="112788" y="38100"/>
                  </a:lnTo>
                  <a:lnTo>
                    <a:pt x="101955" y="41224"/>
                  </a:lnTo>
                  <a:lnTo>
                    <a:pt x="24523" y="41529"/>
                  </a:lnTo>
                  <a:lnTo>
                    <a:pt x="24472" y="50800"/>
                  </a:lnTo>
                  <a:lnTo>
                    <a:pt x="13055" y="50800"/>
                  </a:lnTo>
                  <a:lnTo>
                    <a:pt x="13055" y="63500"/>
                  </a:lnTo>
                  <a:lnTo>
                    <a:pt x="11899" y="101600"/>
                  </a:lnTo>
                  <a:lnTo>
                    <a:pt x="10515" y="152400"/>
                  </a:lnTo>
                  <a:lnTo>
                    <a:pt x="9042" y="203200"/>
                  </a:lnTo>
                  <a:lnTo>
                    <a:pt x="7645" y="254000"/>
                  </a:lnTo>
                  <a:lnTo>
                    <a:pt x="6502" y="304800"/>
                  </a:lnTo>
                  <a:lnTo>
                    <a:pt x="5778" y="355600"/>
                  </a:lnTo>
                  <a:lnTo>
                    <a:pt x="5575" y="431800"/>
                  </a:lnTo>
                  <a:lnTo>
                    <a:pt x="4864" y="469900"/>
                  </a:lnTo>
                  <a:lnTo>
                    <a:pt x="4102" y="495300"/>
                  </a:lnTo>
                  <a:lnTo>
                    <a:pt x="3759" y="520700"/>
                  </a:lnTo>
                  <a:lnTo>
                    <a:pt x="3416" y="533400"/>
                  </a:lnTo>
                  <a:lnTo>
                    <a:pt x="3098" y="558800"/>
                  </a:lnTo>
                  <a:lnTo>
                    <a:pt x="2806" y="596900"/>
                  </a:lnTo>
                  <a:lnTo>
                    <a:pt x="2247" y="647700"/>
                  </a:lnTo>
                  <a:lnTo>
                    <a:pt x="1524" y="762000"/>
                  </a:lnTo>
                  <a:lnTo>
                    <a:pt x="1117" y="850900"/>
                  </a:lnTo>
                  <a:lnTo>
                    <a:pt x="698" y="977900"/>
                  </a:lnTo>
                  <a:lnTo>
                    <a:pt x="469" y="1054100"/>
                  </a:lnTo>
                  <a:lnTo>
                    <a:pt x="228" y="1155700"/>
                  </a:lnTo>
                  <a:lnTo>
                    <a:pt x="0" y="1308100"/>
                  </a:lnTo>
                  <a:lnTo>
                    <a:pt x="76" y="2514600"/>
                  </a:lnTo>
                  <a:lnTo>
                    <a:pt x="127" y="2565400"/>
                  </a:lnTo>
                  <a:lnTo>
                    <a:pt x="609" y="2921000"/>
                  </a:lnTo>
                  <a:lnTo>
                    <a:pt x="1168" y="3225800"/>
                  </a:lnTo>
                  <a:lnTo>
                    <a:pt x="1943" y="3568700"/>
                  </a:lnTo>
                  <a:lnTo>
                    <a:pt x="2654" y="3822700"/>
                  </a:lnTo>
                  <a:lnTo>
                    <a:pt x="3276" y="4013200"/>
                  </a:lnTo>
                  <a:lnTo>
                    <a:pt x="3670" y="4114800"/>
                  </a:lnTo>
                  <a:lnTo>
                    <a:pt x="4165" y="4216400"/>
                  </a:lnTo>
                  <a:lnTo>
                    <a:pt x="4724" y="4292600"/>
                  </a:lnTo>
                  <a:lnTo>
                    <a:pt x="4787" y="4318000"/>
                  </a:lnTo>
                  <a:lnTo>
                    <a:pt x="4597" y="4356100"/>
                  </a:lnTo>
                  <a:lnTo>
                    <a:pt x="4648" y="4445000"/>
                  </a:lnTo>
                  <a:lnTo>
                    <a:pt x="4914" y="4495800"/>
                  </a:lnTo>
                  <a:lnTo>
                    <a:pt x="5321" y="4546600"/>
                  </a:lnTo>
                  <a:lnTo>
                    <a:pt x="5816" y="4597400"/>
                  </a:lnTo>
                  <a:lnTo>
                    <a:pt x="6375" y="4648200"/>
                  </a:lnTo>
                  <a:lnTo>
                    <a:pt x="8242" y="4787900"/>
                  </a:lnTo>
                  <a:lnTo>
                    <a:pt x="8826" y="4838700"/>
                  </a:lnTo>
                  <a:lnTo>
                    <a:pt x="9347" y="4889500"/>
                  </a:lnTo>
                  <a:lnTo>
                    <a:pt x="9779" y="4940300"/>
                  </a:lnTo>
                  <a:lnTo>
                    <a:pt x="10998" y="5003800"/>
                  </a:lnTo>
                  <a:lnTo>
                    <a:pt x="12052" y="5054600"/>
                  </a:lnTo>
                  <a:lnTo>
                    <a:pt x="12014" y="5118100"/>
                  </a:lnTo>
                  <a:lnTo>
                    <a:pt x="9931" y="5156200"/>
                  </a:lnTo>
                  <a:lnTo>
                    <a:pt x="4864" y="5181600"/>
                  </a:lnTo>
                  <a:lnTo>
                    <a:pt x="4165" y="5194300"/>
                  </a:lnTo>
                  <a:lnTo>
                    <a:pt x="6705" y="5207000"/>
                  </a:lnTo>
                  <a:lnTo>
                    <a:pt x="52425" y="5207000"/>
                  </a:lnTo>
                  <a:lnTo>
                    <a:pt x="52387" y="5217363"/>
                  </a:lnTo>
                  <a:lnTo>
                    <a:pt x="126555" y="5238674"/>
                  </a:lnTo>
                  <a:lnTo>
                    <a:pt x="174917" y="5239474"/>
                  </a:lnTo>
                  <a:lnTo>
                    <a:pt x="2824861" y="5251793"/>
                  </a:lnTo>
                  <a:lnTo>
                    <a:pt x="3579152" y="5248668"/>
                  </a:lnTo>
                  <a:lnTo>
                    <a:pt x="3617010" y="5248503"/>
                  </a:lnTo>
                  <a:lnTo>
                    <a:pt x="3493757" y="5248618"/>
                  </a:lnTo>
                  <a:lnTo>
                    <a:pt x="3350107" y="5248503"/>
                  </a:lnTo>
                  <a:lnTo>
                    <a:pt x="9893160" y="5241950"/>
                  </a:lnTo>
                  <a:lnTo>
                    <a:pt x="9845713" y="5241709"/>
                  </a:lnTo>
                  <a:lnTo>
                    <a:pt x="9687357" y="5241785"/>
                  </a:lnTo>
                  <a:lnTo>
                    <a:pt x="9346032" y="5241480"/>
                  </a:lnTo>
                  <a:lnTo>
                    <a:pt x="9580931" y="5240312"/>
                  </a:lnTo>
                  <a:lnTo>
                    <a:pt x="13156705" y="5240159"/>
                  </a:lnTo>
                  <a:lnTo>
                    <a:pt x="13156705" y="3955199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4">
              <a:extLst>
                <a:ext uri="{FF2B5EF4-FFF2-40B4-BE49-F238E27FC236}">
                  <a16:creationId xmlns:a16="http://schemas.microsoft.com/office/drawing/2014/main" id="{1DD1810D-7223-428A-147B-9170033FD1A9}"/>
                </a:ext>
              </a:extLst>
            </p:cNvPr>
            <p:cNvSpPr/>
            <p:nvPr/>
          </p:nvSpPr>
          <p:spPr>
            <a:xfrm>
              <a:off x="6407310" y="1435383"/>
              <a:ext cx="2111375" cy="494030"/>
            </a:xfrm>
            <a:custGeom>
              <a:avLst/>
              <a:gdLst/>
              <a:ahLst/>
              <a:cxnLst/>
              <a:rect l="l" t="t" r="r" b="b"/>
              <a:pathLst>
                <a:path w="2111375" h="494030">
                  <a:moveTo>
                    <a:pt x="2012416" y="493877"/>
                  </a:moveTo>
                  <a:lnTo>
                    <a:pt x="98775" y="493877"/>
                  </a:lnTo>
                  <a:lnTo>
                    <a:pt x="60327" y="486115"/>
                  </a:lnTo>
                  <a:lnTo>
                    <a:pt x="28930" y="464946"/>
                  </a:lnTo>
                  <a:lnTo>
                    <a:pt x="7762" y="433549"/>
                  </a:lnTo>
                  <a:lnTo>
                    <a:pt x="0" y="395101"/>
                  </a:lnTo>
                  <a:lnTo>
                    <a:pt x="0" y="98775"/>
                  </a:lnTo>
                  <a:lnTo>
                    <a:pt x="7762" y="60327"/>
                  </a:lnTo>
                  <a:lnTo>
                    <a:pt x="28930" y="28930"/>
                  </a:lnTo>
                  <a:lnTo>
                    <a:pt x="60327" y="7762"/>
                  </a:lnTo>
                  <a:lnTo>
                    <a:pt x="98775" y="0"/>
                  </a:lnTo>
                  <a:lnTo>
                    <a:pt x="2012416" y="0"/>
                  </a:lnTo>
                  <a:lnTo>
                    <a:pt x="2050864" y="7762"/>
                  </a:lnTo>
                  <a:lnTo>
                    <a:pt x="2082261" y="28930"/>
                  </a:lnTo>
                  <a:lnTo>
                    <a:pt x="2103429" y="60327"/>
                  </a:lnTo>
                  <a:lnTo>
                    <a:pt x="2111192" y="98775"/>
                  </a:lnTo>
                  <a:lnTo>
                    <a:pt x="2111192" y="395101"/>
                  </a:lnTo>
                  <a:lnTo>
                    <a:pt x="2103429" y="433549"/>
                  </a:lnTo>
                  <a:lnTo>
                    <a:pt x="2082261" y="464946"/>
                  </a:lnTo>
                  <a:lnTo>
                    <a:pt x="2050864" y="486115"/>
                  </a:lnTo>
                  <a:lnTo>
                    <a:pt x="2012416" y="493877"/>
                  </a:lnTo>
                  <a:close/>
                </a:path>
              </a:pathLst>
            </a:custGeom>
            <a:solidFill>
              <a:srgbClr val="EC6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5">
              <a:extLst>
                <a:ext uri="{FF2B5EF4-FFF2-40B4-BE49-F238E27FC236}">
                  <a16:creationId xmlns:a16="http://schemas.microsoft.com/office/drawing/2014/main" id="{8B77975B-0F6B-CA26-9AAB-D0DD6D3BDEA1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530342" y="1625605"/>
              <a:ext cx="87257" cy="87257"/>
            </a:xfrm>
            <a:prstGeom prst="rect">
              <a:avLst/>
            </a:prstGeom>
          </p:spPr>
        </p:pic>
        <p:sp>
          <p:nvSpPr>
            <p:cNvPr id="10" name="object 6">
              <a:extLst>
                <a:ext uri="{FF2B5EF4-FFF2-40B4-BE49-F238E27FC236}">
                  <a16:creationId xmlns:a16="http://schemas.microsoft.com/office/drawing/2014/main" id="{0604CD34-F2C0-F91E-67A8-77A33B49777C}"/>
                </a:ext>
              </a:extLst>
            </p:cNvPr>
            <p:cNvSpPr/>
            <p:nvPr/>
          </p:nvSpPr>
          <p:spPr>
            <a:xfrm>
              <a:off x="8695563" y="2975215"/>
              <a:ext cx="4010660" cy="22225"/>
            </a:xfrm>
            <a:custGeom>
              <a:avLst/>
              <a:gdLst/>
              <a:ahLst/>
              <a:cxnLst/>
              <a:rect l="l" t="t" r="r" b="b"/>
              <a:pathLst>
                <a:path w="4010659" h="22225">
                  <a:moveTo>
                    <a:pt x="4010406" y="0"/>
                  </a:moveTo>
                  <a:lnTo>
                    <a:pt x="2387219" y="0"/>
                  </a:lnTo>
                  <a:lnTo>
                    <a:pt x="1715897" y="0"/>
                  </a:lnTo>
                  <a:lnTo>
                    <a:pt x="0" y="0"/>
                  </a:lnTo>
                  <a:lnTo>
                    <a:pt x="0" y="21805"/>
                  </a:lnTo>
                  <a:lnTo>
                    <a:pt x="1715897" y="21805"/>
                  </a:lnTo>
                  <a:lnTo>
                    <a:pt x="2387219" y="21805"/>
                  </a:lnTo>
                  <a:lnTo>
                    <a:pt x="4010406" y="21805"/>
                  </a:lnTo>
                  <a:lnTo>
                    <a:pt x="4010406" y="0"/>
                  </a:lnTo>
                  <a:close/>
                </a:path>
              </a:pathLst>
            </a:custGeom>
            <a:solidFill>
              <a:srgbClr val="2A3B8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7">
            <a:extLst>
              <a:ext uri="{FF2B5EF4-FFF2-40B4-BE49-F238E27FC236}">
                <a16:creationId xmlns:a16="http://schemas.microsoft.com/office/drawing/2014/main" id="{1C9B8498-A521-B9DC-937C-88567DEE6AC6}"/>
              </a:ext>
            </a:extLst>
          </p:cNvPr>
          <p:cNvSpPr txBox="1"/>
          <p:nvPr/>
        </p:nvSpPr>
        <p:spPr>
          <a:xfrm>
            <a:off x="1212850" y="12609830"/>
            <a:ext cx="11878310" cy="32334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545465" algn="ctr">
              <a:lnSpc>
                <a:spcPct val="100000"/>
              </a:lnSpc>
              <a:spcBef>
                <a:spcPts val="135"/>
              </a:spcBef>
            </a:pPr>
            <a:r>
              <a:rPr lang="en-GB" sz="2300" spc="-35" dirty="0">
                <a:solidFill>
                  <a:srgbClr val="F5F5F5"/>
                </a:solidFill>
                <a:latin typeface="Trebuchet MS"/>
                <a:cs typeface="Trebuchet MS"/>
              </a:rPr>
              <a:t>REFERENCES</a:t>
            </a:r>
            <a:endParaRPr lang="en-GB" sz="23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lang="en-GB" sz="3600" dirty="0">
              <a:latin typeface="Trebuchet MS"/>
              <a:cs typeface="Trebuchet MS"/>
            </a:endParaRPr>
          </a:p>
          <a:p>
            <a:pPr marL="12700" marR="474345">
              <a:lnSpc>
                <a:spcPct val="117600"/>
              </a:lnSpc>
            </a:pPr>
            <a:r>
              <a:rPr sz="1850" spc="-20" dirty="0">
                <a:solidFill>
                  <a:srgbClr val="2A3B8F"/>
                </a:solidFill>
                <a:latin typeface="Verdana"/>
                <a:cs typeface="Verdana"/>
              </a:rPr>
              <a:t>National </a:t>
            </a:r>
            <a:r>
              <a:rPr sz="1850" spc="-75" dirty="0">
                <a:solidFill>
                  <a:srgbClr val="2A3B8F"/>
                </a:solidFill>
                <a:latin typeface="Verdana"/>
                <a:cs typeface="Verdana"/>
              </a:rPr>
              <a:t>Institute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Standards </a:t>
            </a:r>
            <a:r>
              <a:rPr sz="1850" spc="-15" dirty="0">
                <a:solidFill>
                  <a:srgbClr val="2A3B8F"/>
                </a:solidFill>
                <a:latin typeface="Verdana"/>
                <a:cs typeface="Verdana"/>
              </a:rPr>
              <a:t>and </a:t>
            </a:r>
            <a:r>
              <a:rPr sz="1850" spc="-20" dirty="0">
                <a:solidFill>
                  <a:srgbClr val="2A3B8F"/>
                </a:solidFill>
                <a:latin typeface="Verdana"/>
                <a:cs typeface="Verdana"/>
              </a:rPr>
              <a:t>Technology </a:t>
            </a:r>
            <a:r>
              <a:rPr sz="1850" spc="-145" dirty="0">
                <a:solidFill>
                  <a:srgbClr val="2A3B8F"/>
                </a:solidFill>
                <a:latin typeface="Verdana"/>
                <a:cs typeface="Verdana"/>
              </a:rPr>
              <a:t>(NIST), </a:t>
            </a:r>
            <a:r>
              <a:rPr sz="1850" spc="-114" dirty="0">
                <a:solidFill>
                  <a:srgbClr val="2A3B8F"/>
                </a:solidFill>
                <a:latin typeface="Verdana"/>
                <a:cs typeface="Verdana"/>
              </a:rPr>
              <a:t>2024.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Framework </a:t>
            </a:r>
            <a:r>
              <a:rPr sz="1850" spc="-215" dirty="0">
                <a:solidFill>
                  <a:srgbClr val="2A3B8F"/>
                </a:solidFill>
                <a:latin typeface="Verdana"/>
                <a:cs typeface="Verdana"/>
              </a:rPr>
              <a:t>2.0: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Helping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 Organizations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70" dirty="0">
                <a:solidFill>
                  <a:srgbClr val="2A3B8F"/>
                </a:solidFill>
                <a:latin typeface="Verdana"/>
                <a:cs typeface="Verdana"/>
              </a:rPr>
              <a:t>Improve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Cyber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Risk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Management.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at: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u="heavy" spc="-40" dirty="0">
                <a:solidFill>
                  <a:srgbClr val="2A3B8F"/>
                </a:solidFill>
                <a:uFill>
                  <a:solidFill>
                    <a:srgbClr val="2A3B8F"/>
                  </a:solidFill>
                </a:uFill>
                <a:latin typeface="Verdana"/>
                <a:cs typeface="Verdana"/>
                <a:hlinkClick r:id="rId5"/>
              </a:rPr>
              <a:t>htt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  <a:hlinkClick r:id="rId5"/>
              </a:rPr>
              <a:t>ps://www.nist.gov/cyberframework </a:t>
            </a:r>
            <a:r>
              <a:rPr sz="1850" spc="-6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4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</a:t>
            </a:r>
            <a:endParaRPr sz="1850" dirty="0">
              <a:latin typeface="Verdana"/>
              <a:cs typeface="Verdana"/>
            </a:endParaRPr>
          </a:p>
          <a:p>
            <a:pPr marL="12700" marR="5080">
              <a:lnSpc>
                <a:spcPct val="117600"/>
              </a:lnSpc>
            </a:pPr>
            <a:r>
              <a:rPr sz="1850" spc="-185" dirty="0">
                <a:solidFill>
                  <a:srgbClr val="2A3B8F"/>
                </a:solidFill>
                <a:latin typeface="Verdana"/>
                <a:cs typeface="Verdana"/>
              </a:rPr>
              <a:t>U.S. </a:t>
            </a:r>
            <a:r>
              <a:rPr sz="1850" spc="-15" dirty="0">
                <a:solidFill>
                  <a:srgbClr val="2A3B8F"/>
                </a:solidFill>
                <a:latin typeface="Verdana"/>
                <a:cs typeface="Verdana"/>
              </a:rPr>
              <a:t>Federal </a:t>
            </a:r>
            <a:r>
              <a:rPr sz="1850" spc="-5" dirty="0">
                <a:solidFill>
                  <a:srgbClr val="2A3B8F"/>
                </a:solidFill>
                <a:latin typeface="Verdana"/>
                <a:cs typeface="Verdana"/>
              </a:rPr>
              <a:t>Trade </a:t>
            </a:r>
            <a:r>
              <a:rPr sz="1850" spc="-65" dirty="0">
                <a:solidFill>
                  <a:srgbClr val="2A3B8F"/>
                </a:solidFill>
                <a:latin typeface="Verdana"/>
                <a:cs typeface="Verdana"/>
              </a:rPr>
              <a:t>Commission </a:t>
            </a:r>
            <a:r>
              <a:rPr sz="1850" spc="-105" dirty="0">
                <a:solidFill>
                  <a:srgbClr val="2A3B8F"/>
                </a:solidFill>
                <a:latin typeface="Verdana"/>
                <a:cs typeface="Verdana"/>
              </a:rPr>
              <a:t>(FTC), </a:t>
            </a:r>
            <a:r>
              <a:rPr sz="1850" spc="-114" dirty="0">
                <a:solidFill>
                  <a:srgbClr val="2A3B8F"/>
                </a:solidFill>
                <a:latin typeface="Verdana"/>
                <a:cs typeface="Verdana"/>
              </a:rPr>
              <a:t>2024.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20" dirty="0">
                <a:solidFill>
                  <a:srgbClr val="2A3B8F"/>
                </a:solidFill>
                <a:latin typeface="Verdana"/>
                <a:cs typeface="Verdana"/>
              </a:rPr>
              <a:t>for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Small </a:t>
            </a:r>
            <a:r>
              <a:rPr sz="1850" spc="-105" dirty="0">
                <a:solidFill>
                  <a:srgbClr val="2A3B8F"/>
                </a:solidFill>
                <a:latin typeface="Verdana"/>
                <a:cs typeface="Verdana"/>
              </a:rPr>
              <a:t>Business: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Best </a:t>
            </a:r>
            <a:r>
              <a:rPr sz="1850" spc="-25" dirty="0">
                <a:solidFill>
                  <a:srgbClr val="2A3B8F"/>
                </a:solidFill>
                <a:latin typeface="Verdana"/>
                <a:cs typeface="Verdana"/>
              </a:rPr>
              <a:t>Practices </a:t>
            </a:r>
            <a:r>
              <a:rPr sz="1850" spc="20" dirty="0">
                <a:solidFill>
                  <a:srgbClr val="2A3B8F"/>
                </a:solidFill>
                <a:latin typeface="Verdana"/>
                <a:cs typeface="Verdana"/>
              </a:rPr>
              <a:t>for </a:t>
            </a:r>
            <a:r>
              <a:rPr sz="1850" spc="-10" dirty="0">
                <a:solidFill>
                  <a:srgbClr val="2A3B8F"/>
                </a:solidFill>
                <a:latin typeface="Verdana"/>
                <a:cs typeface="Verdana"/>
              </a:rPr>
              <a:t>Data </a:t>
            </a:r>
            <a:r>
              <a:rPr sz="1850" spc="-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Protection.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at: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https://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  <a:hlinkClick r:id="rId6"/>
              </a:rPr>
              <a:t>www.ftc.gov/tips-advice/business-center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  <a:hlinkClick r:id="rId6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 </a:t>
            </a:r>
            <a:r>
              <a:rPr sz="1850" spc="-64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50" dirty="0">
                <a:solidFill>
                  <a:srgbClr val="2A3B8F"/>
                </a:solidFill>
                <a:latin typeface="Verdana"/>
                <a:cs typeface="Verdana"/>
              </a:rPr>
              <a:t>University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70" dirty="0">
                <a:solidFill>
                  <a:srgbClr val="2A3B8F"/>
                </a:solidFill>
                <a:latin typeface="Verdana"/>
                <a:cs typeface="Verdana"/>
              </a:rPr>
              <a:t>San Diego, </a:t>
            </a:r>
            <a:r>
              <a:rPr sz="1850" spc="-165" dirty="0">
                <a:solidFill>
                  <a:srgbClr val="2A3B8F"/>
                </a:solidFill>
                <a:latin typeface="Verdana"/>
                <a:cs typeface="Verdana"/>
              </a:rPr>
              <a:t>2023.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The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Cost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Breaches </a:t>
            </a:r>
            <a:r>
              <a:rPr sz="1850" spc="-75" dirty="0">
                <a:solidFill>
                  <a:srgbClr val="2A3B8F"/>
                </a:solidFill>
                <a:latin typeface="Verdana"/>
                <a:cs typeface="Verdana"/>
              </a:rPr>
              <a:t>in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Small </a:t>
            </a:r>
            <a:r>
              <a:rPr sz="1850" spc="-85" dirty="0">
                <a:solidFill>
                  <a:srgbClr val="2A3B8F"/>
                </a:solidFill>
                <a:latin typeface="Verdana"/>
                <a:cs typeface="Verdana"/>
              </a:rPr>
              <a:t>Businesses.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 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at: 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https://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  <a:hlinkClick r:id="rId7"/>
              </a:rPr>
              <a:t>www.sandiego.edu/cybersecurity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  <a:hlinkClick r:id="rId7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</a:t>
            </a:r>
            <a:endParaRPr sz="185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94912"/>
            <a:ext cx="15078075" cy="5693410"/>
            <a:chOff x="0" y="94912"/>
            <a:chExt cx="15078075" cy="569341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653384" y="94912"/>
              <a:ext cx="1424690" cy="333317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701994"/>
              <a:ext cx="14119987" cy="40861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58151" y="3605821"/>
              <a:ext cx="13114655" cy="2146300"/>
            </a:xfrm>
            <a:custGeom>
              <a:avLst/>
              <a:gdLst/>
              <a:ahLst/>
              <a:cxnLst/>
              <a:rect l="l" t="t" r="r" b="b"/>
              <a:pathLst>
                <a:path w="13114655" h="2146300">
                  <a:moveTo>
                    <a:pt x="13114300" y="2070100"/>
                  </a:moveTo>
                  <a:lnTo>
                    <a:pt x="13113322" y="2032000"/>
                  </a:lnTo>
                  <a:lnTo>
                    <a:pt x="13112433" y="1981200"/>
                  </a:lnTo>
                  <a:lnTo>
                    <a:pt x="13111696" y="1930400"/>
                  </a:lnTo>
                  <a:lnTo>
                    <a:pt x="13111201" y="1879600"/>
                  </a:lnTo>
                  <a:lnTo>
                    <a:pt x="13111023" y="1828800"/>
                  </a:lnTo>
                  <a:lnTo>
                    <a:pt x="13111340" y="1790700"/>
                  </a:lnTo>
                  <a:lnTo>
                    <a:pt x="13111988" y="1739900"/>
                  </a:lnTo>
                  <a:lnTo>
                    <a:pt x="13112217" y="1714500"/>
                  </a:lnTo>
                  <a:lnTo>
                    <a:pt x="13112229" y="1638300"/>
                  </a:lnTo>
                  <a:lnTo>
                    <a:pt x="13110832" y="1600200"/>
                  </a:lnTo>
                  <a:lnTo>
                    <a:pt x="13107746" y="1549400"/>
                  </a:lnTo>
                  <a:lnTo>
                    <a:pt x="13106794" y="1536700"/>
                  </a:lnTo>
                  <a:lnTo>
                    <a:pt x="13105791" y="1511300"/>
                  </a:lnTo>
                  <a:lnTo>
                    <a:pt x="13104736" y="1485900"/>
                  </a:lnTo>
                  <a:lnTo>
                    <a:pt x="13103644" y="1447800"/>
                  </a:lnTo>
                  <a:lnTo>
                    <a:pt x="13102501" y="1409700"/>
                  </a:lnTo>
                  <a:lnTo>
                    <a:pt x="13100139" y="1308100"/>
                  </a:lnTo>
                  <a:lnTo>
                    <a:pt x="13095300" y="1054100"/>
                  </a:lnTo>
                  <a:lnTo>
                    <a:pt x="13094119" y="977900"/>
                  </a:lnTo>
                  <a:lnTo>
                    <a:pt x="13092951" y="914400"/>
                  </a:lnTo>
                  <a:lnTo>
                    <a:pt x="13091808" y="838200"/>
                  </a:lnTo>
                  <a:lnTo>
                    <a:pt x="13090703" y="762000"/>
                  </a:lnTo>
                  <a:lnTo>
                    <a:pt x="13089649" y="698500"/>
                  </a:lnTo>
                  <a:lnTo>
                    <a:pt x="13087757" y="562508"/>
                  </a:lnTo>
                  <a:lnTo>
                    <a:pt x="13086029" y="444500"/>
                  </a:lnTo>
                  <a:lnTo>
                    <a:pt x="13084683" y="330200"/>
                  </a:lnTo>
                  <a:lnTo>
                    <a:pt x="13083413" y="228600"/>
                  </a:lnTo>
                  <a:lnTo>
                    <a:pt x="13083223" y="203200"/>
                  </a:lnTo>
                  <a:lnTo>
                    <a:pt x="13083159" y="190500"/>
                  </a:lnTo>
                  <a:lnTo>
                    <a:pt x="13080949" y="165100"/>
                  </a:lnTo>
                  <a:lnTo>
                    <a:pt x="13077165" y="101600"/>
                  </a:lnTo>
                  <a:lnTo>
                    <a:pt x="13074955" y="63500"/>
                  </a:lnTo>
                  <a:lnTo>
                    <a:pt x="13073990" y="50800"/>
                  </a:lnTo>
                  <a:lnTo>
                    <a:pt x="13073317" y="50800"/>
                  </a:lnTo>
                  <a:lnTo>
                    <a:pt x="13072656" y="38100"/>
                  </a:lnTo>
                  <a:lnTo>
                    <a:pt x="13071678" y="25400"/>
                  </a:lnTo>
                  <a:lnTo>
                    <a:pt x="13070091" y="25400"/>
                  </a:lnTo>
                  <a:lnTo>
                    <a:pt x="13070040" y="20764"/>
                  </a:lnTo>
                  <a:lnTo>
                    <a:pt x="13058610" y="20751"/>
                  </a:lnTo>
                  <a:lnTo>
                    <a:pt x="13052628" y="12700"/>
                  </a:lnTo>
                  <a:lnTo>
                    <a:pt x="12387961" y="12700"/>
                  </a:lnTo>
                  <a:lnTo>
                    <a:pt x="12387961" y="2133600"/>
                  </a:lnTo>
                  <a:lnTo>
                    <a:pt x="12196839" y="2133600"/>
                  </a:lnTo>
                  <a:lnTo>
                    <a:pt x="12195658" y="2133460"/>
                  </a:lnTo>
                  <a:lnTo>
                    <a:pt x="12387961" y="2133600"/>
                  </a:lnTo>
                  <a:lnTo>
                    <a:pt x="12387961" y="12700"/>
                  </a:lnTo>
                  <a:lnTo>
                    <a:pt x="12361621" y="12700"/>
                  </a:lnTo>
                  <a:lnTo>
                    <a:pt x="12310123" y="0"/>
                  </a:lnTo>
                  <a:lnTo>
                    <a:pt x="2560142" y="0"/>
                  </a:lnTo>
                  <a:lnTo>
                    <a:pt x="2560142" y="25400"/>
                  </a:lnTo>
                  <a:lnTo>
                    <a:pt x="2491905" y="25679"/>
                  </a:lnTo>
                  <a:lnTo>
                    <a:pt x="2492997" y="25400"/>
                  </a:lnTo>
                  <a:lnTo>
                    <a:pt x="2560142" y="25400"/>
                  </a:lnTo>
                  <a:lnTo>
                    <a:pt x="2560142" y="0"/>
                  </a:lnTo>
                  <a:lnTo>
                    <a:pt x="2197595" y="0"/>
                  </a:lnTo>
                  <a:lnTo>
                    <a:pt x="2146046" y="12700"/>
                  </a:lnTo>
                  <a:lnTo>
                    <a:pt x="1263103" y="12700"/>
                  </a:lnTo>
                  <a:lnTo>
                    <a:pt x="1209789" y="25400"/>
                  </a:lnTo>
                  <a:lnTo>
                    <a:pt x="360997" y="25400"/>
                  </a:lnTo>
                  <a:lnTo>
                    <a:pt x="326542" y="34328"/>
                  </a:lnTo>
                  <a:lnTo>
                    <a:pt x="24511" y="35521"/>
                  </a:lnTo>
                  <a:lnTo>
                    <a:pt x="24472" y="38100"/>
                  </a:lnTo>
                  <a:lnTo>
                    <a:pt x="16319" y="38100"/>
                  </a:lnTo>
                  <a:lnTo>
                    <a:pt x="14681" y="50800"/>
                  </a:lnTo>
                  <a:lnTo>
                    <a:pt x="13042" y="50800"/>
                  </a:lnTo>
                  <a:lnTo>
                    <a:pt x="11557" y="76200"/>
                  </a:lnTo>
                  <a:lnTo>
                    <a:pt x="7975" y="127000"/>
                  </a:lnTo>
                  <a:lnTo>
                    <a:pt x="6489" y="152400"/>
                  </a:lnTo>
                  <a:lnTo>
                    <a:pt x="5765" y="177800"/>
                  </a:lnTo>
                  <a:lnTo>
                    <a:pt x="5562" y="203200"/>
                  </a:lnTo>
                  <a:lnTo>
                    <a:pt x="4851" y="215900"/>
                  </a:lnTo>
                  <a:lnTo>
                    <a:pt x="3911" y="241300"/>
                  </a:lnTo>
                  <a:lnTo>
                    <a:pt x="3086" y="254000"/>
                  </a:lnTo>
                  <a:lnTo>
                    <a:pt x="2362" y="292100"/>
                  </a:lnTo>
                  <a:lnTo>
                    <a:pt x="1739" y="317500"/>
                  </a:lnTo>
                  <a:lnTo>
                    <a:pt x="1206" y="368300"/>
                  </a:lnTo>
                  <a:lnTo>
                    <a:pt x="749" y="406400"/>
                  </a:lnTo>
                  <a:lnTo>
                    <a:pt x="393" y="457200"/>
                  </a:lnTo>
                  <a:lnTo>
                    <a:pt x="0" y="546100"/>
                  </a:lnTo>
                  <a:lnTo>
                    <a:pt x="114" y="1054100"/>
                  </a:lnTo>
                  <a:lnTo>
                    <a:pt x="596" y="1193800"/>
                  </a:lnTo>
                  <a:lnTo>
                    <a:pt x="1206" y="1320800"/>
                  </a:lnTo>
                  <a:lnTo>
                    <a:pt x="1892" y="1447800"/>
                  </a:lnTo>
                  <a:lnTo>
                    <a:pt x="3022" y="1600200"/>
                  </a:lnTo>
                  <a:lnTo>
                    <a:pt x="3784" y="1676400"/>
                  </a:lnTo>
                  <a:lnTo>
                    <a:pt x="4508" y="1727200"/>
                  </a:lnTo>
                  <a:lnTo>
                    <a:pt x="4851" y="1739900"/>
                  </a:lnTo>
                  <a:lnTo>
                    <a:pt x="4572" y="1790700"/>
                  </a:lnTo>
                  <a:lnTo>
                    <a:pt x="5397" y="1841500"/>
                  </a:lnTo>
                  <a:lnTo>
                    <a:pt x="6845" y="1892300"/>
                  </a:lnTo>
                  <a:lnTo>
                    <a:pt x="8458" y="1943100"/>
                  </a:lnTo>
                  <a:lnTo>
                    <a:pt x="9766" y="1993900"/>
                  </a:lnTo>
                  <a:lnTo>
                    <a:pt x="11303" y="2019300"/>
                  </a:lnTo>
                  <a:lnTo>
                    <a:pt x="12217" y="2057400"/>
                  </a:lnTo>
                  <a:lnTo>
                    <a:pt x="10680" y="2082800"/>
                  </a:lnTo>
                  <a:lnTo>
                    <a:pt x="4851" y="2108200"/>
                  </a:lnTo>
                  <a:lnTo>
                    <a:pt x="4152" y="2120900"/>
                  </a:lnTo>
                  <a:lnTo>
                    <a:pt x="6692" y="2133600"/>
                  </a:lnTo>
                  <a:lnTo>
                    <a:pt x="766851" y="2133600"/>
                  </a:lnTo>
                  <a:lnTo>
                    <a:pt x="1063739" y="2146300"/>
                  </a:lnTo>
                  <a:lnTo>
                    <a:pt x="3803345" y="2146300"/>
                  </a:lnTo>
                  <a:lnTo>
                    <a:pt x="6992086" y="2133600"/>
                  </a:lnTo>
                  <a:lnTo>
                    <a:pt x="9282252" y="2133600"/>
                  </a:lnTo>
                  <a:lnTo>
                    <a:pt x="9838385" y="2146300"/>
                  </a:lnTo>
                  <a:lnTo>
                    <a:pt x="13114300" y="2146300"/>
                  </a:lnTo>
                  <a:lnTo>
                    <a:pt x="13114300" y="207010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958164" y="6044589"/>
            <a:ext cx="6466205" cy="3579495"/>
          </a:xfrm>
          <a:custGeom>
            <a:avLst/>
            <a:gdLst/>
            <a:ahLst/>
            <a:cxnLst/>
            <a:rect l="l" t="t" r="r" b="b"/>
            <a:pathLst>
              <a:path w="6466205" h="3579495">
                <a:moveTo>
                  <a:pt x="1788756" y="3572116"/>
                </a:moveTo>
                <a:lnTo>
                  <a:pt x="1650606" y="3572116"/>
                </a:lnTo>
                <a:lnTo>
                  <a:pt x="1697850" y="3572268"/>
                </a:lnTo>
                <a:lnTo>
                  <a:pt x="1788756" y="3572116"/>
                </a:lnTo>
                <a:close/>
              </a:path>
              <a:path w="6466205" h="3579495">
                <a:moveTo>
                  <a:pt x="4601349" y="3564674"/>
                </a:moveTo>
                <a:lnTo>
                  <a:pt x="4145648" y="3565296"/>
                </a:lnTo>
                <a:lnTo>
                  <a:pt x="4507420" y="3565550"/>
                </a:lnTo>
                <a:lnTo>
                  <a:pt x="4547743" y="3565296"/>
                </a:lnTo>
                <a:lnTo>
                  <a:pt x="4601349" y="3564674"/>
                </a:lnTo>
                <a:close/>
              </a:path>
              <a:path w="6466205" h="3579495">
                <a:moveTo>
                  <a:pt x="6465595" y="3575939"/>
                </a:moveTo>
                <a:lnTo>
                  <a:pt x="6347358" y="3577653"/>
                </a:lnTo>
                <a:lnTo>
                  <a:pt x="6406947" y="3579355"/>
                </a:lnTo>
                <a:lnTo>
                  <a:pt x="6426975" y="3579279"/>
                </a:lnTo>
                <a:lnTo>
                  <a:pt x="6465595" y="3578720"/>
                </a:lnTo>
                <a:lnTo>
                  <a:pt x="6465595" y="3575939"/>
                </a:lnTo>
                <a:close/>
              </a:path>
              <a:path w="6466205" h="3579495">
                <a:moveTo>
                  <a:pt x="6465595" y="3563759"/>
                </a:moveTo>
                <a:lnTo>
                  <a:pt x="4705832" y="3564623"/>
                </a:lnTo>
                <a:lnTo>
                  <a:pt x="4936198" y="3568827"/>
                </a:lnTo>
                <a:lnTo>
                  <a:pt x="5461609" y="3572599"/>
                </a:lnTo>
                <a:lnTo>
                  <a:pt x="5571756" y="3574758"/>
                </a:lnTo>
                <a:lnTo>
                  <a:pt x="5854497" y="3576472"/>
                </a:lnTo>
                <a:lnTo>
                  <a:pt x="6118860" y="3575939"/>
                </a:lnTo>
                <a:lnTo>
                  <a:pt x="6155258" y="3576218"/>
                </a:lnTo>
                <a:lnTo>
                  <a:pt x="6465595" y="3575939"/>
                </a:lnTo>
                <a:lnTo>
                  <a:pt x="6465595" y="3563759"/>
                </a:lnTo>
                <a:close/>
              </a:path>
              <a:path w="6466205" h="3579495">
                <a:moveTo>
                  <a:pt x="6465595" y="2719336"/>
                </a:moveTo>
                <a:lnTo>
                  <a:pt x="6464897" y="2693238"/>
                </a:lnTo>
                <a:lnTo>
                  <a:pt x="6462623" y="2640050"/>
                </a:lnTo>
                <a:lnTo>
                  <a:pt x="6461963" y="2630157"/>
                </a:lnTo>
                <a:lnTo>
                  <a:pt x="6461277" y="2614688"/>
                </a:lnTo>
                <a:lnTo>
                  <a:pt x="6459893" y="2568041"/>
                </a:lnTo>
                <a:lnTo>
                  <a:pt x="6458471" y="2502192"/>
                </a:lnTo>
                <a:lnTo>
                  <a:pt x="6457747" y="2462720"/>
                </a:lnTo>
                <a:lnTo>
                  <a:pt x="6457023" y="2419223"/>
                </a:lnTo>
                <a:lnTo>
                  <a:pt x="6456286" y="2371953"/>
                </a:lnTo>
                <a:lnTo>
                  <a:pt x="6455550" y="2321191"/>
                </a:lnTo>
                <a:lnTo>
                  <a:pt x="6454813" y="2267191"/>
                </a:lnTo>
                <a:lnTo>
                  <a:pt x="6454076" y="2210193"/>
                </a:lnTo>
                <a:lnTo>
                  <a:pt x="6453340" y="2150478"/>
                </a:lnTo>
                <a:lnTo>
                  <a:pt x="6452603" y="2088299"/>
                </a:lnTo>
                <a:lnTo>
                  <a:pt x="6451879" y="2023910"/>
                </a:lnTo>
                <a:lnTo>
                  <a:pt x="6450431" y="1889556"/>
                </a:lnTo>
                <a:lnTo>
                  <a:pt x="6449009" y="1749488"/>
                </a:lnTo>
                <a:lnTo>
                  <a:pt x="6447637" y="1605788"/>
                </a:lnTo>
                <a:lnTo>
                  <a:pt x="6446317" y="1460538"/>
                </a:lnTo>
                <a:lnTo>
                  <a:pt x="6444450" y="1244282"/>
                </a:lnTo>
                <a:lnTo>
                  <a:pt x="6442748" y="1036193"/>
                </a:lnTo>
                <a:lnTo>
                  <a:pt x="6440805" y="783577"/>
                </a:lnTo>
                <a:lnTo>
                  <a:pt x="6439319" y="574548"/>
                </a:lnTo>
                <a:lnTo>
                  <a:pt x="6438366" y="425729"/>
                </a:lnTo>
                <a:lnTo>
                  <a:pt x="6438125" y="379082"/>
                </a:lnTo>
                <a:lnTo>
                  <a:pt x="6438036" y="353720"/>
                </a:lnTo>
                <a:lnTo>
                  <a:pt x="6435826" y="298627"/>
                </a:lnTo>
                <a:lnTo>
                  <a:pt x="6432042" y="187452"/>
                </a:lnTo>
                <a:lnTo>
                  <a:pt x="6429845" y="132372"/>
                </a:lnTo>
                <a:lnTo>
                  <a:pt x="6429553" y="116103"/>
                </a:lnTo>
                <a:lnTo>
                  <a:pt x="6426555" y="63157"/>
                </a:lnTo>
                <a:lnTo>
                  <a:pt x="6388862" y="56591"/>
                </a:lnTo>
                <a:lnTo>
                  <a:pt x="6381509" y="55905"/>
                </a:lnTo>
                <a:lnTo>
                  <a:pt x="6380924" y="55918"/>
                </a:lnTo>
                <a:lnTo>
                  <a:pt x="6379997" y="38100"/>
                </a:lnTo>
                <a:lnTo>
                  <a:pt x="6379032" y="38100"/>
                </a:lnTo>
                <a:lnTo>
                  <a:pt x="6377432" y="36004"/>
                </a:lnTo>
                <a:lnTo>
                  <a:pt x="6377394" y="30365"/>
                </a:lnTo>
                <a:lnTo>
                  <a:pt x="6373165" y="30353"/>
                </a:lnTo>
                <a:lnTo>
                  <a:pt x="6369418" y="25400"/>
                </a:lnTo>
                <a:lnTo>
                  <a:pt x="6102134" y="25400"/>
                </a:lnTo>
                <a:lnTo>
                  <a:pt x="6048718" y="12700"/>
                </a:lnTo>
                <a:lnTo>
                  <a:pt x="5129123" y="12700"/>
                </a:lnTo>
                <a:lnTo>
                  <a:pt x="5077028" y="0"/>
                </a:lnTo>
                <a:lnTo>
                  <a:pt x="4465510" y="0"/>
                </a:lnTo>
                <a:lnTo>
                  <a:pt x="4312971" y="12700"/>
                </a:lnTo>
                <a:lnTo>
                  <a:pt x="977290" y="12700"/>
                </a:lnTo>
                <a:lnTo>
                  <a:pt x="922210" y="25400"/>
                </a:lnTo>
                <a:lnTo>
                  <a:pt x="536524" y="25400"/>
                </a:lnTo>
                <a:lnTo>
                  <a:pt x="484809" y="38100"/>
                </a:lnTo>
                <a:lnTo>
                  <a:pt x="124536" y="38100"/>
                </a:lnTo>
                <a:lnTo>
                  <a:pt x="101409" y="44500"/>
                </a:lnTo>
                <a:lnTo>
                  <a:pt x="24498" y="45123"/>
                </a:lnTo>
                <a:lnTo>
                  <a:pt x="24447" y="50800"/>
                </a:lnTo>
                <a:lnTo>
                  <a:pt x="14668" y="50800"/>
                </a:lnTo>
                <a:lnTo>
                  <a:pt x="13030" y="63500"/>
                </a:lnTo>
                <a:lnTo>
                  <a:pt x="11544" y="101600"/>
                </a:lnTo>
                <a:lnTo>
                  <a:pt x="9753" y="139700"/>
                </a:lnTo>
                <a:lnTo>
                  <a:pt x="7962" y="190500"/>
                </a:lnTo>
                <a:lnTo>
                  <a:pt x="6477" y="228600"/>
                </a:lnTo>
                <a:lnTo>
                  <a:pt x="5753" y="254000"/>
                </a:lnTo>
                <a:lnTo>
                  <a:pt x="5549" y="317500"/>
                </a:lnTo>
                <a:lnTo>
                  <a:pt x="4838" y="342900"/>
                </a:lnTo>
                <a:lnTo>
                  <a:pt x="4267" y="355600"/>
                </a:lnTo>
                <a:lnTo>
                  <a:pt x="3733" y="368300"/>
                </a:lnTo>
                <a:lnTo>
                  <a:pt x="3238" y="393700"/>
                </a:lnTo>
                <a:lnTo>
                  <a:pt x="2781" y="419100"/>
                </a:lnTo>
                <a:lnTo>
                  <a:pt x="2349" y="457200"/>
                </a:lnTo>
                <a:lnTo>
                  <a:pt x="1968" y="482600"/>
                </a:lnTo>
                <a:lnTo>
                  <a:pt x="1612" y="520700"/>
                </a:lnTo>
                <a:lnTo>
                  <a:pt x="1371" y="558800"/>
                </a:lnTo>
                <a:lnTo>
                  <a:pt x="1003" y="609600"/>
                </a:lnTo>
                <a:lnTo>
                  <a:pt x="736" y="660400"/>
                </a:lnTo>
                <a:lnTo>
                  <a:pt x="317" y="762000"/>
                </a:lnTo>
                <a:lnTo>
                  <a:pt x="0" y="876300"/>
                </a:lnTo>
                <a:lnTo>
                  <a:pt x="101" y="1739900"/>
                </a:lnTo>
                <a:lnTo>
                  <a:pt x="419" y="1905000"/>
                </a:lnTo>
                <a:lnTo>
                  <a:pt x="660" y="2006600"/>
                </a:lnTo>
                <a:lnTo>
                  <a:pt x="1282" y="2235200"/>
                </a:lnTo>
                <a:lnTo>
                  <a:pt x="2133" y="2476500"/>
                </a:lnTo>
                <a:lnTo>
                  <a:pt x="2628" y="2590800"/>
                </a:lnTo>
                <a:lnTo>
                  <a:pt x="3035" y="2667000"/>
                </a:lnTo>
                <a:lnTo>
                  <a:pt x="3987" y="2832100"/>
                </a:lnTo>
                <a:lnTo>
                  <a:pt x="4419" y="2870200"/>
                </a:lnTo>
                <a:lnTo>
                  <a:pt x="4635" y="2895600"/>
                </a:lnTo>
                <a:lnTo>
                  <a:pt x="4673" y="3009900"/>
                </a:lnTo>
                <a:lnTo>
                  <a:pt x="5232" y="3060700"/>
                </a:lnTo>
                <a:lnTo>
                  <a:pt x="6057" y="3124200"/>
                </a:lnTo>
                <a:lnTo>
                  <a:pt x="7035" y="3175000"/>
                </a:lnTo>
                <a:lnTo>
                  <a:pt x="8064" y="3225800"/>
                </a:lnTo>
                <a:lnTo>
                  <a:pt x="9004" y="3276600"/>
                </a:lnTo>
                <a:lnTo>
                  <a:pt x="9753" y="3327400"/>
                </a:lnTo>
                <a:lnTo>
                  <a:pt x="11290" y="3378200"/>
                </a:lnTo>
                <a:lnTo>
                  <a:pt x="12204" y="3429000"/>
                </a:lnTo>
                <a:lnTo>
                  <a:pt x="10668" y="3479800"/>
                </a:lnTo>
                <a:lnTo>
                  <a:pt x="4838" y="3505200"/>
                </a:lnTo>
                <a:lnTo>
                  <a:pt x="4140" y="3517900"/>
                </a:lnTo>
                <a:lnTo>
                  <a:pt x="6680" y="3530600"/>
                </a:lnTo>
                <a:lnTo>
                  <a:pt x="52387" y="3530600"/>
                </a:lnTo>
                <a:lnTo>
                  <a:pt x="52362" y="3540963"/>
                </a:lnTo>
                <a:lnTo>
                  <a:pt x="90081" y="3562273"/>
                </a:lnTo>
                <a:lnTo>
                  <a:pt x="147408" y="3563709"/>
                </a:lnTo>
                <a:lnTo>
                  <a:pt x="397268" y="3565296"/>
                </a:lnTo>
                <a:lnTo>
                  <a:pt x="1002296" y="3572599"/>
                </a:lnTo>
                <a:lnTo>
                  <a:pt x="1396339" y="3575393"/>
                </a:lnTo>
                <a:lnTo>
                  <a:pt x="1526743" y="3574694"/>
                </a:lnTo>
                <a:lnTo>
                  <a:pt x="1622653" y="3572599"/>
                </a:lnTo>
                <a:lnTo>
                  <a:pt x="1631124" y="3572370"/>
                </a:lnTo>
                <a:lnTo>
                  <a:pt x="1650606" y="3572116"/>
                </a:lnTo>
                <a:lnTo>
                  <a:pt x="3341840" y="3565296"/>
                </a:lnTo>
                <a:lnTo>
                  <a:pt x="3797071" y="3563759"/>
                </a:lnTo>
                <a:lnTo>
                  <a:pt x="4065041" y="3564940"/>
                </a:lnTo>
                <a:lnTo>
                  <a:pt x="4601349" y="3564674"/>
                </a:lnTo>
                <a:lnTo>
                  <a:pt x="4705832" y="3564623"/>
                </a:lnTo>
                <a:lnTo>
                  <a:pt x="6143980" y="3563912"/>
                </a:lnTo>
                <a:lnTo>
                  <a:pt x="4666958" y="3563912"/>
                </a:lnTo>
                <a:lnTo>
                  <a:pt x="6465595" y="3563759"/>
                </a:lnTo>
                <a:lnTo>
                  <a:pt x="6465595" y="2719336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3823" y="10013666"/>
            <a:ext cx="13157200" cy="5790991"/>
          </a:xfrm>
          <a:custGeom>
            <a:avLst/>
            <a:gdLst/>
            <a:ahLst/>
            <a:cxnLst/>
            <a:rect l="l" t="t" r="r" b="b"/>
            <a:pathLst>
              <a:path w="13157200" h="5255894">
                <a:moveTo>
                  <a:pt x="13156705" y="5252351"/>
                </a:moveTo>
                <a:lnTo>
                  <a:pt x="13079895" y="5255069"/>
                </a:lnTo>
                <a:lnTo>
                  <a:pt x="13099606" y="5255768"/>
                </a:lnTo>
                <a:lnTo>
                  <a:pt x="13119634" y="5255692"/>
                </a:lnTo>
                <a:lnTo>
                  <a:pt x="13156705" y="5255145"/>
                </a:lnTo>
                <a:lnTo>
                  <a:pt x="13156705" y="5252351"/>
                </a:lnTo>
                <a:close/>
              </a:path>
              <a:path w="13157200" h="5255894">
                <a:moveTo>
                  <a:pt x="13156705" y="5240325"/>
                </a:moveTo>
                <a:lnTo>
                  <a:pt x="11766906" y="5251793"/>
                </a:lnTo>
                <a:lnTo>
                  <a:pt x="11974855" y="5252885"/>
                </a:lnTo>
                <a:lnTo>
                  <a:pt x="12614339" y="5252339"/>
                </a:lnTo>
                <a:lnTo>
                  <a:pt x="12653975" y="5252580"/>
                </a:lnTo>
                <a:lnTo>
                  <a:pt x="13156705" y="5252339"/>
                </a:lnTo>
                <a:lnTo>
                  <a:pt x="13156705" y="5240325"/>
                </a:lnTo>
                <a:close/>
              </a:path>
              <a:path w="13157200" h="5255894">
                <a:moveTo>
                  <a:pt x="13156705" y="5240172"/>
                </a:moveTo>
                <a:lnTo>
                  <a:pt x="12982728" y="5240325"/>
                </a:lnTo>
                <a:lnTo>
                  <a:pt x="12980022" y="5240325"/>
                </a:lnTo>
                <a:lnTo>
                  <a:pt x="9580931" y="5240325"/>
                </a:lnTo>
                <a:lnTo>
                  <a:pt x="9845726" y="5241709"/>
                </a:lnTo>
                <a:lnTo>
                  <a:pt x="12977190" y="5240337"/>
                </a:lnTo>
                <a:lnTo>
                  <a:pt x="12818072" y="5240464"/>
                </a:lnTo>
                <a:lnTo>
                  <a:pt x="13156705" y="5240325"/>
                </a:lnTo>
                <a:lnTo>
                  <a:pt x="13156705" y="5240172"/>
                </a:lnTo>
                <a:close/>
              </a:path>
              <a:path w="13157200" h="5255894">
                <a:moveTo>
                  <a:pt x="13156705" y="3955211"/>
                </a:moveTo>
                <a:lnTo>
                  <a:pt x="13155282" y="3908958"/>
                </a:lnTo>
                <a:lnTo>
                  <a:pt x="13154838" y="3899966"/>
                </a:lnTo>
                <a:lnTo>
                  <a:pt x="13154393" y="3887152"/>
                </a:lnTo>
                <a:lnTo>
                  <a:pt x="13153009" y="3827005"/>
                </a:lnTo>
                <a:lnTo>
                  <a:pt x="13152069" y="3769957"/>
                </a:lnTo>
                <a:lnTo>
                  <a:pt x="13151104" y="3700475"/>
                </a:lnTo>
                <a:lnTo>
                  <a:pt x="13150622" y="3661346"/>
                </a:lnTo>
                <a:lnTo>
                  <a:pt x="13150139" y="3619462"/>
                </a:lnTo>
                <a:lnTo>
                  <a:pt x="13149148" y="3527895"/>
                </a:lnTo>
                <a:lnTo>
                  <a:pt x="13148158" y="3426688"/>
                </a:lnTo>
                <a:lnTo>
                  <a:pt x="13147167" y="3316782"/>
                </a:lnTo>
                <a:lnTo>
                  <a:pt x="13146189" y="3199130"/>
                </a:lnTo>
                <a:lnTo>
                  <a:pt x="13145199" y="3074670"/>
                </a:lnTo>
                <a:lnTo>
                  <a:pt x="13143725" y="2877261"/>
                </a:lnTo>
                <a:lnTo>
                  <a:pt x="13142290" y="2669794"/>
                </a:lnTo>
                <a:lnTo>
                  <a:pt x="13140423" y="2383040"/>
                </a:lnTo>
                <a:lnTo>
                  <a:pt x="13138658" y="2091588"/>
                </a:lnTo>
                <a:lnTo>
                  <a:pt x="13136601" y="1732114"/>
                </a:lnTo>
                <a:lnTo>
                  <a:pt x="13134124" y="1264221"/>
                </a:lnTo>
                <a:lnTo>
                  <a:pt x="13132003" y="826973"/>
                </a:lnTo>
                <a:lnTo>
                  <a:pt x="13130937" y="574916"/>
                </a:lnTo>
                <a:lnTo>
                  <a:pt x="13130708" y="501954"/>
                </a:lnTo>
                <a:lnTo>
                  <a:pt x="13130708" y="492963"/>
                </a:lnTo>
                <a:lnTo>
                  <a:pt x="13129387" y="446062"/>
                </a:lnTo>
                <a:lnTo>
                  <a:pt x="13128219" y="398818"/>
                </a:lnTo>
                <a:lnTo>
                  <a:pt x="13127127" y="351370"/>
                </a:lnTo>
                <a:lnTo>
                  <a:pt x="13126072" y="303834"/>
                </a:lnTo>
                <a:lnTo>
                  <a:pt x="13124993" y="256387"/>
                </a:lnTo>
                <a:lnTo>
                  <a:pt x="13123825" y="209143"/>
                </a:lnTo>
                <a:lnTo>
                  <a:pt x="13122504" y="162242"/>
                </a:lnTo>
                <a:lnTo>
                  <a:pt x="13122224" y="137960"/>
                </a:lnTo>
                <a:lnTo>
                  <a:pt x="13120434" y="87172"/>
                </a:lnTo>
                <a:lnTo>
                  <a:pt x="13091109" y="54267"/>
                </a:lnTo>
                <a:lnTo>
                  <a:pt x="13074180" y="52324"/>
                </a:lnTo>
                <a:lnTo>
                  <a:pt x="13073406" y="52336"/>
                </a:lnTo>
                <a:lnTo>
                  <a:pt x="13072669" y="38100"/>
                </a:lnTo>
                <a:lnTo>
                  <a:pt x="13071691" y="25400"/>
                </a:lnTo>
                <a:lnTo>
                  <a:pt x="12876568" y="25400"/>
                </a:lnTo>
                <a:lnTo>
                  <a:pt x="12722085" y="12700"/>
                </a:lnTo>
                <a:lnTo>
                  <a:pt x="11398237" y="12700"/>
                </a:lnTo>
                <a:lnTo>
                  <a:pt x="11145279" y="0"/>
                </a:lnTo>
                <a:lnTo>
                  <a:pt x="8295830" y="0"/>
                </a:lnTo>
                <a:lnTo>
                  <a:pt x="8097888" y="12700"/>
                </a:lnTo>
                <a:lnTo>
                  <a:pt x="1733181" y="12700"/>
                </a:lnTo>
                <a:lnTo>
                  <a:pt x="1682369" y="25400"/>
                </a:lnTo>
                <a:lnTo>
                  <a:pt x="804735" y="25400"/>
                </a:lnTo>
                <a:lnTo>
                  <a:pt x="705573" y="38100"/>
                </a:lnTo>
                <a:lnTo>
                  <a:pt x="112788" y="38100"/>
                </a:lnTo>
                <a:lnTo>
                  <a:pt x="101917" y="41236"/>
                </a:lnTo>
                <a:lnTo>
                  <a:pt x="24523" y="41541"/>
                </a:lnTo>
                <a:lnTo>
                  <a:pt x="24472" y="50800"/>
                </a:lnTo>
                <a:lnTo>
                  <a:pt x="13055" y="50800"/>
                </a:lnTo>
                <a:lnTo>
                  <a:pt x="13055" y="63500"/>
                </a:lnTo>
                <a:lnTo>
                  <a:pt x="11899" y="101600"/>
                </a:lnTo>
                <a:lnTo>
                  <a:pt x="10515" y="152400"/>
                </a:lnTo>
                <a:lnTo>
                  <a:pt x="9042" y="203200"/>
                </a:lnTo>
                <a:lnTo>
                  <a:pt x="7645" y="254000"/>
                </a:lnTo>
                <a:lnTo>
                  <a:pt x="6502" y="304800"/>
                </a:lnTo>
                <a:lnTo>
                  <a:pt x="5778" y="355600"/>
                </a:lnTo>
                <a:lnTo>
                  <a:pt x="5575" y="431800"/>
                </a:lnTo>
                <a:lnTo>
                  <a:pt x="4864" y="469900"/>
                </a:lnTo>
                <a:lnTo>
                  <a:pt x="4102" y="495300"/>
                </a:lnTo>
                <a:lnTo>
                  <a:pt x="3759" y="520700"/>
                </a:lnTo>
                <a:lnTo>
                  <a:pt x="3416" y="533400"/>
                </a:lnTo>
                <a:lnTo>
                  <a:pt x="3098" y="558800"/>
                </a:lnTo>
                <a:lnTo>
                  <a:pt x="2806" y="596900"/>
                </a:lnTo>
                <a:lnTo>
                  <a:pt x="2247" y="647700"/>
                </a:lnTo>
                <a:lnTo>
                  <a:pt x="1524" y="762000"/>
                </a:lnTo>
                <a:lnTo>
                  <a:pt x="1117" y="850900"/>
                </a:lnTo>
                <a:lnTo>
                  <a:pt x="698" y="977900"/>
                </a:lnTo>
                <a:lnTo>
                  <a:pt x="469" y="1054100"/>
                </a:lnTo>
                <a:lnTo>
                  <a:pt x="228" y="1155700"/>
                </a:lnTo>
                <a:lnTo>
                  <a:pt x="0" y="1308100"/>
                </a:lnTo>
                <a:lnTo>
                  <a:pt x="76" y="2514600"/>
                </a:lnTo>
                <a:lnTo>
                  <a:pt x="127" y="2565400"/>
                </a:lnTo>
                <a:lnTo>
                  <a:pt x="609" y="2921000"/>
                </a:lnTo>
                <a:lnTo>
                  <a:pt x="1168" y="3225800"/>
                </a:lnTo>
                <a:lnTo>
                  <a:pt x="1943" y="3568700"/>
                </a:lnTo>
                <a:lnTo>
                  <a:pt x="2654" y="3822700"/>
                </a:lnTo>
                <a:lnTo>
                  <a:pt x="3276" y="4013200"/>
                </a:lnTo>
                <a:lnTo>
                  <a:pt x="3670" y="4114800"/>
                </a:lnTo>
                <a:lnTo>
                  <a:pt x="4165" y="4216400"/>
                </a:lnTo>
                <a:lnTo>
                  <a:pt x="4724" y="4292600"/>
                </a:lnTo>
                <a:lnTo>
                  <a:pt x="4787" y="4318000"/>
                </a:lnTo>
                <a:lnTo>
                  <a:pt x="4597" y="4356100"/>
                </a:lnTo>
                <a:lnTo>
                  <a:pt x="4648" y="4445000"/>
                </a:lnTo>
                <a:lnTo>
                  <a:pt x="4914" y="4495800"/>
                </a:lnTo>
                <a:lnTo>
                  <a:pt x="5321" y="4546600"/>
                </a:lnTo>
                <a:lnTo>
                  <a:pt x="5816" y="4597400"/>
                </a:lnTo>
                <a:lnTo>
                  <a:pt x="6375" y="4648200"/>
                </a:lnTo>
                <a:lnTo>
                  <a:pt x="8242" y="4787900"/>
                </a:lnTo>
                <a:lnTo>
                  <a:pt x="8826" y="4838700"/>
                </a:lnTo>
                <a:lnTo>
                  <a:pt x="9347" y="4889500"/>
                </a:lnTo>
                <a:lnTo>
                  <a:pt x="9779" y="4940300"/>
                </a:lnTo>
                <a:lnTo>
                  <a:pt x="10998" y="5003800"/>
                </a:lnTo>
                <a:lnTo>
                  <a:pt x="12052" y="5054600"/>
                </a:lnTo>
                <a:lnTo>
                  <a:pt x="12014" y="5118100"/>
                </a:lnTo>
                <a:lnTo>
                  <a:pt x="9931" y="5156200"/>
                </a:lnTo>
                <a:lnTo>
                  <a:pt x="4864" y="5181600"/>
                </a:lnTo>
                <a:lnTo>
                  <a:pt x="4165" y="5194300"/>
                </a:lnTo>
                <a:lnTo>
                  <a:pt x="6705" y="5207000"/>
                </a:lnTo>
                <a:lnTo>
                  <a:pt x="52425" y="5207000"/>
                </a:lnTo>
                <a:lnTo>
                  <a:pt x="52387" y="5217376"/>
                </a:lnTo>
                <a:lnTo>
                  <a:pt x="126555" y="5238686"/>
                </a:lnTo>
                <a:lnTo>
                  <a:pt x="174917" y="5239486"/>
                </a:lnTo>
                <a:lnTo>
                  <a:pt x="2824861" y="5251793"/>
                </a:lnTo>
                <a:lnTo>
                  <a:pt x="3579177" y="5248668"/>
                </a:lnTo>
                <a:lnTo>
                  <a:pt x="3617049" y="5248516"/>
                </a:lnTo>
                <a:lnTo>
                  <a:pt x="3493770" y="5248618"/>
                </a:lnTo>
                <a:lnTo>
                  <a:pt x="3350107" y="5248516"/>
                </a:lnTo>
                <a:lnTo>
                  <a:pt x="9893186" y="5241963"/>
                </a:lnTo>
                <a:lnTo>
                  <a:pt x="9845726" y="5241709"/>
                </a:lnTo>
                <a:lnTo>
                  <a:pt x="9681146" y="5241785"/>
                </a:lnTo>
                <a:lnTo>
                  <a:pt x="9346603" y="5241493"/>
                </a:lnTo>
                <a:lnTo>
                  <a:pt x="9580931" y="5240325"/>
                </a:lnTo>
                <a:lnTo>
                  <a:pt x="13156705" y="5240159"/>
                </a:lnTo>
                <a:lnTo>
                  <a:pt x="13156705" y="3955211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>
            <a:pPr marL="545465" algn="ctr">
              <a:lnSpc>
                <a:spcPct val="100000"/>
              </a:lnSpc>
              <a:spcBef>
                <a:spcPts val="135"/>
              </a:spcBef>
            </a:pPr>
            <a:r>
              <a:rPr lang="en-GB" sz="1800" spc="-35" dirty="0">
                <a:solidFill>
                  <a:srgbClr val="F5F5F5"/>
                </a:solidFill>
                <a:latin typeface="Trebuchet MS"/>
                <a:cs typeface="Trebuchet MS"/>
              </a:rPr>
              <a:t>REFERENCES</a:t>
            </a:r>
            <a:endParaRPr lang="en-GB" sz="1800" dirty="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92454" y="15614650"/>
            <a:ext cx="13213199" cy="3642995"/>
          </a:xfrm>
          <a:custGeom>
            <a:avLst/>
            <a:gdLst/>
            <a:ahLst/>
            <a:cxnLst/>
            <a:rect l="l" t="t" r="r" b="b"/>
            <a:pathLst>
              <a:path w="6463665" h="3642994">
                <a:moveTo>
                  <a:pt x="1788820" y="3635603"/>
                </a:moveTo>
                <a:lnTo>
                  <a:pt x="1650669" y="3635603"/>
                </a:lnTo>
                <a:lnTo>
                  <a:pt x="1697913" y="3635768"/>
                </a:lnTo>
                <a:lnTo>
                  <a:pt x="1788820" y="3635603"/>
                </a:lnTo>
                <a:close/>
              </a:path>
              <a:path w="6463665" h="3642994">
                <a:moveTo>
                  <a:pt x="4601413" y="3628174"/>
                </a:moveTo>
                <a:lnTo>
                  <a:pt x="4145711" y="3628796"/>
                </a:lnTo>
                <a:lnTo>
                  <a:pt x="4507484" y="3629050"/>
                </a:lnTo>
                <a:lnTo>
                  <a:pt x="4547806" y="3628796"/>
                </a:lnTo>
                <a:lnTo>
                  <a:pt x="4601413" y="3628174"/>
                </a:lnTo>
                <a:close/>
              </a:path>
              <a:path w="6463665" h="3642994">
                <a:moveTo>
                  <a:pt x="6463233" y="3639439"/>
                </a:moveTo>
                <a:lnTo>
                  <a:pt x="6347422" y="3641153"/>
                </a:lnTo>
                <a:lnTo>
                  <a:pt x="6407010" y="3642855"/>
                </a:lnTo>
                <a:lnTo>
                  <a:pt x="6427038" y="3642779"/>
                </a:lnTo>
                <a:lnTo>
                  <a:pt x="6463233" y="3642245"/>
                </a:lnTo>
                <a:lnTo>
                  <a:pt x="6463233" y="3639439"/>
                </a:lnTo>
                <a:close/>
              </a:path>
              <a:path w="6463665" h="3642994">
                <a:moveTo>
                  <a:pt x="6463233" y="3627259"/>
                </a:moveTo>
                <a:lnTo>
                  <a:pt x="4705896" y="3628123"/>
                </a:lnTo>
                <a:lnTo>
                  <a:pt x="4936248" y="3632327"/>
                </a:lnTo>
                <a:lnTo>
                  <a:pt x="5461686" y="3636099"/>
                </a:lnTo>
                <a:lnTo>
                  <a:pt x="5571820" y="3638258"/>
                </a:lnTo>
                <a:lnTo>
                  <a:pt x="5854560" y="3639972"/>
                </a:lnTo>
                <a:lnTo>
                  <a:pt x="6118923" y="3639439"/>
                </a:lnTo>
                <a:lnTo>
                  <a:pt x="6155334" y="3639705"/>
                </a:lnTo>
                <a:lnTo>
                  <a:pt x="6463233" y="3639439"/>
                </a:lnTo>
                <a:lnTo>
                  <a:pt x="6463233" y="3627259"/>
                </a:lnTo>
                <a:close/>
              </a:path>
              <a:path w="6463665" h="3642994">
                <a:moveTo>
                  <a:pt x="6463233" y="2699474"/>
                </a:moveTo>
                <a:lnTo>
                  <a:pt x="6462687" y="2686621"/>
                </a:lnTo>
                <a:lnTo>
                  <a:pt x="6462039" y="2676804"/>
                </a:lnTo>
                <a:lnTo>
                  <a:pt x="6461379" y="2661539"/>
                </a:lnTo>
                <a:lnTo>
                  <a:pt x="6460020" y="2615615"/>
                </a:lnTo>
                <a:lnTo>
                  <a:pt x="6458623" y="2550871"/>
                </a:lnTo>
                <a:lnTo>
                  <a:pt x="6457924" y="2512047"/>
                </a:lnTo>
                <a:lnTo>
                  <a:pt x="6457213" y="2469248"/>
                </a:lnTo>
                <a:lnTo>
                  <a:pt x="6456489" y="2422741"/>
                </a:lnTo>
                <a:lnTo>
                  <a:pt x="6455778" y="2372766"/>
                </a:lnTo>
                <a:lnTo>
                  <a:pt x="6455054" y="2319566"/>
                </a:lnTo>
                <a:lnTo>
                  <a:pt x="6454330" y="2263381"/>
                </a:lnTo>
                <a:lnTo>
                  <a:pt x="6453606" y="2204478"/>
                </a:lnTo>
                <a:lnTo>
                  <a:pt x="6452895" y="2143099"/>
                </a:lnTo>
                <a:lnTo>
                  <a:pt x="6452171" y="2079485"/>
                </a:lnTo>
                <a:lnTo>
                  <a:pt x="6450762" y="1946541"/>
                </a:lnTo>
                <a:lnTo>
                  <a:pt x="6449365" y="1807667"/>
                </a:lnTo>
                <a:lnTo>
                  <a:pt x="6448018" y="1664817"/>
                </a:lnTo>
                <a:lnTo>
                  <a:pt x="6446698" y="1519974"/>
                </a:lnTo>
                <a:lnTo>
                  <a:pt x="6444843" y="1303350"/>
                </a:lnTo>
                <a:lnTo>
                  <a:pt x="6443154" y="1093419"/>
                </a:lnTo>
                <a:lnTo>
                  <a:pt x="6441186" y="835482"/>
                </a:lnTo>
                <a:lnTo>
                  <a:pt x="6439649" y="617220"/>
                </a:lnTo>
                <a:lnTo>
                  <a:pt x="6438595" y="454482"/>
                </a:lnTo>
                <a:lnTo>
                  <a:pt x="6438176" y="378421"/>
                </a:lnTo>
                <a:lnTo>
                  <a:pt x="6438100" y="353339"/>
                </a:lnTo>
                <a:lnTo>
                  <a:pt x="6435890" y="297129"/>
                </a:lnTo>
                <a:lnTo>
                  <a:pt x="6432105" y="183667"/>
                </a:lnTo>
                <a:lnTo>
                  <a:pt x="6429908" y="127444"/>
                </a:lnTo>
                <a:lnTo>
                  <a:pt x="6429616" y="110845"/>
                </a:lnTo>
                <a:lnTo>
                  <a:pt x="6426619" y="56845"/>
                </a:lnTo>
                <a:lnTo>
                  <a:pt x="6388925" y="50292"/>
                </a:lnTo>
                <a:lnTo>
                  <a:pt x="6381572" y="49593"/>
                </a:lnTo>
                <a:lnTo>
                  <a:pt x="6380658" y="49606"/>
                </a:lnTo>
                <a:lnTo>
                  <a:pt x="6380061" y="38100"/>
                </a:lnTo>
                <a:lnTo>
                  <a:pt x="6379096" y="25400"/>
                </a:lnTo>
                <a:lnTo>
                  <a:pt x="6377457" y="25400"/>
                </a:lnTo>
                <a:lnTo>
                  <a:pt x="6377457" y="24066"/>
                </a:lnTo>
                <a:lnTo>
                  <a:pt x="6349085" y="23964"/>
                </a:lnTo>
                <a:lnTo>
                  <a:pt x="6339751" y="12700"/>
                </a:lnTo>
                <a:lnTo>
                  <a:pt x="5838241" y="12700"/>
                </a:lnTo>
                <a:lnTo>
                  <a:pt x="5787822" y="0"/>
                </a:lnTo>
                <a:lnTo>
                  <a:pt x="3536251" y="0"/>
                </a:lnTo>
                <a:lnTo>
                  <a:pt x="3090392" y="12700"/>
                </a:lnTo>
                <a:lnTo>
                  <a:pt x="758151" y="12700"/>
                </a:lnTo>
                <a:lnTo>
                  <a:pt x="702068" y="25400"/>
                </a:lnTo>
                <a:lnTo>
                  <a:pt x="331584" y="25400"/>
                </a:lnTo>
                <a:lnTo>
                  <a:pt x="286664" y="36664"/>
                </a:lnTo>
                <a:lnTo>
                  <a:pt x="111239" y="38100"/>
                </a:lnTo>
                <a:lnTo>
                  <a:pt x="42456" y="38100"/>
                </a:lnTo>
                <a:lnTo>
                  <a:pt x="41275" y="38684"/>
                </a:lnTo>
                <a:lnTo>
                  <a:pt x="24561" y="38811"/>
                </a:lnTo>
                <a:lnTo>
                  <a:pt x="24485" y="46850"/>
                </a:lnTo>
                <a:lnTo>
                  <a:pt x="16370" y="50800"/>
                </a:lnTo>
                <a:lnTo>
                  <a:pt x="13093" y="50800"/>
                </a:lnTo>
                <a:lnTo>
                  <a:pt x="11607" y="101600"/>
                </a:lnTo>
                <a:lnTo>
                  <a:pt x="9817" y="139700"/>
                </a:lnTo>
                <a:lnTo>
                  <a:pt x="8026" y="190500"/>
                </a:lnTo>
                <a:lnTo>
                  <a:pt x="6540" y="228600"/>
                </a:lnTo>
                <a:lnTo>
                  <a:pt x="5816" y="254000"/>
                </a:lnTo>
                <a:lnTo>
                  <a:pt x="5613" y="317500"/>
                </a:lnTo>
                <a:lnTo>
                  <a:pt x="4902" y="342900"/>
                </a:lnTo>
                <a:lnTo>
                  <a:pt x="4343" y="355600"/>
                </a:lnTo>
                <a:lnTo>
                  <a:pt x="3835" y="368300"/>
                </a:lnTo>
                <a:lnTo>
                  <a:pt x="2908" y="419100"/>
                </a:lnTo>
                <a:lnTo>
                  <a:pt x="1765" y="520700"/>
                </a:lnTo>
                <a:lnTo>
                  <a:pt x="1155" y="596900"/>
                </a:lnTo>
                <a:lnTo>
                  <a:pt x="673" y="698500"/>
                </a:lnTo>
                <a:lnTo>
                  <a:pt x="292" y="800100"/>
                </a:lnTo>
                <a:lnTo>
                  <a:pt x="0" y="914400"/>
                </a:lnTo>
                <a:lnTo>
                  <a:pt x="76" y="1714500"/>
                </a:lnTo>
                <a:lnTo>
                  <a:pt x="622" y="1993900"/>
                </a:lnTo>
                <a:lnTo>
                  <a:pt x="1168" y="2209800"/>
                </a:lnTo>
                <a:lnTo>
                  <a:pt x="1714" y="2387600"/>
                </a:lnTo>
                <a:lnTo>
                  <a:pt x="2781" y="2654300"/>
                </a:lnTo>
                <a:lnTo>
                  <a:pt x="3225" y="2743200"/>
                </a:lnTo>
                <a:lnTo>
                  <a:pt x="3581" y="2806700"/>
                </a:lnTo>
                <a:lnTo>
                  <a:pt x="4089" y="2882900"/>
                </a:lnTo>
                <a:lnTo>
                  <a:pt x="4508" y="2933700"/>
                </a:lnTo>
                <a:lnTo>
                  <a:pt x="4902" y="2959100"/>
                </a:lnTo>
                <a:lnTo>
                  <a:pt x="4584" y="3009900"/>
                </a:lnTo>
                <a:lnTo>
                  <a:pt x="4660" y="3060700"/>
                </a:lnTo>
                <a:lnTo>
                  <a:pt x="5080" y="3098800"/>
                </a:lnTo>
                <a:lnTo>
                  <a:pt x="5727" y="3149600"/>
                </a:lnTo>
                <a:lnTo>
                  <a:pt x="6553" y="3200400"/>
                </a:lnTo>
                <a:lnTo>
                  <a:pt x="8343" y="3302000"/>
                </a:lnTo>
                <a:lnTo>
                  <a:pt x="9156" y="3340100"/>
                </a:lnTo>
                <a:lnTo>
                  <a:pt x="9817" y="3390900"/>
                </a:lnTo>
                <a:lnTo>
                  <a:pt x="11353" y="3441700"/>
                </a:lnTo>
                <a:lnTo>
                  <a:pt x="12268" y="3492500"/>
                </a:lnTo>
                <a:lnTo>
                  <a:pt x="10731" y="3543300"/>
                </a:lnTo>
                <a:lnTo>
                  <a:pt x="4902" y="3568700"/>
                </a:lnTo>
                <a:lnTo>
                  <a:pt x="4203" y="3581400"/>
                </a:lnTo>
                <a:lnTo>
                  <a:pt x="6743" y="3594100"/>
                </a:lnTo>
                <a:lnTo>
                  <a:pt x="52451" y="3594100"/>
                </a:lnTo>
                <a:lnTo>
                  <a:pt x="52425" y="3604463"/>
                </a:lnTo>
                <a:lnTo>
                  <a:pt x="90144" y="3625773"/>
                </a:lnTo>
                <a:lnTo>
                  <a:pt x="147472" y="3627209"/>
                </a:lnTo>
                <a:lnTo>
                  <a:pt x="397332" y="3628796"/>
                </a:lnTo>
                <a:lnTo>
                  <a:pt x="1002360" y="3636099"/>
                </a:lnTo>
                <a:lnTo>
                  <a:pt x="1396403" y="3638880"/>
                </a:lnTo>
                <a:lnTo>
                  <a:pt x="1526806" y="3638194"/>
                </a:lnTo>
                <a:lnTo>
                  <a:pt x="1622717" y="3636099"/>
                </a:lnTo>
                <a:lnTo>
                  <a:pt x="1631188" y="3635870"/>
                </a:lnTo>
                <a:lnTo>
                  <a:pt x="1650669" y="3635603"/>
                </a:lnTo>
                <a:lnTo>
                  <a:pt x="3341903" y="3628796"/>
                </a:lnTo>
                <a:lnTo>
                  <a:pt x="3797135" y="3627247"/>
                </a:lnTo>
                <a:lnTo>
                  <a:pt x="4065105" y="3628440"/>
                </a:lnTo>
                <a:lnTo>
                  <a:pt x="4601413" y="3628174"/>
                </a:lnTo>
                <a:lnTo>
                  <a:pt x="4705896" y="3628123"/>
                </a:lnTo>
                <a:lnTo>
                  <a:pt x="6144044" y="3627412"/>
                </a:lnTo>
                <a:lnTo>
                  <a:pt x="4667021" y="3627412"/>
                </a:lnTo>
                <a:lnTo>
                  <a:pt x="6463233" y="3627247"/>
                </a:lnTo>
                <a:lnTo>
                  <a:pt x="6463233" y="2699474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50798" y="6044589"/>
            <a:ext cx="6466205" cy="3579495"/>
          </a:xfrm>
          <a:custGeom>
            <a:avLst/>
            <a:gdLst/>
            <a:ahLst/>
            <a:cxnLst/>
            <a:rect l="l" t="t" r="r" b="b"/>
            <a:pathLst>
              <a:path w="6466205" h="3579495">
                <a:moveTo>
                  <a:pt x="1788769" y="3572116"/>
                </a:moveTo>
                <a:lnTo>
                  <a:pt x="1650619" y="3572116"/>
                </a:lnTo>
                <a:lnTo>
                  <a:pt x="1697863" y="3572268"/>
                </a:lnTo>
                <a:lnTo>
                  <a:pt x="1788769" y="3572116"/>
                </a:lnTo>
                <a:close/>
              </a:path>
              <a:path w="6466205" h="3579495">
                <a:moveTo>
                  <a:pt x="4601349" y="3564674"/>
                </a:moveTo>
                <a:lnTo>
                  <a:pt x="4145661" y="3565296"/>
                </a:lnTo>
                <a:lnTo>
                  <a:pt x="4507433" y="3565550"/>
                </a:lnTo>
                <a:lnTo>
                  <a:pt x="4547743" y="3565296"/>
                </a:lnTo>
                <a:lnTo>
                  <a:pt x="4601349" y="3564674"/>
                </a:lnTo>
                <a:close/>
              </a:path>
              <a:path w="6466205" h="3579495">
                <a:moveTo>
                  <a:pt x="6465608" y="3575939"/>
                </a:moveTo>
                <a:lnTo>
                  <a:pt x="6347371" y="3577653"/>
                </a:lnTo>
                <a:lnTo>
                  <a:pt x="6406947" y="3579355"/>
                </a:lnTo>
                <a:lnTo>
                  <a:pt x="6426975" y="3579279"/>
                </a:lnTo>
                <a:lnTo>
                  <a:pt x="6465608" y="3578720"/>
                </a:lnTo>
                <a:lnTo>
                  <a:pt x="6465608" y="3575939"/>
                </a:lnTo>
                <a:close/>
              </a:path>
              <a:path w="6466205" h="3579495">
                <a:moveTo>
                  <a:pt x="6465608" y="3563759"/>
                </a:moveTo>
                <a:lnTo>
                  <a:pt x="4705832" y="3564623"/>
                </a:lnTo>
                <a:lnTo>
                  <a:pt x="4936198" y="3568827"/>
                </a:lnTo>
                <a:lnTo>
                  <a:pt x="5461622" y="3572599"/>
                </a:lnTo>
                <a:lnTo>
                  <a:pt x="5571756" y="3574758"/>
                </a:lnTo>
                <a:lnTo>
                  <a:pt x="5854509" y="3576472"/>
                </a:lnTo>
                <a:lnTo>
                  <a:pt x="6118872" y="3575939"/>
                </a:lnTo>
                <a:lnTo>
                  <a:pt x="6155271" y="3576218"/>
                </a:lnTo>
                <a:lnTo>
                  <a:pt x="6465608" y="3575939"/>
                </a:lnTo>
                <a:lnTo>
                  <a:pt x="6465608" y="3563759"/>
                </a:lnTo>
                <a:close/>
              </a:path>
              <a:path w="6466205" h="3579495">
                <a:moveTo>
                  <a:pt x="6465608" y="2719324"/>
                </a:moveTo>
                <a:lnTo>
                  <a:pt x="6464897" y="2693238"/>
                </a:lnTo>
                <a:lnTo>
                  <a:pt x="6462623" y="2640050"/>
                </a:lnTo>
                <a:lnTo>
                  <a:pt x="6461963" y="2630157"/>
                </a:lnTo>
                <a:lnTo>
                  <a:pt x="6461290" y="2614688"/>
                </a:lnTo>
                <a:lnTo>
                  <a:pt x="6459906" y="2568041"/>
                </a:lnTo>
                <a:lnTo>
                  <a:pt x="6458483" y="2502192"/>
                </a:lnTo>
                <a:lnTo>
                  <a:pt x="6457759" y="2462720"/>
                </a:lnTo>
                <a:lnTo>
                  <a:pt x="6457023" y="2419223"/>
                </a:lnTo>
                <a:lnTo>
                  <a:pt x="6456299" y="2371953"/>
                </a:lnTo>
                <a:lnTo>
                  <a:pt x="6455562" y="2321191"/>
                </a:lnTo>
                <a:lnTo>
                  <a:pt x="6454826" y="2267191"/>
                </a:lnTo>
                <a:lnTo>
                  <a:pt x="6454089" y="2210193"/>
                </a:lnTo>
                <a:lnTo>
                  <a:pt x="6453352" y="2150478"/>
                </a:lnTo>
                <a:lnTo>
                  <a:pt x="6452616" y="2088299"/>
                </a:lnTo>
                <a:lnTo>
                  <a:pt x="6451879" y="2023910"/>
                </a:lnTo>
                <a:lnTo>
                  <a:pt x="6450444" y="1889556"/>
                </a:lnTo>
                <a:lnTo>
                  <a:pt x="6449022" y="1749488"/>
                </a:lnTo>
                <a:lnTo>
                  <a:pt x="6447650" y="1605788"/>
                </a:lnTo>
                <a:lnTo>
                  <a:pt x="6446317" y="1460538"/>
                </a:lnTo>
                <a:lnTo>
                  <a:pt x="6444450" y="1244282"/>
                </a:lnTo>
                <a:lnTo>
                  <a:pt x="6442748" y="1036193"/>
                </a:lnTo>
                <a:lnTo>
                  <a:pt x="6440818" y="783577"/>
                </a:lnTo>
                <a:lnTo>
                  <a:pt x="6439332" y="574548"/>
                </a:lnTo>
                <a:lnTo>
                  <a:pt x="6438379" y="425729"/>
                </a:lnTo>
                <a:lnTo>
                  <a:pt x="6438125" y="379082"/>
                </a:lnTo>
                <a:lnTo>
                  <a:pt x="6438036" y="353720"/>
                </a:lnTo>
                <a:lnTo>
                  <a:pt x="6435839" y="298627"/>
                </a:lnTo>
                <a:lnTo>
                  <a:pt x="6432055" y="187452"/>
                </a:lnTo>
                <a:lnTo>
                  <a:pt x="6429845" y="132372"/>
                </a:lnTo>
                <a:lnTo>
                  <a:pt x="6429565" y="116103"/>
                </a:lnTo>
                <a:lnTo>
                  <a:pt x="6426568" y="63157"/>
                </a:lnTo>
                <a:lnTo>
                  <a:pt x="6388875" y="56591"/>
                </a:lnTo>
                <a:lnTo>
                  <a:pt x="6381521" y="55905"/>
                </a:lnTo>
                <a:lnTo>
                  <a:pt x="6380937" y="55918"/>
                </a:lnTo>
                <a:lnTo>
                  <a:pt x="6380010" y="38100"/>
                </a:lnTo>
                <a:lnTo>
                  <a:pt x="6379032" y="38100"/>
                </a:lnTo>
                <a:lnTo>
                  <a:pt x="6377432" y="36004"/>
                </a:lnTo>
                <a:lnTo>
                  <a:pt x="6377394" y="30365"/>
                </a:lnTo>
                <a:lnTo>
                  <a:pt x="6373165" y="30353"/>
                </a:lnTo>
                <a:lnTo>
                  <a:pt x="6369431" y="25400"/>
                </a:lnTo>
                <a:lnTo>
                  <a:pt x="6102147" y="25400"/>
                </a:lnTo>
                <a:lnTo>
                  <a:pt x="6048730" y="12700"/>
                </a:lnTo>
                <a:lnTo>
                  <a:pt x="5129123" y="12700"/>
                </a:lnTo>
                <a:lnTo>
                  <a:pt x="5077041" y="0"/>
                </a:lnTo>
                <a:lnTo>
                  <a:pt x="4465510" y="0"/>
                </a:lnTo>
                <a:lnTo>
                  <a:pt x="4312983" y="12700"/>
                </a:lnTo>
                <a:lnTo>
                  <a:pt x="977303" y="12700"/>
                </a:lnTo>
                <a:lnTo>
                  <a:pt x="922223" y="25400"/>
                </a:lnTo>
                <a:lnTo>
                  <a:pt x="536524" y="25400"/>
                </a:lnTo>
                <a:lnTo>
                  <a:pt x="484809" y="38100"/>
                </a:lnTo>
                <a:lnTo>
                  <a:pt x="124548" y="38100"/>
                </a:lnTo>
                <a:lnTo>
                  <a:pt x="101422" y="44500"/>
                </a:lnTo>
                <a:lnTo>
                  <a:pt x="24511" y="45123"/>
                </a:lnTo>
                <a:lnTo>
                  <a:pt x="24460" y="50800"/>
                </a:lnTo>
                <a:lnTo>
                  <a:pt x="14681" y="50800"/>
                </a:lnTo>
                <a:lnTo>
                  <a:pt x="13030" y="63500"/>
                </a:lnTo>
                <a:lnTo>
                  <a:pt x="11544" y="101600"/>
                </a:lnTo>
                <a:lnTo>
                  <a:pt x="9753" y="139700"/>
                </a:lnTo>
                <a:lnTo>
                  <a:pt x="7962" y="190500"/>
                </a:lnTo>
                <a:lnTo>
                  <a:pt x="6477" y="228600"/>
                </a:lnTo>
                <a:lnTo>
                  <a:pt x="5765" y="254000"/>
                </a:lnTo>
                <a:lnTo>
                  <a:pt x="5562" y="317500"/>
                </a:lnTo>
                <a:lnTo>
                  <a:pt x="4838" y="342900"/>
                </a:lnTo>
                <a:lnTo>
                  <a:pt x="4267" y="355600"/>
                </a:lnTo>
                <a:lnTo>
                  <a:pt x="3733" y="368300"/>
                </a:lnTo>
                <a:lnTo>
                  <a:pt x="3238" y="393700"/>
                </a:lnTo>
                <a:lnTo>
                  <a:pt x="2781" y="419100"/>
                </a:lnTo>
                <a:lnTo>
                  <a:pt x="2362" y="457200"/>
                </a:lnTo>
                <a:lnTo>
                  <a:pt x="1968" y="482600"/>
                </a:lnTo>
                <a:lnTo>
                  <a:pt x="1625" y="520700"/>
                </a:lnTo>
                <a:lnTo>
                  <a:pt x="1384" y="558800"/>
                </a:lnTo>
                <a:lnTo>
                  <a:pt x="1003" y="609600"/>
                </a:lnTo>
                <a:lnTo>
                  <a:pt x="749" y="660400"/>
                </a:lnTo>
                <a:lnTo>
                  <a:pt x="317" y="762000"/>
                </a:lnTo>
                <a:lnTo>
                  <a:pt x="0" y="876300"/>
                </a:lnTo>
                <a:lnTo>
                  <a:pt x="114" y="1739900"/>
                </a:lnTo>
                <a:lnTo>
                  <a:pt x="419" y="1905000"/>
                </a:lnTo>
                <a:lnTo>
                  <a:pt x="660" y="2006600"/>
                </a:lnTo>
                <a:lnTo>
                  <a:pt x="1295" y="2235200"/>
                </a:lnTo>
                <a:lnTo>
                  <a:pt x="2146" y="2476500"/>
                </a:lnTo>
                <a:lnTo>
                  <a:pt x="2641" y="2590800"/>
                </a:lnTo>
                <a:lnTo>
                  <a:pt x="3035" y="2667000"/>
                </a:lnTo>
                <a:lnTo>
                  <a:pt x="4000" y="2832100"/>
                </a:lnTo>
                <a:lnTo>
                  <a:pt x="4432" y="2870200"/>
                </a:lnTo>
                <a:lnTo>
                  <a:pt x="4635" y="2895600"/>
                </a:lnTo>
                <a:lnTo>
                  <a:pt x="4686" y="3009900"/>
                </a:lnTo>
                <a:lnTo>
                  <a:pt x="5245" y="3060700"/>
                </a:lnTo>
                <a:lnTo>
                  <a:pt x="6070" y="3124200"/>
                </a:lnTo>
                <a:lnTo>
                  <a:pt x="7048" y="3175000"/>
                </a:lnTo>
                <a:lnTo>
                  <a:pt x="8064" y="3225800"/>
                </a:lnTo>
                <a:lnTo>
                  <a:pt x="9004" y="3276600"/>
                </a:lnTo>
                <a:lnTo>
                  <a:pt x="9753" y="3327400"/>
                </a:lnTo>
                <a:lnTo>
                  <a:pt x="11290" y="3378200"/>
                </a:lnTo>
                <a:lnTo>
                  <a:pt x="12217" y="3429000"/>
                </a:lnTo>
                <a:lnTo>
                  <a:pt x="10680" y="3479800"/>
                </a:lnTo>
                <a:lnTo>
                  <a:pt x="4838" y="3505200"/>
                </a:lnTo>
                <a:lnTo>
                  <a:pt x="4152" y="3517900"/>
                </a:lnTo>
                <a:lnTo>
                  <a:pt x="6680" y="3530600"/>
                </a:lnTo>
                <a:lnTo>
                  <a:pt x="52400" y="3530600"/>
                </a:lnTo>
                <a:lnTo>
                  <a:pt x="52374" y="3540963"/>
                </a:lnTo>
                <a:lnTo>
                  <a:pt x="90081" y="3562273"/>
                </a:lnTo>
                <a:lnTo>
                  <a:pt x="147421" y="3563709"/>
                </a:lnTo>
                <a:lnTo>
                  <a:pt x="397281" y="3565296"/>
                </a:lnTo>
                <a:lnTo>
                  <a:pt x="1002296" y="3572599"/>
                </a:lnTo>
                <a:lnTo>
                  <a:pt x="1396339" y="3575393"/>
                </a:lnTo>
                <a:lnTo>
                  <a:pt x="1526743" y="3574694"/>
                </a:lnTo>
                <a:lnTo>
                  <a:pt x="1622653" y="3572599"/>
                </a:lnTo>
                <a:lnTo>
                  <a:pt x="1631137" y="3572370"/>
                </a:lnTo>
                <a:lnTo>
                  <a:pt x="1650619" y="3572116"/>
                </a:lnTo>
                <a:lnTo>
                  <a:pt x="3341852" y="3565296"/>
                </a:lnTo>
                <a:lnTo>
                  <a:pt x="3797084" y="3563759"/>
                </a:lnTo>
                <a:lnTo>
                  <a:pt x="4065054" y="3564940"/>
                </a:lnTo>
                <a:lnTo>
                  <a:pt x="4601349" y="3564674"/>
                </a:lnTo>
                <a:lnTo>
                  <a:pt x="4705832" y="3564623"/>
                </a:lnTo>
                <a:lnTo>
                  <a:pt x="6143993" y="3563912"/>
                </a:lnTo>
                <a:lnTo>
                  <a:pt x="4666970" y="3563912"/>
                </a:lnTo>
                <a:lnTo>
                  <a:pt x="6465608" y="3563759"/>
                </a:lnTo>
                <a:lnTo>
                  <a:pt x="6465608" y="2719324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65250" y="16003045"/>
            <a:ext cx="5618795" cy="2399061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63522" y="12928871"/>
            <a:ext cx="2752437" cy="1918667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623087" y="1637904"/>
            <a:ext cx="9832340" cy="3956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00" spc="-90" dirty="0">
                <a:solidFill>
                  <a:srgbClr val="2A3B8F"/>
                </a:solidFill>
                <a:latin typeface="Trebuchet MS"/>
                <a:cs typeface="Trebuchet MS"/>
              </a:rPr>
              <a:t>BUSINESS</a:t>
            </a:r>
            <a:r>
              <a:rPr sz="2400" spc="-18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A3B8F"/>
                </a:solidFill>
                <a:latin typeface="Trebuchet MS"/>
                <a:cs typeface="Trebuchet MS"/>
              </a:rPr>
              <a:t>DIGITAL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85" dirty="0">
                <a:solidFill>
                  <a:srgbClr val="2A3B8F"/>
                </a:solidFill>
                <a:latin typeface="Trebuchet MS"/>
                <a:cs typeface="Trebuchet MS"/>
              </a:rPr>
              <a:t>SAFETY: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A3B8F"/>
                </a:solidFill>
                <a:latin typeface="Trebuchet MS"/>
                <a:cs typeface="Trebuchet MS"/>
              </a:rPr>
              <a:t>PROTECTING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A3B8F"/>
                </a:solidFill>
                <a:latin typeface="Trebuchet MS"/>
                <a:cs typeface="Trebuchet MS"/>
              </a:rPr>
              <a:t>YOUR</a:t>
            </a:r>
            <a:r>
              <a:rPr sz="2400" spc="-18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A3B8F"/>
                </a:solidFill>
                <a:latin typeface="Trebuchet MS"/>
                <a:cs typeface="Trebuchet MS"/>
              </a:rPr>
              <a:t>ENTERPRISE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114" dirty="0">
                <a:solidFill>
                  <a:srgbClr val="2A3B8F"/>
                </a:solidFill>
                <a:latin typeface="Trebuchet MS"/>
                <a:cs typeface="Trebuchet MS"/>
              </a:rPr>
              <a:t>IN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A3B8F"/>
                </a:solidFill>
                <a:latin typeface="Trebuchet MS"/>
                <a:cs typeface="Trebuchet MS"/>
              </a:rPr>
              <a:t>THE</a:t>
            </a:r>
            <a:r>
              <a:rPr sz="2400" spc="-180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A3B8F"/>
                </a:solidFill>
                <a:latin typeface="Trebuchet MS"/>
                <a:cs typeface="Trebuchet MS"/>
              </a:rPr>
              <a:t>DIGITAL</a:t>
            </a:r>
            <a:r>
              <a:rPr sz="2400" spc="-185" dirty="0">
                <a:solidFill>
                  <a:srgbClr val="2A3B8F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A3B8F"/>
                </a:solidFill>
                <a:latin typeface="Trebuchet MS"/>
                <a:cs typeface="Trebuchet MS"/>
              </a:rPr>
              <a:t>ERA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45918" y="3522646"/>
            <a:ext cx="7718425" cy="627380"/>
          </a:xfrm>
          <a:custGeom>
            <a:avLst/>
            <a:gdLst/>
            <a:ahLst/>
            <a:cxnLst/>
            <a:rect l="l" t="t" r="r" b="b"/>
            <a:pathLst>
              <a:path w="7718425" h="627379">
                <a:moveTo>
                  <a:pt x="7592645" y="626798"/>
                </a:moveTo>
                <a:lnTo>
                  <a:pt x="125359" y="626798"/>
                </a:lnTo>
                <a:lnTo>
                  <a:pt x="76564" y="616947"/>
                </a:lnTo>
                <a:lnTo>
                  <a:pt x="36717" y="590081"/>
                </a:lnTo>
                <a:lnTo>
                  <a:pt x="9851" y="550234"/>
                </a:lnTo>
                <a:lnTo>
                  <a:pt x="0" y="501438"/>
                </a:lnTo>
                <a:lnTo>
                  <a:pt x="0" y="125359"/>
                </a:lnTo>
                <a:lnTo>
                  <a:pt x="9851" y="76564"/>
                </a:lnTo>
                <a:lnTo>
                  <a:pt x="36717" y="36717"/>
                </a:lnTo>
                <a:lnTo>
                  <a:pt x="76564" y="9851"/>
                </a:lnTo>
                <a:lnTo>
                  <a:pt x="125359" y="0"/>
                </a:lnTo>
                <a:lnTo>
                  <a:pt x="7592645" y="0"/>
                </a:lnTo>
                <a:lnTo>
                  <a:pt x="7640618" y="9542"/>
                </a:lnTo>
                <a:lnTo>
                  <a:pt x="7681288" y="36717"/>
                </a:lnTo>
                <a:lnTo>
                  <a:pt x="7708462" y="77386"/>
                </a:lnTo>
                <a:lnTo>
                  <a:pt x="7718005" y="125359"/>
                </a:lnTo>
                <a:lnTo>
                  <a:pt x="7718005" y="501438"/>
                </a:lnTo>
                <a:lnTo>
                  <a:pt x="7708462" y="549411"/>
                </a:lnTo>
                <a:lnTo>
                  <a:pt x="7681288" y="590081"/>
                </a:lnTo>
                <a:lnTo>
                  <a:pt x="7640618" y="617256"/>
                </a:lnTo>
                <a:lnTo>
                  <a:pt x="7592645" y="626798"/>
                </a:lnTo>
                <a:close/>
              </a:path>
            </a:pathLst>
          </a:custGeom>
          <a:solidFill>
            <a:srgbClr val="EC66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92454" y="5995265"/>
            <a:ext cx="3681729" cy="436880"/>
          </a:xfrm>
          <a:custGeom>
            <a:avLst/>
            <a:gdLst/>
            <a:ahLst/>
            <a:cxnLst/>
            <a:rect l="l" t="t" r="r" b="b"/>
            <a:pathLst>
              <a:path w="3681729" h="436879">
                <a:moveTo>
                  <a:pt x="3593846" y="436287"/>
                </a:moveTo>
                <a:lnTo>
                  <a:pt x="87257" y="436287"/>
                </a:lnTo>
                <a:lnTo>
                  <a:pt x="53292" y="429430"/>
                </a:lnTo>
                <a:lnTo>
                  <a:pt x="25557" y="410730"/>
                </a:lnTo>
                <a:lnTo>
                  <a:pt x="6857" y="382994"/>
                </a:lnTo>
                <a:lnTo>
                  <a:pt x="0" y="349030"/>
                </a:lnTo>
                <a:lnTo>
                  <a:pt x="0" y="87257"/>
                </a:lnTo>
                <a:lnTo>
                  <a:pt x="6857" y="53292"/>
                </a:lnTo>
                <a:lnTo>
                  <a:pt x="25557" y="25557"/>
                </a:lnTo>
                <a:lnTo>
                  <a:pt x="53292" y="6857"/>
                </a:lnTo>
                <a:lnTo>
                  <a:pt x="87257" y="0"/>
                </a:lnTo>
                <a:lnTo>
                  <a:pt x="3593846" y="0"/>
                </a:lnTo>
                <a:lnTo>
                  <a:pt x="3642257" y="14660"/>
                </a:lnTo>
                <a:lnTo>
                  <a:pt x="3674462" y="53865"/>
                </a:lnTo>
                <a:lnTo>
                  <a:pt x="3681104" y="87257"/>
                </a:lnTo>
                <a:lnTo>
                  <a:pt x="3681104" y="349030"/>
                </a:lnTo>
                <a:lnTo>
                  <a:pt x="3666443" y="397440"/>
                </a:lnTo>
                <a:lnTo>
                  <a:pt x="3627238" y="429645"/>
                </a:lnTo>
                <a:lnTo>
                  <a:pt x="3593846" y="436287"/>
                </a:lnTo>
                <a:close/>
              </a:path>
            </a:pathLst>
          </a:custGeom>
          <a:solidFill>
            <a:srgbClr val="EC66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78493" y="9940761"/>
            <a:ext cx="1925320" cy="494030"/>
          </a:xfrm>
          <a:custGeom>
            <a:avLst/>
            <a:gdLst/>
            <a:ahLst/>
            <a:cxnLst/>
            <a:rect l="l" t="t" r="r" b="b"/>
            <a:pathLst>
              <a:path w="1925320" h="494029">
                <a:moveTo>
                  <a:pt x="1826382" y="493877"/>
                </a:moveTo>
                <a:lnTo>
                  <a:pt x="98775" y="493877"/>
                </a:lnTo>
                <a:lnTo>
                  <a:pt x="60327" y="486115"/>
                </a:lnTo>
                <a:lnTo>
                  <a:pt x="28930" y="464946"/>
                </a:lnTo>
                <a:lnTo>
                  <a:pt x="7762" y="433549"/>
                </a:lnTo>
                <a:lnTo>
                  <a:pt x="0" y="395101"/>
                </a:lnTo>
                <a:lnTo>
                  <a:pt x="0" y="98775"/>
                </a:lnTo>
                <a:lnTo>
                  <a:pt x="7762" y="60327"/>
                </a:lnTo>
                <a:lnTo>
                  <a:pt x="28930" y="28930"/>
                </a:lnTo>
                <a:lnTo>
                  <a:pt x="60327" y="7762"/>
                </a:lnTo>
                <a:lnTo>
                  <a:pt x="98775" y="0"/>
                </a:lnTo>
                <a:lnTo>
                  <a:pt x="1826382" y="0"/>
                </a:lnTo>
                <a:lnTo>
                  <a:pt x="1864830" y="7762"/>
                </a:lnTo>
                <a:lnTo>
                  <a:pt x="1896227" y="28930"/>
                </a:lnTo>
                <a:lnTo>
                  <a:pt x="1917395" y="60327"/>
                </a:lnTo>
                <a:lnTo>
                  <a:pt x="1925157" y="98775"/>
                </a:lnTo>
                <a:lnTo>
                  <a:pt x="1925157" y="395101"/>
                </a:lnTo>
                <a:lnTo>
                  <a:pt x="1917395" y="433549"/>
                </a:lnTo>
                <a:lnTo>
                  <a:pt x="1896227" y="464946"/>
                </a:lnTo>
                <a:lnTo>
                  <a:pt x="1864830" y="486115"/>
                </a:lnTo>
                <a:lnTo>
                  <a:pt x="1826382" y="493877"/>
                </a:lnTo>
                <a:close/>
              </a:path>
            </a:pathLst>
          </a:custGeom>
          <a:solidFill>
            <a:srgbClr val="EC66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582768" y="5994101"/>
            <a:ext cx="4820285" cy="443230"/>
          </a:xfrm>
          <a:custGeom>
            <a:avLst/>
            <a:gdLst/>
            <a:ahLst/>
            <a:cxnLst/>
            <a:rect l="l" t="t" r="r" b="b"/>
            <a:pathLst>
              <a:path w="4820284" h="443229">
                <a:moveTo>
                  <a:pt x="4731371" y="442977"/>
                </a:moveTo>
                <a:lnTo>
                  <a:pt x="88595" y="442977"/>
                </a:lnTo>
                <a:lnTo>
                  <a:pt x="54110" y="436015"/>
                </a:lnTo>
                <a:lnTo>
                  <a:pt x="25949" y="417028"/>
                </a:lnTo>
                <a:lnTo>
                  <a:pt x="6962" y="388867"/>
                </a:lnTo>
                <a:lnTo>
                  <a:pt x="0" y="354381"/>
                </a:lnTo>
                <a:lnTo>
                  <a:pt x="0" y="88595"/>
                </a:lnTo>
                <a:lnTo>
                  <a:pt x="6962" y="54110"/>
                </a:lnTo>
                <a:lnTo>
                  <a:pt x="25949" y="25949"/>
                </a:lnTo>
                <a:lnTo>
                  <a:pt x="54110" y="6962"/>
                </a:lnTo>
                <a:lnTo>
                  <a:pt x="88595" y="0"/>
                </a:lnTo>
                <a:lnTo>
                  <a:pt x="4731371" y="0"/>
                </a:lnTo>
                <a:lnTo>
                  <a:pt x="4780524" y="14885"/>
                </a:lnTo>
                <a:lnTo>
                  <a:pt x="4813223" y="54691"/>
                </a:lnTo>
                <a:lnTo>
                  <a:pt x="4819967" y="88595"/>
                </a:lnTo>
                <a:lnTo>
                  <a:pt x="4819967" y="354381"/>
                </a:lnTo>
                <a:lnTo>
                  <a:pt x="4805082" y="403534"/>
                </a:lnTo>
                <a:lnTo>
                  <a:pt x="4765275" y="436233"/>
                </a:lnTo>
                <a:lnTo>
                  <a:pt x="4731371" y="442977"/>
                </a:lnTo>
                <a:close/>
              </a:path>
            </a:pathLst>
          </a:custGeom>
          <a:solidFill>
            <a:srgbClr val="EC66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984464" y="3539062"/>
            <a:ext cx="12439015" cy="197421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950" spc="-550" dirty="0">
                <a:solidFill>
                  <a:srgbClr val="F5F5F5"/>
                </a:solidFill>
                <a:latin typeface="Trebuchet MS"/>
                <a:cs typeface="Trebuchet MS"/>
              </a:rPr>
              <a:t>1</a:t>
            </a:r>
            <a:r>
              <a:rPr sz="2950" spc="-415" dirty="0">
                <a:solidFill>
                  <a:srgbClr val="F5F5F5"/>
                </a:solidFill>
                <a:latin typeface="Trebuchet MS"/>
                <a:cs typeface="Trebuchet MS"/>
              </a:rPr>
              <a:t>. </a:t>
            </a:r>
            <a:r>
              <a:rPr sz="2950" spc="3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950" spc="285" dirty="0">
                <a:solidFill>
                  <a:srgbClr val="F5F5F5"/>
                </a:solidFill>
                <a:latin typeface="Trebuchet MS"/>
                <a:cs typeface="Trebuchet MS"/>
              </a:rPr>
              <a:t>M</a:t>
            </a:r>
            <a:r>
              <a:rPr sz="2950" spc="-120" dirty="0">
                <a:solidFill>
                  <a:srgbClr val="F5F5F5"/>
                </a:solidFill>
                <a:latin typeface="Trebuchet MS"/>
                <a:cs typeface="Trebuchet MS"/>
              </a:rPr>
              <a:t>P</a:t>
            </a:r>
            <a:r>
              <a:rPr sz="2950" spc="-135" dirty="0">
                <a:solidFill>
                  <a:srgbClr val="F5F5F5"/>
                </a:solidFill>
                <a:latin typeface="Trebuchet MS"/>
                <a:cs typeface="Trebuchet MS"/>
              </a:rPr>
              <a:t>O</a:t>
            </a:r>
            <a:r>
              <a:rPr sz="2950" spc="20" dirty="0">
                <a:solidFill>
                  <a:srgbClr val="F5F5F5"/>
                </a:solidFill>
                <a:latin typeface="Trebuchet MS"/>
                <a:cs typeface="Trebuchet MS"/>
              </a:rPr>
              <a:t>R</a:t>
            </a:r>
            <a:r>
              <a:rPr sz="2950" spc="-155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950" spc="-114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950" spc="75" dirty="0">
                <a:solidFill>
                  <a:srgbClr val="F5F5F5"/>
                </a:solidFill>
                <a:latin typeface="Trebuchet MS"/>
                <a:cs typeface="Trebuchet MS"/>
              </a:rPr>
              <a:t>N</a:t>
            </a:r>
            <a:r>
              <a:rPr sz="2950" spc="-40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950" spc="-145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950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950" spc="-135" dirty="0">
                <a:solidFill>
                  <a:srgbClr val="F5F5F5"/>
                </a:solidFill>
                <a:latin typeface="Trebuchet MS"/>
                <a:cs typeface="Trebuchet MS"/>
              </a:rPr>
              <a:t>O</a:t>
            </a:r>
            <a:r>
              <a:rPr sz="2950" spc="-45" dirty="0">
                <a:solidFill>
                  <a:srgbClr val="F5F5F5"/>
                </a:solidFill>
                <a:latin typeface="Trebuchet MS"/>
                <a:cs typeface="Trebuchet MS"/>
              </a:rPr>
              <a:t>F</a:t>
            </a:r>
            <a:r>
              <a:rPr sz="2950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950" spc="-60" dirty="0">
                <a:solidFill>
                  <a:srgbClr val="F5F5F5"/>
                </a:solidFill>
                <a:latin typeface="Trebuchet MS"/>
                <a:cs typeface="Trebuchet MS"/>
              </a:rPr>
              <a:t>B</a:t>
            </a:r>
            <a:r>
              <a:rPr sz="2950" spc="-180" dirty="0">
                <a:solidFill>
                  <a:srgbClr val="F5F5F5"/>
                </a:solidFill>
                <a:latin typeface="Trebuchet MS"/>
                <a:cs typeface="Trebuchet MS"/>
              </a:rPr>
              <a:t>U</a:t>
            </a:r>
            <a:r>
              <a:rPr sz="2950" spc="-4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950" spc="3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950" spc="75" dirty="0">
                <a:solidFill>
                  <a:srgbClr val="F5F5F5"/>
                </a:solidFill>
                <a:latin typeface="Trebuchet MS"/>
                <a:cs typeface="Trebuchet MS"/>
              </a:rPr>
              <a:t>N</a:t>
            </a:r>
            <a:r>
              <a:rPr sz="2950" spc="-150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950" spc="-4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950" spc="-35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950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950" spc="20" dirty="0">
                <a:solidFill>
                  <a:srgbClr val="F5F5F5"/>
                </a:solidFill>
                <a:latin typeface="Trebuchet MS"/>
                <a:cs typeface="Trebuchet MS"/>
              </a:rPr>
              <a:t>D</a:t>
            </a:r>
            <a:r>
              <a:rPr sz="2950" spc="3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950" spc="-215" dirty="0">
                <a:solidFill>
                  <a:srgbClr val="F5F5F5"/>
                </a:solidFill>
                <a:latin typeface="Trebuchet MS"/>
                <a:cs typeface="Trebuchet MS"/>
              </a:rPr>
              <a:t>G</a:t>
            </a:r>
            <a:r>
              <a:rPr sz="2950" spc="3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950" spc="-155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950" spc="-114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950" spc="60" dirty="0">
                <a:solidFill>
                  <a:srgbClr val="F5F5F5"/>
                </a:solidFill>
                <a:latin typeface="Trebuchet MS"/>
                <a:cs typeface="Trebuchet MS"/>
              </a:rPr>
              <a:t>L</a:t>
            </a:r>
            <a:r>
              <a:rPr sz="2950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950" spc="-4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950" spc="-114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950" spc="-50" dirty="0">
                <a:solidFill>
                  <a:srgbClr val="F5F5F5"/>
                </a:solidFill>
                <a:latin typeface="Trebuchet MS"/>
                <a:cs typeface="Trebuchet MS"/>
              </a:rPr>
              <a:t>F</a:t>
            </a:r>
            <a:r>
              <a:rPr sz="2950" spc="-150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950" spc="-155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950" spc="-45" dirty="0">
                <a:solidFill>
                  <a:srgbClr val="F5F5F5"/>
                </a:solidFill>
                <a:latin typeface="Trebuchet MS"/>
                <a:cs typeface="Trebuchet MS"/>
              </a:rPr>
              <a:t>Y</a:t>
            </a:r>
            <a:endParaRPr sz="2950">
              <a:latin typeface="Trebuchet MS"/>
              <a:cs typeface="Trebuchet MS"/>
            </a:endParaRPr>
          </a:p>
          <a:p>
            <a:pPr marL="257175" marR="5080">
              <a:lnSpc>
                <a:spcPct val="117800"/>
              </a:lnSpc>
              <a:spcBef>
                <a:spcPts val="1875"/>
              </a:spcBef>
            </a:pP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Ensuring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digital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safety 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is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crucial 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for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businesses 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in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today's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cyber-dependent 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world.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Cyberattacks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can lead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significant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financial 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losses, 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data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breaches,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reputational 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harm.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Proactive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measures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like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robust cybersecurity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frameworks,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regular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employee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training,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secure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data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management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are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essential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mitigate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these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risks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30" dirty="0">
                <a:solidFill>
                  <a:srgbClr val="2A3B8F"/>
                </a:solidFill>
                <a:latin typeface="Verdana"/>
                <a:cs typeface="Verdana"/>
              </a:rPr>
              <a:t>(NIST, </a:t>
            </a:r>
            <a:r>
              <a:rPr sz="1750" spc="-60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2024;</a:t>
            </a:r>
            <a:r>
              <a:rPr sz="17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FTC,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2024).</a:t>
            </a:r>
            <a:endParaRPr sz="175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84464" y="9952493"/>
            <a:ext cx="6414770" cy="28809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300" spc="10" dirty="0">
                <a:solidFill>
                  <a:srgbClr val="F5F5F5"/>
                </a:solidFill>
                <a:latin typeface="Trebuchet MS"/>
                <a:cs typeface="Trebuchet MS"/>
              </a:rPr>
              <a:t>CONCLUSION</a:t>
            </a:r>
            <a:endParaRPr sz="2300" dirty="0">
              <a:latin typeface="Trebuchet MS"/>
              <a:cs typeface="Trebuchet MS"/>
            </a:endParaRPr>
          </a:p>
          <a:p>
            <a:pPr marL="368935" marR="5080">
              <a:lnSpc>
                <a:spcPct val="117800"/>
              </a:lnSpc>
              <a:spcBef>
                <a:spcPts val="2365"/>
              </a:spcBef>
            </a:pP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B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8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95" dirty="0">
                <a:solidFill>
                  <a:srgbClr val="2A3B8F"/>
                </a:solidFill>
                <a:latin typeface="Verdana"/>
                <a:cs typeface="Verdana"/>
              </a:rPr>
              <a:t>-</a:t>
            </a:r>
            <a:r>
              <a:rPr sz="1750" spc="8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d 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approach.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By integrating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advanced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security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measures,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continuous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monitoring,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regulatory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compliance,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organizations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can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effectively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manage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emerging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cyber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85" dirty="0">
                <a:solidFill>
                  <a:srgbClr val="2A3B8F"/>
                </a:solidFill>
                <a:latin typeface="Verdana"/>
                <a:cs typeface="Verdana"/>
              </a:rPr>
              <a:t>risks.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A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commitment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digital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safety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not only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protects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assets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but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also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builds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trust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with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stakeholders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(University </a:t>
            </a:r>
            <a:r>
              <a:rPr sz="1750" spc="-60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8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210" dirty="0">
                <a:solidFill>
                  <a:srgbClr val="2A3B8F"/>
                </a:solidFill>
                <a:latin typeface="Verdana"/>
                <a:cs typeface="Verdana"/>
              </a:rPr>
              <a:t>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35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0</a:t>
            </a:r>
            <a:r>
              <a:rPr sz="1750" spc="-135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-185" dirty="0">
                <a:solidFill>
                  <a:srgbClr val="2A3B8F"/>
                </a:solidFill>
                <a:latin typeface="Verdana"/>
                <a:cs typeface="Verdana"/>
              </a:rPr>
              <a:t>3</a:t>
            </a:r>
            <a:r>
              <a:rPr sz="1750" spc="-145" dirty="0">
                <a:solidFill>
                  <a:srgbClr val="2A3B8F"/>
                </a:solidFill>
                <a:latin typeface="Verdana"/>
                <a:cs typeface="Verdana"/>
              </a:rPr>
              <a:t>)</a:t>
            </a:r>
            <a:r>
              <a:rPr sz="1750" spc="-245" dirty="0">
                <a:solidFill>
                  <a:srgbClr val="2A3B8F"/>
                </a:solidFill>
                <a:latin typeface="Verdana"/>
                <a:cs typeface="Verdana"/>
              </a:rPr>
              <a:t>.</a:t>
            </a:r>
            <a:endParaRPr sz="1750" dirty="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84464" y="6004380"/>
            <a:ext cx="6405880" cy="33426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50" spc="-120" dirty="0">
                <a:solidFill>
                  <a:srgbClr val="F5F5F5"/>
                </a:solidFill>
                <a:latin typeface="Trebuchet MS"/>
                <a:cs typeface="Trebuchet MS"/>
              </a:rPr>
              <a:t>2</a:t>
            </a:r>
            <a:r>
              <a:rPr sz="2050" spc="-290" dirty="0">
                <a:solidFill>
                  <a:srgbClr val="F5F5F5"/>
                </a:solidFill>
                <a:latin typeface="Trebuchet MS"/>
                <a:cs typeface="Trebuchet MS"/>
              </a:rPr>
              <a:t>. </a:t>
            </a:r>
            <a:r>
              <a:rPr sz="2050" spc="-30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050" spc="-40" dirty="0">
                <a:solidFill>
                  <a:srgbClr val="F5F5F5"/>
                </a:solidFill>
                <a:latin typeface="Trebuchet MS"/>
                <a:cs typeface="Trebuchet MS"/>
              </a:rPr>
              <a:t>Y</a:t>
            </a:r>
            <a:r>
              <a:rPr sz="2050" spc="-45" dirty="0">
                <a:solidFill>
                  <a:srgbClr val="F5F5F5"/>
                </a:solidFill>
                <a:latin typeface="Trebuchet MS"/>
                <a:cs typeface="Trebuchet MS"/>
              </a:rPr>
              <a:t>B</a:t>
            </a:r>
            <a:r>
              <a:rPr sz="2050" spc="-105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050" spc="10" dirty="0">
                <a:solidFill>
                  <a:srgbClr val="F5F5F5"/>
                </a:solidFill>
                <a:latin typeface="Trebuchet MS"/>
                <a:cs typeface="Trebuchet MS"/>
              </a:rPr>
              <a:t>R</a:t>
            </a:r>
            <a:r>
              <a:rPr sz="2050" spc="-3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050" spc="-105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050" spc="-30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050" spc="-130" dirty="0">
                <a:solidFill>
                  <a:srgbClr val="F5F5F5"/>
                </a:solidFill>
                <a:latin typeface="Trebuchet MS"/>
                <a:cs typeface="Trebuchet MS"/>
              </a:rPr>
              <a:t>U</a:t>
            </a:r>
            <a:r>
              <a:rPr sz="2050" spc="10" dirty="0">
                <a:solidFill>
                  <a:srgbClr val="F5F5F5"/>
                </a:solidFill>
                <a:latin typeface="Trebuchet MS"/>
                <a:cs typeface="Trebuchet MS"/>
              </a:rPr>
              <a:t>R</a:t>
            </a:r>
            <a:r>
              <a:rPr sz="2050" spc="220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050" spc="-110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050" spc="-40" dirty="0">
                <a:solidFill>
                  <a:srgbClr val="F5F5F5"/>
                </a:solidFill>
                <a:latin typeface="Trebuchet MS"/>
                <a:cs typeface="Trebuchet MS"/>
              </a:rPr>
              <a:t>Y </a:t>
            </a:r>
            <a:r>
              <a:rPr sz="2050" spc="-3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r>
              <a:rPr sz="2050" spc="-110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050" spc="10" dirty="0">
                <a:solidFill>
                  <a:srgbClr val="F5F5F5"/>
                </a:solidFill>
                <a:latin typeface="Trebuchet MS"/>
                <a:cs typeface="Trebuchet MS"/>
              </a:rPr>
              <a:t>R</a:t>
            </a:r>
            <a:r>
              <a:rPr sz="2050" spc="-80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050" spc="-110" dirty="0">
                <a:solidFill>
                  <a:srgbClr val="F5F5F5"/>
                </a:solidFill>
                <a:latin typeface="Trebuchet MS"/>
                <a:cs typeface="Trebuchet MS"/>
              </a:rPr>
              <a:t>TE</a:t>
            </a:r>
            <a:r>
              <a:rPr sz="2050" spc="35" dirty="0">
                <a:solidFill>
                  <a:srgbClr val="F5F5F5"/>
                </a:solidFill>
                <a:latin typeface="Trebuchet MS"/>
                <a:cs typeface="Trebuchet MS"/>
              </a:rPr>
              <a:t>GI</a:t>
            </a:r>
            <a:r>
              <a:rPr sz="2050" spc="-105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050" spc="-30" dirty="0">
                <a:solidFill>
                  <a:srgbClr val="F5F5F5"/>
                </a:solidFill>
                <a:latin typeface="Trebuchet MS"/>
                <a:cs typeface="Trebuchet MS"/>
              </a:rPr>
              <a:t>S</a:t>
            </a:r>
            <a:endParaRPr sz="2050">
              <a:latin typeface="Trebuchet MS"/>
              <a:cs typeface="Trebuchet MS"/>
            </a:endParaRPr>
          </a:p>
          <a:p>
            <a:pPr marL="257175" marR="5080">
              <a:lnSpc>
                <a:spcPct val="117800"/>
              </a:lnSpc>
              <a:spcBef>
                <a:spcPts val="1375"/>
              </a:spcBef>
            </a:pP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b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75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w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k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75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w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ll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204" dirty="0">
                <a:solidFill>
                  <a:srgbClr val="2A3B8F"/>
                </a:solidFill>
                <a:latin typeface="Verdana"/>
                <a:cs typeface="Verdana"/>
              </a:rPr>
              <a:t>, 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multi-factor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authentication,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regular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system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updates </a:t>
            </a:r>
            <a:r>
              <a:rPr sz="1750" spc="-60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protect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sensitive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data.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Training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employees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recognize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phishing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attempts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enforce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strict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password </a:t>
            </a:r>
            <a:r>
              <a:rPr sz="1750" spc="-60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h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z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10" dirty="0">
                <a:solidFill>
                  <a:srgbClr val="2A3B8F"/>
                </a:solidFill>
                <a:latin typeface="Verdana"/>
                <a:cs typeface="Verdana"/>
              </a:rPr>
              <a:t>'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75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ns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ns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 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b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h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0" dirty="0">
                <a:solidFill>
                  <a:srgbClr val="2A3B8F"/>
                </a:solidFill>
                <a:latin typeface="Verdana"/>
                <a:cs typeface="Verdana"/>
              </a:rPr>
              <a:t>(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270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1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210" dirty="0">
                <a:solidFill>
                  <a:srgbClr val="2A3B8F"/>
                </a:solidFill>
                <a:latin typeface="Verdana"/>
                <a:cs typeface="Verdana"/>
              </a:rPr>
              <a:t>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40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0</a:t>
            </a:r>
            <a:r>
              <a:rPr sz="1750" spc="-140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30" dirty="0">
                <a:solidFill>
                  <a:srgbClr val="2A3B8F"/>
                </a:solidFill>
                <a:latin typeface="Verdana"/>
                <a:cs typeface="Verdana"/>
              </a:rPr>
              <a:t>4</a:t>
            </a:r>
            <a:r>
              <a:rPr sz="1750" spc="-150" dirty="0">
                <a:solidFill>
                  <a:srgbClr val="2A3B8F"/>
                </a:solidFill>
                <a:latin typeface="Verdana"/>
                <a:cs typeface="Verdana"/>
              </a:rPr>
              <a:t>)</a:t>
            </a:r>
            <a:r>
              <a:rPr sz="1750" spc="-245" dirty="0">
                <a:solidFill>
                  <a:srgbClr val="2A3B8F"/>
                </a:solidFill>
                <a:latin typeface="Verdana"/>
                <a:cs typeface="Verdana"/>
              </a:rPr>
              <a:t>.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v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210" dirty="0">
                <a:solidFill>
                  <a:srgbClr val="2A3B8F"/>
                </a:solidFill>
                <a:latin typeface="Verdana"/>
                <a:cs typeface="Verdana"/>
              </a:rPr>
              <a:t>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k  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ss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ss</a:t>
            </a:r>
            <a:r>
              <a:rPr sz="1750" spc="-70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80" dirty="0">
                <a:solidFill>
                  <a:srgbClr val="2A3B8F"/>
                </a:solidFill>
                <a:latin typeface="Verdana"/>
                <a:cs typeface="Verdana"/>
              </a:rPr>
              <a:t>h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el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dd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s 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vulnerabilities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before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they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can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be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exploited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(University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750" spc="-60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65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40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Di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15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210" dirty="0">
                <a:solidFill>
                  <a:srgbClr val="2A3B8F"/>
                </a:solidFill>
                <a:latin typeface="Verdana"/>
                <a:cs typeface="Verdana"/>
              </a:rPr>
              <a:t>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40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0</a:t>
            </a:r>
            <a:r>
              <a:rPr sz="1750" spc="-140" dirty="0">
                <a:solidFill>
                  <a:srgbClr val="2A3B8F"/>
                </a:solidFill>
                <a:latin typeface="Verdana"/>
                <a:cs typeface="Verdana"/>
              </a:rPr>
              <a:t>2</a:t>
            </a:r>
            <a:r>
              <a:rPr sz="1750" spc="-190" dirty="0">
                <a:solidFill>
                  <a:srgbClr val="2A3B8F"/>
                </a:solidFill>
                <a:latin typeface="Verdana"/>
                <a:cs typeface="Verdana"/>
              </a:rPr>
              <a:t>3</a:t>
            </a:r>
            <a:r>
              <a:rPr sz="1750" spc="-150" dirty="0">
                <a:solidFill>
                  <a:srgbClr val="2A3B8F"/>
                </a:solidFill>
                <a:latin typeface="Verdana"/>
                <a:cs typeface="Verdana"/>
              </a:rPr>
              <a:t>)</a:t>
            </a:r>
            <a:r>
              <a:rPr sz="1750" spc="-245" dirty="0">
                <a:solidFill>
                  <a:srgbClr val="2A3B8F"/>
                </a:solidFill>
                <a:latin typeface="Verdana"/>
                <a:cs typeface="Verdana"/>
              </a:rPr>
              <a:t>.</a:t>
            </a:r>
            <a:endParaRPr sz="175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77104" y="5998577"/>
            <a:ext cx="5840095" cy="24580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 dirty="0">
                <a:solidFill>
                  <a:srgbClr val="F5F5F5"/>
                </a:solidFill>
                <a:latin typeface="Trebuchet MS"/>
                <a:cs typeface="Trebuchet MS"/>
              </a:rPr>
              <a:t>3</a:t>
            </a:r>
            <a:r>
              <a:rPr sz="2100" spc="-295" dirty="0">
                <a:solidFill>
                  <a:srgbClr val="F5F5F5"/>
                </a:solidFill>
                <a:latin typeface="Trebuchet MS"/>
                <a:cs typeface="Trebuchet MS"/>
              </a:rPr>
              <a:t>.</a:t>
            </a:r>
            <a:r>
              <a:rPr sz="2100" spc="-5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100" spc="-100" dirty="0">
                <a:solidFill>
                  <a:srgbClr val="F5F5F5"/>
                </a:solidFill>
                <a:latin typeface="Trebuchet MS"/>
                <a:cs typeface="Trebuchet MS"/>
              </a:rPr>
              <a:t>O</a:t>
            </a:r>
            <a:r>
              <a:rPr sz="2100" spc="190" dirty="0">
                <a:solidFill>
                  <a:srgbClr val="F5F5F5"/>
                </a:solidFill>
                <a:latin typeface="Trebuchet MS"/>
                <a:cs typeface="Trebuchet MS"/>
              </a:rPr>
              <a:t>M</a:t>
            </a:r>
            <a:r>
              <a:rPr sz="2100" spc="-90" dirty="0">
                <a:solidFill>
                  <a:srgbClr val="F5F5F5"/>
                </a:solidFill>
                <a:latin typeface="Trebuchet MS"/>
                <a:cs typeface="Trebuchet MS"/>
              </a:rPr>
              <a:t>P</a:t>
            </a:r>
            <a:r>
              <a:rPr sz="2100" spc="35" dirty="0">
                <a:solidFill>
                  <a:srgbClr val="F5F5F5"/>
                </a:solidFill>
                <a:latin typeface="Trebuchet MS"/>
                <a:cs typeface="Trebuchet MS"/>
              </a:rPr>
              <a:t>L</a:t>
            </a:r>
            <a:r>
              <a:rPr sz="2100" spc="2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100" spc="-85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100" spc="50" dirty="0">
                <a:solidFill>
                  <a:srgbClr val="F5F5F5"/>
                </a:solidFill>
                <a:latin typeface="Trebuchet MS"/>
                <a:cs typeface="Trebuchet MS"/>
              </a:rPr>
              <a:t>N</a:t>
            </a:r>
            <a:r>
              <a:rPr sz="2100" spc="-35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100" spc="-110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100" spc="-5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100" spc="50" dirty="0">
                <a:solidFill>
                  <a:srgbClr val="F5F5F5"/>
                </a:solidFill>
                <a:latin typeface="Trebuchet MS"/>
                <a:cs typeface="Trebuchet MS"/>
              </a:rPr>
              <a:t>N</a:t>
            </a:r>
            <a:r>
              <a:rPr sz="2100" spc="10" dirty="0">
                <a:solidFill>
                  <a:srgbClr val="F5F5F5"/>
                </a:solidFill>
                <a:latin typeface="Trebuchet MS"/>
                <a:cs typeface="Trebuchet MS"/>
              </a:rPr>
              <a:t>D</a:t>
            </a:r>
            <a:r>
              <a:rPr sz="2100" spc="-5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100" spc="10" dirty="0">
                <a:solidFill>
                  <a:srgbClr val="F5F5F5"/>
                </a:solidFill>
                <a:latin typeface="Trebuchet MS"/>
                <a:cs typeface="Trebuchet MS"/>
              </a:rPr>
              <a:t>D</a:t>
            </a:r>
            <a:r>
              <a:rPr sz="2100" spc="-85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100" spc="-114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100" spc="-85" dirty="0">
                <a:solidFill>
                  <a:srgbClr val="F5F5F5"/>
                </a:solidFill>
                <a:latin typeface="Trebuchet MS"/>
                <a:cs typeface="Trebuchet MS"/>
              </a:rPr>
              <a:t>A</a:t>
            </a:r>
            <a:r>
              <a:rPr sz="2100" spc="-5" dirty="0">
                <a:solidFill>
                  <a:srgbClr val="F5F5F5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F5F5F5"/>
                </a:solidFill>
                <a:latin typeface="Trebuchet MS"/>
                <a:cs typeface="Trebuchet MS"/>
              </a:rPr>
              <a:t>P</a:t>
            </a:r>
            <a:r>
              <a:rPr sz="2100" spc="10" dirty="0">
                <a:solidFill>
                  <a:srgbClr val="F5F5F5"/>
                </a:solidFill>
                <a:latin typeface="Trebuchet MS"/>
                <a:cs typeface="Trebuchet MS"/>
              </a:rPr>
              <a:t>R</a:t>
            </a:r>
            <a:r>
              <a:rPr sz="2100" spc="-100" dirty="0">
                <a:solidFill>
                  <a:srgbClr val="F5F5F5"/>
                </a:solidFill>
                <a:latin typeface="Trebuchet MS"/>
                <a:cs typeface="Trebuchet MS"/>
              </a:rPr>
              <a:t>O</a:t>
            </a:r>
            <a:r>
              <a:rPr sz="2100" spc="-114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100" spc="-110" dirty="0">
                <a:solidFill>
                  <a:srgbClr val="F5F5F5"/>
                </a:solidFill>
                <a:latin typeface="Trebuchet MS"/>
                <a:cs typeface="Trebuchet MS"/>
              </a:rPr>
              <a:t>E</a:t>
            </a:r>
            <a:r>
              <a:rPr sz="2100" spc="-35" dirty="0">
                <a:solidFill>
                  <a:srgbClr val="F5F5F5"/>
                </a:solidFill>
                <a:latin typeface="Trebuchet MS"/>
                <a:cs typeface="Trebuchet MS"/>
              </a:rPr>
              <a:t>C</a:t>
            </a:r>
            <a:r>
              <a:rPr sz="2100" spc="-114" dirty="0">
                <a:solidFill>
                  <a:srgbClr val="F5F5F5"/>
                </a:solidFill>
                <a:latin typeface="Trebuchet MS"/>
                <a:cs typeface="Trebuchet MS"/>
              </a:rPr>
              <a:t>T</a:t>
            </a:r>
            <a:r>
              <a:rPr sz="2100" spc="225" dirty="0">
                <a:solidFill>
                  <a:srgbClr val="F5F5F5"/>
                </a:solidFill>
                <a:latin typeface="Trebuchet MS"/>
                <a:cs typeface="Trebuchet MS"/>
              </a:rPr>
              <a:t>I</a:t>
            </a:r>
            <a:r>
              <a:rPr sz="2100" spc="-100" dirty="0">
                <a:solidFill>
                  <a:srgbClr val="F5F5F5"/>
                </a:solidFill>
                <a:latin typeface="Trebuchet MS"/>
                <a:cs typeface="Trebuchet MS"/>
              </a:rPr>
              <a:t>O</a:t>
            </a:r>
            <a:r>
              <a:rPr sz="2100" spc="50" dirty="0">
                <a:solidFill>
                  <a:srgbClr val="F5F5F5"/>
                </a:solidFill>
                <a:latin typeface="Trebuchet MS"/>
                <a:cs typeface="Trebuchet MS"/>
              </a:rPr>
              <a:t>N</a:t>
            </a:r>
            <a:endParaRPr sz="2100">
              <a:latin typeface="Trebuchet MS"/>
              <a:cs typeface="Trebuchet MS"/>
            </a:endParaRPr>
          </a:p>
          <a:p>
            <a:pPr marL="188595" marR="5080">
              <a:lnSpc>
                <a:spcPct val="117800"/>
              </a:lnSpc>
              <a:spcBef>
                <a:spcPts val="1780"/>
              </a:spcBef>
            </a:pP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Adhering 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to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regulations,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such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as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the 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GDPR,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ensures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lawful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data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handling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and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reduces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penalties</a:t>
            </a:r>
            <a:r>
              <a:rPr sz="1750" spc="-12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30" dirty="0">
                <a:solidFill>
                  <a:srgbClr val="2A3B8F"/>
                </a:solidFill>
                <a:latin typeface="Verdana"/>
                <a:cs typeface="Verdana"/>
              </a:rPr>
              <a:t>for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0" dirty="0">
                <a:solidFill>
                  <a:srgbClr val="2A3B8F"/>
                </a:solidFill>
                <a:latin typeface="Verdana"/>
                <a:cs typeface="Verdana"/>
              </a:rPr>
              <a:t>non- 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40" dirty="0">
                <a:solidFill>
                  <a:srgbClr val="2A3B8F"/>
                </a:solidFill>
                <a:latin typeface="Verdana"/>
                <a:cs typeface="Verdana"/>
              </a:rPr>
              <a:t>compliance.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55" dirty="0">
                <a:solidFill>
                  <a:srgbClr val="2A3B8F"/>
                </a:solidFill>
                <a:latin typeface="Verdana"/>
                <a:cs typeface="Verdana"/>
              </a:rPr>
              <a:t>Businesses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should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also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maintain</a:t>
            </a:r>
            <a:r>
              <a:rPr sz="1750" spc="-114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20" dirty="0">
                <a:solidFill>
                  <a:srgbClr val="2A3B8F"/>
                </a:solidFill>
                <a:latin typeface="Verdana"/>
                <a:cs typeface="Verdana"/>
              </a:rPr>
              <a:t>reliable </a:t>
            </a:r>
            <a:r>
              <a:rPr sz="1750" spc="-60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b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k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v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8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5" dirty="0">
                <a:solidFill>
                  <a:srgbClr val="2A3B8F"/>
                </a:solidFill>
                <a:latin typeface="Verdana"/>
                <a:cs typeface="Verdana"/>
              </a:rPr>
              <a:t>m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35" dirty="0">
                <a:solidFill>
                  <a:srgbClr val="2A3B8F"/>
                </a:solidFill>
                <a:latin typeface="Verdana"/>
                <a:cs typeface="Verdana"/>
              </a:rPr>
              <a:t>l  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tt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45" dirty="0">
                <a:solidFill>
                  <a:srgbClr val="2A3B8F"/>
                </a:solidFill>
                <a:latin typeface="Verdana"/>
                <a:cs typeface="Verdana"/>
              </a:rPr>
              <a:t>k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-210" dirty="0">
                <a:solidFill>
                  <a:srgbClr val="2A3B8F"/>
                </a:solidFill>
                <a:latin typeface="Verdana"/>
                <a:cs typeface="Verdana"/>
              </a:rPr>
              <a:t>,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s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8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u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d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25" dirty="0">
                <a:solidFill>
                  <a:srgbClr val="2A3B8F"/>
                </a:solidFill>
                <a:latin typeface="Verdana"/>
                <a:cs typeface="Verdana"/>
              </a:rPr>
              <a:t>g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p</a:t>
            </a:r>
            <a:r>
              <a:rPr sz="1750" spc="-25" dirty="0">
                <a:solidFill>
                  <a:srgbClr val="2A3B8F"/>
                </a:solidFill>
                <a:latin typeface="Verdana"/>
                <a:cs typeface="Verdana"/>
              </a:rPr>
              <a:t>e</a:t>
            </a:r>
            <a:r>
              <a:rPr sz="1750" spc="-10" dirty="0">
                <a:solidFill>
                  <a:srgbClr val="2A3B8F"/>
                </a:solidFill>
                <a:latin typeface="Verdana"/>
                <a:cs typeface="Verdana"/>
              </a:rPr>
              <a:t>r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45" dirty="0">
                <a:solidFill>
                  <a:srgbClr val="2A3B8F"/>
                </a:solidFill>
                <a:latin typeface="Verdana"/>
                <a:cs typeface="Verdana"/>
              </a:rPr>
              <a:t>a</a:t>
            </a:r>
            <a:r>
              <a:rPr sz="1750" spc="-30" dirty="0">
                <a:solidFill>
                  <a:srgbClr val="2A3B8F"/>
                </a:solidFill>
                <a:latin typeface="Verdana"/>
                <a:cs typeface="Verdana"/>
              </a:rPr>
              <a:t>l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o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i</a:t>
            </a:r>
            <a:r>
              <a:rPr sz="1750" spc="-60" dirty="0">
                <a:solidFill>
                  <a:srgbClr val="2A3B8F"/>
                </a:solidFill>
                <a:latin typeface="Verdana"/>
                <a:cs typeface="Verdana"/>
              </a:rPr>
              <a:t>n</a:t>
            </a:r>
            <a:r>
              <a:rPr sz="1750" spc="-75" dirty="0">
                <a:solidFill>
                  <a:srgbClr val="2A3B8F"/>
                </a:solidFill>
                <a:latin typeface="Verdana"/>
                <a:cs typeface="Verdana"/>
              </a:rPr>
              <a:t>ui</a:t>
            </a:r>
            <a:r>
              <a:rPr sz="1750" spc="-15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5" dirty="0">
                <a:solidFill>
                  <a:srgbClr val="2A3B8F"/>
                </a:solidFill>
                <a:latin typeface="Verdana"/>
                <a:cs typeface="Verdana"/>
              </a:rPr>
              <a:t>y</a:t>
            </a:r>
            <a:r>
              <a:rPr sz="17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750" spc="-145" dirty="0">
                <a:solidFill>
                  <a:srgbClr val="2A3B8F"/>
                </a:solidFill>
                <a:latin typeface="Verdana"/>
                <a:cs typeface="Verdana"/>
              </a:rPr>
              <a:t>(</a:t>
            </a:r>
            <a:r>
              <a:rPr sz="1750" dirty="0">
                <a:solidFill>
                  <a:srgbClr val="2A3B8F"/>
                </a:solidFill>
                <a:latin typeface="Verdana"/>
                <a:cs typeface="Verdana"/>
              </a:rPr>
              <a:t>F</a:t>
            </a:r>
            <a:r>
              <a:rPr sz="1750" spc="20" dirty="0">
                <a:solidFill>
                  <a:srgbClr val="2A3B8F"/>
                </a:solidFill>
                <a:latin typeface="Verdana"/>
                <a:cs typeface="Verdana"/>
              </a:rPr>
              <a:t>T</a:t>
            </a:r>
            <a:r>
              <a:rPr sz="1750" spc="-85" dirty="0">
                <a:solidFill>
                  <a:srgbClr val="2A3B8F"/>
                </a:solidFill>
                <a:latin typeface="Verdana"/>
                <a:cs typeface="Verdana"/>
              </a:rPr>
              <a:t>C</a:t>
            </a:r>
            <a:r>
              <a:rPr sz="1750" spc="-204" dirty="0">
                <a:solidFill>
                  <a:srgbClr val="2A3B8F"/>
                </a:solidFill>
                <a:latin typeface="Verdana"/>
                <a:cs typeface="Verdana"/>
              </a:rPr>
              <a:t>,  </a:t>
            </a:r>
            <a:r>
              <a:rPr sz="1750" spc="-110" dirty="0">
                <a:solidFill>
                  <a:srgbClr val="2A3B8F"/>
                </a:solidFill>
                <a:latin typeface="Verdana"/>
                <a:cs typeface="Verdana"/>
              </a:rPr>
              <a:t>2024).</a:t>
            </a:r>
            <a:endParaRPr sz="1750">
              <a:latin typeface="Verdana"/>
              <a:cs typeface="Verdana"/>
            </a:endParaRPr>
          </a:p>
        </p:txBody>
      </p:sp>
      <p:sp>
        <p:nvSpPr>
          <p:cNvPr id="21" name="object 7">
            <a:extLst>
              <a:ext uri="{FF2B5EF4-FFF2-40B4-BE49-F238E27FC236}">
                <a16:creationId xmlns:a16="http://schemas.microsoft.com/office/drawing/2014/main" id="{B22E4927-62A4-B21F-AA1B-E21AC251DD17}"/>
              </a:ext>
            </a:extLst>
          </p:cNvPr>
          <p:cNvSpPr txBox="1"/>
          <p:nvPr/>
        </p:nvSpPr>
        <p:spPr>
          <a:xfrm>
            <a:off x="7675668" y="12159847"/>
            <a:ext cx="6186382" cy="537538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545465" algn="ctr">
              <a:lnSpc>
                <a:spcPct val="100000"/>
              </a:lnSpc>
              <a:spcBef>
                <a:spcPts val="135"/>
              </a:spcBef>
            </a:pPr>
            <a:r>
              <a:rPr sz="2300" spc="-35" dirty="0">
                <a:solidFill>
                  <a:srgbClr val="F5F5F5"/>
                </a:solidFill>
                <a:latin typeface="Trebuchet MS"/>
                <a:cs typeface="Trebuchet MS"/>
              </a:rPr>
              <a:t>ERENCES</a:t>
            </a:r>
            <a:endParaRPr sz="2300" dirty="0">
              <a:latin typeface="Trebuchet MS"/>
              <a:cs typeface="Trebuchet MS"/>
            </a:endParaRPr>
          </a:p>
          <a:p>
            <a:pPr marL="12700" marR="474345">
              <a:lnSpc>
                <a:spcPct val="117600"/>
              </a:lnSpc>
            </a:pPr>
            <a:r>
              <a:rPr sz="1850" spc="-20" dirty="0">
                <a:solidFill>
                  <a:srgbClr val="2A3B8F"/>
                </a:solidFill>
                <a:latin typeface="Verdana"/>
                <a:cs typeface="Verdana"/>
              </a:rPr>
              <a:t>National </a:t>
            </a:r>
            <a:r>
              <a:rPr sz="1850" spc="-75" dirty="0">
                <a:solidFill>
                  <a:srgbClr val="2A3B8F"/>
                </a:solidFill>
                <a:latin typeface="Verdana"/>
                <a:cs typeface="Verdana"/>
              </a:rPr>
              <a:t>Institute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Standards </a:t>
            </a:r>
            <a:r>
              <a:rPr sz="1850" spc="-15" dirty="0">
                <a:solidFill>
                  <a:srgbClr val="2A3B8F"/>
                </a:solidFill>
                <a:latin typeface="Verdana"/>
                <a:cs typeface="Verdana"/>
              </a:rPr>
              <a:t>and </a:t>
            </a:r>
            <a:r>
              <a:rPr sz="1850" spc="-20" dirty="0">
                <a:solidFill>
                  <a:srgbClr val="2A3B8F"/>
                </a:solidFill>
                <a:latin typeface="Verdana"/>
                <a:cs typeface="Verdana"/>
              </a:rPr>
              <a:t>Technology </a:t>
            </a:r>
            <a:r>
              <a:rPr sz="1850" spc="-145" dirty="0">
                <a:solidFill>
                  <a:srgbClr val="2A3B8F"/>
                </a:solidFill>
                <a:latin typeface="Verdana"/>
                <a:cs typeface="Verdana"/>
              </a:rPr>
              <a:t>(NIST), </a:t>
            </a:r>
            <a:r>
              <a:rPr sz="1850" spc="-114" dirty="0">
                <a:solidFill>
                  <a:srgbClr val="2A3B8F"/>
                </a:solidFill>
                <a:latin typeface="Verdana"/>
                <a:cs typeface="Verdana"/>
              </a:rPr>
              <a:t>2024.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Framework </a:t>
            </a:r>
            <a:r>
              <a:rPr sz="1850" spc="-215" dirty="0">
                <a:solidFill>
                  <a:srgbClr val="2A3B8F"/>
                </a:solidFill>
                <a:latin typeface="Verdana"/>
                <a:cs typeface="Verdana"/>
              </a:rPr>
              <a:t>2.0: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Helping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 Organizations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70" dirty="0">
                <a:solidFill>
                  <a:srgbClr val="2A3B8F"/>
                </a:solidFill>
                <a:latin typeface="Verdana"/>
                <a:cs typeface="Verdana"/>
              </a:rPr>
              <a:t>Improve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Cyber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Risk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Management.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at: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u="heavy" spc="-40" dirty="0">
                <a:solidFill>
                  <a:srgbClr val="2A3B8F"/>
                </a:solidFill>
                <a:uFill>
                  <a:solidFill>
                    <a:srgbClr val="2A3B8F"/>
                  </a:solidFill>
                </a:uFill>
                <a:latin typeface="Verdana"/>
                <a:cs typeface="Verdana"/>
                <a:hlinkClick r:id="rId6"/>
              </a:rPr>
              <a:t>htt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  <a:hlinkClick r:id="rId6"/>
              </a:rPr>
              <a:t>ps://www.nist.gov/cyberframework </a:t>
            </a:r>
            <a:r>
              <a:rPr sz="1850" spc="-6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4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</a:t>
            </a:r>
            <a:endParaRPr sz="1850" dirty="0">
              <a:latin typeface="Verdana"/>
              <a:cs typeface="Verdana"/>
            </a:endParaRPr>
          </a:p>
          <a:p>
            <a:pPr marL="12700" marR="5080">
              <a:lnSpc>
                <a:spcPct val="117600"/>
              </a:lnSpc>
            </a:pPr>
            <a:r>
              <a:rPr sz="1850" spc="-185" dirty="0">
                <a:solidFill>
                  <a:srgbClr val="2A3B8F"/>
                </a:solidFill>
                <a:latin typeface="Verdana"/>
                <a:cs typeface="Verdana"/>
              </a:rPr>
              <a:t>U.S. </a:t>
            </a:r>
            <a:r>
              <a:rPr sz="1850" spc="-15" dirty="0">
                <a:solidFill>
                  <a:srgbClr val="2A3B8F"/>
                </a:solidFill>
                <a:latin typeface="Verdana"/>
                <a:cs typeface="Verdana"/>
              </a:rPr>
              <a:t>Federal </a:t>
            </a:r>
            <a:r>
              <a:rPr sz="1850" spc="-5" dirty="0">
                <a:solidFill>
                  <a:srgbClr val="2A3B8F"/>
                </a:solidFill>
                <a:latin typeface="Verdana"/>
                <a:cs typeface="Verdana"/>
              </a:rPr>
              <a:t>Trade </a:t>
            </a:r>
            <a:r>
              <a:rPr sz="1850" spc="-65" dirty="0">
                <a:solidFill>
                  <a:srgbClr val="2A3B8F"/>
                </a:solidFill>
                <a:latin typeface="Verdana"/>
                <a:cs typeface="Verdana"/>
              </a:rPr>
              <a:t>Commission </a:t>
            </a:r>
            <a:r>
              <a:rPr sz="1850" spc="-105" dirty="0">
                <a:solidFill>
                  <a:srgbClr val="2A3B8F"/>
                </a:solidFill>
                <a:latin typeface="Verdana"/>
                <a:cs typeface="Verdana"/>
              </a:rPr>
              <a:t>(FTC), </a:t>
            </a:r>
            <a:r>
              <a:rPr sz="1850" spc="-114" dirty="0">
                <a:solidFill>
                  <a:srgbClr val="2A3B8F"/>
                </a:solidFill>
                <a:latin typeface="Verdana"/>
                <a:cs typeface="Verdana"/>
              </a:rPr>
              <a:t>2024.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20" dirty="0">
                <a:solidFill>
                  <a:srgbClr val="2A3B8F"/>
                </a:solidFill>
                <a:latin typeface="Verdana"/>
                <a:cs typeface="Verdana"/>
              </a:rPr>
              <a:t>for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Small </a:t>
            </a:r>
            <a:r>
              <a:rPr sz="1850" spc="-105" dirty="0">
                <a:solidFill>
                  <a:srgbClr val="2A3B8F"/>
                </a:solidFill>
                <a:latin typeface="Verdana"/>
                <a:cs typeface="Verdana"/>
              </a:rPr>
              <a:t>Business: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Best </a:t>
            </a:r>
            <a:r>
              <a:rPr sz="1850" spc="-25" dirty="0">
                <a:solidFill>
                  <a:srgbClr val="2A3B8F"/>
                </a:solidFill>
                <a:latin typeface="Verdana"/>
                <a:cs typeface="Verdana"/>
              </a:rPr>
              <a:t>Practices </a:t>
            </a:r>
            <a:r>
              <a:rPr sz="1850" spc="20" dirty="0">
                <a:solidFill>
                  <a:srgbClr val="2A3B8F"/>
                </a:solidFill>
                <a:latin typeface="Verdana"/>
                <a:cs typeface="Verdana"/>
              </a:rPr>
              <a:t>for </a:t>
            </a:r>
            <a:r>
              <a:rPr sz="1850" spc="-10" dirty="0">
                <a:solidFill>
                  <a:srgbClr val="2A3B8F"/>
                </a:solidFill>
                <a:latin typeface="Verdana"/>
                <a:cs typeface="Verdana"/>
              </a:rPr>
              <a:t>Data </a:t>
            </a:r>
            <a:r>
              <a:rPr sz="1850" spc="-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Protection.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at: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https://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  <a:hlinkClick r:id="rId7"/>
              </a:rPr>
              <a:t>www.ftc.gov/tips-advice/business-center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  <a:hlinkClick r:id="rId7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 </a:t>
            </a:r>
            <a:r>
              <a:rPr sz="1850" spc="-64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50" dirty="0">
                <a:solidFill>
                  <a:srgbClr val="2A3B8F"/>
                </a:solidFill>
                <a:latin typeface="Verdana"/>
                <a:cs typeface="Verdana"/>
              </a:rPr>
              <a:t>University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70" dirty="0">
                <a:solidFill>
                  <a:srgbClr val="2A3B8F"/>
                </a:solidFill>
                <a:latin typeface="Verdana"/>
                <a:cs typeface="Verdana"/>
              </a:rPr>
              <a:t>San Diego, </a:t>
            </a:r>
            <a:r>
              <a:rPr sz="1850" spc="-165" dirty="0">
                <a:solidFill>
                  <a:srgbClr val="2A3B8F"/>
                </a:solidFill>
                <a:latin typeface="Verdana"/>
                <a:cs typeface="Verdana"/>
              </a:rPr>
              <a:t>2023.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The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Cost </a:t>
            </a:r>
            <a:r>
              <a:rPr sz="1850" spc="45" dirty="0">
                <a:solidFill>
                  <a:srgbClr val="2A3B8F"/>
                </a:solidFill>
                <a:latin typeface="Verdana"/>
                <a:cs typeface="Verdana"/>
              </a:rPr>
              <a:t>of </a:t>
            </a:r>
            <a:r>
              <a:rPr sz="1850" spc="-40" dirty="0">
                <a:solidFill>
                  <a:srgbClr val="2A3B8F"/>
                </a:solidFill>
                <a:latin typeface="Verdana"/>
                <a:cs typeface="Verdana"/>
              </a:rPr>
              <a:t>Cybersecurity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Breaches </a:t>
            </a:r>
            <a:r>
              <a:rPr sz="1850" spc="-75" dirty="0">
                <a:solidFill>
                  <a:srgbClr val="2A3B8F"/>
                </a:solidFill>
                <a:latin typeface="Verdana"/>
                <a:cs typeface="Verdana"/>
              </a:rPr>
              <a:t>in </a:t>
            </a:r>
            <a:r>
              <a:rPr sz="1850" spc="-60" dirty="0">
                <a:solidFill>
                  <a:srgbClr val="2A3B8F"/>
                </a:solidFill>
                <a:latin typeface="Verdana"/>
                <a:cs typeface="Verdana"/>
              </a:rPr>
              <a:t>Small </a:t>
            </a:r>
            <a:r>
              <a:rPr sz="1850" spc="-85" dirty="0">
                <a:solidFill>
                  <a:srgbClr val="2A3B8F"/>
                </a:solidFill>
                <a:latin typeface="Verdana"/>
                <a:cs typeface="Verdana"/>
              </a:rPr>
              <a:t>Businesses. </a:t>
            </a:r>
            <a:r>
              <a:rPr sz="1850" spc="-30" dirty="0">
                <a:solidFill>
                  <a:srgbClr val="2A3B8F"/>
                </a:solidFill>
                <a:latin typeface="Verdana"/>
                <a:cs typeface="Verdana"/>
              </a:rPr>
              <a:t>Available 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at: </a:t>
            </a:r>
            <a:r>
              <a:rPr sz="1850" spc="-12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https://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  <a:hlinkClick r:id="rId8"/>
              </a:rPr>
              <a:t>www.sandiego.edu/cybersecurity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  <a:hlinkClick r:id="rId8"/>
              </a:rPr>
              <a:t> </a:t>
            </a:r>
            <a:r>
              <a:rPr sz="1850" spc="-45" dirty="0">
                <a:solidFill>
                  <a:srgbClr val="2A3B8F"/>
                </a:solidFill>
                <a:latin typeface="Verdana"/>
                <a:cs typeface="Verdana"/>
              </a:rPr>
              <a:t>[Accessed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50" dirty="0">
                <a:solidFill>
                  <a:srgbClr val="2A3B8F"/>
                </a:solidFill>
                <a:latin typeface="Verdana"/>
                <a:cs typeface="Verdana"/>
              </a:rPr>
              <a:t>27</a:t>
            </a:r>
            <a:r>
              <a:rPr sz="1850" spc="-130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35" dirty="0">
                <a:solidFill>
                  <a:srgbClr val="2A3B8F"/>
                </a:solidFill>
                <a:latin typeface="Verdana"/>
                <a:cs typeface="Verdana"/>
              </a:rPr>
              <a:t>November</a:t>
            </a:r>
            <a:r>
              <a:rPr sz="1850" spc="-135" dirty="0">
                <a:solidFill>
                  <a:srgbClr val="2A3B8F"/>
                </a:solidFill>
                <a:latin typeface="Verdana"/>
                <a:cs typeface="Verdana"/>
              </a:rPr>
              <a:t> </a:t>
            </a:r>
            <a:r>
              <a:rPr sz="1850" spc="-110" dirty="0">
                <a:solidFill>
                  <a:srgbClr val="2A3B8F"/>
                </a:solidFill>
                <a:latin typeface="Verdana"/>
                <a:cs typeface="Verdana"/>
              </a:rPr>
              <a:t>2024].</a:t>
            </a:r>
            <a:endParaRPr sz="1850" dirty="0">
              <a:latin typeface="Verdana"/>
              <a:cs typeface="Verdan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A44EA14-FC99-F3E5-DDEE-BFC2AD2B9AA8}"/>
              </a:ext>
            </a:extLst>
          </p:cNvPr>
          <p:cNvSpPr txBox="1"/>
          <p:nvPr/>
        </p:nvSpPr>
        <p:spPr>
          <a:xfrm>
            <a:off x="9899650" y="11778744"/>
            <a:ext cx="13589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Reference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A3B8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</TotalTime>
  <Words>526</Words>
  <Application>Microsoft Office PowerPoint</Application>
  <PresentationFormat>Custom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Trebuchet MS</vt:lpstr>
      <vt:lpstr>Verdana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Temperature Change Research Poster in Light Orange Orange Hand Drawn Style</dc:title>
  <dc:creator>Yaa Shaikh</dc:creator>
  <cp:keywords>DAGWuFoso1Q,BAGUgI21wwA</cp:keywords>
  <cp:lastModifiedBy>rolando kyriakidis</cp:lastModifiedBy>
  <cp:revision>4</cp:revision>
  <dcterms:created xsi:type="dcterms:W3CDTF">2024-11-27T11:04:33Z</dcterms:created>
  <dcterms:modified xsi:type="dcterms:W3CDTF">2024-11-27T15:00:45Z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2024-11-27T00:00:00Z</vt:filetime>
  </property>
  <property fmtid="{D5CDD505-2E9C-101B-9397-08002B2CF9AE}" pid="3" name="Creator">
    <vt:lpwstr>Canva</vt:lpwstr>
  </property>
  <property fmtid="{D5CDD505-2E9C-101B-9397-08002B2CF9AE}" pid="4" name="LastSaved">
    <vt:filetime>2024-11-27T00:00:00Z</vt:filetime>
  </property>
</Properties>
</file>