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6740" autoAdjust="0"/>
  </p:normalViewPr>
  <p:slideViewPr>
    <p:cSldViewPr snapToGrid="0">
      <p:cViewPr varScale="1">
        <p:scale>
          <a:sx n="60" d="100"/>
          <a:sy n="60" d="100"/>
        </p:scale>
        <p:origin x="1140"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A1F267-64A8-4F36-A15C-47D866B22116}" type="datetimeFigureOut">
              <a:rPr lang="en-GB" smtClean="0"/>
              <a:t>09/06/2025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B8E4B4-F135-4116-BBD6-3D4D653B720D}" type="slidenum">
              <a:rPr lang="en-GB" smtClean="0"/>
              <a:t>‹#›</a:t>
            </a:fld>
            <a:endParaRPr lang="en-GB"/>
          </a:p>
        </p:txBody>
      </p:sp>
    </p:spTree>
    <p:extLst>
      <p:ext uri="{BB962C8B-B14F-4D97-AF65-F5344CB8AC3E}">
        <p14:creationId xmlns:p14="http://schemas.microsoft.com/office/powerpoint/2010/main" val="6583634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56B8E4B4-F135-4116-BBD6-3D4D653B720D}" type="slidenum">
              <a:rPr lang="en-GB" smtClean="0"/>
              <a:t>2</a:t>
            </a:fld>
            <a:endParaRPr lang="en-GB"/>
          </a:p>
        </p:txBody>
      </p:sp>
    </p:spTree>
    <p:extLst>
      <p:ext uri="{BB962C8B-B14F-4D97-AF65-F5344CB8AC3E}">
        <p14:creationId xmlns:p14="http://schemas.microsoft.com/office/powerpoint/2010/main" val="20420151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6B8E4B4-F135-4116-BBD6-3D4D653B720D}" type="slidenum">
              <a:rPr lang="en-GB" smtClean="0"/>
              <a:t>3</a:t>
            </a:fld>
            <a:endParaRPr lang="en-GB"/>
          </a:p>
        </p:txBody>
      </p:sp>
    </p:spTree>
    <p:extLst>
      <p:ext uri="{BB962C8B-B14F-4D97-AF65-F5344CB8AC3E}">
        <p14:creationId xmlns:p14="http://schemas.microsoft.com/office/powerpoint/2010/main" val="13380217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56B8E4B4-F135-4116-BBD6-3D4D653B720D}" type="slidenum">
              <a:rPr lang="en-GB" smtClean="0"/>
              <a:t>4</a:t>
            </a:fld>
            <a:endParaRPr lang="en-GB"/>
          </a:p>
        </p:txBody>
      </p:sp>
    </p:spTree>
    <p:extLst>
      <p:ext uri="{BB962C8B-B14F-4D97-AF65-F5344CB8AC3E}">
        <p14:creationId xmlns:p14="http://schemas.microsoft.com/office/powerpoint/2010/main" val="20249748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56B8E4B4-F135-4116-BBD6-3D4D653B720D}" type="slidenum">
              <a:rPr lang="en-GB" smtClean="0"/>
              <a:t>5</a:t>
            </a:fld>
            <a:endParaRPr lang="en-GB"/>
          </a:p>
        </p:txBody>
      </p:sp>
    </p:spTree>
    <p:extLst>
      <p:ext uri="{BB962C8B-B14F-4D97-AF65-F5344CB8AC3E}">
        <p14:creationId xmlns:p14="http://schemas.microsoft.com/office/powerpoint/2010/main" val="34736675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56B8E4B4-F135-4116-BBD6-3D4D653B720D}" type="slidenum">
              <a:rPr lang="en-GB" smtClean="0"/>
              <a:t>6</a:t>
            </a:fld>
            <a:endParaRPr lang="en-GB"/>
          </a:p>
        </p:txBody>
      </p:sp>
    </p:spTree>
    <p:extLst>
      <p:ext uri="{BB962C8B-B14F-4D97-AF65-F5344CB8AC3E}">
        <p14:creationId xmlns:p14="http://schemas.microsoft.com/office/powerpoint/2010/main" val="42649971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56B8E4B4-F135-4116-BBD6-3D4D653B720D}" type="slidenum">
              <a:rPr lang="en-GB" smtClean="0"/>
              <a:t>7</a:t>
            </a:fld>
            <a:endParaRPr lang="en-GB"/>
          </a:p>
        </p:txBody>
      </p:sp>
    </p:spTree>
    <p:extLst>
      <p:ext uri="{BB962C8B-B14F-4D97-AF65-F5344CB8AC3E}">
        <p14:creationId xmlns:p14="http://schemas.microsoft.com/office/powerpoint/2010/main" val="14731751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56B8E4B4-F135-4116-BBD6-3D4D653B720D}" type="slidenum">
              <a:rPr lang="en-GB" smtClean="0"/>
              <a:t>8</a:t>
            </a:fld>
            <a:endParaRPr lang="en-GB"/>
          </a:p>
        </p:txBody>
      </p:sp>
    </p:spTree>
    <p:extLst>
      <p:ext uri="{BB962C8B-B14F-4D97-AF65-F5344CB8AC3E}">
        <p14:creationId xmlns:p14="http://schemas.microsoft.com/office/powerpoint/2010/main" val="17922873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56B8E4B4-F135-4116-BBD6-3D4D653B720D}" type="slidenum">
              <a:rPr lang="en-GB" smtClean="0"/>
              <a:t>9</a:t>
            </a:fld>
            <a:endParaRPr lang="en-GB"/>
          </a:p>
        </p:txBody>
      </p:sp>
    </p:spTree>
    <p:extLst>
      <p:ext uri="{BB962C8B-B14F-4D97-AF65-F5344CB8AC3E}">
        <p14:creationId xmlns:p14="http://schemas.microsoft.com/office/powerpoint/2010/main" val="18302494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56B8E4B4-F135-4116-BBD6-3D4D653B720D}" type="slidenum">
              <a:rPr lang="en-GB" smtClean="0"/>
              <a:t>10</a:t>
            </a:fld>
            <a:endParaRPr lang="en-GB"/>
          </a:p>
        </p:txBody>
      </p:sp>
    </p:spTree>
    <p:extLst>
      <p:ext uri="{BB962C8B-B14F-4D97-AF65-F5344CB8AC3E}">
        <p14:creationId xmlns:p14="http://schemas.microsoft.com/office/powerpoint/2010/main" val="38966462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56B8E4B4-F135-4116-BBD6-3D4D653B720D}" type="slidenum">
              <a:rPr lang="en-GB" smtClean="0"/>
              <a:t>11</a:t>
            </a:fld>
            <a:endParaRPr lang="en-GB"/>
          </a:p>
        </p:txBody>
      </p:sp>
    </p:spTree>
    <p:extLst>
      <p:ext uri="{BB962C8B-B14F-4D97-AF65-F5344CB8AC3E}">
        <p14:creationId xmlns:p14="http://schemas.microsoft.com/office/powerpoint/2010/main" val="25840749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56B8E4B4-F135-4116-BBD6-3D4D653B720D}" type="slidenum">
              <a:rPr lang="en-GB" smtClean="0"/>
              <a:t>12</a:t>
            </a:fld>
            <a:endParaRPr lang="en-GB"/>
          </a:p>
        </p:txBody>
      </p:sp>
    </p:spTree>
    <p:extLst>
      <p:ext uri="{BB962C8B-B14F-4D97-AF65-F5344CB8AC3E}">
        <p14:creationId xmlns:p14="http://schemas.microsoft.com/office/powerpoint/2010/main" val="5073003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56B8E4B4-F135-4116-BBD6-3D4D653B720D}" type="slidenum">
              <a:rPr lang="en-GB" smtClean="0"/>
              <a:t>13</a:t>
            </a:fld>
            <a:endParaRPr lang="en-GB"/>
          </a:p>
        </p:txBody>
      </p:sp>
    </p:spTree>
    <p:extLst>
      <p:ext uri="{BB962C8B-B14F-4D97-AF65-F5344CB8AC3E}">
        <p14:creationId xmlns:p14="http://schemas.microsoft.com/office/powerpoint/2010/main" val="34179691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56B8E4B4-F135-4116-BBD6-3D4D653B720D}" type="slidenum">
              <a:rPr lang="en-GB" smtClean="0"/>
              <a:t>14</a:t>
            </a:fld>
            <a:endParaRPr lang="en-GB"/>
          </a:p>
        </p:txBody>
      </p:sp>
    </p:spTree>
    <p:extLst>
      <p:ext uri="{BB962C8B-B14F-4D97-AF65-F5344CB8AC3E}">
        <p14:creationId xmlns:p14="http://schemas.microsoft.com/office/powerpoint/2010/main" val="33682122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3B093-51C4-D059-41DF-D626C86D78C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A91C772-B964-13E6-7A99-095C87013DF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F294DF9-3B5C-8A99-82F2-31A48A813460}"/>
              </a:ext>
            </a:extLst>
          </p:cNvPr>
          <p:cNvSpPr>
            <a:spLocks noGrp="1"/>
          </p:cNvSpPr>
          <p:nvPr>
            <p:ph type="dt" sz="half" idx="10"/>
          </p:nvPr>
        </p:nvSpPr>
        <p:spPr/>
        <p:txBody>
          <a:bodyPr/>
          <a:lstStyle/>
          <a:p>
            <a:fld id="{48DEEC76-FA67-4D3F-859E-C0386674FDF8}" type="datetimeFigureOut">
              <a:rPr lang="en-GB" smtClean="0"/>
              <a:t>09/06/2025</a:t>
            </a:fld>
            <a:endParaRPr lang="en-GB"/>
          </a:p>
        </p:txBody>
      </p:sp>
      <p:sp>
        <p:nvSpPr>
          <p:cNvPr id="5" name="Footer Placeholder 4">
            <a:extLst>
              <a:ext uri="{FF2B5EF4-FFF2-40B4-BE49-F238E27FC236}">
                <a16:creationId xmlns:a16="http://schemas.microsoft.com/office/drawing/2014/main" id="{AAEC502D-0FA6-39C9-CF82-AE04C5F610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2B86F8-B708-4D3B-94DD-57A3CE916C82}"/>
              </a:ext>
            </a:extLst>
          </p:cNvPr>
          <p:cNvSpPr>
            <a:spLocks noGrp="1"/>
          </p:cNvSpPr>
          <p:nvPr>
            <p:ph type="sldNum" sz="quarter" idx="12"/>
          </p:nvPr>
        </p:nvSpPr>
        <p:spPr/>
        <p:txBody>
          <a:bodyPr/>
          <a:lstStyle/>
          <a:p>
            <a:fld id="{79691D78-E09B-4744-AEE2-9EA366F6929D}" type="slidenum">
              <a:rPr lang="en-GB" smtClean="0"/>
              <a:t>‹#›</a:t>
            </a:fld>
            <a:endParaRPr lang="en-GB"/>
          </a:p>
        </p:txBody>
      </p:sp>
    </p:spTree>
    <p:extLst>
      <p:ext uri="{BB962C8B-B14F-4D97-AF65-F5344CB8AC3E}">
        <p14:creationId xmlns:p14="http://schemas.microsoft.com/office/powerpoint/2010/main" val="30129107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077DA-196B-DCD4-712E-3E904D4FAD8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D45A64F-C56E-40C1-4298-42651F0B201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1A1752-EACF-F1BE-7971-07C8C94A1753}"/>
              </a:ext>
            </a:extLst>
          </p:cNvPr>
          <p:cNvSpPr>
            <a:spLocks noGrp="1"/>
          </p:cNvSpPr>
          <p:nvPr>
            <p:ph type="dt" sz="half" idx="10"/>
          </p:nvPr>
        </p:nvSpPr>
        <p:spPr/>
        <p:txBody>
          <a:bodyPr/>
          <a:lstStyle/>
          <a:p>
            <a:fld id="{48DEEC76-FA67-4D3F-859E-C0386674FDF8}" type="datetimeFigureOut">
              <a:rPr lang="en-GB" smtClean="0"/>
              <a:t>09/06/2025</a:t>
            </a:fld>
            <a:endParaRPr lang="en-GB"/>
          </a:p>
        </p:txBody>
      </p:sp>
      <p:sp>
        <p:nvSpPr>
          <p:cNvPr id="5" name="Footer Placeholder 4">
            <a:extLst>
              <a:ext uri="{FF2B5EF4-FFF2-40B4-BE49-F238E27FC236}">
                <a16:creationId xmlns:a16="http://schemas.microsoft.com/office/drawing/2014/main" id="{4A09AFCC-EC2B-C6E2-1081-6DDF5351E6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EA3DE9-4B0C-A969-071E-C99A3FD80468}"/>
              </a:ext>
            </a:extLst>
          </p:cNvPr>
          <p:cNvSpPr>
            <a:spLocks noGrp="1"/>
          </p:cNvSpPr>
          <p:nvPr>
            <p:ph type="sldNum" sz="quarter" idx="12"/>
          </p:nvPr>
        </p:nvSpPr>
        <p:spPr/>
        <p:txBody>
          <a:bodyPr/>
          <a:lstStyle/>
          <a:p>
            <a:fld id="{79691D78-E09B-4744-AEE2-9EA366F6929D}" type="slidenum">
              <a:rPr lang="en-GB" smtClean="0"/>
              <a:t>‹#›</a:t>
            </a:fld>
            <a:endParaRPr lang="en-GB"/>
          </a:p>
        </p:txBody>
      </p:sp>
    </p:spTree>
    <p:extLst>
      <p:ext uri="{BB962C8B-B14F-4D97-AF65-F5344CB8AC3E}">
        <p14:creationId xmlns:p14="http://schemas.microsoft.com/office/powerpoint/2010/main" val="3131468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1D81E-A584-DC5A-DB3B-959455B6125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B121F80-6179-5F6C-6AA5-8F40572435A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BB98A51-AE0E-1F30-7B95-63A3E4FDE3CE}"/>
              </a:ext>
            </a:extLst>
          </p:cNvPr>
          <p:cNvSpPr>
            <a:spLocks noGrp="1"/>
          </p:cNvSpPr>
          <p:nvPr>
            <p:ph type="dt" sz="half" idx="10"/>
          </p:nvPr>
        </p:nvSpPr>
        <p:spPr/>
        <p:txBody>
          <a:bodyPr/>
          <a:lstStyle/>
          <a:p>
            <a:fld id="{48DEEC76-FA67-4D3F-859E-C0386674FDF8}" type="datetimeFigureOut">
              <a:rPr lang="en-GB" smtClean="0"/>
              <a:t>09/06/2025</a:t>
            </a:fld>
            <a:endParaRPr lang="en-GB"/>
          </a:p>
        </p:txBody>
      </p:sp>
      <p:sp>
        <p:nvSpPr>
          <p:cNvPr id="5" name="Footer Placeholder 4">
            <a:extLst>
              <a:ext uri="{FF2B5EF4-FFF2-40B4-BE49-F238E27FC236}">
                <a16:creationId xmlns:a16="http://schemas.microsoft.com/office/drawing/2014/main" id="{8C47F3BE-7796-13AE-2DBC-BD4BB42D00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2F96BF-EE85-2CEA-A491-14616704ED8A}"/>
              </a:ext>
            </a:extLst>
          </p:cNvPr>
          <p:cNvSpPr>
            <a:spLocks noGrp="1"/>
          </p:cNvSpPr>
          <p:nvPr>
            <p:ph type="sldNum" sz="quarter" idx="12"/>
          </p:nvPr>
        </p:nvSpPr>
        <p:spPr/>
        <p:txBody>
          <a:bodyPr/>
          <a:lstStyle/>
          <a:p>
            <a:fld id="{79691D78-E09B-4744-AEE2-9EA366F6929D}" type="slidenum">
              <a:rPr lang="en-GB" smtClean="0"/>
              <a:t>‹#›</a:t>
            </a:fld>
            <a:endParaRPr lang="en-GB"/>
          </a:p>
        </p:txBody>
      </p:sp>
    </p:spTree>
    <p:extLst>
      <p:ext uri="{BB962C8B-B14F-4D97-AF65-F5344CB8AC3E}">
        <p14:creationId xmlns:p14="http://schemas.microsoft.com/office/powerpoint/2010/main" val="25123795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EAEBA-7319-5664-C1CB-AA4EFD8E4D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3B6C8D-C8F0-42D2-7ADF-602F3A342ED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AE4061C-9AF8-90C6-8185-D2A3964E875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2682DD3-AFBF-9034-B2E6-193B64DCD18D}"/>
              </a:ext>
            </a:extLst>
          </p:cNvPr>
          <p:cNvSpPr>
            <a:spLocks noGrp="1"/>
          </p:cNvSpPr>
          <p:nvPr>
            <p:ph type="dt" sz="half" idx="10"/>
          </p:nvPr>
        </p:nvSpPr>
        <p:spPr/>
        <p:txBody>
          <a:bodyPr/>
          <a:lstStyle/>
          <a:p>
            <a:fld id="{48DEEC76-FA67-4D3F-859E-C0386674FDF8}" type="datetimeFigureOut">
              <a:rPr lang="en-GB" smtClean="0"/>
              <a:t>09/06/2025</a:t>
            </a:fld>
            <a:endParaRPr lang="en-GB"/>
          </a:p>
        </p:txBody>
      </p:sp>
      <p:sp>
        <p:nvSpPr>
          <p:cNvPr id="6" name="Footer Placeholder 5">
            <a:extLst>
              <a:ext uri="{FF2B5EF4-FFF2-40B4-BE49-F238E27FC236}">
                <a16:creationId xmlns:a16="http://schemas.microsoft.com/office/drawing/2014/main" id="{3FC3AA35-6475-4593-74F3-454AD08911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B4DF58-37CF-00DF-11C3-53DCE32DC7E0}"/>
              </a:ext>
            </a:extLst>
          </p:cNvPr>
          <p:cNvSpPr>
            <a:spLocks noGrp="1"/>
          </p:cNvSpPr>
          <p:nvPr>
            <p:ph type="sldNum" sz="quarter" idx="12"/>
          </p:nvPr>
        </p:nvSpPr>
        <p:spPr/>
        <p:txBody>
          <a:bodyPr/>
          <a:lstStyle/>
          <a:p>
            <a:fld id="{79691D78-E09B-4744-AEE2-9EA366F6929D}" type="slidenum">
              <a:rPr lang="en-GB" smtClean="0"/>
              <a:t>‹#›</a:t>
            </a:fld>
            <a:endParaRPr lang="en-GB"/>
          </a:p>
        </p:txBody>
      </p:sp>
    </p:spTree>
    <p:extLst>
      <p:ext uri="{BB962C8B-B14F-4D97-AF65-F5344CB8AC3E}">
        <p14:creationId xmlns:p14="http://schemas.microsoft.com/office/powerpoint/2010/main" val="535424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40972-0381-9FF2-9BA1-C1CEAA68C38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60CE2D-A509-0647-848B-3B966646960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4B91B9-24D1-0D87-73F4-4EEEB8B9304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C97E5CE-1F06-50D5-63DD-F0E45F0D7E7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A453EE4-8C63-28D2-D7BA-3967E3D4A6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A99E9-DF94-FF6E-C780-E07134E61D1A}"/>
              </a:ext>
            </a:extLst>
          </p:cNvPr>
          <p:cNvSpPr>
            <a:spLocks noGrp="1"/>
          </p:cNvSpPr>
          <p:nvPr>
            <p:ph type="dt" sz="half" idx="10"/>
          </p:nvPr>
        </p:nvSpPr>
        <p:spPr/>
        <p:txBody>
          <a:bodyPr/>
          <a:lstStyle/>
          <a:p>
            <a:fld id="{48DEEC76-FA67-4D3F-859E-C0386674FDF8}" type="datetimeFigureOut">
              <a:rPr lang="en-GB" smtClean="0"/>
              <a:t>09/06/2025</a:t>
            </a:fld>
            <a:endParaRPr lang="en-GB"/>
          </a:p>
        </p:txBody>
      </p:sp>
      <p:sp>
        <p:nvSpPr>
          <p:cNvPr id="8" name="Footer Placeholder 7">
            <a:extLst>
              <a:ext uri="{FF2B5EF4-FFF2-40B4-BE49-F238E27FC236}">
                <a16:creationId xmlns:a16="http://schemas.microsoft.com/office/drawing/2014/main" id="{B62ED1C7-024A-AF7C-16EA-FBCC053545C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08EB26F-ED5C-7742-76B9-01EE696131C6}"/>
              </a:ext>
            </a:extLst>
          </p:cNvPr>
          <p:cNvSpPr>
            <a:spLocks noGrp="1"/>
          </p:cNvSpPr>
          <p:nvPr>
            <p:ph type="sldNum" sz="quarter" idx="12"/>
          </p:nvPr>
        </p:nvSpPr>
        <p:spPr/>
        <p:txBody>
          <a:bodyPr/>
          <a:lstStyle/>
          <a:p>
            <a:fld id="{79691D78-E09B-4744-AEE2-9EA366F6929D}" type="slidenum">
              <a:rPr lang="en-GB" smtClean="0"/>
              <a:t>‹#›</a:t>
            </a:fld>
            <a:endParaRPr lang="en-GB"/>
          </a:p>
        </p:txBody>
      </p:sp>
    </p:spTree>
    <p:extLst>
      <p:ext uri="{BB962C8B-B14F-4D97-AF65-F5344CB8AC3E}">
        <p14:creationId xmlns:p14="http://schemas.microsoft.com/office/powerpoint/2010/main" val="857215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765D1-187E-3F08-E4CB-7376BF11D99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4BA5DBA-6505-D0E5-4489-F4574CAB8BDB}"/>
              </a:ext>
            </a:extLst>
          </p:cNvPr>
          <p:cNvSpPr>
            <a:spLocks noGrp="1"/>
          </p:cNvSpPr>
          <p:nvPr>
            <p:ph type="dt" sz="half" idx="10"/>
          </p:nvPr>
        </p:nvSpPr>
        <p:spPr/>
        <p:txBody>
          <a:bodyPr/>
          <a:lstStyle/>
          <a:p>
            <a:fld id="{48DEEC76-FA67-4D3F-859E-C0386674FDF8}" type="datetimeFigureOut">
              <a:rPr lang="en-GB" smtClean="0"/>
              <a:t>09/06/2025</a:t>
            </a:fld>
            <a:endParaRPr lang="en-GB"/>
          </a:p>
        </p:txBody>
      </p:sp>
      <p:sp>
        <p:nvSpPr>
          <p:cNvPr id="4" name="Footer Placeholder 3">
            <a:extLst>
              <a:ext uri="{FF2B5EF4-FFF2-40B4-BE49-F238E27FC236}">
                <a16:creationId xmlns:a16="http://schemas.microsoft.com/office/drawing/2014/main" id="{CD449F30-8290-ABF3-45CF-641C62A0AC8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D0BFA75-0059-2C1C-B382-0A41180B4A8E}"/>
              </a:ext>
            </a:extLst>
          </p:cNvPr>
          <p:cNvSpPr>
            <a:spLocks noGrp="1"/>
          </p:cNvSpPr>
          <p:nvPr>
            <p:ph type="sldNum" sz="quarter" idx="12"/>
          </p:nvPr>
        </p:nvSpPr>
        <p:spPr/>
        <p:txBody>
          <a:bodyPr/>
          <a:lstStyle/>
          <a:p>
            <a:fld id="{79691D78-E09B-4744-AEE2-9EA366F6929D}" type="slidenum">
              <a:rPr lang="en-GB" smtClean="0"/>
              <a:t>‹#›</a:t>
            </a:fld>
            <a:endParaRPr lang="en-GB"/>
          </a:p>
        </p:txBody>
      </p:sp>
    </p:spTree>
    <p:extLst>
      <p:ext uri="{BB962C8B-B14F-4D97-AF65-F5344CB8AC3E}">
        <p14:creationId xmlns:p14="http://schemas.microsoft.com/office/powerpoint/2010/main" val="2292906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1DA1BD-1F1A-C20C-542C-2E0A406A3502}"/>
              </a:ext>
            </a:extLst>
          </p:cNvPr>
          <p:cNvSpPr>
            <a:spLocks noGrp="1"/>
          </p:cNvSpPr>
          <p:nvPr>
            <p:ph type="dt" sz="half" idx="10"/>
          </p:nvPr>
        </p:nvSpPr>
        <p:spPr/>
        <p:txBody>
          <a:bodyPr/>
          <a:lstStyle/>
          <a:p>
            <a:fld id="{48DEEC76-FA67-4D3F-859E-C0386674FDF8}" type="datetimeFigureOut">
              <a:rPr lang="en-GB" smtClean="0"/>
              <a:t>09/06/2025</a:t>
            </a:fld>
            <a:endParaRPr lang="en-GB"/>
          </a:p>
        </p:txBody>
      </p:sp>
      <p:sp>
        <p:nvSpPr>
          <p:cNvPr id="3" name="Footer Placeholder 2">
            <a:extLst>
              <a:ext uri="{FF2B5EF4-FFF2-40B4-BE49-F238E27FC236}">
                <a16:creationId xmlns:a16="http://schemas.microsoft.com/office/drawing/2014/main" id="{EBA8BBD6-A8F4-3B1C-FC6C-FD638C4892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0593375-156D-E07E-7AB6-036F32108720}"/>
              </a:ext>
            </a:extLst>
          </p:cNvPr>
          <p:cNvSpPr>
            <a:spLocks noGrp="1"/>
          </p:cNvSpPr>
          <p:nvPr>
            <p:ph type="sldNum" sz="quarter" idx="12"/>
          </p:nvPr>
        </p:nvSpPr>
        <p:spPr/>
        <p:txBody>
          <a:bodyPr/>
          <a:lstStyle/>
          <a:p>
            <a:fld id="{79691D78-E09B-4744-AEE2-9EA366F6929D}" type="slidenum">
              <a:rPr lang="en-GB" smtClean="0"/>
              <a:t>‹#›</a:t>
            </a:fld>
            <a:endParaRPr lang="en-GB"/>
          </a:p>
        </p:txBody>
      </p:sp>
    </p:spTree>
    <p:extLst>
      <p:ext uri="{BB962C8B-B14F-4D97-AF65-F5344CB8AC3E}">
        <p14:creationId xmlns:p14="http://schemas.microsoft.com/office/powerpoint/2010/main" val="3032477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A8BA0-E065-AD9B-A6F3-E07BDDC787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9B37288-9A60-2DD7-1C80-1102EA809C0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C6843A6-E543-6F6C-7C15-D2831313DE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2ED29A-A88D-71A7-D944-A7EF3B036A72}"/>
              </a:ext>
            </a:extLst>
          </p:cNvPr>
          <p:cNvSpPr>
            <a:spLocks noGrp="1"/>
          </p:cNvSpPr>
          <p:nvPr>
            <p:ph type="dt" sz="half" idx="10"/>
          </p:nvPr>
        </p:nvSpPr>
        <p:spPr/>
        <p:txBody>
          <a:bodyPr/>
          <a:lstStyle/>
          <a:p>
            <a:fld id="{48DEEC76-FA67-4D3F-859E-C0386674FDF8}" type="datetimeFigureOut">
              <a:rPr lang="en-GB" smtClean="0"/>
              <a:t>09/06/2025</a:t>
            </a:fld>
            <a:endParaRPr lang="en-GB"/>
          </a:p>
        </p:txBody>
      </p:sp>
      <p:sp>
        <p:nvSpPr>
          <p:cNvPr id="6" name="Footer Placeholder 5">
            <a:extLst>
              <a:ext uri="{FF2B5EF4-FFF2-40B4-BE49-F238E27FC236}">
                <a16:creationId xmlns:a16="http://schemas.microsoft.com/office/drawing/2014/main" id="{61A210FC-BF8B-50D2-B753-36A6602CF3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85F6DB-A80D-7668-ACA0-4960402A6A8A}"/>
              </a:ext>
            </a:extLst>
          </p:cNvPr>
          <p:cNvSpPr>
            <a:spLocks noGrp="1"/>
          </p:cNvSpPr>
          <p:nvPr>
            <p:ph type="sldNum" sz="quarter" idx="12"/>
          </p:nvPr>
        </p:nvSpPr>
        <p:spPr/>
        <p:txBody>
          <a:bodyPr/>
          <a:lstStyle/>
          <a:p>
            <a:fld id="{79691D78-E09B-4744-AEE2-9EA366F6929D}" type="slidenum">
              <a:rPr lang="en-GB" smtClean="0"/>
              <a:t>‹#›</a:t>
            </a:fld>
            <a:endParaRPr lang="en-GB"/>
          </a:p>
        </p:txBody>
      </p:sp>
    </p:spTree>
    <p:extLst>
      <p:ext uri="{BB962C8B-B14F-4D97-AF65-F5344CB8AC3E}">
        <p14:creationId xmlns:p14="http://schemas.microsoft.com/office/powerpoint/2010/main" val="3419490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3F056-5238-01CC-84B5-DE1CD88C7C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EBE1DF0-88C7-BF34-AB0F-B6BE99589A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4AC87DD-1FBF-46BE-5738-340C95B860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41404B-E9CF-435C-954E-F178AFD6B668}"/>
              </a:ext>
            </a:extLst>
          </p:cNvPr>
          <p:cNvSpPr>
            <a:spLocks noGrp="1"/>
          </p:cNvSpPr>
          <p:nvPr>
            <p:ph type="dt" sz="half" idx="10"/>
          </p:nvPr>
        </p:nvSpPr>
        <p:spPr/>
        <p:txBody>
          <a:bodyPr/>
          <a:lstStyle/>
          <a:p>
            <a:fld id="{48DEEC76-FA67-4D3F-859E-C0386674FDF8}" type="datetimeFigureOut">
              <a:rPr lang="en-GB" smtClean="0"/>
              <a:t>09/06/2025</a:t>
            </a:fld>
            <a:endParaRPr lang="en-GB"/>
          </a:p>
        </p:txBody>
      </p:sp>
      <p:sp>
        <p:nvSpPr>
          <p:cNvPr id="6" name="Footer Placeholder 5">
            <a:extLst>
              <a:ext uri="{FF2B5EF4-FFF2-40B4-BE49-F238E27FC236}">
                <a16:creationId xmlns:a16="http://schemas.microsoft.com/office/drawing/2014/main" id="{EDF8250E-DD5D-0210-511D-1C71B766A1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77BF2F-CC46-B54F-98C3-F5F80950DAA9}"/>
              </a:ext>
            </a:extLst>
          </p:cNvPr>
          <p:cNvSpPr>
            <a:spLocks noGrp="1"/>
          </p:cNvSpPr>
          <p:nvPr>
            <p:ph type="sldNum" sz="quarter" idx="12"/>
          </p:nvPr>
        </p:nvSpPr>
        <p:spPr/>
        <p:txBody>
          <a:bodyPr/>
          <a:lstStyle/>
          <a:p>
            <a:fld id="{79691D78-E09B-4744-AEE2-9EA366F6929D}" type="slidenum">
              <a:rPr lang="en-GB" smtClean="0"/>
              <a:t>‹#›</a:t>
            </a:fld>
            <a:endParaRPr lang="en-GB"/>
          </a:p>
        </p:txBody>
      </p:sp>
    </p:spTree>
    <p:extLst>
      <p:ext uri="{BB962C8B-B14F-4D97-AF65-F5344CB8AC3E}">
        <p14:creationId xmlns:p14="http://schemas.microsoft.com/office/powerpoint/2010/main" val="1335901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F2266-521E-610E-7F30-5B0BE818018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E704FFE-064B-1809-2F54-BC139E79915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810DA1-5547-6D02-1C14-3D52C7277B5D}"/>
              </a:ext>
            </a:extLst>
          </p:cNvPr>
          <p:cNvSpPr>
            <a:spLocks noGrp="1"/>
          </p:cNvSpPr>
          <p:nvPr>
            <p:ph type="dt" sz="half" idx="10"/>
          </p:nvPr>
        </p:nvSpPr>
        <p:spPr/>
        <p:txBody>
          <a:bodyPr/>
          <a:lstStyle/>
          <a:p>
            <a:fld id="{48DEEC76-FA67-4D3F-859E-C0386674FDF8}" type="datetimeFigureOut">
              <a:rPr lang="en-GB" smtClean="0"/>
              <a:t>09/06/2025</a:t>
            </a:fld>
            <a:endParaRPr lang="en-GB"/>
          </a:p>
        </p:txBody>
      </p:sp>
      <p:sp>
        <p:nvSpPr>
          <p:cNvPr id="5" name="Footer Placeholder 4">
            <a:extLst>
              <a:ext uri="{FF2B5EF4-FFF2-40B4-BE49-F238E27FC236}">
                <a16:creationId xmlns:a16="http://schemas.microsoft.com/office/drawing/2014/main" id="{7DB2B139-0389-8508-A8F4-80B406B90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0B7712-7EDF-E6F4-1C0A-93ABD7C2138A}"/>
              </a:ext>
            </a:extLst>
          </p:cNvPr>
          <p:cNvSpPr>
            <a:spLocks noGrp="1"/>
          </p:cNvSpPr>
          <p:nvPr>
            <p:ph type="sldNum" sz="quarter" idx="12"/>
          </p:nvPr>
        </p:nvSpPr>
        <p:spPr/>
        <p:txBody>
          <a:bodyPr/>
          <a:lstStyle/>
          <a:p>
            <a:fld id="{79691D78-E09B-4744-AEE2-9EA366F6929D}" type="slidenum">
              <a:rPr lang="en-GB" smtClean="0"/>
              <a:t>‹#›</a:t>
            </a:fld>
            <a:endParaRPr lang="en-GB"/>
          </a:p>
        </p:txBody>
      </p:sp>
    </p:spTree>
    <p:extLst>
      <p:ext uri="{BB962C8B-B14F-4D97-AF65-F5344CB8AC3E}">
        <p14:creationId xmlns:p14="http://schemas.microsoft.com/office/powerpoint/2010/main" val="2804091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126F92-C6F2-A81E-6C83-1CF73E8AC80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1770AD-4F7D-090D-BB25-F17247971BC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99BE6A-6D36-A0DA-F427-AD343F5D20D8}"/>
              </a:ext>
            </a:extLst>
          </p:cNvPr>
          <p:cNvSpPr>
            <a:spLocks noGrp="1"/>
          </p:cNvSpPr>
          <p:nvPr>
            <p:ph type="dt" sz="half" idx="10"/>
          </p:nvPr>
        </p:nvSpPr>
        <p:spPr/>
        <p:txBody>
          <a:bodyPr/>
          <a:lstStyle/>
          <a:p>
            <a:fld id="{48DEEC76-FA67-4D3F-859E-C0386674FDF8}" type="datetimeFigureOut">
              <a:rPr lang="en-GB" smtClean="0"/>
              <a:t>09/06/2025</a:t>
            </a:fld>
            <a:endParaRPr lang="en-GB"/>
          </a:p>
        </p:txBody>
      </p:sp>
      <p:sp>
        <p:nvSpPr>
          <p:cNvPr id="5" name="Footer Placeholder 4">
            <a:extLst>
              <a:ext uri="{FF2B5EF4-FFF2-40B4-BE49-F238E27FC236}">
                <a16:creationId xmlns:a16="http://schemas.microsoft.com/office/drawing/2014/main" id="{B4D9E381-8180-C5F7-19CC-005598B8EE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EA42C9-B23D-74E7-75A7-81797367E174}"/>
              </a:ext>
            </a:extLst>
          </p:cNvPr>
          <p:cNvSpPr>
            <a:spLocks noGrp="1"/>
          </p:cNvSpPr>
          <p:nvPr>
            <p:ph type="sldNum" sz="quarter" idx="12"/>
          </p:nvPr>
        </p:nvSpPr>
        <p:spPr/>
        <p:txBody>
          <a:bodyPr/>
          <a:lstStyle/>
          <a:p>
            <a:fld id="{79691D78-E09B-4744-AEE2-9EA366F6929D}" type="slidenum">
              <a:rPr lang="en-GB" smtClean="0"/>
              <a:t>‹#›</a:t>
            </a:fld>
            <a:endParaRPr lang="en-GB"/>
          </a:p>
        </p:txBody>
      </p:sp>
    </p:spTree>
    <p:extLst>
      <p:ext uri="{BB962C8B-B14F-4D97-AF65-F5344CB8AC3E}">
        <p14:creationId xmlns:p14="http://schemas.microsoft.com/office/powerpoint/2010/main" val="3132722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01A7774-22FB-377A-74F4-E5032501F60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A51A5A-1754-E340-25A7-9AFB090E5E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6EA20C-E645-53B2-6E7F-DE7B537603C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DEEC76-FA67-4D3F-859E-C0386674FDF8}" type="datetimeFigureOut">
              <a:rPr lang="en-GB" smtClean="0"/>
              <a:t>09/06/2025</a:t>
            </a:fld>
            <a:endParaRPr lang="en-GB"/>
          </a:p>
        </p:txBody>
      </p:sp>
      <p:sp>
        <p:nvSpPr>
          <p:cNvPr id="5" name="Footer Placeholder 4">
            <a:extLst>
              <a:ext uri="{FF2B5EF4-FFF2-40B4-BE49-F238E27FC236}">
                <a16:creationId xmlns:a16="http://schemas.microsoft.com/office/drawing/2014/main" id="{E2617389-8600-4259-043C-01BFAE02C8C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C22F36C-97E6-1AE5-4453-260A5EF2D0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9691D78-E09B-4744-AEE2-9EA366F6929D}" type="slidenum">
              <a:rPr lang="en-GB" smtClean="0"/>
              <a:t>‹#›</a:t>
            </a:fld>
            <a:endParaRPr lang="en-GB"/>
          </a:p>
        </p:txBody>
      </p:sp>
    </p:spTree>
    <p:extLst>
      <p:ext uri="{BB962C8B-B14F-4D97-AF65-F5344CB8AC3E}">
        <p14:creationId xmlns:p14="http://schemas.microsoft.com/office/powerpoint/2010/main" val="1359171164"/>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14" r:id="rId6"/>
    <p:sldLayoutId id="2147483815" r:id="rId7"/>
    <p:sldLayoutId id="2147483816" r:id="rId8"/>
    <p:sldLayoutId id="2147483817" r:id="rId9"/>
    <p:sldLayoutId id="2147483818" r:id="rId10"/>
    <p:sldLayoutId id="21474838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8EDC1-0948-E409-5DD8-14A464F9A359}"/>
              </a:ext>
            </a:extLst>
          </p:cNvPr>
          <p:cNvSpPr>
            <a:spLocks noGrp="1"/>
          </p:cNvSpPr>
          <p:nvPr>
            <p:ph type="ctrTitle"/>
          </p:nvPr>
        </p:nvSpPr>
        <p:spPr/>
        <p:txBody>
          <a:bodyPr>
            <a:normAutofit fontScale="90000"/>
          </a:bodyPr>
          <a:lstStyle/>
          <a:p>
            <a:r>
              <a:rPr lang="en-US" u="sng" dirty="0">
                <a:latin typeface="Rockwell Condensed" panose="02060603050405020104" pitchFamily="18" charset="0"/>
              </a:rPr>
              <a:t>THEME: </a:t>
            </a:r>
            <a:br>
              <a:rPr lang="en-US" dirty="0">
                <a:latin typeface="Rockwell Condensed" panose="02060603050405020104" pitchFamily="18" charset="0"/>
              </a:rPr>
            </a:br>
            <a:r>
              <a:rPr lang="en-GB" dirty="0">
                <a:latin typeface="Rockwell Condensed" panose="02060603050405020104" pitchFamily="18" charset="0"/>
              </a:rPr>
              <a:t>Sustainability and Net-Zero in the Hotel Industry</a:t>
            </a:r>
          </a:p>
        </p:txBody>
      </p:sp>
      <p:sp>
        <p:nvSpPr>
          <p:cNvPr id="3" name="Subtitle 2">
            <a:extLst>
              <a:ext uri="{FF2B5EF4-FFF2-40B4-BE49-F238E27FC236}">
                <a16:creationId xmlns:a16="http://schemas.microsoft.com/office/drawing/2014/main" id="{CA24BC1E-D33F-83B7-125E-57EC43B04E72}"/>
              </a:ext>
            </a:extLst>
          </p:cNvPr>
          <p:cNvSpPr>
            <a:spLocks noGrp="1"/>
          </p:cNvSpPr>
          <p:nvPr>
            <p:ph type="subTitle" idx="1"/>
          </p:nvPr>
        </p:nvSpPr>
        <p:spPr>
          <a:xfrm>
            <a:off x="1524000" y="4297680"/>
            <a:ext cx="9144000" cy="960120"/>
          </a:xfrm>
        </p:spPr>
        <p:txBody>
          <a:bodyPr>
            <a:normAutofit fontScale="77500" lnSpcReduction="20000"/>
          </a:bodyPr>
          <a:lstStyle/>
          <a:p>
            <a:r>
              <a:rPr lang="en-GB" b="1" dirty="0">
                <a:latin typeface="Arial" panose="020B0604020202020204" pitchFamily="34" charset="0"/>
                <a:cs typeface="Arial" panose="020B0604020202020204" pitchFamily="34" charset="0"/>
              </a:rPr>
              <a:t>Andreea Marin</a:t>
            </a:r>
            <a:r>
              <a:rPr lang="ro-RO" b="1" dirty="0">
                <a:latin typeface="Arial" panose="020B0604020202020204" pitchFamily="34" charset="0"/>
                <a:cs typeface="Arial" panose="020B0604020202020204" pitchFamily="34" charset="0"/>
              </a:rPr>
              <a:t>(2206723)</a:t>
            </a:r>
          </a:p>
          <a:p>
            <a:r>
              <a:rPr lang="ro-RO" b="1" dirty="0">
                <a:latin typeface="Arial" panose="020B0604020202020204" pitchFamily="34" charset="0"/>
                <a:cs typeface="Arial" panose="020B0604020202020204" pitchFamily="34" charset="0"/>
              </a:rPr>
              <a:t>BMIH6001</a:t>
            </a:r>
          </a:p>
          <a:p>
            <a:r>
              <a:rPr lang="ro-RO" b="1" dirty="0">
                <a:latin typeface="Arial" panose="020B0604020202020204" pitchFamily="34" charset="0"/>
                <a:cs typeface="Arial" panose="020B0604020202020204" pitchFamily="34" charset="0"/>
              </a:rPr>
              <a:t>DR.Ernest Balutie Wavei</a:t>
            </a:r>
            <a:r>
              <a:rPr lang="en-GB" b="1"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98888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33E08-E7F1-1689-287A-43083C2A47E4}"/>
              </a:ext>
            </a:extLst>
          </p:cNvPr>
          <p:cNvSpPr>
            <a:spLocks noGrp="1"/>
          </p:cNvSpPr>
          <p:nvPr>
            <p:ph type="title"/>
          </p:nvPr>
        </p:nvSpPr>
        <p:spPr/>
        <p:txBody>
          <a:bodyPr/>
          <a:lstStyle/>
          <a:p>
            <a:pPr algn="ctr"/>
            <a:r>
              <a:rPr lang="en-GB" b="1" dirty="0"/>
              <a:t>Abstract</a:t>
            </a:r>
            <a:endParaRPr lang="en-GB" dirty="0"/>
          </a:p>
        </p:txBody>
      </p:sp>
      <p:sp>
        <p:nvSpPr>
          <p:cNvPr id="3" name="Content Placeholder 2">
            <a:extLst>
              <a:ext uri="{FF2B5EF4-FFF2-40B4-BE49-F238E27FC236}">
                <a16:creationId xmlns:a16="http://schemas.microsoft.com/office/drawing/2014/main" id="{AAF5BFFE-7FA3-13FA-C42E-5F96E3B3DD70}"/>
              </a:ext>
            </a:extLst>
          </p:cNvPr>
          <p:cNvSpPr>
            <a:spLocks noGrp="1"/>
          </p:cNvSpPr>
          <p:nvPr>
            <p:ph idx="1"/>
          </p:nvPr>
        </p:nvSpPr>
        <p:spPr>
          <a:xfrm>
            <a:off x="1325880" y="2011680"/>
            <a:ext cx="8549639" cy="4206240"/>
          </a:xfrm>
        </p:spPr>
        <p:txBody>
          <a:bodyPr>
            <a:normAutofit/>
          </a:bodyPr>
          <a:lstStyle/>
          <a:p>
            <a:pPr algn="just"/>
            <a:r>
              <a:rPr lang="en-GB" sz="2400" dirty="0">
                <a:latin typeface="Arial" panose="020B0604020202020204" pitchFamily="34" charset="0"/>
                <a:cs typeface="Arial" panose="020B0604020202020204" pitchFamily="34" charset="0"/>
              </a:rPr>
              <a:t>The report looks at how important sustainable development is to the tourism sector and recycling and waste management. </a:t>
            </a:r>
          </a:p>
          <a:p>
            <a:pPr algn="just"/>
            <a:r>
              <a:rPr lang="en-GB" sz="2400" dirty="0">
                <a:latin typeface="Arial" panose="020B0604020202020204" pitchFamily="34" charset="0"/>
                <a:cs typeface="Arial" panose="020B0604020202020204" pitchFamily="34" charset="0"/>
              </a:rPr>
              <a:t>Various green techniques are presented in a literature review, and challenges in the implementation are discussed. </a:t>
            </a:r>
          </a:p>
          <a:p>
            <a:pPr algn="just"/>
            <a:r>
              <a:rPr lang="en-GB" sz="2400" dirty="0">
                <a:latin typeface="Arial" panose="020B0604020202020204" pitchFamily="34" charset="0"/>
                <a:cs typeface="Arial" panose="020B0604020202020204" pitchFamily="34" charset="0"/>
              </a:rPr>
              <a:t>The PEST analysis is then applied to research how businesses can use the implementation of green technologies to fulfil sustainability initiatives.</a:t>
            </a:r>
          </a:p>
          <a:p>
            <a:pPr algn="just"/>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8110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2AEA5-78EA-A5D1-2C67-2EA459E80C68}"/>
              </a:ext>
            </a:extLst>
          </p:cNvPr>
          <p:cNvSpPr>
            <a:spLocks noGrp="1"/>
          </p:cNvSpPr>
          <p:nvPr>
            <p:ph type="title"/>
          </p:nvPr>
        </p:nvSpPr>
        <p:spPr>
          <a:xfrm>
            <a:off x="4035552" y="365125"/>
            <a:ext cx="7318248" cy="1325563"/>
          </a:xfrm>
        </p:spPr>
        <p:txBody>
          <a:bodyPr/>
          <a:lstStyle/>
          <a:p>
            <a:r>
              <a:rPr lang="en-GB" b="1" dirty="0"/>
              <a:t>Introduction</a:t>
            </a:r>
            <a:endParaRPr lang="en-GB" dirty="0"/>
          </a:p>
        </p:txBody>
      </p:sp>
      <p:sp>
        <p:nvSpPr>
          <p:cNvPr id="3" name="Content Placeholder 2">
            <a:extLst>
              <a:ext uri="{FF2B5EF4-FFF2-40B4-BE49-F238E27FC236}">
                <a16:creationId xmlns:a16="http://schemas.microsoft.com/office/drawing/2014/main" id="{D5D79C67-8C46-BA90-A999-32A7466E4EFE}"/>
              </a:ext>
            </a:extLst>
          </p:cNvPr>
          <p:cNvSpPr>
            <a:spLocks noGrp="1"/>
          </p:cNvSpPr>
          <p:nvPr>
            <p:ph idx="1"/>
          </p:nvPr>
        </p:nvSpPr>
        <p:spPr>
          <a:xfrm>
            <a:off x="4035552" y="1690688"/>
            <a:ext cx="7004304" cy="4206240"/>
          </a:xfrm>
        </p:spPr>
        <p:txBody>
          <a:bodyPr>
            <a:normAutofit/>
          </a:bodyPr>
          <a:lstStyle/>
          <a:p>
            <a:pPr algn="just"/>
            <a:r>
              <a:rPr lang="en-GB" sz="2400" dirty="0">
                <a:latin typeface="Arial" panose="020B0604020202020204" pitchFamily="34" charset="0"/>
                <a:cs typeface="Arial" panose="020B0604020202020204" pitchFamily="34" charset="0"/>
              </a:rPr>
              <a:t>The issue of sustainability and net zero emissions in the hospitality industry has risen in recent times. </a:t>
            </a:r>
          </a:p>
          <a:p>
            <a:pPr algn="just"/>
            <a:r>
              <a:rPr lang="en-GB" sz="2400" dirty="0">
                <a:latin typeface="Arial" panose="020B0604020202020204" pitchFamily="34" charset="0"/>
                <a:cs typeface="Arial" panose="020B0604020202020204" pitchFamily="34" charset="0"/>
              </a:rPr>
              <a:t>This research investigates recycling and waste management, two important areas of attention to reduce the environmental impact of the industry. </a:t>
            </a:r>
          </a:p>
          <a:p>
            <a:pPr algn="just"/>
            <a:r>
              <a:rPr lang="en-GB" sz="2400" dirty="0">
                <a:latin typeface="Arial" panose="020B0604020202020204" pitchFamily="34" charset="0"/>
                <a:cs typeface="Arial" panose="020B0604020202020204" pitchFamily="34" charset="0"/>
              </a:rPr>
              <a:t>Inadequate waste control and a high consumption of plastics is a problem that many hotels face today, and this research is critical to improving the industry (Burnett, 2024).</a:t>
            </a:r>
          </a:p>
        </p:txBody>
      </p:sp>
      <p:pic>
        <p:nvPicPr>
          <p:cNvPr id="6" name="Picture 5">
            <a:extLst>
              <a:ext uri="{FF2B5EF4-FFF2-40B4-BE49-F238E27FC236}">
                <a16:creationId xmlns:a16="http://schemas.microsoft.com/office/drawing/2014/main" id="{621131C8-93B0-F00E-A210-B5EB6DC4FAA3}"/>
              </a:ext>
            </a:extLst>
          </p:cNvPr>
          <p:cNvPicPr>
            <a:picLocks noChangeAspect="1"/>
          </p:cNvPicPr>
          <p:nvPr/>
        </p:nvPicPr>
        <p:blipFill>
          <a:blip r:embed="rId3"/>
          <a:stretch>
            <a:fillRect/>
          </a:stretch>
        </p:blipFill>
        <p:spPr>
          <a:xfrm>
            <a:off x="320040" y="1725253"/>
            <a:ext cx="3401568" cy="3944027"/>
          </a:xfrm>
          <a:prstGeom prst="rect">
            <a:avLst/>
          </a:prstGeom>
        </p:spPr>
      </p:pic>
    </p:spTree>
    <p:extLst>
      <p:ext uri="{BB962C8B-B14F-4D97-AF65-F5344CB8AC3E}">
        <p14:creationId xmlns:p14="http://schemas.microsoft.com/office/powerpoint/2010/main" val="37772351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CFE17-4772-774E-95B7-78DFB9EADB0B}"/>
              </a:ext>
            </a:extLst>
          </p:cNvPr>
          <p:cNvSpPr>
            <a:spLocks noGrp="1"/>
          </p:cNvSpPr>
          <p:nvPr>
            <p:ph type="title"/>
          </p:nvPr>
        </p:nvSpPr>
        <p:spPr/>
        <p:txBody>
          <a:bodyPr>
            <a:normAutofit/>
          </a:bodyPr>
          <a:lstStyle/>
          <a:p>
            <a:r>
              <a:rPr lang="en-GB" b="1" dirty="0"/>
              <a:t>Literature Review - </a:t>
            </a:r>
            <a:br>
              <a:rPr lang="en-GB" b="1" dirty="0"/>
            </a:br>
            <a:r>
              <a:rPr lang="en-GB" b="1" dirty="0"/>
              <a:t>Techniques for Sustainable Development</a:t>
            </a:r>
            <a:endParaRPr lang="en-GB" dirty="0"/>
          </a:p>
        </p:txBody>
      </p:sp>
      <p:sp>
        <p:nvSpPr>
          <p:cNvPr id="3" name="Content Placeholder 2">
            <a:extLst>
              <a:ext uri="{FF2B5EF4-FFF2-40B4-BE49-F238E27FC236}">
                <a16:creationId xmlns:a16="http://schemas.microsoft.com/office/drawing/2014/main" id="{2A460FE2-3EE1-722A-F96B-F246AB7CAF84}"/>
              </a:ext>
            </a:extLst>
          </p:cNvPr>
          <p:cNvSpPr>
            <a:spLocks noGrp="1"/>
          </p:cNvSpPr>
          <p:nvPr>
            <p:ph idx="1"/>
          </p:nvPr>
        </p:nvSpPr>
        <p:spPr>
          <a:xfrm>
            <a:off x="512065" y="2011680"/>
            <a:ext cx="6693408" cy="4206240"/>
          </a:xfrm>
        </p:spPr>
        <p:txBody>
          <a:bodyPr>
            <a:normAutofit/>
          </a:bodyPr>
          <a:lstStyle/>
          <a:p>
            <a:pPr algn="just"/>
            <a:r>
              <a:rPr lang="en-GB" sz="2400" dirty="0">
                <a:latin typeface="Arial" panose="020B0604020202020204" pitchFamily="34" charset="0"/>
                <a:cs typeface="Arial" panose="020B0604020202020204" pitchFamily="34" charset="0"/>
              </a:rPr>
              <a:t>Waste segregation, portion control and AI-driven demand forecasting are some of the sustainable practices in hospitality. </a:t>
            </a:r>
          </a:p>
          <a:p>
            <a:pPr algn="just"/>
            <a:r>
              <a:rPr lang="en-GB" sz="2400" dirty="0" err="1">
                <a:latin typeface="Arial" panose="020B0604020202020204" pitchFamily="34" charset="0"/>
                <a:cs typeface="Arial" panose="020B0604020202020204" pitchFamily="34" charset="0"/>
              </a:rPr>
              <a:t>Acording</a:t>
            </a:r>
            <a:r>
              <a:rPr lang="en-GB" sz="2400" dirty="0">
                <a:latin typeface="Arial" panose="020B0604020202020204" pitchFamily="34" charset="0"/>
                <a:cs typeface="Arial" panose="020B0604020202020204" pitchFamily="34" charset="0"/>
              </a:rPr>
              <a:t> to UNEP, Such measures can cut food waste by as much as 30 per cent.</a:t>
            </a:r>
          </a:p>
          <a:p>
            <a:pPr algn="just"/>
            <a:r>
              <a:rPr lang="en-GB" sz="2400" dirty="0">
                <a:latin typeface="Arial" panose="020B0604020202020204" pitchFamily="34" charset="0"/>
                <a:cs typeface="Arial" panose="020B0604020202020204" pitchFamily="34" charset="0"/>
              </a:rPr>
              <a:t>The substitution of disposables for bamboo cutlery and glass bottles is in line with the circular economy principles in tourism as this reduces plastic pollution (Ivanov and Webster, 2019).</a:t>
            </a:r>
          </a:p>
        </p:txBody>
      </p:sp>
      <p:pic>
        <p:nvPicPr>
          <p:cNvPr id="4" name="Picture 3">
            <a:extLst>
              <a:ext uri="{FF2B5EF4-FFF2-40B4-BE49-F238E27FC236}">
                <a16:creationId xmlns:a16="http://schemas.microsoft.com/office/drawing/2014/main" id="{F1670537-24B8-844F-0008-41F07021B528}"/>
              </a:ext>
            </a:extLst>
          </p:cNvPr>
          <p:cNvPicPr>
            <a:picLocks noChangeAspect="1"/>
          </p:cNvPicPr>
          <p:nvPr/>
        </p:nvPicPr>
        <p:blipFill>
          <a:blip r:embed="rId3"/>
          <a:stretch>
            <a:fillRect/>
          </a:stretch>
        </p:blipFill>
        <p:spPr>
          <a:xfrm>
            <a:off x="7573645" y="1920240"/>
            <a:ext cx="3780155" cy="3780155"/>
          </a:xfrm>
          <a:prstGeom prst="rect">
            <a:avLst/>
          </a:prstGeom>
        </p:spPr>
      </p:pic>
    </p:spTree>
    <p:extLst>
      <p:ext uri="{BB962C8B-B14F-4D97-AF65-F5344CB8AC3E}">
        <p14:creationId xmlns:p14="http://schemas.microsoft.com/office/powerpoint/2010/main" val="8955663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92B44-670E-8A40-5B8D-D99C047A1005}"/>
              </a:ext>
            </a:extLst>
          </p:cNvPr>
          <p:cNvSpPr>
            <a:spLocks noGrp="1"/>
          </p:cNvSpPr>
          <p:nvPr>
            <p:ph type="title"/>
          </p:nvPr>
        </p:nvSpPr>
        <p:spPr/>
        <p:txBody>
          <a:bodyPr>
            <a:normAutofit fontScale="90000"/>
          </a:bodyPr>
          <a:lstStyle/>
          <a:p>
            <a:r>
              <a:rPr lang="en-GB" b="1" dirty="0"/>
              <a:t>Literature Review – </a:t>
            </a:r>
            <a:br>
              <a:rPr lang="en-GB" b="1" dirty="0"/>
            </a:br>
            <a:r>
              <a:rPr lang="en-GB" b="1" dirty="0"/>
              <a:t>Challenges in Integrating Sustainable Techniques</a:t>
            </a:r>
            <a:endParaRPr lang="en-GB" dirty="0"/>
          </a:p>
        </p:txBody>
      </p:sp>
      <p:sp>
        <p:nvSpPr>
          <p:cNvPr id="3" name="Content Placeholder 2">
            <a:extLst>
              <a:ext uri="{FF2B5EF4-FFF2-40B4-BE49-F238E27FC236}">
                <a16:creationId xmlns:a16="http://schemas.microsoft.com/office/drawing/2014/main" id="{2E03269C-02F6-5C05-4342-3F5161DC2F67}"/>
              </a:ext>
            </a:extLst>
          </p:cNvPr>
          <p:cNvSpPr>
            <a:spLocks noGrp="1"/>
          </p:cNvSpPr>
          <p:nvPr>
            <p:ph idx="1"/>
          </p:nvPr>
        </p:nvSpPr>
        <p:spPr>
          <a:xfrm>
            <a:off x="475489" y="2011680"/>
            <a:ext cx="6528816" cy="4206240"/>
          </a:xfrm>
        </p:spPr>
        <p:txBody>
          <a:bodyPr>
            <a:normAutofit/>
          </a:bodyPr>
          <a:lstStyle/>
          <a:p>
            <a:pPr algn="just"/>
            <a:r>
              <a:rPr lang="en-GB" sz="2400" dirty="0">
                <a:latin typeface="Arial" panose="020B0604020202020204" pitchFamily="34" charset="0"/>
                <a:cs typeface="Arial" panose="020B0604020202020204" pitchFamily="34" charset="0"/>
              </a:rPr>
              <a:t>According to studies, upfront cost is a significant barrier to green adoption in hospitality, especially in the low-income regions (Davies, 2025). </a:t>
            </a:r>
          </a:p>
          <a:p>
            <a:pPr algn="just"/>
            <a:r>
              <a:rPr lang="en-GB" sz="2400" dirty="0">
                <a:latin typeface="Arial" panose="020B0604020202020204" pitchFamily="34" charset="0"/>
                <a:cs typeface="Arial" panose="020B0604020202020204" pitchFamily="34" charset="0"/>
              </a:rPr>
              <a:t>There are infrastructure gaps and waste management are hampered by resistance, mainly due to lack of awareness and training. </a:t>
            </a:r>
          </a:p>
          <a:p>
            <a:pPr algn="just"/>
            <a:r>
              <a:rPr lang="en-GB" sz="2400" dirty="0">
                <a:latin typeface="Arial" panose="020B0604020202020204" pitchFamily="34" charset="0"/>
                <a:cs typeface="Arial" panose="020B0604020202020204" pitchFamily="34" charset="0"/>
              </a:rPr>
              <a:t>In overcoming behavioural and financial obstacles, stakeholder engagement is seen as being crucial (UNWTO 2018).</a:t>
            </a:r>
          </a:p>
          <a:p>
            <a:pPr algn="just"/>
            <a:endParaRPr lang="en-GB"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DA60C86C-442F-94FF-5B06-BE8B7E3D9F3E}"/>
              </a:ext>
            </a:extLst>
          </p:cNvPr>
          <p:cNvPicPr>
            <a:picLocks noChangeAspect="1"/>
          </p:cNvPicPr>
          <p:nvPr/>
        </p:nvPicPr>
        <p:blipFill>
          <a:blip r:embed="rId3"/>
          <a:stretch>
            <a:fillRect/>
          </a:stretch>
        </p:blipFill>
        <p:spPr>
          <a:xfrm>
            <a:off x="7288034" y="2301239"/>
            <a:ext cx="4428477" cy="3154681"/>
          </a:xfrm>
          <a:prstGeom prst="rect">
            <a:avLst/>
          </a:prstGeom>
        </p:spPr>
      </p:pic>
    </p:spTree>
    <p:extLst>
      <p:ext uri="{BB962C8B-B14F-4D97-AF65-F5344CB8AC3E}">
        <p14:creationId xmlns:p14="http://schemas.microsoft.com/office/powerpoint/2010/main" val="3005833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5B6B9-39AD-615D-391A-C06E8D9A7799}"/>
              </a:ext>
            </a:extLst>
          </p:cNvPr>
          <p:cNvSpPr>
            <a:spLocks noGrp="1"/>
          </p:cNvSpPr>
          <p:nvPr>
            <p:ph type="title"/>
          </p:nvPr>
        </p:nvSpPr>
        <p:spPr/>
        <p:txBody>
          <a:bodyPr>
            <a:normAutofit/>
          </a:bodyPr>
          <a:lstStyle/>
          <a:p>
            <a:pPr algn="ctr"/>
            <a:r>
              <a:rPr lang="en-GB" b="1" dirty="0"/>
              <a:t>Literature Review – </a:t>
            </a:r>
            <a:br>
              <a:rPr lang="en-GB" b="1" dirty="0"/>
            </a:br>
            <a:r>
              <a:rPr lang="en-GB" b="1" dirty="0"/>
              <a:t>Strategies to Support Green Tourism</a:t>
            </a:r>
            <a:endParaRPr lang="en-GB" dirty="0"/>
          </a:p>
        </p:txBody>
      </p:sp>
      <p:sp>
        <p:nvSpPr>
          <p:cNvPr id="3" name="Content Placeholder 2">
            <a:extLst>
              <a:ext uri="{FF2B5EF4-FFF2-40B4-BE49-F238E27FC236}">
                <a16:creationId xmlns:a16="http://schemas.microsoft.com/office/drawing/2014/main" id="{D527AC20-5D8F-C693-C395-BE6941E839AE}"/>
              </a:ext>
            </a:extLst>
          </p:cNvPr>
          <p:cNvSpPr>
            <a:spLocks noGrp="1"/>
          </p:cNvSpPr>
          <p:nvPr>
            <p:ph idx="1"/>
          </p:nvPr>
        </p:nvSpPr>
        <p:spPr>
          <a:xfrm>
            <a:off x="4544569" y="1981200"/>
            <a:ext cx="7315200" cy="4206240"/>
          </a:xfrm>
        </p:spPr>
        <p:txBody>
          <a:bodyPr>
            <a:normAutofit/>
          </a:bodyPr>
          <a:lstStyle/>
          <a:p>
            <a:pPr algn="just"/>
            <a:r>
              <a:rPr lang="en-GB" sz="2400" dirty="0">
                <a:latin typeface="Arial" panose="020B0604020202020204" pitchFamily="34" charset="0"/>
                <a:cs typeface="Arial" panose="020B0604020202020204" pitchFamily="34" charset="0"/>
              </a:rPr>
              <a:t>Fiscal incentives and eco certifications can be used by governments to drive green transition. </a:t>
            </a:r>
          </a:p>
          <a:p>
            <a:pPr algn="just"/>
            <a:r>
              <a:rPr lang="en-GB" sz="2400" dirty="0">
                <a:latin typeface="Arial" panose="020B0604020202020204" pitchFamily="34" charset="0"/>
                <a:cs typeface="Arial" panose="020B0604020202020204" pitchFamily="34" charset="0"/>
              </a:rPr>
              <a:t>Reducing resistance to and improving the implementation of sustainable AI systems is accomplished through staff education. </a:t>
            </a:r>
          </a:p>
          <a:p>
            <a:pPr algn="just"/>
            <a:r>
              <a:rPr lang="en-GB" sz="2400" dirty="0">
                <a:latin typeface="Arial" panose="020B0604020202020204" pitchFamily="34" charset="0"/>
                <a:cs typeface="Arial" panose="020B0604020202020204" pitchFamily="34" charset="0"/>
              </a:rPr>
              <a:t>According to research public awareness campaigns can change the behaviour of consumers in favour of responsible travel and the </a:t>
            </a:r>
            <a:r>
              <a:rPr lang="en-GB" sz="2400" dirty="0" err="1">
                <a:latin typeface="Arial" panose="020B0604020202020204" pitchFamily="34" charset="0"/>
                <a:cs typeface="Arial" panose="020B0604020202020204" pitchFamily="34" charset="0"/>
              </a:rPr>
              <a:t>ecologization</a:t>
            </a:r>
            <a:r>
              <a:rPr lang="en-GB" sz="2400" dirty="0">
                <a:latin typeface="Arial" panose="020B0604020202020204" pitchFamily="34" charset="0"/>
                <a:cs typeface="Arial" panose="020B0604020202020204" pitchFamily="34" charset="0"/>
              </a:rPr>
              <a:t> of tourism (Ford and Sturman, 2020).</a:t>
            </a:r>
          </a:p>
          <a:p>
            <a:pPr algn="just"/>
            <a:endParaRPr lang="en-GB"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4C9B3E26-61F9-13AB-F235-59EAD50F71F0}"/>
              </a:ext>
            </a:extLst>
          </p:cNvPr>
          <p:cNvPicPr>
            <a:picLocks noChangeAspect="1"/>
          </p:cNvPicPr>
          <p:nvPr/>
        </p:nvPicPr>
        <p:blipFill>
          <a:blip r:embed="rId3"/>
          <a:stretch>
            <a:fillRect/>
          </a:stretch>
        </p:blipFill>
        <p:spPr>
          <a:xfrm>
            <a:off x="639685" y="2106930"/>
            <a:ext cx="3904884" cy="3196590"/>
          </a:xfrm>
          <a:prstGeom prst="rect">
            <a:avLst/>
          </a:prstGeom>
        </p:spPr>
      </p:pic>
    </p:spTree>
    <p:extLst>
      <p:ext uri="{BB962C8B-B14F-4D97-AF65-F5344CB8AC3E}">
        <p14:creationId xmlns:p14="http://schemas.microsoft.com/office/powerpoint/2010/main" val="6322436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4715D-0D7F-71D9-27DE-B4338B924385}"/>
              </a:ext>
            </a:extLst>
          </p:cNvPr>
          <p:cNvSpPr>
            <a:spLocks noGrp="1"/>
          </p:cNvSpPr>
          <p:nvPr>
            <p:ph type="title"/>
          </p:nvPr>
        </p:nvSpPr>
        <p:spPr>
          <a:xfrm>
            <a:off x="5090160" y="365125"/>
            <a:ext cx="6263640" cy="1325563"/>
          </a:xfrm>
        </p:spPr>
        <p:txBody>
          <a:bodyPr/>
          <a:lstStyle/>
          <a:p>
            <a:r>
              <a:rPr lang="en-GB" b="1" dirty="0"/>
              <a:t>Methodology</a:t>
            </a:r>
            <a:endParaRPr lang="en-GB" dirty="0"/>
          </a:p>
        </p:txBody>
      </p:sp>
      <p:sp>
        <p:nvSpPr>
          <p:cNvPr id="3" name="Content Placeholder 2">
            <a:extLst>
              <a:ext uri="{FF2B5EF4-FFF2-40B4-BE49-F238E27FC236}">
                <a16:creationId xmlns:a16="http://schemas.microsoft.com/office/drawing/2014/main" id="{7503B2C3-8C3E-CF44-548C-1BECC0EE2DBD}"/>
              </a:ext>
            </a:extLst>
          </p:cNvPr>
          <p:cNvSpPr>
            <a:spLocks noGrp="1"/>
          </p:cNvSpPr>
          <p:nvPr>
            <p:ph idx="1"/>
          </p:nvPr>
        </p:nvSpPr>
        <p:spPr>
          <a:xfrm>
            <a:off x="5090160" y="2011680"/>
            <a:ext cx="6559296" cy="3672840"/>
          </a:xfrm>
        </p:spPr>
        <p:txBody>
          <a:bodyPr>
            <a:normAutofit/>
          </a:bodyPr>
          <a:lstStyle/>
          <a:p>
            <a:pPr algn="just"/>
            <a:r>
              <a:rPr lang="en-GB" sz="2400" dirty="0">
                <a:latin typeface="Arial" panose="020B0604020202020204" pitchFamily="34" charset="0"/>
                <a:cs typeface="Arial" panose="020B0604020202020204" pitchFamily="34" charset="0"/>
              </a:rPr>
              <a:t>The research used qualitative methodology, and PEST analysis was used to examine the influence of sustainability practices in the hotel sector. </a:t>
            </a:r>
          </a:p>
          <a:p>
            <a:pPr algn="just"/>
            <a:r>
              <a:rPr lang="en-GB" sz="2400" dirty="0">
                <a:latin typeface="Arial" panose="020B0604020202020204" pitchFamily="34" charset="0"/>
                <a:cs typeface="Arial" panose="020B0604020202020204" pitchFamily="34" charset="0"/>
              </a:rPr>
              <a:t>The study is contextual, thematic analysis based, and aimed at understanding how PEST factors (political, economic, social and technological) influence sustainability efforts in hospitality businesses (Brotherton, 2015).</a:t>
            </a:r>
          </a:p>
        </p:txBody>
      </p:sp>
      <p:pic>
        <p:nvPicPr>
          <p:cNvPr id="5" name="Picture 4">
            <a:extLst>
              <a:ext uri="{FF2B5EF4-FFF2-40B4-BE49-F238E27FC236}">
                <a16:creationId xmlns:a16="http://schemas.microsoft.com/office/drawing/2014/main" id="{2DC0D7F3-CC02-0C64-8698-838257331FBB}"/>
              </a:ext>
            </a:extLst>
          </p:cNvPr>
          <p:cNvPicPr>
            <a:picLocks noChangeAspect="1"/>
          </p:cNvPicPr>
          <p:nvPr/>
        </p:nvPicPr>
        <p:blipFill>
          <a:blip r:embed="rId3"/>
          <a:stretch>
            <a:fillRect/>
          </a:stretch>
        </p:blipFill>
        <p:spPr>
          <a:xfrm>
            <a:off x="542544" y="1690688"/>
            <a:ext cx="4460916" cy="4161472"/>
          </a:xfrm>
          <a:prstGeom prst="rect">
            <a:avLst/>
          </a:prstGeom>
        </p:spPr>
      </p:pic>
    </p:spTree>
    <p:extLst>
      <p:ext uri="{BB962C8B-B14F-4D97-AF65-F5344CB8AC3E}">
        <p14:creationId xmlns:p14="http://schemas.microsoft.com/office/powerpoint/2010/main" val="35566104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9F3BA-9AE2-BA54-6CBC-5AAAABE72CD0}"/>
              </a:ext>
            </a:extLst>
          </p:cNvPr>
          <p:cNvSpPr>
            <a:spLocks noGrp="1"/>
          </p:cNvSpPr>
          <p:nvPr>
            <p:ph type="title"/>
          </p:nvPr>
        </p:nvSpPr>
        <p:spPr/>
        <p:txBody>
          <a:bodyPr/>
          <a:lstStyle/>
          <a:p>
            <a:r>
              <a:rPr lang="en-GB" b="1" dirty="0"/>
              <a:t>PEST Analysis - Political</a:t>
            </a:r>
            <a:endParaRPr lang="en-GB" dirty="0"/>
          </a:p>
        </p:txBody>
      </p:sp>
      <p:sp>
        <p:nvSpPr>
          <p:cNvPr id="3" name="Content Placeholder 2">
            <a:extLst>
              <a:ext uri="{FF2B5EF4-FFF2-40B4-BE49-F238E27FC236}">
                <a16:creationId xmlns:a16="http://schemas.microsoft.com/office/drawing/2014/main" id="{680DF4EB-D3A0-2C73-2AAF-C718BC067987}"/>
              </a:ext>
            </a:extLst>
          </p:cNvPr>
          <p:cNvSpPr>
            <a:spLocks noGrp="1"/>
          </p:cNvSpPr>
          <p:nvPr>
            <p:ph idx="1"/>
          </p:nvPr>
        </p:nvSpPr>
        <p:spPr>
          <a:xfrm>
            <a:off x="548640" y="2011680"/>
            <a:ext cx="6766560" cy="4206240"/>
          </a:xfrm>
        </p:spPr>
        <p:txBody>
          <a:bodyPr>
            <a:normAutofit lnSpcReduction="10000"/>
          </a:bodyPr>
          <a:lstStyle/>
          <a:p>
            <a:pPr algn="just"/>
            <a:r>
              <a:rPr lang="en-GB" sz="2400" dirty="0">
                <a:latin typeface="Arial" panose="020B0604020202020204" pitchFamily="34" charset="0"/>
                <a:cs typeface="Arial" panose="020B0604020202020204" pitchFamily="34" charset="0"/>
              </a:rPr>
              <a:t>As the UK government is committed to achieve net zero carbon emissions by 2050, businesses have to adopt sustainable practices. </a:t>
            </a:r>
          </a:p>
          <a:p>
            <a:pPr algn="just"/>
            <a:r>
              <a:rPr lang="en-GB" sz="2400" dirty="0">
                <a:latin typeface="Arial" panose="020B0604020202020204" pitchFamily="34" charset="0"/>
                <a:cs typeface="Arial" panose="020B0604020202020204" pitchFamily="34" charset="0"/>
              </a:rPr>
              <a:t>There are different schemes such as the Green Heat Network Fund which are used to support the greener solutions.</a:t>
            </a:r>
          </a:p>
          <a:p>
            <a:pPr algn="just"/>
            <a:r>
              <a:rPr lang="en-GB" sz="2400" dirty="0">
                <a:latin typeface="Arial" panose="020B0604020202020204" pitchFamily="34" charset="0"/>
                <a:cs typeface="Arial" panose="020B0604020202020204" pitchFamily="34" charset="0"/>
              </a:rPr>
              <a:t> These political measures force hotels to disclose their energy usage and also to adopt policies of waste management in order to achieve the goals of sustainability (Clark, 2025).</a:t>
            </a:r>
          </a:p>
          <a:p>
            <a:pPr algn="just"/>
            <a:endParaRPr lang="en-GB" sz="24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960C7C78-381E-E433-EB13-4BDC4C160041}"/>
              </a:ext>
            </a:extLst>
          </p:cNvPr>
          <p:cNvPicPr>
            <a:picLocks noChangeAspect="1"/>
          </p:cNvPicPr>
          <p:nvPr/>
        </p:nvPicPr>
        <p:blipFill>
          <a:blip r:embed="rId3"/>
          <a:stretch>
            <a:fillRect/>
          </a:stretch>
        </p:blipFill>
        <p:spPr>
          <a:xfrm>
            <a:off x="7848014" y="2011680"/>
            <a:ext cx="3795346" cy="3960495"/>
          </a:xfrm>
          <a:prstGeom prst="rect">
            <a:avLst/>
          </a:prstGeom>
        </p:spPr>
      </p:pic>
    </p:spTree>
    <p:extLst>
      <p:ext uri="{BB962C8B-B14F-4D97-AF65-F5344CB8AC3E}">
        <p14:creationId xmlns:p14="http://schemas.microsoft.com/office/powerpoint/2010/main" val="4064188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36094-B1C3-2733-A791-3DE55B06C2C6}"/>
              </a:ext>
            </a:extLst>
          </p:cNvPr>
          <p:cNvSpPr>
            <a:spLocks noGrp="1"/>
          </p:cNvSpPr>
          <p:nvPr>
            <p:ph type="title"/>
          </p:nvPr>
        </p:nvSpPr>
        <p:spPr/>
        <p:txBody>
          <a:bodyPr/>
          <a:lstStyle/>
          <a:p>
            <a:pPr algn="ctr"/>
            <a:r>
              <a:rPr lang="en-GB" b="1" dirty="0"/>
              <a:t>PEST Analysis - Economic</a:t>
            </a:r>
            <a:endParaRPr lang="en-GB" dirty="0"/>
          </a:p>
        </p:txBody>
      </p:sp>
      <p:sp>
        <p:nvSpPr>
          <p:cNvPr id="3" name="Content Placeholder 2">
            <a:extLst>
              <a:ext uri="{FF2B5EF4-FFF2-40B4-BE49-F238E27FC236}">
                <a16:creationId xmlns:a16="http://schemas.microsoft.com/office/drawing/2014/main" id="{C19F7F50-ADC9-314A-7D16-39964C56C2E9}"/>
              </a:ext>
            </a:extLst>
          </p:cNvPr>
          <p:cNvSpPr>
            <a:spLocks noGrp="1"/>
          </p:cNvSpPr>
          <p:nvPr>
            <p:ph idx="1"/>
          </p:nvPr>
        </p:nvSpPr>
        <p:spPr>
          <a:xfrm>
            <a:off x="1112519" y="2011680"/>
            <a:ext cx="9970009" cy="4206240"/>
          </a:xfrm>
        </p:spPr>
        <p:txBody>
          <a:bodyPr>
            <a:normAutofit/>
          </a:bodyPr>
          <a:lstStyle/>
          <a:p>
            <a:pPr algn="just"/>
            <a:r>
              <a:rPr lang="en-GB" sz="2400" dirty="0">
                <a:latin typeface="Arial" panose="020B0604020202020204" pitchFamily="34" charset="0"/>
                <a:cs typeface="Arial" panose="020B0604020202020204" pitchFamily="34" charset="0"/>
              </a:rPr>
              <a:t>The demand for sustainability in the hospitality sector of the UK increases, as proved by the economic factors. </a:t>
            </a:r>
          </a:p>
          <a:p>
            <a:pPr algn="just"/>
            <a:r>
              <a:rPr lang="en-GB" sz="2400" dirty="0">
                <a:latin typeface="Arial" panose="020B0604020202020204" pitchFamily="34" charset="0"/>
                <a:cs typeface="Arial" panose="020B0604020202020204" pitchFamily="34" charset="0"/>
              </a:rPr>
              <a:t>The UK has a very high employment rate and 90% of consumers are prepared to pay more for sustainable options. </a:t>
            </a:r>
          </a:p>
          <a:p>
            <a:pPr algn="just"/>
            <a:r>
              <a:rPr lang="en-GB" sz="2400" dirty="0">
                <a:latin typeface="Arial" panose="020B0604020202020204" pitchFamily="34" charset="0"/>
                <a:cs typeface="Arial" panose="020B0604020202020204" pitchFamily="34" charset="0"/>
              </a:rPr>
              <a:t>But inflation could go up and become an issue for businesses because customers may not be keen on having high-cost sustainable accommodations (Çelebi, 2023).</a:t>
            </a:r>
          </a:p>
        </p:txBody>
      </p:sp>
    </p:spTree>
    <p:extLst>
      <p:ext uri="{BB962C8B-B14F-4D97-AF65-F5344CB8AC3E}">
        <p14:creationId xmlns:p14="http://schemas.microsoft.com/office/powerpoint/2010/main" val="19156265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0D115-AA54-1DFA-DD61-CFEE10F37DF6}"/>
              </a:ext>
            </a:extLst>
          </p:cNvPr>
          <p:cNvSpPr>
            <a:spLocks noGrp="1"/>
          </p:cNvSpPr>
          <p:nvPr>
            <p:ph type="title"/>
          </p:nvPr>
        </p:nvSpPr>
        <p:spPr/>
        <p:txBody>
          <a:bodyPr/>
          <a:lstStyle/>
          <a:p>
            <a:pPr algn="ctr"/>
            <a:r>
              <a:rPr lang="en-GB" b="1" dirty="0"/>
              <a:t>PEST Analysis - Social</a:t>
            </a:r>
            <a:endParaRPr lang="en-GB" dirty="0"/>
          </a:p>
        </p:txBody>
      </p:sp>
      <p:sp>
        <p:nvSpPr>
          <p:cNvPr id="3" name="Content Placeholder 2">
            <a:extLst>
              <a:ext uri="{FF2B5EF4-FFF2-40B4-BE49-F238E27FC236}">
                <a16:creationId xmlns:a16="http://schemas.microsoft.com/office/drawing/2014/main" id="{A15DD3AB-EECE-52A9-D023-A559308264E4}"/>
              </a:ext>
            </a:extLst>
          </p:cNvPr>
          <p:cNvSpPr>
            <a:spLocks noGrp="1"/>
          </p:cNvSpPr>
          <p:nvPr>
            <p:ph idx="1"/>
          </p:nvPr>
        </p:nvSpPr>
        <p:spPr>
          <a:xfrm>
            <a:off x="4242817" y="1690688"/>
            <a:ext cx="7315200" cy="4206240"/>
          </a:xfrm>
        </p:spPr>
        <p:txBody>
          <a:bodyPr>
            <a:normAutofit/>
          </a:bodyPr>
          <a:lstStyle/>
          <a:p>
            <a:pPr algn="just"/>
            <a:r>
              <a:rPr lang="en-GB" sz="2400" dirty="0">
                <a:latin typeface="Arial" panose="020B0604020202020204" pitchFamily="34" charset="0"/>
                <a:cs typeface="Arial" panose="020B0604020202020204" pitchFamily="34" charset="0"/>
              </a:rPr>
              <a:t>From research, 66% of UK consumers prefer to buy from ethically responsible brands. </a:t>
            </a:r>
          </a:p>
          <a:p>
            <a:pPr algn="just"/>
            <a:r>
              <a:rPr lang="en-GB" sz="2400" dirty="0">
                <a:latin typeface="Arial" panose="020B0604020202020204" pitchFamily="34" charset="0"/>
                <a:cs typeface="Arial" panose="020B0604020202020204" pitchFamily="34" charset="0"/>
              </a:rPr>
              <a:t>Nowadays, environmental concerns are affecting consumer behaviour and sustainability becomes a key factor in purchasing decisions. </a:t>
            </a:r>
          </a:p>
          <a:p>
            <a:pPr algn="just"/>
            <a:r>
              <a:rPr lang="en-GB" sz="2400" dirty="0">
                <a:latin typeface="Arial" panose="020B0604020202020204" pitchFamily="34" charset="0"/>
                <a:cs typeface="Arial" panose="020B0604020202020204" pitchFamily="34" charset="0"/>
              </a:rPr>
              <a:t>Raising awareness about sustainability is also done via social media and it urges businesses to go green (Burnett, 2024).</a:t>
            </a:r>
          </a:p>
        </p:txBody>
      </p:sp>
      <p:pic>
        <p:nvPicPr>
          <p:cNvPr id="4" name="Picture 3">
            <a:extLst>
              <a:ext uri="{FF2B5EF4-FFF2-40B4-BE49-F238E27FC236}">
                <a16:creationId xmlns:a16="http://schemas.microsoft.com/office/drawing/2014/main" id="{0EF01162-0673-8A8B-EAF4-59FCE4FEC17A}"/>
              </a:ext>
            </a:extLst>
          </p:cNvPr>
          <p:cNvPicPr>
            <a:picLocks noChangeAspect="1"/>
          </p:cNvPicPr>
          <p:nvPr/>
        </p:nvPicPr>
        <p:blipFill>
          <a:blip r:embed="rId3"/>
          <a:stretch>
            <a:fillRect/>
          </a:stretch>
        </p:blipFill>
        <p:spPr>
          <a:xfrm>
            <a:off x="435863" y="1843087"/>
            <a:ext cx="3480817" cy="3171825"/>
          </a:xfrm>
          <a:prstGeom prst="rect">
            <a:avLst/>
          </a:prstGeom>
        </p:spPr>
      </p:pic>
    </p:spTree>
    <p:extLst>
      <p:ext uri="{BB962C8B-B14F-4D97-AF65-F5344CB8AC3E}">
        <p14:creationId xmlns:p14="http://schemas.microsoft.com/office/powerpoint/2010/main" val="26996487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746F2-D44B-4B2C-F0C4-1E472D89EF96}"/>
              </a:ext>
            </a:extLst>
          </p:cNvPr>
          <p:cNvSpPr>
            <a:spLocks noGrp="1"/>
          </p:cNvSpPr>
          <p:nvPr>
            <p:ph type="title"/>
          </p:nvPr>
        </p:nvSpPr>
        <p:spPr/>
        <p:txBody>
          <a:bodyPr/>
          <a:lstStyle/>
          <a:p>
            <a:pPr algn="ctr"/>
            <a:r>
              <a:rPr lang="en-GB" b="1" dirty="0"/>
              <a:t>PEST Analysis - Technological</a:t>
            </a:r>
            <a:endParaRPr lang="en-GB" dirty="0"/>
          </a:p>
        </p:txBody>
      </p:sp>
      <p:sp>
        <p:nvSpPr>
          <p:cNvPr id="3" name="Content Placeholder 2">
            <a:extLst>
              <a:ext uri="{FF2B5EF4-FFF2-40B4-BE49-F238E27FC236}">
                <a16:creationId xmlns:a16="http://schemas.microsoft.com/office/drawing/2014/main" id="{5E2743A4-4150-4E3E-C8DE-F9429657DE2E}"/>
              </a:ext>
            </a:extLst>
          </p:cNvPr>
          <p:cNvSpPr>
            <a:spLocks noGrp="1"/>
          </p:cNvSpPr>
          <p:nvPr>
            <p:ph idx="1"/>
          </p:nvPr>
        </p:nvSpPr>
        <p:spPr>
          <a:xfrm>
            <a:off x="1752600" y="2011680"/>
            <a:ext cx="8732520" cy="4562144"/>
          </a:xfrm>
        </p:spPr>
        <p:txBody>
          <a:bodyPr>
            <a:normAutofit/>
          </a:bodyPr>
          <a:lstStyle/>
          <a:p>
            <a:pPr algn="just"/>
            <a:r>
              <a:rPr lang="en-GB" sz="2400" dirty="0">
                <a:latin typeface="Arial" panose="020B0604020202020204" pitchFamily="34" charset="0"/>
                <a:cs typeface="Arial" panose="020B0604020202020204" pitchFamily="34" charset="0"/>
              </a:rPr>
              <a:t>Companies in the hospitality sector are able to cut their environmental footprint with help of technological advances like AI and digital tools. </a:t>
            </a:r>
          </a:p>
          <a:p>
            <a:pPr algn="just"/>
            <a:r>
              <a:rPr lang="en-GB" sz="2400" dirty="0">
                <a:latin typeface="Arial" panose="020B0604020202020204" pitchFamily="34" charset="0"/>
                <a:cs typeface="Arial" panose="020B0604020202020204" pitchFamily="34" charset="0"/>
              </a:rPr>
              <a:t>With these tools, this waste management is tracked and improves guest experience while working toward sustainability. </a:t>
            </a:r>
          </a:p>
          <a:p>
            <a:pPr algn="just"/>
            <a:r>
              <a:rPr lang="en-GB" sz="2400" dirty="0">
                <a:latin typeface="Arial" panose="020B0604020202020204" pitchFamily="34" charset="0"/>
                <a:cs typeface="Arial" panose="020B0604020202020204" pitchFamily="34" charset="0"/>
              </a:rPr>
              <a:t>Although there is a question regarding privacy, AI is essential to refine operations and improve brand image in the market (BBC, 2025).</a:t>
            </a:r>
          </a:p>
          <a:p>
            <a:pPr algn="just"/>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227935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257A3-3174-FDDD-1824-E4D4E4079E1E}"/>
              </a:ext>
            </a:extLst>
          </p:cNvPr>
          <p:cNvSpPr>
            <a:spLocks noGrp="1"/>
          </p:cNvSpPr>
          <p:nvPr>
            <p:ph type="title"/>
          </p:nvPr>
        </p:nvSpPr>
        <p:spPr/>
        <p:txBody>
          <a:bodyPr/>
          <a:lstStyle/>
          <a:p>
            <a:pPr algn="ctr"/>
            <a:r>
              <a:rPr lang="en-GB" b="1" dirty="0"/>
              <a:t>Industry Response</a:t>
            </a:r>
            <a:endParaRPr lang="en-GB" dirty="0"/>
          </a:p>
        </p:txBody>
      </p:sp>
      <p:sp>
        <p:nvSpPr>
          <p:cNvPr id="3" name="Content Placeholder 2">
            <a:extLst>
              <a:ext uri="{FF2B5EF4-FFF2-40B4-BE49-F238E27FC236}">
                <a16:creationId xmlns:a16="http://schemas.microsoft.com/office/drawing/2014/main" id="{C97422CF-81BD-9684-37A7-088A35192EC4}"/>
              </a:ext>
            </a:extLst>
          </p:cNvPr>
          <p:cNvSpPr>
            <a:spLocks noGrp="1"/>
          </p:cNvSpPr>
          <p:nvPr>
            <p:ph idx="1"/>
          </p:nvPr>
        </p:nvSpPr>
        <p:spPr>
          <a:xfrm>
            <a:off x="4550664" y="2057400"/>
            <a:ext cx="6803136" cy="4206240"/>
          </a:xfrm>
        </p:spPr>
        <p:txBody>
          <a:bodyPr>
            <a:normAutofit/>
          </a:bodyPr>
          <a:lstStyle/>
          <a:p>
            <a:pPr algn="just"/>
            <a:r>
              <a:rPr lang="en-GB" sz="2400" dirty="0">
                <a:latin typeface="Arial" panose="020B0604020202020204" pitchFamily="34" charset="0"/>
                <a:cs typeface="Arial" panose="020B0604020202020204" pitchFamily="34" charset="0"/>
              </a:rPr>
              <a:t>UK hotel chain Premier Inn is trying to send zero waste to landfills, by turning food waste into renewable energy. </a:t>
            </a:r>
          </a:p>
          <a:p>
            <a:pPr algn="just"/>
            <a:r>
              <a:rPr lang="en-GB" sz="2400" dirty="0">
                <a:latin typeface="Arial" panose="020B0604020202020204" pitchFamily="34" charset="0"/>
                <a:cs typeface="Arial" panose="020B0604020202020204" pitchFamily="34" charset="0"/>
              </a:rPr>
              <a:t>This strategy reduces overproduction and is a support for green building standards. </a:t>
            </a:r>
          </a:p>
          <a:p>
            <a:pPr algn="just"/>
            <a:r>
              <a:rPr lang="en-GB" sz="2400" dirty="0">
                <a:latin typeface="Arial" panose="020B0604020202020204" pitchFamily="34" charset="0"/>
                <a:cs typeface="Arial" panose="020B0604020202020204" pitchFamily="34" charset="0"/>
              </a:rPr>
              <a:t>However, the company has to deal with the high initial costs and the need to train staff to help implement sustainable practices (</a:t>
            </a:r>
            <a:r>
              <a:rPr lang="en-GB" sz="2400" dirty="0" err="1">
                <a:latin typeface="Arial" panose="020B0604020202020204" pitchFamily="34" charset="0"/>
                <a:cs typeface="Arial" panose="020B0604020202020204" pitchFamily="34" charset="0"/>
              </a:rPr>
              <a:t>Batabyal</a:t>
            </a:r>
            <a:r>
              <a:rPr lang="en-GB" sz="2400" dirty="0">
                <a:latin typeface="Arial" panose="020B0604020202020204" pitchFamily="34" charset="0"/>
                <a:cs typeface="Arial" panose="020B0604020202020204" pitchFamily="34" charset="0"/>
              </a:rPr>
              <a:t> and Das, 2019).</a:t>
            </a:r>
          </a:p>
          <a:p>
            <a:pPr algn="just"/>
            <a:endParaRPr lang="en-GB"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7125A3E7-4740-BAC0-AC86-E2B6001C409C}"/>
              </a:ext>
            </a:extLst>
          </p:cNvPr>
          <p:cNvPicPr>
            <a:picLocks noChangeAspect="1"/>
          </p:cNvPicPr>
          <p:nvPr/>
        </p:nvPicPr>
        <p:blipFill>
          <a:blip r:embed="rId3"/>
          <a:stretch>
            <a:fillRect/>
          </a:stretch>
        </p:blipFill>
        <p:spPr>
          <a:xfrm>
            <a:off x="137160" y="2011680"/>
            <a:ext cx="4221480" cy="3429000"/>
          </a:xfrm>
          <a:prstGeom prst="rect">
            <a:avLst/>
          </a:prstGeom>
        </p:spPr>
      </p:pic>
    </p:spTree>
    <p:extLst>
      <p:ext uri="{BB962C8B-B14F-4D97-AF65-F5344CB8AC3E}">
        <p14:creationId xmlns:p14="http://schemas.microsoft.com/office/powerpoint/2010/main" val="19747060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AD1EB-A23E-CAC9-C6A1-AEFE81087DD7}"/>
              </a:ext>
            </a:extLst>
          </p:cNvPr>
          <p:cNvSpPr>
            <a:spLocks noGrp="1"/>
          </p:cNvSpPr>
          <p:nvPr>
            <p:ph type="title"/>
          </p:nvPr>
        </p:nvSpPr>
        <p:spPr/>
        <p:txBody>
          <a:bodyPr/>
          <a:lstStyle/>
          <a:p>
            <a:pPr algn="ctr"/>
            <a:r>
              <a:rPr lang="en-GB" b="1" dirty="0"/>
              <a:t>Conclusion</a:t>
            </a:r>
            <a:endParaRPr lang="en-GB" dirty="0"/>
          </a:p>
        </p:txBody>
      </p:sp>
      <p:sp>
        <p:nvSpPr>
          <p:cNvPr id="3" name="Content Placeholder 2">
            <a:extLst>
              <a:ext uri="{FF2B5EF4-FFF2-40B4-BE49-F238E27FC236}">
                <a16:creationId xmlns:a16="http://schemas.microsoft.com/office/drawing/2014/main" id="{7A31C820-FA70-0FC3-E2C0-554F222DAF04}"/>
              </a:ext>
            </a:extLst>
          </p:cNvPr>
          <p:cNvSpPr>
            <a:spLocks noGrp="1"/>
          </p:cNvSpPr>
          <p:nvPr>
            <p:ph idx="1"/>
          </p:nvPr>
        </p:nvSpPr>
        <p:spPr>
          <a:xfrm>
            <a:off x="1493520" y="2011680"/>
            <a:ext cx="9220200" cy="4206240"/>
          </a:xfrm>
        </p:spPr>
        <p:txBody>
          <a:bodyPr>
            <a:normAutofit/>
          </a:bodyPr>
          <a:lstStyle/>
          <a:p>
            <a:pPr algn="just"/>
            <a:r>
              <a:rPr lang="en-GB" sz="2400" dirty="0">
                <a:latin typeface="Arial" panose="020B0604020202020204" pitchFamily="34" charset="0"/>
                <a:cs typeface="Arial" panose="020B0604020202020204" pitchFamily="34" charset="0"/>
              </a:rPr>
              <a:t>The findings of this study prove that waste segregation and menu planning are becoming a must for the hospitality industry to create sustainability practices. </a:t>
            </a:r>
          </a:p>
          <a:p>
            <a:pPr algn="just"/>
            <a:r>
              <a:rPr lang="en-GB" sz="2400" dirty="0">
                <a:latin typeface="Arial" panose="020B0604020202020204" pitchFamily="34" charset="0"/>
                <a:cs typeface="Arial" panose="020B0604020202020204" pitchFamily="34" charset="0"/>
              </a:rPr>
              <a:t>However, challenges like high cost and lack of infrastructure do not rule out the need by businesses to embrace green practices and invest in sustainability as the consumer demand for ecofriendly options keeps soaring.</a:t>
            </a:r>
          </a:p>
          <a:p>
            <a:pPr algn="just"/>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105147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12EDC-A390-26F3-21CC-496A09769475}"/>
              </a:ext>
            </a:extLst>
          </p:cNvPr>
          <p:cNvSpPr>
            <a:spLocks noGrp="1"/>
          </p:cNvSpPr>
          <p:nvPr>
            <p:ph type="title"/>
          </p:nvPr>
        </p:nvSpPr>
        <p:spPr/>
        <p:txBody>
          <a:bodyPr/>
          <a:lstStyle/>
          <a:p>
            <a:pPr algn="ctr"/>
            <a:r>
              <a:rPr lang="en-GB" b="1" dirty="0"/>
              <a:t>Recommendations</a:t>
            </a:r>
            <a:endParaRPr lang="en-GB" dirty="0"/>
          </a:p>
        </p:txBody>
      </p:sp>
      <p:sp>
        <p:nvSpPr>
          <p:cNvPr id="3" name="Content Placeholder 2">
            <a:extLst>
              <a:ext uri="{FF2B5EF4-FFF2-40B4-BE49-F238E27FC236}">
                <a16:creationId xmlns:a16="http://schemas.microsoft.com/office/drawing/2014/main" id="{DF3DA6EE-C48C-367A-7F09-162D778160E2}"/>
              </a:ext>
            </a:extLst>
          </p:cNvPr>
          <p:cNvSpPr>
            <a:spLocks noGrp="1"/>
          </p:cNvSpPr>
          <p:nvPr>
            <p:ph idx="1"/>
          </p:nvPr>
        </p:nvSpPr>
        <p:spPr>
          <a:xfrm>
            <a:off x="1706880" y="2011680"/>
            <a:ext cx="9220199" cy="4206240"/>
          </a:xfrm>
        </p:spPr>
        <p:txBody>
          <a:bodyPr>
            <a:normAutofit/>
          </a:bodyPr>
          <a:lstStyle/>
          <a:p>
            <a:pPr algn="just"/>
            <a:r>
              <a:rPr lang="en-GB" sz="2400" dirty="0">
                <a:latin typeface="Arial" panose="020B0604020202020204" pitchFamily="34" charset="0"/>
                <a:cs typeface="Arial" panose="020B0604020202020204" pitchFamily="34" charset="0"/>
              </a:rPr>
              <a:t>Hotels should take proper steps of waste management like separate bins and an AI based system to reduce food waste. </a:t>
            </a:r>
          </a:p>
          <a:p>
            <a:pPr algn="just"/>
            <a:r>
              <a:rPr lang="en-GB" sz="2400" dirty="0">
                <a:latin typeface="Arial" panose="020B0604020202020204" pitchFamily="34" charset="0"/>
                <a:cs typeface="Arial" panose="020B0604020202020204" pitchFamily="34" charset="0"/>
              </a:rPr>
              <a:t>Regular waste audits and getting rid of single use plastics are necessary. </a:t>
            </a:r>
          </a:p>
          <a:p>
            <a:pPr algn="just"/>
            <a:r>
              <a:rPr lang="en-GB" sz="2400" dirty="0">
                <a:latin typeface="Arial" panose="020B0604020202020204" pitchFamily="34" charset="0"/>
                <a:cs typeface="Arial" panose="020B0604020202020204" pitchFamily="34" charset="0"/>
              </a:rPr>
              <a:t>This will ensure that these practices are adopted successfully by the business and its staff as they will be collaborating with the consultants (</a:t>
            </a:r>
            <a:r>
              <a:rPr lang="en-GB" sz="2400" dirty="0" err="1">
                <a:latin typeface="Arial" panose="020B0604020202020204" pitchFamily="34" charset="0"/>
                <a:cs typeface="Arial" panose="020B0604020202020204" pitchFamily="34" charset="0"/>
              </a:rPr>
              <a:t>Laureti</a:t>
            </a:r>
            <a:r>
              <a:rPr lang="en-GB" sz="2400" dirty="0">
                <a:latin typeface="Arial" panose="020B0604020202020204" pitchFamily="34" charset="0"/>
                <a:cs typeface="Arial" panose="020B0604020202020204" pitchFamily="34" charset="0"/>
              </a:rPr>
              <a:t> et al., 2024).    </a:t>
            </a:r>
          </a:p>
        </p:txBody>
      </p:sp>
    </p:spTree>
    <p:extLst>
      <p:ext uri="{BB962C8B-B14F-4D97-AF65-F5344CB8AC3E}">
        <p14:creationId xmlns:p14="http://schemas.microsoft.com/office/powerpoint/2010/main" val="22367837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20A02-9D28-4D6D-1FBE-9D301B9A2F56}"/>
              </a:ext>
            </a:extLst>
          </p:cNvPr>
          <p:cNvSpPr>
            <a:spLocks noGrp="1"/>
          </p:cNvSpPr>
          <p:nvPr>
            <p:ph type="title"/>
          </p:nvPr>
        </p:nvSpPr>
        <p:spPr>
          <a:xfrm>
            <a:off x="838200" y="365125"/>
            <a:ext cx="10515600" cy="732155"/>
          </a:xfrm>
        </p:spPr>
        <p:txBody>
          <a:bodyPr/>
          <a:lstStyle/>
          <a:p>
            <a:r>
              <a:rPr lang="en-GB" b="1" dirty="0"/>
              <a:t>References</a:t>
            </a:r>
            <a:endParaRPr lang="en-GB" dirty="0"/>
          </a:p>
        </p:txBody>
      </p:sp>
      <p:sp>
        <p:nvSpPr>
          <p:cNvPr id="3" name="Content Placeholder 2">
            <a:extLst>
              <a:ext uri="{FF2B5EF4-FFF2-40B4-BE49-F238E27FC236}">
                <a16:creationId xmlns:a16="http://schemas.microsoft.com/office/drawing/2014/main" id="{6A3BAD8E-D44E-6353-1996-A3FA051E340C}"/>
              </a:ext>
            </a:extLst>
          </p:cNvPr>
          <p:cNvSpPr>
            <a:spLocks noGrp="1"/>
          </p:cNvSpPr>
          <p:nvPr>
            <p:ph idx="1"/>
          </p:nvPr>
        </p:nvSpPr>
        <p:spPr>
          <a:xfrm>
            <a:off x="402336" y="1097280"/>
            <a:ext cx="11429999" cy="5632704"/>
          </a:xfrm>
        </p:spPr>
        <p:txBody>
          <a:bodyPr>
            <a:normAutofit fontScale="70000" lnSpcReduction="20000"/>
          </a:bodyPr>
          <a:lstStyle/>
          <a:p>
            <a:pPr marL="457200" indent="-457200" algn="just">
              <a:buNone/>
            </a:pPr>
            <a:r>
              <a:rPr lang="en-GB" dirty="0" err="1">
                <a:latin typeface="Arial" panose="020B0604020202020204" pitchFamily="34" charset="0"/>
                <a:cs typeface="Arial" panose="020B0604020202020204" pitchFamily="34" charset="0"/>
              </a:rPr>
              <a:t>Batabyal</a:t>
            </a:r>
            <a:r>
              <a:rPr lang="en-GB" dirty="0">
                <a:latin typeface="Arial" panose="020B0604020202020204" pitchFamily="34" charset="0"/>
                <a:cs typeface="Arial" panose="020B0604020202020204" pitchFamily="34" charset="0"/>
              </a:rPr>
              <a:t>, D. and Das, D.K. (eds) (2019). </a:t>
            </a:r>
            <a:r>
              <a:rPr lang="en-GB" i="1" dirty="0">
                <a:latin typeface="Arial" panose="020B0604020202020204" pitchFamily="34" charset="0"/>
                <a:cs typeface="Arial" panose="020B0604020202020204" pitchFamily="34" charset="0"/>
              </a:rPr>
              <a:t>Global trends, practices, and challenges in contemporary tourism and hospitality management</a:t>
            </a:r>
            <a:r>
              <a:rPr lang="en-GB" dirty="0">
                <a:latin typeface="Arial" panose="020B0604020202020204" pitchFamily="34" charset="0"/>
                <a:cs typeface="Arial" panose="020B0604020202020204" pitchFamily="34" charset="0"/>
              </a:rPr>
              <a:t>. Hershey, Pennsylvania: Business Science Reference, an imprint of IGI Global.</a:t>
            </a:r>
          </a:p>
          <a:p>
            <a:pPr marL="457200" indent="-457200" algn="just">
              <a:buNone/>
            </a:pPr>
            <a:r>
              <a:rPr lang="en-GB" dirty="0">
                <a:latin typeface="Arial" panose="020B0604020202020204" pitchFamily="34" charset="0"/>
                <a:cs typeface="Arial" panose="020B0604020202020204" pitchFamily="34" charset="0"/>
              </a:rPr>
              <a:t>BBC, (2025). </a:t>
            </a:r>
            <a:r>
              <a:rPr lang="en-GB" i="1" dirty="0">
                <a:latin typeface="Arial" panose="020B0604020202020204" pitchFamily="34" charset="0"/>
                <a:cs typeface="Arial" panose="020B0604020202020204" pitchFamily="34" charset="0"/>
              </a:rPr>
              <a:t>UK inflation rate: How quickly are prices rising?. </a:t>
            </a:r>
            <a:r>
              <a:rPr lang="en-GB" dirty="0">
                <a:latin typeface="Arial" panose="020B0604020202020204" pitchFamily="34" charset="0"/>
                <a:cs typeface="Arial" panose="020B0604020202020204" pitchFamily="34" charset="0"/>
              </a:rPr>
              <a:t>[Online] Available at: https://www.bbc.com/news/articles/c17rgd8e9gjo [Accessed 17 May 2025].</a:t>
            </a:r>
          </a:p>
          <a:p>
            <a:pPr marL="457200" indent="-457200" algn="just">
              <a:buNone/>
            </a:pPr>
            <a:r>
              <a:rPr lang="en-GB" dirty="0">
                <a:latin typeface="Arial" panose="020B0604020202020204" pitchFamily="34" charset="0"/>
                <a:cs typeface="Arial" panose="020B0604020202020204" pitchFamily="34" charset="0"/>
              </a:rPr>
              <a:t>Brotherton. B (2015). </a:t>
            </a:r>
            <a:r>
              <a:rPr lang="en-GB" i="1" dirty="0">
                <a:latin typeface="Arial" panose="020B0604020202020204" pitchFamily="34" charset="0"/>
                <a:cs typeface="Arial" panose="020B0604020202020204" pitchFamily="34" charset="0"/>
              </a:rPr>
              <a:t>Researching Hospitality &amp; Tourism</a:t>
            </a:r>
            <a:r>
              <a:rPr lang="en-GB" dirty="0">
                <a:latin typeface="Arial" panose="020B0604020202020204" pitchFamily="34" charset="0"/>
                <a:cs typeface="Arial" panose="020B0604020202020204" pitchFamily="34" charset="0"/>
              </a:rPr>
              <a:t> 2Edn. Sage. London.</a:t>
            </a:r>
          </a:p>
          <a:p>
            <a:pPr marL="457200" indent="-457200" algn="just">
              <a:buNone/>
            </a:pPr>
            <a:r>
              <a:rPr lang="en-GB" dirty="0">
                <a:latin typeface="Arial" panose="020B0604020202020204" pitchFamily="34" charset="0"/>
                <a:cs typeface="Arial" panose="020B0604020202020204" pitchFamily="34" charset="0"/>
              </a:rPr>
              <a:t>Burnett, N., (2024). </a:t>
            </a:r>
            <a:r>
              <a:rPr lang="en-GB" i="1" dirty="0">
                <a:latin typeface="Arial" panose="020B0604020202020204" pitchFamily="34" charset="0"/>
                <a:cs typeface="Arial" panose="020B0604020202020204" pitchFamily="34" charset="0"/>
              </a:rPr>
              <a:t>The UK’s plans and progress to reach net zero by 2050. </a:t>
            </a:r>
            <a:r>
              <a:rPr lang="en-GB" dirty="0">
                <a:latin typeface="Arial" panose="020B0604020202020204" pitchFamily="34" charset="0"/>
                <a:cs typeface="Arial" panose="020B0604020202020204" pitchFamily="34" charset="0"/>
              </a:rPr>
              <a:t>[Online]Available at: https://commonslibrary.parliament.uk/research-briefings/cbp-9888/ [Accessed 17 May 2025].</a:t>
            </a:r>
          </a:p>
          <a:p>
            <a:pPr marL="457200" indent="-457200" algn="just">
              <a:buNone/>
            </a:pPr>
            <a:r>
              <a:rPr lang="en-GB" dirty="0">
                <a:latin typeface="Arial" panose="020B0604020202020204" pitchFamily="34" charset="0"/>
                <a:cs typeface="Arial" panose="020B0604020202020204" pitchFamily="34" charset="0"/>
              </a:rPr>
              <a:t>Çelebi, E., (2023). The Efficacy of Interest Subsidies as an Investment Incentive Instrument. </a:t>
            </a:r>
            <a:r>
              <a:rPr lang="en-GB" i="1" dirty="0">
                <a:latin typeface="Arial" panose="020B0604020202020204" pitchFamily="34" charset="0"/>
                <a:cs typeface="Arial" panose="020B0604020202020204" pitchFamily="34" charset="0"/>
              </a:rPr>
              <a:t>Industrial Policy,</a:t>
            </a:r>
            <a:r>
              <a:rPr lang="en-GB" dirty="0">
                <a:latin typeface="Arial" panose="020B0604020202020204" pitchFamily="34" charset="0"/>
                <a:cs typeface="Arial" panose="020B0604020202020204" pitchFamily="34" charset="0"/>
              </a:rPr>
              <a:t> 3(2), pp.12-26.</a:t>
            </a:r>
          </a:p>
          <a:p>
            <a:pPr marL="457200" indent="-457200" algn="just">
              <a:buNone/>
            </a:pPr>
            <a:r>
              <a:rPr lang="en-GB" dirty="0">
                <a:latin typeface="Arial" panose="020B0604020202020204" pitchFamily="34" charset="0"/>
                <a:cs typeface="Arial" panose="020B0604020202020204" pitchFamily="34" charset="0"/>
              </a:rPr>
              <a:t>Clark, (2025). </a:t>
            </a:r>
            <a:r>
              <a:rPr lang="en-GB" i="1" dirty="0">
                <a:latin typeface="Arial" panose="020B0604020202020204" pitchFamily="34" charset="0"/>
                <a:cs typeface="Arial" panose="020B0604020202020204" pitchFamily="34" charset="0"/>
              </a:rPr>
              <a:t>Employment rate in the United Kingdom from January 2000 to March 2025.</a:t>
            </a:r>
            <a:r>
              <a:rPr lang="en-GB" dirty="0">
                <a:latin typeface="Arial" panose="020B0604020202020204" pitchFamily="34" charset="0"/>
                <a:cs typeface="Arial" panose="020B0604020202020204" pitchFamily="34" charset="0"/>
              </a:rPr>
              <a:t> Costa, V. and Costa, C. (eds) (2022). </a:t>
            </a:r>
            <a:r>
              <a:rPr lang="en-GB" i="1" dirty="0">
                <a:latin typeface="Arial" panose="020B0604020202020204" pitchFamily="34" charset="0"/>
                <a:cs typeface="Arial" panose="020B0604020202020204" pitchFamily="34" charset="0"/>
              </a:rPr>
              <a:t>Sustainability and competitiveness in the hospitality industry. </a:t>
            </a:r>
            <a:r>
              <a:rPr lang="en-GB" dirty="0">
                <a:latin typeface="Arial" panose="020B0604020202020204" pitchFamily="34" charset="0"/>
                <a:cs typeface="Arial" panose="020B0604020202020204" pitchFamily="34" charset="0"/>
              </a:rPr>
              <a:t>Hershey, Pennsylvania: Business Science  Reference.</a:t>
            </a:r>
          </a:p>
          <a:p>
            <a:pPr marL="457200" indent="-457200" algn="just">
              <a:buNone/>
            </a:pPr>
            <a:r>
              <a:rPr lang="en-GB" dirty="0">
                <a:latin typeface="Arial" panose="020B0604020202020204" pitchFamily="34" charset="0"/>
                <a:cs typeface="Arial" panose="020B0604020202020204" pitchFamily="34" charset="0"/>
              </a:rPr>
              <a:t>Davies, K., (2025). </a:t>
            </a:r>
            <a:r>
              <a:rPr lang="en-GB" i="1" dirty="0">
                <a:latin typeface="Arial" panose="020B0604020202020204" pitchFamily="34" charset="0"/>
                <a:cs typeface="Arial" panose="020B0604020202020204" pitchFamily="34" charset="0"/>
              </a:rPr>
              <a:t>Willingness of consumers to spend more on sustainable products in the United Kingdom (UK) in 2022, by generation.</a:t>
            </a:r>
          </a:p>
          <a:p>
            <a:pPr marL="457200" indent="-457200" algn="just">
              <a:buNone/>
            </a:pPr>
            <a:r>
              <a:rPr lang="en-GB" dirty="0" err="1">
                <a:latin typeface="Arial" panose="020B0604020202020204" pitchFamily="34" charset="0"/>
                <a:cs typeface="Arial" panose="020B0604020202020204" pitchFamily="34" charset="0"/>
              </a:rPr>
              <a:t>Ford.R.C</a:t>
            </a:r>
            <a:r>
              <a:rPr lang="en-GB" dirty="0">
                <a:latin typeface="Arial" panose="020B0604020202020204" pitchFamily="34" charset="0"/>
                <a:cs typeface="Arial" panose="020B0604020202020204" pitchFamily="34" charset="0"/>
              </a:rPr>
              <a:t>, and </a:t>
            </a:r>
            <a:r>
              <a:rPr lang="en-GB" dirty="0" err="1">
                <a:latin typeface="Arial" panose="020B0604020202020204" pitchFamily="34" charset="0"/>
                <a:cs typeface="Arial" panose="020B0604020202020204" pitchFamily="34" charset="0"/>
              </a:rPr>
              <a:t>Sturman.M.C</a:t>
            </a:r>
            <a:r>
              <a:rPr lang="en-GB" dirty="0">
                <a:latin typeface="Arial" panose="020B0604020202020204" pitchFamily="34" charset="0"/>
                <a:cs typeface="Arial" panose="020B0604020202020204" pitchFamily="34" charset="0"/>
              </a:rPr>
              <a:t> (2020). </a:t>
            </a:r>
            <a:r>
              <a:rPr lang="en-GB" i="1" dirty="0">
                <a:latin typeface="Arial" panose="020B0604020202020204" pitchFamily="34" charset="0"/>
                <a:cs typeface="Arial" panose="020B0604020202020204" pitchFamily="34" charset="0"/>
              </a:rPr>
              <a:t>Managing Hospitality Organizations</a:t>
            </a:r>
            <a:r>
              <a:rPr lang="en-GB" dirty="0">
                <a:latin typeface="Arial" panose="020B0604020202020204" pitchFamily="34" charset="0"/>
                <a:cs typeface="Arial" panose="020B0604020202020204" pitchFamily="34" charset="0"/>
              </a:rPr>
              <a:t> 2nd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Sage, London.</a:t>
            </a:r>
          </a:p>
          <a:p>
            <a:pPr marL="457200" indent="-457200" algn="just">
              <a:buNone/>
            </a:pPr>
            <a:r>
              <a:rPr lang="en-GB" dirty="0">
                <a:latin typeface="Arial" panose="020B0604020202020204" pitchFamily="34" charset="0"/>
                <a:cs typeface="Arial" panose="020B0604020202020204" pitchFamily="34" charset="0"/>
              </a:rPr>
              <a:t>Ivanov, S., and Webster, C. (Eds.). (2019). </a:t>
            </a:r>
            <a:r>
              <a:rPr lang="en-GB" i="1" dirty="0">
                <a:latin typeface="Arial" panose="020B0604020202020204" pitchFamily="34" charset="0"/>
                <a:cs typeface="Arial" panose="020B0604020202020204" pitchFamily="34" charset="0"/>
              </a:rPr>
              <a:t>Robots, artificial intelligence, and service automation in travel, tourism and hospitality (1st ed.).</a:t>
            </a:r>
            <a:r>
              <a:rPr lang="en-GB" dirty="0">
                <a:latin typeface="Arial" panose="020B0604020202020204" pitchFamily="34" charset="0"/>
                <a:cs typeface="Arial" panose="020B0604020202020204" pitchFamily="34" charset="0"/>
              </a:rPr>
              <a:t>  Emerald Publishing.</a:t>
            </a:r>
          </a:p>
          <a:p>
            <a:pPr marL="457200" indent="-457200" algn="just">
              <a:buNone/>
            </a:pPr>
            <a:r>
              <a:rPr lang="en-GB" dirty="0" err="1">
                <a:latin typeface="Arial" panose="020B0604020202020204" pitchFamily="34" charset="0"/>
                <a:cs typeface="Arial" panose="020B0604020202020204" pitchFamily="34" charset="0"/>
              </a:rPr>
              <a:t>Laureti</a:t>
            </a:r>
            <a:r>
              <a:rPr lang="en-GB" dirty="0">
                <a:latin typeface="Arial" panose="020B0604020202020204" pitchFamily="34" charset="0"/>
                <a:cs typeface="Arial" panose="020B0604020202020204" pitchFamily="34" charset="0"/>
              </a:rPr>
              <a:t>, L., </a:t>
            </a:r>
            <a:r>
              <a:rPr lang="en-GB" dirty="0" err="1">
                <a:latin typeface="Arial" panose="020B0604020202020204" pitchFamily="34" charset="0"/>
                <a:cs typeface="Arial" panose="020B0604020202020204" pitchFamily="34" charset="0"/>
              </a:rPr>
              <a:t>Costantiello</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Anobile</a:t>
            </a:r>
            <a:r>
              <a:rPr lang="en-GB" dirty="0">
                <a:latin typeface="Arial" panose="020B0604020202020204" pitchFamily="34" charset="0"/>
                <a:cs typeface="Arial" panose="020B0604020202020204" pitchFamily="34" charset="0"/>
              </a:rPr>
              <a:t>, F., Leogrande, A. and </a:t>
            </a:r>
            <a:r>
              <a:rPr lang="en-GB" dirty="0" err="1">
                <a:latin typeface="Arial" panose="020B0604020202020204" pitchFamily="34" charset="0"/>
                <a:cs typeface="Arial" panose="020B0604020202020204" pitchFamily="34" charset="0"/>
              </a:rPr>
              <a:t>Magazzino</a:t>
            </a:r>
            <a:r>
              <a:rPr lang="en-GB" dirty="0">
                <a:latin typeface="Arial" panose="020B0604020202020204" pitchFamily="34" charset="0"/>
                <a:cs typeface="Arial" panose="020B0604020202020204" pitchFamily="34" charset="0"/>
              </a:rPr>
              <a:t>, C., (2024). Waste management and innovation: insights from Europe. </a:t>
            </a:r>
            <a:r>
              <a:rPr lang="en-GB" i="1" dirty="0">
                <a:latin typeface="Arial" panose="020B0604020202020204" pitchFamily="34" charset="0"/>
                <a:cs typeface="Arial" panose="020B0604020202020204" pitchFamily="34" charset="0"/>
              </a:rPr>
              <a:t>Recycling, 9(5), p.82.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698824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204</TotalTime>
  <Words>1275</Words>
  <Application>Microsoft Office PowerPoint</Application>
  <PresentationFormat>Widescreen</PresentationFormat>
  <Paragraphs>78</Paragraphs>
  <Slides>15</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Rockwell Condensed</vt:lpstr>
      <vt:lpstr>Office Theme</vt:lpstr>
      <vt:lpstr>THEME:  Sustainability and Net-Zero in the Hotel Industry</vt:lpstr>
      <vt:lpstr>Abstract</vt:lpstr>
      <vt:lpstr>Introduction</vt:lpstr>
      <vt:lpstr>Literature Review -  Techniques for Sustainable Development</vt:lpstr>
      <vt:lpstr>Literature Review –  Challenges in Integrating Sustainable Techniques</vt:lpstr>
      <vt:lpstr>Literature Review –  Strategies to Support Green Tourism</vt:lpstr>
      <vt:lpstr>Methodology</vt:lpstr>
      <vt:lpstr>PEST Analysis - Political</vt:lpstr>
      <vt:lpstr>PEST Analysis - Economic</vt:lpstr>
      <vt:lpstr>PEST Analysis - Social</vt:lpstr>
      <vt:lpstr>PEST Analysis - Technological</vt:lpstr>
      <vt:lpstr>Industry Response</vt:lpstr>
      <vt:lpstr>Conclusion</vt:lpstr>
      <vt:lpstr>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2025-06-09T16:20:34Z</dcterms:created>
  <dcterms:modified xsi:type="dcterms:W3CDTF">2025-06-09T21:11:15Z</dcterms:modified>
</cp:coreProperties>
</file>