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57" r:id="rId6"/>
    <p:sldId id="275" r:id="rId7"/>
    <p:sldId id="276" r:id="rId8"/>
    <p:sldId id="277" r:id="rId9"/>
    <p:sldId id="259" r:id="rId10"/>
    <p:sldId id="278" r:id="rId11"/>
    <p:sldId id="260" r:id="rId12"/>
    <p:sldId id="279" r:id="rId13"/>
    <p:sldId id="261" r:id="rId14"/>
    <p:sldId id="280" r:id="rId15"/>
    <p:sldId id="262" r:id="rId16"/>
    <p:sldId id="263" r:id="rId17"/>
    <p:sldId id="264" r:id="rId18"/>
    <p:sldId id="265" r:id="rId19"/>
    <p:sldId id="266" r:id="rId20"/>
    <p:sldId id="26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77164" autoAdjust="0"/>
  </p:normalViewPr>
  <p:slideViewPr>
    <p:cSldViewPr>
      <p:cViewPr varScale="1">
        <p:scale>
          <a:sx n="56" d="100"/>
          <a:sy n="56" d="100"/>
        </p:scale>
        <p:origin x="180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10332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6DF09A-2FA4-463C-8CBE-5124BFA8A088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08981C-5477-41DA-A44B-80B5904A51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62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1ABB-E222-4BE5-99F1-9FD156E85AC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009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029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674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6749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7672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1332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1013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fontAlgn="base"/>
            <a:endParaRPr lang="en-GB" sz="1200" b="0" i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3685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8553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5332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08981C-5477-41DA-A44B-80B5904A517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898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CmHia-nTp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Y1JsGFZprc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UGW2d6nXe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rinciplesofedu.wikispaces.com/Summary+of+Perenialism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>
                <a:solidFill>
                  <a:schemeClr val="bg1"/>
                </a:solidFill>
              </a:rPr>
            </a:br>
            <a:r>
              <a:rPr lang="en-GB" altLang="en-US" dirty="0">
                <a:solidFill>
                  <a:schemeClr val="bg1"/>
                </a:solidFill>
              </a:rPr>
              <a:t>Module: BMSK4002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Effective Team Working and Communication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altLang="en-US" sz="1600" dirty="0">
                <a:solidFill>
                  <a:schemeClr val="bg1"/>
                </a:solidFill>
              </a:rPr>
            </a:br>
            <a:r>
              <a:rPr lang="en-GB" altLang="en-US" sz="2000" b="1" dirty="0">
                <a:solidFill>
                  <a:schemeClr val="bg1"/>
                </a:solidFill>
              </a:rPr>
              <a:t>Lecture 7</a:t>
            </a:r>
            <a:br>
              <a:rPr lang="en-GB" altLang="en-US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Structure of Lecture 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sz="3600" dirty="0"/>
              <a:t>Reflection on Last Session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sz="3600" dirty="0"/>
              <a:t>Communication Models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831D7-DE61-4FA3-A032-F7AA3444A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 On Last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140BF-8388-459C-BB3A-FDC52F880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What is communication?</a:t>
            </a:r>
          </a:p>
          <a:p>
            <a:r>
              <a:rPr lang="en-GB" dirty="0"/>
              <a:t>Elements of Communication</a:t>
            </a:r>
          </a:p>
          <a:p>
            <a:r>
              <a:rPr lang="en-GB" dirty="0"/>
              <a:t>Barriers to communication</a:t>
            </a:r>
          </a:p>
          <a:p>
            <a:r>
              <a:rPr lang="en-GB" dirty="0"/>
              <a:t>Communication styles</a:t>
            </a:r>
          </a:p>
          <a:p>
            <a:pPr lvl="1"/>
            <a:r>
              <a:rPr lang="en-GB" dirty="0"/>
              <a:t>Passive, Passive aggressive, aggressive, assertive</a:t>
            </a:r>
          </a:p>
          <a:p>
            <a:r>
              <a:rPr lang="en-GB" dirty="0"/>
              <a:t>Difficult communications</a:t>
            </a:r>
          </a:p>
          <a:p>
            <a:pPr lvl="1"/>
            <a:r>
              <a:rPr lang="en-GB" altLang="en-US" dirty="0">
                <a:cs typeface="Arial" charset="0"/>
              </a:rPr>
              <a:t>Aggression Face to face</a:t>
            </a:r>
            <a:r>
              <a:rPr lang="en-GB" altLang="en-US" sz="1400" dirty="0">
                <a:cs typeface="Arial" charset="0"/>
              </a:rPr>
              <a:t>  </a:t>
            </a:r>
            <a:r>
              <a:rPr lang="en-GB" altLang="en-US" dirty="0">
                <a:cs typeface="Arial" charset="0"/>
              </a:rPr>
              <a:t>Via the phone</a:t>
            </a:r>
            <a:r>
              <a:rPr lang="en-GB" altLang="en-US" sz="1400" dirty="0">
                <a:cs typeface="Arial" charset="0"/>
              </a:rPr>
              <a:t> </a:t>
            </a:r>
            <a:r>
              <a:rPr lang="en-GB" altLang="en-US" dirty="0">
                <a:cs typeface="Arial" charset="0"/>
              </a:rPr>
              <a:t>Giving bad news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51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 On Last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8686800" cy="4320481"/>
          </a:xfrm>
        </p:spPr>
        <p:txBody>
          <a:bodyPr/>
          <a:lstStyle/>
          <a:p>
            <a:r>
              <a:rPr lang="en-GB" dirty="0"/>
              <a:t>Non-verbal communication</a:t>
            </a:r>
          </a:p>
          <a:p>
            <a:r>
              <a:rPr lang="en-GB" sz="2800" dirty="0"/>
              <a:t>Body language</a:t>
            </a:r>
          </a:p>
          <a:p>
            <a:r>
              <a:rPr lang="en-GB" sz="2800" dirty="0"/>
              <a:t>Facial expression</a:t>
            </a:r>
          </a:p>
          <a:p>
            <a:r>
              <a:rPr lang="en-GB" sz="2800" dirty="0"/>
              <a:t>Posture</a:t>
            </a:r>
          </a:p>
          <a:p>
            <a:r>
              <a:rPr lang="en-GB" sz="2800" dirty="0"/>
              <a:t>Eye Contact</a:t>
            </a:r>
          </a:p>
          <a:p>
            <a:r>
              <a:rPr lang="en-GB" sz="2800" dirty="0"/>
              <a:t>Gestures</a:t>
            </a:r>
          </a:p>
          <a:p>
            <a:r>
              <a:rPr lang="en-GB" sz="2800" dirty="0"/>
              <a:t>Touch</a:t>
            </a:r>
          </a:p>
          <a:p>
            <a:endParaRPr lang="en-GB" dirty="0">
              <a:solidFill>
                <a:srgbClr val="00B05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17703" y="1700808"/>
            <a:ext cx="5826297" cy="4598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831D7-DE61-4FA3-A032-F7AA3444A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 On Last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140BF-8388-459C-BB3A-FDC52F880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Listening</a:t>
            </a:r>
          </a:p>
          <a:p>
            <a:endParaRPr lang="en-GB" dirty="0"/>
          </a:p>
        </p:txBody>
      </p:sp>
      <p:sp>
        <p:nvSpPr>
          <p:cNvPr id="4" name="AutoShape 9">
            <a:extLst>
              <a:ext uri="{FF2B5EF4-FFF2-40B4-BE49-F238E27FC236}">
                <a16:creationId xmlns:a16="http://schemas.microsoft.com/office/drawing/2014/main" id="{4BDD67B7-0077-4FDC-8283-8757E946C9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5936" y="1772444"/>
            <a:ext cx="5040560" cy="3240732"/>
          </a:xfrm>
          <a:prstGeom prst="triangle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altLang="en-US" dirty="0">
              <a:latin typeface="Tahoma" pitchFamily="34" charset="0"/>
            </a:endParaRP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4008F16E-9331-450B-A564-90285ADA49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042" y="4437584"/>
            <a:ext cx="39608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0000"/>
                </a:solidFill>
              </a:rPr>
              <a:t>   Ignore</a:t>
            </a:r>
            <a:endParaRPr lang="en-US" altLang="en-US" sz="2000" b="1" dirty="0">
              <a:solidFill>
                <a:srgbClr val="FF0000"/>
              </a:solidFill>
            </a:endParaRPr>
          </a:p>
        </p:txBody>
      </p:sp>
      <p:sp>
        <p:nvSpPr>
          <p:cNvPr id="6" name="Text Box 8">
            <a:extLst>
              <a:ext uri="{FF2B5EF4-FFF2-40B4-BE49-F238E27FC236}">
                <a16:creationId xmlns:a16="http://schemas.microsoft.com/office/drawing/2014/main" id="{9003B796-CF22-4BC7-8629-993F177D9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95330" y="4005784"/>
            <a:ext cx="34210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C000"/>
                </a:solidFill>
              </a:rPr>
              <a:t>Pretend</a:t>
            </a:r>
            <a:endParaRPr lang="en-US" altLang="en-US" sz="2000" b="1" dirty="0">
              <a:solidFill>
                <a:srgbClr val="FFC000"/>
              </a:solidFill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B17FBF22-0381-4338-816D-04B6A89434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6305" y="3500959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  </a:t>
            </a:r>
            <a:r>
              <a:rPr lang="en-GB" altLang="en-US" sz="2000" b="1" dirty="0">
                <a:solidFill>
                  <a:srgbClr val="FFFF00"/>
                </a:solidFill>
              </a:rPr>
              <a:t>Selective</a:t>
            </a:r>
            <a:endParaRPr lang="en-US" altLang="en-US" sz="2000" b="1" dirty="0">
              <a:solidFill>
                <a:srgbClr val="FFFF00"/>
              </a:solidFill>
            </a:endParaRPr>
          </a:p>
        </p:txBody>
      </p:sp>
      <p:sp>
        <p:nvSpPr>
          <p:cNvPr id="8" name="Text Box 6">
            <a:extLst>
              <a:ext uri="{FF2B5EF4-FFF2-40B4-BE49-F238E27FC236}">
                <a16:creationId xmlns:a16="http://schemas.microsoft.com/office/drawing/2014/main" id="{DE00C05A-CDAD-4CB4-B4FF-4F253AB433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3642" y="2997721"/>
            <a:ext cx="24479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92D050"/>
                </a:solidFill>
              </a:rPr>
              <a:t>Active</a:t>
            </a:r>
            <a:endParaRPr lang="en-US" altLang="en-US" sz="2000" b="1" dirty="0">
              <a:solidFill>
                <a:srgbClr val="92D050"/>
              </a:solidFill>
            </a:endParaRPr>
          </a:p>
        </p:txBody>
      </p:sp>
      <p:sp>
        <p:nvSpPr>
          <p:cNvPr id="9" name="Text Box 5">
            <a:extLst>
              <a:ext uri="{FF2B5EF4-FFF2-40B4-BE49-F238E27FC236}">
                <a16:creationId xmlns:a16="http://schemas.microsoft.com/office/drawing/2014/main" id="{56310A54-16B1-4A30-8DB6-0F54B2911D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4005" y="2564334"/>
            <a:ext cx="17287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00B050"/>
                </a:solidFill>
              </a:rPr>
              <a:t>Empathetic</a:t>
            </a:r>
            <a:r>
              <a:rPr lang="en-US" altLang="en-US" dirty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10" name="Line 10">
            <a:extLst>
              <a:ext uri="{FF2B5EF4-FFF2-40B4-BE49-F238E27FC236}">
                <a16:creationId xmlns:a16="http://schemas.microsoft.com/office/drawing/2014/main" id="{8B6AD08A-42C8-45DF-8A08-BD1E28BA41E3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9092" y="2708796"/>
            <a:ext cx="37449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Line 11">
            <a:extLst>
              <a:ext uri="{FF2B5EF4-FFF2-40B4-BE49-F238E27FC236}">
                <a16:creationId xmlns:a16="http://schemas.microsoft.com/office/drawing/2014/main" id="{CE6B5DB1-F513-428A-A108-7365928B2D60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7655" y="3213621"/>
            <a:ext cx="3816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Line 12">
            <a:extLst>
              <a:ext uri="{FF2B5EF4-FFF2-40B4-BE49-F238E27FC236}">
                <a16:creationId xmlns:a16="http://schemas.microsoft.com/office/drawing/2014/main" id="{2B4B21D0-511B-4E6D-A6FC-F40749A860E6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7655" y="3716859"/>
            <a:ext cx="3816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Line 13">
            <a:extLst>
              <a:ext uri="{FF2B5EF4-FFF2-40B4-BE49-F238E27FC236}">
                <a16:creationId xmlns:a16="http://schemas.microsoft.com/office/drawing/2014/main" id="{6359925C-2596-4EE6-BD46-8529219C5777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7655" y="4148659"/>
            <a:ext cx="3816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4">
            <a:extLst>
              <a:ext uri="{FF2B5EF4-FFF2-40B4-BE49-F238E27FC236}">
                <a16:creationId xmlns:a16="http://schemas.microsoft.com/office/drawing/2014/main" id="{27C6AE9F-E255-44A7-8823-2CB03C3E2D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908449" y="4580459"/>
            <a:ext cx="3815556" cy="66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Text Box 15">
            <a:extLst>
              <a:ext uri="{FF2B5EF4-FFF2-40B4-BE49-F238E27FC236}">
                <a16:creationId xmlns:a16="http://schemas.microsoft.com/office/drawing/2014/main" id="{F3B485D9-738F-4D75-909B-D9035917D0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2492896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/>
              <a:t>Level 5</a:t>
            </a:r>
            <a:endParaRPr lang="en-US" altLang="en-US" sz="2000" b="1" dirty="0"/>
          </a:p>
        </p:txBody>
      </p:sp>
      <p:sp>
        <p:nvSpPr>
          <p:cNvPr id="16" name="Text Box 16">
            <a:extLst>
              <a:ext uri="{FF2B5EF4-FFF2-40B4-BE49-F238E27FC236}">
                <a16:creationId xmlns:a16="http://schemas.microsoft.com/office/drawing/2014/main" id="{693A6313-586E-4F36-92A0-FCFB264412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2997721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/>
              <a:t>Level 4</a:t>
            </a:r>
            <a:endParaRPr lang="en-US" altLang="en-US" sz="2000" b="1"/>
          </a:p>
        </p:txBody>
      </p:sp>
      <p:sp>
        <p:nvSpPr>
          <p:cNvPr id="17" name="Text Box 17">
            <a:extLst>
              <a:ext uri="{FF2B5EF4-FFF2-40B4-BE49-F238E27FC236}">
                <a16:creationId xmlns:a16="http://schemas.microsoft.com/office/drawing/2014/main" id="{AB6F088A-E59C-4380-BFF8-020322D504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3500959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/>
              <a:t>Level 3</a:t>
            </a:r>
            <a:endParaRPr lang="en-US" altLang="en-US" sz="2000" b="1"/>
          </a:p>
        </p:txBody>
      </p:sp>
      <p:sp>
        <p:nvSpPr>
          <p:cNvPr id="18" name="Text Box 18">
            <a:extLst>
              <a:ext uri="{FF2B5EF4-FFF2-40B4-BE49-F238E27FC236}">
                <a16:creationId xmlns:a16="http://schemas.microsoft.com/office/drawing/2014/main" id="{DD198EC9-185C-4649-A7FD-A0DF273C81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3932759"/>
            <a:ext cx="28813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/>
              <a:t>Level 2</a:t>
            </a:r>
            <a:endParaRPr lang="en-US" altLang="en-US" sz="2000" b="1"/>
          </a:p>
        </p:txBody>
      </p:sp>
      <p:sp>
        <p:nvSpPr>
          <p:cNvPr id="19" name="Text Box 19">
            <a:extLst>
              <a:ext uri="{FF2B5EF4-FFF2-40B4-BE49-F238E27FC236}">
                <a16:creationId xmlns:a16="http://schemas.microsoft.com/office/drawing/2014/main" id="{79FC9DE7-5BAF-4C4A-86D3-1C9951778A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4364559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/>
              <a:t>Level 1</a:t>
            </a:r>
            <a:endParaRPr lang="en-US" altLang="en-US" sz="2000" b="1"/>
          </a:p>
        </p:txBody>
      </p:sp>
    </p:spTree>
    <p:extLst>
      <p:ext uri="{BB962C8B-B14F-4D97-AF65-F5344CB8AC3E}">
        <p14:creationId xmlns:p14="http://schemas.microsoft.com/office/powerpoint/2010/main" val="74451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B54F8-2323-496B-950C-CB11D020F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A Communication Cycle</a:t>
            </a:r>
          </a:p>
        </p:txBody>
      </p:sp>
      <p:pic>
        <p:nvPicPr>
          <p:cNvPr id="4" name="Picture 3" descr="C:\Users\Bob Wilson\Desktop\communication-cycle.jpg">
            <a:extLst>
              <a:ext uri="{FF2B5EF4-FFF2-40B4-BE49-F238E27FC236}">
                <a16:creationId xmlns:a16="http://schemas.microsoft.com/office/drawing/2014/main" id="{60C4BEFE-722D-4B55-92F4-A2F4F23C14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24744"/>
            <a:ext cx="5688632" cy="4322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628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Communication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Communication Cycle</a:t>
            </a:r>
            <a:r>
              <a:rPr lang="en-GB" dirty="0"/>
              <a:t> video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8353B-BFDB-4541-89DD-38B1ED2D9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Shannon-Weaver Mathematical Model, 1949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D7C91E1-33EF-44CD-83BE-5A0C569D4DE9}"/>
              </a:ext>
            </a:extLst>
          </p:cNvPr>
          <p:cNvSpPr/>
          <p:nvPr/>
        </p:nvSpPr>
        <p:spPr>
          <a:xfrm>
            <a:off x="179512" y="1914393"/>
            <a:ext cx="12961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Information Source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451F6B0-7C01-4AE4-8849-EDF824009222}"/>
              </a:ext>
            </a:extLst>
          </p:cNvPr>
          <p:cNvSpPr/>
          <p:nvPr/>
        </p:nvSpPr>
        <p:spPr>
          <a:xfrm>
            <a:off x="3959933" y="4262643"/>
            <a:ext cx="1352381" cy="9743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Noise Source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875F66A-28A9-44B8-8B86-9DB4F9D868DB}"/>
              </a:ext>
            </a:extLst>
          </p:cNvPr>
          <p:cNvSpPr/>
          <p:nvPr/>
        </p:nvSpPr>
        <p:spPr>
          <a:xfrm>
            <a:off x="1870213" y="1914393"/>
            <a:ext cx="12961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Transmitter (Encoder)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2D903A8-B3B2-433D-8D79-8042D3FF0398}"/>
              </a:ext>
            </a:extLst>
          </p:cNvPr>
          <p:cNvSpPr/>
          <p:nvPr/>
        </p:nvSpPr>
        <p:spPr>
          <a:xfrm>
            <a:off x="4139952" y="1914393"/>
            <a:ext cx="992343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Channel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FF4DCB-3A1D-4916-9E50-1C86259E925C}"/>
              </a:ext>
            </a:extLst>
          </p:cNvPr>
          <p:cNvSpPr/>
          <p:nvPr/>
        </p:nvSpPr>
        <p:spPr>
          <a:xfrm>
            <a:off x="6153202" y="1910854"/>
            <a:ext cx="12961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Receiver (Decoder)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049BD88-1B51-4D60-95E5-172FBF3B10D3}"/>
              </a:ext>
            </a:extLst>
          </p:cNvPr>
          <p:cNvSpPr/>
          <p:nvPr/>
        </p:nvSpPr>
        <p:spPr>
          <a:xfrm>
            <a:off x="7790644" y="1903776"/>
            <a:ext cx="12961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Destination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9E78056-C63E-4F93-95B3-62E0EFA72826}"/>
              </a:ext>
            </a:extLst>
          </p:cNvPr>
          <p:cNvCxnSpPr>
            <a:stCxn id="4" idx="3"/>
            <a:endCxn id="6" idx="1"/>
          </p:cNvCxnSpPr>
          <p:nvPr/>
        </p:nvCxnSpPr>
        <p:spPr>
          <a:xfrm>
            <a:off x="1475656" y="2382445"/>
            <a:ext cx="39455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58FFC97-9FDB-4051-B774-A6D11F6052D5}"/>
              </a:ext>
            </a:extLst>
          </p:cNvPr>
          <p:cNvCxnSpPr>
            <a:cxnSpLocks/>
            <a:stCxn id="6" idx="3"/>
            <a:endCxn id="7" idx="1"/>
          </p:cNvCxnSpPr>
          <p:nvPr/>
        </p:nvCxnSpPr>
        <p:spPr>
          <a:xfrm>
            <a:off x="3166357" y="2382445"/>
            <a:ext cx="973595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3F38E26-078C-4D9F-B60B-1F7153072692}"/>
              </a:ext>
            </a:extLst>
          </p:cNvPr>
          <p:cNvCxnSpPr>
            <a:cxnSpLocks/>
            <a:stCxn id="7" idx="3"/>
            <a:endCxn id="8" idx="1"/>
          </p:cNvCxnSpPr>
          <p:nvPr/>
        </p:nvCxnSpPr>
        <p:spPr>
          <a:xfrm flipV="1">
            <a:off x="5132295" y="2378906"/>
            <a:ext cx="1020907" cy="353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56F78097-2156-494A-B35A-8461B1B144ED}"/>
              </a:ext>
            </a:extLst>
          </p:cNvPr>
          <p:cNvCxnSpPr>
            <a:stCxn id="8" idx="3"/>
            <a:endCxn id="9" idx="1"/>
          </p:cNvCxnSpPr>
          <p:nvPr/>
        </p:nvCxnSpPr>
        <p:spPr>
          <a:xfrm flipV="1">
            <a:off x="7449346" y="2371828"/>
            <a:ext cx="341298" cy="707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112643D4-AEF0-46D4-94D1-8C89945D506A}"/>
              </a:ext>
            </a:extLst>
          </p:cNvPr>
          <p:cNvSpPr txBox="1"/>
          <p:nvPr/>
        </p:nvSpPr>
        <p:spPr>
          <a:xfrm>
            <a:off x="1114128" y="3133883"/>
            <a:ext cx="1585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Message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21F2320-84C5-45D1-A41A-00F84ADA1FDD}"/>
              </a:ext>
            </a:extLst>
          </p:cNvPr>
          <p:cNvSpPr txBox="1"/>
          <p:nvPr/>
        </p:nvSpPr>
        <p:spPr>
          <a:xfrm>
            <a:off x="7061189" y="3141352"/>
            <a:ext cx="1399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Message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2DED6C1-1CA2-400E-9277-6C2715184B9A}"/>
              </a:ext>
            </a:extLst>
          </p:cNvPr>
          <p:cNvSpPr txBox="1"/>
          <p:nvPr/>
        </p:nvSpPr>
        <p:spPr>
          <a:xfrm>
            <a:off x="3190662" y="2447194"/>
            <a:ext cx="8210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Signal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50A9F82-67A0-4BFE-B3F0-6A4B3E9ABE89}"/>
              </a:ext>
            </a:extLst>
          </p:cNvPr>
          <p:cNvSpPr txBox="1"/>
          <p:nvPr/>
        </p:nvSpPr>
        <p:spPr>
          <a:xfrm>
            <a:off x="5083943" y="2447194"/>
            <a:ext cx="11176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Received</a:t>
            </a:r>
          </a:p>
          <a:p>
            <a:pPr algn="ctr"/>
            <a:r>
              <a:rPr lang="en-GB" sz="1600" b="1" dirty="0"/>
              <a:t>Signal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D2D2A3AC-8429-4680-9C87-459D65BE424C}"/>
              </a:ext>
            </a:extLst>
          </p:cNvPr>
          <p:cNvCxnSpPr>
            <a:stCxn id="5" idx="0"/>
            <a:endCxn id="7" idx="2"/>
          </p:cNvCxnSpPr>
          <p:nvPr/>
        </p:nvCxnSpPr>
        <p:spPr>
          <a:xfrm flipV="1">
            <a:off x="4636124" y="2850497"/>
            <a:ext cx="0" cy="14121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2249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Shannon-Weaver Mathematical Model, 1949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Video link of The Shannon-Weaver Mathematical Model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AF12B-7596-4855-9C0E-F51355940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269" y="125760"/>
            <a:ext cx="8229600" cy="85496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Berlo’s Model of Communication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5FCBCE5-C593-4606-8713-6C0E86AC1905}"/>
              </a:ext>
            </a:extLst>
          </p:cNvPr>
          <p:cNvSpPr/>
          <p:nvPr/>
        </p:nvSpPr>
        <p:spPr>
          <a:xfrm>
            <a:off x="251520" y="1124744"/>
            <a:ext cx="1728192" cy="4171602"/>
          </a:xfrm>
          <a:prstGeom prst="roundRect">
            <a:avLst/>
          </a:prstGeom>
          <a:effectLst>
            <a:outerShdw blurRad="50800" dist="165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u="sng" dirty="0"/>
              <a:t>Source</a:t>
            </a:r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Communication Skills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Attitudes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Knowledge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Social System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Culture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772D7F4-6D27-4E1E-B362-80C6D736779A}"/>
              </a:ext>
            </a:extLst>
          </p:cNvPr>
          <p:cNvSpPr/>
          <p:nvPr/>
        </p:nvSpPr>
        <p:spPr>
          <a:xfrm>
            <a:off x="3137760" y="1124744"/>
            <a:ext cx="1400809" cy="41716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u="sng" dirty="0"/>
          </a:p>
          <a:p>
            <a:pPr algn="ctr"/>
            <a:r>
              <a:rPr lang="en-GB" sz="1600" b="1" u="sng" dirty="0"/>
              <a:t>Message</a:t>
            </a:r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Content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Elements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Treatment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Structure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Code</a:t>
            </a:r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109E0E7-CC58-4690-A116-84012DE6AEFE}"/>
              </a:ext>
            </a:extLst>
          </p:cNvPr>
          <p:cNvSpPr/>
          <p:nvPr/>
        </p:nvSpPr>
        <p:spPr>
          <a:xfrm>
            <a:off x="4758364" y="1134763"/>
            <a:ext cx="1400809" cy="41716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u="sng" dirty="0"/>
          </a:p>
          <a:p>
            <a:pPr algn="ctr"/>
            <a:endParaRPr lang="en-GB" sz="1400" b="1" u="sng" dirty="0"/>
          </a:p>
          <a:p>
            <a:pPr algn="ctr"/>
            <a:endParaRPr lang="en-GB" sz="1400" b="1" u="sng" dirty="0"/>
          </a:p>
          <a:p>
            <a:pPr algn="ctr"/>
            <a:endParaRPr lang="en-GB" sz="1400" b="1" u="sng" dirty="0"/>
          </a:p>
          <a:p>
            <a:pPr algn="ctr"/>
            <a:endParaRPr lang="en-GB" sz="1400" b="1" u="sng" dirty="0"/>
          </a:p>
          <a:p>
            <a:pPr algn="ctr"/>
            <a:endParaRPr lang="en-GB" sz="1400" b="1" u="sng" dirty="0"/>
          </a:p>
          <a:p>
            <a:pPr algn="ctr"/>
            <a:r>
              <a:rPr lang="en-GB" sz="1600" b="1" u="sng" dirty="0"/>
              <a:t>Channel</a:t>
            </a:r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Hearing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Seeing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Touching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Smelling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Tasting</a:t>
            </a:r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D1D86B0-C5AD-474B-8BBD-A762D1BBA5A5}"/>
              </a:ext>
            </a:extLst>
          </p:cNvPr>
          <p:cNvSpPr/>
          <p:nvPr/>
        </p:nvSpPr>
        <p:spPr>
          <a:xfrm>
            <a:off x="7278571" y="1124744"/>
            <a:ext cx="1728192" cy="4171602"/>
          </a:xfrm>
          <a:prstGeom prst="roundRect">
            <a:avLst/>
          </a:prstGeom>
          <a:effectLst>
            <a:outerShdw blurRad="63500" dist="165100" dir="288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u="sng" dirty="0"/>
              <a:t>Receiver</a:t>
            </a:r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Communication Skills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Attitudes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Knowledge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Social System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Culture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A3563F-CD8C-4ABD-9B13-E577CA0D2A29}"/>
              </a:ext>
            </a:extLst>
          </p:cNvPr>
          <p:cNvSpPr txBox="1"/>
          <p:nvPr/>
        </p:nvSpPr>
        <p:spPr>
          <a:xfrm>
            <a:off x="2113949" y="1412776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Encodes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E5FAC5-4122-420B-ADA9-ED2B9319E6E6}"/>
              </a:ext>
            </a:extLst>
          </p:cNvPr>
          <p:cNvSpPr txBox="1"/>
          <p:nvPr/>
        </p:nvSpPr>
        <p:spPr>
          <a:xfrm>
            <a:off x="6297664" y="1412776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Decodes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6E8CC55-6168-4439-BF69-70C144B78080}"/>
              </a:ext>
            </a:extLst>
          </p:cNvPr>
          <p:cNvCxnSpPr/>
          <p:nvPr/>
        </p:nvCxnSpPr>
        <p:spPr>
          <a:xfrm>
            <a:off x="1995411" y="1720553"/>
            <a:ext cx="1103699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BCED88A-3FA6-40C4-8EB4-6EA38DF1F845}"/>
              </a:ext>
            </a:extLst>
          </p:cNvPr>
          <p:cNvCxnSpPr>
            <a:cxnSpLocks/>
          </p:cNvCxnSpPr>
          <p:nvPr/>
        </p:nvCxnSpPr>
        <p:spPr>
          <a:xfrm>
            <a:off x="6159173" y="1720553"/>
            <a:ext cx="115085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05CB214-B682-417D-9C15-B5695474AA85}"/>
              </a:ext>
            </a:extLst>
          </p:cNvPr>
          <p:cNvCxnSpPr>
            <a:cxnSpLocks/>
          </p:cNvCxnSpPr>
          <p:nvPr/>
        </p:nvCxnSpPr>
        <p:spPr>
          <a:xfrm>
            <a:off x="4538569" y="1720553"/>
            <a:ext cx="263949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8E823250-255C-4254-825A-0FEB01F659FE}"/>
              </a:ext>
            </a:extLst>
          </p:cNvPr>
          <p:cNvSpPr txBox="1"/>
          <p:nvPr/>
        </p:nvSpPr>
        <p:spPr>
          <a:xfrm>
            <a:off x="528417" y="5390802"/>
            <a:ext cx="80871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A Source encodes a Message for a Channel, then to a Receiver, who decodes it: S-M-C-R Model</a:t>
            </a:r>
          </a:p>
        </p:txBody>
      </p:sp>
    </p:spTree>
    <p:extLst>
      <p:ext uri="{BB962C8B-B14F-4D97-AF65-F5344CB8AC3E}">
        <p14:creationId xmlns:p14="http://schemas.microsoft.com/office/powerpoint/2010/main" val="19884716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Berlo’s</a:t>
            </a:r>
            <a:r>
              <a:rPr lang="en-GB" b="1" dirty="0"/>
              <a:t> Model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Video of </a:t>
            </a:r>
            <a:r>
              <a:rPr lang="en-GB" dirty="0" err="1">
                <a:hlinkClick r:id="rId2"/>
              </a:rPr>
              <a:t>Berlo’s</a:t>
            </a:r>
            <a:r>
              <a:rPr lang="en-GB" dirty="0">
                <a:hlinkClick r:id="rId2"/>
              </a:rPr>
              <a:t> Model of Communication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26725-BB54-457C-92BE-F4D946D99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Schramm’s Model of Communication, 1954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9E05C18-BBB7-41D0-82ED-B6166BC58685}"/>
              </a:ext>
            </a:extLst>
          </p:cNvPr>
          <p:cNvSpPr/>
          <p:nvPr/>
        </p:nvSpPr>
        <p:spPr>
          <a:xfrm>
            <a:off x="3419872" y="1628800"/>
            <a:ext cx="230425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Message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42E222B-3526-488E-AA2D-D01212881D8D}"/>
              </a:ext>
            </a:extLst>
          </p:cNvPr>
          <p:cNvSpPr/>
          <p:nvPr/>
        </p:nvSpPr>
        <p:spPr>
          <a:xfrm>
            <a:off x="3402926" y="4164743"/>
            <a:ext cx="230425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Message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F341BFB-602C-4695-A7CA-7E3796F86616}"/>
              </a:ext>
            </a:extLst>
          </p:cNvPr>
          <p:cNvSpPr/>
          <p:nvPr/>
        </p:nvSpPr>
        <p:spPr>
          <a:xfrm>
            <a:off x="5608210" y="2932173"/>
            <a:ext cx="2304256" cy="136815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Decoder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Interpreter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Encoder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CED1D81-9ABA-4EEE-A8A8-08A1C0603232}"/>
              </a:ext>
            </a:extLst>
          </p:cNvPr>
          <p:cNvSpPr/>
          <p:nvPr/>
        </p:nvSpPr>
        <p:spPr>
          <a:xfrm>
            <a:off x="1197968" y="2849480"/>
            <a:ext cx="2304256" cy="136815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Encoder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Interpreter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b="1" dirty="0"/>
              <a:t>Decoder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8EE7E80-BF77-4F3E-8735-D7C638D54A8C}"/>
              </a:ext>
            </a:extLst>
          </p:cNvPr>
          <p:cNvCxnSpPr>
            <a:stCxn id="7" idx="7"/>
            <a:endCxn id="4" idx="3"/>
          </p:cNvCxnSpPr>
          <p:nvPr/>
        </p:nvCxnSpPr>
        <p:spPr>
          <a:xfrm flipV="1">
            <a:off x="3164774" y="2796591"/>
            <a:ext cx="592548" cy="25325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157E6BA-C62F-4190-B61B-91249E14D23D}"/>
              </a:ext>
            </a:extLst>
          </p:cNvPr>
          <p:cNvCxnSpPr>
            <a:stCxn id="4" idx="5"/>
            <a:endCxn id="6" idx="1"/>
          </p:cNvCxnSpPr>
          <p:nvPr/>
        </p:nvCxnSpPr>
        <p:spPr>
          <a:xfrm>
            <a:off x="5386678" y="2796591"/>
            <a:ext cx="558982" cy="33594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D847EC8-78A8-4A9E-8B7D-797D701C2F03}"/>
              </a:ext>
            </a:extLst>
          </p:cNvPr>
          <p:cNvCxnSpPr>
            <a:stCxn id="6" idx="3"/>
            <a:endCxn id="5" idx="7"/>
          </p:cNvCxnSpPr>
          <p:nvPr/>
        </p:nvCxnSpPr>
        <p:spPr>
          <a:xfrm flipH="1">
            <a:off x="5369732" y="4099964"/>
            <a:ext cx="575928" cy="26514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28B0633-A61E-450B-B77D-D64E6814CB50}"/>
              </a:ext>
            </a:extLst>
          </p:cNvPr>
          <p:cNvCxnSpPr>
            <a:stCxn id="5" idx="1"/>
            <a:endCxn id="7" idx="5"/>
          </p:cNvCxnSpPr>
          <p:nvPr/>
        </p:nvCxnSpPr>
        <p:spPr>
          <a:xfrm flipH="1" flipV="1">
            <a:off x="3164774" y="4017271"/>
            <a:ext cx="575602" cy="34783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805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E88EB-736D-4E83-85EB-9B37487F9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Exercise: Comparative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808C1-53E7-4EDA-A9D5-DFB0098E3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408866"/>
            <a:ext cx="8712968" cy="391703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>
                <a:latin typeface="+mj-lt"/>
                <a:cs typeface="Arial" charset="0"/>
              </a:rPr>
              <a:t>Explain the similarities and the differences between the four models shown (and reasons for these):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altLang="en-US" sz="2800" dirty="0">
                <a:latin typeface="+mj-lt"/>
                <a:cs typeface="Arial" charset="0"/>
              </a:rPr>
              <a:t>Communication Cycle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altLang="en-US" sz="2800" dirty="0">
                <a:latin typeface="+mj-lt"/>
                <a:cs typeface="Arial" charset="0"/>
              </a:rPr>
              <a:t>Shannon-Weaver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altLang="en-US" sz="2800" dirty="0" err="1">
                <a:latin typeface="+mj-lt"/>
                <a:cs typeface="Arial" charset="0"/>
              </a:rPr>
              <a:t>Berlo</a:t>
            </a:r>
            <a:endParaRPr lang="en-GB" altLang="en-US" sz="2800" dirty="0">
              <a:latin typeface="+mj-lt"/>
              <a:cs typeface="Arial" charset="0"/>
            </a:endParaRPr>
          </a:p>
          <a:p>
            <a:pPr lvl="2">
              <a:buFont typeface="Wingdings" panose="05000000000000000000" pitchFamily="2" charset="2"/>
              <a:buChar char="Ø"/>
            </a:pPr>
            <a:r>
              <a:rPr lang="en-GB" altLang="en-US" sz="2800" dirty="0">
                <a:latin typeface="+mj-lt"/>
                <a:cs typeface="Arial" charset="0"/>
              </a:rPr>
              <a:t>Schramm</a:t>
            </a:r>
          </a:p>
          <a:p>
            <a:pPr>
              <a:buFont typeface="+mj-lt"/>
              <a:buAutoNum type="arabicPeriod"/>
            </a:pPr>
            <a:endParaRPr lang="en-GB" altLang="en-US" sz="2800" dirty="0">
              <a:latin typeface="+mj-lt"/>
              <a:cs typeface="Arial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>
                <a:latin typeface="+mj-lt"/>
                <a:cs typeface="Arial" charset="0"/>
              </a:rPr>
              <a:t>Explain the relevance of the models for effective communication in management.</a:t>
            </a:r>
          </a:p>
          <a:p>
            <a:pPr>
              <a:buFont typeface="+mj-lt"/>
              <a:buAutoNum type="arabicPeriod"/>
            </a:pPr>
            <a:endParaRPr lang="en-GB" altLang="en-US" sz="2800" dirty="0">
              <a:latin typeface="+mj-lt"/>
              <a:cs typeface="Arial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>
                <a:latin typeface="+mj-lt"/>
                <a:cs typeface="Arial" charset="0"/>
              </a:rPr>
              <a:t>Write-up (flip chart) and present results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0268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19C45-359C-49D3-B254-DBA16A011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171400"/>
            <a:ext cx="8784976" cy="1143000"/>
          </a:xfrm>
        </p:spPr>
        <p:txBody>
          <a:bodyPr>
            <a:normAutofit/>
          </a:bodyPr>
          <a:lstStyle/>
          <a:p>
            <a:r>
              <a:rPr lang="en-GB" sz="2800" b="1" dirty="0"/>
              <a:t>The Context Of Communication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5B77ED-84A5-48C5-8D02-1A9E3AD59793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4" y="692696"/>
            <a:ext cx="7128792" cy="487501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737564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E5825-3CA8-48F1-BA18-DE6B60E97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Exercise: The Context Of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6FB86-B85E-4D6A-ABF0-FAFFCDA5D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In groups, provide an explanation of the diagram. Draw out: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600" dirty="0"/>
              <a:t>Key Learning Points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600" dirty="0"/>
              <a:t>Any terms you don’t understand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600" dirty="0"/>
              <a:t>Which part of the diagram could have the biggest impact on the quality of your communications?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9561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3881F-CC60-4A5D-9FC3-E3EF7BE53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67540-1C3C-4AF2-8696-15BE91F66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communication models</a:t>
            </a:r>
          </a:p>
          <a:p>
            <a:r>
              <a:rPr lang="en-GB" dirty="0"/>
              <a:t>Each have strengths and weaknesses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D2DA0-34BB-496D-9596-44C2D12111D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868144" y="3165139"/>
            <a:ext cx="2530624" cy="2078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1659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475BC-3159-4BBD-9158-209ACA068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402" y="125760"/>
            <a:ext cx="8229600" cy="1143000"/>
          </a:xfrm>
        </p:spPr>
        <p:txBody>
          <a:bodyPr/>
          <a:lstStyle/>
          <a:p>
            <a:r>
              <a:rPr lang="en-GB" b="1" dirty="0"/>
              <a:t>Preparation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87A9D-2368-4FF9-97F0-70A74AA65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185" y="1312168"/>
            <a:ext cx="822960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/>
              <a:t>By the next session, have a look at Peter Morgan’s Text, and research the following:-</a:t>
            </a:r>
          </a:p>
          <a:p>
            <a:pPr algn="just"/>
            <a:r>
              <a:rPr lang="en-GB" dirty="0"/>
              <a:t>The Context Of Communication Model</a:t>
            </a:r>
          </a:p>
          <a:p>
            <a:r>
              <a:rPr lang="en-GB" dirty="0"/>
              <a:t>Paralinguistic Behaviours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5779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DA52748-D761-4B85-A552-FABE4E18BA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a908d394-d138-480e-87a3-ff44c37f991a"/>
    <ds:schemaRef ds:uri="http://purl.org/dc/elements/1.1/"/>
    <ds:schemaRef ds:uri="http://schemas.microsoft.com/office/2006/documentManagement/types"/>
    <ds:schemaRef ds:uri="f66716c4-314f-46c1-b01e-5a44c61897d8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1679</TotalTime>
  <Words>361</Words>
  <Application>Microsoft Office PowerPoint</Application>
  <PresentationFormat>On-screen Show (4:3)</PresentationFormat>
  <Paragraphs>185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Myriad Pro</vt:lpstr>
      <vt:lpstr>Tahoma</vt:lpstr>
      <vt:lpstr>Wingdings</vt:lpstr>
      <vt:lpstr>20140311PresentationUWTSDTemplate</vt:lpstr>
      <vt:lpstr>CertHE Skills for the Workplace Module: BMSK4002</vt:lpstr>
      <vt:lpstr>Structure of Lecture 7</vt:lpstr>
      <vt:lpstr>Reflection On Last Session</vt:lpstr>
      <vt:lpstr>Reflection On Last Session</vt:lpstr>
      <vt:lpstr>Reflection On Last Session</vt:lpstr>
      <vt:lpstr>A Communication Cycle</vt:lpstr>
      <vt:lpstr>A Communication Cycle</vt:lpstr>
      <vt:lpstr>The Shannon-Weaver Mathematical Model, 1949</vt:lpstr>
      <vt:lpstr>The Shannon-Weaver Mathematical Model, 1949</vt:lpstr>
      <vt:lpstr>Berlo’s Model of Communication</vt:lpstr>
      <vt:lpstr>Berlo’s Model of Communication</vt:lpstr>
      <vt:lpstr>Schramm’s Model of Communication, 1954</vt:lpstr>
      <vt:lpstr>Exercise: Comparative Study</vt:lpstr>
      <vt:lpstr>The Context Of Communication</vt:lpstr>
      <vt:lpstr>Exercise: The Context Of Communication</vt:lpstr>
      <vt:lpstr>Summary</vt:lpstr>
      <vt:lpstr>Preparation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Rachel Cook</cp:lastModifiedBy>
  <cp:revision>33</cp:revision>
  <dcterms:created xsi:type="dcterms:W3CDTF">2015-04-14T15:21:28Z</dcterms:created>
  <dcterms:modified xsi:type="dcterms:W3CDTF">2019-09-25T11:59:51Z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