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embeddings/oleObject1.bin" ContentType="application/vnd.openxmlformats-officedocument.oleObject"/>
  <Override PartName="/ppt/notesSlides/notesSlide12.xml" ContentType="application/vnd.openxmlformats-officedocument.presentationml.notesSlide+xml"/>
  <Override PartName="/ppt/embeddings/oleObject2.bin" ContentType="application/vnd.openxmlformats-officedocument.oleObject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</p:sldMasterIdLst>
  <p:notesMasterIdLst>
    <p:notesMasterId r:id="rId52"/>
  </p:notesMasterIdLst>
  <p:handoutMasterIdLst>
    <p:handoutMasterId r:id="rId53"/>
  </p:handoutMasterIdLst>
  <p:sldIdLst>
    <p:sldId id="468" r:id="rId2"/>
    <p:sldId id="415" r:id="rId3"/>
    <p:sldId id="416" r:id="rId4"/>
    <p:sldId id="417" r:id="rId5"/>
    <p:sldId id="418" r:id="rId6"/>
    <p:sldId id="419" r:id="rId7"/>
    <p:sldId id="420" r:id="rId8"/>
    <p:sldId id="423" r:id="rId9"/>
    <p:sldId id="424" r:id="rId10"/>
    <p:sldId id="427" r:id="rId11"/>
    <p:sldId id="425" r:id="rId12"/>
    <p:sldId id="426" r:id="rId13"/>
    <p:sldId id="428" r:id="rId14"/>
    <p:sldId id="429" r:id="rId15"/>
    <p:sldId id="430" r:id="rId16"/>
    <p:sldId id="431" r:id="rId17"/>
    <p:sldId id="432" r:id="rId18"/>
    <p:sldId id="433" r:id="rId19"/>
    <p:sldId id="437" r:id="rId20"/>
    <p:sldId id="467" r:id="rId21"/>
    <p:sldId id="438" r:id="rId22"/>
    <p:sldId id="434" r:id="rId23"/>
    <p:sldId id="439" r:id="rId24"/>
    <p:sldId id="440" r:id="rId25"/>
    <p:sldId id="441" r:id="rId26"/>
    <p:sldId id="435" r:id="rId27"/>
    <p:sldId id="442" r:id="rId28"/>
    <p:sldId id="443" r:id="rId29"/>
    <p:sldId id="444" r:id="rId30"/>
    <p:sldId id="446" r:id="rId31"/>
    <p:sldId id="447" r:id="rId32"/>
    <p:sldId id="449" r:id="rId33"/>
    <p:sldId id="450" r:id="rId34"/>
    <p:sldId id="451" r:id="rId35"/>
    <p:sldId id="452" r:id="rId36"/>
    <p:sldId id="453" r:id="rId37"/>
    <p:sldId id="454" r:id="rId38"/>
    <p:sldId id="455" r:id="rId39"/>
    <p:sldId id="456" r:id="rId40"/>
    <p:sldId id="457" r:id="rId41"/>
    <p:sldId id="458" r:id="rId42"/>
    <p:sldId id="459" r:id="rId43"/>
    <p:sldId id="460" r:id="rId44"/>
    <p:sldId id="461" r:id="rId45"/>
    <p:sldId id="462" r:id="rId46"/>
    <p:sldId id="448" r:id="rId47"/>
    <p:sldId id="463" r:id="rId48"/>
    <p:sldId id="466" r:id="rId49"/>
    <p:sldId id="464" r:id="rId50"/>
    <p:sldId id="465" r:id="rId5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sz="2800" b="1" kern="1200">
        <a:solidFill>
          <a:srgbClr val="CC3300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85E08"/>
    <a:srgbClr val="FF3300"/>
    <a:srgbClr val="CC3300"/>
    <a:srgbClr val="FFA827"/>
    <a:srgbClr val="BE6A0E"/>
    <a:srgbClr val="EE8512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22" autoAdjust="0"/>
    <p:restoredTop sz="94479" autoAdjust="0"/>
  </p:normalViewPr>
  <p:slideViewPr>
    <p:cSldViewPr>
      <p:cViewPr>
        <p:scale>
          <a:sx n="95" d="100"/>
          <a:sy n="95" d="100"/>
        </p:scale>
        <p:origin x="48" y="2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notesMaster" Target="notesMasters/notesMaster1.xml"/><Relationship Id="rId53" Type="http://schemas.openxmlformats.org/officeDocument/2006/relationships/handoutMaster" Target="handoutMasters/handoutMaster1.xml"/><Relationship Id="rId54" Type="http://schemas.openxmlformats.org/officeDocument/2006/relationships/printerSettings" Target="printerSettings/printerSettings1.bin"/><Relationship Id="rId55" Type="http://schemas.openxmlformats.org/officeDocument/2006/relationships/presProps" Target="presProps.xml"/><Relationship Id="rId56" Type="http://schemas.openxmlformats.org/officeDocument/2006/relationships/viewProps" Target="viewProps.xml"/><Relationship Id="rId57" Type="http://schemas.openxmlformats.org/officeDocument/2006/relationships/theme" Target="theme/theme1.xml"/><Relationship Id="rId58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_rels/viewProps.xml.rels><?xml version="1.0" encoding="UTF-8" standalone="yes"?>
<Relationships xmlns="http://schemas.openxmlformats.org/package/2006/relationships"><Relationship Id="rId11" Type="http://schemas.openxmlformats.org/officeDocument/2006/relationships/slide" Target="slides/slide37.xml"/><Relationship Id="rId12" Type="http://schemas.openxmlformats.org/officeDocument/2006/relationships/slide" Target="slides/slide50.xml"/><Relationship Id="rId1" Type="http://schemas.openxmlformats.org/officeDocument/2006/relationships/slide" Target="slides/slide1.xml"/><Relationship Id="rId2" Type="http://schemas.openxmlformats.org/officeDocument/2006/relationships/slide" Target="slides/slide10.xml"/><Relationship Id="rId3" Type="http://schemas.openxmlformats.org/officeDocument/2006/relationships/slide" Target="slides/slide11.xml"/><Relationship Id="rId4" Type="http://schemas.openxmlformats.org/officeDocument/2006/relationships/slide" Target="slides/slide12.xml"/><Relationship Id="rId5" Type="http://schemas.openxmlformats.org/officeDocument/2006/relationships/slide" Target="slides/slide13.xml"/><Relationship Id="rId6" Type="http://schemas.openxmlformats.org/officeDocument/2006/relationships/slide" Target="slides/slide14.xml"/><Relationship Id="rId7" Type="http://schemas.openxmlformats.org/officeDocument/2006/relationships/slide" Target="slides/slide15.xml"/><Relationship Id="rId8" Type="http://schemas.openxmlformats.org/officeDocument/2006/relationships/slide" Target="slides/slide17.xml"/><Relationship Id="rId9" Type="http://schemas.openxmlformats.org/officeDocument/2006/relationships/slide" Target="slides/slide18.xml"/><Relationship Id="rId10" Type="http://schemas.openxmlformats.org/officeDocument/2006/relationships/slide" Target="slides/slide2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2F6D3E4A-37A3-4652-979D-D59837553E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5398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4588" y="687388"/>
            <a:ext cx="4568825" cy="342582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effectLst/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F9535BD6-FAB7-4BE8-B3CD-462CB56F63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0297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A580E-6993-4F7D-B1E0-6A4B3A425227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DD6A9B-10B2-43F1-9157-065846D2B87E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8A6278F-C3E1-4193-AD2B-F89CD58567F8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5BC036-933B-4515-976D-EB8F47447045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E912FA-790B-4077-9DE2-F83261FE1F93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373F3E-BC46-401C-8A04-3B87190D0D01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5E5CE2-6B45-463B-916D-C89FEAEFD3B7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12787B-A04C-42D4-A810-FE1A5BBE8DD5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8CB3C2-6D9E-456C-A516-7A578A495E75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7805E7-4559-44E8-9124-CF5D4D5838B3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064033-83DF-4AB4-87E8-869202DBB752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85A58A-DD42-4349-AB25-B49007B3BAD8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14992E-3D73-463B-89A9-784F8970F4DB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4334C0-5C28-4A07-8BC7-1139965902A4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42B53D-7639-4029-9CCC-2FD546FEAF5D}" type="slidenum">
              <a:rPr lang="en-US" smtClean="0"/>
              <a:pPr/>
              <a:t>33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BE74C0-CA22-42D8-A048-9E6711B6EAAD}" type="slidenum">
              <a:rPr lang="en-US" smtClean="0"/>
              <a:pPr/>
              <a:t>34</a:t>
            </a:fld>
            <a:endParaRPr lang="en-US" smtClean="0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4334C0-5C28-4A07-8BC7-1139965902A4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9D2B35-F59E-460B-B54E-3308DEE3F7A8}" type="slidenum">
              <a:rPr lang="en-US" smtClean="0"/>
              <a:pPr/>
              <a:t>36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710F23-58BE-453D-9459-36D0E9D58A6A}" type="slidenum">
              <a:rPr lang="en-US" smtClean="0"/>
              <a:pPr/>
              <a:t>37</a:t>
            </a:fld>
            <a:endParaRPr lang="en-US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2411A0-05EA-42AA-9BDE-DC2CD03143BA}" type="slidenum">
              <a:rPr lang="en-US" smtClean="0"/>
              <a:pPr/>
              <a:t>38</a:t>
            </a:fld>
            <a:endParaRPr lang="en-US" smtClean="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54879D-03ED-48F4-AF93-48DF9E35DAF0}" type="slidenum">
              <a:rPr lang="en-US" smtClean="0"/>
              <a:pPr/>
              <a:t>39</a:t>
            </a:fld>
            <a:endParaRPr lang="en-US" smtClean="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DE0AAE-B9FE-4825-B0AC-3574A1DA3E92}" type="slidenum">
              <a:rPr lang="en-US"/>
              <a:pPr/>
              <a:t>40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6734D4-4939-47CE-BCF3-ED7AC2AAAC81}" type="slidenum">
              <a:rPr lang="en-US"/>
              <a:pPr/>
              <a:t>41</a:t>
            </a:fld>
            <a:endParaRPr lang="en-US"/>
          </a:p>
        </p:txBody>
      </p:sp>
      <p:sp>
        <p:nvSpPr>
          <p:cNvPr id="19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529C12A-AB6C-4D0A-AA5B-0F71A588FD03}" type="slidenum">
              <a:rPr lang="en-US"/>
              <a:pPr/>
              <a:t>42</a:t>
            </a:fld>
            <a:endParaRPr lang="en-US"/>
          </a:p>
        </p:txBody>
      </p:sp>
      <p:sp>
        <p:nvSpPr>
          <p:cNvPr id="197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CE59B6-FE64-4DAF-BD43-2B2C1DAD2E47}" type="slidenum">
              <a:rPr lang="en-US"/>
              <a:pPr/>
              <a:t>43</a:t>
            </a:fld>
            <a:endParaRPr lang="en-US"/>
          </a:p>
        </p:txBody>
      </p:sp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C779E8-6569-4AE0-9BDF-6E3F0EB45197}" type="slidenum">
              <a:rPr lang="en-US" smtClean="0"/>
              <a:pPr/>
              <a:t>44</a:t>
            </a:fld>
            <a:endParaRPr lang="en-US" smtClean="0"/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A67957-32CB-408D-831F-1612754B8472}" type="slidenum">
              <a:rPr lang="en-US" smtClean="0"/>
              <a:pPr/>
              <a:t>45</a:t>
            </a:fld>
            <a:endParaRPr lang="en-US" smtClean="0"/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A4334C0-5C28-4A07-8BC7-1139965902A4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48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58F519-1A6B-4580-A160-3CBD4DE588BE}" type="slidenum">
              <a:rPr lang="en-US" smtClean="0"/>
              <a:pPr/>
              <a:t>50</a:t>
            </a:fld>
            <a:endParaRPr lang="en-US" smtClean="0"/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26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1027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1028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13" name="Rectangle 1029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grpSp>
          <p:nvGrpSpPr>
            <p:cNvPr id="6" name="Group 1030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1031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  <p:sp>
            <p:nvSpPr>
              <p:cNvPr id="11" name="Rectangle 1032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+mn-cs"/>
                </a:endParaRPr>
              </a:p>
            </p:txBody>
          </p:sp>
        </p:grpSp>
        <p:sp>
          <p:nvSpPr>
            <p:cNvPr id="7" name="Rectangle 1033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8" name="Rectangle 1034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rgbClr val="F85E0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  <p:sp>
          <p:nvSpPr>
            <p:cNvPr id="9" name="Rectangle 1035"/>
            <p:cNvSpPr>
              <a:spLocks noChangeArrowheads="1"/>
            </p:cNvSpPr>
            <p:nvPr/>
          </p:nvSpPr>
          <p:spPr bwMode="auto">
            <a:xfrm flipV="1">
              <a:off x="199" y="2060"/>
              <a:ext cx="5476" cy="29"/>
            </a:xfrm>
            <a:prstGeom prst="rect">
              <a:avLst/>
            </a:prstGeom>
            <a:solidFill>
              <a:srgbClr val="F85E08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endParaRPr>
            </a:p>
          </p:txBody>
        </p:sp>
      </p:grpSp>
      <p:sp>
        <p:nvSpPr>
          <p:cNvPr id="93197" name="Rectangle 1037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77497" y="3886200"/>
            <a:ext cx="7780703" cy="2286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4000" b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dirty="0" smtClean="0"/>
              <a:t>Chapter 1</a:t>
            </a:r>
          </a:p>
          <a:p>
            <a:r>
              <a:rPr lang="en-US" dirty="0" smtClean="0"/>
              <a:t>Some Title ….</a:t>
            </a:r>
            <a:endParaRPr lang="en-US" dirty="0"/>
          </a:p>
        </p:txBody>
      </p:sp>
      <p:sp>
        <p:nvSpPr>
          <p:cNvPr id="14" name="Rectangle 13"/>
          <p:cNvSpPr>
            <a:spLocks noGrp="1" noChangeArrowheads="1"/>
          </p:cNvSpPr>
          <p:nvPr userDrawn="1"/>
        </p:nvSpPr>
        <p:spPr bwMode="auto">
          <a:xfrm>
            <a:off x="0" y="3048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>
              <a:spcBef>
                <a:spcPts val="1200"/>
              </a:spcBef>
              <a:defRPr/>
            </a:pPr>
            <a:r>
              <a:rPr lang="en-US" dirty="0" smtClean="0">
                <a:solidFill>
                  <a:srgbClr val="F85E08"/>
                </a:solidFill>
              </a:rPr>
              <a:t/>
            </a:r>
            <a:br>
              <a:rPr lang="en-US" dirty="0" smtClean="0">
                <a:solidFill>
                  <a:srgbClr val="F85E08"/>
                </a:solidFill>
              </a:rPr>
            </a:br>
            <a:r>
              <a:rPr lang="en-US" dirty="0">
                <a:solidFill>
                  <a:srgbClr val="F85E08"/>
                </a:solidFill>
              </a:rPr>
              <a:t/>
            </a:r>
            <a:br>
              <a:rPr lang="en-US" dirty="0">
                <a:solidFill>
                  <a:srgbClr val="F85E08"/>
                </a:solidFill>
              </a:rPr>
            </a:br>
            <a:r>
              <a:rPr lang="en-US" dirty="0" smtClean="0">
                <a:solidFill>
                  <a:srgbClr val="F85E08"/>
                </a:solidFill>
              </a:rPr>
              <a:t/>
            </a:r>
            <a:br>
              <a:rPr lang="en-US" dirty="0" smtClean="0">
                <a:solidFill>
                  <a:srgbClr val="F85E08"/>
                </a:solidFill>
              </a:rPr>
            </a:br>
            <a:r>
              <a:rPr lang="en-US" sz="4000" b="0" dirty="0" smtClean="0">
                <a:solidFill>
                  <a:srgbClr val="F85E08"/>
                </a:solidFill>
              </a:rPr>
              <a:t>Business </a:t>
            </a:r>
            <a:r>
              <a:rPr lang="en-US" sz="4000" b="0" dirty="0">
                <a:solidFill>
                  <a:srgbClr val="F85E08"/>
                </a:solidFill>
              </a:rPr>
              <a:t>Intelligence and Analytics: Systems for Decision </a:t>
            </a:r>
            <a:r>
              <a:rPr lang="en-US" sz="4000" b="0" dirty="0" smtClean="0">
                <a:solidFill>
                  <a:srgbClr val="F85E08"/>
                </a:solidFill>
              </a:rPr>
              <a:t>Support </a:t>
            </a:r>
          </a:p>
          <a:p>
            <a:pPr>
              <a:spcBef>
                <a:spcPts val="1200"/>
              </a:spcBef>
              <a:defRPr/>
            </a:pPr>
            <a:r>
              <a:rPr lang="en-US" sz="4000" b="0" dirty="0" smtClean="0">
                <a:solidFill>
                  <a:srgbClr val="F85E08"/>
                </a:solidFill>
              </a:rPr>
              <a:t>(10</a:t>
            </a:r>
            <a:r>
              <a:rPr lang="en-US" sz="4000" b="0" baseline="30000" dirty="0" smtClean="0">
                <a:solidFill>
                  <a:srgbClr val="F85E08"/>
                </a:solidFill>
              </a:rPr>
              <a:t>th</a:t>
            </a:r>
            <a:r>
              <a:rPr lang="en-US" sz="4000" b="0" dirty="0" smtClean="0">
                <a:solidFill>
                  <a:srgbClr val="F85E08"/>
                </a:solidFill>
              </a:rPr>
              <a:t> Edition)</a:t>
            </a:r>
            <a:endParaRPr lang="en-US" sz="4000" b="0" dirty="0">
              <a:solidFill>
                <a:srgbClr val="F85E08"/>
              </a:solidFill>
            </a:endParaRPr>
          </a:p>
        </p:txBody>
      </p:sp>
      <p:pic>
        <p:nvPicPr>
          <p:cNvPr id="15" name="Picture 2" descr="http://ecx.images-amazon.com/images/I/51L11n8dpnL._SX258_BO1,204,203,200_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0857" y="2141538"/>
            <a:ext cx="1889222" cy="235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8193088" cy="48006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1524000"/>
            <a:ext cx="381000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1524000"/>
            <a:ext cx="381000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50825"/>
            <a:ext cx="1951038" cy="5881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50825"/>
            <a:ext cx="5700712" cy="5881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402A8D-DDAC-497C-93D6-0F6E7DA747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159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9" name="Text Box 19"/>
          <p:cNvSpPr txBox="1">
            <a:spLocks noChangeArrowheads="1"/>
          </p:cNvSpPr>
          <p:nvPr/>
        </p:nvSpPr>
        <p:spPr bwMode="auto">
          <a:xfrm>
            <a:off x="990600" y="6431578"/>
            <a:ext cx="7315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b">
            <a:spAutoFit/>
          </a:bodyPr>
          <a:lstStyle/>
          <a:p>
            <a:pPr algn="ctr">
              <a:spcBef>
                <a:spcPts val="600"/>
              </a:spcBef>
              <a:buClr>
                <a:schemeClr val="hlink"/>
              </a:buClr>
              <a:buSzPct val="110000"/>
              <a:buFont typeface="Wingdings" pitchFamily="2" charset="2"/>
              <a:buNone/>
              <a:defRPr/>
            </a:pPr>
            <a:r>
              <a:rPr lang="en-US" sz="1200" b="0" i="1" dirty="0">
                <a:solidFill>
                  <a:schemeClr val="tx1"/>
                </a:solidFill>
                <a:latin typeface="Arial" charset="0"/>
                <a:cs typeface="+mn-cs"/>
              </a:rPr>
              <a:t>     </a:t>
            </a:r>
            <a:r>
              <a:rPr lang="en-US" sz="1200" b="0" i="1" dirty="0">
                <a:solidFill>
                  <a:srgbClr val="0000CC"/>
                </a:solidFill>
                <a:latin typeface="Arial" charset="0"/>
                <a:cs typeface="+mn-cs"/>
              </a:rPr>
              <a:t>Copyright © </a:t>
            </a:r>
            <a:r>
              <a:rPr lang="en-US" sz="1200" b="0" i="1" dirty="0" smtClean="0">
                <a:solidFill>
                  <a:srgbClr val="0000CC"/>
                </a:solidFill>
                <a:latin typeface="Arial" charset="0"/>
                <a:cs typeface="+mn-cs"/>
              </a:rPr>
              <a:t>2014 </a:t>
            </a:r>
            <a:r>
              <a:rPr lang="en-US" sz="1200" b="0" i="1" dirty="0">
                <a:solidFill>
                  <a:srgbClr val="0000CC"/>
                </a:solidFill>
                <a:latin typeface="Arial" charset="0"/>
                <a:cs typeface="+mn-cs"/>
              </a:rPr>
              <a:t>Pearson Education, Inc. </a:t>
            </a:r>
            <a:endParaRPr lang="en-US" sz="1200" b="0" dirty="0">
              <a:solidFill>
                <a:srgbClr val="0000CC"/>
              </a:solidFill>
              <a:latin typeface="Arial" charset="0"/>
              <a:cs typeface="+mn-cs"/>
            </a:endParaRPr>
          </a:p>
        </p:txBody>
      </p:sp>
      <p:sp>
        <p:nvSpPr>
          <p:cNvPr id="92162" name="Rectangle 2"/>
          <p:cNvSpPr>
            <a:spLocks noChangeArrowheads="1"/>
          </p:cNvSpPr>
          <p:nvPr/>
        </p:nvSpPr>
        <p:spPr bwMode="ltGray">
          <a:xfrm>
            <a:off x="417513" y="731838"/>
            <a:ext cx="438150" cy="474662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ltGray">
          <a:xfrm>
            <a:off x="800100" y="731838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ltGray">
          <a:xfrm>
            <a:off x="541338" y="1154113"/>
            <a:ext cx="422275" cy="47466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5" name="Rectangle 5"/>
          <p:cNvSpPr>
            <a:spLocks noChangeArrowheads="1"/>
          </p:cNvSpPr>
          <p:nvPr/>
        </p:nvSpPr>
        <p:spPr bwMode="ltGray">
          <a:xfrm>
            <a:off x="911225" y="1154113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6" name="Rectangle 6"/>
          <p:cNvSpPr>
            <a:spLocks noChangeArrowheads="1"/>
          </p:cNvSpPr>
          <p:nvPr/>
        </p:nvSpPr>
        <p:spPr bwMode="ltGray">
          <a:xfrm>
            <a:off x="127000" y="1081088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7" name="Rectangle 7"/>
          <p:cNvSpPr>
            <a:spLocks noChangeArrowheads="1"/>
          </p:cNvSpPr>
          <p:nvPr/>
        </p:nvSpPr>
        <p:spPr bwMode="gray">
          <a:xfrm>
            <a:off x="762000" y="623888"/>
            <a:ext cx="31750" cy="1052512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8" name="Rectangle 8"/>
          <p:cNvSpPr>
            <a:spLocks noChangeArrowheads="1"/>
          </p:cNvSpPr>
          <p:nvPr/>
        </p:nvSpPr>
        <p:spPr bwMode="gray">
          <a:xfrm>
            <a:off x="442913" y="1414463"/>
            <a:ext cx="8226425" cy="31750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9216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31776"/>
            <a:ext cx="7793037" cy="1139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7875" y="1524000"/>
            <a:ext cx="817721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92180" name="Text Box 20"/>
          <p:cNvSpPr txBox="1">
            <a:spLocks noChangeArrowheads="1"/>
          </p:cNvSpPr>
          <p:nvPr/>
        </p:nvSpPr>
        <p:spPr bwMode="auto">
          <a:xfrm>
            <a:off x="76200" y="6430962"/>
            <a:ext cx="7040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00" dirty="0" smtClean="0">
                <a:solidFill>
                  <a:srgbClr val="EE8411"/>
                </a:solidFill>
                <a:cs typeface="+mn-cs"/>
              </a:rPr>
              <a:t>11-</a:t>
            </a:r>
            <a:fld id="{930D3EF6-C8D8-4409-A7BA-DC47BF803ED5}" type="slidenum">
              <a:rPr lang="en-US" sz="1200" smtClean="0">
                <a:solidFill>
                  <a:srgbClr val="EE8411"/>
                </a:solidFill>
                <a:cs typeface="+mn-cs"/>
              </a:rPr>
              <a:pPr>
                <a:defRPr/>
              </a:pPr>
              <a:t>‹#›</a:t>
            </a:fld>
            <a:endParaRPr lang="en-US" sz="1200" dirty="0">
              <a:solidFill>
                <a:srgbClr val="EE8411"/>
              </a:solidFill>
              <a:cs typeface="+mn-cs"/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gray">
          <a:xfrm>
            <a:off x="548265" y="6445250"/>
            <a:ext cx="8226425" cy="31750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21" name="Rectangle 8"/>
          <p:cNvSpPr>
            <a:spLocks noChangeArrowheads="1"/>
          </p:cNvSpPr>
          <p:nvPr/>
        </p:nvSpPr>
        <p:spPr bwMode="gray">
          <a:xfrm>
            <a:off x="541337" y="6705600"/>
            <a:ext cx="8226425" cy="31750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gray">
          <a:xfrm>
            <a:off x="685800" y="6477000"/>
            <a:ext cx="428048" cy="228600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gray">
          <a:xfrm>
            <a:off x="8182552" y="6477000"/>
            <a:ext cx="428048" cy="228600"/>
          </a:xfrm>
          <a:prstGeom prst="rect">
            <a:avLst/>
          </a:prstGeom>
          <a:solidFill>
            <a:srgbClr val="EE841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en-US" sz="2400" b="0">
              <a:solidFill>
                <a:schemeClr val="tx1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65" r:id="rId1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0" fontAlgn="base" hangingPunct="0">
        <a:lnSpc>
          <a:spcPts val="4000"/>
        </a:lnSpc>
        <a:spcBef>
          <a:spcPct val="0"/>
        </a:spcBef>
        <a:spcAft>
          <a:spcPct val="0"/>
        </a:spcAft>
        <a:defRPr sz="4000">
          <a:solidFill>
            <a:srgbClr val="F85E08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CC3300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folHlink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folHlink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folHlink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folHlink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4" Type="http://schemas.openxmlformats.org/officeDocument/2006/relationships/image" Target="../media/image10.wmf"/><Relationship Id="rId5" Type="http://schemas.openxmlformats.org/officeDocument/2006/relationships/oleObject" Target="../embeddings/oleObject1.bin"/><Relationship Id="rId6" Type="http://schemas.openxmlformats.org/officeDocument/2006/relationships/image" Target="../media/image9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11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5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e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e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0.em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2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657600"/>
            <a:ext cx="7086600" cy="2743200"/>
          </a:xfrm>
          <a:noFill/>
          <a:ln/>
        </p:spPr>
        <p:txBody>
          <a:bodyPr>
            <a:normAutofit/>
          </a:bodyPr>
          <a:lstStyle/>
          <a:p>
            <a:endParaRPr lang="en-US" sz="3200" b="1" dirty="0" smtClean="0">
              <a:solidFill>
                <a:srgbClr val="F85E08"/>
              </a:solidFill>
            </a:endParaRPr>
          </a:p>
          <a:p>
            <a:r>
              <a:rPr lang="en-US" sz="4000" b="1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Lecture 7:</a:t>
            </a:r>
          </a:p>
          <a:p>
            <a:pPr eaLnBrk="1" hangingPunct="1">
              <a:defRPr/>
            </a:pPr>
            <a:r>
              <a:rPr lang="en-US"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Automated Decision Systems   and Expert Systems</a:t>
            </a:r>
          </a:p>
          <a:p>
            <a:pPr eaLnBrk="1" hangingPunct="1">
              <a:defRPr/>
            </a:pPr>
            <a:endParaRPr lang="en-US" sz="4000" dirty="0"/>
          </a:p>
          <a:p>
            <a:endParaRPr lang="en-US" sz="4000" b="1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/>
        </p:nvSpPr>
        <p:spPr bwMode="auto">
          <a:xfrm>
            <a:off x="381000" y="1600200"/>
            <a:ext cx="84582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9pPr>
          </a:lstStyle>
          <a:p>
            <a:pPr>
              <a:spcBef>
                <a:spcPts val="1200"/>
              </a:spcBef>
            </a:pPr>
            <a:r>
              <a:rPr lang="en-US" sz="5400" b="1" dirty="0" smtClean="0">
                <a:solidFill>
                  <a:srgbClr val="F85E08"/>
                </a:solidFill>
              </a:rPr>
              <a:t/>
            </a:r>
            <a:br>
              <a:rPr lang="en-US" sz="5400" b="1" dirty="0" smtClean="0">
                <a:solidFill>
                  <a:srgbClr val="F85E08"/>
                </a:solidFill>
              </a:rPr>
            </a:br>
            <a:r>
              <a:rPr lang="en-US" sz="5400" b="1" dirty="0">
                <a:solidFill>
                  <a:srgbClr val="F85E08"/>
                </a:solidFill>
              </a:rPr>
              <a:t/>
            </a:r>
            <a:br>
              <a:rPr lang="en-US" sz="5400" b="1" dirty="0">
                <a:solidFill>
                  <a:srgbClr val="F85E08"/>
                </a:solidFill>
              </a:rPr>
            </a:br>
            <a:r>
              <a:rPr lang="en-US" sz="5400" b="1" dirty="0" smtClean="0">
                <a:solidFill>
                  <a:srgbClr val="F85E08"/>
                </a:solidFill>
              </a:rPr>
              <a:t/>
            </a:r>
            <a:br>
              <a:rPr lang="en-US" sz="5400" b="1" dirty="0" smtClean="0">
                <a:solidFill>
                  <a:srgbClr val="F85E08"/>
                </a:solidFill>
              </a:rPr>
            </a:br>
            <a:r>
              <a:rPr lang="en-US" sz="5400" b="1" dirty="0" smtClean="0">
                <a:solidFill>
                  <a:srgbClr val="F85E08"/>
                </a:solidFill>
              </a:rPr>
              <a:t>Data Handling &amp; Business Intelligence: </a:t>
            </a:r>
            <a:br>
              <a:rPr lang="en-US" sz="5400" b="1" dirty="0" smtClean="0">
                <a:solidFill>
                  <a:srgbClr val="F85E08"/>
                </a:solidFill>
              </a:rPr>
            </a:br>
            <a:endParaRPr lang="en-US" sz="4400" dirty="0">
              <a:solidFill>
                <a:srgbClr val="F85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870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8153400" cy="4876800"/>
          </a:xfrm>
        </p:spPr>
        <p:txBody>
          <a:bodyPr>
            <a:noAutofit/>
          </a:bodyPr>
          <a:lstStyle/>
          <a:p>
            <a:r>
              <a:rPr lang="en-US" sz="2900" dirty="0"/>
              <a:t>Understand the concept and </a:t>
            </a:r>
            <a:r>
              <a:rPr lang="en-US" sz="2900" dirty="0" smtClean="0"/>
              <a:t>applications of </a:t>
            </a:r>
            <a:r>
              <a:rPr lang="en-US" sz="2900" dirty="0"/>
              <a:t>automated rule-based </a:t>
            </a:r>
            <a:r>
              <a:rPr lang="en-US" sz="2900" dirty="0" smtClean="0"/>
              <a:t>decision systems</a:t>
            </a:r>
            <a:endParaRPr lang="en-US" sz="2900" dirty="0"/>
          </a:p>
          <a:p>
            <a:r>
              <a:rPr lang="en-US" sz="2900" dirty="0" smtClean="0"/>
              <a:t>Understand </a:t>
            </a:r>
            <a:r>
              <a:rPr lang="en-US" sz="2900" dirty="0"/>
              <a:t>the importance </a:t>
            </a:r>
            <a:r>
              <a:rPr lang="en-US" sz="2900" dirty="0" smtClean="0"/>
              <a:t>of knowledge </a:t>
            </a:r>
            <a:r>
              <a:rPr lang="en-US" sz="2900" dirty="0"/>
              <a:t>in decision support</a:t>
            </a:r>
          </a:p>
          <a:p>
            <a:r>
              <a:rPr lang="en-US" sz="2900" dirty="0" smtClean="0"/>
              <a:t>Describe </a:t>
            </a:r>
            <a:r>
              <a:rPr lang="en-US" sz="2900" dirty="0"/>
              <a:t>the concept and evolution </a:t>
            </a:r>
            <a:r>
              <a:rPr lang="en-US" sz="2900" dirty="0" smtClean="0"/>
              <a:t>of rule-based </a:t>
            </a:r>
            <a:r>
              <a:rPr lang="en-US" sz="2900" dirty="0"/>
              <a:t>expert systems (ES)</a:t>
            </a:r>
          </a:p>
          <a:p>
            <a:r>
              <a:rPr lang="en-US" sz="2900" dirty="0" smtClean="0"/>
              <a:t>Understand </a:t>
            </a:r>
            <a:r>
              <a:rPr lang="en-US" sz="2900" dirty="0"/>
              <a:t>the architecture </a:t>
            </a:r>
            <a:r>
              <a:rPr lang="en-US" sz="2900" dirty="0" smtClean="0"/>
              <a:t>of rule-based ES</a:t>
            </a:r>
          </a:p>
          <a:p>
            <a:r>
              <a:rPr lang="en-US" sz="2900" dirty="0" smtClean="0"/>
              <a:t>Learn </a:t>
            </a:r>
            <a:r>
              <a:rPr lang="en-US" sz="2900" dirty="0"/>
              <a:t>the knowledge </a:t>
            </a:r>
            <a:r>
              <a:rPr lang="en-US" sz="2900" dirty="0" smtClean="0"/>
              <a:t>engineering process </a:t>
            </a:r>
            <a:r>
              <a:rPr lang="en-US" sz="2900" dirty="0"/>
              <a:t>used to build 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6603" y="6019800"/>
            <a:ext cx="2056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0" i="1" dirty="0" smtClean="0">
                <a:solidFill>
                  <a:srgbClr val="F85E08"/>
                </a:solidFill>
              </a:rPr>
              <a:t>(Continued…)</a:t>
            </a:r>
            <a:endParaRPr lang="en-US" sz="2400" b="0" i="1" dirty="0">
              <a:solidFill>
                <a:srgbClr val="F85E0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20984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Explain the benefits and limitations </a:t>
            </a:r>
            <a:r>
              <a:rPr lang="en-US" dirty="0" smtClean="0"/>
              <a:t>of rule-based </a:t>
            </a:r>
            <a:r>
              <a:rPr lang="en-US" dirty="0"/>
              <a:t>systems for decision support</a:t>
            </a:r>
          </a:p>
          <a:p>
            <a:r>
              <a:rPr lang="en-US" dirty="0" smtClean="0"/>
              <a:t>Identify </a:t>
            </a:r>
            <a:r>
              <a:rPr lang="en-US" dirty="0"/>
              <a:t>proper applications of ES</a:t>
            </a:r>
          </a:p>
          <a:p>
            <a:r>
              <a:rPr lang="en-US" dirty="0" smtClean="0"/>
              <a:t>Learn </a:t>
            </a:r>
            <a:r>
              <a:rPr lang="en-US" dirty="0"/>
              <a:t>about tools and technologies </a:t>
            </a:r>
            <a:r>
              <a:rPr lang="en-US" dirty="0" smtClean="0"/>
              <a:t>for developing </a:t>
            </a:r>
            <a:r>
              <a:rPr lang="en-US" dirty="0"/>
              <a:t>rule-based DSS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5124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Vignette…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8153400" cy="4876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InterContinental Hotel Group Uses</a:t>
            </a:r>
          </a:p>
          <a:p>
            <a:pPr marL="0" indent="0">
              <a:buNone/>
            </a:pPr>
            <a:r>
              <a:rPr lang="en-US" sz="36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Decision Rules for Optimal Hotel Room Rates</a:t>
            </a:r>
            <a:endParaRPr lang="en-US" sz="36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dirty="0" smtClean="0"/>
              <a:t>Company background</a:t>
            </a:r>
          </a:p>
          <a:p>
            <a:r>
              <a:rPr lang="en-US" dirty="0" smtClean="0"/>
              <a:t>Problem description</a:t>
            </a:r>
          </a:p>
          <a:p>
            <a:r>
              <a:rPr lang="en-US" dirty="0" smtClean="0"/>
              <a:t>Proposed solution</a:t>
            </a:r>
          </a:p>
          <a:p>
            <a:r>
              <a:rPr lang="en-US" dirty="0" smtClean="0"/>
              <a:t>Results</a:t>
            </a:r>
          </a:p>
          <a:p>
            <a:r>
              <a:rPr lang="en-US" dirty="0" smtClean="0"/>
              <a:t>Answer &amp; discuss the case questions...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0" y="2943225"/>
            <a:ext cx="2695575" cy="2695575"/>
          </a:xfrm>
          <a:prstGeom prst="rect">
            <a:avLst/>
          </a:prstGeom>
          <a:noFill/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8500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 for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 </a:t>
            </a:r>
            <a:r>
              <a:rPr lang="en-US" dirty="0"/>
              <a:t>Opening Vignette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8229600" cy="4648200"/>
          </a:xfrm>
        </p:spPr>
        <p:txBody>
          <a:bodyPr>
            <a:noAutofit/>
          </a:bodyPr>
          <a:lstStyle/>
          <a:p>
            <a:pPr marL="463550" indent="-463550">
              <a:buClr>
                <a:srgbClr val="F85E08"/>
              </a:buClr>
              <a:buSzPct val="80000"/>
              <a:buFont typeface="+mj-lt"/>
              <a:buAutoNum type="arabicPeriod"/>
            </a:pPr>
            <a:r>
              <a:rPr lang="en-US" dirty="0" smtClean="0"/>
              <a:t>Describe </a:t>
            </a:r>
            <a:r>
              <a:rPr lang="en-US" dirty="0"/>
              <a:t>the challenges faced by IHG during development of their retail </a:t>
            </a:r>
            <a:r>
              <a:rPr lang="en-US" dirty="0" smtClean="0"/>
              <a:t>price optimization </a:t>
            </a:r>
            <a:r>
              <a:rPr lang="en-US" dirty="0"/>
              <a:t>system.</a:t>
            </a:r>
          </a:p>
          <a:p>
            <a:pPr marL="463550" indent="-463550">
              <a:buClr>
                <a:srgbClr val="F85E08"/>
              </a:buClr>
              <a:buSzPct val="80000"/>
              <a:buFont typeface="+mj-lt"/>
              <a:buAutoNum type="arabicPeriod"/>
            </a:pPr>
            <a:r>
              <a:rPr lang="en-US" dirty="0" smtClean="0"/>
              <a:t>Besides </a:t>
            </a:r>
            <a:r>
              <a:rPr lang="en-US" dirty="0"/>
              <a:t>the hotel business in the hospitality industry, explain at least three </a:t>
            </a:r>
            <a:r>
              <a:rPr lang="en-US" dirty="0" smtClean="0"/>
              <a:t>other areas </a:t>
            </a:r>
            <a:r>
              <a:rPr lang="en-US" dirty="0"/>
              <a:t>where an optimization model could be used.</a:t>
            </a:r>
          </a:p>
          <a:p>
            <a:pPr marL="463550" indent="-463550">
              <a:buClr>
                <a:srgbClr val="F85E08"/>
              </a:buClr>
              <a:buSzPct val="80000"/>
              <a:buFont typeface="+mj-lt"/>
              <a:buAutoNum type="arabicPeriod"/>
            </a:pPr>
            <a:r>
              <a:rPr lang="en-US" dirty="0" smtClean="0"/>
              <a:t>What </a:t>
            </a:r>
            <a:r>
              <a:rPr lang="en-US" dirty="0"/>
              <a:t>other methods could be used to solve IHG’s price optimization problem?</a:t>
            </a:r>
          </a:p>
        </p:txBody>
      </p:sp>
    </p:spTree>
    <p:extLst>
      <p:ext uri="{BB962C8B-B14F-4D97-AF65-F5344CB8AC3E}">
        <p14:creationId xmlns:p14="http://schemas.microsoft.com/office/powerpoint/2010/main" val="3284362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31776"/>
            <a:ext cx="7840662" cy="1139824"/>
          </a:xfrm>
        </p:spPr>
        <p:txBody>
          <a:bodyPr/>
          <a:lstStyle/>
          <a:p>
            <a:r>
              <a:rPr lang="en-US" dirty="0"/>
              <a:t>Automated Decision Systems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8382000" cy="4800600"/>
          </a:xfrm>
        </p:spPr>
        <p:txBody>
          <a:bodyPr/>
          <a:lstStyle/>
          <a:p>
            <a:r>
              <a:rPr lang="en-US" dirty="0"/>
              <a:t>A relatively new approach to supporting decision </a:t>
            </a:r>
            <a:r>
              <a:rPr lang="en-US" dirty="0" smtClean="0"/>
              <a:t>making</a:t>
            </a:r>
          </a:p>
          <a:p>
            <a:r>
              <a:rPr lang="en-US" dirty="0" smtClean="0"/>
              <a:t>a.k.a</a:t>
            </a:r>
            <a:r>
              <a:rPr lang="en-US" dirty="0"/>
              <a:t>. </a:t>
            </a:r>
            <a:r>
              <a:rPr lang="en-US" dirty="0" smtClean="0"/>
              <a:t>Decision Automation Systems (DAS)</a:t>
            </a:r>
          </a:p>
          <a:p>
            <a:r>
              <a:rPr lang="en-US" dirty="0" smtClean="0"/>
              <a:t>Often a rule-based </a:t>
            </a:r>
            <a:r>
              <a:rPr lang="en-US" dirty="0"/>
              <a:t>system that provides a </a:t>
            </a:r>
            <a:r>
              <a:rPr lang="en-US" dirty="0" smtClean="0"/>
              <a:t>solution in a functional area</a:t>
            </a:r>
          </a:p>
          <a:p>
            <a:pPr lvl="1"/>
            <a:r>
              <a:rPr lang="en-US" dirty="0" smtClean="0"/>
              <a:t>“If only 70 </a:t>
            </a:r>
            <a:r>
              <a:rPr lang="en-US" dirty="0"/>
              <a:t>percent of the seats on a flight from </a:t>
            </a:r>
            <a:r>
              <a:rPr lang="en-US" dirty="0" smtClean="0"/>
              <a:t>LA to NY </a:t>
            </a:r>
            <a:r>
              <a:rPr lang="en-US" dirty="0"/>
              <a:t>are sold 3 days </a:t>
            </a:r>
            <a:r>
              <a:rPr lang="en-US" dirty="0" smtClean="0"/>
              <a:t>prior to </a:t>
            </a:r>
            <a:r>
              <a:rPr lang="en-US" dirty="0"/>
              <a:t>departure, offer a discount of x to nonbusiness </a:t>
            </a:r>
            <a:r>
              <a:rPr lang="en-US" dirty="0" smtClean="0"/>
              <a:t>travelers”</a:t>
            </a:r>
          </a:p>
          <a:p>
            <a:r>
              <a:rPr lang="en-US" dirty="0" smtClean="0"/>
              <a:t>Applies to repetitive/structured decisions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019202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</a:t>
            </a:r>
            <a:r>
              <a:rPr lang="en-US" dirty="0" smtClean="0"/>
              <a:t>11.1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Giant Food Stores Prices the Entire Store</a:t>
            </a:r>
            <a:endParaRPr lang="en-US" sz="40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19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600" dirty="0"/>
              <a:t>Company background</a:t>
            </a:r>
          </a:p>
          <a:p>
            <a:r>
              <a:rPr lang="en-US" sz="3600" dirty="0"/>
              <a:t>Problem description</a:t>
            </a:r>
          </a:p>
          <a:p>
            <a:r>
              <a:rPr lang="en-US" sz="3600" dirty="0"/>
              <a:t>Proposed solution</a:t>
            </a:r>
          </a:p>
          <a:p>
            <a:r>
              <a:rPr lang="en-US" sz="3600" dirty="0"/>
              <a:t>Results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648110"/>
            <a:ext cx="4267418" cy="1752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3911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50825"/>
            <a:ext cx="7764462" cy="1044575"/>
          </a:xfrm>
        </p:spPr>
        <p:txBody>
          <a:bodyPr/>
          <a:lstStyle/>
          <a:p>
            <a:r>
              <a:rPr lang="en-US" dirty="0" smtClean="0"/>
              <a:t>Automated Decision-Making Framework </a:t>
            </a:r>
            <a:endParaRPr lang="en-US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0600" y="1657350"/>
            <a:ext cx="7962900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7898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Architecture of </a:t>
            </a:r>
            <a:r>
              <a:rPr lang="en-US" dirty="0" smtClean="0"/>
              <a:t>the Airline </a:t>
            </a:r>
            <a:r>
              <a:rPr lang="en-US" dirty="0"/>
              <a:t>Revenue Management Systems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75" y="1695450"/>
            <a:ext cx="8065325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6036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229600" cy="495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en-US" b="1" dirty="0" smtClean="0"/>
              <a:t>A</a:t>
            </a:r>
            <a:r>
              <a:rPr lang="en-US" altLang="ja-JP" b="1" dirty="0" smtClean="0">
                <a:ea typeface="ＭＳ Ｐゴシック" charset="-128"/>
              </a:rPr>
              <a:t>rtificial intelligence (AI)</a:t>
            </a:r>
          </a:p>
          <a:p>
            <a:pPr lvl="1" eaLnBrk="1" hangingPunct="1"/>
            <a:r>
              <a:rPr lang="en-US" altLang="ja-JP" dirty="0" smtClean="0">
                <a:ea typeface="ＭＳ Ｐゴシック" charset="-128"/>
              </a:rPr>
              <a:t>A subfield of computer science, concerned with symbolic reasoning and problem solving</a:t>
            </a:r>
          </a:p>
          <a:p>
            <a:pPr lvl="4" eaLnBrk="1" hangingPunct="1">
              <a:buSzPct val="70000"/>
            </a:pPr>
            <a:endParaRPr lang="en-US" sz="1800" dirty="0" smtClean="0"/>
          </a:p>
          <a:p>
            <a:pPr eaLnBrk="1" hangingPunct="1">
              <a:buSzPct val="70000"/>
            </a:pPr>
            <a:r>
              <a:rPr lang="en-US" dirty="0" smtClean="0"/>
              <a:t>AI has many definitions…</a:t>
            </a:r>
          </a:p>
          <a:p>
            <a:pPr lvl="1" eaLnBrk="1" hangingPunct="1">
              <a:buSzPct val="70000"/>
            </a:pPr>
            <a:r>
              <a:rPr lang="en-US" dirty="0" smtClean="0"/>
              <a:t>Behavior by a machine that, if performed by a human being, would be considered </a:t>
            </a:r>
            <a:r>
              <a:rPr lang="en-US" dirty="0" smtClean="0">
                <a:solidFill>
                  <a:srgbClr val="CC0000"/>
                </a:solidFill>
              </a:rPr>
              <a:t>intelligent</a:t>
            </a:r>
          </a:p>
          <a:p>
            <a:pPr lvl="1" eaLnBrk="1" hangingPunct="1">
              <a:buSzPct val="70000"/>
            </a:pPr>
            <a:r>
              <a:rPr lang="en-US" dirty="0" smtClean="0"/>
              <a:t>“…study of how to make computers do things at which, at the moment, people are better</a:t>
            </a:r>
          </a:p>
          <a:p>
            <a:pPr lvl="1" eaLnBrk="1" hangingPunct="1">
              <a:buSzPct val="70000"/>
            </a:pPr>
            <a:r>
              <a:rPr lang="en-US" dirty="0" smtClean="0"/>
              <a:t>Theory of how the </a:t>
            </a:r>
            <a:r>
              <a:rPr lang="en-US" dirty="0" smtClean="0">
                <a:solidFill>
                  <a:srgbClr val="CC0000"/>
                </a:solidFill>
              </a:rPr>
              <a:t>human mind</a:t>
            </a:r>
            <a:r>
              <a:rPr lang="en-US" dirty="0" smtClean="0"/>
              <a:t> works</a:t>
            </a:r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Artificial Intelligence (AI)</a:t>
            </a:r>
          </a:p>
        </p:txBody>
      </p:sp>
    </p:spTree>
    <p:extLst>
      <p:ext uri="{BB962C8B-B14F-4D97-AF65-F5344CB8AC3E}">
        <p14:creationId xmlns:p14="http://schemas.microsoft.com/office/powerpoint/2010/main" val="1726466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2075" tIns="46038" rIns="92075" bIns="46038"/>
          <a:lstStyle/>
          <a:p>
            <a:pPr eaLnBrk="1" hangingPunct="1">
              <a:buSzPct val="70000"/>
            </a:pPr>
            <a:r>
              <a:rPr lang="en-US" sz="2800" dirty="0" smtClean="0"/>
              <a:t>Make machines </a:t>
            </a:r>
            <a:r>
              <a:rPr lang="en-US" sz="2800" dirty="0" smtClean="0">
                <a:solidFill>
                  <a:srgbClr val="CC0000"/>
                </a:solidFill>
              </a:rPr>
              <a:t>smarter</a:t>
            </a:r>
            <a:r>
              <a:rPr lang="en-US" sz="2800" dirty="0" smtClean="0"/>
              <a:t> (primary goal)</a:t>
            </a:r>
          </a:p>
          <a:p>
            <a:pPr eaLnBrk="1" hangingPunct="1">
              <a:buSzPct val="70000"/>
            </a:pPr>
            <a:r>
              <a:rPr lang="en-US" sz="2800" dirty="0" smtClean="0"/>
              <a:t>Understand what </a:t>
            </a:r>
            <a:r>
              <a:rPr lang="en-US" sz="2800" dirty="0" smtClean="0">
                <a:solidFill>
                  <a:srgbClr val="CC0000"/>
                </a:solidFill>
              </a:rPr>
              <a:t>intelligence</a:t>
            </a:r>
            <a:r>
              <a:rPr lang="en-US" sz="2800" dirty="0" smtClean="0"/>
              <a:t> is</a:t>
            </a:r>
          </a:p>
          <a:p>
            <a:pPr eaLnBrk="1" hangingPunct="1">
              <a:buSzPct val="70000"/>
            </a:pPr>
            <a:r>
              <a:rPr lang="en-US" sz="2800" dirty="0" smtClean="0"/>
              <a:t>Make machines more </a:t>
            </a:r>
            <a:r>
              <a:rPr lang="en-US" sz="2800" dirty="0" smtClean="0">
                <a:solidFill>
                  <a:srgbClr val="CC0000"/>
                </a:solidFill>
              </a:rPr>
              <a:t>intelligent &amp; useful</a:t>
            </a:r>
            <a:endParaRPr lang="en-US" sz="2800" dirty="0" smtClean="0"/>
          </a:p>
          <a:p>
            <a:pPr algn="r" eaLnBrk="1" hangingPunct="1">
              <a:buSzPct val="70000"/>
              <a:buFont typeface="Wingdings" pitchFamily="2" charset="2"/>
              <a:buNone/>
            </a:pPr>
            <a:endParaRPr lang="en-US" sz="1800" i="1" dirty="0" smtClean="0"/>
          </a:p>
          <a:p>
            <a:pPr eaLnBrk="1" hangingPunct="1">
              <a:buSzPct val="70000"/>
            </a:pPr>
            <a:r>
              <a:rPr lang="en-US" sz="2800" dirty="0" smtClean="0"/>
              <a:t>Signs of intelligence…</a:t>
            </a:r>
          </a:p>
          <a:p>
            <a:pPr lvl="1" eaLnBrk="1" hangingPunct="1">
              <a:buSzPct val="70000"/>
            </a:pPr>
            <a:r>
              <a:rPr lang="en-US" sz="2400" dirty="0" smtClean="0"/>
              <a:t>Learn or understand from experience</a:t>
            </a:r>
          </a:p>
          <a:p>
            <a:pPr lvl="1" eaLnBrk="1" hangingPunct="1">
              <a:buSzPct val="70000"/>
            </a:pPr>
            <a:r>
              <a:rPr lang="en-US" sz="2400" dirty="0" smtClean="0"/>
              <a:t>Make sense out of ambiguous situations</a:t>
            </a:r>
          </a:p>
          <a:p>
            <a:pPr lvl="1" eaLnBrk="1" hangingPunct="1">
              <a:buSzPct val="70000"/>
            </a:pPr>
            <a:r>
              <a:rPr lang="en-US" sz="2400" dirty="0" smtClean="0"/>
              <a:t>Respond quickly to new situations</a:t>
            </a:r>
          </a:p>
          <a:p>
            <a:pPr lvl="1" eaLnBrk="1" hangingPunct="1">
              <a:buSzPct val="70000"/>
            </a:pPr>
            <a:r>
              <a:rPr lang="en-US" sz="2400" dirty="0" smtClean="0"/>
              <a:t>Use reasoning to solve problems</a:t>
            </a:r>
          </a:p>
          <a:p>
            <a:pPr lvl="1" eaLnBrk="1" hangingPunct="1">
              <a:buSzPct val="70000"/>
            </a:pPr>
            <a:r>
              <a:rPr lang="en-US" sz="2400" dirty="0" smtClean="0"/>
              <a:t>Apply knowledge to manipulate the environment</a:t>
            </a:r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AI Objectives</a:t>
            </a:r>
          </a:p>
        </p:txBody>
      </p:sp>
    </p:spTree>
    <p:extLst>
      <p:ext uri="{BB962C8B-B14F-4D97-AF65-F5344CB8AC3E}">
        <p14:creationId xmlns:p14="http://schemas.microsoft.com/office/powerpoint/2010/main" val="2523065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1524000"/>
            <a:ext cx="3922712" cy="4724400"/>
          </a:xfrm>
          <a:noFill/>
        </p:spPr>
        <p:txBody>
          <a:bodyPr lIns="92075" tIns="46038" rIns="92075" bIns="46038"/>
          <a:lstStyle/>
          <a:p>
            <a:pPr eaLnBrk="1" hangingPunct="1">
              <a:buFont typeface="Wingdings" pitchFamily="2" charset="2"/>
              <a:buNone/>
            </a:pPr>
            <a:r>
              <a:rPr lang="en-US" sz="2400" u="sng" dirty="0" smtClean="0">
                <a:solidFill>
                  <a:srgbClr val="CC0000"/>
                </a:solidFill>
              </a:rPr>
              <a:t>Turing Test for Intelligence</a:t>
            </a:r>
            <a:r>
              <a:rPr lang="en-US" sz="2400" dirty="0" smtClean="0"/>
              <a:t> </a:t>
            </a:r>
          </a:p>
          <a:p>
            <a:pPr eaLnBrk="1" hangingPunct="1"/>
            <a:r>
              <a:rPr lang="en-US" sz="2400" dirty="0" smtClean="0"/>
              <a:t>A computer can be considered to be </a:t>
            </a:r>
            <a:r>
              <a:rPr lang="en-US" sz="2400" dirty="0" smtClean="0">
                <a:solidFill>
                  <a:srgbClr val="CC0000"/>
                </a:solidFill>
              </a:rPr>
              <a:t>smart</a:t>
            </a:r>
            <a:r>
              <a:rPr lang="en-US" sz="2400" dirty="0" smtClean="0"/>
              <a:t> only when a human interviewer, “conversing” with both an unseen human being and an unseen computer, can not determine which is which.</a:t>
            </a:r>
          </a:p>
          <a:p>
            <a:pPr eaLnBrk="1" hangingPunct="1">
              <a:buNone/>
            </a:pPr>
            <a:r>
              <a:rPr lang="en-US" sz="2400" i="1" dirty="0" smtClean="0"/>
              <a:t>	                 </a:t>
            </a:r>
            <a:r>
              <a:rPr lang="en-US" sz="2000" i="1" dirty="0" smtClean="0"/>
              <a:t>- Alan Turing  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Test for Intelligence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7915" y="1707515"/>
            <a:ext cx="4083685" cy="4083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0635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6455" y="76200"/>
            <a:ext cx="6677545" cy="6441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2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3352800" cy="758824"/>
          </a:xfrm>
          <a:solidFill>
            <a:schemeClr val="bg1"/>
          </a:solidFill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The AI Field…</a:t>
            </a:r>
          </a:p>
        </p:txBody>
      </p:sp>
      <p:sp>
        <p:nvSpPr>
          <p:cNvPr id="174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124345" y="3563898"/>
            <a:ext cx="2390255" cy="2608302"/>
          </a:xfrm>
        </p:spPr>
        <p:txBody>
          <a:bodyPr/>
          <a:lstStyle/>
          <a:p>
            <a:pPr eaLnBrk="1" hangingPunct="1"/>
            <a:r>
              <a:rPr lang="en-US" sz="2600" dirty="0" smtClean="0"/>
              <a:t>AI provides the scientific foundation for many commercial technologies</a:t>
            </a:r>
          </a:p>
        </p:txBody>
      </p:sp>
      <p:sp>
        <p:nvSpPr>
          <p:cNvPr id="2" name="Rectangle 1"/>
          <p:cNvSpPr/>
          <p:nvPr/>
        </p:nvSpPr>
        <p:spPr>
          <a:xfrm>
            <a:off x="76200" y="1295400"/>
            <a:ext cx="2270760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Disciplines and Applications of AI.</a:t>
            </a:r>
          </a:p>
        </p:txBody>
      </p:sp>
    </p:spTree>
    <p:extLst>
      <p:ext uri="{BB962C8B-B14F-4D97-AF65-F5344CB8AC3E}">
        <p14:creationId xmlns:p14="http://schemas.microsoft.com/office/powerpoint/2010/main" val="17177938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153400" cy="4953000"/>
          </a:xfrm>
          <a:noFill/>
        </p:spPr>
        <p:txBody>
          <a:bodyPr lIns="92075" tIns="46038" rIns="92075" bIns="46038"/>
          <a:lstStyle/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Major…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Expert Systems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Natural Language Processing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Robotics and Sensory Systems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Computer Vision and Scene Recognition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Intelligent Computer-Aided Instruction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Automated Programming, Neural Computing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Additional…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Fuzzy Logic, Genetic Algorithms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/>
              <a:t>Game Playing, Intelligent </a:t>
            </a:r>
            <a:r>
              <a:rPr lang="en-US" dirty="0" smtClean="0"/>
              <a:t>Software Agents …</a:t>
            </a:r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AI Areas</a:t>
            </a:r>
          </a:p>
        </p:txBody>
      </p:sp>
    </p:spTree>
    <p:extLst>
      <p:ext uri="{BB962C8B-B14F-4D97-AF65-F5344CB8AC3E}">
        <p14:creationId xmlns:p14="http://schemas.microsoft.com/office/powerpoint/2010/main" val="20075396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029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8193088" cy="4800600"/>
          </a:xfrm>
        </p:spPr>
        <p:txBody>
          <a:bodyPr/>
          <a:lstStyle/>
          <a:p>
            <a:pPr eaLnBrk="1" hangingPunct="1">
              <a:buSzPct val="70000"/>
            </a:pPr>
            <a:r>
              <a:rPr lang="en-US" dirty="0" smtClean="0"/>
              <a:t>Anti-lock Braking Systems (ABS)</a:t>
            </a:r>
          </a:p>
          <a:p>
            <a:pPr eaLnBrk="1" hangingPunct="1">
              <a:buSzPct val="70000"/>
            </a:pPr>
            <a:r>
              <a:rPr lang="en-US" dirty="0" smtClean="0"/>
              <a:t>Automatic Transmissions</a:t>
            </a:r>
          </a:p>
          <a:p>
            <a:pPr eaLnBrk="1" hangingPunct="1">
              <a:buSzPct val="70000"/>
            </a:pPr>
            <a:r>
              <a:rPr lang="en-US" dirty="0" smtClean="0"/>
              <a:t>Video Camcorders</a:t>
            </a:r>
          </a:p>
          <a:p>
            <a:pPr eaLnBrk="1" hangingPunct="1">
              <a:buSzPct val="70000"/>
            </a:pPr>
            <a:r>
              <a:rPr lang="en-US" dirty="0" smtClean="0"/>
              <a:t>Appliances</a:t>
            </a:r>
          </a:p>
          <a:p>
            <a:pPr lvl="1" eaLnBrk="1" hangingPunct="1"/>
            <a:r>
              <a:rPr lang="en-US" dirty="0" smtClean="0"/>
              <a:t>Washers, Toasters, Stoves, …</a:t>
            </a:r>
          </a:p>
          <a:p>
            <a:pPr eaLnBrk="1" hangingPunct="1">
              <a:buSzPct val="70000"/>
            </a:pPr>
            <a:r>
              <a:rPr lang="en-US" dirty="0" smtClean="0"/>
              <a:t>Help Desk Software</a:t>
            </a:r>
          </a:p>
          <a:p>
            <a:pPr eaLnBrk="1" hangingPunct="1">
              <a:buSzPct val="70000"/>
            </a:pPr>
            <a:r>
              <a:rPr lang="en-US" dirty="0" smtClean="0"/>
              <a:t>Subway Control</a:t>
            </a:r>
          </a:p>
          <a:p>
            <a:pPr eaLnBrk="1" hangingPunct="1">
              <a:buSzPct val="70000"/>
            </a:pPr>
            <a:r>
              <a:rPr lang="en-US" dirty="0" smtClean="0"/>
              <a:t>…</a:t>
            </a:r>
          </a:p>
        </p:txBody>
      </p:sp>
      <p:sp>
        <p:nvSpPr>
          <p:cNvPr id="70662" name="Rectangle 1030"/>
          <p:cNvSpPr>
            <a:spLocks noGrp="1" noChangeArrowheads="1"/>
          </p:cNvSpPr>
          <p:nvPr>
            <p:ph type="title"/>
          </p:nvPr>
        </p:nvSpPr>
        <p:spPr>
          <a:xfrm>
            <a:off x="1150938" y="250825"/>
            <a:ext cx="7993062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AI is Often Transparent in Many Commercial Products</a:t>
            </a:r>
          </a:p>
        </p:txBody>
      </p:sp>
    </p:spTree>
    <p:extLst>
      <p:ext uri="{BB962C8B-B14F-4D97-AF65-F5344CB8AC3E}">
        <p14:creationId xmlns:p14="http://schemas.microsoft.com/office/powerpoint/2010/main" val="3483651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229600" cy="4876800"/>
          </a:xfrm>
          <a:noFill/>
        </p:spPr>
        <p:txBody>
          <a:bodyPr lIns="92075" tIns="46038" rIns="92075" bIns="46038"/>
          <a:lstStyle/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Is a computer program that attempts to imitate expert’s reasoning processes and knowledge in solving specific problems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>
                <a:solidFill>
                  <a:srgbClr val="CC0000"/>
                </a:solidFill>
              </a:rPr>
              <a:t>Most Popular Applied AI Technology</a:t>
            </a:r>
            <a:endParaRPr lang="en-US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Enhance Productivity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Augment Work Forces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Works best with narrow problem areas/tasks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Expert systems do not replace experts, but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Make their knowledge and experience more widely available, and thus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Permit non-experts to work better</a:t>
            </a:r>
          </a:p>
        </p:txBody>
      </p:sp>
      <p:pic>
        <p:nvPicPr>
          <p:cNvPr id="2048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203200"/>
            <a:ext cx="1676400" cy="111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Expert Systems (ES)</a:t>
            </a:r>
          </a:p>
        </p:txBody>
      </p:sp>
    </p:spTree>
    <p:extLst>
      <p:ext uri="{BB962C8B-B14F-4D97-AF65-F5344CB8AC3E}">
        <p14:creationId xmlns:p14="http://schemas.microsoft.com/office/powerpoint/2010/main" val="3787764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524000"/>
            <a:ext cx="7696200" cy="48006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en-US" sz="2800" b="1" dirty="0" smtClean="0"/>
              <a:t>E</a:t>
            </a:r>
            <a:r>
              <a:rPr lang="en-US" altLang="ja-JP" sz="2800" b="1" dirty="0" smtClean="0">
                <a:ea typeface="ＭＳ Ｐゴシック" charset="-128"/>
              </a:rPr>
              <a:t>xpert </a:t>
            </a:r>
          </a:p>
          <a:p>
            <a:pPr eaLnBrk="1" hangingPunct="1">
              <a:buFontTx/>
              <a:buNone/>
            </a:pPr>
            <a:r>
              <a:rPr lang="en-US" altLang="ja-JP" sz="2400" dirty="0" smtClean="0">
                <a:ea typeface="ＭＳ Ｐゴシック" charset="-128"/>
              </a:rPr>
              <a:t>	A human being who has developed a high level of proficiency in making judgments in a specific domain</a:t>
            </a:r>
            <a:endParaRPr lang="en-US" sz="2400" dirty="0" smtClean="0"/>
          </a:p>
          <a:p>
            <a:pPr eaLnBrk="1" hangingPunct="1">
              <a:buSzPct val="70000"/>
            </a:pPr>
            <a:r>
              <a:rPr lang="en-US" sz="2800" b="1" dirty="0" smtClean="0"/>
              <a:t>Expertise</a:t>
            </a:r>
          </a:p>
          <a:p>
            <a:pPr marL="457200" lvl="1" indent="0" eaLnBrk="1" hangingPunct="1">
              <a:buSzPct val="70000"/>
              <a:buFont typeface="Wingdings" pitchFamily="2" charset="2"/>
              <a:buNone/>
            </a:pPr>
            <a:r>
              <a:rPr lang="en-US" altLang="ja-JP" sz="2400" dirty="0" smtClean="0">
                <a:ea typeface="ＭＳ Ｐゴシック" charset="-128"/>
              </a:rPr>
              <a:t>The set of capabilities that underlines the performance of human experts, including </a:t>
            </a:r>
          </a:p>
          <a:p>
            <a:pPr marL="1257300" lvl="2" eaLnBrk="1" hangingPunct="1">
              <a:buSzPct val="70000"/>
              <a:buFont typeface="Wingdings" pitchFamily="2" charset="2"/>
              <a:buChar char="ü"/>
            </a:pPr>
            <a:r>
              <a:rPr lang="en-US" altLang="ja-JP" sz="2000" dirty="0" smtClean="0">
                <a:ea typeface="ＭＳ Ｐゴシック" charset="-128"/>
              </a:rPr>
              <a:t>extensive domain knowledge, </a:t>
            </a:r>
          </a:p>
          <a:p>
            <a:pPr marL="1257300" lvl="2" eaLnBrk="1" hangingPunct="1">
              <a:buSzPct val="70000"/>
              <a:buFont typeface="Wingdings" pitchFamily="2" charset="2"/>
              <a:buChar char="ü"/>
            </a:pPr>
            <a:r>
              <a:rPr lang="en-US" altLang="ja-JP" sz="2000" dirty="0" smtClean="0">
                <a:ea typeface="ＭＳ Ｐゴシック" charset="-128"/>
              </a:rPr>
              <a:t>heuristic rules that simplify and improve approaches to problem solving, </a:t>
            </a:r>
          </a:p>
          <a:p>
            <a:pPr marL="1257300" lvl="2" eaLnBrk="1" hangingPunct="1">
              <a:buSzPct val="70000"/>
              <a:buFont typeface="Wingdings" pitchFamily="2" charset="2"/>
              <a:buChar char="ü"/>
            </a:pPr>
            <a:r>
              <a:rPr lang="en-US" altLang="ja-JP" sz="2000" dirty="0" smtClean="0">
                <a:ea typeface="ＭＳ Ｐゴシック" charset="-128"/>
              </a:rPr>
              <a:t>meta-knowledge and meta-cognition, and </a:t>
            </a:r>
          </a:p>
          <a:p>
            <a:pPr marL="1257300" lvl="2" eaLnBrk="1" hangingPunct="1">
              <a:buSzPct val="70000"/>
              <a:buFont typeface="Wingdings" pitchFamily="2" charset="2"/>
              <a:buChar char="ü"/>
            </a:pPr>
            <a:r>
              <a:rPr lang="en-US" altLang="ja-JP" sz="2000" dirty="0" smtClean="0">
                <a:ea typeface="ＭＳ Ｐゴシック" charset="-128"/>
              </a:rPr>
              <a:t>compiled forms of behavior that afford great economy in a skilled performance</a:t>
            </a:r>
            <a:endParaRPr lang="en-US" sz="1600" dirty="0" smtClean="0"/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Important Concepts in ES</a:t>
            </a:r>
          </a:p>
        </p:txBody>
      </p:sp>
      <p:pic>
        <p:nvPicPr>
          <p:cNvPr id="3077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8900" y="76200"/>
            <a:ext cx="9017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074" name="Object 0"/>
          <p:cNvGraphicFramePr>
            <a:graphicFrameLocks noChangeAspect="1"/>
          </p:cNvGraphicFramePr>
          <p:nvPr/>
        </p:nvGraphicFramePr>
        <p:xfrm>
          <a:off x="152400" y="1981200"/>
          <a:ext cx="1090613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Visio" r:id="rId5" imgW="718920" imgH="1055520" progId="Visio.Drawing.11">
                  <p:embed/>
                </p:oleObj>
              </mc:Choice>
              <mc:Fallback>
                <p:oleObj name="Visio" r:id="rId5" imgW="718920" imgH="10555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1981200"/>
                        <a:ext cx="1090613" cy="160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31154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8229600" cy="4800600"/>
          </a:xfrm>
          <a:noFill/>
        </p:spPr>
        <p:txBody>
          <a:bodyPr lIns="92075" tIns="46038" rIns="92075" bIns="46038"/>
          <a:lstStyle/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Experts / Expertise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Degrees or levels of expertise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Ratio of non-experts to experts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100 to 1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Transferring Expertise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dirty="0" smtClean="0"/>
              <a:t>From expert to computer to </a:t>
            </a:r>
            <a:r>
              <a:rPr lang="en-US" dirty="0" err="1" smtClean="0"/>
              <a:t>nonexperts</a:t>
            </a:r>
            <a:r>
              <a:rPr lang="en-US" dirty="0" smtClean="0"/>
              <a:t> via acquisition, representation, </a:t>
            </a:r>
            <a:r>
              <a:rPr lang="en-US" dirty="0" err="1" smtClean="0"/>
              <a:t>inferencing</a:t>
            </a:r>
            <a:r>
              <a:rPr lang="en-US" dirty="0" smtClean="0"/>
              <a:t>, transfer 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Symbolic Reasoning / </a:t>
            </a:r>
            <a:r>
              <a:rPr lang="en-US" dirty="0" err="1" smtClean="0"/>
              <a:t>Inferencing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dirty="0" smtClean="0"/>
              <a:t>Deep Knowledge / Self Knowledge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/>
              <a:t>Features </a:t>
            </a:r>
            <a:r>
              <a:rPr lang="en-US" dirty="0" smtClean="0"/>
              <a:t>and Concepts in ES</a:t>
            </a:r>
          </a:p>
        </p:txBody>
      </p:sp>
      <p:graphicFrame>
        <p:nvGraphicFramePr>
          <p:cNvPr id="4098" name="Object 10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9179101"/>
              </p:ext>
            </p:extLst>
          </p:nvPr>
        </p:nvGraphicFramePr>
        <p:xfrm>
          <a:off x="152400" y="3962400"/>
          <a:ext cx="12192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6" name="Clip" r:id="rId4" imgW="2180880" imgH="1563480" progId="">
                  <p:embed/>
                </p:oleObj>
              </mc:Choice>
              <mc:Fallback>
                <p:oleObj name="Clip" r:id="rId4" imgW="2180880" imgH="1563480" progId="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3962400"/>
                        <a:ext cx="12192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819363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Conventional vs. Expert Systems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0"/>
            <a:ext cx="7475689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666454" y="6076890"/>
            <a:ext cx="1401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b="0" i="1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Continued…</a:t>
            </a:r>
            <a:endParaRPr lang="en-US" sz="1800" b="0" i="1" dirty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93629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Conventional vs. Expert Systems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43000" y="1398117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0" i="1" dirty="0" smtClean="0">
                <a:solidFill>
                  <a:srgbClr val="F85E08"/>
                </a:solidFill>
              </a:rPr>
              <a:t>…</a:t>
            </a:r>
            <a:endParaRPr lang="en-US" sz="2400" b="0" i="1" dirty="0">
              <a:solidFill>
                <a:srgbClr val="F85E08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1828800"/>
            <a:ext cx="742634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29173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</a:t>
            </a:r>
            <a:r>
              <a:rPr lang="en-US" dirty="0" smtClean="0"/>
              <a:t>11.2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Expert System Helps in Identifying Sport Talents</a:t>
            </a:r>
            <a:endParaRPr lang="en-US" sz="40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190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3600" dirty="0" smtClean="0"/>
              <a:t>Background</a:t>
            </a:r>
            <a:endParaRPr lang="en-US" sz="3600" dirty="0"/>
          </a:p>
          <a:p>
            <a:r>
              <a:rPr lang="en-US" sz="3600" dirty="0"/>
              <a:t>Problem description</a:t>
            </a:r>
          </a:p>
          <a:p>
            <a:r>
              <a:rPr lang="en-US" sz="3600" dirty="0"/>
              <a:t>Proposed solution</a:t>
            </a:r>
          </a:p>
          <a:p>
            <a:r>
              <a:rPr lang="en-US" sz="3600" dirty="0"/>
              <a:t>Results</a:t>
            </a:r>
          </a:p>
        </p:txBody>
      </p:sp>
    </p:spTree>
    <p:extLst>
      <p:ext uri="{BB962C8B-B14F-4D97-AF65-F5344CB8AC3E}">
        <p14:creationId xmlns:p14="http://schemas.microsoft.com/office/powerpoint/2010/main" val="2965606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Applications of Expert Systems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82296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solidFill>
                  <a:srgbClr val="F85E08"/>
                </a:solidFill>
              </a:rPr>
              <a:t>Classical Applications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smtClean="0"/>
              <a:t>DENDRAL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Applied knowledge (i.e., rule-based reasoning)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Deduced likely molecular structure of compounds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err="1" smtClean="0"/>
              <a:t>MYCIN</a:t>
            </a:r>
            <a:endParaRPr lang="en-US" sz="2400" dirty="0" smtClean="0"/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A rule-based expert system 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Used for diagnosing and treating bacterial infections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dirty="0" err="1" smtClean="0"/>
              <a:t>XCON</a:t>
            </a:r>
            <a:endParaRPr lang="en-US" sz="2400" dirty="0" smtClean="0"/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A rule-based expert system</a:t>
            </a:r>
          </a:p>
          <a:p>
            <a:pPr lvl="2" eaLnBrk="1" hangingPunct="1">
              <a:lnSpc>
                <a:spcPct val="80000"/>
              </a:lnSpc>
            </a:pPr>
            <a:r>
              <a:rPr lang="en-US" sz="2000" dirty="0" smtClean="0"/>
              <a:t>Used to determine the optimal information systems configuration </a:t>
            </a:r>
          </a:p>
          <a:p>
            <a:pPr eaLnBrk="1" hangingPunct="1">
              <a:lnSpc>
                <a:spcPct val="80000"/>
              </a:lnSpc>
            </a:pPr>
            <a:r>
              <a:rPr lang="en-US" sz="2800" dirty="0" smtClean="0">
                <a:solidFill>
                  <a:srgbClr val="FF3300"/>
                </a:solidFill>
              </a:rPr>
              <a:t>New applications: </a:t>
            </a:r>
            <a:r>
              <a:rPr lang="en-US" sz="2400" dirty="0" smtClean="0"/>
              <a:t>Credit analysis, Marketing, Finance, Manufacturing, Human resources, Science and Engineering, Education, …</a:t>
            </a:r>
          </a:p>
        </p:txBody>
      </p:sp>
    </p:spTree>
    <p:extLst>
      <p:ext uri="{BB962C8B-B14F-4D97-AF65-F5344CB8AC3E}">
        <p14:creationId xmlns:p14="http://schemas.microsoft.com/office/powerpoint/2010/main" val="39355119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 of Expert Systems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00"/>
            <a:ext cx="7567612" cy="4931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66013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</a:t>
            </a:r>
            <a:r>
              <a:rPr lang="en-US" dirty="0" smtClean="0"/>
              <a:t>11.3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876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39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Expert System Aids in Identification of Chemical, Biological, and Radiological Agents</a:t>
            </a:r>
            <a:endParaRPr lang="en-US" sz="39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200" dirty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3900" u="sng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for Discussion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How </a:t>
            </a:r>
            <a:r>
              <a:rPr lang="en-US" sz="3600" dirty="0"/>
              <a:t>can CBR Advisor assist in making </a:t>
            </a:r>
            <a:r>
              <a:rPr lang="en-US" sz="3600" dirty="0" smtClean="0"/>
              <a:t>quick decisions</a:t>
            </a:r>
            <a:r>
              <a:rPr lang="en-US" sz="3600" dirty="0"/>
              <a:t>?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What </a:t>
            </a:r>
            <a:r>
              <a:rPr lang="en-US" sz="3600" dirty="0"/>
              <a:t>characteristics of CBR Advisor make it </a:t>
            </a:r>
            <a:r>
              <a:rPr lang="en-US" sz="3600" dirty="0" smtClean="0"/>
              <a:t>an expert </a:t>
            </a:r>
            <a:r>
              <a:rPr lang="en-US" sz="3600" dirty="0"/>
              <a:t>system?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What </a:t>
            </a:r>
            <a:r>
              <a:rPr lang="en-US" sz="3600" dirty="0"/>
              <a:t>could be other situations where such </a:t>
            </a:r>
            <a:r>
              <a:rPr lang="en-US" sz="3600" dirty="0" smtClean="0"/>
              <a:t>expert systems </a:t>
            </a:r>
            <a:r>
              <a:rPr lang="en-US" sz="3600" dirty="0"/>
              <a:t>can be employed?</a:t>
            </a:r>
          </a:p>
        </p:txBody>
      </p:sp>
    </p:spTree>
    <p:extLst>
      <p:ext uri="{BB962C8B-B14F-4D97-AF65-F5344CB8AC3E}">
        <p14:creationId xmlns:p14="http://schemas.microsoft.com/office/powerpoint/2010/main" val="24517877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Expert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Development Environment</a:t>
            </a:r>
          </a:p>
          <a:p>
            <a:r>
              <a:rPr lang="en-US" sz="2800" dirty="0" smtClean="0"/>
              <a:t>Consultation Environment</a:t>
            </a:r>
          </a:p>
          <a:p>
            <a:r>
              <a:rPr lang="en-US" sz="2800" dirty="0" smtClean="0"/>
              <a:t>Major Components</a:t>
            </a:r>
          </a:p>
          <a:p>
            <a:pPr marL="914400" lvl="1" indent="-457200"/>
            <a:r>
              <a:rPr lang="en-US" sz="2400" dirty="0"/>
              <a:t>Knowledge acquisition </a:t>
            </a:r>
            <a:r>
              <a:rPr lang="en-US" sz="2400" dirty="0" smtClean="0"/>
              <a:t>subsystem</a:t>
            </a:r>
          </a:p>
          <a:p>
            <a:pPr marL="1314450" lvl="2" indent="-457200"/>
            <a:r>
              <a:rPr lang="en-US" sz="1800" dirty="0" smtClean="0"/>
              <a:t>Knowledge Engineer</a:t>
            </a:r>
            <a:endParaRPr lang="en-US" sz="1800" dirty="0"/>
          </a:p>
          <a:p>
            <a:pPr marL="914400" lvl="1" indent="-457200"/>
            <a:r>
              <a:rPr lang="en-US" sz="2400" dirty="0" smtClean="0"/>
              <a:t>Knowledge Base</a:t>
            </a:r>
          </a:p>
          <a:p>
            <a:pPr marL="914400" lvl="1" indent="-457200"/>
            <a:r>
              <a:rPr lang="en-US" sz="2400" dirty="0" smtClean="0"/>
              <a:t>Inference Engine</a:t>
            </a:r>
          </a:p>
          <a:p>
            <a:pPr marL="914400" lvl="1" indent="-457200"/>
            <a:r>
              <a:rPr lang="en-US" sz="2400" dirty="0" smtClean="0"/>
              <a:t>User Interface</a:t>
            </a:r>
          </a:p>
          <a:p>
            <a:pPr marL="914400" lvl="1" indent="-457200"/>
            <a:r>
              <a:rPr lang="en-US" sz="2400" dirty="0" smtClean="0"/>
              <a:t>Blackboard </a:t>
            </a:r>
            <a:r>
              <a:rPr lang="en-US" sz="2400" dirty="0"/>
              <a:t>(workplace)</a:t>
            </a:r>
          </a:p>
          <a:p>
            <a:pPr marL="914400" lvl="1" indent="-457200"/>
            <a:r>
              <a:rPr lang="en-US" sz="2400" dirty="0" smtClean="0"/>
              <a:t>Explanation </a:t>
            </a:r>
            <a:r>
              <a:rPr lang="en-US" sz="2400" dirty="0"/>
              <a:t>subsystem (justifier)</a:t>
            </a:r>
          </a:p>
          <a:p>
            <a:pPr marL="914400" lvl="1" indent="-457200"/>
            <a:r>
              <a:rPr lang="en-US" sz="2400" dirty="0" smtClean="0"/>
              <a:t>Knowledge-refining </a:t>
            </a:r>
            <a:r>
              <a:rPr lang="en-US" sz="2400" dirty="0"/>
              <a:t>system</a:t>
            </a: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28046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15910"/>
            <a:ext cx="7239000" cy="6742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7" name="Rectangle 5"/>
          <p:cNvSpPr>
            <a:spLocks noGrp="1" noChangeArrowheads="1"/>
          </p:cNvSpPr>
          <p:nvPr>
            <p:ph type="title"/>
          </p:nvPr>
        </p:nvSpPr>
        <p:spPr>
          <a:xfrm>
            <a:off x="152401" y="708025"/>
            <a:ext cx="3429000" cy="1044575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Structures of Expert </a:t>
            </a:r>
            <a:br>
              <a:rPr lang="en-US" dirty="0" smtClean="0"/>
            </a:br>
            <a:r>
              <a:rPr lang="en-US" dirty="0" smtClean="0"/>
              <a:t>Systems</a:t>
            </a:r>
          </a:p>
        </p:txBody>
      </p:sp>
    </p:spTree>
    <p:extLst>
      <p:ext uri="{BB962C8B-B14F-4D97-AF65-F5344CB8AC3E}">
        <p14:creationId xmlns:p14="http://schemas.microsoft.com/office/powerpoint/2010/main" val="18080199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</a:t>
            </a:r>
            <a:r>
              <a:rPr lang="en-US" dirty="0" smtClean="0"/>
              <a:t>11.4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876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46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Diagnosing Heart Diseases by Signal Processing</a:t>
            </a:r>
            <a:endParaRPr lang="en-US" sz="46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200" dirty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4100" u="sng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for Discussion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List </a:t>
            </a:r>
            <a:r>
              <a:rPr lang="en-US" sz="3600" dirty="0"/>
              <a:t>the major components involved in </a:t>
            </a:r>
            <a:r>
              <a:rPr lang="en-US" sz="3600" dirty="0" smtClean="0"/>
              <a:t>building SIPMES </a:t>
            </a:r>
            <a:r>
              <a:rPr lang="en-US" sz="3600" dirty="0"/>
              <a:t>and briefly comment on them.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Do </a:t>
            </a:r>
            <a:r>
              <a:rPr lang="en-US" sz="3600" dirty="0"/>
              <a:t>expert systems like SIPMES eliminate </a:t>
            </a:r>
            <a:r>
              <a:rPr lang="en-US" sz="3600" dirty="0" smtClean="0"/>
              <a:t>the need </a:t>
            </a:r>
            <a:r>
              <a:rPr lang="en-US" sz="3600" dirty="0"/>
              <a:t>for human decision making?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600" dirty="0" smtClean="0"/>
              <a:t>How </a:t>
            </a:r>
            <a:r>
              <a:rPr lang="en-US" sz="3600" dirty="0"/>
              <a:t>often do you think that the existing </a:t>
            </a:r>
            <a:r>
              <a:rPr lang="en-US" sz="3600" dirty="0" smtClean="0"/>
              <a:t>expert systems</a:t>
            </a:r>
            <a:r>
              <a:rPr lang="en-US" sz="3600" dirty="0"/>
              <a:t>, once built, should be changed?</a:t>
            </a:r>
          </a:p>
        </p:txBody>
      </p:sp>
    </p:spTree>
    <p:extLst>
      <p:ext uri="{BB962C8B-B14F-4D97-AF65-F5344CB8AC3E}">
        <p14:creationId xmlns:p14="http://schemas.microsoft.com/office/powerpoint/2010/main" val="24050717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Knowledge Engineering (</a:t>
            </a:r>
            <a:r>
              <a:rPr lang="en-US" dirty="0" err="1" smtClean="0"/>
              <a:t>KE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8382000" cy="4800600"/>
          </a:xfrm>
        </p:spPr>
        <p:txBody>
          <a:bodyPr/>
          <a:lstStyle/>
          <a:p>
            <a:r>
              <a:rPr lang="en-US" sz="2800" dirty="0" smtClean="0"/>
              <a:t>A set of intensive activities encompassing the acquisition of knowledge from human experts (and other information sources) and converting this knowledge into a repository (commonly called a knowledge base)</a:t>
            </a:r>
          </a:p>
          <a:p>
            <a:r>
              <a:rPr lang="en-US" sz="2800" dirty="0" smtClean="0"/>
              <a:t>The primary goal of KE is to</a:t>
            </a:r>
          </a:p>
          <a:p>
            <a:pPr lvl="1"/>
            <a:r>
              <a:rPr lang="en-US" sz="2400" dirty="0" smtClean="0"/>
              <a:t>help experts articulate </a:t>
            </a:r>
            <a:r>
              <a:rPr lang="en-US" sz="2400" i="1" dirty="0" smtClean="0"/>
              <a:t>how they do what they do,</a:t>
            </a:r>
            <a:r>
              <a:rPr lang="en-US" sz="2400" dirty="0" smtClean="0"/>
              <a:t> and </a:t>
            </a:r>
          </a:p>
          <a:p>
            <a:pPr lvl="1"/>
            <a:r>
              <a:rPr lang="en-US" sz="2400" dirty="0" smtClean="0"/>
              <a:t>to document this knowledge in a reusable form </a:t>
            </a:r>
          </a:p>
          <a:p>
            <a:pPr lvl="3"/>
            <a:endParaRPr lang="en-US" sz="1600" dirty="0" smtClean="0"/>
          </a:p>
          <a:p>
            <a:r>
              <a:rPr lang="en-US" sz="2800" dirty="0" smtClean="0">
                <a:solidFill>
                  <a:srgbClr val="F85E08"/>
                </a:solidFill>
              </a:rPr>
              <a:t>Narrow versus Broad definition of </a:t>
            </a:r>
            <a:r>
              <a:rPr lang="en-US" sz="2800" dirty="0" err="1" smtClean="0">
                <a:solidFill>
                  <a:srgbClr val="F85E08"/>
                </a:solidFill>
              </a:rPr>
              <a:t>KE</a:t>
            </a:r>
            <a:r>
              <a:rPr lang="en-US" sz="2800" dirty="0" smtClean="0">
                <a:solidFill>
                  <a:srgbClr val="F85E08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384705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The Knowledge Engineering Process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441147"/>
            <a:ext cx="5410200" cy="5035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112598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Difficulties in KE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656" y="1752600"/>
            <a:ext cx="8619744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21825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Knowledge Engineering</a:t>
            </a:r>
            <a:br>
              <a:rPr lang="en-US" dirty="0" smtClean="0"/>
            </a:br>
            <a:r>
              <a:rPr lang="en-US" dirty="0" smtClean="0"/>
              <a:t>Knowledge Validation/Verification</a:t>
            </a:r>
            <a:endParaRPr lang="en-US" dirty="0"/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762000" y="1524000"/>
            <a:ext cx="8229600" cy="48006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folHlink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folHlink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folHlink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folHlink"/>
                </a:solidFill>
                <a:latin typeface="+mn-lt"/>
              </a:defRPr>
            </a:lvl9pPr>
          </a:lstStyle>
          <a:p>
            <a:r>
              <a:rPr lang="en-US" b="0" dirty="0">
                <a:solidFill>
                  <a:srgbClr val="F85E08"/>
                </a:solidFill>
              </a:rPr>
              <a:t>Evaluation</a:t>
            </a:r>
            <a:r>
              <a:rPr lang="en-US" b="0" i="1" dirty="0"/>
              <a:t> </a:t>
            </a:r>
            <a:r>
              <a:rPr lang="en-US" b="0" dirty="0"/>
              <a:t>is a broad </a:t>
            </a:r>
            <a:r>
              <a:rPr lang="en-US" b="0" dirty="0" smtClean="0"/>
              <a:t>concept - its </a:t>
            </a:r>
            <a:r>
              <a:rPr lang="en-US" b="0" dirty="0"/>
              <a:t>objective is to assess an ES’s overall </a:t>
            </a:r>
            <a:r>
              <a:rPr lang="en-US" b="0" dirty="0" smtClean="0"/>
              <a:t>value</a:t>
            </a:r>
          </a:p>
          <a:p>
            <a:pPr marL="1828800" lvl="4" indent="0">
              <a:buNone/>
            </a:pPr>
            <a:r>
              <a:rPr lang="en-US" b="0" dirty="0"/>
              <a:t>	</a:t>
            </a:r>
            <a:r>
              <a:rPr lang="en-US" sz="1200" b="0" dirty="0" smtClean="0"/>
              <a:t>	</a:t>
            </a:r>
            <a:endParaRPr lang="en-US" b="0" dirty="0" smtClean="0"/>
          </a:p>
          <a:p>
            <a:pPr marL="0" indent="0">
              <a:buNone/>
            </a:pPr>
            <a:r>
              <a:rPr lang="en-US" b="0" u="sng" dirty="0" smtClean="0"/>
              <a:t>Validation versus Verification</a:t>
            </a:r>
          </a:p>
          <a:p>
            <a:r>
              <a:rPr lang="en-US" b="0" dirty="0" smtClean="0">
                <a:solidFill>
                  <a:srgbClr val="F85E08"/>
                </a:solidFill>
              </a:rPr>
              <a:t>Validation </a:t>
            </a:r>
            <a:r>
              <a:rPr lang="en-US" b="0" dirty="0"/>
              <a:t>is the part of evaluation that deals with the performance of the </a:t>
            </a:r>
            <a:r>
              <a:rPr lang="en-US" b="0" dirty="0" smtClean="0"/>
              <a:t>system</a:t>
            </a:r>
            <a:endParaRPr lang="en-US" b="0" dirty="0"/>
          </a:p>
          <a:p>
            <a:r>
              <a:rPr lang="en-US" b="0" dirty="0" smtClean="0">
                <a:solidFill>
                  <a:srgbClr val="F85E08"/>
                </a:solidFill>
              </a:rPr>
              <a:t>Verification </a:t>
            </a:r>
            <a:r>
              <a:rPr lang="en-US" b="0" dirty="0"/>
              <a:t>is building the system right or substantiating that the system is </a:t>
            </a:r>
            <a:r>
              <a:rPr lang="en-US" b="0" dirty="0" smtClean="0"/>
              <a:t>correctly implemented </a:t>
            </a:r>
            <a:r>
              <a:rPr lang="en-US" b="0" dirty="0"/>
              <a:t>to its </a:t>
            </a:r>
            <a:r>
              <a:rPr lang="en-US" b="0" dirty="0" smtClean="0"/>
              <a:t>specifications</a:t>
            </a:r>
          </a:p>
        </p:txBody>
      </p:sp>
    </p:spTree>
    <p:extLst>
      <p:ext uri="{BB962C8B-B14F-4D97-AF65-F5344CB8AC3E}">
        <p14:creationId xmlns:p14="http://schemas.microsoft.com/office/powerpoint/2010/main" val="24989981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 smtClean="0">
                <a:ea typeface="新細明體" charset="-120"/>
              </a:rPr>
              <a:t>Knowledge Representation in ES</a:t>
            </a:r>
            <a:endParaRPr lang="en-US" dirty="0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524000"/>
            <a:ext cx="7772400" cy="4800600"/>
          </a:xfrm>
        </p:spPr>
        <p:txBody>
          <a:bodyPr/>
          <a:lstStyle/>
          <a:p>
            <a:pPr eaLnBrk="1" hangingPunct="1"/>
            <a:r>
              <a:rPr lang="en-US" altLang="zh-TW" dirty="0" smtClean="0">
                <a:ea typeface="新細明體" charset="-120"/>
              </a:rPr>
              <a:t>Expert knowledge must be represented in a computer-understandable format and organized properly in the knowledge base 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The most common/popular way to represent human knowledge: </a:t>
            </a:r>
          </a:p>
          <a:p>
            <a:pPr lvl="1" eaLnBrk="1" hangingPunct="1"/>
            <a:r>
              <a:rPr lang="en-US" altLang="zh-TW" dirty="0" smtClean="0">
                <a:solidFill>
                  <a:srgbClr val="F85E08"/>
                </a:solidFill>
                <a:ea typeface="新細明體" charset="-120"/>
              </a:rPr>
              <a:t>Production rules</a:t>
            </a:r>
          </a:p>
          <a:p>
            <a:pPr lvl="2" eaLnBrk="1" hangingPunct="1"/>
            <a:r>
              <a:rPr lang="en-US" altLang="zh-TW" dirty="0" smtClean="0">
                <a:solidFill>
                  <a:srgbClr val="0000CC"/>
                </a:solidFill>
                <a:ea typeface="新細明體" charset="-120"/>
              </a:rPr>
              <a:t>Condition-Action pairs</a:t>
            </a:r>
          </a:p>
          <a:p>
            <a:pPr lvl="2" eaLnBrk="1" hangingPunct="1"/>
            <a:r>
              <a:rPr lang="en-US" altLang="zh-TW" dirty="0" smtClean="0">
                <a:solidFill>
                  <a:srgbClr val="0000CC"/>
                </a:solidFill>
                <a:ea typeface="新細明體" charset="-120"/>
              </a:rPr>
              <a:t>IF … THEN … ELSE …</a:t>
            </a:r>
          </a:p>
          <a:p>
            <a:pPr lvl="2" eaLnBrk="1" hangingPunct="1"/>
            <a:endParaRPr lang="en-US" altLang="zh-TW" dirty="0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0493505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2296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IF premise, THEN conclusion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IF your income is high, THEN your chance of being audited by the IRS is high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Conclusion, IF premise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Your chance of being audited is high, IF your income is high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Inclusion of ELSE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IF your income is high, OR your deductions are unusual, THEN your chance of being audited by the IRS is high,   ELSE your chance of being audited is low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/>
              <a:t>M</a:t>
            </a:r>
            <a:r>
              <a:rPr lang="en-US" sz="2400" dirty="0" smtClean="0"/>
              <a:t>ore complex rules…</a:t>
            </a:r>
            <a:endParaRPr lang="en-US" dirty="0" smtClean="0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Forms of Production Rules</a:t>
            </a:r>
          </a:p>
        </p:txBody>
      </p:sp>
    </p:spTree>
    <p:extLst>
      <p:ext uri="{BB962C8B-B14F-4D97-AF65-F5344CB8AC3E}">
        <p14:creationId xmlns:p14="http://schemas.microsoft.com/office/powerpoint/2010/main" val="10804721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5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Knowledge and Inference Rules</a:t>
            </a:r>
          </a:p>
        </p:txBody>
      </p:sp>
      <p:sp>
        <p:nvSpPr>
          <p:cNvPr id="2969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8269288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>
                <a:solidFill>
                  <a:schemeClr val="hlink"/>
                </a:solidFill>
              </a:rPr>
              <a:t>Knowledge rules </a:t>
            </a:r>
            <a:r>
              <a:rPr lang="en-US" sz="2800" dirty="0" smtClean="0"/>
              <a:t>(declarative rules), state all the facts and relationships about a problem 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sz="2400" dirty="0"/>
              <a:t>Knowledge rules are stored in the knowledge </a:t>
            </a:r>
            <a:r>
              <a:rPr lang="en-US" sz="2400" dirty="0" smtClean="0"/>
              <a:t>base</a:t>
            </a:r>
          </a:p>
          <a:p>
            <a:pPr eaLnBrk="1" hangingPunct="1">
              <a:lnSpc>
                <a:spcPct val="90000"/>
              </a:lnSpc>
              <a:buSzPct val="70000"/>
            </a:pPr>
            <a:r>
              <a:rPr lang="en-US" sz="2800" dirty="0" smtClean="0">
                <a:solidFill>
                  <a:schemeClr val="hlink"/>
                </a:solidFill>
              </a:rPr>
              <a:t>Inference rules </a:t>
            </a:r>
            <a:r>
              <a:rPr lang="en-US" sz="2800" dirty="0" smtClean="0"/>
              <a:t>(procedural rules), advise on how to solve a problem, given that certain facts are known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sz="2400" dirty="0" smtClean="0"/>
              <a:t>Inference rules contain rules about rules (</a:t>
            </a:r>
            <a:r>
              <a:rPr lang="en-US" sz="2400" dirty="0" err="1" smtClean="0"/>
              <a:t>metarules</a:t>
            </a:r>
            <a:r>
              <a:rPr lang="en-US" sz="2400" dirty="0" smtClean="0"/>
              <a:t>)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sz="2400" dirty="0" smtClean="0"/>
              <a:t>Inference rules become part of the inference engine</a:t>
            </a:r>
          </a:p>
          <a:p>
            <a:pPr lvl="1" eaLnBrk="1" hangingPunct="1">
              <a:lnSpc>
                <a:spcPct val="90000"/>
              </a:lnSpc>
              <a:buSzPct val="70000"/>
            </a:pPr>
            <a:r>
              <a:rPr lang="en-US" sz="2400" dirty="0" smtClean="0">
                <a:solidFill>
                  <a:schemeClr val="hlink"/>
                </a:solidFill>
              </a:rPr>
              <a:t>Example</a:t>
            </a:r>
            <a:r>
              <a:rPr lang="en-US" sz="2400" dirty="0" smtClean="0"/>
              <a:t>: </a:t>
            </a:r>
          </a:p>
          <a:p>
            <a:pPr lvl="2" eaLnBrk="1" hangingPunct="1">
              <a:lnSpc>
                <a:spcPct val="90000"/>
              </a:lnSpc>
              <a:buSzPct val="70000"/>
            </a:pPr>
            <a:r>
              <a:rPr lang="en-US" sz="2000" dirty="0" smtClean="0"/>
              <a:t>IF needed data is not known THEN ask the user</a:t>
            </a:r>
          </a:p>
          <a:p>
            <a:pPr lvl="2" eaLnBrk="1" hangingPunct="1">
              <a:lnSpc>
                <a:spcPct val="90000"/>
              </a:lnSpc>
              <a:buSzPct val="70000"/>
            </a:pPr>
            <a:r>
              <a:rPr lang="en-US" sz="2000" dirty="0" smtClean="0"/>
              <a:t>IF more than one rule applies THEN fire the one with the highest priority value first</a:t>
            </a:r>
          </a:p>
        </p:txBody>
      </p:sp>
    </p:spTree>
    <p:extLst>
      <p:ext uri="{BB962C8B-B14F-4D97-AF65-F5344CB8AC3E}">
        <p14:creationId xmlns:p14="http://schemas.microsoft.com/office/powerpoint/2010/main" val="6346974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2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>
                <a:ea typeface="新細明體" charset="-120"/>
              </a:rPr>
              <a:t>Inferencing</a:t>
            </a:r>
            <a:r>
              <a:rPr lang="en-US" dirty="0" smtClean="0">
                <a:ea typeface="新細明體" charset="-120"/>
              </a:rPr>
              <a:t> in ES</a:t>
            </a:r>
            <a:endParaRPr lang="en-US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305800" cy="4800600"/>
          </a:xfrm>
        </p:spPr>
        <p:txBody>
          <a:bodyPr/>
          <a:lstStyle/>
          <a:p>
            <a:pPr marL="457200" indent="-457200" defTabSz="457200" eaLnBrk="1" hangingPunct="1">
              <a:buFontTx/>
              <a:buNone/>
            </a:pPr>
            <a:r>
              <a:rPr lang="en-US" sz="2800" i="1" dirty="0" smtClean="0"/>
              <a:t>	</a:t>
            </a:r>
            <a:r>
              <a:rPr lang="en-US" sz="2800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Inference</a:t>
            </a:r>
            <a:r>
              <a:rPr lang="en-US" sz="2800" dirty="0" smtClean="0"/>
              <a:t> is t</a:t>
            </a:r>
            <a:r>
              <a:rPr lang="en-US" altLang="zh-TW" sz="2800" dirty="0" smtClean="0">
                <a:ea typeface="新細明體" charset="-120"/>
              </a:rPr>
              <a:t>he process of chaining multiple rules together based on available data </a:t>
            </a:r>
          </a:p>
          <a:p>
            <a:pPr marL="457200" lvl="1" indent="-457200" defTabSz="457200" eaLnBrk="1" hangingPunct="1"/>
            <a:r>
              <a:rPr lang="en-US" altLang="zh-TW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F</a:t>
            </a:r>
            <a:r>
              <a:rPr lang="en-US" altLang="ja-JP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orward chaining </a:t>
            </a:r>
          </a:p>
          <a:p>
            <a:pPr marL="457200" lvl="1" indent="-457200" defTabSz="457200" eaLnBrk="1" hangingPunct="1">
              <a:buFontTx/>
              <a:buNone/>
            </a:pPr>
            <a:r>
              <a:rPr lang="en-US" altLang="ja-JP" sz="2400" dirty="0" smtClean="0">
                <a:ea typeface="ＭＳ Ｐゴシック" charset="-128"/>
              </a:rPr>
              <a:t>	A data-driven search in a rule-based system.</a:t>
            </a:r>
          </a:p>
          <a:p>
            <a:pPr marL="457200" lvl="1" indent="-457200" defTabSz="457200" eaLnBrk="1" hangingPunct="1">
              <a:buFontTx/>
              <a:buNone/>
            </a:pPr>
            <a:r>
              <a:rPr lang="en-US" sz="2400" dirty="0" smtClean="0"/>
              <a:t>	If the premise clauses match the situation, then the process attempts to assert the conclusion.</a:t>
            </a:r>
            <a:r>
              <a:rPr lang="en-US" altLang="ja-JP" sz="2400" dirty="0" smtClean="0">
                <a:ea typeface="ＭＳ Ｐゴシック" charset="-128"/>
              </a:rPr>
              <a:t> </a:t>
            </a:r>
          </a:p>
          <a:p>
            <a:pPr marL="457200" lvl="1" indent="-457200" defTabSz="457200" eaLnBrk="1" hangingPunct="1"/>
            <a:r>
              <a:rPr lang="en-US" altLang="zh-TW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新細明體" charset="-120"/>
              </a:rPr>
              <a:t>B</a:t>
            </a:r>
            <a:r>
              <a:rPr lang="en-US" altLang="ja-JP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ＭＳ Ｐゴシック" charset="-128"/>
              </a:rPr>
              <a:t>ackward chaining </a:t>
            </a:r>
          </a:p>
          <a:p>
            <a:pPr marL="457200" lvl="1" indent="-457200" defTabSz="457200" eaLnBrk="1" hangingPunct="1">
              <a:buFontTx/>
              <a:buNone/>
            </a:pPr>
            <a:r>
              <a:rPr lang="en-US" altLang="ja-JP" sz="2400" dirty="0" smtClean="0">
                <a:ea typeface="ＭＳ Ｐゴシック" charset="-128"/>
              </a:rPr>
              <a:t>	A goal-driven search in a rule-based system. </a:t>
            </a:r>
          </a:p>
          <a:p>
            <a:pPr marL="457200" lvl="1" indent="-457200" defTabSz="457200" eaLnBrk="1" hangingPunct="1">
              <a:buFontTx/>
              <a:buNone/>
            </a:pPr>
            <a:r>
              <a:rPr lang="en-US" altLang="ja-JP" sz="2400" dirty="0" smtClean="0">
                <a:ea typeface="ＭＳ Ｐゴシック" charset="-128"/>
              </a:rPr>
              <a:t>	It begins with the action clause of a rule and works backward through a chain of rules in an attempt to find a verifiable set of condition clauses. </a:t>
            </a:r>
            <a:endParaRPr lang="en-US" altLang="zh-TW" sz="2400" dirty="0" smtClean="0"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78306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Inferencing with Rules: </a:t>
            </a:r>
            <a:br>
              <a:rPr lang="en-US" dirty="0" smtClean="0"/>
            </a:br>
            <a:r>
              <a:rPr lang="en-US" dirty="0" smtClean="0"/>
              <a:t>Forward and Backward Chaining 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8193088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Firing a rule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800" dirty="0" smtClean="0"/>
              <a:t>When all of the rule's hypotheses (the “if parts”) are satisfied, a rule said to be FIRED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800" dirty="0" smtClean="0"/>
              <a:t>Inference engine checks every rule in the knowledge base in a forward or backward direction to find rules that can be FIRED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1800" dirty="0" smtClean="0"/>
              <a:t>Continues until no more rules can fire, or until a goal is achieved</a:t>
            </a:r>
          </a:p>
        </p:txBody>
      </p:sp>
      <p:pic>
        <p:nvPicPr>
          <p:cNvPr id="285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3505200"/>
            <a:ext cx="5755304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221410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1524000"/>
            <a:ext cx="7772400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hlink"/>
                </a:solidFill>
              </a:rPr>
              <a:t>Goal-driven</a:t>
            </a:r>
            <a:r>
              <a:rPr lang="en-US" sz="2400" smtClean="0"/>
              <a:t>: Start from a potential conclusion (hypothesis), then seek evidence that supports (or contradicts with) it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Often involves formulating and testing intermediate hypotheses (or sub-hypotheses)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 smtClean="0"/>
              <a:t>Inferencing</a:t>
            </a:r>
            <a:r>
              <a:rPr lang="en-US" dirty="0" smtClean="0"/>
              <a:t> </a:t>
            </a:r>
            <a:r>
              <a:rPr lang="en-US" dirty="0"/>
              <a:t>– Backward </a:t>
            </a:r>
            <a:r>
              <a:rPr lang="en-US" dirty="0" smtClean="0"/>
              <a:t>Chaining</a:t>
            </a:r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>
            <a:off x="3352800" y="3505200"/>
            <a:ext cx="5029200" cy="2667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454025" indent="-4540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Investment Decision: Variable Definitions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A = Have $10,000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B = Younger than 30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C = Education at college level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D = Annual income &gt; $40,000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E = Invest in securities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F = Invest in growth stocks</a:t>
            </a:r>
          </a:p>
          <a:p>
            <a:pPr marL="912813" lvl="1" indent="-342900" algn="l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/>
            </a:pPr>
            <a:r>
              <a:rPr lang="en-US" sz="1600" dirty="0">
                <a:solidFill>
                  <a:schemeClr val="folHlink"/>
                </a:solidFill>
              </a:rPr>
              <a:t>G = Invest in IBM stock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3419919"/>
            <a:ext cx="6858000" cy="290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529" name="Rectangle 9"/>
          <p:cNvSpPr>
            <a:spLocks noChangeArrowheads="1"/>
          </p:cNvSpPr>
          <p:nvPr/>
        </p:nvSpPr>
        <p:spPr bwMode="auto">
          <a:xfrm>
            <a:off x="304800" y="3657600"/>
            <a:ext cx="381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u="sng" dirty="0">
                <a:solidFill>
                  <a:schemeClr val="hlink"/>
                </a:solidFill>
              </a:rPr>
              <a:t>Knowledge Base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sz="1400" b="0" u="sng" dirty="0">
              <a:solidFill>
                <a:schemeClr val="hlink"/>
              </a:solidFill>
            </a:endParaRP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</a:rPr>
              <a:t>Rule 1: </a:t>
            </a:r>
            <a:r>
              <a:rPr lang="en-US" sz="1400" b="0" dirty="0">
                <a:solidFill>
                  <a:schemeClr val="folHlink"/>
                </a:solidFill>
              </a:rPr>
              <a:t>A &amp; C -&gt; E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</a:rPr>
              <a:t>Rule 2: </a:t>
            </a:r>
            <a:r>
              <a:rPr lang="en-US" sz="1400" b="0" dirty="0">
                <a:solidFill>
                  <a:schemeClr val="folHlink"/>
                </a:solidFill>
              </a:rPr>
              <a:t>D &amp; C -&gt; F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</a:rPr>
              <a:t>Rule 3: </a:t>
            </a:r>
            <a:r>
              <a:rPr lang="en-US" sz="1400" b="0" dirty="0">
                <a:solidFill>
                  <a:schemeClr val="folHlink"/>
                </a:solidFill>
              </a:rPr>
              <a:t>B &amp; E -&gt; F (invest in growth stocks)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</a:rPr>
              <a:t>Rule 4: </a:t>
            </a:r>
            <a:r>
              <a:rPr lang="en-US" sz="1400" b="0" dirty="0">
                <a:solidFill>
                  <a:schemeClr val="folHlink"/>
                </a:solidFill>
              </a:rPr>
              <a:t>B -&gt; C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</a:rPr>
              <a:t>Rule 5: </a:t>
            </a:r>
            <a:r>
              <a:rPr lang="en-US" sz="1400" b="0" dirty="0">
                <a:solidFill>
                  <a:schemeClr val="folHlink"/>
                </a:solidFill>
              </a:rPr>
              <a:t>F -&gt; G (invest in IBM)</a:t>
            </a:r>
          </a:p>
        </p:txBody>
      </p:sp>
    </p:spTree>
    <p:extLst>
      <p:ext uri="{BB962C8B-B14F-4D97-AF65-F5344CB8AC3E}">
        <p14:creationId xmlns:p14="http://schemas.microsoft.com/office/powerpoint/2010/main" val="20431754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9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0853" y="3429000"/>
            <a:ext cx="6843147" cy="2898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2688" y="1524000"/>
            <a:ext cx="7961312" cy="1828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>
                <a:solidFill>
                  <a:schemeClr val="hlink"/>
                </a:solidFill>
              </a:rPr>
              <a:t>Data-driven</a:t>
            </a:r>
            <a:r>
              <a:rPr lang="en-US" sz="2400" smtClean="0"/>
              <a:t>: Start from available information as it becomes available, then try to draw conclusions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Which One to Use?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If all facts available up front - forward chaining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000" smtClean="0"/>
              <a:t>Diagnostic problems - backward chaining</a:t>
            </a:r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err="1"/>
              <a:t>Inferencing</a:t>
            </a:r>
            <a:r>
              <a:rPr lang="en-US" dirty="0"/>
              <a:t> – Forward </a:t>
            </a:r>
            <a:r>
              <a:rPr lang="en-US" dirty="0" smtClean="0"/>
              <a:t>Chaining</a:t>
            </a:r>
          </a:p>
        </p:txBody>
      </p:sp>
      <p:sp>
        <p:nvSpPr>
          <p:cNvPr id="33798" name="Rectangle 9"/>
          <p:cNvSpPr>
            <a:spLocks noChangeArrowheads="1"/>
          </p:cNvSpPr>
          <p:nvPr/>
        </p:nvSpPr>
        <p:spPr bwMode="auto">
          <a:xfrm>
            <a:off x="2971800" y="3581400"/>
            <a:ext cx="1143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u="sng" dirty="0">
                <a:solidFill>
                  <a:schemeClr val="hlink"/>
                </a:solidFill>
                <a:effectLst/>
              </a:rPr>
              <a:t>FACTS: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folHlink"/>
                </a:solidFill>
                <a:effectLst/>
              </a:rPr>
              <a:t>A is TRUE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folHlink"/>
                </a:solidFill>
                <a:effectLst/>
              </a:rPr>
              <a:t>B is TRUE</a:t>
            </a:r>
          </a:p>
        </p:txBody>
      </p:sp>
      <p:sp>
        <p:nvSpPr>
          <p:cNvPr id="33797" name="Rectangle 8"/>
          <p:cNvSpPr>
            <a:spLocks noChangeArrowheads="1"/>
          </p:cNvSpPr>
          <p:nvPr/>
        </p:nvSpPr>
        <p:spPr bwMode="auto">
          <a:xfrm>
            <a:off x="304800" y="3581400"/>
            <a:ext cx="381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u="sng" dirty="0">
                <a:solidFill>
                  <a:schemeClr val="hlink"/>
                </a:solidFill>
                <a:effectLst/>
              </a:rPr>
              <a:t>Knowledge Base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sz="1400" b="0" u="sng" dirty="0">
              <a:solidFill>
                <a:schemeClr val="hlink"/>
              </a:solidFill>
              <a:effectLst/>
            </a:endParaRP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  <a:effectLst/>
              </a:rPr>
              <a:t>Rule 1: </a:t>
            </a:r>
            <a:r>
              <a:rPr lang="en-US" sz="1400" b="0" dirty="0">
                <a:solidFill>
                  <a:schemeClr val="folHlink"/>
                </a:solidFill>
                <a:effectLst/>
              </a:rPr>
              <a:t>A &amp; C -&gt; E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  <a:effectLst/>
              </a:rPr>
              <a:t>Rule 2: </a:t>
            </a:r>
            <a:r>
              <a:rPr lang="en-US" sz="1400" b="0" dirty="0">
                <a:solidFill>
                  <a:schemeClr val="folHlink"/>
                </a:solidFill>
                <a:effectLst/>
              </a:rPr>
              <a:t>D &amp; C -&gt; F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  <a:effectLst/>
              </a:rPr>
              <a:t>Rule 3: </a:t>
            </a:r>
            <a:r>
              <a:rPr lang="en-US" sz="1400" b="0" dirty="0">
                <a:solidFill>
                  <a:schemeClr val="folHlink"/>
                </a:solidFill>
                <a:effectLst/>
              </a:rPr>
              <a:t>B &amp; E -&gt; F (invest in growth stocks)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  <a:effectLst/>
              </a:rPr>
              <a:t>Rule 4: </a:t>
            </a:r>
            <a:r>
              <a:rPr lang="en-US" sz="1400" b="0" dirty="0">
                <a:solidFill>
                  <a:schemeClr val="folHlink"/>
                </a:solidFill>
                <a:effectLst/>
              </a:rPr>
              <a:t>B -&gt; C</a:t>
            </a:r>
          </a:p>
          <a:p>
            <a:pPr marL="225425" indent="-225425" algn="l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sz="1400" b="0" dirty="0">
                <a:solidFill>
                  <a:schemeClr val="hlink"/>
                </a:solidFill>
                <a:effectLst/>
              </a:rPr>
              <a:t>Rule 5: </a:t>
            </a:r>
            <a:r>
              <a:rPr lang="en-US" sz="1400" b="0" dirty="0">
                <a:solidFill>
                  <a:schemeClr val="folHlink"/>
                </a:solidFill>
                <a:effectLst/>
              </a:rPr>
              <a:t>F -&gt; G (invest in IBM)</a:t>
            </a:r>
          </a:p>
        </p:txBody>
      </p:sp>
    </p:spTree>
    <p:extLst>
      <p:ext uri="{BB962C8B-B14F-4D97-AF65-F5344CB8AC3E}">
        <p14:creationId xmlns:p14="http://schemas.microsoft.com/office/powerpoint/2010/main" val="42567352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Inferencing Issues</a:t>
            </a:r>
          </a:p>
        </p:txBody>
      </p:sp>
      <p:sp>
        <p:nvSpPr>
          <p:cNvPr id="3686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182688" y="1524000"/>
            <a:ext cx="7808912" cy="4876800"/>
          </a:xfrm>
        </p:spPr>
        <p:txBody>
          <a:bodyPr/>
          <a:lstStyle/>
          <a:p>
            <a:pPr eaLnBrk="1" hangingPunct="1"/>
            <a:r>
              <a:rPr lang="en-US" sz="2400" smtClean="0"/>
              <a:t>How do we choose between BC and FC</a:t>
            </a:r>
          </a:p>
          <a:p>
            <a:pPr marL="915988" lvl="1" indent="-347663" eaLnBrk="1" hangingPunct="1"/>
            <a:r>
              <a:rPr lang="en-US" sz="2000" smtClean="0"/>
              <a:t>Follow how a domain expert solves the problem</a:t>
            </a:r>
          </a:p>
          <a:p>
            <a:pPr lvl="2" indent="-338138" eaLnBrk="1" hangingPunct="1"/>
            <a:r>
              <a:rPr lang="en-US" sz="1800" smtClean="0"/>
              <a:t>If the expert first collect data then infer from it </a:t>
            </a:r>
          </a:p>
          <a:p>
            <a:pPr lvl="2" indent="-338138" eaLnBrk="1" hangingPunct="1">
              <a:buFont typeface="Wingdings" pitchFamily="2" charset="2"/>
              <a:buNone/>
            </a:pPr>
            <a:r>
              <a:rPr lang="en-US" sz="1800" smtClean="0"/>
              <a:t>	=&gt; Forward Chaining</a:t>
            </a:r>
          </a:p>
          <a:p>
            <a:pPr lvl="2" indent="-338138" eaLnBrk="1" hangingPunct="1"/>
            <a:r>
              <a:rPr lang="en-US" sz="1800" smtClean="0"/>
              <a:t>If the expert starts with a hypothetical solution and then attempts to find facts to prove it =&gt; Backward Chaining</a:t>
            </a:r>
          </a:p>
          <a:p>
            <a:pPr eaLnBrk="1" hangingPunct="1"/>
            <a:r>
              <a:rPr lang="en-US" sz="2400" smtClean="0"/>
              <a:t>How to handle conflicting rules</a:t>
            </a:r>
          </a:p>
          <a:p>
            <a:pPr marL="915988" lvl="1" indent="-347663" eaLnBrk="1" hangingPunct="1">
              <a:buFont typeface="Wingdings" pitchFamily="2" charset="2"/>
              <a:buNone/>
            </a:pPr>
            <a:r>
              <a:rPr lang="en-US" sz="2000" smtClean="0">
                <a:solidFill>
                  <a:schemeClr val="hlink"/>
                </a:solidFill>
              </a:rPr>
              <a:t>IF</a:t>
            </a:r>
            <a:r>
              <a:rPr lang="en-US" sz="2000" smtClean="0"/>
              <a:t> A &amp; B </a:t>
            </a:r>
            <a:r>
              <a:rPr lang="en-US" sz="2000" smtClean="0">
                <a:solidFill>
                  <a:schemeClr val="hlink"/>
                </a:solidFill>
              </a:rPr>
              <a:t>THEN</a:t>
            </a:r>
            <a:r>
              <a:rPr lang="en-US" sz="2000" smtClean="0"/>
              <a:t> C </a:t>
            </a:r>
          </a:p>
          <a:p>
            <a:pPr marL="915988" lvl="1" indent="-347663" eaLnBrk="1" hangingPunct="1">
              <a:buFont typeface="Wingdings" pitchFamily="2" charset="2"/>
              <a:buNone/>
            </a:pPr>
            <a:r>
              <a:rPr lang="en-US" sz="2000" smtClean="0">
                <a:solidFill>
                  <a:schemeClr val="hlink"/>
                </a:solidFill>
              </a:rPr>
              <a:t>IF</a:t>
            </a:r>
            <a:r>
              <a:rPr lang="en-US" sz="2000" smtClean="0"/>
              <a:t> X </a:t>
            </a:r>
            <a:r>
              <a:rPr lang="en-US" sz="2000" smtClean="0">
                <a:solidFill>
                  <a:schemeClr val="hlink"/>
                </a:solidFill>
              </a:rPr>
              <a:t>THEN</a:t>
            </a:r>
            <a:r>
              <a:rPr lang="en-US" sz="2000" smtClean="0"/>
              <a:t> C</a:t>
            </a:r>
          </a:p>
          <a:p>
            <a:pPr marL="915988" lvl="1" indent="-347663" eaLnBrk="1" hangingPunct="1">
              <a:buSzPct val="80000"/>
              <a:buFont typeface="Wingdings" pitchFamily="2" charset="2"/>
              <a:buAutoNum type="arabicPeriod"/>
            </a:pPr>
            <a:r>
              <a:rPr lang="en-US" sz="2000" smtClean="0"/>
              <a:t>Establish a goal and stop firing rules when goal is achieved</a:t>
            </a:r>
          </a:p>
          <a:p>
            <a:pPr marL="915988" lvl="1" indent="-347663" eaLnBrk="1" hangingPunct="1">
              <a:buSzPct val="80000"/>
              <a:buFont typeface="Wingdings" pitchFamily="2" charset="2"/>
              <a:buAutoNum type="arabicPeriod"/>
            </a:pPr>
            <a:r>
              <a:rPr lang="en-US" sz="2000" smtClean="0"/>
              <a:t>Fire the rule with the highest priority</a:t>
            </a:r>
          </a:p>
          <a:p>
            <a:pPr marL="915988" lvl="1" indent="-347663" eaLnBrk="1" hangingPunct="1">
              <a:buSzPct val="80000"/>
              <a:buFont typeface="Wingdings" pitchFamily="2" charset="2"/>
              <a:buAutoNum type="arabicPeriod"/>
            </a:pPr>
            <a:r>
              <a:rPr lang="en-US" sz="2000" smtClean="0"/>
              <a:t>Fire the most specific rule</a:t>
            </a:r>
          </a:p>
          <a:p>
            <a:pPr marL="915988" lvl="1" indent="-347663" eaLnBrk="1" hangingPunct="1">
              <a:buSzPct val="80000"/>
              <a:buFont typeface="Wingdings" pitchFamily="2" charset="2"/>
              <a:buAutoNum type="arabicPeriod"/>
            </a:pPr>
            <a:r>
              <a:rPr lang="en-US" sz="2000" smtClean="0"/>
              <a:t>Fire the rule that uses the data most recently entered</a:t>
            </a:r>
          </a:p>
        </p:txBody>
      </p:sp>
    </p:spTree>
    <p:extLst>
      <p:ext uri="{BB962C8B-B14F-4D97-AF65-F5344CB8AC3E}">
        <p14:creationId xmlns:p14="http://schemas.microsoft.com/office/powerpoint/2010/main" val="22424825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5" name="Rectangle 5"/>
          <p:cNvSpPr>
            <a:spLocks noGrp="1" noChangeArrowheads="1"/>
          </p:cNvSpPr>
          <p:nvPr>
            <p:ph type="title"/>
          </p:nvPr>
        </p:nvSpPr>
        <p:spPr>
          <a:xfrm>
            <a:off x="1150938" y="250825"/>
            <a:ext cx="7993062" cy="1143000"/>
          </a:xfrm>
        </p:spPr>
        <p:txBody>
          <a:bodyPr/>
          <a:lstStyle/>
          <a:p>
            <a:r>
              <a:rPr lang="en-US" dirty="0" smtClean="0"/>
              <a:t>Inferencing with Uncertainty</a:t>
            </a:r>
            <a:br>
              <a:rPr lang="en-US" dirty="0" smtClean="0"/>
            </a:br>
            <a:r>
              <a:rPr lang="en-US" dirty="0" smtClean="0"/>
              <a:t>- Theory </a:t>
            </a:r>
            <a:r>
              <a:rPr lang="en-US" dirty="0"/>
              <a:t>of </a:t>
            </a:r>
            <a:r>
              <a:rPr lang="en-US" dirty="0" smtClean="0"/>
              <a:t>Certainty</a:t>
            </a:r>
            <a:endParaRPr lang="en-US" dirty="0"/>
          </a:p>
        </p:txBody>
      </p:sp>
      <p:sp>
        <p:nvSpPr>
          <p:cNvPr id="143366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229600" cy="46085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Certainty Factors and Beliefs 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Uncertainty is represented as a </a:t>
            </a:r>
            <a:r>
              <a:rPr lang="en-US" sz="2800" u="sng" dirty="0"/>
              <a:t>Degree of Belief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Express the </a:t>
            </a:r>
            <a:r>
              <a:rPr lang="en-US" sz="2800" u="sng" dirty="0"/>
              <a:t>Measure of Belief</a:t>
            </a: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Manipulate degrees of belief while using knowledge-based systems</a:t>
            </a:r>
          </a:p>
          <a:p>
            <a:pPr>
              <a:lnSpc>
                <a:spcPct val="90000"/>
              </a:lnSpc>
            </a:pPr>
            <a:r>
              <a:rPr lang="en-US" sz="2800" u="sng" dirty="0"/>
              <a:t>Certainty Factors (CF)</a:t>
            </a:r>
            <a:r>
              <a:rPr lang="en-US" sz="2800" dirty="0"/>
              <a:t> express belief in an event based on evidence (or the expert's assessment)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1.0 or 100 = absolute truth (complete confidence) </a:t>
            </a:r>
          </a:p>
          <a:p>
            <a:pPr lvl="1">
              <a:lnSpc>
                <a:spcPct val="90000"/>
              </a:lnSpc>
            </a:pPr>
            <a:r>
              <a:rPr lang="en-US" sz="2400" dirty="0"/>
              <a:t>0 = certain falsehood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CFs </a:t>
            </a:r>
            <a:r>
              <a:rPr lang="en-US" sz="2800" dirty="0"/>
              <a:t>are NOT probabilities</a:t>
            </a:r>
          </a:p>
          <a:p>
            <a:pPr>
              <a:lnSpc>
                <a:spcPct val="90000"/>
              </a:lnSpc>
            </a:pPr>
            <a:r>
              <a:rPr lang="en-US" sz="2800" dirty="0" err="1"/>
              <a:t>CFs</a:t>
            </a:r>
            <a:r>
              <a:rPr lang="en-US" sz="2800" dirty="0"/>
              <a:t> need not sum to 100</a:t>
            </a:r>
          </a:p>
        </p:txBody>
      </p:sp>
    </p:spTree>
    <p:extLst>
      <p:ext uri="{BB962C8B-B14F-4D97-AF65-F5344CB8AC3E}">
        <p14:creationId xmlns:p14="http://schemas.microsoft.com/office/powerpoint/2010/main" val="24411414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Inferencing with Uncertainty </a:t>
            </a:r>
            <a:br>
              <a:rPr lang="en-US" dirty="0" smtClean="0"/>
            </a:br>
            <a:r>
              <a:rPr lang="en-US" dirty="0" smtClean="0"/>
              <a:t>Combining </a:t>
            </a:r>
            <a:r>
              <a:rPr lang="en-US" dirty="0"/>
              <a:t>Certainty Factors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458200" cy="4608513"/>
          </a:xfrm>
        </p:spPr>
        <p:txBody>
          <a:bodyPr/>
          <a:lstStyle/>
          <a:p>
            <a:r>
              <a:rPr lang="en-US" sz="2400" dirty="0"/>
              <a:t>Combining Several Certainty Factors in </a:t>
            </a:r>
            <a:r>
              <a:rPr lang="en-US" sz="2400" dirty="0">
                <a:solidFill>
                  <a:schemeClr val="hlink"/>
                </a:solidFill>
              </a:rPr>
              <a:t>One Rule</a:t>
            </a:r>
            <a:r>
              <a:rPr lang="en-US" sz="2400" dirty="0"/>
              <a:t> where parts are combined using </a:t>
            </a:r>
            <a:r>
              <a:rPr lang="en-US" sz="2400" dirty="0">
                <a:solidFill>
                  <a:schemeClr val="hlink"/>
                </a:solidFill>
              </a:rPr>
              <a:t>AND</a:t>
            </a:r>
            <a:r>
              <a:rPr lang="en-US" sz="2400" dirty="0"/>
              <a:t> </a:t>
            </a:r>
            <a:r>
              <a:rPr lang="en-US" sz="2400" dirty="0" err="1"/>
              <a:t>and</a:t>
            </a:r>
            <a:r>
              <a:rPr lang="en-US" sz="2400" dirty="0"/>
              <a:t> </a:t>
            </a:r>
            <a:r>
              <a:rPr lang="en-US" sz="2400" dirty="0">
                <a:solidFill>
                  <a:schemeClr val="hlink"/>
                </a:solidFill>
              </a:rPr>
              <a:t>OR</a:t>
            </a:r>
            <a:r>
              <a:rPr lang="en-US" sz="2400" dirty="0"/>
              <a:t> logical operators</a:t>
            </a:r>
          </a:p>
          <a:p>
            <a:r>
              <a:rPr lang="en-US" sz="2400" u="sng" dirty="0">
                <a:solidFill>
                  <a:schemeClr val="hlink"/>
                </a:solidFill>
              </a:rPr>
              <a:t>AND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IF 	</a:t>
            </a:r>
            <a:r>
              <a:rPr lang="en-US" sz="2400" dirty="0">
                <a:solidFill>
                  <a:schemeClr val="hlink"/>
                </a:solidFill>
              </a:rPr>
              <a:t>inflation is high</a:t>
            </a:r>
            <a:r>
              <a:rPr lang="en-US" sz="2400" dirty="0"/>
              <a:t>, CF = 50 percent, (A), AND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</a:t>
            </a:r>
            <a:r>
              <a:rPr lang="en-US" sz="2400" dirty="0">
                <a:solidFill>
                  <a:schemeClr val="hlink"/>
                </a:solidFill>
              </a:rPr>
              <a:t>unemployment rate</a:t>
            </a:r>
            <a:r>
              <a:rPr lang="en-US" sz="2400" dirty="0"/>
              <a:t> is above 7, CF = 70 percent, (B), AND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</a:t>
            </a:r>
            <a:r>
              <a:rPr lang="en-US" sz="2400" dirty="0">
                <a:solidFill>
                  <a:schemeClr val="hlink"/>
                </a:solidFill>
              </a:rPr>
              <a:t>bond prices decline</a:t>
            </a:r>
            <a:r>
              <a:rPr lang="en-US" sz="2400" dirty="0"/>
              <a:t>, CF = 100 percent, (C)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THEN </a:t>
            </a:r>
            <a:r>
              <a:rPr lang="en-US" sz="2400" dirty="0">
                <a:solidFill>
                  <a:schemeClr val="hlink"/>
                </a:solidFill>
              </a:rPr>
              <a:t>stock prices decline</a:t>
            </a:r>
            <a:r>
              <a:rPr lang="en-US" sz="2400" dirty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CF(A, B, and C) = Minimum[CF(A), CF(B), CF(C)]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 smtClean="0"/>
              <a:t>=&gt; The </a:t>
            </a:r>
            <a:r>
              <a:rPr lang="en-US" sz="2400" dirty="0"/>
              <a:t>CF for “stock prices to decline” = 50 percent</a:t>
            </a:r>
          </a:p>
          <a:p>
            <a:pPr marL="457200" lvl="1" indent="0">
              <a:buNone/>
            </a:pPr>
            <a:r>
              <a:rPr lang="en-US" sz="2400" dirty="0" smtClean="0"/>
              <a:t>      The </a:t>
            </a:r>
            <a:r>
              <a:rPr lang="en-US" sz="2400" dirty="0"/>
              <a:t>chain is as strong as its weakest link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8775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Inferencing with Uncertainty </a:t>
            </a:r>
            <a:br>
              <a:rPr lang="en-US" dirty="0" smtClean="0"/>
            </a:br>
            <a:r>
              <a:rPr lang="en-US" dirty="0" smtClean="0"/>
              <a:t>Combining </a:t>
            </a:r>
            <a:r>
              <a:rPr lang="en-US" dirty="0"/>
              <a:t>Certainty Factors</a:t>
            </a:r>
          </a:p>
        </p:txBody>
      </p:sp>
      <p:sp>
        <p:nvSpPr>
          <p:cNvPr id="166915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1639887"/>
            <a:ext cx="8458200" cy="4608513"/>
          </a:xfrm>
        </p:spPr>
        <p:txBody>
          <a:bodyPr/>
          <a:lstStyle/>
          <a:p>
            <a:r>
              <a:rPr lang="en-US" sz="2400" u="sng" dirty="0">
                <a:solidFill>
                  <a:schemeClr val="hlink"/>
                </a:solidFill>
              </a:rPr>
              <a:t>OR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IF </a:t>
            </a:r>
            <a:r>
              <a:rPr lang="en-US" sz="2400" dirty="0">
                <a:solidFill>
                  <a:schemeClr val="hlink"/>
                </a:solidFill>
              </a:rPr>
              <a:t>inflation is low</a:t>
            </a:r>
            <a:r>
              <a:rPr lang="en-US" sz="2400" dirty="0"/>
              <a:t>, CF = 70 percent, (A), OR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</a:t>
            </a:r>
            <a:r>
              <a:rPr lang="en-US" sz="2400" dirty="0">
                <a:solidFill>
                  <a:schemeClr val="hlink"/>
                </a:solidFill>
              </a:rPr>
              <a:t>bond prices are high</a:t>
            </a:r>
            <a:r>
              <a:rPr lang="en-US" sz="2400" dirty="0"/>
              <a:t>, CF = 85 percent, (B)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THEN </a:t>
            </a:r>
            <a:r>
              <a:rPr lang="en-US" sz="2400" dirty="0">
                <a:solidFill>
                  <a:schemeClr val="hlink"/>
                </a:solidFill>
              </a:rPr>
              <a:t>stock prices will be high</a:t>
            </a:r>
            <a:r>
              <a:rPr lang="en-US" sz="2400" dirty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/>
              <a:t>	CF(A, B) = Maximum[CF(A), CF(B)] </a:t>
            </a:r>
          </a:p>
          <a:p>
            <a:pPr lvl="1">
              <a:buFont typeface="Wingdings" pitchFamily="2" charset="2"/>
              <a:buNone/>
            </a:pPr>
            <a:r>
              <a:rPr lang="en-US" sz="2400" dirty="0" smtClean="0"/>
              <a:t>=&gt; The </a:t>
            </a:r>
            <a:r>
              <a:rPr lang="en-US" sz="2400" dirty="0"/>
              <a:t>CF for “stock prices to be high” = 85 </a:t>
            </a:r>
            <a:r>
              <a:rPr lang="en-US" sz="2400" dirty="0" smtClean="0"/>
              <a:t>percent</a:t>
            </a:r>
          </a:p>
          <a:p>
            <a:pPr lvl="1">
              <a:buFont typeface="Wingdings" pitchFamily="2" charset="2"/>
              <a:buNone/>
            </a:pPr>
            <a:endParaRPr lang="en-US" sz="2400" dirty="0"/>
          </a:p>
          <a:p>
            <a:pPr lvl="1"/>
            <a:r>
              <a:rPr lang="en-US" sz="2400" dirty="0" smtClean="0"/>
              <a:t>Notice </a:t>
            </a:r>
            <a:r>
              <a:rPr lang="en-US" sz="2400" dirty="0"/>
              <a:t>that in OR only one IF premise need to be true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184534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1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269288" cy="4800600"/>
          </a:xfrm>
        </p:spPr>
        <p:txBody>
          <a:bodyPr/>
          <a:lstStyle/>
          <a:p>
            <a:r>
              <a:rPr lang="en-US" sz="2800" dirty="0"/>
              <a:t>Combining two or more rules</a:t>
            </a:r>
          </a:p>
          <a:p>
            <a:pPr lvl="1"/>
            <a:r>
              <a:rPr lang="en-US" sz="2400" dirty="0">
                <a:solidFill>
                  <a:schemeClr val="hlink"/>
                </a:solidFill>
              </a:rPr>
              <a:t>Example</a:t>
            </a:r>
            <a:r>
              <a:rPr lang="en-US" sz="2400" dirty="0"/>
              <a:t>:</a:t>
            </a:r>
          </a:p>
          <a:p>
            <a:pPr lvl="2"/>
            <a:r>
              <a:rPr lang="en-US" sz="2000" dirty="0"/>
              <a:t>R1:	IF the inflation rate is less than 5 percent,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/>
              <a:t>		THEN stock market prices go up (CF = 0.7)</a:t>
            </a:r>
          </a:p>
          <a:p>
            <a:pPr lvl="2"/>
            <a:r>
              <a:rPr lang="en-US" sz="2000" dirty="0"/>
              <a:t>R2:	IF unemployment level is less than 7 percent,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/>
              <a:t>		THEN stock market prices go up (CF = 0.6)</a:t>
            </a:r>
          </a:p>
          <a:p>
            <a:pPr lvl="1"/>
            <a:r>
              <a:rPr lang="en-US" sz="2400" dirty="0"/>
              <a:t>Inflation rate = 4 percent and the unemployment level = 6.5 percent </a:t>
            </a:r>
          </a:p>
          <a:p>
            <a:pPr lvl="1"/>
            <a:r>
              <a:rPr lang="en-US" sz="2400" dirty="0"/>
              <a:t>Combined Effect</a:t>
            </a:r>
          </a:p>
          <a:p>
            <a:pPr lvl="2"/>
            <a:r>
              <a:rPr lang="en-US" sz="2000" dirty="0"/>
              <a:t>CF(R1,R2) = CF(R1) + CF(R2)[1 - CF(R1)]; or </a:t>
            </a:r>
          </a:p>
          <a:p>
            <a:pPr lvl="2"/>
            <a:r>
              <a:rPr lang="en-US" sz="2000" dirty="0"/>
              <a:t>CF(R1,R2) = CF(R1) + CF(R2) - CF(R1) </a:t>
            </a:r>
            <a:r>
              <a:rPr lang="en-US" sz="2000" dirty="0">
                <a:sym typeface="Symbol" pitchFamily="18" charset="2"/>
              </a:rPr>
              <a:t></a:t>
            </a:r>
            <a:r>
              <a:rPr lang="en-US" sz="2000" dirty="0"/>
              <a:t> CF(R2)</a:t>
            </a:r>
            <a:endParaRPr lang="en-US" dirty="0"/>
          </a:p>
        </p:txBody>
      </p:sp>
      <p:sp>
        <p:nvSpPr>
          <p:cNvPr id="4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150938" y="250825"/>
            <a:ext cx="7793037" cy="1044575"/>
          </a:xfrm>
        </p:spPr>
        <p:txBody>
          <a:bodyPr/>
          <a:lstStyle/>
          <a:p>
            <a:r>
              <a:rPr lang="en-US" dirty="0" smtClean="0"/>
              <a:t>Inferencing with Uncertainty </a:t>
            </a:r>
            <a:br>
              <a:rPr lang="en-US" dirty="0" smtClean="0"/>
            </a:br>
            <a:r>
              <a:rPr lang="en-US" dirty="0" smtClean="0"/>
              <a:t>Combining </a:t>
            </a:r>
            <a:r>
              <a:rPr lang="en-US" dirty="0"/>
              <a:t>Certainty Factors</a:t>
            </a:r>
          </a:p>
        </p:txBody>
      </p:sp>
    </p:spTree>
    <p:extLst>
      <p:ext uri="{BB962C8B-B14F-4D97-AF65-F5344CB8AC3E}">
        <p14:creationId xmlns:p14="http://schemas.microsoft.com/office/powerpoint/2010/main" val="19835493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524000"/>
            <a:ext cx="838200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Explanation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Human experts justify and explain their actions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	… so should 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>
                <a:solidFill>
                  <a:schemeClr val="hlink"/>
                </a:solidFill>
              </a:rPr>
              <a:t>Explanation</a:t>
            </a:r>
            <a:r>
              <a:rPr lang="en-US" sz="2400" dirty="0" smtClean="0"/>
              <a:t>: an attempt by an ES to clarify reasoning, recommendations, other actions (asking a question)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Explanation facility = Justifier</a:t>
            </a:r>
          </a:p>
          <a:p>
            <a:pPr lvl="2" eaLnBrk="1" hangingPunct="1">
              <a:lnSpc>
                <a:spcPct val="90000"/>
              </a:lnSpc>
            </a:pPr>
            <a:endParaRPr lang="en-US" sz="20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Explanation Purposes…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Make the system more intelligible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Uncover shortcomings of the knowledge bases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Explain unanticipated situations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Satisfy users’ psychological and/or social needs, …</a:t>
            </a:r>
          </a:p>
        </p:txBody>
      </p:sp>
      <p:sp>
        <p:nvSpPr>
          <p:cNvPr id="1239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Explanation as a Metaknowledge</a:t>
            </a:r>
          </a:p>
        </p:txBody>
      </p:sp>
    </p:spTree>
    <p:extLst>
      <p:ext uri="{BB962C8B-B14F-4D97-AF65-F5344CB8AC3E}">
        <p14:creationId xmlns:p14="http://schemas.microsoft.com/office/powerpoint/2010/main" val="22624597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8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Two Basic Explanations </a:t>
            </a:r>
          </a:p>
        </p:txBody>
      </p:sp>
      <p:sp>
        <p:nvSpPr>
          <p:cNvPr id="38915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1182688" y="1524000"/>
            <a:ext cx="7808912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Why Explanations </a:t>
            </a:r>
            <a:r>
              <a:rPr lang="en-US" sz="2800" dirty="0" smtClean="0"/>
              <a:t>- Why is a fact requested?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>
                <a:solidFill>
                  <a:srgbClr val="FF0000"/>
                </a:solidFill>
              </a:rPr>
              <a:t>How Explanations </a:t>
            </a:r>
            <a:r>
              <a:rPr lang="en-US" sz="2800" dirty="0" smtClean="0"/>
              <a:t>- To determine how a certain conclusion or recommendation was reached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Some simple systems - only at the final conclusion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400" dirty="0" smtClean="0"/>
              <a:t>Most complex systems provide the chain of rules used to reach the conclusion</a:t>
            </a:r>
          </a:p>
          <a:p>
            <a:pPr lvl="1" eaLnBrk="1" hangingPunct="1">
              <a:lnSpc>
                <a:spcPct val="90000"/>
              </a:lnSpc>
            </a:pPr>
            <a:endParaRPr lang="en-US" sz="2400" dirty="0" smtClean="0"/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Explanation is essential in ES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Used for training and evaluation</a:t>
            </a:r>
          </a:p>
        </p:txBody>
      </p:sp>
    </p:spTree>
    <p:extLst>
      <p:ext uri="{BB962C8B-B14F-4D97-AF65-F5344CB8AC3E}">
        <p14:creationId xmlns:p14="http://schemas.microsoft.com/office/powerpoint/2010/main" val="25677688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</a:t>
            </a:r>
            <a:r>
              <a:rPr lang="en-US" dirty="0"/>
              <a:t>Areas Suitable For Expert Systems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719263"/>
            <a:ext cx="8756281" cy="460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14854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TW" dirty="0" smtClean="0">
                <a:ea typeface="新細明體" charset="-120"/>
              </a:rPr>
              <a:t>Development of ES </a:t>
            </a:r>
            <a:endParaRPr lang="en-US" dirty="0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447800"/>
            <a:ext cx="8305800" cy="4800600"/>
          </a:xfrm>
        </p:spPr>
        <p:txBody>
          <a:bodyPr/>
          <a:lstStyle/>
          <a:p>
            <a:pPr eaLnBrk="1" hangingPunct="1"/>
            <a:r>
              <a:rPr lang="en-US" altLang="zh-TW" dirty="0" smtClean="0">
                <a:ea typeface="新細明體" charset="-120"/>
              </a:rPr>
              <a:t>Defining the nature and scope of the problem</a:t>
            </a:r>
            <a:endParaRPr lang="en-US" altLang="zh-TW" sz="1050" dirty="0" smtClean="0">
              <a:ea typeface="新細明體" charset="-120"/>
            </a:endParaRP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Identifying proper experts 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Acquiring knowledge</a:t>
            </a:r>
          </a:p>
          <a:p>
            <a:pPr lvl="1" eaLnBrk="1" hangingPunct="1"/>
            <a:r>
              <a:rPr lang="en-US" altLang="zh-TW" dirty="0" smtClean="0">
                <a:ea typeface="新細明體" charset="-120"/>
              </a:rPr>
              <a:t>Knowledge engineer</a:t>
            </a:r>
          </a:p>
          <a:p>
            <a:pPr eaLnBrk="1" hangingPunct="1"/>
            <a:r>
              <a:rPr lang="en-US" dirty="0"/>
              <a:t>Selecting the Building </a:t>
            </a:r>
            <a:r>
              <a:rPr lang="en-US" dirty="0" smtClean="0"/>
              <a:t>Tools</a:t>
            </a:r>
          </a:p>
          <a:p>
            <a:pPr lvl="1" eaLnBrk="1" hangingPunct="1"/>
            <a:r>
              <a:rPr lang="en-US" altLang="zh-TW" dirty="0" smtClean="0">
                <a:ea typeface="新細明體" charset="-120"/>
              </a:rPr>
              <a:t>Shells versus Complete Development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Coding the system</a:t>
            </a:r>
          </a:p>
          <a:p>
            <a:pPr eaLnBrk="1" hangingPunct="1"/>
            <a:r>
              <a:rPr lang="en-US" altLang="zh-TW" dirty="0" smtClean="0">
                <a:ea typeface="新細明體" charset="-120"/>
              </a:rPr>
              <a:t>Evaluating and Launching the System</a:t>
            </a:r>
          </a:p>
        </p:txBody>
      </p:sp>
    </p:spTree>
    <p:extLst>
      <p:ext uri="{BB962C8B-B14F-4D97-AF65-F5344CB8AC3E}">
        <p14:creationId xmlns:p14="http://schemas.microsoft.com/office/powerpoint/2010/main" val="281289146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Popular Expert System Shell</a:t>
            </a:r>
            <a:endParaRPr lang="en-US" dirty="0"/>
          </a:p>
        </p:txBody>
      </p:sp>
      <p:pic>
        <p:nvPicPr>
          <p:cNvPr id="4" name="Picture 3" descr="CorvidScreensho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28800" y="1490606"/>
            <a:ext cx="5562600" cy="483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1924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Case </a:t>
            </a:r>
            <a:r>
              <a:rPr lang="en-US" dirty="0" smtClean="0"/>
              <a:t>11.5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0"/>
            <a:ext cx="7924800" cy="48768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900" dirty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Decision Support System for Tendon Injuries</a:t>
            </a:r>
            <a:endParaRPr lang="en-US" sz="3900" dirty="0" smtClean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en-US" sz="2200" dirty="0">
              <a:solidFill>
                <a:srgbClr val="F85E0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sz="3500" u="sng" dirty="0" smtClean="0">
                <a:solidFill>
                  <a:srgbClr val="F85E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for Discussion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500" dirty="0" smtClean="0"/>
              <a:t>Research </a:t>
            </a:r>
            <a:r>
              <a:rPr lang="en-US" sz="3500" dirty="0"/>
              <a:t>other expert systems in other </a:t>
            </a:r>
            <a:r>
              <a:rPr lang="en-US" sz="3500" dirty="0" smtClean="0"/>
              <a:t>domains and </a:t>
            </a:r>
            <a:r>
              <a:rPr lang="en-US" sz="3500" dirty="0"/>
              <a:t>list a few of them.</a:t>
            </a:r>
          </a:p>
          <a:p>
            <a:pPr marL="465138" indent="-465138">
              <a:buSzPct val="80000"/>
              <a:buFont typeface="+mj-lt"/>
              <a:buAutoNum type="arabicPeriod"/>
            </a:pPr>
            <a:r>
              <a:rPr lang="en-US" sz="3500" dirty="0" smtClean="0"/>
              <a:t>Why </a:t>
            </a:r>
            <a:r>
              <a:rPr lang="en-US" sz="3500" dirty="0"/>
              <a:t>is important to evaluate the expert </a:t>
            </a:r>
            <a:r>
              <a:rPr lang="en-US" sz="3500" dirty="0" smtClean="0"/>
              <a:t>systems before </a:t>
            </a:r>
            <a:r>
              <a:rPr lang="en-US" sz="3500" dirty="0"/>
              <a:t>they are put into use?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922" y="2438400"/>
            <a:ext cx="3014078" cy="931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785771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524000"/>
            <a:ext cx="7772400" cy="4800600"/>
          </a:xfrm>
          <a:noFill/>
        </p:spPr>
        <p:txBody>
          <a:bodyPr lIns="92075" tIns="46038" rIns="92075" bIns="46038"/>
          <a:lstStyle/>
          <a:p>
            <a:pPr eaLnBrk="1" hangingPunct="1">
              <a:buSzPct val="70000"/>
            </a:pPr>
            <a:r>
              <a:rPr lang="en-US" sz="2600" dirty="0" smtClean="0"/>
              <a:t>Interpretation systems </a:t>
            </a:r>
          </a:p>
          <a:p>
            <a:pPr eaLnBrk="1" hangingPunct="1">
              <a:buSzPct val="70000"/>
            </a:pPr>
            <a:r>
              <a:rPr lang="en-US" sz="2600" dirty="0" smtClean="0"/>
              <a:t>Prediction systems </a:t>
            </a:r>
          </a:p>
          <a:p>
            <a:pPr eaLnBrk="1" hangingPunct="1">
              <a:buSzPct val="70000"/>
            </a:pPr>
            <a:r>
              <a:rPr lang="en-US" sz="2600" dirty="0" smtClean="0"/>
              <a:t>Diagnostic systems</a:t>
            </a:r>
            <a:endParaRPr lang="en-US" sz="2600" dirty="0" smtClean="0">
              <a:solidFill>
                <a:schemeClr val="hlink"/>
              </a:solidFill>
            </a:endParaRPr>
          </a:p>
          <a:p>
            <a:pPr eaLnBrk="1" hangingPunct="1">
              <a:buSzPct val="70000"/>
            </a:pPr>
            <a:r>
              <a:rPr lang="en-US" sz="2600" dirty="0" smtClean="0"/>
              <a:t>Repair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Design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Planning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Monitoring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Debugging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Instruction systems</a:t>
            </a:r>
          </a:p>
          <a:p>
            <a:pPr eaLnBrk="1" hangingPunct="1">
              <a:buSzPct val="70000"/>
            </a:pPr>
            <a:r>
              <a:rPr lang="en-US" sz="2600" dirty="0" smtClean="0"/>
              <a:t>Control systems, …</a:t>
            </a:r>
            <a:endParaRPr lang="en-US" sz="2600" dirty="0" smtClean="0">
              <a:solidFill>
                <a:schemeClr val="hlink"/>
              </a:solidFill>
            </a:endParaRPr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Problem Areas Addressed by ES</a:t>
            </a:r>
          </a:p>
        </p:txBody>
      </p:sp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5200" y="1600200"/>
            <a:ext cx="1352550" cy="46278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9681" y="3048000"/>
            <a:ext cx="1200719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29200" y="1676400"/>
            <a:ext cx="228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9267165"/>
      </p:ext>
    </p:extLst>
  </p:cSld>
  <p:clrMapOvr>
    <a:masterClrMapping/>
  </p:clrMapOvr>
</p:sld>
</file>

<file path=ppt/theme/theme1.xml><?xml version="1.0" encoding="utf-8"?>
<a:theme xmlns:a="http://schemas.openxmlformats.org/drawingml/2006/main" name="OSU_PPTemplate">
  <a:themeElements>
    <a:clrScheme name="OSU_PPTemplate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OSU_PPTemplat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CC33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rgbClr val="CC33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ahoma" pitchFamily="34" charset="0"/>
          </a:defRPr>
        </a:defPPr>
      </a:lstStyle>
    </a:lnDef>
  </a:objectDefaults>
  <a:extraClrSchemeLst>
    <a:extraClrScheme>
      <a:clrScheme name="OSU_PPTemplate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_PPTemplate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_PPTemplate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_PPTemplate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U_PPTemplate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_PPTemplate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U_PPTemplate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C:\User\Teaching\MSIS5633 - Fall2002\Class Presentations\OSU_PPTemplate.pot</Template>
  <TotalTime>4516</TotalTime>
  <Words>1912</Words>
  <Application>Microsoft Macintosh PowerPoint</Application>
  <PresentationFormat>On-screen Show (4:3)</PresentationFormat>
  <Paragraphs>384</Paragraphs>
  <Slides>50</Slides>
  <Notes>33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50</vt:i4>
      </vt:variant>
    </vt:vector>
  </HeadingPairs>
  <TitlesOfParts>
    <vt:vector size="53" baseType="lpstr">
      <vt:lpstr>OSU_PPTemplate</vt:lpstr>
      <vt:lpstr>Visio</vt:lpstr>
      <vt:lpstr>Clip</vt:lpstr>
      <vt:lpstr>PowerPoint Presentation</vt:lpstr>
      <vt:lpstr>Learning Objectives</vt:lpstr>
      <vt:lpstr>Learning Objectives</vt:lpstr>
      <vt:lpstr>Opening Vignette…</vt:lpstr>
      <vt:lpstr>Questions for  the Opening Vignette</vt:lpstr>
      <vt:lpstr>Automated Decision Systems</vt:lpstr>
      <vt:lpstr>Application Case 11.1</vt:lpstr>
      <vt:lpstr>Automated Decision-Making Framework </vt:lpstr>
      <vt:lpstr>Architecture of the Airline Revenue Management Systems</vt:lpstr>
      <vt:lpstr>Artificial Intelligence (AI)</vt:lpstr>
      <vt:lpstr>AI Objectives</vt:lpstr>
      <vt:lpstr>Test for Intelligence</vt:lpstr>
      <vt:lpstr>The AI Field…</vt:lpstr>
      <vt:lpstr>AI Areas</vt:lpstr>
      <vt:lpstr>AI is Often Transparent in Many Commercial Products</vt:lpstr>
      <vt:lpstr>Expert Systems (ES)</vt:lpstr>
      <vt:lpstr>Important Concepts in ES</vt:lpstr>
      <vt:lpstr>Features and Concepts in ES</vt:lpstr>
      <vt:lpstr>Conventional vs. Expert Systems</vt:lpstr>
      <vt:lpstr>Conventional vs. Expert Systems</vt:lpstr>
      <vt:lpstr>Application Case 11.2</vt:lpstr>
      <vt:lpstr>Applications of Expert Systems</vt:lpstr>
      <vt:lpstr>Applications of Expert Systems</vt:lpstr>
      <vt:lpstr>Application Case 11.3</vt:lpstr>
      <vt:lpstr>Structure of Expert Systems</vt:lpstr>
      <vt:lpstr>Structures of Expert  Systems</vt:lpstr>
      <vt:lpstr>Application Case 11.4</vt:lpstr>
      <vt:lpstr>Knowledge Engineering (KE)</vt:lpstr>
      <vt:lpstr>The Knowledge Engineering Process</vt:lpstr>
      <vt:lpstr>Difficulties in KE</vt:lpstr>
      <vt:lpstr>Knowledge Engineering Knowledge Validation/Verification</vt:lpstr>
      <vt:lpstr>Knowledge Representation in ES</vt:lpstr>
      <vt:lpstr>Forms of Production Rules</vt:lpstr>
      <vt:lpstr>Knowledge and Inference Rules</vt:lpstr>
      <vt:lpstr>Inferencing in ES</vt:lpstr>
      <vt:lpstr>Inferencing with Rules:  Forward and Backward Chaining </vt:lpstr>
      <vt:lpstr>Inferencing – Backward Chaining</vt:lpstr>
      <vt:lpstr>Inferencing – Forward Chaining</vt:lpstr>
      <vt:lpstr>Inferencing Issues</vt:lpstr>
      <vt:lpstr>Inferencing with Uncertainty - Theory of Certainty</vt:lpstr>
      <vt:lpstr>Inferencing with Uncertainty  Combining Certainty Factors</vt:lpstr>
      <vt:lpstr>Inferencing with Uncertainty  Combining Certainty Factors</vt:lpstr>
      <vt:lpstr>Inferencing with Uncertainty  Combining Certainty Factors</vt:lpstr>
      <vt:lpstr>Explanation as a Metaknowledge</vt:lpstr>
      <vt:lpstr>Two Basic Explanations </vt:lpstr>
      <vt:lpstr>Problem Areas Suitable For Expert Systems</vt:lpstr>
      <vt:lpstr>Development of ES </vt:lpstr>
      <vt:lpstr>A Popular Expert System Shell</vt:lpstr>
      <vt:lpstr>Application Case 11.5</vt:lpstr>
      <vt:lpstr>Problem Areas Addressed by 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DSS Chapter 1</dc:title>
  <dc:creator>Dursun Delen</dc:creator>
  <cp:lastModifiedBy>Chris Thomas</cp:lastModifiedBy>
  <cp:revision>214</cp:revision>
  <cp:lastPrinted>2000-12-01T14:01:59Z</cp:lastPrinted>
  <dcterms:created xsi:type="dcterms:W3CDTF">1998-03-18T21:58:50Z</dcterms:created>
  <dcterms:modified xsi:type="dcterms:W3CDTF">2015-03-11T21:24:51Z</dcterms:modified>
</cp:coreProperties>
</file>