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9"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llymae Mulcare (2434948)" userId="8588d193-52dd-401a-bda7-165eab445a5c" providerId="ADAL" clId="{87A38965-91B1-3B21-B07F-1476585524EE}"/>
    <pc:docChg chg="undo custSel mod addSld modSld sldOrd addMainMaster delMainMaster">
      <pc:chgData name="Shellymae Mulcare (2434948)" userId="8588d193-52dd-401a-bda7-165eab445a5c" providerId="ADAL" clId="{87A38965-91B1-3B21-B07F-1476585524EE}" dt="2026-02-19T20:59:34.002" v="605" actId="114"/>
      <pc:docMkLst>
        <pc:docMk/>
      </pc:docMkLst>
      <pc:sldChg chg="addSp delSp modSp mod">
        <pc:chgData name="Shellymae Mulcare (2434948)" userId="8588d193-52dd-401a-bda7-165eab445a5c" providerId="ADAL" clId="{87A38965-91B1-3B21-B07F-1476585524EE}" dt="2026-02-18T14:57:06.065" v="598" actId="2"/>
        <pc:sldMkLst>
          <pc:docMk/>
          <pc:sldMk cId="1240041994" sldId="256"/>
        </pc:sldMkLst>
        <pc:spChg chg="del">
          <ac:chgData name="Shellymae Mulcare (2434948)" userId="8588d193-52dd-401a-bda7-165eab445a5c" providerId="ADAL" clId="{87A38965-91B1-3B21-B07F-1476585524EE}" dt="2026-02-18T13:23:43.717" v="7" actId="21"/>
          <ac:spMkLst>
            <pc:docMk/>
            <pc:sldMk cId="1240041994" sldId="256"/>
            <ac:spMk id="2" creationId="{5FCC8FFE-C5DF-A184-89C7-F6D5CDD69A27}"/>
          </ac:spMkLst>
        </pc:spChg>
        <pc:spChg chg="del mod">
          <ac:chgData name="Shellymae Mulcare (2434948)" userId="8588d193-52dd-401a-bda7-165eab445a5c" providerId="ADAL" clId="{87A38965-91B1-3B21-B07F-1476585524EE}" dt="2026-02-18T13:24:39.958" v="61" actId="21"/>
          <ac:spMkLst>
            <pc:docMk/>
            <pc:sldMk cId="1240041994" sldId="256"/>
            <ac:spMk id="3" creationId="{CAA4A512-4EA1-219F-F3ED-8D4AE8323505}"/>
          </ac:spMkLst>
        </pc:spChg>
        <pc:spChg chg="add mod">
          <ac:chgData name="Shellymae Mulcare (2434948)" userId="8588d193-52dd-401a-bda7-165eab445a5c" providerId="ADAL" clId="{87A38965-91B1-3B21-B07F-1476585524EE}" dt="2026-02-18T14:57:06.065" v="598" actId="2"/>
          <ac:spMkLst>
            <pc:docMk/>
            <pc:sldMk cId="1240041994" sldId="256"/>
            <ac:spMk id="4" creationId="{68081896-5653-F617-346D-292222336A39}"/>
          </ac:spMkLst>
        </pc:spChg>
      </pc:sldChg>
      <pc:sldChg chg="modSp new mod">
        <pc:chgData name="Shellymae Mulcare (2434948)" userId="8588d193-52dd-401a-bda7-165eab445a5c" providerId="ADAL" clId="{87A38965-91B1-3B21-B07F-1476585524EE}" dt="2026-02-18T13:33:52.352" v="371" actId="20577"/>
        <pc:sldMkLst>
          <pc:docMk/>
          <pc:sldMk cId="1771357506" sldId="257"/>
        </pc:sldMkLst>
        <pc:spChg chg="mod">
          <ac:chgData name="Shellymae Mulcare (2434948)" userId="8588d193-52dd-401a-bda7-165eab445a5c" providerId="ADAL" clId="{87A38965-91B1-3B21-B07F-1476585524EE}" dt="2026-02-18T13:32:08.347" v="341" actId="255"/>
          <ac:spMkLst>
            <pc:docMk/>
            <pc:sldMk cId="1771357506" sldId="257"/>
            <ac:spMk id="2" creationId="{A6D1EC37-80AF-8058-D4A3-6E22E1202598}"/>
          </ac:spMkLst>
        </pc:spChg>
        <pc:spChg chg="mod">
          <ac:chgData name="Shellymae Mulcare (2434948)" userId="8588d193-52dd-401a-bda7-165eab445a5c" providerId="ADAL" clId="{87A38965-91B1-3B21-B07F-1476585524EE}" dt="2026-02-18T13:33:52.352" v="371" actId="20577"/>
          <ac:spMkLst>
            <pc:docMk/>
            <pc:sldMk cId="1771357506" sldId="257"/>
            <ac:spMk id="3" creationId="{D5D9CE1C-31AB-A97B-288A-A9FFB1284646}"/>
          </ac:spMkLst>
        </pc:spChg>
      </pc:sldChg>
      <pc:sldChg chg="modSp new mod">
        <pc:chgData name="Shellymae Mulcare (2434948)" userId="8588d193-52dd-401a-bda7-165eab445a5c" providerId="ADAL" clId="{87A38965-91B1-3B21-B07F-1476585524EE}" dt="2026-02-18T14:43:14.405" v="375" actId="27636"/>
        <pc:sldMkLst>
          <pc:docMk/>
          <pc:sldMk cId="2599573050" sldId="258"/>
        </pc:sldMkLst>
        <pc:spChg chg="mod">
          <ac:chgData name="Shellymae Mulcare (2434948)" userId="8588d193-52dd-401a-bda7-165eab445a5c" providerId="ADAL" clId="{87A38965-91B1-3B21-B07F-1476585524EE}" dt="2026-02-18T13:34:27.657" v="373" actId="20577"/>
          <ac:spMkLst>
            <pc:docMk/>
            <pc:sldMk cId="2599573050" sldId="258"/>
            <ac:spMk id="2" creationId="{61C1A10C-4880-B1B2-0664-BA34265437F8}"/>
          </ac:spMkLst>
        </pc:spChg>
        <pc:spChg chg="mod">
          <ac:chgData name="Shellymae Mulcare (2434948)" userId="8588d193-52dd-401a-bda7-165eab445a5c" providerId="ADAL" clId="{87A38965-91B1-3B21-B07F-1476585524EE}" dt="2026-02-18T14:43:14.405" v="375" actId="27636"/>
          <ac:spMkLst>
            <pc:docMk/>
            <pc:sldMk cId="2599573050" sldId="258"/>
            <ac:spMk id="3" creationId="{0BD07B2F-7BB7-C836-985E-8AE89003B5CF}"/>
          </ac:spMkLst>
        </pc:spChg>
      </pc:sldChg>
      <pc:sldChg chg="modSp new mod">
        <pc:chgData name="Shellymae Mulcare (2434948)" userId="8588d193-52dd-401a-bda7-165eab445a5c" providerId="ADAL" clId="{87A38965-91B1-3B21-B07F-1476585524EE}" dt="2026-02-18T14:44:51.826" v="414" actId="20577"/>
        <pc:sldMkLst>
          <pc:docMk/>
          <pc:sldMk cId="1513136833" sldId="259"/>
        </pc:sldMkLst>
        <pc:spChg chg="mod">
          <ac:chgData name="Shellymae Mulcare (2434948)" userId="8588d193-52dd-401a-bda7-165eab445a5c" providerId="ADAL" clId="{87A38965-91B1-3B21-B07F-1476585524EE}" dt="2026-02-18T14:44:51.826" v="414" actId="20577"/>
          <ac:spMkLst>
            <pc:docMk/>
            <pc:sldMk cId="1513136833" sldId="259"/>
            <ac:spMk id="2" creationId="{2794E96C-4468-A3FA-4321-C60C5D5185FC}"/>
          </ac:spMkLst>
        </pc:spChg>
        <pc:spChg chg="mod">
          <ac:chgData name="Shellymae Mulcare (2434948)" userId="8588d193-52dd-401a-bda7-165eab445a5c" providerId="ADAL" clId="{87A38965-91B1-3B21-B07F-1476585524EE}" dt="2026-02-18T14:44:21.834" v="378" actId="27636"/>
          <ac:spMkLst>
            <pc:docMk/>
            <pc:sldMk cId="1513136833" sldId="259"/>
            <ac:spMk id="3" creationId="{02E86F00-B6AE-A364-6597-9FF0D487FED6}"/>
          </ac:spMkLst>
        </pc:spChg>
      </pc:sldChg>
      <pc:sldChg chg="modSp new mod">
        <pc:chgData name="Shellymae Mulcare (2434948)" userId="8588d193-52dd-401a-bda7-165eab445a5c" providerId="ADAL" clId="{87A38965-91B1-3B21-B07F-1476585524EE}" dt="2026-02-18T14:45:51.675" v="463" actId="14100"/>
        <pc:sldMkLst>
          <pc:docMk/>
          <pc:sldMk cId="3362778114" sldId="260"/>
        </pc:sldMkLst>
        <pc:spChg chg="mod">
          <ac:chgData name="Shellymae Mulcare (2434948)" userId="8588d193-52dd-401a-bda7-165eab445a5c" providerId="ADAL" clId="{87A38965-91B1-3B21-B07F-1476585524EE}" dt="2026-02-18T14:45:51.675" v="463" actId="14100"/>
          <ac:spMkLst>
            <pc:docMk/>
            <pc:sldMk cId="3362778114" sldId="260"/>
            <ac:spMk id="2" creationId="{E582AFAB-AA48-91AC-7CEA-E57BB8C61DD9}"/>
          </ac:spMkLst>
        </pc:spChg>
        <pc:spChg chg="mod">
          <ac:chgData name="Shellymae Mulcare (2434948)" userId="8588d193-52dd-401a-bda7-165eab445a5c" providerId="ADAL" clId="{87A38965-91B1-3B21-B07F-1476585524EE}" dt="2026-02-18T14:45:15.506" v="417" actId="27636"/>
          <ac:spMkLst>
            <pc:docMk/>
            <pc:sldMk cId="3362778114" sldId="260"/>
            <ac:spMk id="3" creationId="{FEFC7D6D-DFBF-62B8-4762-19EFE1291EF2}"/>
          </ac:spMkLst>
        </pc:spChg>
      </pc:sldChg>
      <pc:sldChg chg="modSp new mod">
        <pc:chgData name="Shellymae Mulcare (2434948)" userId="8588d193-52dd-401a-bda7-165eab445a5c" providerId="ADAL" clId="{87A38965-91B1-3B21-B07F-1476585524EE}" dt="2026-02-18T14:47:26.490" v="506" actId="20577"/>
        <pc:sldMkLst>
          <pc:docMk/>
          <pc:sldMk cId="3520244495" sldId="261"/>
        </pc:sldMkLst>
        <pc:spChg chg="mod">
          <ac:chgData name="Shellymae Mulcare (2434948)" userId="8588d193-52dd-401a-bda7-165eab445a5c" providerId="ADAL" clId="{87A38965-91B1-3B21-B07F-1476585524EE}" dt="2026-02-18T14:47:26.490" v="506" actId="20577"/>
          <ac:spMkLst>
            <pc:docMk/>
            <pc:sldMk cId="3520244495" sldId="261"/>
            <ac:spMk id="2" creationId="{4B644740-B412-02CB-4162-0F3858604002}"/>
          </ac:spMkLst>
        </pc:spChg>
        <pc:spChg chg="mod">
          <ac:chgData name="Shellymae Mulcare (2434948)" userId="8588d193-52dd-401a-bda7-165eab445a5c" providerId="ADAL" clId="{87A38965-91B1-3B21-B07F-1476585524EE}" dt="2026-02-18T14:46:40.294" v="466" actId="27636"/>
          <ac:spMkLst>
            <pc:docMk/>
            <pc:sldMk cId="3520244495" sldId="261"/>
            <ac:spMk id="3" creationId="{EC034578-DC86-6530-4005-E4EC232B2B45}"/>
          </ac:spMkLst>
        </pc:spChg>
      </pc:sldChg>
      <pc:sldChg chg="modSp new mod">
        <pc:chgData name="Shellymae Mulcare (2434948)" userId="8588d193-52dd-401a-bda7-165eab445a5c" providerId="ADAL" clId="{87A38965-91B1-3B21-B07F-1476585524EE}" dt="2026-02-18T14:48:59.775" v="544" actId="20577"/>
        <pc:sldMkLst>
          <pc:docMk/>
          <pc:sldMk cId="1376512806" sldId="262"/>
        </pc:sldMkLst>
        <pc:spChg chg="mod">
          <ac:chgData name="Shellymae Mulcare (2434948)" userId="8588d193-52dd-401a-bda7-165eab445a5c" providerId="ADAL" clId="{87A38965-91B1-3B21-B07F-1476585524EE}" dt="2026-02-18T14:48:59.775" v="544" actId="20577"/>
          <ac:spMkLst>
            <pc:docMk/>
            <pc:sldMk cId="1376512806" sldId="262"/>
            <ac:spMk id="2" creationId="{B852F342-4752-8BAA-9654-6292EA37C81E}"/>
          </ac:spMkLst>
        </pc:spChg>
        <pc:spChg chg="mod">
          <ac:chgData name="Shellymae Mulcare (2434948)" userId="8588d193-52dd-401a-bda7-165eab445a5c" providerId="ADAL" clId="{87A38965-91B1-3B21-B07F-1476585524EE}" dt="2026-02-18T14:48:33.313" v="508" actId="20577"/>
          <ac:spMkLst>
            <pc:docMk/>
            <pc:sldMk cId="1376512806" sldId="262"/>
            <ac:spMk id="3" creationId="{626F2D08-2D40-EC38-9569-469F36149226}"/>
          </ac:spMkLst>
        </pc:spChg>
      </pc:sldChg>
      <pc:sldChg chg="modSp new mod ord">
        <pc:chgData name="Shellymae Mulcare (2434948)" userId="8588d193-52dd-401a-bda7-165eab445a5c" providerId="ADAL" clId="{87A38965-91B1-3B21-B07F-1476585524EE}" dt="2026-02-18T14:50:33.440" v="560" actId="5793"/>
        <pc:sldMkLst>
          <pc:docMk/>
          <pc:sldMk cId="2683240086" sldId="263"/>
        </pc:sldMkLst>
        <pc:spChg chg="mod">
          <ac:chgData name="Shellymae Mulcare (2434948)" userId="8588d193-52dd-401a-bda7-165eab445a5c" providerId="ADAL" clId="{87A38965-91B1-3B21-B07F-1476585524EE}" dt="2026-02-18T14:50:17.027" v="559" actId="20577"/>
          <ac:spMkLst>
            <pc:docMk/>
            <pc:sldMk cId="2683240086" sldId="263"/>
            <ac:spMk id="2" creationId="{2333553B-DF4A-49A5-F78F-B8E4C71080FA}"/>
          </ac:spMkLst>
        </pc:spChg>
        <pc:spChg chg="mod">
          <ac:chgData name="Shellymae Mulcare (2434948)" userId="8588d193-52dd-401a-bda7-165eab445a5c" providerId="ADAL" clId="{87A38965-91B1-3B21-B07F-1476585524EE}" dt="2026-02-18T14:50:33.440" v="560" actId="5793"/>
          <ac:spMkLst>
            <pc:docMk/>
            <pc:sldMk cId="2683240086" sldId="263"/>
            <ac:spMk id="3" creationId="{B63E9D25-EA2E-31F3-1D1B-1D4E1333E560}"/>
          </ac:spMkLst>
        </pc:spChg>
      </pc:sldChg>
      <pc:sldChg chg="modSp new mod">
        <pc:chgData name="Shellymae Mulcare (2434948)" userId="8588d193-52dd-401a-bda7-165eab445a5c" providerId="ADAL" clId="{87A38965-91B1-3B21-B07F-1476585524EE}" dt="2026-02-19T20:59:34.002" v="605" actId="114"/>
        <pc:sldMkLst>
          <pc:docMk/>
          <pc:sldMk cId="568205631" sldId="264"/>
        </pc:sldMkLst>
        <pc:spChg chg="mod">
          <ac:chgData name="Shellymae Mulcare (2434948)" userId="8588d193-52dd-401a-bda7-165eab445a5c" providerId="ADAL" clId="{87A38965-91B1-3B21-B07F-1476585524EE}" dt="2026-02-19T20:59:14.972" v="603" actId="22"/>
          <ac:spMkLst>
            <pc:docMk/>
            <pc:sldMk cId="568205631" sldId="264"/>
            <ac:spMk id="2" creationId="{1B1446FA-9585-B72D-AA11-52D735407E34}"/>
          </ac:spMkLst>
        </pc:spChg>
        <pc:spChg chg="mod">
          <ac:chgData name="Shellymae Mulcare (2434948)" userId="8588d193-52dd-401a-bda7-165eab445a5c" providerId="ADAL" clId="{87A38965-91B1-3B21-B07F-1476585524EE}" dt="2026-02-19T20:59:34.002" v="605" actId="114"/>
          <ac:spMkLst>
            <pc:docMk/>
            <pc:sldMk cId="568205631" sldId="264"/>
            <ac:spMk id="3" creationId="{7318EA82-1098-B0A3-C170-CBB9AC2EE8F6}"/>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2/19/2026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98902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79339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025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13914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0685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12575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36409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4179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6239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0408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535313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19872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7470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934043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2/19/2026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01359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450039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3573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2/19/2026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5838436"/>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 id="2147483786"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8081896-5653-F617-346D-292222336A39}"/>
              </a:ext>
            </a:extLst>
          </p:cNvPr>
          <p:cNvSpPr txBox="1"/>
          <p:nvPr/>
        </p:nvSpPr>
        <p:spPr>
          <a:xfrm>
            <a:off x="564776" y="506312"/>
            <a:ext cx="10132362" cy="6001643"/>
          </a:xfrm>
          <a:prstGeom prst="rect">
            <a:avLst/>
          </a:prstGeom>
          <a:noFill/>
        </p:spPr>
        <p:txBody>
          <a:bodyPr wrap="square" rtlCol="0">
            <a:spAutoFit/>
          </a:bodyPr>
          <a:lstStyle/>
          <a:p>
            <a:pPr algn="ctr"/>
            <a:r>
              <a:rPr lang="en-GB" sz="3200" b="1" dirty="0"/>
              <a:t>Professional Development in Heath and Social Care </a:t>
            </a:r>
          </a:p>
          <a:p>
            <a:pPr algn="ctr"/>
            <a:endParaRPr lang="en-GB" sz="3200" b="1" dirty="0"/>
          </a:p>
          <a:p>
            <a:pPr algn="ctr"/>
            <a:r>
              <a:rPr lang="en-GB" sz="3200" b="1" dirty="0"/>
              <a:t>Shellymae Mulcare </a:t>
            </a:r>
          </a:p>
          <a:p>
            <a:pPr algn="ctr"/>
            <a:endParaRPr lang="en-GB" sz="3200" b="1" dirty="0"/>
          </a:p>
          <a:p>
            <a:pPr algn="ctr"/>
            <a:r>
              <a:rPr lang="en-GB" sz="3200" b="1" dirty="0"/>
              <a:t>2434948</a:t>
            </a:r>
          </a:p>
          <a:p>
            <a:pPr algn="ctr"/>
            <a:endParaRPr lang="en-GB" sz="3200" b="1" dirty="0"/>
          </a:p>
          <a:p>
            <a:pPr algn="ctr"/>
            <a:r>
              <a:rPr lang="en-GB" sz="3200" b="1" dirty="0"/>
              <a:t>LCHS-4009</a:t>
            </a:r>
          </a:p>
          <a:p>
            <a:pPr algn="ctr"/>
            <a:endParaRPr lang="en-GB" sz="3200" b="1" dirty="0"/>
          </a:p>
          <a:p>
            <a:pPr algn="ctr"/>
            <a:r>
              <a:rPr lang="en-GB" sz="3200" b="1" dirty="0"/>
              <a:t>Anika </a:t>
            </a:r>
            <a:r>
              <a:rPr lang="en-GB" sz="3200" b="1" dirty="0" err="1"/>
              <a:t>Tahsin</a:t>
            </a:r>
            <a:endParaRPr lang="en-GB" sz="3200" b="1" dirty="0"/>
          </a:p>
          <a:p>
            <a:pPr algn="ctr"/>
            <a:endParaRPr lang="en-GB" sz="3200" b="1" dirty="0"/>
          </a:p>
          <a:p>
            <a:pPr algn="ctr"/>
            <a:r>
              <a:rPr lang="en-GB" sz="3200" b="1" dirty="0"/>
              <a:t>18.02.2026</a:t>
            </a:r>
            <a:endParaRPr lang="en-US" sz="3200" b="1" dirty="0"/>
          </a:p>
        </p:txBody>
      </p:sp>
    </p:spTree>
    <p:extLst>
      <p:ext uri="{BB962C8B-B14F-4D97-AF65-F5344CB8AC3E}">
        <p14:creationId xmlns:p14="http://schemas.microsoft.com/office/powerpoint/2010/main" val="1240041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1EC37-80AF-8058-D4A3-6E22E1202598}"/>
              </a:ext>
            </a:extLst>
          </p:cNvPr>
          <p:cNvSpPr>
            <a:spLocks noGrp="1"/>
          </p:cNvSpPr>
          <p:nvPr>
            <p:ph type="title"/>
          </p:nvPr>
        </p:nvSpPr>
        <p:spPr/>
        <p:txBody>
          <a:bodyPr/>
          <a:lstStyle/>
          <a:p>
            <a:r>
              <a:rPr lang="en-GB" sz="2800" dirty="0"/>
              <a:t>COMMUNICATION IN HEALTH AND SOCIAL CARE</a:t>
            </a:r>
            <a:r>
              <a:rPr lang="en-GB" dirty="0"/>
              <a:t> </a:t>
            </a:r>
            <a:endParaRPr lang="en-US" dirty="0"/>
          </a:p>
        </p:txBody>
      </p:sp>
      <p:sp>
        <p:nvSpPr>
          <p:cNvPr id="3" name="Content Placeholder 2">
            <a:extLst>
              <a:ext uri="{FF2B5EF4-FFF2-40B4-BE49-F238E27FC236}">
                <a16:creationId xmlns:a16="http://schemas.microsoft.com/office/drawing/2014/main" id="{D5D9CE1C-31AB-A97B-288A-A9FFB1284646}"/>
              </a:ext>
            </a:extLst>
          </p:cNvPr>
          <p:cNvSpPr>
            <a:spLocks noGrp="1"/>
          </p:cNvSpPr>
          <p:nvPr>
            <p:ph idx="1"/>
          </p:nvPr>
        </p:nvSpPr>
        <p:spPr>
          <a:xfrm>
            <a:off x="1154954" y="3671046"/>
            <a:ext cx="8825659" cy="2348753"/>
          </a:xfrm>
        </p:spPr>
        <p:txBody>
          <a:bodyPr/>
          <a:lstStyle/>
          <a:p>
            <a:pPr marL="0" indent="0">
              <a:buNone/>
            </a:pPr>
            <a:r>
              <a:rPr lang="en-GB" dirty="0"/>
              <a:t>Today I am going to talk about communication as a key skill in health and social care. Communication is a fundamental professional skill because it underpins how care is delivered, how relationships are built, and how safe and effective practice is maintained. In this presentation, I will explain what communication is, why it is important in professional practice, and how it can be applied in a real health and social care setting, supported by academic research.</a:t>
            </a:r>
            <a:endParaRPr lang="en-US" dirty="0"/>
          </a:p>
        </p:txBody>
      </p:sp>
    </p:spTree>
    <p:extLst>
      <p:ext uri="{BB962C8B-B14F-4D97-AF65-F5344CB8AC3E}">
        <p14:creationId xmlns:p14="http://schemas.microsoft.com/office/powerpoint/2010/main" val="1771357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1A10C-4880-B1B2-0664-BA34265437F8}"/>
              </a:ext>
            </a:extLst>
          </p:cNvPr>
          <p:cNvSpPr>
            <a:spLocks noGrp="1"/>
          </p:cNvSpPr>
          <p:nvPr>
            <p:ph type="title"/>
          </p:nvPr>
        </p:nvSpPr>
        <p:spPr/>
        <p:txBody>
          <a:bodyPr/>
          <a:lstStyle/>
          <a:p>
            <a:r>
              <a:rPr lang="en-GB" dirty="0"/>
              <a:t>What is Communication?</a:t>
            </a:r>
            <a:endParaRPr lang="en-US" dirty="0"/>
          </a:p>
        </p:txBody>
      </p:sp>
      <p:sp>
        <p:nvSpPr>
          <p:cNvPr id="3" name="Content Placeholder 2">
            <a:extLst>
              <a:ext uri="{FF2B5EF4-FFF2-40B4-BE49-F238E27FC236}">
                <a16:creationId xmlns:a16="http://schemas.microsoft.com/office/drawing/2014/main" id="{0BD07B2F-7BB7-C836-985E-8AE89003B5CF}"/>
              </a:ext>
            </a:extLst>
          </p:cNvPr>
          <p:cNvSpPr>
            <a:spLocks noGrp="1"/>
          </p:cNvSpPr>
          <p:nvPr>
            <p:ph idx="1"/>
          </p:nvPr>
        </p:nvSpPr>
        <p:spPr/>
        <p:txBody>
          <a:bodyPr>
            <a:normAutofit lnSpcReduction="10000"/>
          </a:bodyPr>
          <a:lstStyle/>
          <a:p>
            <a:r>
              <a:rPr lang="en-GB" dirty="0"/>
              <a:t>Communication can be defined as the exchange of information, meaning and emotions between individuals using verbal and non-verbal methods.
In health and social care, communication involves more than simply giving information. It includes listening, observing non-verbal cues, showing empathy, and ensuring understanding.
Street et al. (2009) explain that communication works as a pathway that links professional interactions to improved health outcomes. They argue that effective communication builds trust, supports emotional wellbeing and encourages patient engagement.
This demonstrates that communication is not just a soft skill, but an evidence-based professional requirement.</a:t>
            </a:r>
            <a:endParaRPr lang="en-US" dirty="0"/>
          </a:p>
        </p:txBody>
      </p:sp>
    </p:spTree>
    <p:extLst>
      <p:ext uri="{BB962C8B-B14F-4D97-AF65-F5344CB8AC3E}">
        <p14:creationId xmlns:p14="http://schemas.microsoft.com/office/powerpoint/2010/main" val="25995730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4E96C-4468-A3FA-4321-C60C5D5185FC}"/>
              </a:ext>
            </a:extLst>
          </p:cNvPr>
          <p:cNvSpPr>
            <a:spLocks noGrp="1"/>
          </p:cNvSpPr>
          <p:nvPr>
            <p:ph type="title"/>
          </p:nvPr>
        </p:nvSpPr>
        <p:spPr/>
        <p:txBody>
          <a:bodyPr/>
          <a:lstStyle/>
          <a:p>
            <a:r>
              <a:rPr lang="en-GB" dirty="0"/>
              <a:t>Importance in Professional Practice</a:t>
            </a:r>
            <a:endParaRPr lang="en-US" dirty="0"/>
          </a:p>
        </p:txBody>
      </p:sp>
      <p:sp>
        <p:nvSpPr>
          <p:cNvPr id="3" name="Content Placeholder 2">
            <a:extLst>
              <a:ext uri="{FF2B5EF4-FFF2-40B4-BE49-F238E27FC236}">
                <a16:creationId xmlns:a16="http://schemas.microsoft.com/office/drawing/2014/main" id="{02E86F00-B6AE-A364-6597-9FF0D487FED6}"/>
              </a:ext>
            </a:extLst>
          </p:cNvPr>
          <p:cNvSpPr>
            <a:spLocks noGrp="1"/>
          </p:cNvSpPr>
          <p:nvPr>
            <p:ph idx="1"/>
          </p:nvPr>
        </p:nvSpPr>
        <p:spPr/>
        <p:txBody>
          <a:bodyPr>
            <a:normAutofit fontScale="92500" lnSpcReduction="10000"/>
          </a:bodyPr>
          <a:lstStyle/>
          <a:p>
            <a:r>
              <a:rPr lang="en-GB" dirty="0"/>
              <a:t>Communication is essential because it promotes person-centred care and reduces the risk of errors.
Research by </a:t>
            </a:r>
            <a:r>
              <a:rPr lang="en-GB" dirty="0" err="1"/>
              <a:t>Zolnierek</a:t>
            </a:r>
            <a:r>
              <a:rPr lang="en-GB" dirty="0"/>
              <a:t> and </a:t>
            </a:r>
            <a:r>
              <a:rPr lang="en-GB" dirty="0" err="1"/>
              <a:t>DiMatteo</a:t>
            </a:r>
            <a:r>
              <a:rPr lang="en-GB" dirty="0"/>
              <a:t> (2009), in a meta-analysis of over 100 studies, found that effective physician communication significantly improves patient adherence to treatment. This means that when professionals communicate clearly and empathetically, service users are more likely to follow advice and care plans.
However, Foronda, </a:t>
            </a:r>
            <a:r>
              <a:rPr lang="en-GB" dirty="0" err="1"/>
              <a:t>MacWilliams</a:t>
            </a:r>
            <a:r>
              <a:rPr lang="en-GB" dirty="0"/>
              <a:t> and McArthur (2016) highlight that communication failures remain a major challenge within healthcare systems, particularly in </a:t>
            </a:r>
            <a:r>
              <a:rPr lang="en-GB" dirty="0" err="1"/>
              <a:t>interprofessional</a:t>
            </a:r>
            <a:r>
              <a:rPr lang="en-GB" dirty="0"/>
              <a:t> environments.
This shows that while communication is recognised as important, it requires continuous development and reflection in practice.</a:t>
            </a:r>
            <a:endParaRPr lang="en-US" dirty="0"/>
          </a:p>
        </p:txBody>
      </p:sp>
    </p:spTree>
    <p:extLst>
      <p:ext uri="{BB962C8B-B14F-4D97-AF65-F5344CB8AC3E}">
        <p14:creationId xmlns:p14="http://schemas.microsoft.com/office/powerpoint/2010/main" val="15131368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82AFAB-AA48-91AC-7CEA-E57BB8C61DD9}"/>
              </a:ext>
            </a:extLst>
          </p:cNvPr>
          <p:cNvSpPr>
            <a:spLocks noGrp="1"/>
          </p:cNvSpPr>
          <p:nvPr>
            <p:ph type="title"/>
          </p:nvPr>
        </p:nvSpPr>
        <p:spPr>
          <a:xfrm>
            <a:off x="1154954" y="973667"/>
            <a:ext cx="8761413" cy="982879"/>
          </a:xfrm>
        </p:spPr>
        <p:txBody>
          <a:bodyPr/>
          <a:lstStyle/>
          <a:p>
            <a:r>
              <a:rPr lang="en-GB" dirty="0"/>
              <a:t>Communication and Person centred Care </a:t>
            </a:r>
            <a:endParaRPr lang="en-US" dirty="0"/>
          </a:p>
        </p:txBody>
      </p:sp>
      <p:sp>
        <p:nvSpPr>
          <p:cNvPr id="3" name="Content Placeholder 2">
            <a:extLst>
              <a:ext uri="{FF2B5EF4-FFF2-40B4-BE49-F238E27FC236}">
                <a16:creationId xmlns:a16="http://schemas.microsoft.com/office/drawing/2014/main" id="{FEFC7D6D-DFBF-62B8-4762-19EFE1291EF2}"/>
              </a:ext>
            </a:extLst>
          </p:cNvPr>
          <p:cNvSpPr>
            <a:spLocks noGrp="1"/>
          </p:cNvSpPr>
          <p:nvPr>
            <p:ph idx="1"/>
          </p:nvPr>
        </p:nvSpPr>
        <p:spPr/>
        <p:txBody>
          <a:bodyPr>
            <a:normAutofit fontScale="92500" lnSpcReduction="10000"/>
          </a:bodyPr>
          <a:lstStyle/>
          <a:p>
            <a:r>
              <a:rPr lang="en-GB" dirty="0"/>
              <a:t>Person-centred care relies heavily on communication.
Professionals must listen actively, respect individual preferences and involve service users in decisions about their care.
Street et al. (2009) argue that effective communication enhances emotional support and strengthens therapeutic relationships. Without communication, person-centred care cannot truly exist.
For individuals with cognitive impairment, communication must be adapted. Kovach et al. (2006) found that unmet needs in people with dementia are often expressed through behaviour. This means professionals must use sensitive and adaptive communication techniques to understand underlying concerns.
Therefore, communication supports dignity, autonomy and holistic care.</a:t>
            </a:r>
            <a:endParaRPr lang="en-US" dirty="0"/>
          </a:p>
        </p:txBody>
      </p:sp>
    </p:spTree>
    <p:extLst>
      <p:ext uri="{BB962C8B-B14F-4D97-AF65-F5344CB8AC3E}">
        <p14:creationId xmlns:p14="http://schemas.microsoft.com/office/powerpoint/2010/main" val="3362778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44740-B412-02CB-4162-0F3858604002}"/>
              </a:ext>
            </a:extLst>
          </p:cNvPr>
          <p:cNvSpPr>
            <a:spLocks noGrp="1"/>
          </p:cNvSpPr>
          <p:nvPr>
            <p:ph type="title"/>
          </p:nvPr>
        </p:nvSpPr>
        <p:spPr/>
        <p:txBody>
          <a:bodyPr/>
          <a:lstStyle/>
          <a:p>
            <a:r>
              <a:rPr lang="en-GB" dirty="0"/>
              <a:t>Practical Application: Care Home Example</a:t>
            </a:r>
            <a:endParaRPr lang="en-US" dirty="0"/>
          </a:p>
        </p:txBody>
      </p:sp>
      <p:sp>
        <p:nvSpPr>
          <p:cNvPr id="3" name="Content Placeholder 2">
            <a:extLst>
              <a:ext uri="{FF2B5EF4-FFF2-40B4-BE49-F238E27FC236}">
                <a16:creationId xmlns:a16="http://schemas.microsoft.com/office/drawing/2014/main" id="{EC034578-DC86-6530-4005-E4EC232B2B45}"/>
              </a:ext>
            </a:extLst>
          </p:cNvPr>
          <p:cNvSpPr>
            <a:spLocks noGrp="1"/>
          </p:cNvSpPr>
          <p:nvPr>
            <p:ph idx="1"/>
          </p:nvPr>
        </p:nvSpPr>
        <p:spPr/>
        <p:txBody>
          <a:bodyPr>
            <a:normAutofit fontScale="85000" lnSpcReduction="10000"/>
          </a:bodyPr>
          <a:lstStyle/>
          <a:p>
            <a:r>
              <a:rPr lang="en-GB" dirty="0"/>
              <a:t>A practical example of communication in a health and social care setting can be seen in a care home.
Imagine an older adult who begins refusing meals and withdrawing socially. Instead of assuming the issue is physical, a professional should use effective communication strategies.
This may involve asking open-ended questions, maintaining appropriate eye contact, using a calm tone of voice, and actively listening without interruption.
Through this approach, the professional may discover that the resident is anxious about medication side effects affecting their appetite.
</a:t>
            </a:r>
            <a:r>
              <a:rPr lang="en-GB" dirty="0" err="1"/>
              <a:t>Zolnierek</a:t>
            </a:r>
            <a:r>
              <a:rPr lang="en-GB" dirty="0"/>
              <a:t> and </a:t>
            </a:r>
            <a:r>
              <a:rPr lang="en-GB" dirty="0" err="1"/>
              <a:t>DiMatteo</a:t>
            </a:r>
            <a:r>
              <a:rPr lang="en-GB" dirty="0"/>
              <a:t> (2009) demonstrate that effective communication improves adherence and health outcomes, meaning that once concerns are addressed, the individual is more likely to engage positively with their care plan.
This example shows how communication directly impacts wellbeing and quality of care.</a:t>
            </a:r>
            <a:endParaRPr lang="en-US" dirty="0"/>
          </a:p>
        </p:txBody>
      </p:sp>
    </p:spTree>
    <p:extLst>
      <p:ext uri="{BB962C8B-B14F-4D97-AF65-F5344CB8AC3E}">
        <p14:creationId xmlns:p14="http://schemas.microsoft.com/office/powerpoint/2010/main" val="3520244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2F342-4752-8BAA-9654-6292EA37C81E}"/>
              </a:ext>
            </a:extLst>
          </p:cNvPr>
          <p:cNvSpPr>
            <a:spLocks noGrp="1"/>
          </p:cNvSpPr>
          <p:nvPr>
            <p:ph type="title"/>
          </p:nvPr>
        </p:nvSpPr>
        <p:spPr/>
        <p:txBody>
          <a:bodyPr/>
          <a:lstStyle/>
          <a:p>
            <a:r>
              <a:rPr lang="en-GB" dirty="0"/>
              <a:t>Barriers and Professional </a:t>
            </a:r>
            <a:r>
              <a:rPr lang="en-GB" dirty="0" err="1"/>
              <a:t>Responsibilty</a:t>
            </a:r>
            <a:endParaRPr lang="en-US" dirty="0"/>
          </a:p>
        </p:txBody>
      </p:sp>
      <p:sp>
        <p:nvSpPr>
          <p:cNvPr id="3" name="Content Placeholder 2">
            <a:extLst>
              <a:ext uri="{FF2B5EF4-FFF2-40B4-BE49-F238E27FC236}">
                <a16:creationId xmlns:a16="http://schemas.microsoft.com/office/drawing/2014/main" id="{626F2D08-2D40-EC38-9569-469F36149226}"/>
              </a:ext>
            </a:extLst>
          </p:cNvPr>
          <p:cNvSpPr>
            <a:spLocks noGrp="1"/>
          </p:cNvSpPr>
          <p:nvPr>
            <p:ph idx="1"/>
          </p:nvPr>
        </p:nvSpPr>
        <p:spPr/>
        <p:txBody>
          <a:bodyPr/>
          <a:lstStyle/>
          <a:p>
            <a:r>
              <a:rPr lang="en-GB" dirty="0"/>
              <a:t>Despite its importance, communication can be affected by barriers such as sensory impairment, cognitive decline, emotional distress and time pressures.
Foronda et al. (2016) emphasise that professionals must take responsibility for adapting communication rather than expecting service users to adjust.
At Level 4 practice, professionals are expected to reflect on their communication skills, identify limitations and seek improvement through supervision and training.
This demonstrates critical awareness that communication is a skill requiring ongoing development.</a:t>
            </a:r>
            <a:endParaRPr lang="en-US" dirty="0"/>
          </a:p>
        </p:txBody>
      </p:sp>
    </p:spTree>
    <p:extLst>
      <p:ext uri="{BB962C8B-B14F-4D97-AF65-F5344CB8AC3E}">
        <p14:creationId xmlns:p14="http://schemas.microsoft.com/office/powerpoint/2010/main" val="1376512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3553B-DF4A-49A5-F78F-B8E4C71080FA}"/>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B63E9D25-EA2E-31F3-1D1B-1D4E1333E560}"/>
              </a:ext>
            </a:extLst>
          </p:cNvPr>
          <p:cNvSpPr>
            <a:spLocks noGrp="1"/>
          </p:cNvSpPr>
          <p:nvPr>
            <p:ph idx="1"/>
          </p:nvPr>
        </p:nvSpPr>
        <p:spPr/>
        <p:txBody>
          <a:bodyPr>
            <a:normAutofit fontScale="92500" lnSpcReduction="10000"/>
          </a:bodyPr>
          <a:lstStyle/>
          <a:p>
            <a:pPr marL="0" indent="0">
              <a:buNone/>
            </a:pPr>
            <a:r>
              <a:rPr lang="en-GB" dirty="0"/>
              <a:t>In conclusion, communication is a core professional skill within health and social care because it underpins safe, ethical and effective practice. Evidence from peer-reviewed research demonstrates that effective communication improves treatment adherence, strengthens therapeutic relationships and leads to better service user outcomes by promoting understanding, trust and engagement (Street et al., 2009; </a:t>
            </a:r>
            <a:r>
              <a:rPr lang="en-GB" dirty="0" err="1"/>
              <a:t>Zolnierek</a:t>
            </a:r>
            <a:r>
              <a:rPr lang="en-GB" dirty="0"/>
              <a:t> and </a:t>
            </a:r>
            <a:r>
              <a:rPr lang="en-GB" dirty="0" err="1"/>
              <a:t>DiMatteo</a:t>
            </a:r>
            <a:r>
              <a:rPr lang="en-GB" dirty="0"/>
              <a:t>, 2009). Clear and empathetic communication also supports person-centred care by ensuring that service users are actively involved in decisions about their health and wellbeing. Conversely, poor communication can contribute to misunderstandings, reduced quality of care and negative experiences for service users. Therefore, communication should be viewed as an essential professional competence rather than an optional skill, requiring continuous reflection and development to meet the diverse needs of individuals within health and social care settings.</a:t>
            </a:r>
            <a:endParaRPr lang="en-US" dirty="0"/>
          </a:p>
        </p:txBody>
      </p:sp>
    </p:spTree>
    <p:extLst>
      <p:ext uri="{BB962C8B-B14F-4D97-AF65-F5344CB8AC3E}">
        <p14:creationId xmlns:p14="http://schemas.microsoft.com/office/powerpoint/2010/main" val="26832400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446FA-9585-B72D-AA11-52D735407E34}"/>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7318EA82-1098-B0A3-C170-CBB9AC2EE8F6}"/>
              </a:ext>
            </a:extLst>
          </p:cNvPr>
          <p:cNvSpPr>
            <a:spLocks noGrp="1"/>
          </p:cNvSpPr>
          <p:nvPr>
            <p:ph idx="1"/>
          </p:nvPr>
        </p:nvSpPr>
        <p:spPr>
          <a:xfrm>
            <a:off x="1154954" y="2610224"/>
            <a:ext cx="8825659" cy="3416300"/>
          </a:xfrm>
        </p:spPr>
        <p:txBody>
          <a:bodyPr>
            <a:normAutofit fontScale="92500"/>
          </a:bodyPr>
          <a:lstStyle/>
          <a:p>
            <a:pPr marL="0" indent="0">
              <a:buNone/>
            </a:pPr>
            <a:r>
              <a:rPr lang="en-GB" dirty="0"/>
              <a:t>Foronda, C., </a:t>
            </a:r>
            <a:r>
              <a:rPr lang="en-GB" dirty="0" err="1"/>
              <a:t>MacWilliams</a:t>
            </a:r>
            <a:r>
              <a:rPr lang="en-GB" dirty="0"/>
              <a:t>, B. And McArthur, E., 2016. </a:t>
            </a:r>
            <a:r>
              <a:rPr lang="en-GB" i="1" dirty="0" err="1"/>
              <a:t>Interprofessional</a:t>
            </a:r>
            <a:r>
              <a:rPr lang="en-GB" i="1" dirty="0"/>
              <a:t> communication in healthcare: An integrative review. Nurse Education in Practice, </a:t>
            </a:r>
            <a:r>
              <a:rPr lang="en-GB" dirty="0"/>
              <a:t>19, pp.36–40.
Kovach, C.R., Noonan, P.E., </a:t>
            </a:r>
            <a:r>
              <a:rPr lang="en-GB" dirty="0" err="1"/>
              <a:t>Schlidt</a:t>
            </a:r>
            <a:r>
              <a:rPr lang="en-GB" dirty="0"/>
              <a:t>, A.M. And Wells, T., 2006. </a:t>
            </a:r>
            <a:r>
              <a:rPr lang="en-GB" i="1" dirty="0"/>
              <a:t>A model of consequences of need-driven, dementia-compromised behaviour. Journal of </a:t>
            </a:r>
            <a:r>
              <a:rPr lang="en-GB" i="1" dirty="0" err="1"/>
              <a:t>Gerontological</a:t>
            </a:r>
            <a:r>
              <a:rPr lang="en-GB" i="1" dirty="0"/>
              <a:t> Nursing</a:t>
            </a:r>
            <a:r>
              <a:rPr lang="en-GB" dirty="0"/>
              <a:t>, 32(4), pp.45–51.
Street, R.L. Jr., </a:t>
            </a:r>
            <a:r>
              <a:rPr lang="en-GB" dirty="0" err="1"/>
              <a:t>Makoul</a:t>
            </a:r>
            <a:r>
              <a:rPr lang="en-GB" dirty="0"/>
              <a:t>, G., Arora, N.K. And Epstein, R.M., 2009. </a:t>
            </a:r>
            <a:r>
              <a:rPr lang="en-GB" i="1" dirty="0"/>
              <a:t>How does communication heal? Pathways linking clinician–patient communication to health outcomes. Patient Education and </a:t>
            </a:r>
            <a:r>
              <a:rPr lang="en-GB" i="1" dirty="0" err="1"/>
              <a:t>Counseling</a:t>
            </a:r>
            <a:r>
              <a:rPr lang="en-GB" dirty="0"/>
              <a:t>, 74(3), pp.295–301.
</a:t>
            </a:r>
            <a:r>
              <a:rPr lang="en-GB" dirty="0" err="1"/>
              <a:t>Zolnierek</a:t>
            </a:r>
            <a:r>
              <a:rPr lang="en-GB" dirty="0"/>
              <a:t>, K.B.H. And </a:t>
            </a:r>
            <a:r>
              <a:rPr lang="en-GB" dirty="0" err="1"/>
              <a:t>DiMatteo</a:t>
            </a:r>
            <a:r>
              <a:rPr lang="en-GB" dirty="0"/>
              <a:t>, M.R., 2009. </a:t>
            </a:r>
            <a:r>
              <a:rPr lang="en-GB" i="1" dirty="0"/>
              <a:t>Physician communication and patient adherence to treatment: a meta-analysis. Medical Care</a:t>
            </a:r>
            <a:r>
              <a:rPr lang="en-GB" dirty="0"/>
              <a:t>, 47(8), pp.826–834.</a:t>
            </a:r>
            <a:endParaRPr lang="en-US" dirty="0"/>
          </a:p>
        </p:txBody>
      </p:sp>
    </p:spTree>
    <p:extLst>
      <p:ext uri="{BB962C8B-B14F-4D97-AF65-F5344CB8AC3E}">
        <p14:creationId xmlns:p14="http://schemas.microsoft.com/office/powerpoint/2010/main" val="5682056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TF10001029" id="{ED3996BA-162B-43C7-B0E2-A5CA4E649741}" vid="{187088E4-27D7-4455-856F-4A44258D82E2}"/>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PowerPoint Presentation</vt:lpstr>
      <vt:lpstr>COMMUNICATION IN HEALTH AND SOCIAL CARE </vt:lpstr>
      <vt:lpstr>What is Communication?</vt:lpstr>
      <vt:lpstr>Importance in Professional Practice</vt:lpstr>
      <vt:lpstr>Communication and Person centred Care </vt:lpstr>
      <vt:lpstr>Practical Application: Care Home Example</vt:lpstr>
      <vt:lpstr>Barriers and Professional Responsibilty</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Shellymae Mulcare</dc:creator>
  <cp:lastModifiedBy>Shellymae Mulcare</cp:lastModifiedBy>
  <cp:revision>3</cp:revision>
  <dcterms:created xsi:type="dcterms:W3CDTF">2026-02-18T12:04:39Z</dcterms:created>
  <dcterms:modified xsi:type="dcterms:W3CDTF">2026-02-19T20:59:35Z</dcterms:modified>
</cp:coreProperties>
</file>