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58" r:id="rId4"/>
    <p:sldId id="260" r:id="rId5"/>
    <p:sldId id="261" r:id="rId6"/>
    <p:sldId id="263" r:id="rId7"/>
    <p:sldId id="264" r:id="rId8"/>
    <p:sldId id="265" r:id="rId9"/>
    <p:sldId id="266" r:id="rId10"/>
    <p:sldId id="267" r:id="rId11"/>
    <p:sldId id="268" r:id="rId12"/>
    <p:sldId id="269" r:id="rId13"/>
    <p:sldId id="270" r:id="rId14"/>
    <p:sldId id="271" r:id="rId15"/>
    <p:sldId id="272" r:id="rId16"/>
    <p:sldId id="273" r:id="rId17"/>
    <p:sldId id="289" r:id="rId18"/>
    <p:sldId id="274" r:id="rId19"/>
    <p:sldId id="277" r:id="rId20"/>
    <p:sldId id="278" r:id="rId21"/>
    <p:sldId id="279" r:id="rId22"/>
    <p:sldId id="280" r:id="rId23"/>
    <p:sldId id="281" r:id="rId24"/>
    <p:sldId id="282" r:id="rId25"/>
    <p:sldId id="283" r:id="rId26"/>
    <p:sldId id="284" r:id="rId27"/>
    <p:sldId id="285" r:id="rId28"/>
    <p:sldId id="286" r:id="rId29"/>
    <p:sldId id="287" r:id="rId30"/>
    <p:sldId id="288"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03/12/2016</a:t>
            </a:fld>
            <a:endParaRPr lang="en-GB" dirty="0"/>
          </a:p>
        </p:txBody>
      </p:sp>
      <p:sp>
        <p:nvSpPr>
          <p:cNvPr id="17" name="Footer Placeholder 16"/>
          <p:cNvSpPr>
            <a:spLocks noGrp="1"/>
          </p:cNvSpPr>
          <p:nvPr>
            <p:ph type="ftr" sz="quarter" idx="11"/>
          </p:nvPr>
        </p:nvSpPr>
        <p:spPr/>
        <p:txBody>
          <a:bodyPr/>
          <a:lstStyle/>
          <a:p>
            <a:endParaRPr lang="en-GB"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62832089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03/12/2016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1505769620"/>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dirty="0"/>
          </a:p>
        </p:txBody>
      </p:sp>
      <p:sp>
        <p:nvSpPr>
          <p:cNvPr id="4" name="Date Placeholder 3"/>
          <p:cNvSpPr>
            <a:spLocks noGrp="1"/>
          </p:cNvSpPr>
          <p:nvPr>
            <p:ph type="dt" sz="half" idx="10"/>
          </p:nvPr>
        </p:nvSpPr>
        <p:spPr/>
        <p:txBody>
          <a:bodyPr/>
          <a:lstStyle/>
          <a:p>
            <a:fld id="{AAA3B5D9-4C75-4C21-8654-B5654430129E}" type="datetimeFigureOut">
              <a:rPr lang="en-GB" smtClean="0"/>
              <a:pPr/>
              <a:t>03/12/2016</a:t>
            </a:fld>
            <a:endParaRPr lang="en-GB"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302197558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03/12/2016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3136153321"/>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03/12/2016</a:t>
            </a:fld>
            <a:endParaRPr lang="en-GB" dirty="0"/>
          </a:p>
        </p:txBody>
      </p:sp>
      <p:sp>
        <p:nvSpPr>
          <p:cNvPr id="8" name="Footer Placeholder 7"/>
          <p:cNvSpPr>
            <a:spLocks noGrp="1"/>
          </p:cNvSpPr>
          <p:nvPr>
            <p:ph type="ftr" sz="quarter" idx="11"/>
          </p:nvPr>
        </p:nvSpPr>
        <p:spPr>
          <a:xfrm>
            <a:off x="304800" y="6409944"/>
            <a:ext cx="3581400" cy="365760"/>
          </a:xfrm>
        </p:spPr>
        <p:txBody>
          <a:bodyPr/>
          <a:lstStyle/>
          <a:p>
            <a:endParaRPr lang="en-GB"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2895109357"/>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03/12/2016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658531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03/12/2016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dirty="0"/>
          </a:p>
        </p:txBody>
      </p:sp>
    </p:spTree>
    <p:extLst>
      <p:ext uri="{BB962C8B-B14F-4D97-AF65-F5344CB8AC3E}">
        <p14:creationId xmlns:p14="http://schemas.microsoft.com/office/powerpoint/2010/main" val="2016084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03/12/2016</a:t>
            </a:fld>
            <a:endParaRPr lang="en-GB" dirty="0"/>
          </a:p>
        </p:txBody>
      </p:sp>
      <p:sp>
        <p:nvSpPr>
          <p:cNvPr id="6" name="Footer Placeholder 5"/>
          <p:cNvSpPr>
            <a:spLocks noGrp="1"/>
          </p:cNvSpPr>
          <p:nvPr>
            <p:ph type="ftr" sz="quarter" idx="11"/>
          </p:nvPr>
        </p:nvSpPr>
        <p:spPr>
          <a:xfrm>
            <a:off x="301752" y="6410848"/>
            <a:ext cx="3383280" cy="365760"/>
          </a:xfrm>
        </p:spPr>
        <p:txBody>
          <a:bodyPr/>
          <a:lstStyle/>
          <a:p>
            <a:endParaRPr lang="en-GB" dirty="0"/>
          </a:p>
        </p:txBody>
      </p:sp>
    </p:spTree>
    <p:extLst>
      <p:ext uri="{BB962C8B-B14F-4D97-AF65-F5344CB8AC3E}">
        <p14:creationId xmlns:p14="http://schemas.microsoft.com/office/powerpoint/2010/main" val="46925132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dirty="0"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03/12/2016</a:t>
            </a:fld>
            <a:endParaRPr lang="en-GB" dirty="0"/>
          </a:p>
        </p:txBody>
      </p:sp>
      <p:sp>
        <p:nvSpPr>
          <p:cNvPr id="6" name="Footer Placeholder 5"/>
          <p:cNvSpPr>
            <a:spLocks noGrp="1"/>
          </p:cNvSpPr>
          <p:nvPr>
            <p:ph type="ftr" sz="quarter" idx="11"/>
          </p:nvPr>
        </p:nvSpPr>
        <p:spPr>
          <a:xfrm>
            <a:off x="301752" y="6410848"/>
            <a:ext cx="3584448" cy="365760"/>
          </a:xfrm>
        </p:spPr>
        <p:txBody>
          <a:bodyPr/>
          <a:lstStyle/>
          <a:p>
            <a:endParaRPr lang="en-GB" dirty="0"/>
          </a:p>
        </p:txBody>
      </p:sp>
    </p:spTree>
    <p:extLst>
      <p:ext uri="{BB962C8B-B14F-4D97-AF65-F5344CB8AC3E}">
        <p14:creationId xmlns:p14="http://schemas.microsoft.com/office/powerpoint/2010/main" val="3740980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03/12/2016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3762049872"/>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03/12/2016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2749066384"/>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03/12/2016</a:t>
            </a:fld>
            <a:endParaRPr lang="en-GB"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10577871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95536" y="2819400"/>
            <a:ext cx="8424936" cy="2193776"/>
          </a:xfrm>
        </p:spPr>
        <p:txBody>
          <a:bodyPr/>
          <a:lstStyle/>
          <a:p>
            <a:r>
              <a:rPr lang="en-GB" dirty="0" smtClean="0"/>
              <a:t>CLcs5010</a:t>
            </a:r>
            <a:endParaRPr lang="en-GB" dirty="0" smtClean="0"/>
          </a:p>
          <a:p>
            <a:r>
              <a:rPr lang="en-GB" dirty="0" smtClean="0"/>
              <a:t>Conspiracies and Death of a Dynasty</a:t>
            </a:r>
            <a:endParaRPr lang="en-GB" dirty="0"/>
          </a:p>
        </p:txBody>
      </p:sp>
      <p:sp>
        <p:nvSpPr>
          <p:cNvPr id="2" name="Title 1"/>
          <p:cNvSpPr>
            <a:spLocks noGrp="1"/>
          </p:cNvSpPr>
          <p:nvPr>
            <p:ph type="ctrTitle"/>
          </p:nvPr>
        </p:nvSpPr>
        <p:spPr/>
        <p:txBody>
          <a:bodyPr>
            <a:normAutofit/>
          </a:bodyPr>
          <a:lstStyle/>
          <a:p>
            <a:r>
              <a:rPr lang="en-GB" dirty="0" smtClean="0"/>
              <a:t>Literature and Culture in the Reign of Nero</a:t>
            </a:r>
            <a:endParaRPr lang="en-GB" dirty="0"/>
          </a:p>
        </p:txBody>
      </p:sp>
      <p:pic>
        <p:nvPicPr>
          <p:cNvPr id="5" name="Picture 4"/>
          <p:cNvPicPr>
            <a:picLocks noChangeAspect="1"/>
          </p:cNvPicPr>
          <p:nvPr/>
        </p:nvPicPr>
        <p:blipFill>
          <a:blip r:embed="rId2"/>
          <a:stretch>
            <a:fillRect/>
          </a:stretch>
        </p:blipFill>
        <p:spPr>
          <a:xfrm>
            <a:off x="2483768" y="3573016"/>
            <a:ext cx="3996444" cy="2664296"/>
          </a:xfrm>
          <a:prstGeom prst="rect">
            <a:avLst/>
          </a:prstGeom>
        </p:spPr>
      </p:pic>
    </p:spTree>
    <p:extLst>
      <p:ext uri="{BB962C8B-B14F-4D97-AF65-F5344CB8AC3E}">
        <p14:creationId xmlns:p14="http://schemas.microsoft.com/office/powerpoint/2010/main" val="10042885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Deaths of Prominent Individuals</a:t>
            </a:r>
            <a:endParaRPr lang="en-GB" dirty="0"/>
          </a:p>
        </p:txBody>
      </p:sp>
      <p:sp>
        <p:nvSpPr>
          <p:cNvPr id="3" name="Content Placeholder 2"/>
          <p:cNvSpPr>
            <a:spLocks noGrp="1"/>
          </p:cNvSpPr>
          <p:nvPr>
            <p:ph sz="quarter" idx="1"/>
          </p:nvPr>
        </p:nvSpPr>
        <p:spPr>
          <a:xfrm>
            <a:off x="179512" y="1628800"/>
            <a:ext cx="8784976" cy="4824536"/>
          </a:xfrm>
        </p:spPr>
        <p:txBody>
          <a:bodyPr>
            <a:normAutofit fontScale="92500" lnSpcReduction="10000"/>
          </a:bodyPr>
          <a:lstStyle/>
          <a:p>
            <a:r>
              <a:rPr lang="en-GB" dirty="0" smtClean="0"/>
              <a:t>Britannicus – AD 55 – poisoned. </a:t>
            </a:r>
          </a:p>
          <a:p>
            <a:endParaRPr lang="en-GB" sz="700" dirty="0" smtClean="0"/>
          </a:p>
          <a:p>
            <a:r>
              <a:rPr lang="en-GB" dirty="0" smtClean="0"/>
              <a:t>Agrippina – AD 59 – Stabbed to death. </a:t>
            </a:r>
          </a:p>
          <a:p>
            <a:endParaRPr lang="en-GB" sz="600" dirty="0" smtClean="0"/>
          </a:p>
          <a:p>
            <a:r>
              <a:rPr lang="en-GB" dirty="0" err="1" smtClean="0"/>
              <a:t>Burrus</a:t>
            </a:r>
            <a:r>
              <a:rPr lang="en-GB" dirty="0" smtClean="0"/>
              <a:t> – AD 62 – possibly poisoned? </a:t>
            </a:r>
          </a:p>
          <a:p>
            <a:endParaRPr lang="en-GB" sz="600" dirty="0" smtClean="0"/>
          </a:p>
          <a:p>
            <a:r>
              <a:rPr lang="en-GB" dirty="0" smtClean="0"/>
              <a:t>Octavia – AD 62 – exiled and then executed. </a:t>
            </a:r>
          </a:p>
          <a:p>
            <a:endParaRPr lang="en-GB" sz="600" dirty="0" smtClean="0"/>
          </a:p>
          <a:p>
            <a:r>
              <a:rPr lang="en-GB" dirty="0" smtClean="0"/>
              <a:t>Faustus Cornelius Sulla Felix, husband of Claudia – exiled in AD 58, killed in 62. </a:t>
            </a:r>
          </a:p>
          <a:p>
            <a:endParaRPr lang="en-GB" sz="600" dirty="0" smtClean="0"/>
          </a:p>
          <a:p>
            <a:r>
              <a:rPr lang="en-GB" dirty="0" smtClean="0"/>
              <a:t>Gaius </a:t>
            </a:r>
            <a:r>
              <a:rPr lang="en-GB" dirty="0" err="1" smtClean="0"/>
              <a:t>Rubellius</a:t>
            </a:r>
            <a:r>
              <a:rPr lang="en-GB" dirty="0" smtClean="0"/>
              <a:t> Plautus, great-grandson of Tiberius, exiled in AD 60, killed in 62. </a:t>
            </a:r>
          </a:p>
          <a:p>
            <a:endParaRPr lang="en-GB" sz="500" dirty="0" smtClean="0"/>
          </a:p>
          <a:p>
            <a:r>
              <a:rPr lang="en-GB" dirty="0" err="1" smtClean="0"/>
              <a:t>Decimus</a:t>
            </a:r>
            <a:r>
              <a:rPr lang="en-GB" dirty="0" smtClean="0"/>
              <a:t> </a:t>
            </a:r>
            <a:r>
              <a:rPr lang="en-GB" dirty="0" err="1" smtClean="0"/>
              <a:t>Junius</a:t>
            </a:r>
            <a:r>
              <a:rPr lang="en-GB" dirty="0" smtClean="0"/>
              <a:t> </a:t>
            </a:r>
            <a:r>
              <a:rPr lang="en-GB" dirty="0" err="1" smtClean="0"/>
              <a:t>Torquantus</a:t>
            </a:r>
            <a:r>
              <a:rPr lang="en-GB" dirty="0" smtClean="0"/>
              <a:t> </a:t>
            </a:r>
            <a:r>
              <a:rPr lang="en-GB" dirty="0" err="1" smtClean="0"/>
              <a:t>Silanus</a:t>
            </a:r>
            <a:r>
              <a:rPr lang="en-GB" dirty="0" smtClean="0"/>
              <a:t>, great-great-grandson of Augustus, compelled to commit suicide in AD 64. </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467544" y="1412776"/>
            <a:ext cx="8352928" cy="3744416"/>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err="1" smtClean="0">
                <a:solidFill>
                  <a:prstClr val="black"/>
                </a:solidFill>
              </a:rPr>
              <a:t>Pisonian</a:t>
            </a:r>
            <a:r>
              <a:rPr lang="en-GB" sz="6000" b="1" dirty="0" smtClean="0">
                <a:solidFill>
                  <a:prstClr val="black"/>
                </a:solidFill>
              </a:rPr>
              <a:t> Conspiracy</a:t>
            </a:r>
          </a:p>
          <a:p>
            <a:pPr marL="274320" indent="-274320" algn="ctr">
              <a:spcBef>
                <a:spcPct val="20000"/>
              </a:spcBef>
              <a:buClr>
                <a:srgbClr val="D16349"/>
              </a:buClr>
              <a:buSzPct val="85000"/>
              <a:defRPr/>
            </a:pPr>
            <a:r>
              <a:rPr lang="en-GB" sz="6000" b="1" dirty="0" smtClean="0">
                <a:solidFill>
                  <a:prstClr val="black"/>
                </a:solidFill>
              </a:rPr>
              <a:t>AD 65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Tacitus’ Sources of Information</a:t>
            </a:r>
            <a:endParaRPr lang="en-GB" dirty="0"/>
          </a:p>
        </p:txBody>
      </p:sp>
      <p:sp>
        <p:nvSpPr>
          <p:cNvPr id="3" name="Content Placeholder 2"/>
          <p:cNvSpPr>
            <a:spLocks noGrp="1"/>
          </p:cNvSpPr>
          <p:nvPr>
            <p:ph sz="quarter" idx="1"/>
          </p:nvPr>
        </p:nvSpPr>
        <p:spPr>
          <a:xfrm>
            <a:off x="179512" y="1527048"/>
            <a:ext cx="8784976" cy="4854280"/>
          </a:xfrm>
        </p:spPr>
        <p:txBody>
          <a:bodyPr>
            <a:normAutofit fontScale="92500" lnSpcReduction="10000"/>
          </a:bodyPr>
          <a:lstStyle/>
          <a:p>
            <a:pPr marL="0">
              <a:buNone/>
            </a:pPr>
            <a:r>
              <a:rPr lang="en-GB" dirty="0" smtClean="0"/>
              <a:t>“The </a:t>
            </a:r>
            <a:r>
              <a:rPr lang="en-GB" b="1" dirty="0" smtClean="0"/>
              <a:t>elder Pliny </a:t>
            </a:r>
            <a:r>
              <a:rPr lang="en-GB" dirty="0" smtClean="0"/>
              <a:t>adds that, to win popular support for </a:t>
            </a:r>
            <a:r>
              <a:rPr lang="en-GB" dirty="0" err="1" smtClean="0"/>
              <a:t>Piso</a:t>
            </a:r>
            <a:r>
              <a:rPr lang="en-GB" dirty="0" smtClean="0"/>
              <a:t>, Claudius‘ daughter was to accompany him. True or false I felt that this statement out to be recorded.” </a:t>
            </a:r>
            <a:r>
              <a:rPr lang="en-GB" b="1" dirty="0" smtClean="0"/>
              <a:t>– </a:t>
            </a:r>
            <a:r>
              <a:rPr lang="en-GB" b="1" dirty="0" err="1" smtClean="0"/>
              <a:t>Tac</a:t>
            </a:r>
            <a:r>
              <a:rPr lang="en-GB" b="1" dirty="0" smtClean="0"/>
              <a:t>. </a:t>
            </a:r>
            <a:r>
              <a:rPr lang="en-GB" b="1" i="1" dirty="0" smtClean="0"/>
              <a:t>Ann. </a:t>
            </a:r>
            <a:r>
              <a:rPr lang="en-GB" b="1" dirty="0" smtClean="0"/>
              <a:t>15.53.3-4. </a:t>
            </a:r>
          </a:p>
          <a:p>
            <a:pPr marL="0">
              <a:buNone/>
            </a:pPr>
            <a:endParaRPr lang="en-GB" sz="1400" b="1" i="1" dirty="0" smtClean="0"/>
          </a:p>
          <a:p>
            <a:pPr marL="0">
              <a:buNone/>
            </a:pPr>
            <a:r>
              <a:rPr lang="en-GB" dirty="0" smtClean="0"/>
              <a:t>“According to </a:t>
            </a:r>
            <a:r>
              <a:rPr lang="en-GB" b="1" dirty="0" err="1" smtClean="0"/>
              <a:t>Fabius</a:t>
            </a:r>
            <a:r>
              <a:rPr lang="en-GB" b="1" dirty="0" smtClean="0"/>
              <a:t> </a:t>
            </a:r>
            <a:r>
              <a:rPr lang="en-GB" b="1" dirty="0" err="1" smtClean="0"/>
              <a:t>Rusticus</a:t>
            </a:r>
            <a:r>
              <a:rPr lang="en-GB" dirty="0" smtClean="0"/>
              <a:t>, he did not return by the way he had come…”</a:t>
            </a:r>
            <a:r>
              <a:rPr lang="en-GB" b="1" dirty="0" smtClean="0"/>
              <a:t> – 15.61.3. </a:t>
            </a:r>
          </a:p>
          <a:p>
            <a:pPr marL="0">
              <a:buNone/>
            </a:pPr>
            <a:endParaRPr lang="en-GB" sz="1400" dirty="0" smtClean="0"/>
          </a:p>
          <a:p>
            <a:pPr marL="0">
              <a:buNone/>
            </a:pPr>
            <a:r>
              <a:rPr lang="en-GB" dirty="0" smtClean="0"/>
              <a:t>“After his speech to the Senate, Nero published an edict appending the statements of the informers and confessions of the convicted… However, the initiation, development, and suppression of the conspiracy are fully documented in reliable contemporary writings; and exiles who returned to Rome after Nero‘s death told the same story.” – </a:t>
            </a:r>
            <a:r>
              <a:rPr lang="en-GB" b="1" dirty="0" smtClean="0"/>
              <a:t>15.73.2. </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Forming a Plot</a:t>
            </a:r>
            <a:endParaRPr lang="en-GB" dirty="0"/>
          </a:p>
        </p:txBody>
      </p:sp>
      <p:sp>
        <p:nvSpPr>
          <p:cNvPr id="3" name="Content Placeholder 2"/>
          <p:cNvSpPr>
            <a:spLocks noGrp="1"/>
          </p:cNvSpPr>
          <p:nvPr>
            <p:ph sz="quarter" idx="1"/>
          </p:nvPr>
        </p:nvSpPr>
        <p:spPr>
          <a:xfrm>
            <a:off x="179512" y="1527048"/>
            <a:ext cx="8784976" cy="2478016"/>
          </a:xfrm>
        </p:spPr>
        <p:txBody>
          <a:bodyPr>
            <a:normAutofit fontScale="85000" lnSpcReduction="20000"/>
          </a:bodyPr>
          <a:lstStyle/>
          <a:p>
            <a:r>
              <a:rPr lang="en-GB" dirty="0" smtClean="0"/>
              <a:t>Wide range of</a:t>
            </a:r>
            <a:r>
              <a:rPr lang="en-GB" dirty="0" smtClean="0"/>
              <a:t> individuals involved: Senators</a:t>
            </a:r>
            <a:r>
              <a:rPr lang="en-GB" dirty="0" smtClean="0"/>
              <a:t>, </a:t>
            </a:r>
            <a:r>
              <a:rPr lang="en-GB" i="1" dirty="0" smtClean="0"/>
              <a:t>equites, </a:t>
            </a:r>
            <a:r>
              <a:rPr lang="en-GB" dirty="0" smtClean="0"/>
              <a:t>praetorian tribunes, centurions and eventually </a:t>
            </a:r>
            <a:r>
              <a:rPr lang="en-GB" dirty="0" err="1" smtClean="0"/>
              <a:t>Faenius</a:t>
            </a:r>
            <a:r>
              <a:rPr lang="en-GB" dirty="0" smtClean="0"/>
              <a:t> Rufus, joint prefect of the Guards. </a:t>
            </a:r>
          </a:p>
          <a:p>
            <a:endParaRPr lang="en-GB" sz="600" dirty="0" smtClean="0"/>
          </a:p>
          <a:p>
            <a:r>
              <a:rPr lang="en-GB" dirty="0" smtClean="0"/>
              <a:t>No apparent contact made with potentially sympathetic generals in the provinces. </a:t>
            </a:r>
          </a:p>
          <a:p>
            <a:endParaRPr lang="en-GB" sz="500" dirty="0" smtClean="0"/>
          </a:p>
          <a:p>
            <a:r>
              <a:rPr lang="en-GB" dirty="0" smtClean="0"/>
              <a:t>Motives – patriotism, various </a:t>
            </a:r>
            <a:r>
              <a:rPr lang="en-GB" dirty="0" smtClean="0"/>
              <a:t>slights and, </a:t>
            </a:r>
            <a:r>
              <a:rPr lang="en-GB" dirty="0" smtClean="0"/>
              <a:t>disgust at Nero‘s actions, violent hatred (e.g. Lucan), personal gain. </a:t>
            </a:r>
          </a:p>
          <a:p>
            <a:endParaRPr lang="en-GB" dirty="0"/>
          </a:p>
        </p:txBody>
      </p:sp>
      <p:sp>
        <p:nvSpPr>
          <p:cNvPr id="4" name="Content Placeholder 4"/>
          <p:cNvSpPr txBox="1">
            <a:spLocks/>
          </p:cNvSpPr>
          <p:nvPr/>
        </p:nvSpPr>
        <p:spPr>
          <a:xfrm>
            <a:off x="179512" y="3933056"/>
            <a:ext cx="8784976" cy="2924944"/>
          </a:xfrm>
          <a:prstGeom prst="rect">
            <a:avLst/>
          </a:prstGeom>
        </p:spPr>
        <p:txBody>
          <a:bodyPr vert="horz">
            <a:normAutofit fontScale="77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3000" dirty="0"/>
              <a:t>Gaius </a:t>
            </a:r>
            <a:r>
              <a:rPr lang="en-GB" sz="3000" dirty="0" err="1"/>
              <a:t>Calpurnius</a:t>
            </a:r>
            <a:r>
              <a:rPr lang="en-GB" sz="3000" dirty="0"/>
              <a:t> </a:t>
            </a:r>
            <a:r>
              <a:rPr lang="en-GB" sz="3000" dirty="0" err="1" smtClean="0"/>
              <a:t>Piso</a:t>
            </a:r>
            <a:r>
              <a:rPr lang="en-GB" sz="3000" dirty="0" smtClean="0"/>
              <a:t> - a </a:t>
            </a:r>
            <a:r>
              <a:rPr lang="en-GB" sz="3000" dirty="0"/>
              <a:t>member of the </a:t>
            </a:r>
            <a:r>
              <a:rPr lang="en-GB" sz="3000" dirty="0" err="1" smtClean="0"/>
              <a:t>Calpurnii</a:t>
            </a:r>
            <a:r>
              <a:rPr lang="en-GB" sz="3000" dirty="0" smtClean="0"/>
              <a:t>, he was connected by ancestry to Julius Caesar‘s wife Calpurnia. </a:t>
            </a:r>
          </a:p>
          <a:p>
            <a:pPr>
              <a:buFont typeface="Wingdings 2"/>
              <a:buNone/>
            </a:pPr>
            <a:endParaRPr lang="en-GB" sz="1000" dirty="0" smtClean="0"/>
          </a:p>
          <a:p>
            <a:pPr marL="0">
              <a:buFont typeface="Wingdings 2"/>
              <a:buNone/>
            </a:pPr>
            <a:r>
              <a:rPr lang="en-GB" dirty="0" smtClean="0"/>
              <a:t>“Among, the masses too he enjoyed a reputation for his good qualities, real or apparent. For he used his eloquence to defend his fellow citizens in court; he was a generous friend – sociable and friendly even to strangers; and he also possessed the accidental benefits of impressive stature and a handsome face. But his personality lacked seriousness or self-control. He was shallow, pretentious and sometimes debauched.” – </a:t>
            </a:r>
            <a:r>
              <a:rPr lang="en-GB" b="1" dirty="0" smtClean="0"/>
              <a:t>Tacitus </a:t>
            </a:r>
            <a:r>
              <a:rPr lang="en-GB" b="1" i="1" dirty="0" smtClean="0"/>
              <a:t>Annals </a:t>
            </a:r>
            <a:r>
              <a:rPr lang="en-GB" b="1" dirty="0" smtClean="0"/>
              <a:t>15.48. </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Piso’s</a:t>
            </a:r>
            <a:r>
              <a:rPr lang="en-GB" dirty="0" smtClean="0"/>
              <a:t> Ambition</a:t>
            </a:r>
            <a:endParaRPr lang="en-GB" dirty="0"/>
          </a:p>
        </p:txBody>
      </p:sp>
      <p:sp>
        <p:nvSpPr>
          <p:cNvPr id="3" name="Content Placeholder 2"/>
          <p:cNvSpPr>
            <a:spLocks noGrp="1"/>
          </p:cNvSpPr>
          <p:nvPr>
            <p:ph sz="quarter" idx="1"/>
          </p:nvPr>
        </p:nvSpPr>
        <p:spPr>
          <a:xfrm>
            <a:off x="323528" y="1556792"/>
            <a:ext cx="8496944" cy="4968552"/>
          </a:xfrm>
        </p:spPr>
        <p:txBody>
          <a:bodyPr>
            <a:normAutofit/>
          </a:bodyPr>
          <a:lstStyle/>
          <a:p>
            <a:pPr marL="0">
              <a:buNone/>
            </a:pPr>
            <a:r>
              <a:rPr lang="en-GB" dirty="0" smtClean="0"/>
              <a:t>“… he was afraid of a rival claimant to the throne – </a:t>
            </a:r>
            <a:r>
              <a:rPr lang="en-GB" dirty="0" err="1" smtClean="0"/>
              <a:t>Lucius</a:t>
            </a:r>
            <a:r>
              <a:rPr lang="en-GB" dirty="0" smtClean="0"/>
              <a:t> </a:t>
            </a:r>
            <a:r>
              <a:rPr lang="en-GB" dirty="0" err="1" smtClean="0"/>
              <a:t>Junius</a:t>
            </a:r>
            <a:r>
              <a:rPr lang="en-GB" dirty="0" smtClean="0"/>
              <a:t> </a:t>
            </a:r>
            <a:r>
              <a:rPr lang="en-GB" dirty="0" err="1" smtClean="0"/>
              <a:t>Silanus</a:t>
            </a:r>
            <a:r>
              <a:rPr lang="en-GB" dirty="0" smtClean="0"/>
              <a:t> </a:t>
            </a:r>
            <a:r>
              <a:rPr lang="en-GB" dirty="0" err="1" smtClean="0"/>
              <a:t>Torquatus</a:t>
            </a:r>
            <a:r>
              <a:rPr lang="en-GB" dirty="0" smtClean="0"/>
              <a:t> II… Moreover non-conspirators who might feel pity for Nero as the victim of the crime, would back </a:t>
            </a:r>
            <a:r>
              <a:rPr lang="en-GB" dirty="0" err="1" smtClean="0"/>
              <a:t>Torquatus</a:t>
            </a:r>
            <a:r>
              <a:rPr lang="en-GB" dirty="0" smtClean="0"/>
              <a:t> readily. Some thought that </a:t>
            </a:r>
            <a:r>
              <a:rPr lang="en-GB" dirty="0" err="1" smtClean="0"/>
              <a:t>Piso</a:t>
            </a:r>
            <a:r>
              <a:rPr lang="en-GB" dirty="0" smtClean="0"/>
              <a:t> had also wanted to prevent the lively consul, Marcus Julius </a:t>
            </a:r>
            <a:r>
              <a:rPr lang="en-GB" dirty="0" err="1" smtClean="0"/>
              <a:t>Vestinus</a:t>
            </a:r>
            <a:r>
              <a:rPr lang="en-GB" dirty="0" smtClean="0"/>
              <a:t> Atticus, from leading a Republican movement or insisting that the next emperor should be chosen by himself. For </a:t>
            </a:r>
            <a:r>
              <a:rPr lang="en-GB" dirty="0" err="1" smtClean="0"/>
              <a:t>Vestinus</a:t>
            </a:r>
            <a:r>
              <a:rPr lang="en-GB" dirty="0" smtClean="0"/>
              <a:t> was not one of the conspirators but Nero used the charge to gratify his longstanding hatred of an innocent man.” – </a:t>
            </a:r>
            <a:r>
              <a:rPr lang="en-GB" b="1" dirty="0" smtClean="0"/>
              <a:t>Tacitus </a:t>
            </a:r>
            <a:r>
              <a:rPr lang="en-GB" b="1" i="1" dirty="0" smtClean="0"/>
              <a:t>Annals </a:t>
            </a:r>
            <a:r>
              <a:rPr lang="en-GB" b="1" dirty="0" smtClean="0"/>
              <a:t>15.52. </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Unfolding of the Conspiracy </a:t>
            </a:r>
            <a:endParaRPr lang="en-GB" dirty="0"/>
          </a:p>
        </p:txBody>
      </p:sp>
      <p:sp>
        <p:nvSpPr>
          <p:cNvPr id="3" name="Content Placeholder 2"/>
          <p:cNvSpPr>
            <a:spLocks noGrp="1"/>
          </p:cNvSpPr>
          <p:nvPr>
            <p:ph sz="quarter" idx="1"/>
          </p:nvPr>
        </p:nvSpPr>
        <p:spPr>
          <a:xfrm>
            <a:off x="179512" y="1628800"/>
            <a:ext cx="8784976" cy="4896544"/>
          </a:xfrm>
        </p:spPr>
        <p:txBody>
          <a:bodyPr>
            <a:normAutofit fontScale="85000" lnSpcReduction="20000"/>
          </a:bodyPr>
          <a:lstStyle/>
          <a:p>
            <a:r>
              <a:rPr lang="en-GB" dirty="0" smtClean="0"/>
              <a:t>A woman called </a:t>
            </a:r>
            <a:r>
              <a:rPr lang="en-GB" dirty="0" err="1" smtClean="0"/>
              <a:t>Epicharis</a:t>
            </a:r>
            <a:r>
              <a:rPr lang="en-GB" dirty="0" smtClean="0"/>
              <a:t> attempts to win over </a:t>
            </a:r>
            <a:r>
              <a:rPr lang="en-GB" dirty="0" err="1" smtClean="0"/>
              <a:t>Volusius</a:t>
            </a:r>
            <a:r>
              <a:rPr lang="en-GB" dirty="0" smtClean="0"/>
              <a:t> </a:t>
            </a:r>
            <a:r>
              <a:rPr lang="en-GB" dirty="0" err="1" smtClean="0"/>
              <a:t>Proculus</a:t>
            </a:r>
            <a:r>
              <a:rPr lang="en-GB" dirty="0" smtClean="0"/>
              <a:t> a naval commander at </a:t>
            </a:r>
            <a:r>
              <a:rPr lang="en-GB" dirty="0" err="1" smtClean="0"/>
              <a:t>Misenum</a:t>
            </a:r>
            <a:r>
              <a:rPr lang="en-GB" dirty="0" smtClean="0"/>
              <a:t>. </a:t>
            </a:r>
            <a:r>
              <a:rPr lang="en-GB" dirty="0" err="1" smtClean="0"/>
              <a:t>Volusius</a:t>
            </a:r>
            <a:r>
              <a:rPr lang="en-GB" dirty="0" smtClean="0"/>
              <a:t> reports to Nero, </a:t>
            </a:r>
            <a:r>
              <a:rPr lang="en-GB" dirty="0" err="1" smtClean="0"/>
              <a:t>Epicharis</a:t>
            </a:r>
            <a:r>
              <a:rPr lang="en-GB" dirty="0" smtClean="0"/>
              <a:t> kept in custody but little proof to act on anything. </a:t>
            </a:r>
          </a:p>
          <a:p>
            <a:endParaRPr lang="en-GB" sz="1300" dirty="0" smtClean="0"/>
          </a:p>
          <a:p>
            <a:r>
              <a:rPr lang="en-GB" dirty="0" smtClean="0"/>
              <a:t>Conspirators decide to commit the act at the Circus games on 19th of April; Nero being more accessible here. </a:t>
            </a:r>
          </a:p>
          <a:p>
            <a:endParaRPr lang="en-GB" sz="1300" dirty="0" smtClean="0"/>
          </a:p>
          <a:p>
            <a:r>
              <a:rPr lang="en-GB" dirty="0" smtClean="0"/>
              <a:t>The plot uncovered by freedman </a:t>
            </a:r>
            <a:r>
              <a:rPr lang="en-GB" dirty="0" err="1" smtClean="0"/>
              <a:t>Milichus</a:t>
            </a:r>
            <a:r>
              <a:rPr lang="en-GB" dirty="0" smtClean="0"/>
              <a:t> of the household of Flavius </a:t>
            </a:r>
            <a:r>
              <a:rPr lang="en-GB" dirty="0" err="1" smtClean="0"/>
              <a:t>Scaevinus</a:t>
            </a:r>
            <a:r>
              <a:rPr lang="en-GB" dirty="0" smtClean="0"/>
              <a:t>, who was asked to sharpen an ancestral dagger, and provide bandages for wounds. </a:t>
            </a:r>
            <a:r>
              <a:rPr lang="en-GB" dirty="0" err="1" smtClean="0"/>
              <a:t>Scaevinus</a:t>
            </a:r>
            <a:r>
              <a:rPr lang="en-GB" dirty="0" smtClean="0"/>
              <a:t> also updated his will and held an unusually lavish dinner party. </a:t>
            </a:r>
          </a:p>
          <a:p>
            <a:endParaRPr lang="en-GB" sz="1300" dirty="0" smtClean="0"/>
          </a:p>
          <a:p>
            <a:r>
              <a:rPr lang="en-GB" dirty="0" err="1" smtClean="0"/>
              <a:t>Scaevinus</a:t>
            </a:r>
            <a:r>
              <a:rPr lang="en-GB" dirty="0" smtClean="0"/>
              <a:t> and </a:t>
            </a:r>
            <a:r>
              <a:rPr lang="en-GB" dirty="0" err="1" smtClean="0"/>
              <a:t>Natalis</a:t>
            </a:r>
            <a:r>
              <a:rPr lang="en-GB" dirty="0" smtClean="0"/>
              <a:t> at the threat and sight of torture confessed – other conspirators uncovered. </a:t>
            </a:r>
          </a:p>
          <a:p>
            <a:endParaRPr lang="en-GB" sz="1200" dirty="0" smtClean="0"/>
          </a:p>
          <a:p>
            <a:r>
              <a:rPr lang="en-GB" dirty="0" err="1" smtClean="0"/>
              <a:t>Epicharis</a:t>
            </a:r>
            <a:r>
              <a:rPr lang="en-GB" dirty="0" smtClean="0"/>
              <a:t> noted by Tacitus for her noble resistance to torture. </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Speech of </a:t>
            </a:r>
            <a:r>
              <a:rPr lang="en-GB" dirty="0" err="1" smtClean="0"/>
              <a:t>Subrius</a:t>
            </a:r>
            <a:r>
              <a:rPr lang="en-GB" dirty="0" smtClean="0"/>
              <a:t> </a:t>
            </a:r>
            <a:r>
              <a:rPr lang="en-GB" dirty="0" err="1" smtClean="0"/>
              <a:t>Flavus</a:t>
            </a:r>
            <a:endParaRPr lang="en-GB" dirty="0"/>
          </a:p>
        </p:txBody>
      </p:sp>
      <p:sp>
        <p:nvSpPr>
          <p:cNvPr id="3" name="Content Placeholder 2"/>
          <p:cNvSpPr>
            <a:spLocks noGrp="1"/>
          </p:cNvSpPr>
          <p:nvPr>
            <p:ph sz="quarter" idx="1"/>
          </p:nvPr>
        </p:nvSpPr>
        <p:spPr>
          <a:xfrm>
            <a:off x="323528" y="1628800"/>
            <a:ext cx="8503920" cy="4998296"/>
          </a:xfrm>
        </p:spPr>
        <p:txBody>
          <a:bodyPr>
            <a:normAutofit/>
          </a:bodyPr>
          <a:lstStyle/>
          <a:p>
            <a:pPr marL="0">
              <a:buNone/>
            </a:pPr>
            <a:r>
              <a:rPr lang="en-GB" sz="3000" dirty="0" smtClean="0"/>
              <a:t>“Asked by Nero why he had forgotten his military oath, he replied: ‘Because I loathe you! I was as loyal as any of your soldiers as long as you deserved affection. I began hating you when you murdered your mother and wife and became charioteer, actor and arsonist!’ I have given his actual words because they did not acquire the publicity of Seneca’s; yet the soldier’s blunt forceful utterance was equally worth recording.” – </a:t>
            </a:r>
            <a:r>
              <a:rPr lang="en-GB" sz="3000" b="1" dirty="0" smtClean="0"/>
              <a:t>Tacitus </a:t>
            </a:r>
            <a:r>
              <a:rPr lang="en-GB" sz="3000" b="1" i="1" dirty="0" smtClean="0"/>
              <a:t>Annals </a:t>
            </a:r>
            <a:r>
              <a:rPr lang="en-GB" sz="3000" b="1" dirty="0" smtClean="0"/>
              <a:t>15.67. </a:t>
            </a:r>
            <a:endParaRPr lang="en-GB" sz="3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Seneca’s Death</a:t>
            </a:r>
            <a:endParaRPr lang="en-GB" dirty="0"/>
          </a:p>
        </p:txBody>
      </p:sp>
      <p:sp>
        <p:nvSpPr>
          <p:cNvPr id="3" name="Content Placeholder 2"/>
          <p:cNvSpPr>
            <a:spLocks noGrp="1"/>
          </p:cNvSpPr>
          <p:nvPr>
            <p:ph sz="quarter" idx="1"/>
          </p:nvPr>
        </p:nvSpPr>
        <p:spPr>
          <a:xfrm>
            <a:off x="301752" y="1527048"/>
            <a:ext cx="8503920" cy="5070304"/>
          </a:xfrm>
        </p:spPr>
        <p:txBody>
          <a:bodyPr>
            <a:normAutofit fontScale="92500"/>
          </a:bodyPr>
          <a:lstStyle/>
          <a:p>
            <a:r>
              <a:rPr lang="en-GB" dirty="0" smtClean="0"/>
              <a:t>Seneca had been denounced by </a:t>
            </a:r>
            <a:r>
              <a:rPr lang="en-GB" dirty="0" err="1" smtClean="0"/>
              <a:t>Natalis</a:t>
            </a:r>
            <a:r>
              <a:rPr lang="en-GB" dirty="0" smtClean="0"/>
              <a:t>. Tacitus and </a:t>
            </a:r>
            <a:r>
              <a:rPr lang="en-GB" dirty="0" err="1" smtClean="0"/>
              <a:t>Dio</a:t>
            </a:r>
            <a:r>
              <a:rPr lang="en-GB" dirty="0" smtClean="0"/>
              <a:t> present differing impressions of Seneca‘s involvement or lack of it. </a:t>
            </a:r>
          </a:p>
          <a:p>
            <a:pPr marL="0">
              <a:buNone/>
            </a:pPr>
            <a:endParaRPr lang="en-GB" sz="1100" dirty="0" smtClean="0"/>
          </a:p>
          <a:p>
            <a:pPr marL="0">
              <a:buNone/>
            </a:pPr>
            <a:r>
              <a:rPr lang="en-GB" dirty="0" smtClean="0"/>
              <a:t>“…he and his wife cut theirs arms. But Seneca’s aged body lean from austere living, discharged the blood too slowly. So he severed the veins in his ankles and behind his knees… poison, such as was formerly used to execute criminals at Athens, had long been prepared… Seneca drank it without effect for his limbs were already cold and numbed against the poisons effects… Finally he was placed in a hot warm bath… then he was carried into a vapour bath, where he suffocated.” – </a:t>
            </a:r>
            <a:r>
              <a:rPr lang="en-GB" b="1" dirty="0" smtClean="0"/>
              <a:t>Tacitus </a:t>
            </a:r>
            <a:r>
              <a:rPr lang="en-GB" b="1" i="1" dirty="0" smtClean="0"/>
              <a:t>Annals </a:t>
            </a:r>
            <a:r>
              <a:rPr lang="en-GB" b="1" dirty="0" smtClean="0"/>
              <a:t>15.63-64.</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Buying the Support of the Praetorians</a:t>
            </a:r>
            <a:endParaRPr lang="en-GB" dirty="0"/>
          </a:p>
        </p:txBody>
      </p:sp>
      <p:sp>
        <p:nvSpPr>
          <p:cNvPr id="3" name="Content Placeholder 2"/>
          <p:cNvSpPr>
            <a:spLocks noGrp="1"/>
          </p:cNvSpPr>
          <p:nvPr>
            <p:ph sz="quarter" idx="1"/>
          </p:nvPr>
        </p:nvSpPr>
        <p:spPr>
          <a:xfrm>
            <a:off x="301752" y="1527048"/>
            <a:ext cx="8590728" cy="4998296"/>
          </a:xfrm>
        </p:spPr>
        <p:txBody>
          <a:bodyPr>
            <a:normAutofit/>
          </a:bodyPr>
          <a:lstStyle/>
          <a:p>
            <a:pPr marL="0">
              <a:buNone/>
            </a:pPr>
            <a:r>
              <a:rPr lang="en-GB" dirty="0" smtClean="0"/>
              <a:t>“When this was done, Nero addressed the Guard and gave each man two thousand sesterces and free corn (they had until then paid the market price). Then, as though to announce a military victory, he summoned the Senate and awarded honorary Triumphs to the former consul </a:t>
            </a:r>
            <a:r>
              <a:rPr lang="en-GB" dirty="0" err="1" smtClean="0"/>
              <a:t>Publius</a:t>
            </a:r>
            <a:r>
              <a:rPr lang="en-GB" dirty="0" smtClean="0"/>
              <a:t> Petronius </a:t>
            </a:r>
            <a:r>
              <a:rPr lang="en-GB" dirty="0" err="1" smtClean="0"/>
              <a:t>Turpilianus</a:t>
            </a:r>
            <a:r>
              <a:rPr lang="en-GB" dirty="0" smtClean="0"/>
              <a:t>, the praetor-designate Marcus </a:t>
            </a:r>
            <a:r>
              <a:rPr lang="en-GB" dirty="0" err="1" smtClean="0"/>
              <a:t>Cocceius</a:t>
            </a:r>
            <a:r>
              <a:rPr lang="en-GB" dirty="0" smtClean="0"/>
              <a:t> </a:t>
            </a:r>
            <a:r>
              <a:rPr lang="en-GB" dirty="0" err="1" smtClean="0"/>
              <a:t>Nerva</a:t>
            </a:r>
            <a:r>
              <a:rPr lang="en-GB" dirty="0" smtClean="0"/>
              <a:t> [the future emperor], and the commander of the Guard Tigellinus… An honorary consulship was bestowed upon </a:t>
            </a:r>
            <a:r>
              <a:rPr lang="en-GB" dirty="0" err="1" smtClean="0"/>
              <a:t>Nymphidius</a:t>
            </a:r>
            <a:r>
              <a:rPr lang="en-GB" dirty="0" smtClean="0"/>
              <a:t> </a:t>
            </a:r>
            <a:r>
              <a:rPr lang="en-GB" dirty="0" err="1" smtClean="0"/>
              <a:t>Sabinus</a:t>
            </a:r>
            <a:r>
              <a:rPr lang="en-GB" dirty="0" smtClean="0"/>
              <a:t> [the new joint Praetorian Prefect].” – </a:t>
            </a:r>
            <a:r>
              <a:rPr lang="en-GB" b="1" dirty="0" smtClean="0"/>
              <a:t>Tacitus </a:t>
            </a:r>
            <a:r>
              <a:rPr lang="en-GB" b="1" i="1" dirty="0" smtClean="0"/>
              <a:t>Annals </a:t>
            </a:r>
            <a:r>
              <a:rPr lang="en-GB" b="1" dirty="0" smtClean="0"/>
              <a:t>15.72.</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467544" y="1268760"/>
            <a:ext cx="8352928" cy="3888432"/>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err="1" smtClean="0">
                <a:solidFill>
                  <a:prstClr val="black"/>
                </a:solidFill>
              </a:rPr>
              <a:t>Thrasea</a:t>
            </a:r>
            <a:r>
              <a:rPr lang="en-GB" sz="6000" b="1" dirty="0" smtClean="0">
                <a:solidFill>
                  <a:prstClr val="black"/>
                </a:solidFill>
              </a:rPr>
              <a:t> </a:t>
            </a:r>
            <a:r>
              <a:rPr lang="en-GB" sz="6000" b="1" dirty="0" err="1" smtClean="0">
                <a:solidFill>
                  <a:prstClr val="black"/>
                </a:solidFill>
              </a:rPr>
              <a:t>Paetus</a:t>
            </a:r>
            <a:r>
              <a:rPr lang="en-GB" sz="6000" b="1" dirty="0" smtClean="0">
                <a:solidFill>
                  <a:prstClr val="black"/>
                </a:solidFill>
              </a:rPr>
              <a:t> and Stoic Opposition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Principled Opposition?</a:t>
            </a:r>
            <a:endParaRPr lang="en-GB" dirty="0"/>
          </a:p>
        </p:txBody>
      </p:sp>
      <p:sp>
        <p:nvSpPr>
          <p:cNvPr id="3" name="Content Placeholder 2"/>
          <p:cNvSpPr>
            <a:spLocks noGrp="1"/>
          </p:cNvSpPr>
          <p:nvPr>
            <p:ph sz="quarter" idx="1"/>
          </p:nvPr>
        </p:nvSpPr>
        <p:spPr>
          <a:xfrm>
            <a:off x="179512" y="1556792"/>
            <a:ext cx="8784976" cy="5301208"/>
          </a:xfrm>
        </p:spPr>
        <p:txBody>
          <a:bodyPr>
            <a:normAutofit/>
          </a:bodyPr>
          <a:lstStyle/>
          <a:p>
            <a:r>
              <a:rPr lang="en-GB" dirty="0" err="1" smtClean="0"/>
              <a:t>Publius</a:t>
            </a:r>
            <a:r>
              <a:rPr lang="en-GB" dirty="0" smtClean="0"/>
              <a:t> </a:t>
            </a:r>
            <a:r>
              <a:rPr lang="en-GB" dirty="0" err="1" smtClean="0"/>
              <a:t>Clodius</a:t>
            </a:r>
            <a:r>
              <a:rPr lang="en-GB" dirty="0" smtClean="0"/>
              <a:t> </a:t>
            </a:r>
            <a:r>
              <a:rPr lang="en-GB" dirty="0" err="1" smtClean="0"/>
              <a:t>Thrasea</a:t>
            </a:r>
            <a:r>
              <a:rPr lang="en-GB" dirty="0" smtClean="0"/>
              <a:t> </a:t>
            </a:r>
            <a:r>
              <a:rPr lang="en-GB" dirty="0" err="1" smtClean="0"/>
              <a:t>Paetus</a:t>
            </a:r>
            <a:r>
              <a:rPr lang="en-GB" dirty="0" smtClean="0"/>
              <a:t> (</a:t>
            </a:r>
            <a:r>
              <a:rPr lang="en-GB" dirty="0" err="1" smtClean="0"/>
              <a:t>Paetus</a:t>
            </a:r>
            <a:r>
              <a:rPr lang="en-GB" dirty="0" smtClean="0"/>
              <a:t> = squinting) – put on trail in AD 66. </a:t>
            </a:r>
          </a:p>
          <a:p>
            <a:endParaRPr lang="en-GB" sz="500" dirty="0" smtClean="0"/>
          </a:p>
          <a:p>
            <a:r>
              <a:rPr lang="en-GB" dirty="0" err="1" smtClean="0"/>
              <a:t>Suffet</a:t>
            </a:r>
            <a:r>
              <a:rPr lang="en-GB" dirty="0" smtClean="0"/>
              <a:t> Consul in AD </a:t>
            </a:r>
            <a:r>
              <a:rPr lang="en-GB" dirty="0" smtClean="0"/>
              <a:t>56 - know </a:t>
            </a:r>
            <a:r>
              <a:rPr lang="en-GB" dirty="0" smtClean="0"/>
              <a:t>for (excessive) </a:t>
            </a:r>
            <a:r>
              <a:rPr lang="en-GB" dirty="0" smtClean="0"/>
              <a:t>scrutiny</a:t>
            </a:r>
            <a:r>
              <a:rPr lang="en-GB" dirty="0"/>
              <a:t>:</a:t>
            </a:r>
            <a:endParaRPr lang="en-GB" sz="900" dirty="0" smtClean="0"/>
          </a:p>
          <a:p>
            <a:pPr marL="457200" lvl="1" indent="-457200"/>
            <a:r>
              <a:rPr lang="en-GB" dirty="0" smtClean="0"/>
              <a:t>“I should not record a commonplace decree of the senate which authorized the town of Syracuse to exceed the numbers prescribed for gladiatorial exhibitions, had not </a:t>
            </a:r>
            <a:r>
              <a:rPr lang="en-GB" dirty="0" err="1" smtClean="0"/>
              <a:t>Thrasea</a:t>
            </a:r>
            <a:r>
              <a:rPr lang="en-GB" dirty="0" smtClean="0"/>
              <a:t> </a:t>
            </a:r>
            <a:r>
              <a:rPr lang="en-GB" dirty="0" err="1" smtClean="0"/>
              <a:t>Paetus</a:t>
            </a:r>
            <a:r>
              <a:rPr lang="en-GB" dirty="0" smtClean="0"/>
              <a:t>, by opposing it, presented his detractors with an opportunity for censuring his vote. "Why," it was demanded, "if he believed senatorial freedom a necessity to the state, did he fasten on such frivolities? … [he] answered that it was not ignorance of existing conditions which made him amend decrees of this character, but he was paying members the compliment of making it clear that they would not dissemble their interest in great affairs when they could give attention even to the slightest.” – </a:t>
            </a:r>
            <a:r>
              <a:rPr lang="en-GB" b="1" dirty="0" err="1" smtClean="0"/>
              <a:t>Tac</a:t>
            </a:r>
            <a:r>
              <a:rPr lang="en-GB" b="1" dirty="0" smtClean="0"/>
              <a:t>. </a:t>
            </a:r>
            <a:r>
              <a:rPr lang="en-GB" b="1" i="1" dirty="0" smtClean="0"/>
              <a:t>Ann. </a:t>
            </a:r>
            <a:r>
              <a:rPr lang="en-GB" b="1" dirty="0" smtClean="0"/>
              <a:t>13.49</a:t>
            </a:r>
            <a:r>
              <a:rPr lang="en-GB" b="1" dirty="0" smtClean="0"/>
              <a:t>.</a:t>
            </a:r>
            <a:endParaRPr lang="en-GB" dirty="0"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179512" y="332656"/>
            <a:ext cx="8784976" cy="6525344"/>
          </a:xfrm>
          <a:prstGeom prst="rect">
            <a:avLst/>
          </a:prstGeom>
        </p:spPr>
        <p:txBody>
          <a:bodyPr/>
          <a:lstStyle/>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r>
              <a:rPr kumimoji="0" lang="en-GB" sz="2800" b="0" i="0" u="none" strike="noStrike" kern="1200" cap="none" spc="0" normalizeH="0" baseline="0" noProof="0" dirty="0" smtClean="0">
                <a:ln>
                  <a:noFill/>
                </a:ln>
                <a:solidFill>
                  <a:schemeClr val="tx1"/>
                </a:solidFill>
                <a:effectLst/>
                <a:uLnTx/>
                <a:uFillTx/>
                <a:latin typeface="+mn-lt"/>
                <a:ea typeface="+mn-ea"/>
                <a:cs typeface="+mn-cs"/>
              </a:rPr>
              <a:t>Disgusted </a:t>
            </a:r>
            <a:r>
              <a:rPr kumimoji="0" lang="en-GB" sz="2800" b="0" i="0" u="none" strike="noStrike" kern="1200" cap="none" spc="0" normalizeH="0" baseline="0" noProof="0" dirty="0" smtClean="0">
                <a:ln>
                  <a:noFill/>
                </a:ln>
                <a:solidFill>
                  <a:schemeClr val="tx1"/>
                </a:solidFill>
                <a:effectLst/>
                <a:uLnTx/>
                <a:uFillTx/>
                <a:latin typeface="+mn-lt"/>
                <a:ea typeface="+mn-ea"/>
                <a:cs typeface="+mn-cs"/>
              </a:rPr>
              <a:t>at the murder of Agrippina – after hearing letter (composed by Seneca on Nero’s behalf) walks out of Senate, and did not offer congratulations or rejoicing at the new </a:t>
            </a:r>
            <a:r>
              <a:rPr kumimoji="0" lang="en-GB" sz="2800" b="0" i="0" u="none" strike="noStrike" kern="1200" cap="none" spc="0" normalizeH="0" baseline="0" noProof="0" dirty="0" smtClean="0">
                <a:ln>
                  <a:noFill/>
                </a:ln>
                <a:solidFill>
                  <a:schemeClr val="tx1"/>
                </a:solidFill>
                <a:effectLst/>
                <a:uLnTx/>
                <a:uFillTx/>
                <a:latin typeface="+mn-lt"/>
                <a:ea typeface="+mn-ea"/>
                <a:cs typeface="+mn-cs"/>
              </a:rPr>
              <a:t>– </a:t>
            </a:r>
            <a:r>
              <a:rPr kumimoji="0" lang="en-GB" sz="2800" b="1" i="0" u="none" strike="noStrike" kern="1200" cap="none" spc="0" normalizeH="0" baseline="0" noProof="0" dirty="0" smtClean="0">
                <a:ln>
                  <a:noFill/>
                </a:ln>
                <a:solidFill>
                  <a:schemeClr val="tx1"/>
                </a:solidFill>
                <a:effectLst/>
                <a:uLnTx/>
                <a:uFillTx/>
                <a:latin typeface="+mn-lt"/>
                <a:ea typeface="+mn-ea"/>
                <a:cs typeface="+mn-cs"/>
              </a:rPr>
              <a:t>Cassius </a:t>
            </a:r>
            <a:r>
              <a:rPr kumimoji="0" lang="en-GB" sz="2800" b="1" i="0" u="none" strike="noStrike" kern="1200" cap="none" spc="0" normalizeH="0" baseline="0" noProof="0" dirty="0" err="1" smtClean="0">
                <a:ln>
                  <a:noFill/>
                </a:ln>
                <a:solidFill>
                  <a:schemeClr val="tx1"/>
                </a:solidFill>
                <a:effectLst/>
                <a:uLnTx/>
                <a:uFillTx/>
                <a:latin typeface="+mn-lt"/>
                <a:ea typeface="+mn-ea"/>
                <a:cs typeface="+mn-cs"/>
              </a:rPr>
              <a:t>Dio</a:t>
            </a:r>
            <a:r>
              <a:rPr kumimoji="0" lang="en-GB" sz="2800" b="1" i="0" u="none" strike="noStrike" kern="1200" cap="none" spc="0" normalizeH="0" baseline="0" noProof="0" dirty="0" smtClean="0">
                <a:ln>
                  <a:noFill/>
                </a:ln>
                <a:solidFill>
                  <a:schemeClr val="tx1"/>
                </a:solidFill>
                <a:effectLst/>
                <a:uLnTx/>
                <a:uFillTx/>
                <a:latin typeface="+mn-lt"/>
                <a:ea typeface="+mn-ea"/>
                <a:cs typeface="+mn-cs"/>
              </a:rPr>
              <a:t> </a:t>
            </a:r>
            <a:r>
              <a:rPr kumimoji="0" lang="en-GB" sz="2800" b="1" i="0" u="none" strike="noStrike" kern="1200" cap="none" spc="0" normalizeH="0" baseline="0" noProof="0" dirty="0" smtClean="0">
                <a:ln>
                  <a:noFill/>
                </a:ln>
                <a:solidFill>
                  <a:schemeClr val="tx1"/>
                </a:solidFill>
                <a:effectLst/>
                <a:uLnTx/>
                <a:uFillTx/>
                <a:latin typeface="+mn-lt"/>
                <a:ea typeface="+mn-ea"/>
                <a:cs typeface="+mn-cs"/>
              </a:rPr>
              <a:t>62.15.1-3.</a:t>
            </a: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lang="en-GB" sz="100" b="1" dirty="0"/>
          </a:p>
          <a:p>
            <a:pPr marL="274320" lvl="0" indent="-274320">
              <a:spcBef>
                <a:spcPct val="20000"/>
              </a:spcBef>
              <a:buClr>
                <a:schemeClr val="accent1"/>
              </a:buClr>
              <a:buSzPct val="85000"/>
              <a:buFont typeface="Wingdings 2"/>
              <a:buChar char=""/>
            </a:pPr>
            <a:r>
              <a:rPr kumimoji="0" lang="en-GB" sz="2800" i="0" u="none" strike="noStrike" kern="1200" cap="none" spc="0" normalizeH="0" baseline="0" noProof="0" dirty="0" err="1" smtClean="0">
                <a:ln>
                  <a:noFill/>
                </a:ln>
                <a:solidFill>
                  <a:schemeClr val="tx1"/>
                </a:solidFill>
                <a:effectLst/>
                <a:uLnTx/>
                <a:uFillTx/>
                <a:latin typeface="+mn-lt"/>
                <a:ea typeface="+mn-ea"/>
                <a:cs typeface="+mn-cs"/>
              </a:rPr>
              <a:t>Antistius</a:t>
            </a:r>
            <a:r>
              <a:rPr kumimoji="0" lang="en-GB" sz="2800" i="0" u="none" strike="noStrike" kern="1200" cap="none" spc="0" normalizeH="0" baseline="0" noProof="0" dirty="0" smtClean="0">
                <a:ln>
                  <a:noFill/>
                </a:ln>
                <a:solidFill>
                  <a:schemeClr val="tx1"/>
                </a:solidFill>
                <a:effectLst/>
                <a:uLnTx/>
                <a:uFillTx/>
                <a:latin typeface="+mn-lt"/>
                <a:ea typeface="+mn-ea"/>
                <a:cs typeface="+mn-cs"/>
              </a:rPr>
              <a:t> </a:t>
            </a:r>
            <a:r>
              <a:rPr kumimoji="0" lang="en-GB" sz="2800" i="0" u="none" strike="noStrike" kern="1200" cap="none" spc="0" normalizeH="0" baseline="0" noProof="0" dirty="0" err="1" smtClean="0">
                <a:ln>
                  <a:noFill/>
                </a:ln>
                <a:solidFill>
                  <a:schemeClr val="tx1"/>
                </a:solidFill>
                <a:effectLst/>
                <a:uLnTx/>
                <a:uFillTx/>
                <a:latin typeface="+mn-lt"/>
                <a:ea typeface="+mn-ea"/>
                <a:cs typeface="+mn-cs"/>
              </a:rPr>
              <a:t>Sosianus</a:t>
            </a:r>
            <a:r>
              <a:rPr kumimoji="0" lang="en-GB" sz="2800" i="0" u="none" strike="noStrike" kern="1200" cap="none" spc="0" normalizeH="0" baseline="0" noProof="0" dirty="0" smtClean="0">
                <a:ln>
                  <a:noFill/>
                </a:ln>
                <a:solidFill>
                  <a:schemeClr val="tx1"/>
                </a:solidFill>
                <a:effectLst/>
                <a:uLnTx/>
                <a:uFillTx/>
                <a:latin typeface="+mn-lt"/>
                <a:ea typeface="+mn-ea"/>
                <a:cs typeface="+mn-cs"/>
              </a:rPr>
              <a:t> was on trail</a:t>
            </a:r>
            <a:r>
              <a:rPr kumimoji="0" lang="en-GB" sz="2800" i="0" u="none" strike="noStrike" kern="1200" cap="none" spc="0" normalizeH="0" noProof="0" dirty="0" smtClean="0">
                <a:ln>
                  <a:noFill/>
                </a:ln>
                <a:solidFill>
                  <a:schemeClr val="tx1"/>
                </a:solidFill>
                <a:effectLst/>
                <a:uLnTx/>
                <a:uFillTx/>
                <a:latin typeface="+mn-lt"/>
                <a:ea typeface="+mn-ea"/>
                <a:cs typeface="+mn-cs"/>
              </a:rPr>
              <a:t> for making subversive comments about Nero – Senate initially going to condemn </a:t>
            </a:r>
            <a:r>
              <a:rPr kumimoji="0" lang="en-GB" sz="2800" i="0" u="none" strike="noStrike" kern="1200" cap="none" spc="0" normalizeH="0" noProof="0" dirty="0" err="1" smtClean="0">
                <a:ln>
                  <a:noFill/>
                </a:ln>
                <a:solidFill>
                  <a:schemeClr val="tx1"/>
                </a:solidFill>
                <a:effectLst/>
                <a:uLnTx/>
                <a:uFillTx/>
                <a:latin typeface="+mn-lt"/>
                <a:ea typeface="+mn-ea"/>
                <a:cs typeface="+mn-cs"/>
              </a:rPr>
              <a:t>Sosianus</a:t>
            </a:r>
            <a:r>
              <a:rPr kumimoji="0" lang="en-GB" sz="2800" i="0" u="none" strike="noStrike" kern="1200" cap="none" spc="0" normalizeH="0" noProof="0" dirty="0" smtClean="0">
                <a:ln>
                  <a:noFill/>
                </a:ln>
                <a:solidFill>
                  <a:schemeClr val="tx1"/>
                </a:solidFill>
                <a:effectLst/>
                <a:uLnTx/>
                <a:uFillTx/>
                <a:latin typeface="+mn-lt"/>
                <a:ea typeface="+mn-ea"/>
                <a:cs typeface="+mn-cs"/>
              </a:rPr>
              <a:t> to death, but convinced by </a:t>
            </a:r>
            <a:r>
              <a:rPr kumimoji="0" lang="en-GB" sz="2800" i="0" u="none" strike="noStrike" kern="1200" cap="none" spc="0" normalizeH="0" noProof="0" dirty="0" err="1" smtClean="0">
                <a:ln>
                  <a:noFill/>
                </a:ln>
                <a:solidFill>
                  <a:schemeClr val="tx1"/>
                </a:solidFill>
                <a:effectLst/>
                <a:uLnTx/>
                <a:uFillTx/>
                <a:latin typeface="+mn-lt"/>
                <a:ea typeface="+mn-ea"/>
                <a:cs typeface="+mn-cs"/>
              </a:rPr>
              <a:t>Thrasea</a:t>
            </a:r>
            <a:r>
              <a:rPr kumimoji="0" lang="en-GB" sz="2800" i="0" u="none" strike="noStrike" kern="1200" cap="none" spc="0" normalizeH="0" noProof="0" dirty="0" smtClean="0">
                <a:ln>
                  <a:noFill/>
                </a:ln>
                <a:solidFill>
                  <a:schemeClr val="tx1"/>
                </a:solidFill>
                <a:effectLst/>
                <a:uLnTx/>
                <a:uFillTx/>
                <a:latin typeface="+mn-lt"/>
                <a:ea typeface="+mn-ea"/>
                <a:cs typeface="+mn-cs"/>
              </a:rPr>
              <a:t> </a:t>
            </a:r>
            <a:r>
              <a:rPr kumimoji="0" lang="en-GB" sz="2800" i="0" u="none" strike="noStrike" kern="1200" cap="none" spc="0" normalizeH="0" noProof="0" dirty="0" err="1" smtClean="0">
                <a:ln>
                  <a:noFill/>
                </a:ln>
                <a:solidFill>
                  <a:schemeClr val="tx1"/>
                </a:solidFill>
                <a:effectLst/>
                <a:uLnTx/>
                <a:uFillTx/>
                <a:latin typeface="+mn-lt"/>
                <a:ea typeface="+mn-ea"/>
                <a:cs typeface="+mn-cs"/>
              </a:rPr>
              <a:t>Paetus</a:t>
            </a:r>
            <a:r>
              <a:rPr kumimoji="0" lang="en-GB" sz="2800" i="0" u="none" strike="noStrike" kern="1200" cap="none" spc="0" normalizeH="0" noProof="0" dirty="0" smtClean="0">
                <a:ln>
                  <a:noFill/>
                </a:ln>
                <a:solidFill>
                  <a:schemeClr val="tx1"/>
                </a:solidFill>
                <a:effectLst/>
                <a:uLnTx/>
                <a:uFillTx/>
                <a:latin typeface="+mn-lt"/>
                <a:ea typeface="+mn-ea"/>
                <a:cs typeface="+mn-cs"/>
              </a:rPr>
              <a:t> to limit penalty to </a:t>
            </a:r>
            <a:r>
              <a:rPr kumimoji="0" lang="en-GB" sz="2800" i="0" u="none" strike="noStrike" kern="1200" cap="none" spc="0" normalizeH="0" noProof="0" dirty="0" smtClean="0">
                <a:ln>
                  <a:noFill/>
                </a:ln>
                <a:solidFill>
                  <a:schemeClr val="tx1"/>
                </a:solidFill>
                <a:effectLst/>
                <a:uLnTx/>
                <a:uFillTx/>
                <a:latin typeface="+mn-lt"/>
                <a:ea typeface="+mn-ea"/>
                <a:cs typeface="+mn-cs"/>
              </a:rPr>
              <a:t>exile </a:t>
            </a:r>
            <a:r>
              <a:rPr kumimoji="0" lang="en-GB" sz="2800" i="0" u="none" strike="noStrike" kern="1200" cap="none" spc="0" normalizeH="0" noProof="0" dirty="0" smtClean="0">
                <a:ln>
                  <a:noFill/>
                </a:ln>
                <a:solidFill>
                  <a:schemeClr val="tx1"/>
                </a:solidFill>
                <a:effectLst/>
                <a:uLnTx/>
                <a:uFillTx/>
                <a:latin typeface="+mn-lt"/>
                <a:ea typeface="+mn-ea"/>
                <a:cs typeface="+mn-cs"/>
              </a:rPr>
              <a:t>– thwarting of Nero’s attempt to show clemency? </a:t>
            </a:r>
            <a:r>
              <a:rPr kumimoji="0" lang="en-GB" sz="2800" i="0" u="none" strike="noStrike" kern="1200" cap="none" spc="0" normalizeH="0" noProof="0" dirty="0" smtClean="0">
                <a:ln>
                  <a:noFill/>
                </a:ln>
                <a:solidFill>
                  <a:schemeClr val="tx1"/>
                </a:solidFill>
                <a:effectLst/>
                <a:uLnTx/>
                <a:uFillTx/>
                <a:latin typeface="+mn-lt"/>
                <a:ea typeface="+mn-ea"/>
                <a:cs typeface="+mn-cs"/>
              </a:rPr>
              <a:t>– </a:t>
            </a:r>
            <a:r>
              <a:rPr lang="en-GB" sz="3200" b="1" dirty="0" smtClean="0"/>
              <a:t>Tac. </a:t>
            </a:r>
            <a:r>
              <a:rPr lang="en-GB" sz="3200" b="1" i="1" dirty="0" smtClean="0"/>
              <a:t>Ann. </a:t>
            </a:r>
            <a:r>
              <a:rPr lang="en-GB" sz="3200" b="1" dirty="0" smtClean="0"/>
              <a:t>14.49</a:t>
            </a:r>
            <a:r>
              <a:rPr lang="en-GB" sz="3200" dirty="0" smtClean="0"/>
              <a:t>.</a:t>
            </a:r>
          </a:p>
          <a:p>
            <a:pPr marL="274320" lvl="0" indent="-274320">
              <a:spcBef>
                <a:spcPct val="20000"/>
              </a:spcBef>
              <a:buClr>
                <a:schemeClr val="accent1"/>
              </a:buClr>
              <a:buSzPct val="85000"/>
              <a:buFont typeface="Wingdings 2"/>
              <a:buChar char=""/>
            </a:pPr>
            <a:endParaRPr lang="en-GB" sz="100" b="1" i="1" dirty="0"/>
          </a:p>
          <a:p>
            <a:pPr marL="274320" lvl="0" indent="-274320">
              <a:spcBef>
                <a:spcPct val="20000"/>
              </a:spcBef>
              <a:buClr>
                <a:schemeClr val="accent1"/>
              </a:buClr>
              <a:buSzPct val="85000"/>
              <a:buFont typeface="Wingdings 2"/>
              <a:buChar char=""/>
            </a:pPr>
            <a:r>
              <a:rPr lang="en-GB" sz="2800" dirty="0" err="1" smtClean="0"/>
              <a:t>Thrasea</a:t>
            </a:r>
            <a:r>
              <a:rPr lang="en-GB" sz="2800" dirty="0" smtClean="0"/>
              <a:t> </a:t>
            </a:r>
            <a:r>
              <a:rPr lang="en-GB" sz="2800" dirty="0" err="1" smtClean="0"/>
              <a:t>Paetus</a:t>
            </a:r>
            <a:r>
              <a:rPr lang="en-GB" sz="2800" dirty="0" smtClean="0"/>
              <a:t> forbidden </a:t>
            </a:r>
            <a:r>
              <a:rPr lang="en-GB" sz="2800" dirty="0" smtClean="0"/>
              <a:t>to participate in Senatorial delegation </a:t>
            </a:r>
            <a:r>
              <a:rPr lang="en-GB" sz="2800" dirty="0" smtClean="0"/>
              <a:t>to </a:t>
            </a:r>
            <a:r>
              <a:rPr lang="en-GB" sz="2800" dirty="0" err="1" smtClean="0"/>
              <a:t>Antium</a:t>
            </a:r>
            <a:r>
              <a:rPr lang="en-GB" sz="2800" dirty="0" smtClean="0"/>
              <a:t> to congratulate Nero on the birth of his daughter (AD 63) </a:t>
            </a:r>
            <a:r>
              <a:rPr lang="en-GB" sz="2800" dirty="0" smtClean="0"/>
              <a:t>– </a:t>
            </a:r>
            <a:r>
              <a:rPr lang="en-GB" sz="2800" b="1" dirty="0" smtClean="0"/>
              <a:t>Tac. </a:t>
            </a:r>
            <a:r>
              <a:rPr lang="en-GB" sz="2800" b="1" i="1" dirty="0" smtClean="0"/>
              <a:t>Ann. </a:t>
            </a:r>
            <a:r>
              <a:rPr lang="en-GB" sz="2800" b="1" dirty="0" smtClean="0"/>
              <a:t>15.23</a:t>
            </a:r>
            <a:r>
              <a:rPr lang="en-GB" sz="2800" dirty="0" smtClean="0"/>
              <a:t>.</a:t>
            </a:r>
            <a:r>
              <a:rPr lang="en-GB" sz="2800" b="1" dirty="0" smtClean="0"/>
              <a:t> </a:t>
            </a:r>
            <a:endParaRPr kumimoji="0" lang="en-GB" sz="270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Defiance and Death</a:t>
            </a:r>
            <a:endParaRPr lang="en-GB" dirty="0"/>
          </a:p>
        </p:txBody>
      </p:sp>
      <p:sp>
        <p:nvSpPr>
          <p:cNvPr id="3" name="Content Placeholder 2"/>
          <p:cNvSpPr>
            <a:spLocks noGrp="1"/>
          </p:cNvSpPr>
          <p:nvPr>
            <p:ph sz="quarter" idx="1"/>
          </p:nvPr>
        </p:nvSpPr>
        <p:spPr>
          <a:xfrm>
            <a:off x="301752" y="1527048"/>
            <a:ext cx="8662736" cy="5142312"/>
          </a:xfrm>
        </p:spPr>
        <p:txBody>
          <a:bodyPr>
            <a:normAutofit lnSpcReduction="10000"/>
          </a:bodyPr>
          <a:lstStyle/>
          <a:p>
            <a:pPr marL="0">
              <a:buNone/>
            </a:pPr>
            <a:r>
              <a:rPr lang="en-GB" dirty="0" smtClean="0"/>
              <a:t>“At the beginning of the year [AD 66], </a:t>
            </a:r>
            <a:r>
              <a:rPr lang="en-GB" dirty="0" err="1" smtClean="0"/>
              <a:t>Thrasea</a:t>
            </a:r>
            <a:r>
              <a:rPr lang="en-GB" dirty="0" smtClean="0"/>
              <a:t> evaded the customary oath [validating acts of previous emperors]… he had never offered a sacrifice for the welfare of the emperor or for his celestial voice… He showed no dejection, but drew up a note to Nero, asking for the allegations against him and stating that he would rebut them, if he was allowed cognizance of the charges and faculties for reply… </a:t>
            </a:r>
            <a:r>
              <a:rPr lang="en-GB" dirty="0" err="1" smtClean="0"/>
              <a:t>Thrasea</a:t>
            </a:r>
            <a:r>
              <a:rPr lang="en-GB" dirty="0" smtClean="0"/>
              <a:t>, </a:t>
            </a:r>
            <a:r>
              <a:rPr lang="en-GB" dirty="0" err="1" smtClean="0"/>
              <a:t>Soranus</a:t>
            </a:r>
            <a:r>
              <a:rPr lang="en-GB" dirty="0" smtClean="0"/>
              <a:t>, and </a:t>
            </a:r>
            <a:r>
              <a:rPr lang="en-GB" dirty="0" err="1" smtClean="0"/>
              <a:t>Servilia</a:t>
            </a:r>
            <a:r>
              <a:rPr lang="en-GB" dirty="0" smtClean="0"/>
              <a:t> were accorded free choice of death; </a:t>
            </a:r>
            <a:r>
              <a:rPr lang="en-GB" dirty="0" err="1" smtClean="0"/>
              <a:t>Helvidius</a:t>
            </a:r>
            <a:r>
              <a:rPr lang="en-GB" dirty="0" smtClean="0"/>
              <a:t> and </a:t>
            </a:r>
            <a:r>
              <a:rPr lang="en-GB" dirty="0" err="1" smtClean="0"/>
              <a:t>Paconius</a:t>
            </a:r>
            <a:r>
              <a:rPr lang="en-GB" dirty="0" smtClean="0"/>
              <a:t> were expelled from Italy; </a:t>
            </a:r>
            <a:r>
              <a:rPr lang="en-GB" dirty="0" err="1" smtClean="0"/>
              <a:t>Montanus</a:t>
            </a:r>
            <a:r>
              <a:rPr lang="en-GB" dirty="0" smtClean="0"/>
              <a:t> was spared out of consideration for his father, with the proviso that his official career should not be continued - </a:t>
            </a:r>
            <a:r>
              <a:rPr lang="en-GB" b="1" dirty="0" smtClean="0"/>
              <a:t>Tacitus </a:t>
            </a:r>
            <a:r>
              <a:rPr lang="en-GB" b="1" i="1" dirty="0" smtClean="0"/>
              <a:t>Annals </a:t>
            </a:r>
            <a:r>
              <a:rPr lang="en-GB" b="1" dirty="0" smtClean="0"/>
              <a:t>16.22-33</a:t>
            </a:r>
            <a:r>
              <a:rPr lang="en-GB" dirty="0" smtClean="0"/>
              <a:t>.</a:t>
            </a:r>
            <a:r>
              <a:rPr lang="en-GB" b="1" dirty="0" smtClean="0"/>
              <a:t> </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467544" y="1124744"/>
            <a:ext cx="8352928" cy="4032448"/>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Increasing Insecurity?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79512" y="228601"/>
            <a:ext cx="8784976" cy="536104"/>
          </a:xfrm>
        </p:spPr>
        <p:txBody>
          <a:bodyPr>
            <a:normAutofit fontScale="90000"/>
          </a:bodyPr>
          <a:lstStyle/>
          <a:p>
            <a:r>
              <a:rPr lang="en-GB" dirty="0" smtClean="0"/>
              <a:t>Trails and Banishments</a:t>
            </a:r>
            <a:endParaRPr lang="en-GB" dirty="0"/>
          </a:p>
        </p:txBody>
      </p:sp>
      <p:sp>
        <p:nvSpPr>
          <p:cNvPr id="3" name="Content Placeholder 2"/>
          <p:cNvSpPr>
            <a:spLocks noGrp="1"/>
          </p:cNvSpPr>
          <p:nvPr>
            <p:ph sz="quarter" idx="4294967295"/>
          </p:nvPr>
        </p:nvSpPr>
        <p:spPr>
          <a:xfrm>
            <a:off x="250825" y="764705"/>
            <a:ext cx="8642350" cy="2880319"/>
          </a:xfrm>
        </p:spPr>
        <p:txBody>
          <a:bodyPr>
            <a:normAutofit fontScale="85000" lnSpcReduction="20000"/>
          </a:bodyPr>
          <a:lstStyle/>
          <a:p>
            <a:r>
              <a:rPr lang="en-GB" dirty="0" err="1" smtClean="0"/>
              <a:t>Musonius</a:t>
            </a:r>
            <a:r>
              <a:rPr lang="en-GB" dirty="0" smtClean="0"/>
              <a:t> Rufus banished for alleged involvement in </a:t>
            </a:r>
            <a:r>
              <a:rPr lang="en-GB" dirty="0" err="1" smtClean="0"/>
              <a:t>Pisonian</a:t>
            </a:r>
            <a:r>
              <a:rPr lang="en-GB" dirty="0" smtClean="0"/>
              <a:t> conspiracy but Tacitus claims it was because he was a philosopher (</a:t>
            </a:r>
            <a:r>
              <a:rPr lang="en-GB" b="1" i="1" dirty="0" smtClean="0"/>
              <a:t>Ann. </a:t>
            </a:r>
            <a:r>
              <a:rPr lang="en-GB" b="1" dirty="0" smtClean="0"/>
              <a:t>14.57.3; 15.71.4</a:t>
            </a:r>
            <a:r>
              <a:rPr lang="en-GB" dirty="0" smtClean="0"/>
              <a:t>.)</a:t>
            </a:r>
            <a:r>
              <a:rPr lang="en-GB" b="1" dirty="0" smtClean="0"/>
              <a:t> </a:t>
            </a:r>
          </a:p>
          <a:p>
            <a:endParaRPr lang="en-GB" sz="500" dirty="0" smtClean="0"/>
          </a:p>
          <a:p>
            <a:r>
              <a:rPr lang="en-GB" dirty="0" smtClean="0"/>
              <a:t>The stoic philosopher </a:t>
            </a:r>
            <a:r>
              <a:rPr lang="en-GB" dirty="0" err="1" smtClean="0"/>
              <a:t>Cornutus</a:t>
            </a:r>
            <a:r>
              <a:rPr lang="en-GB" dirty="0" smtClean="0"/>
              <a:t> is banished. </a:t>
            </a:r>
          </a:p>
          <a:p>
            <a:endParaRPr lang="en-GB" sz="500" dirty="0" smtClean="0"/>
          </a:p>
          <a:p>
            <a:r>
              <a:rPr lang="en-GB" dirty="0" smtClean="0"/>
              <a:t>Death of </a:t>
            </a:r>
            <a:r>
              <a:rPr lang="en-GB" dirty="0" err="1" smtClean="0"/>
              <a:t>Lucius</a:t>
            </a:r>
            <a:r>
              <a:rPr lang="en-GB" dirty="0" smtClean="0"/>
              <a:t> </a:t>
            </a:r>
            <a:r>
              <a:rPr lang="en-GB" dirty="0" err="1" smtClean="0"/>
              <a:t>Silanus</a:t>
            </a:r>
            <a:r>
              <a:rPr lang="en-GB" dirty="0" smtClean="0"/>
              <a:t> the younger descendant of Augustus via the maternal line. </a:t>
            </a:r>
          </a:p>
          <a:p>
            <a:endParaRPr lang="en-GB" sz="500" dirty="0" smtClean="0"/>
          </a:p>
          <a:p>
            <a:r>
              <a:rPr lang="en-GB" dirty="0" err="1" smtClean="0"/>
              <a:t>Helvidius</a:t>
            </a:r>
            <a:r>
              <a:rPr lang="en-GB" dirty="0" smtClean="0"/>
              <a:t> </a:t>
            </a:r>
            <a:r>
              <a:rPr lang="en-GB" dirty="0" err="1" smtClean="0"/>
              <a:t>Priscus</a:t>
            </a:r>
            <a:r>
              <a:rPr lang="en-GB" dirty="0" smtClean="0"/>
              <a:t> (son-in-law of </a:t>
            </a:r>
            <a:r>
              <a:rPr lang="en-GB" dirty="0" err="1" smtClean="0"/>
              <a:t>Thrasea</a:t>
            </a:r>
            <a:r>
              <a:rPr lang="en-GB" dirty="0" smtClean="0"/>
              <a:t> </a:t>
            </a:r>
            <a:r>
              <a:rPr lang="en-GB" dirty="0" err="1" smtClean="0"/>
              <a:t>Paetus</a:t>
            </a:r>
            <a:r>
              <a:rPr lang="en-GB" dirty="0" smtClean="0"/>
              <a:t>) and </a:t>
            </a:r>
            <a:r>
              <a:rPr lang="en-GB" dirty="0" err="1" smtClean="0"/>
              <a:t>Paconius</a:t>
            </a:r>
            <a:r>
              <a:rPr lang="en-GB" dirty="0" smtClean="0"/>
              <a:t> </a:t>
            </a:r>
            <a:r>
              <a:rPr lang="en-GB" dirty="0" err="1" smtClean="0"/>
              <a:t>Agrippinus</a:t>
            </a:r>
            <a:r>
              <a:rPr lang="en-GB" dirty="0" smtClean="0"/>
              <a:t> were put on trial. </a:t>
            </a:r>
          </a:p>
          <a:p>
            <a:endParaRPr lang="en-GB" dirty="0"/>
          </a:p>
        </p:txBody>
      </p:sp>
      <p:sp>
        <p:nvSpPr>
          <p:cNvPr id="5" name="Rectangle 4"/>
          <p:cNvSpPr/>
          <p:nvPr/>
        </p:nvSpPr>
        <p:spPr>
          <a:xfrm>
            <a:off x="1475656" y="3571835"/>
            <a:ext cx="6408712" cy="600164"/>
          </a:xfrm>
          <a:prstGeom prst="rect">
            <a:avLst/>
          </a:prstGeom>
        </p:spPr>
        <p:txBody>
          <a:bodyPr wrap="square">
            <a:spAutoFit/>
          </a:bodyPr>
          <a:lstStyle/>
          <a:p>
            <a:r>
              <a:rPr lang="en-GB" sz="3300" dirty="0" err="1">
                <a:solidFill>
                  <a:srgbClr val="8CADAE">
                    <a:shade val="75000"/>
                  </a:srgbClr>
                </a:solidFill>
                <a:ea typeface="+mj-ea"/>
                <a:cs typeface="+mj-cs"/>
              </a:rPr>
              <a:t>Vinician</a:t>
            </a:r>
            <a:r>
              <a:rPr lang="en-GB" sz="3300" dirty="0">
                <a:solidFill>
                  <a:srgbClr val="8CADAE">
                    <a:shade val="75000"/>
                  </a:srgbClr>
                </a:solidFill>
                <a:ea typeface="+mj-ea"/>
                <a:cs typeface="+mj-cs"/>
              </a:rPr>
              <a:t> Conspiracy – AD 66?</a:t>
            </a:r>
            <a:endParaRPr lang="en-GB" dirty="0"/>
          </a:p>
        </p:txBody>
      </p:sp>
      <p:sp>
        <p:nvSpPr>
          <p:cNvPr id="6" name="Content Placeholder 2"/>
          <p:cNvSpPr txBox="1">
            <a:spLocks/>
          </p:cNvSpPr>
          <p:nvPr/>
        </p:nvSpPr>
        <p:spPr>
          <a:xfrm>
            <a:off x="222037" y="4170907"/>
            <a:ext cx="8699926" cy="2687093"/>
          </a:xfrm>
          <a:prstGeom prst="rect">
            <a:avLst/>
          </a:prstGeom>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300" dirty="0" smtClean="0"/>
              <a:t>Conspiracy led by Annius </a:t>
            </a:r>
            <a:r>
              <a:rPr lang="en-GB" sz="2300" dirty="0" err="1" smtClean="0"/>
              <a:t>Vinicianus</a:t>
            </a:r>
            <a:r>
              <a:rPr lang="en-GB" sz="2300" dirty="0" smtClean="0"/>
              <a:t>, son-in-law of </a:t>
            </a:r>
            <a:r>
              <a:rPr lang="en-GB" sz="2300" dirty="0" err="1" smtClean="0"/>
              <a:t>Corbulo</a:t>
            </a:r>
            <a:r>
              <a:rPr lang="en-GB" sz="2300" dirty="0" smtClean="0"/>
              <a:t>? </a:t>
            </a:r>
          </a:p>
          <a:p>
            <a:pPr marL="457200" lvl="1" indent="-457200"/>
            <a:r>
              <a:rPr lang="en-GB" sz="2000" dirty="0" smtClean="0"/>
              <a:t>“…the other was the </a:t>
            </a:r>
            <a:r>
              <a:rPr lang="en-GB" sz="2000" dirty="0" err="1" smtClean="0"/>
              <a:t>Vinician</a:t>
            </a:r>
            <a:r>
              <a:rPr lang="en-GB" sz="2000" dirty="0" smtClean="0"/>
              <a:t> conspiracy in </a:t>
            </a:r>
            <a:r>
              <a:rPr lang="en-GB" sz="2000" dirty="0" err="1" smtClean="0"/>
              <a:t>Beneventum</a:t>
            </a:r>
            <a:r>
              <a:rPr lang="en-GB" sz="2000" dirty="0" smtClean="0"/>
              <a:t>. When brought up for trail, the conspirators… while admitting their guilt, claimed that the only way they could help a man so thoroughly steeped in evil as Nero was to kill him… After this, nothing could restrain Nero from murdering anyone he pleased, on whatever pretext…” – </a:t>
            </a:r>
            <a:r>
              <a:rPr lang="en-GB" sz="2000" b="1" dirty="0" smtClean="0"/>
              <a:t>Suet. </a:t>
            </a:r>
            <a:r>
              <a:rPr lang="en-GB" sz="2000" b="1" i="1" dirty="0" smtClean="0"/>
              <a:t>Nero </a:t>
            </a:r>
            <a:r>
              <a:rPr lang="en-GB" sz="2000" b="1" dirty="0" smtClean="0"/>
              <a:t>36-37.</a:t>
            </a:r>
            <a:endParaRPr lang="en-GB" sz="2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Death of Corbulo</a:t>
            </a:r>
            <a:endParaRPr lang="en-GB" dirty="0"/>
          </a:p>
        </p:txBody>
      </p:sp>
      <p:sp>
        <p:nvSpPr>
          <p:cNvPr id="3" name="Content Placeholder 2"/>
          <p:cNvSpPr>
            <a:spLocks noGrp="1"/>
          </p:cNvSpPr>
          <p:nvPr>
            <p:ph sz="quarter" idx="1"/>
          </p:nvPr>
        </p:nvSpPr>
        <p:spPr>
          <a:xfrm>
            <a:off x="301752" y="1628800"/>
            <a:ext cx="8503920" cy="4824536"/>
          </a:xfrm>
        </p:spPr>
        <p:txBody>
          <a:bodyPr>
            <a:normAutofit fontScale="92500" lnSpcReduction="20000"/>
          </a:bodyPr>
          <a:lstStyle/>
          <a:p>
            <a:pPr marL="0">
              <a:buNone/>
            </a:pPr>
            <a:r>
              <a:rPr lang="en-GB" dirty="0" smtClean="0"/>
              <a:t>“I shall, however, mention Corbulo and the two </a:t>
            </a:r>
            <a:r>
              <a:rPr lang="en-GB" dirty="0" err="1" smtClean="0"/>
              <a:t>Sulpicii</a:t>
            </a:r>
            <a:r>
              <a:rPr lang="en-GB" dirty="0" smtClean="0"/>
              <a:t> </a:t>
            </a:r>
            <a:r>
              <a:rPr lang="en-GB" dirty="0" err="1" smtClean="0"/>
              <a:t>Scribonii</a:t>
            </a:r>
            <a:r>
              <a:rPr lang="en-GB" dirty="0" smtClean="0"/>
              <a:t>, Rufus and </a:t>
            </a:r>
            <a:r>
              <a:rPr lang="en-GB" dirty="0" err="1" smtClean="0"/>
              <a:t>Proculus</a:t>
            </a:r>
            <a:r>
              <a:rPr lang="en-GB" dirty="0" smtClean="0"/>
              <a:t>. The latter two were brothers of roughly the same age… they had for a long time administered the two German provinces together, and now came to Greece at the command of Nero, who pretended to want them for something… they could neither obtain a hearing nor get within sight of Nero; and as this caused them to be snubbed by all, they began to long for death and so met their end by opening their veins… I mention Corbulo, because the emperor, after sending him also a most polite summons and habitually calling him, among other names, ‘father’ and ‘benefactor,’ then, when this general landed at </a:t>
            </a:r>
            <a:r>
              <a:rPr lang="en-GB" dirty="0" err="1" smtClean="0"/>
              <a:t>Cenchreae</a:t>
            </a:r>
            <a:r>
              <a:rPr lang="en-GB" dirty="0" smtClean="0"/>
              <a:t> [near Corinth], commanded that he should be slain before he had even entered his presence.” – </a:t>
            </a:r>
            <a:r>
              <a:rPr lang="en-GB" b="1" dirty="0" smtClean="0"/>
              <a:t>Cassius </a:t>
            </a:r>
            <a:r>
              <a:rPr lang="en-GB" b="1" dirty="0" err="1" smtClean="0"/>
              <a:t>Dio</a:t>
            </a:r>
            <a:r>
              <a:rPr lang="en-GB" b="1" dirty="0" smtClean="0"/>
              <a:t> </a:t>
            </a:r>
            <a:r>
              <a:rPr lang="en-GB" b="1" dirty="0" smtClean="0"/>
              <a:t>63.17.2-5.</a:t>
            </a:r>
            <a:endParaRPr lang="en-GB" dirty="0"/>
          </a:p>
        </p:txBody>
      </p:sp>
    </p:spTree>
    <p:extLst>
      <p:ext uri="{BB962C8B-B14F-4D97-AF65-F5344CB8AC3E}">
        <p14:creationId xmlns:p14="http://schemas.microsoft.com/office/powerpoint/2010/main" val="40064300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332656"/>
            <a:ext cx="8496944" cy="5632311"/>
          </a:xfrm>
          <a:prstGeom prst="rect">
            <a:avLst/>
          </a:prstGeom>
        </p:spPr>
        <p:txBody>
          <a:bodyPr wrap="square">
            <a:spAutoFit/>
          </a:bodyPr>
          <a:lstStyle/>
          <a:p>
            <a:r>
              <a:rPr lang="en-GB" sz="4000" dirty="0" smtClean="0"/>
              <a:t>“As </a:t>
            </a:r>
            <a:r>
              <a:rPr lang="en-GB" sz="4000" dirty="0"/>
              <a:t>for the people in Rome and Italy, he had left them to the mercy of a certain </a:t>
            </a:r>
            <a:r>
              <a:rPr lang="en-GB" sz="4000" dirty="0" err="1"/>
              <a:t>Helius</a:t>
            </a:r>
            <a:r>
              <a:rPr lang="en-GB" sz="4000" dirty="0"/>
              <a:t>, an imperial freedman. This man had been given a complete authority, so that he could confiscate, banish or put to death ordinary citizens, </a:t>
            </a:r>
            <a:r>
              <a:rPr lang="en-GB" sz="4000" i="1" dirty="0" err="1"/>
              <a:t>equites</a:t>
            </a:r>
            <a:r>
              <a:rPr lang="en-GB" sz="4000" dirty="0"/>
              <a:t>, and senators alike, even before informing Nero</a:t>
            </a:r>
            <a:r>
              <a:rPr lang="en-GB" sz="4000" dirty="0" smtClean="0"/>
              <a:t>.” </a:t>
            </a:r>
            <a:r>
              <a:rPr lang="en-GB" sz="4000" i="1" dirty="0"/>
              <a:t>– </a:t>
            </a:r>
            <a:r>
              <a:rPr lang="en-GB" sz="4000" b="1" dirty="0" err="1"/>
              <a:t>Dio</a:t>
            </a:r>
            <a:r>
              <a:rPr lang="en-GB" sz="4000" b="1" dirty="0"/>
              <a:t> Cassius 63.12. </a:t>
            </a:r>
            <a:endParaRPr lang="en-GB" sz="4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467544" y="1196752"/>
            <a:ext cx="8352928" cy="3960440"/>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Beginning </a:t>
            </a:r>
          </a:p>
          <a:p>
            <a:pPr marL="274320" indent="-274320" algn="ctr">
              <a:spcBef>
                <a:spcPct val="20000"/>
              </a:spcBef>
              <a:buClr>
                <a:srgbClr val="D16349"/>
              </a:buClr>
              <a:buSzPct val="85000"/>
              <a:defRPr/>
            </a:pPr>
            <a:r>
              <a:rPr lang="en-GB" sz="6000" b="1" dirty="0" smtClean="0">
                <a:solidFill>
                  <a:prstClr val="black"/>
                </a:solidFill>
              </a:rPr>
              <a:t>of the End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Revolt of </a:t>
            </a:r>
            <a:r>
              <a:rPr lang="en-GB" dirty="0" err="1" smtClean="0"/>
              <a:t>Vindex</a:t>
            </a:r>
            <a:endParaRPr lang="en-GB" dirty="0"/>
          </a:p>
        </p:txBody>
      </p:sp>
      <p:sp>
        <p:nvSpPr>
          <p:cNvPr id="3" name="Content Placeholder 2"/>
          <p:cNvSpPr>
            <a:spLocks noGrp="1"/>
          </p:cNvSpPr>
          <p:nvPr>
            <p:ph sz="quarter" idx="1"/>
          </p:nvPr>
        </p:nvSpPr>
        <p:spPr>
          <a:xfrm>
            <a:off x="301752" y="1527048"/>
            <a:ext cx="8503920" cy="677816"/>
          </a:xfrm>
        </p:spPr>
        <p:txBody>
          <a:bodyPr>
            <a:normAutofit/>
          </a:bodyPr>
          <a:lstStyle/>
          <a:p>
            <a:r>
              <a:rPr lang="en-GB" dirty="0" smtClean="0"/>
              <a:t>Gaius Julius </a:t>
            </a:r>
            <a:r>
              <a:rPr lang="en-GB" dirty="0" err="1" smtClean="0"/>
              <a:t>Vindex</a:t>
            </a:r>
            <a:r>
              <a:rPr lang="en-GB" dirty="0" smtClean="0"/>
              <a:t>, governor of Gallia </a:t>
            </a:r>
            <a:r>
              <a:rPr lang="en-GB" dirty="0" err="1" smtClean="0"/>
              <a:t>Lugdunensis</a:t>
            </a:r>
            <a:r>
              <a:rPr lang="en-GB" dirty="0" smtClean="0"/>
              <a:t>. </a:t>
            </a:r>
          </a:p>
          <a:p>
            <a:pPr>
              <a:buNone/>
            </a:pPr>
            <a:endParaRPr lang="en-GB" sz="1200" dirty="0" smtClean="0"/>
          </a:p>
        </p:txBody>
      </p:sp>
      <p:sp>
        <p:nvSpPr>
          <p:cNvPr id="4" name="Rectangle 3"/>
          <p:cNvSpPr/>
          <p:nvPr/>
        </p:nvSpPr>
        <p:spPr>
          <a:xfrm>
            <a:off x="179512" y="2038415"/>
            <a:ext cx="5112568" cy="4832092"/>
          </a:xfrm>
          <a:prstGeom prst="rect">
            <a:avLst/>
          </a:prstGeom>
        </p:spPr>
        <p:txBody>
          <a:bodyPr wrap="square">
            <a:spAutoFit/>
          </a:bodyPr>
          <a:lstStyle/>
          <a:p>
            <a:r>
              <a:rPr lang="en-GB" sz="2200" dirty="0"/>
              <a:t>“At last, after nearly </a:t>
            </a:r>
            <a:r>
              <a:rPr lang="en-GB" sz="2200" dirty="0" smtClean="0"/>
              <a:t>14 </a:t>
            </a:r>
            <a:r>
              <a:rPr lang="en-GB" sz="2200" dirty="0"/>
              <a:t>years of Nero‘s misrule, the earth rid herself of him. The first move was made by the Gauls under Julius </a:t>
            </a:r>
            <a:r>
              <a:rPr lang="en-GB" sz="2200" dirty="0" err="1"/>
              <a:t>Vindex</a:t>
            </a:r>
            <a:r>
              <a:rPr lang="en-GB" sz="2200" dirty="0"/>
              <a:t>… Nero heard of the revolt on the anniversary of his mother‘s murder [mid-march]. He took the news in such a matter-of-fact way that everyone asserted </a:t>
            </a:r>
            <a:r>
              <a:rPr lang="en-GB" sz="2200" dirty="0" smtClean="0"/>
              <a:t>pleasure </a:t>
            </a:r>
            <a:r>
              <a:rPr lang="en-GB" sz="2200" dirty="0"/>
              <a:t>at finding a good excuse to declare war on such a rich provinces and plunder them… In fact for </a:t>
            </a:r>
            <a:r>
              <a:rPr lang="en-GB" sz="2200" dirty="0" smtClean="0"/>
              <a:t>8 </a:t>
            </a:r>
            <a:r>
              <a:rPr lang="en-GB" sz="2200" dirty="0"/>
              <a:t>days he wrote no special announcements, apparently trying to ignore the whole affair.” – </a:t>
            </a:r>
            <a:r>
              <a:rPr lang="en-GB" sz="2200" b="1" dirty="0" smtClean="0"/>
              <a:t>Suet. </a:t>
            </a:r>
            <a:r>
              <a:rPr lang="en-GB" sz="2200" b="1" i="1" dirty="0"/>
              <a:t>Nero</a:t>
            </a:r>
            <a:r>
              <a:rPr lang="en-GB" sz="2200" b="1" dirty="0"/>
              <a:t> 40</a:t>
            </a:r>
            <a:r>
              <a:rPr lang="en-GB" sz="2200" dirty="0"/>
              <a:t>. </a:t>
            </a:r>
          </a:p>
        </p:txBody>
      </p:sp>
      <p:pic>
        <p:nvPicPr>
          <p:cNvPr id="5" name="Picture 4"/>
          <p:cNvPicPr>
            <a:picLocks noChangeAspect="1"/>
          </p:cNvPicPr>
          <p:nvPr/>
        </p:nvPicPr>
        <p:blipFill>
          <a:blip r:embed="rId2"/>
          <a:stretch>
            <a:fillRect/>
          </a:stretch>
        </p:blipFill>
        <p:spPr>
          <a:xfrm>
            <a:off x="5310196" y="2198662"/>
            <a:ext cx="3543737" cy="1887860"/>
          </a:xfrm>
          <a:prstGeom prst="rect">
            <a:avLst/>
          </a:prstGeom>
        </p:spPr>
      </p:pic>
      <p:sp>
        <p:nvSpPr>
          <p:cNvPr id="6" name="Rectangle 5"/>
          <p:cNvSpPr/>
          <p:nvPr/>
        </p:nvSpPr>
        <p:spPr>
          <a:xfrm>
            <a:off x="5310196" y="4293096"/>
            <a:ext cx="3654292" cy="2246769"/>
          </a:xfrm>
          <a:prstGeom prst="rect">
            <a:avLst/>
          </a:prstGeom>
        </p:spPr>
        <p:txBody>
          <a:bodyPr wrap="square">
            <a:spAutoFit/>
          </a:bodyPr>
          <a:lstStyle/>
          <a:p>
            <a:r>
              <a:rPr lang="en-GB" sz="2000" dirty="0"/>
              <a:t>Revolt of </a:t>
            </a:r>
            <a:r>
              <a:rPr lang="en-GB" sz="2000" dirty="0" err="1"/>
              <a:t>Vindex</a:t>
            </a:r>
            <a:r>
              <a:rPr lang="en-GB" sz="2000" dirty="0"/>
              <a:t>, 68AD, AR denarius, (3.42g) Vienne (?), Gaul, SALVS GENERIS HVMANIS Victory with wreath and palm, left on globe. / SPQR in wreath. </a:t>
            </a:r>
            <a:r>
              <a:rPr lang="en-GB" sz="2000" b="1" dirty="0"/>
              <a:t>RIC </a:t>
            </a:r>
            <a:r>
              <a:rPr lang="en-GB" sz="2000" b="1" dirty="0" smtClean="0"/>
              <a:t>72</a:t>
            </a:r>
            <a:r>
              <a:rPr lang="en-GB" sz="2000" dirty="0" smtClean="0"/>
              <a:t>.</a:t>
            </a:r>
            <a:endParaRPr lang="en-GB" sz="20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Irrational Reaction of Nero?</a:t>
            </a:r>
            <a:endParaRPr lang="en-GB" dirty="0"/>
          </a:p>
        </p:txBody>
      </p:sp>
      <p:sp>
        <p:nvSpPr>
          <p:cNvPr id="3" name="Content Placeholder 2"/>
          <p:cNvSpPr>
            <a:spLocks noGrp="1"/>
          </p:cNvSpPr>
          <p:nvPr>
            <p:ph sz="quarter" idx="1"/>
          </p:nvPr>
        </p:nvSpPr>
        <p:spPr>
          <a:xfrm>
            <a:off x="301752" y="1527048"/>
            <a:ext cx="8503920" cy="4998296"/>
          </a:xfrm>
        </p:spPr>
        <p:txBody>
          <a:bodyPr>
            <a:normAutofit fontScale="92500" lnSpcReduction="20000"/>
          </a:bodyPr>
          <a:lstStyle/>
          <a:p>
            <a:r>
              <a:rPr lang="en-GB" dirty="0" err="1" smtClean="0"/>
              <a:t>Vindex</a:t>
            </a:r>
            <a:r>
              <a:rPr lang="en-GB" dirty="0" smtClean="0"/>
              <a:t> had no legionary forces, and there was no reason to doubt the loyalty of the urban cohort stationed at </a:t>
            </a:r>
            <a:r>
              <a:rPr lang="en-GB" dirty="0" err="1" smtClean="0"/>
              <a:t>Lugdunum</a:t>
            </a:r>
            <a:r>
              <a:rPr lang="en-GB" dirty="0" smtClean="0"/>
              <a:t>. </a:t>
            </a:r>
          </a:p>
          <a:p>
            <a:pPr>
              <a:buNone/>
            </a:pPr>
            <a:endParaRPr lang="en-GB" sz="1400" dirty="0" smtClean="0"/>
          </a:p>
          <a:p>
            <a:pPr marL="0">
              <a:buNone/>
            </a:pPr>
            <a:r>
              <a:rPr lang="en-GB" dirty="0" smtClean="0"/>
              <a:t>“…</a:t>
            </a:r>
            <a:r>
              <a:rPr lang="en-GB" dirty="0" err="1" smtClean="0"/>
              <a:t>Vindex</a:t>
            </a:r>
            <a:r>
              <a:rPr lang="en-GB" dirty="0" smtClean="0"/>
              <a:t>, a general in Gaul, revolted against Nero. It is said, in fact, that even before the open rebellion Galba received letters from </a:t>
            </a:r>
            <a:r>
              <a:rPr lang="en-GB" dirty="0" err="1" smtClean="0"/>
              <a:t>Vindex</a:t>
            </a:r>
            <a:r>
              <a:rPr lang="en-GB" dirty="0" smtClean="0"/>
              <a:t>, and that he neither put any trust in them nor gave accusing information about them, although other provincial governors sent to Nero the letters written to them, and thus did all they could to ruin the enterprise of </a:t>
            </a:r>
            <a:r>
              <a:rPr lang="en-GB" dirty="0" err="1" smtClean="0"/>
              <a:t>Vindex</a:t>
            </a:r>
            <a:r>
              <a:rPr lang="en-GB" dirty="0" smtClean="0"/>
              <a:t>… soon as he learned what Galba had done — Nero had just taken his bath and was at breakfast — he overturned his table. However, after the Senate had voted Galba an enemy, Nero, with a desire to jest and put on a bold countenance with his friends.” - </a:t>
            </a:r>
            <a:r>
              <a:rPr lang="en-GB" b="1" dirty="0" smtClean="0"/>
              <a:t>Plutarch </a:t>
            </a:r>
            <a:r>
              <a:rPr lang="en-GB" b="1" i="1" dirty="0" smtClean="0"/>
              <a:t>Life of Galba </a:t>
            </a:r>
            <a:r>
              <a:rPr lang="en-GB" b="1" dirty="0" smtClean="0"/>
              <a:t>4.2, 5.3-4</a:t>
            </a:r>
            <a:r>
              <a:rPr lang="en-GB" dirty="0" smtClean="0"/>
              <a:t>.</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Unfolding Events</a:t>
            </a:r>
            <a:endParaRPr lang="en-GB" dirty="0"/>
          </a:p>
        </p:txBody>
      </p:sp>
      <p:sp>
        <p:nvSpPr>
          <p:cNvPr id="3" name="Content Placeholder 2"/>
          <p:cNvSpPr>
            <a:spLocks noGrp="1"/>
          </p:cNvSpPr>
          <p:nvPr>
            <p:ph sz="quarter" idx="1"/>
          </p:nvPr>
        </p:nvSpPr>
        <p:spPr>
          <a:xfrm>
            <a:off x="179512" y="1527048"/>
            <a:ext cx="5112568" cy="5142312"/>
          </a:xfrm>
        </p:spPr>
        <p:txBody>
          <a:bodyPr>
            <a:normAutofit fontScale="92500" lnSpcReduction="20000"/>
          </a:bodyPr>
          <a:lstStyle/>
          <a:p>
            <a:r>
              <a:rPr lang="en-GB" dirty="0" smtClean="0"/>
              <a:t>Galba has the support of one legion, and starts to raise troops in Spain. </a:t>
            </a:r>
          </a:p>
          <a:p>
            <a:endParaRPr lang="en-GB" sz="600" dirty="0" smtClean="0"/>
          </a:p>
          <a:p>
            <a:r>
              <a:rPr lang="en-GB" dirty="0" err="1" smtClean="0"/>
              <a:t>Clodius</a:t>
            </a:r>
            <a:r>
              <a:rPr lang="en-GB" dirty="0" smtClean="0"/>
              <a:t> </a:t>
            </a:r>
            <a:r>
              <a:rPr lang="en-GB" dirty="0" err="1" smtClean="0"/>
              <a:t>Macer</a:t>
            </a:r>
            <a:r>
              <a:rPr lang="en-GB" dirty="0" smtClean="0"/>
              <a:t>, the legate of one legion in Africa, also </a:t>
            </a:r>
            <a:r>
              <a:rPr lang="en-GB" dirty="0" smtClean="0"/>
              <a:t>revolts. </a:t>
            </a:r>
            <a:endParaRPr lang="en-GB" dirty="0" smtClean="0"/>
          </a:p>
          <a:p>
            <a:endParaRPr lang="en-GB" sz="600" dirty="0" smtClean="0"/>
          </a:p>
          <a:p>
            <a:r>
              <a:rPr lang="en-GB" dirty="0" err="1" smtClean="0"/>
              <a:t>Verginius</a:t>
            </a:r>
            <a:r>
              <a:rPr lang="en-GB" dirty="0" smtClean="0"/>
              <a:t> Rufus, governor of Germania Superior, defeats the forces of </a:t>
            </a:r>
            <a:r>
              <a:rPr lang="en-GB" dirty="0" err="1" smtClean="0"/>
              <a:t>Vindex</a:t>
            </a:r>
            <a:r>
              <a:rPr lang="en-GB" dirty="0" smtClean="0"/>
              <a:t>, who commits suicide. </a:t>
            </a:r>
          </a:p>
          <a:p>
            <a:endParaRPr lang="en-GB" sz="600" dirty="0" smtClean="0"/>
          </a:p>
          <a:p>
            <a:r>
              <a:rPr lang="en-GB" dirty="0" err="1" smtClean="0"/>
              <a:t>Verginius</a:t>
            </a:r>
            <a:r>
              <a:rPr lang="en-GB" dirty="0" smtClean="0"/>
              <a:t> Rufus‘ troops declare him emperor, though he declines and argues that the </a:t>
            </a:r>
            <a:r>
              <a:rPr lang="en-GB" dirty="0" smtClean="0"/>
              <a:t>Princeps </a:t>
            </a:r>
            <a:r>
              <a:rPr lang="en-GB" dirty="0" smtClean="0"/>
              <a:t>should </a:t>
            </a:r>
            <a:r>
              <a:rPr lang="en-GB" dirty="0" smtClean="0"/>
              <a:t>be chosen by </a:t>
            </a:r>
            <a:r>
              <a:rPr lang="en-GB" dirty="0" smtClean="0"/>
              <a:t>the Senate and people. </a:t>
            </a:r>
          </a:p>
          <a:p>
            <a:endParaRPr lang="en-GB" dirty="0"/>
          </a:p>
        </p:txBody>
      </p:sp>
      <p:pic>
        <p:nvPicPr>
          <p:cNvPr id="4" name="Picture 3"/>
          <p:cNvPicPr>
            <a:picLocks noChangeAspect="1"/>
          </p:cNvPicPr>
          <p:nvPr/>
        </p:nvPicPr>
        <p:blipFill>
          <a:blip r:embed="rId2"/>
          <a:stretch>
            <a:fillRect/>
          </a:stretch>
        </p:blipFill>
        <p:spPr>
          <a:xfrm>
            <a:off x="5508104" y="1527048"/>
            <a:ext cx="3328048" cy="2489538"/>
          </a:xfrm>
          <a:prstGeom prst="rect">
            <a:avLst/>
          </a:prstGeom>
        </p:spPr>
      </p:pic>
      <p:pic>
        <p:nvPicPr>
          <p:cNvPr id="5" name="Picture 4"/>
          <p:cNvPicPr>
            <a:picLocks noChangeAspect="1"/>
          </p:cNvPicPr>
          <p:nvPr/>
        </p:nvPicPr>
        <p:blipFill>
          <a:blip r:embed="rId3"/>
          <a:stretch>
            <a:fillRect/>
          </a:stretch>
        </p:blipFill>
        <p:spPr>
          <a:xfrm>
            <a:off x="5508104" y="4098204"/>
            <a:ext cx="3328048" cy="2668676"/>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Nero’s Preparations</a:t>
            </a:r>
            <a:endParaRPr lang="en-GB" dirty="0"/>
          </a:p>
        </p:txBody>
      </p:sp>
      <p:sp>
        <p:nvSpPr>
          <p:cNvPr id="3" name="Content Placeholder 2"/>
          <p:cNvSpPr>
            <a:spLocks noGrp="1"/>
          </p:cNvSpPr>
          <p:nvPr>
            <p:ph sz="quarter" idx="1"/>
          </p:nvPr>
        </p:nvSpPr>
        <p:spPr>
          <a:xfrm>
            <a:off x="179512" y="1628800"/>
            <a:ext cx="8784976" cy="4896544"/>
          </a:xfrm>
        </p:spPr>
        <p:txBody>
          <a:bodyPr>
            <a:normAutofit fontScale="92500" lnSpcReduction="20000"/>
          </a:bodyPr>
          <a:lstStyle/>
          <a:p>
            <a:pPr marL="0">
              <a:buNone/>
            </a:pPr>
            <a:r>
              <a:rPr lang="en-GB" dirty="0" smtClean="0"/>
              <a:t>“In his first military preparations he was mainly concerned with finding enough wagons to carry his stage equipment and arranging for the concubines who would accompany him to have male haircuts and be issued with Amazonian shields and axes.” – </a:t>
            </a:r>
            <a:r>
              <a:rPr lang="en-GB" b="1" dirty="0" smtClean="0"/>
              <a:t>Suetonius </a:t>
            </a:r>
            <a:r>
              <a:rPr lang="en-GB" b="1" i="1" dirty="0" smtClean="0"/>
              <a:t>Nero </a:t>
            </a:r>
            <a:r>
              <a:rPr lang="en-GB" b="1" dirty="0" smtClean="0"/>
              <a:t>44. </a:t>
            </a:r>
          </a:p>
          <a:p>
            <a:pPr>
              <a:buNone/>
            </a:pPr>
            <a:endParaRPr lang="en-GB" sz="1300" dirty="0" smtClean="0"/>
          </a:p>
          <a:p>
            <a:r>
              <a:rPr lang="en-GB" dirty="0" smtClean="0"/>
              <a:t>He had the Senate declare Galba a public enemy. </a:t>
            </a:r>
          </a:p>
          <a:p>
            <a:endParaRPr lang="en-GB" sz="1300" dirty="0" smtClean="0"/>
          </a:p>
          <a:p>
            <a:r>
              <a:rPr lang="en-GB" dirty="0"/>
              <a:t>S</a:t>
            </a:r>
            <a:r>
              <a:rPr lang="en-GB" dirty="0" smtClean="0"/>
              <a:t>ummoned back units </a:t>
            </a:r>
            <a:r>
              <a:rPr lang="en-GB" dirty="0" smtClean="0"/>
              <a:t>from Illyricum, Germany and Britain that were heading eastwards for </a:t>
            </a:r>
            <a:r>
              <a:rPr lang="en-GB" dirty="0" smtClean="0"/>
              <a:t>planned campaign in Caucasus region. </a:t>
            </a:r>
            <a:endParaRPr lang="en-GB" dirty="0" smtClean="0"/>
          </a:p>
          <a:p>
            <a:endParaRPr lang="en-GB" sz="1300" dirty="0" smtClean="0"/>
          </a:p>
          <a:p>
            <a:r>
              <a:rPr lang="en-GB" dirty="0" smtClean="0"/>
              <a:t>He recruited a legion, the First </a:t>
            </a:r>
            <a:r>
              <a:rPr lang="en-GB" dirty="0" err="1" smtClean="0"/>
              <a:t>Adiutrix</a:t>
            </a:r>
            <a:r>
              <a:rPr lang="en-GB" dirty="0" smtClean="0"/>
              <a:t>, from the fleet at </a:t>
            </a:r>
            <a:r>
              <a:rPr lang="en-GB" dirty="0" err="1" smtClean="0"/>
              <a:t>Misenum</a:t>
            </a:r>
            <a:r>
              <a:rPr lang="en-GB" dirty="0" smtClean="0"/>
              <a:t> and other troops in </a:t>
            </a:r>
            <a:r>
              <a:rPr lang="en-GB" dirty="0" smtClean="0"/>
              <a:t>Rome - these were </a:t>
            </a:r>
            <a:r>
              <a:rPr lang="en-GB" dirty="0" smtClean="0"/>
              <a:t>stationed in northern Italy under Petronius </a:t>
            </a:r>
            <a:r>
              <a:rPr lang="en-GB" dirty="0" err="1" smtClean="0"/>
              <a:t>Turpilianus</a:t>
            </a:r>
            <a:r>
              <a:rPr lang="en-GB" dirty="0" smtClean="0"/>
              <a:t>. </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Untenable Position</a:t>
            </a:r>
            <a:endParaRPr lang="en-GB" dirty="0"/>
          </a:p>
        </p:txBody>
      </p:sp>
      <p:sp>
        <p:nvSpPr>
          <p:cNvPr id="3" name="Content Placeholder 2"/>
          <p:cNvSpPr>
            <a:spLocks noGrp="1"/>
          </p:cNvSpPr>
          <p:nvPr>
            <p:ph sz="quarter" idx="1"/>
          </p:nvPr>
        </p:nvSpPr>
        <p:spPr>
          <a:xfrm>
            <a:off x="301752" y="1527048"/>
            <a:ext cx="8503920" cy="5142312"/>
          </a:xfrm>
        </p:spPr>
        <p:txBody>
          <a:bodyPr>
            <a:normAutofit lnSpcReduction="10000"/>
          </a:bodyPr>
          <a:lstStyle/>
          <a:p>
            <a:pPr marL="0">
              <a:buNone/>
            </a:pPr>
            <a:r>
              <a:rPr lang="en-GB" dirty="0" smtClean="0"/>
              <a:t>“On learning that Petronius, whom he had sent ahead against the rebels with the larger portion of the army, had also take up the cause of Galba, Nero rested no further hope in arms.” – </a:t>
            </a:r>
            <a:r>
              <a:rPr lang="en-GB" b="1" dirty="0" err="1" smtClean="0"/>
              <a:t>Dio</a:t>
            </a:r>
            <a:r>
              <a:rPr lang="en-GB" b="1" dirty="0" smtClean="0"/>
              <a:t> Cassius 63.27.1a. </a:t>
            </a:r>
            <a:r>
              <a:rPr lang="en-GB" dirty="0" smtClean="0"/>
              <a:t>(However, Tacitus (</a:t>
            </a:r>
            <a:r>
              <a:rPr lang="en-GB" b="1" i="1" dirty="0" smtClean="0"/>
              <a:t>Hist. </a:t>
            </a:r>
            <a:r>
              <a:rPr lang="en-GB" b="1" dirty="0" smtClean="0"/>
              <a:t>1.6</a:t>
            </a:r>
            <a:r>
              <a:rPr lang="en-GB" dirty="0" smtClean="0"/>
              <a:t>)</a:t>
            </a:r>
            <a:r>
              <a:rPr lang="en-GB" b="1" dirty="0" smtClean="0"/>
              <a:t> </a:t>
            </a:r>
            <a:r>
              <a:rPr lang="en-GB" dirty="0" smtClean="0"/>
              <a:t>notes that Petronius is later executed by Galba as being one of ‘Nero‘s generals’). </a:t>
            </a:r>
          </a:p>
          <a:p>
            <a:pPr marL="0">
              <a:buNone/>
            </a:pPr>
            <a:endParaRPr lang="en-GB" sz="1200" dirty="0" smtClean="0"/>
          </a:p>
          <a:p>
            <a:pPr marL="0">
              <a:buNone/>
            </a:pPr>
            <a:r>
              <a:rPr lang="en-GB" dirty="0" smtClean="0"/>
              <a:t>“…and then crossed to the </a:t>
            </a:r>
            <a:r>
              <a:rPr lang="en-GB" dirty="0" err="1" smtClean="0"/>
              <a:t>Servilian</a:t>
            </a:r>
            <a:r>
              <a:rPr lang="en-GB" dirty="0" smtClean="0"/>
              <a:t> gardens, where he tried to persuade the tribunes and centurions of the praetorians to flee with him – because his most faithful freedman had gone ahead to equip a fleet at Ostia…” – </a:t>
            </a:r>
            <a:r>
              <a:rPr lang="en-GB" b="1" dirty="0" smtClean="0"/>
              <a:t>Suetonius </a:t>
            </a:r>
            <a:r>
              <a:rPr lang="en-GB" b="1" i="1" dirty="0" smtClean="0"/>
              <a:t>Nero </a:t>
            </a:r>
            <a:r>
              <a:rPr lang="en-GB" b="1" dirty="0" smtClean="0"/>
              <a:t>47</a:t>
            </a:r>
            <a:r>
              <a:rPr lang="en-GB" dirty="0" smtClean="0"/>
              <a:t>.</a:t>
            </a:r>
            <a:r>
              <a:rPr lang="en-GB" b="1" dirty="0" smtClean="0"/>
              <a:t> </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Praetorian Guards</a:t>
            </a:r>
            <a:endParaRPr lang="en-GB" dirty="0"/>
          </a:p>
        </p:txBody>
      </p:sp>
      <p:sp>
        <p:nvSpPr>
          <p:cNvPr id="3" name="Content Placeholder 2"/>
          <p:cNvSpPr>
            <a:spLocks noGrp="1"/>
          </p:cNvSpPr>
          <p:nvPr>
            <p:ph sz="quarter" idx="1"/>
          </p:nvPr>
        </p:nvSpPr>
        <p:spPr>
          <a:xfrm>
            <a:off x="301752" y="1527048"/>
            <a:ext cx="8503920" cy="4998296"/>
          </a:xfrm>
        </p:spPr>
        <p:txBody>
          <a:bodyPr>
            <a:normAutofit fontScale="92500"/>
          </a:bodyPr>
          <a:lstStyle/>
          <a:p>
            <a:r>
              <a:rPr lang="en-GB" dirty="0" smtClean="0"/>
              <a:t>The Praetorian Prefect </a:t>
            </a:r>
            <a:r>
              <a:rPr lang="en-GB" dirty="0" err="1" smtClean="0"/>
              <a:t>Nymphidius</a:t>
            </a:r>
            <a:r>
              <a:rPr lang="en-GB" dirty="0" smtClean="0"/>
              <a:t> </a:t>
            </a:r>
            <a:r>
              <a:rPr lang="en-GB" dirty="0" err="1" smtClean="0"/>
              <a:t>Sabinus</a:t>
            </a:r>
            <a:r>
              <a:rPr lang="en-GB" dirty="0" smtClean="0"/>
              <a:t> convinced the Guard to declare for Galba. </a:t>
            </a:r>
          </a:p>
          <a:p>
            <a:endParaRPr lang="en-GB" sz="1100" dirty="0" smtClean="0"/>
          </a:p>
          <a:p>
            <a:r>
              <a:rPr lang="en-GB" dirty="0" smtClean="0"/>
              <a:t>Tigellinus had been ill and playing a subordinate role. He ingratiates himself with Galba‘s legate </a:t>
            </a:r>
            <a:r>
              <a:rPr lang="en-GB" dirty="0" err="1" smtClean="0"/>
              <a:t>Vinius</a:t>
            </a:r>
            <a:r>
              <a:rPr lang="en-GB" dirty="0" smtClean="0"/>
              <a:t>. </a:t>
            </a:r>
          </a:p>
          <a:p>
            <a:pPr>
              <a:buNone/>
            </a:pPr>
            <a:endParaRPr lang="en-GB" sz="1100" dirty="0" smtClean="0"/>
          </a:p>
          <a:p>
            <a:pPr marL="0">
              <a:buNone/>
            </a:pPr>
            <a:r>
              <a:rPr lang="en-GB" dirty="0" smtClean="0"/>
              <a:t>“[Nero] woke at midnight to find that his bodyguard had deserted him… [he finds that the palace is abandoned]… a runner brought a letter to </a:t>
            </a:r>
            <a:r>
              <a:rPr lang="en-GB" dirty="0" err="1" smtClean="0"/>
              <a:t>Phaon</a:t>
            </a:r>
            <a:r>
              <a:rPr lang="en-GB" dirty="0" smtClean="0"/>
              <a:t>. Nero tore it from the man‘s hand and read that, having been declared a public enemy by the Senate, he would be punished in the ancient style [flogged to death naked with sticks] when arrested.” – </a:t>
            </a:r>
            <a:r>
              <a:rPr lang="en-GB" b="1" dirty="0" smtClean="0"/>
              <a:t>Suetonius</a:t>
            </a:r>
            <a:r>
              <a:rPr lang="en-GB" b="1" i="1" dirty="0" smtClean="0"/>
              <a:t> Nero </a:t>
            </a:r>
            <a:r>
              <a:rPr lang="en-GB" b="1" dirty="0" smtClean="0"/>
              <a:t>47-49</a:t>
            </a:r>
            <a:r>
              <a:rPr lang="en-GB" dirty="0" smtClean="0"/>
              <a:t>.</a:t>
            </a:r>
            <a:r>
              <a:rPr lang="en-GB" b="1" dirty="0" smtClean="0"/>
              <a:t> </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467544" y="1196752"/>
            <a:ext cx="8352928" cy="3960440"/>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Nero’s Death</a:t>
            </a:r>
          </a:p>
          <a:p>
            <a:pPr marL="274320" indent="-274320" algn="ctr">
              <a:spcBef>
                <a:spcPct val="20000"/>
              </a:spcBef>
              <a:buClr>
                <a:srgbClr val="D16349"/>
              </a:buClr>
              <a:buSzPct val="85000"/>
              <a:defRPr/>
            </a:pPr>
            <a:r>
              <a:rPr lang="en-GB" sz="6000" b="1" dirty="0">
                <a:solidFill>
                  <a:prstClr val="black"/>
                </a:solidFill>
              </a:rPr>
              <a:t>a</a:t>
            </a:r>
            <a:r>
              <a:rPr lang="en-GB" sz="6000" b="1" dirty="0" smtClean="0">
                <a:solidFill>
                  <a:prstClr val="black"/>
                </a:solidFill>
              </a:rPr>
              <a:t>nd its Reception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260648"/>
            <a:ext cx="8640960" cy="6124754"/>
          </a:xfrm>
          <a:prstGeom prst="rect">
            <a:avLst/>
          </a:prstGeom>
        </p:spPr>
        <p:txBody>
          <a:bodyPr wrap="square">
            <a:spAutoFit/>
          </a:bodyPr>
          <a:lstStyle/>
          <a:p>
            <a:r>
              <a:rPr lang="en-GB" sz="2200" dirty="0" smtClean="0"/>
              <a:t>“Finally</a:t>
            </a:r>
            <a:r>
              <a:rPr lang="en-GB" sz="2200" dirty="0"/>
              <a:t>, when his companions unanimously insisted on his trying to escape from the unhappy fate… he ordered them to dig a grave at once… As they bustled about obediently, he mumbled through his tears, </a:t>
            </a:r>
            <a:r>
              <a:rPr lang="en-GB" sz="2200" b="1" dirty="0" smtClean="0"/>
              <a:t>‘Dead</a:t>
            </a:r>
            <a:r>
              <a:rPr lang="en-GB" sz="2200" b="1" dirty="0"/>
              <a:t>! And so great an artist</a:t>
            </a:r>
            <a:r>
              <a:rPr lang="en-GB" sz="2200" b="1" dirty="0" smtClean="0"/>
              <a:t>!’</a:t>
            </a:r>
            <a:r>
              <a:rPr lang="en-GB" sz="2200" dirty="0" smtClean="0"/>
              <a:t>… </a:t>
            </a:r>
            <a:r>
              <a:rPr lang="en-GB" sz="2200" dirty="0"/>
              <a:t>Then, with the help of his secretary </a:t>
            </a:r>
            <a:r>
              <a:rPr lang="en-GB" sz="2200" dirty="0" err="1"/>
              <a:t>Epaphroditus</a:t>
            </a:r>
            <a:r>
              <a:rPr lang="en-GB" sz="2200" dirty="0"/>
              <a:t>, he stabbed himself in the throat and was already half-dead when a cavalry officer entered pretending to have rushed to his rescue, and staunched the wound with his cloak. Nero muttered, </a:t>
            </a:r>
            <a:r>
              <a:rPr lang="en-GB" sz="2200" dirty="0" smtClean="0"/>
              <a:t>‘Too </a:t>
            </a:r>
            <a:r>
              <a:rPr lang="en-GB" sz="2200" dirty="0"/>
              <a:t>late! But, ah, what devotion</a:t>
            </a:r>
            <a:r>
              <a:rPr lang="en-GB" sz="2200" dirty="0" smtClean="0"/>
              <a:t>!’ </a:t>
            </a:r>
            <a:r>
              <a:rPr lang="en-GB" sz="2200" dirty="0"/>
              <a:t>So speaking, he died, with his eyes glazed and bulging from their sockets, a sight which horrified everybody present</a:t>
            </a:r>
            <a:r>
              <a:rPr lang="en-GB" sz="2200" dirty="0" smtClean="0"/>
              <a:t>.” </a:t>
            </a:r>
            <a:r>
              <a:rPr lang="en-GB" sz="2200" dirty="0"/>
              <a:t>- </a:t>
            </a:r>
            <a:r>
              <a:rPr lang="en-GB" sz="2200" b="1" dirty="0"/>
              <a:t>Suetonius </a:t>
            </a:r>
            <a:r>
              <a:rPr lang="en-GB" sz="2200" b="1" i="1" dirty="0"/>
              <a:t>Nero </a:t>
            </a:r>
            <a:r>
              <a:rPr lang="en-GB" sz="2200" b="1" dirty="0"/>
              <a:t>49. </a:t>
            </a:r>
            <a:endParaRPr lang="en-GB" sz="2200" b="1" dirty="0" smtClean="0"/>
          </a:p>
          <a:p>
            <a:endParaRPr lang="en-GB" b="1" dirty="0"/>
          </a:p>
          <a:p>
            <a:r>
              <a:rPr lang="en-GB" sz="2200" dirty="0" smtClean="0"/>
              <a:t>“He </a:t>
            </a:r>
            <a:r>
              <a:rPr lang="en-GB" sz="2200" dirty="0"/>
              <a:t>[Nero], then, realising that they were coming near, commanded his companions to kill him. And when they refused, he murmured a groan and said: </a:t>
            </a:r>
            <a:r>
              <a:rPr lang="en-GB" sz="2200" dirty="0" smtClean="0"/>
              <a:t>‘I </a:t>
            </a:r>
            <a:r>
              <a:rPr lang="en-GB" sz="2200" dirty="0"/>
              <a:t>alone have neither friend nor foe</a:t>
            </a:r>
            <a:r>
              <a:rPr lang="en-GB" sz="2200" dirty="0" smtClean="0"/>
              <a:t>.’ </a:t>
            </a:r>
            <a:r>
              <a:rPr lang="en-GB" sz="2200" dirty="0"/>
              <a:t>By this time the cavalry were close at hand, and so he killed himself, after uttering that oft-quoted remark: </a:t>
            </a:r>
            <a:r>
              <a:rPr lang="en-GB" sz="2200" b="1" dirty="0" smtClean="0"/>
              <a:t>‘Jupiter</a:t>
            </a:r>
            <a:r>
              <a:rPr lang="en-GB" sz="2200" b="1" dirty="0"/>
              <a:t>, what an artist perishes in me</a:t>
            </a:r>
            <a:r>
              <a:rPr lang="en-GB" sz="2200" b="1" dirty="0" smtClean="0"/>
              <a:t>!’ </a:t>
            </a:r>
            <a:r>
              <a:rPr lang="en-GB" sz="2200" dirty="0"/>
              <a:t>And as he lingered in his agony, </a:t>
            </a:r>
            <a:r>
              <a:rPr lang="en-GB" sz="2200" dirty="0" err="1"/>
              <a:t>Epaphroditus</a:t>
            </a:r>
            <a:r>
              <a:rPr lang="en-GB" sz="2200" dirty="0"/>
              <a:t> dealt him the finishing stroke</a:t>
            </a:r>
            <a:r>
              <a:rPr lang="en-GB" sz="2200" dirty="0" smtClean="0"/>
              <a:t>.” </a:t>
            </a:r>
            <a:r>
              <a:rPr lang="en-GB" sz="2200" dirty="0"/>
              <a:t>– </a:t>
            </a:r>
            <a:r>
              <a:rPr lang="en-GB" sz="2200" b="1" dirty="0" err="1"/>
              <a:t>Dio</a:t>
            </a:r>
            <a:r>
              <a:rPr lang="en-GB" sz="2200" b="1" dirty="0"/>
              <a:t> Cassius 63.29.2. </a:t>
            </a:r>
            <a:endParaRPr lang="en-GB" sz="22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Public Reaction</a:t>
            </a:r>
            <a:endParaRPr lang="en-GB" dirty="0"/>
          </a:p>
        </p:txBody>
      </p:sp>
      <p:sp>
        <p:nvSpPr>
          <p:cNvPr id="3" name="Content Placeholder 2"/>
          <p:cNvSpPr>
            <a:spLocks noGrp="1"/>
          </p:cNvSpPr>
          <p:nvPr>
            <p:ph sz="quarter" idx="1"/>
          </p:nvPr>
        </p:nvSpPr>
        <p:spPr>
          <a:xfrm>
            <a:off x="301752" y="1527048"/>
            <a:ext cx="8590728" cy="5142312"/>
          </a:xfrm>
        </p:spPr>
        <p:txBody>
          <a:bodyPr>
            <a:normAutofit fontScale="92500"/>
          </a:bodyPr>
          <a:lstStyle/>
          <a:p>
            <a:pPr marL="0">
              <a:buNone/>
            </a:pPr>
            <a:r>
              <a:rPr lang="en-GB" dirty="0" smtClean="0"/>
              <a:t>“The death of Nero, after the first outburst of joy with which it had been greeted, soon aroused conflicting feelings not only among the senators, the people, and the soldiers in the city, but also among the generals and troops abroad… the Senate was overjoyed… The joy of leading knights was not much less than the Senate’s. Respectable citizens… attached to great families, clients or freedmen who had seen their patrons condemned or exiled now revived their hopes. The base mob, who had grown familiar with the pleasures of the theatre and the circus, the most degraded of slaves, and men who had squandered their property and lived on Nero’s discernable bounty, all were miserable…” - </a:t>
            </a:r>
            <a:r>
              <a:rPr lang="en-GB" b="1" dirty="0" smtClean="0"/>
              <a:t>Tacitus </a:t>
            </a:r>
            <a:r>
              <a:rPr lang="en-GB" b="1" i="1" dirty="0" smtClean="0"/>
              <a:t>Histories </a:t>
            </a:r>
            <a:r>
              <a:rPr lang="en-GB" b="1" dirty="0" smtClean="0"/>
              <a:t>1.4</a:t>
            </a:r>
            <a:r>
              <a:rPr lang="en-GB" dirty="0" smtClean="0"/>
              <a:t>.</a:t>
            </a:r>
            <a:r>
              <a:rPr lang="en-GB" b="1" dirty="0" smtClean="0"/>
              <a:t> </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Reaction of the Praetorians</a:t>
            </a:r>
            <a:endParaRPr lang="en-GB" dirty="0"/>
          </a:p>
        </p:txBody>
      </p:sp>
      <p:sp>
        <p:nvSpPr>
          <p:cNvPr id="3" name="Content Placeholder 2"/>
          <p:cNvSpPr>
            <a:spLocks noGrp="1"/>
          </p:cNvSpPr>
          <p:nvPr>
            <p:ph sz="quarter" idx="1"/>
          </p:nvPr>
        </p:nvSpPr>
        <p:spPr>
          <a:xfrm>
            <a:off x="323528" y="1556792"/>
            <a:ext cx="8352928" cy="4968552"/>
          </a:xfrm>
        </p:spPr>
        <p:txBody>
          <a:bodyPr>
            <a:noAutofit/>
          </a:bodyPr>
          <a:lstStyle/>
          <a:p>
            <a:pPr marL="0">
              <a:buNone/>
            </a:pPr>
            <a:r>
              <a:rPr lang="en-GB" sz="3200" dirty="0" smtClean="0"/>
              <a:t>“The troops of the city had long soaked themselves in allegiance to the Caesars, and it was more by pressure of intrigue than of their own inclination that they came to desert Nero. They soon realised that the donation promised in Galba‘s name was not to be paid to them… They had come to love the emperor’s [Nero‘s] vices as much as they had formerly feared their virtues.” - </a:t>
            </a:r>
            <a:r>
              <a:rPr lang="en-GB" sz="3200" b="1" dirty="0" smtClean="0"/>
              <a:t>Tacitus </a:t>
            </a:r>
            <a:r>
              <a:rPr lang="en-GB" sz="3200" b="1" i="1" dirty="0" smtClean="0"/>
              <a:t>Histories </a:t>
            </a:r>
            <a:r>
              <a:rPr lang="en-GB" sz="3200" b="1" dirty="0" smtClean="0"/>
              <a:t>1.5. </a:t>
            </a:r>
            <a:endParaRPr lang="en-GB" sz="32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sz="quarter" idx="1"/>
          </p:nvPr>
        </p:nvSpPr>
        <p:spPr>
          <a:xfrm>
            <a:off x="395536" y="1844824"/>
            <a:ext cx="8352928" cy="4254224"/>
          </a:xfrm>
        </p:spPr>
        <p:txBody>
          <a:bodyPr/>
          <a:lstStyle/>
          <a:p>
            <a:r>
              <a:rPr lang="en-GB" dirty="0" err="1" smtClean="0"/>
              <a:t>Shotter</a:t>
            </a:r>
            <a:r>
              <a:rPr lang="en-GB" dirty="0" smtClean="0"/>
              <a:t>, D. 2008. </a:t>
            </a:r>
            <a:r>
              <a:rPr lang="en-GB" i="1" dirty="0" smtClean="0"/>
              <a:t>Nero Caesar Augustus: Emperor of Rome</a:t>
            </a:r>
            <a:r>
              <a:rPr lang="en-GB" dirty="0" smtClean="0"/>
              <a:t>. Edinburgh: Longman. (chapters 8 and 9).</a:t>
            </a:r>
          </a:p>
          <a:p>
            <a:endParaRPr lang="en-GB" dirty="0" smtClean="0"/>
          </a:p>
          <a:p>
            <a:r>
              <a:rPr lang="en-GB" dirty="0" smtClean="0"/>
              <a:t>Griffin, M. 1984. </a:t>
            </a:r>
            <a:r>
              <a:rPr lang="en-GB" i="1" dirty="0" smtClean="0"/>
              <a:t>Nero: The End of a Dynasty</a:t>
            </a:r>
            <a:r>
              <a:rPr lang="en-GB" dirty="0" smtClean="0"/>
              <a:t>. London: Yale University Press. (chapter 10).</a:t>
            </a:r>
          </a:p>
          <a:p>
            <a:endParaRPr lang="en-GB" dirty="0" smtClean="0"/>
          </a:p>
          <a:p>
            <a:r>
              <a:rPr lang="en-GB" dirty="0" err="1" smtClean="0"/>
              <a:t>McAlindon</a:t>
            </a:r>
            <a:r>
              <a:rPr lang="en-GB" dirty="0" smtClean="0"/>
              <a:t>, D. 1956. ‘Senatorial Opposition to Claudius and Nero’, </a:t>
            </a:r>
            <a:r>
              <a:rPr lang="en-GB" i="1" dirty="0" smtClean="0"/>
              <a:t>The American Journal of Philology </a:t>
            </a:r>
            <a:r>
              <a:rPr lang="en-GB" dirty="0" smtClean="0"/>
              <a:t>77 (2): 113-132.</a:t>
            </a: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131</TotalTime>
  <Words>3005</Words>
  <Application>Microsoft Office PowerPoint</Application>
  <PresentationFormat>On-screen Show (4:3)</PresentationFormat>
  <Paragraphs>138</Paragraphs>
  <Slides>30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Georgia</vt:lpstr>
      <vt:lpstr>Wingdings</vt:lpstr>
      <vt:lpstr>Wingdings 2</vt:lpstr>
      <vt:lpstr>Civic</vt:lpstr>
      <vt:lpstr>Literature and Culture in the Reign of Nero</vt:lpstr>
      <vt:lpstr>Deaths of Prominent Individuals</vt:lpstr>
      <vt:lpstr>PowerPoint Presentation</vt:lpstr>
      <vt:lpstr>Tacitus’ Sources of Information</vt:lpstr>
      <vt:lpstr>Forming a Plot</vt:lpstr>
      <vt:lpstr>Piso’s Ambition</vt:lpstr>
      <vt:lpstr>Unfolding of the Conspiracy </vt:lpstr>
      <vt:lpstr>Speech of Subrius Flavus</vt:lpstr>
      <vt:lpstr>Seneca’s Death</vt:lpstr>
      <vt:lpstr>Buying the Support of the Praetorians</vt:lpstr>
      <vt:lpstr>PowerPoint Presentation</vt:lpstr>
      <vt:lpstr>Principled Opposition?</vt:lpstr>
      <vt:lpstr>PowerPoint Presentation</vt:lpstr>
      <vt:lpstr>Defiance and Death</vt:lpstr>
      <vt:lpstr>PowerPoint Presentation</vt:lpstr>
      <vt:lpstr>Trails and Banishments</vt:lpstr>
      <vt:lpstr>Death of Corbulo</vt:lpstr>
      <vt:lpstr>PowerPoint Presentation</vt:lpstr>
      <vt:lpstr>PowerPoint Presentation</vt:lpstr>
      <vt:lpstr>Revolt of Vindex</vt:lpstr>
      <vt:lpstr>Irrational Reaction of Nero?</vt:lpstr>
      <vt:lpstr>Unfolding Events</vt:lpstr>
      <vt:lpstr>Nero’s Preparations</vt:lpstr>
      <vt:lpstr>Untenable Position</vt:lpstr>
      <vt:lpstr>Praetorian Guards</vt:lpstr>
      <vt:lpstr>PowerPoint Presentation</vt:lpstr>
      <vt:lpstr>PowerPoint Presentation</vt:lpstr>
      <vt:lpstr>Public Reaction</vt:lpstr>
      <vt:lpstr>Reaction of the Praetorians</vt:lpstr>
      <vt:lpstr>Bibliography</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Infamous and Damned? The Emperor Nero and the Julio-Claudian Dynasty</dc:title>
  <dc:creator>m.cobb</dc:creator>
  <cp:lastModifiedBy>Matt</cp:lastModifiedBy>
  <cp:revision>94</cp:revision>
  <dcterms:created xsi:type="dcterms:W3CDTF">2013-11-26T17:41:56Z</dcterms:created>
  <dcterms:modified xsi:type="dcterms:W3CDTF">2016-12-03T18:33:25Z</dcterms:modified>
</cp:coreProperties>
</file>