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71"/>
  </p:notesMasterIdLst>
  <p:sldIdLst>
    <p:sldId id="710" r:id="rId2"/>
    <p:sldId id="711" r:id="rId3"/>
    <p:sldId id="707" r:id="rId4"/>
    <p:sldId id="343" r:id="rId5"/>
    <p:sldId id="705" r:id="rId6"/>
    <p:sldId id="706" r:id="rId7"/>
    <p:sldId id="512" r:id="rId8"/>
    <p:sldId id="515" r:id="rId9"/>
    <p:sldId id="516" r:id="rId10"/>
    <p:sldId id="693" r:id="rId11"/>
    <p:sldId id="690" r:id="rId12"/>
    <p:sldId id="691" r:id="rId13"/>
    <p:sldId id="692" r:id="rId14"/>
    <p:sldId id="694" r:id="rId15"/>
    <p:sldId id="695" r:id="rId16"/>
    <p:sldId id="697" r:id="rId17"/>
    <p:sldId id="698" r:id="rId18"/>
    <p:sldId id="696" r:id="rId19"/>
    <p:sldId id="626" r:id="rId20"/>
    <p:sldId id="653" r:id="rId21"/>
    <p:sldId id="699" r:id="rId22"/>
    <p:sldId id="700" r:id="rId23"/>
    <p:sldId id="701" r:id="rId24"/>
    <p:sldId id="702" r:id="rId25"/>
    <p:sldId id="703" r:id="rId26"/>
    <p:sldId id="331" r:id="rId27"/>
    <p:sldId id="329" r:id="rId28"/>
    <p:sldId id="497" r:id="rId29"/>
    <p:sldId id="365" r:id="rId30"/>
    <p:sldId id="496" r:id="rId31"/>
    <p:sldId id="652" r:id="rId32"/>
    <p:sldId id="654" r:id="rId33"/>
    <p:sldId id="656" r:id="rId34"/>
    <p:sldId id="655" r:id="rId35"/>
    <p:sldId id="657" r:id="rId36"/>
    <p:sldId id="658" r:id="rId37"/>
    <p:sldId id="659" r:id="rId38"/>
    <p:sldId id="660" r:id="rId39"/>
    <p:sldId id="661" r:id="rId40"/>
    <p:sldId id="662" r:id="rId41"/>
    <p:sldId id="663" r:id="rId42"/>
    <p:sldId id="669" r:id="rId43"/>
    <p:sldId id="670" r:id="rId44"/>
    <p:sldId id="665" r:id="rId45"/>
    <p:sldId id="671" r:id="rId46"/>
    <p:sldId id="666" r:id="rId47"/>
    <p:sldId id="667" r:id="rId48"/>
    <p:sldId id="668" r:id="rId49"/>
    <p:sldId id="675" r:id="rId50"/>
    <p:sldId id="677" r:id="rId51"/>
    <p:sldId id="676" r:id="rId52"/>
    <p:sldId id="678" r:id="rId53"/>
    <p:sldId id="679" r:id="rId54"/>
    <p:sldId id="680" r:id="rId55"/>
    <p:sldId id="681" r:id="rId56"/>
    <p:sldId id="682" r:id="rId57"/>
    <p:sldId id="683" r:id="rId58"/>
    <p:sldId id="688" r:id="rId59"/>
    <p:sldId id="687" r:id="rId60"/>
    <p:sldId id="684" r:id="rId61"/>
    <p:sldId id="685" r:id="rId62"/>
    <p:sldId id="686" r:id="rId63"/>
    <p:sldId id="689" r:id="rId64"/>
    <p:sldId id="672" r:id="rId65"/>
    <p:sldId id="673" r:id="rId66"/>
    <p:sldId id="708" r:id="rId67"/>
    <p:sldId id="709" r:id="rId68"/>
    <p:sldId id="674" r:id="rId69"/>
    <p:sldId id="651" r:id="rId70"/>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65"/>
    <p:restoredTop sz="92523" autoAdjust="0"/>
  </p:normalViewPr>
  <p:slideViewPr>
    <p:cSldViewPr snapToGrid="0" snapToObjects="1">
      <p:cViewPr varScale="1">
        <p:scale>
          <a:sx n="84" d="100"/>
          <a:sy n="84" d="100"/>
        </p:scale>
        <p:origin x="116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403C04-211B-4082-82A3-55442F7A473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94318067-2509-492D-99E7-B62F287D2246}">
      <dgm:prSet/>
      <dgm:spPr/>
      <dgm:t>
        <a:bodyPr/>
        <a:lstStyle/>
        <a:p>
          <a:r>
            <a:rPr lang="en-GB"/>
            <a:t>What will your starting point be (theory or phenomena)?</a:t>
          </a:r>
          <a:endParaRPr lang="en-US"/>
        </a:p>
      </dgm:t>
    </dgm:pt>
    <dgm:pt modelId="{2B72151B-7225-466A-8F43-1BC2ABB92345}" type="parTrans" cxnId="{21EF61CA-93D3-4024-85F6-3263D396840F}">
      <dgm:prSet/>
      <dgm:spPr/>
      <dgm:t>
        <a:bodyPr/>
        <a:lstStyle/>
        <a:p>
          <a:endParaRPr lang="en-US"/>
        </a:p>
      </dgm:t>
    </dgm:pt>
    <dgm:pt modelId="{901678F4-2F85-4230-8DC3-64572E099A33}" type="sibTrans" cxnId="{21EF61CA-93D3-4024-85F6-3263D396840F}">
      <dgm:prSet/>
      <dgm:spPr/>
      <dgm:t>
        <a:bodyPr/>
        <a:lstStyle/>
        <a:p>
          <a:endParaRPr lang="en-US"/>
        </a:p>
      </dgm:t>
    </dgm:pt>
    <dgm:pt modelId="{56E46837-BED3-4C26-A6AF-E431362A024B}">
      <dgm:prSet/>
      <dgm:spPr/>
      <dgm:t>
        <a:bodyPr/>
        <a:lstStyle/>
        <a:p>
          <a:r>
            <a:rPr lang="en-GB"/>
            <a:t>What research objects/phenomena will you focus on? </a:t>
          </a:r>
          <a:endParaRPr lang="en-US"/>
        </a:p>
      </dgm:t>
    </dgm:pt>
    <dgm:pt modelId="{660886EC-D167-4E36-8098-EB9DE39E854E}" type="parTrans" cxnId="{01C6799E-C2F7-449F-A76B-11FC188E153D}">
      <dgm:prSet/>
      <dgm:spPr/>
      <dgm:t>
        <a:bodyPr/>
        <a:lstStyle/>
        <a:p>
          <a:endParaRPr lang="en-US"/>
        </a:p>
      </dgm:t>
    </dgm:pt>
    <dgm:pt modelId="{1765CD01-F290-4D7E-B9D9-91E206B6BEBF}" type="sibTrans" cxnId="{01C6799E-C2F7-449F-A76B-11FC188E153D}">
      <dgm:prSet/>
      <dgm:spPr/>
      <dgm:t>
        <a:bodyPr/>
        <a:lstStyle/>
        <a:p>
          <a:endParaRPr lang="en-US"/>
        </a:p>
      </dgm:t>
    </dgm:pt>
    <dgm:pt modelId="{CCBF23EF-EEED-45B0-9624-FEB56D604D26}">
      <dgm:prSet/>
      <dgm:spPr/>
      <dgm:t>
        <a:bodyPr/>
        <a:lstStyle/>
        <a:p>
          <a:r>
            <a:rPr lang="en-GB"/>
            <a:t>What theories will you choose?</a:t>
          </a:r>
          <a:endParaRPr lang="en-US"/>
        </a:p>
      </dgm:t>
    </dgm:pt>
    <dgm:pt modelId="{A4CCF7ED-A0C2-433D-A9DD-A2768C2375AB}" type="parTrans" cxnId="{B6C5525A-C3F6-435E-8944-9DFBC4BCF6A6}">
      <dgm:prSet/>
      <dgm:spPr/>
      <dgm:t>
        <a:bodyPr/>
        <a:lstStyle/>
        <a:p>
          <a:endParaRPr lang="en-US"/>
        </a:p>
      </dgm:t>
    </dgm:pt>
    <dgm:pt modelId="{58BA0046-7057-4EA2-AA9A-34AD68DAEA6B}" type="sibTrans" cxnId="{B6C5525A-C3F6-435E-8944-9DFBC4BCF6A6}">
      <dgm:prSet/>
      <dgm:spPr/>
      <dgm:t>
        <a:bodyPr/>
        <a:lstStyle/>
        <a:p>
          <a:endParaRPr lang="en-US"/>
        </a:p>
      </dgm:t>
    </dgm:pt>
    <dgm:pt modelId="{31D52581-2DE7-49A1-A3BC-7F3B72286C18}">
      <dgm:prSet/>
      <dgm:spPr/>
      <dgm:t>
        <a:bodyPr/>
        <a:lstStyle/>
        <a:p>
          <a:r>
            <a:rPr lang="en-GB"/>
            <a:t>What data will you collect and how? How will you analyse it?</a:t>
          </a:r>
          <a:endParaRPr lang="en-US"/>
        </a:p>
      </dgm:t>
    </dgm:pt>
    <dgm:pt modelId="{6616F5D0-5F46-46DC-B64C-8E25B41BA9EC}" type="parTrans" cxnId="{DAD0AF81-6A81-440B-A4BA-3038B37FF9B4}">
      <dgm:prSet/>
      <dgm:spPr/>
      <dgm:t>
        <a:bodyPr/>
        <a:lstStyle/>
        <a:p>
          <a:endParaRPr lang="en-US"/>
        </a:p>
      </dgm:t>
    </dgm:pt>
    <dgm:pt modelId="{B316C7A4-6785-42CA-B9A0-4A1ACF1D4166}" type="sibTrans" cxnId="{DAD0AF81-6A81-440B-A4BA-3038B37FF9B4}">
      <dgm:prSet/>
      <dgm:spPr/>
      <dgm:t>
        <a:bodyPr/>
        <a:lstStyle/>
        <a:p>
          <a:endParaRPr lang="en-US"/>
        </a:p>
      </dgm:t>
    </dgm:pt>
    <dgm:pt modelId="{CA5391D5-BB8D-4AC3-BF93-A26F8B3CB099}">
      <dgm:prSet/>
      <dgm:spPr/>
      <dgm:t>
        <a:bodyPr/>
        <a:lstStyle/>
        <a:p>
          <a:r>
            <a:rPr lang="en-GB"/>
            <a:t>How will you communicate your findings?</a:t>
          </a:r>
          <a:endParaRPr lang="en-US"/>
        </a:p>
      </dgm:t>
    </dgm:pt>
    <dgm:pt modelId="{CA597170-F3E3-4E6A-920A-D26988861A97}" type="parTrans" cxnId="{26FFA9D0-6C97-483F-A9E8-4C64D87D892C}">
      <dgm:prSet/>
      <dgm:spPr/>
      <dgm:t>
        <a:bodyPr/>
        <a:lstStyle/>
        <a:p>
          <a:endParaRPr lang="en-US"/>
        </a:p>
      </dgm:t>
    </dgm:pt>
    <dgm:pt modelId="{3E163AB0-A0EE-4BB6-B1D9-E79FFD5A781A}" type="sibTrans" cxnId="{26FFA9D0-6C97-483F-A9E8-4C64D87D892C}">
      <dgm:prSet/>
      <dgm:spPr/>
      <dgm:t>
        <a:bodyPr/>
        <a:lstStyle/>
        <a:p>
          <a:endParaRPr lang="en-US"/>
        </a:p>
      </dgm:t>
    </dgm:pt>
    <dgm:pt modelId="{041D8FFE-31DF-4FC1-9BBB-08CF5CA6FE32}">
      <dgm:prSet/>
      <dgm:spPr/>
      <dgm:t>
        <a:bodyPr/>
        <a:lstStyle/>
        <a:p>
          <a:r>
            <a:rPr lang="en-GB"/>
            <a:t>How personally involved will you become in your research?</a:t>
          </a:r>
          <a:endParaRPr lang="en-US"/>
        </a:p>
      </dgm:t>
    </dgm:pt>
    <dgm:pt modelId="{EA75FD10-29E2-4919-A6F3-91352520297B}" type="parTrans" cxnId="{8FDF6B6F-38BA-455D-8905-743DF1840D46}">
      <dgm:prSet/>
      <dgm:spPr/>
      <dgm:t>
        <a:bodyPr/>
        <a:lstStyle/>
        <a:p>
          <a:endParaRPr lang="en-US"/>
        </a:p>
      </dgm:t>
    </dgm:pt>
    <dgm:pt modelId="{60954D8E-0E27-4B20-8F9B-AD5F911A5C54}" type="sibTrans" cxnId="{8FDF6B6F-38BA-455D-8905-743DF1840D46}">
      <dgm:prSet/>
      <dgm:spPr/>
      <dgm:t>
        <a:bodyPr/>
        <a:lstStyle/>
        <a:p>
          <a:endParaRPr lang="en-US"/>
        </a:p>
      </dgm:t>
    </dgm:pt>
    <dgm:pt modelId="{140FF15A-F4FA-4214-BA58-9D68F1030C57}">
      <dgm:prSet/>
      <dgm:spPr/>
      <dgm:t>
        <a:bodyPr/>
        <a:lstStyle/>
        <a:p>
          <a:r>
            <a:rPr lang="en-GB"/>
            <a:t>What limitations will your research have?</a:t>
          </a:r>
          <a:endParaRPr lang="en-US"/>
        </a:p>
      </dgm:t>
    </dgm:pt>
    <dgm:pt modelId="{BAA921CB-55C5-4EAA-8EED-7D97D23F157A}" type="parTrans" cxnId="{90D76BED-9254-49F2-B22F-7BF8AE85F045}">
      <dgm:prSet/>
      <dgm:spPr/>
      <dgm:t>
        <a:bodyPr/>
        <a:lstStyle/>
        <a:p>
          <a:endParaRPr lang="en-US"/>
        </a:p>
      </dgm:t>
    </dgm:pt>
    <dgm:pt modelId="{37B97594-6FB9-44F8-A488-E11B933CD9C4}" type="sibTrans" cxnId="{90D76BED-9254-49F2-B22F-7BF8AE85F045}">
      <dgm:prSet/>
      <dgm:spPr/>
      <dgm:t>
        <a:bodyPr/>
        <a:lstStyle/>
        <a:p>
          <a:endParaRPr lang="en-US"/>
        </a:p>
      </dgm:t>
    </dgm:pt>
    <dgm:pt modelId="{C1D30891-D264-48B8-8001-12846A122862}">
      <dgm:prSet/>
      <dgm:spPr/>
      <dgm:t>
        <a:bodyPr/>
        <a:lstStyle/>
        <a:p>
          <a:r>
            <a:rPr lang="en-GB" b="1"/>
            <a:t>Will it all fit together in the end?</a:t>
          </a:r>
          <a:endParaRPr lang="en-US"/>
        </a:p>
      </dgm:t>
    </dgm:pt>
    <dgm:pt modelId="{D989DBAD-274A-4C47-9E51-D5CD9EB2EEAB}" type="parTrans" cxnId="{3FAE84DC-51F5-40D0-BC89-E438FFB6270D}">
      <dgm:prSet/>
      <dgm:spPr/>
      <dgm:t>
        <a:bodyPr/>
        <a:lstStyle/>
        <a:p>
          <a:endParaRPr lang="en-US"/>
        </a:p>
      </dgm:t>
    </dgm:pt>
    <dgm:pt modelId="{C2951C47-2941-4C7E-AD39-F96F3979FA25}" type="sibTrans" cxnId="{3FAE84DC-51F5-40D0-BC89-E438FFB6270D}">
      <dgm:prSet/>
      <dgm:spPr/>
      <dgm:t>
        <a:bodyPr/>
        <a:lstStyle/>
        <a:p>
          <a:endParaRPr lang="en-US"/>
        </a:p>
      </dgm:t>
    </dgm:pt>
    <dgm:pt modelId="{6E7D0D82-55EB-4244-9D95-49BC3887649E}" type="pres">
      <dgm:prSet presAssocID="{73403C04-211B-4082-82A3-55442F7A4731}" presName="Name0" presStyleCnt="0">
        <dgm:presLayoutVars>
          <dgm:dir/>
          <dgm:resizeHandles val="exact"/>
        </dgm:presLayoutVars>
      </dgm:prSet>
      <dgm:spPr/>
    </dgm:pt>
    <dgm:pt modelId="{25987E20-3F82-064A-9442-1F44F8AF83AD}" type="pres">
      <dgm:prSet presAssocID="{94318067-2509-492D-99E7-B62F287D2246}" presName="node" presStyleLbl="node1" presStyleIdx="0" presStyleCnt="8">
        <dgm:presLayoutVars>
          <dgm:bulletEnabled val="1"/>
        </dgm:presLayoutVars>
      </dgm:prSet>
      <dgm:spPr/>
    </dgm:pt>
    <dgm:pt modelId="{1A14EF1F-82D5-A540-9DBF-0FE9A67D7F33}" type="pres">
      <dgm:prSet presAssocID="{901678F4-2F85-4230-8DC3-64572E099A33}" presName="sibTrans" presStyleLbl="sibTrans1D1" presStyleIdx="0" presStyleCnt="7"/>
      <dgm:spPr/>
    </dgm:pt>
    <dgm:pt modelId="{BE722E22-024C-C042-92A9-E5DAA99E14AB}" type="pres">
      <dgm:prSet presAssocID="{901678F4-2F85-4230-8DC3-64572E099A33}" presName="connectorText" presStyleLbl="sibTrans1D1" presStyleIdx="0" presStyleCnt="7"/>
      <dgm:spPr/>
    </dgm:pt>
    <dgm:pt modelId="{D4ECC844-EA64-9D48-82E1-000D8B9DDB59}" type="pres">
      <dgm:prSet presAssocID="{56E46837-BED3-4C26-A6AF-E431362A024B}" presName="node" presStyleLbl="node1" presStyleIdx="1" presStyleCnt="8">
        <dgm:presLayoutVars>
          <dgm:bulletEnabled val="1"/>
        </dgm:presLayoutVars>
      </dgm:prSet>
      <dgm:spPr/>
    </dgm:pt>
    <dgm:pt modelId="{9D39E5FB-4975-2345-9C28-8160F5BC088C}" type="pres">
      <dgm:prSet presAssocID="{1765CD01-F290-4D7E-B9D9-91E206B6BEBF}" presName="sibTrans" presStyleLbl="sibTrans1D1" presStyleIdx="1" presStyleCnt="7"/>
      <dgm:spPr/>
    </dgm:pt>
    <dgm:pt modelId="{D8726FCB-AB72-5549-B386-BA154EF9DAAC}" type="pres">
      <dgm:prSet presAssocID="{1765CD01-F290-4D7E-B9D9-91E206B6BEBF}" presName="connectorText" presStyleLbl="sibTrans1D1" presStyleIdx="1" presStyleCnt="7"/>
      <dgm:spPr/>
    </dgm:pt>
    <dgm:pt modelId="{B5362B2B-40CA-0040-B802-863107951C9C}" type="pres">
      <dgm:prSet presAssocID="{CCBF23EF-EEED-45B0-9624-FEB56D604D26}" presName="node" presStyleLbl="node1" presStyleIdx="2" presStyleCnt="8">
        <dgm:presLayoutVars>
          <dgm:bulletEnabled val="1"/>
        </dgm:presLayoutVars>
      </dgm:prSet>
      <dgm:spPr/>
    </dgm:pt>
    <dgm:pt modelId="{B8861984-5109-4241-8089-5A6AEE507545}" type="pres">
      <dgm:prSet presAssocID="{58BA0046-7057-4EA2-AA9A-34AD68DAEA6B}" presName="sibTrans" presStyleLbl="sibTrans1D1" presStyleIdx="2" presStyleCnt="7"/>
      <dgm:spPr/>
    </dgm:pt>
    <dgm:pt modelId="{827D2459-CCD9-AD4C-81B5-2146C6081FAB}" type="pres">
      <dgm:prSet presAssocID="{58BA0046-7057-4EA2-AA9A-34AD68DAEA6B}" presName="connectorText" presStyleLbl="sibTrans1D1" presStyleIdx="2" presStyleCnt="7"/>
      <dgm:spPr/>
    </dgm:pt>
    <dgm:pt modelId="{9758B033-862C-FD4E-9CE5-8C902FDAC577}" type="pres">
      <dgm:prSet presAssocID="{31D52581-2DE7-49A1-A3BC-7F3B72286C18}" presName="node" presStyleLbl="node1" presStyleIdx="3" presStyleCnt="8">
        <dgm:presLayoutVars>
          <dgm:bulletEnabled val="1"/>
        </dgm:presLayoutVars>
      </dgm:prSet>
      <dgm:spPr/>
    </dgm:pt>
    <dgm:pt modelId="{09705BC1-4073-2C45-A9E9-D8247859C81A}" type="pres">
      <dgm:prSet presAssocID="{B316C7A4-6785-42CA-B9A0-4A1ACF1D4166}" presName="sibTrans" presStyleLbl="sibTrans1D1" presStyleIdx="3" presStyleCnt="7"/>
      <dgm:spPr/>
    </dgm:pt>
    <dgm:pt modelId="{45A65294-3405-574A-90AE-B1A9C97500E9}" type="pres">
      <dgm:prSet presAssocID="{B316C7A4-6785-42CA-B9A0-4A1ACF1D4166}" presName="connectorText" presStyleLbl="sibTrans1D1" presStyleIdx="3" presStyleCnt="7"/>
      <dgm:spPr/>
    </dgm:pt>
    <dgm:pt modelId="{0368C4C8-9622-454E-83CE-BCF76676D790}" type="pres">
      <dgm:prSet presAssocID="{CA5391D5-BB8D-4AC3-BF93-A26F8B3CB099}" presName="node" presStyleLbl="node1" presStyleIdx="4" presStyleCnt="8">
        <dgm:presLayoutVars>
          <dgm:bulletEnabled val="1"/>
        </dgm:presLayoutVars>
      </dgm:prSet>
      <dgm:spPr/>
    </dgm:pt>
    <dgm:pt modelId="{6F13CF0F-9E10-9445-A2E1-7A515454ECAF}" type="pres">
      <dgm:prSet presAssocID="{3E163AB0-A0EE-4BB6-B1D9-E79FFD5A781A}" presName="sibTrans" presStyleLbl="sibTrans1D1" presStyleIdx="4" presStyleCnt="7"/>
      <dgm:spPr/>
    </dgm:pt>
    <dgm:pt modelId="{2F796D79-3AB6-C242-8F5D-02E4CD55E82F}" type="pres">
      <dgm:prSet presAssocID="{3E163AB0-A0EE-4BB6-B1D9-E79FFD5A781A}" presName="connectorText" presStyleLbl="sibTrans1D1" presStyleIdx="4" presStyleCnt="7"/>
      <dgm:spPr/>
    </dgm:pt>
    <dgm:pt modelId="{078B08DE-1B11-F746-91C5-CACE031216DE}" type="pres">
      <dgm:prSet presAssocID="{041D8FFE-31DF-4FC1-9BBB-08CF5CA6FE32}" presName="node" presStyleLbl="node1" presStyleIdx="5" presStyleCnt="8">
        <dgm:presLayoutVars>
          <dgm:bulletEnabled val="1"/>
        </dgm:presLayoutVars>
      </dgm:prSet>
      <dgm:spPr/>
    </dgm:pt>
    <dgm:pt modelId="{DF69C16A-3246-6040-A4BC-2A52B39B1AD8}" type="pres">
      <dgm:prSet presAssocID="{60954D8E-0E27-4B20-8F9B-AD5F911A5C54}" presName="sibTrans" presStyleLbl="sibTrans1D1" presStyleIdx="5" presStyleCnt="7"/>
      <dgm:spPr/>
    </dgm:pt>
    <dgm:pt modelId="{9BB667D1-BB1B-9F43-9C1A-D0C43DEAF761}" type="pres">
      <dgm:prSet presAssocID="{60954D8E-0E27-4B20-8F9B-AD5F911A5C54}" presName="connectorText" presStyleLbl="sibTrans1D1" presStyleIdx="5" presStyleCnt="7"/>
      <dgm:spPr/>
    </dgm:pt>
    <dgm:pt modelId="{008FC74E-ED66-2D4E-B4F4-06A07E6BE76F}" type="pres">
      <dgm:prSet presAssocID="{140FF15A-F4FA-4214-BA58-9D68F1030C57}" presName="node" presStyleLbl="node1" presStyleIdx="6" presStyleCnt="8">
        <dgm:presLayoutVars>
          <dgm:bulletEnabled val="1"/>
        </dgm:presLayoutVars>
      </dgm:prSet>
      <dgm:spPr/>
    </dgm:pt>
    <dgm:pt modelId="{2B95B3A4-33D2-7D45-A392-D021ACD54C2B}" type="pres">
      <dgm:prSet presAssocID="{37B97594-6FB9-44F8-A488-E11B933CD9C4}" presName="sibTrans" presStyleLbl="sibTrans1D1" presStyleIdx="6" presStyleCnt="7"/>
      <dgm:spPr/>
    </dgm:pt>
    <dgm:pt modelId="{4BEF77F4-F7CA-5D42-B15A-27DDF5A91001}" type="pres">
      <dgm:prSet presAssocID="{37B97594-6FB9-44F8-A488-E11B933CD9C4}" presName="connectorText" presStyleLbl="sibTrans1D1" presStyleIdx="6" presStyleCnt="7"/>
      <dgm:spPr/>
    </dgm:pt>
    <dgm:pt modelId="{EE199FD0-F59E-3040-AC49-B49C6CBDB7DD}" type="pres">
      <dgm:prSet presAssocID="{C1D30891-D264-48B8-8001-12846A122862}" presName="node" presStyleLbl="node1" presStyleIdx="7" presStyleCnt="8">
        <dgm:presLayoutVars>
          <dgm:bulletEnabled val="1"/>
        </dgm:presLayoutVars>
      </dgm:prSet>
      <dgm:spPr/>
    </dgm:pt>
  </dgm:ptLst>
  <dgm:cxnLst>
    <dgm:cxn modelId="{A2F37C0F-3630-3947-9733-DDA120B22C22}" type="presOf" srcId="{56E46837-BED3-4C26-A6AF-E431362A024B}" destId="{D4ECC844-EA64-9D48-82E1-000D8B9DDB59}" srcOrd="0" destOrd="0" presId="urn:microsoft.com/office/officeart/2016/7/layout/RepeatingBendingProcessNew"/>
    <dgm:cxn modelId="{92C1021E-0707-6B4A-9C66-26FF09F8E2C5}" type="presOf" srcId="{94318067-2509-492D-99E7-B62F287D2246}" destId="{25987E20-3F82-064A-9442-1F44F8AF83AD}" srcOrd="0" destOrd="0" presId="urn:microsoft.com/office/officeart/2016/7/layout/RepeatingBendingProcessNew"/>
    <dgm:cxn modelId="{DD634831-37FF-504E-97E5-1300E1270C22}" type="presOf" srcId="{58BA0046-7057-4EA2-AA9A-34AD68DAEA6B}" destId="{827D2459-CCD9-AD4C-81B5-2146C6081FAB}" srcOrd="1" destOrd="0" presId="urn:microsoft.com/office/officeart/2016/7/layout/RepeatingBendingProcessNew"/>
    <dgm:cxn modelId="{25C02441-E3AA-EE4B-B84F-D7A7C9873C42}" type="presOf" srcId="{CA5391D5-BB8D-4AC3-BF93-A26F8B3CB099}" destId="{0368C4C8-9622-454E-83CE-BCF76676D790}" srcOrd="0" destOrd="0" presId="urn:microsoft.com/office/officeart/2016/7/layout/RepeatingBendingProcessNew"/>
    <dgm:cxn modelId="{54EF9F50-A508-E94C-B16C-D34B1DD3BB04}" type="presOf" srcId="{31D52581-2DE7-49A1-A3BC-7F3B72286C18}" destId="{9758B033-862C-FD4E-9CE5-8C902FDAC577}" srcOrd="0" destOrd="0" presId="urn:microsoft.com/office/officeart/2016/7/layout/RepeatingBendingProcessNew"/>
    <dgm:cxn modelId="{B6C5525A-C3F6-435E-8944-9DFBC4BCF6A6}" srcId="{73403C04-211B-4082-82A3-55442F7A4731}" destId="{CCBF23EF-EEED-45B0-9624-FEB56D604D26}" srcOrd="2" destOrd="0" parTransId="{A4CCF7ED-A0C2-433D-A9DD-A2768C2375AB}" sibTransId="{58BA0046-7057-4EA2-AA9A-34AD68DAEA6B}"/>
    <dgm:cxn modelId="{98D3DF5D-BBF3-AF44-A363-DF9A627E36A6}" type="presOf" srcId="{3E163AB0-A0EE-4BB6-B1D9-E79FFD5A781A}" destId="{2F796D79-3AB6-C242-8F5D-02E4CD55E82F}" srcOrd="1" destOrd="0" presId="urn:microsoft.com/office/officeart/2016/7/layout/RepeatingBendingProcessNew"/>
    <dgm:cxn modelId="{75FC8562-37E6-4743-9BAB-48870BA1D48C}" type="presOf" srcId="{C1D30891-D264-48B8-8001-12846A122862}" destId="{EE199FD0-F59E-3040-AC49-B49C6CBDB7DD}" srcOrd="0" destOrd="0" presId="urn:microsoft.com/office/officeart/2016/7/layout/RepeatingBendingProcessNew"/>
    <dgm:cxn modelId="{636A6C65-CD43-A546-8C88-11ECADABF502}" type="presOf" srcId="{3E163AB0-A0EE-4BB6-B1D9-E79FFD5A781A}" destId="{6F13CF0F-9E10-9445-A2E1-7A515454ECAF}" srcOrd="0" destOrd="0" presId="urn:microsoft.com/office/officeart/2016/7/layout/RepeatingBendingProcessNew"/>
    <dgm:cxn modelId="{F877A268-3428-4041-ACF6-4EFB2F1B0A2E}" type="presOf" srcId="{041D8FFE-31DF-4FC1-9BBB-08CF5CA6FE32}" destId="{078B08DE-1B11-F746-91C5-CACE031216DE}" srcOrd="0" destOrd="0" presId="urn:microsoft.com/office/officeart/2016/7/layout/RepeatingBendingProcessNew"/>
    <dgm:cxn modelId="{8FDF6B6F-38BA-455D-8905-743DF1840D46}" srcId="{73403C04-211B-4082-82A3-55442F7A4731}" destId="{041D8FFE-31DF-4FC1-9BBB-08CF5CA6FE32}" srcOrd="5" destOrd="0" parTransId="{EA75FD10-29E2-4919-A6F3-91352520297B}" sibTransId="{60954D8E-0E27-4B20-8F9B-AD5F911A5C54}"/>
    <dgm:cxn modelId="{34927974-7144-EC44-9A4C-C1B31E6470BD}" type="presOf" srcId="{CCBF23EF-EEED-45B0-9624-FEB56D604D26}" destId="{B5362B2B-40CA-0040-B802-863107951C9C}" srcOrd="0" destOrd="0" presId="urn:microsoft.com/office/officeart/2016/7/layout/RepeatingBendingProcessNew"/>
    <dgm:cxn modelId="{217C1775-98BF-F643-AD79-95D01254F3E8}" type="presOf" srcId="{B316C7A4-6785-42CA-B9A0-4A1ACF1D4166}" destId="{45A65294-3405-574A-90AE-B1A9C97500E9}" srcOrd="1" destOrd="0" presId="urn:microsoft.com/office/officeart/2016/7/layout/RepeatingBendingProcessNew"/>
    <dgm:cxn modelId="{DAD0AF81-6A81-440B-A4BA-3038B37FF9B4}" srcId="{73403C04-211B-4082-82A3-55442F7A4731}" destId="{31D52581-2DE7-49A1-A3BC-7F3B72286C18}" srcOrd="3" destOrd="0" parTransId="{6616F5D0-5F46-46DC-B64C-8E25B41BA9EC}" sibTransId="{B316C7A4-6785-42CA-B9A0-4A1ACF1D4166}"/>
    <dgm:cxn modelId="{30A7778D-0E3A-F34B-A559-2F793F5D25BB}" type="presOf" srcId="{901678F4-2F85-4230-8DC3-64572E099A33}" destId="{BE722E22-024C-C042-92A9-E5DAA99E14AB}" srcOrd="1" destOrd="0" presId="urn:microsoft.com/office/officeart/2016/7/layout/RepeatingBendingProcessNew"/>
    <dgm:cxn modelId="{F3E8D194-DF17-BD48-8192-4F76DA1A9763}" type="presOf" srcId="{60954D8E-0E27-4B20-8F9B-AD5F911A5C54}" destId="{DF69C16A-3246-6040-A4BC-2A52B39B1AD8}" srcOrd="0" destOrd="0" presId="urn:microsoft.com/office/officeart/2016/7/layout/RepeatingBendingProcessNew"/>
    <dgm:cxn modelId="{04FE7B97-5CD3-DB4B-8359-26016B6A9156}" type="presOf" srcId="{58BA0046-7057-4EA2-AA9A-34AD68DAEA6B}" destId="{B8861984-5109-4241-8089-5A6AEE507545}" srcOrd="0" destOrd="0" presId="urn:microsoft.com/office/officeart/2016/7/layout/RepeatingBendingProcessNew"/>
    <dgm:cxn modelId="{6522FE99-77FC-554C-BBD4-EFE8AB4A5C5A}" type="presOf" srcId="{1765CD01-F290-4D7E-B9D9-91E206B6BEBF}" destId="{D8726FCB-AB72-5549-B386-BA154EF9DAAC}" srcOrd="1" destOrd="0" presId="urn:microsoft.com/office/officeart/2016/7/layout/RepeatingBendingProcessNew"/>
    <dgm:cxn modelId="{C3EDEB9A-B97F-FF4F-B9C6-E25057FF7316}" type="presOf" srcId="{60954D8E-0E27-4B20-8F9B-AD5F911A5C54}" destId="{9BB667D1-BB1B-9F43-9C1A-D0C43DEAF761}" srcOrd="1" destOrd="0" presId="urn:microsoft.com/office/officeart/2016/7/layout/RepeatingBendingProcessNew"/>
    <dgm:cxn modelId="{01C6799E-C2F7-449F-A76B-11FC188E153D}" srcId="{73403C04-211B-4082-82A3-55442F7A4731}" destId="{56E46837-BED3-4C26-A6AF-E431362A024B}" srcOrd="1" destOrd="0" parTransId="{660886EC-D167-4E36-8098-EB9DE39E854E}" sibTransId="{1765CD01-F290-4D7E-B9D9-91E206B6BEBF}"/>
    <dgm:cxn modelId="{59FB25A1-C742-6D44-A9F9-DE522E5E2A93}" type="presOf" srcId="{73403C04-211B-4082-82A3-55442F7A4731}" destId="{6E7D0D82-55EB-4244-9D95-49BC3887649E}" srcOrd="0" destOrd="0" presId="urn:microsoft.com/office/officeart/2016/7/layout/RepeatingBendingProcessNew"/>
    <dgm:cxn modelId="{652982A5-BE4B-0D49-B46D-7839D278281D}" type="presOf" srcId="{1765CD01-F290-4D7E-B9D9-91E206B6BEBF}" destId="{9D39E5FB-4975-2345-9C28-8160F5BC088C}" srcOrd="0" destOrd="0" presId="urn:microsoft.com/office/officeart/2016/7/layout/RepeatingBendingProcessNew"/>
    <dgm:cxn modelId="{87A55FB6-6332-6C45-8C09-D646DAF0DB14}" type="presOf" srcId="{B316C7A4-6785-42CA-B9A0-4A1ACF1D4166}" destId="{09705BC1-4073-2C45-A9E9-D8247859C81A}" srcOrd="0" destOrd="0" presId="urn:microsoft.com/office/officeart/2016/7/layout/RepeatingBendingProcessNew"/>
    <dgm:cxn modelId="{FA02D8C8-423E-564E-9B2C-801D5E36C08B}" type="presOf" srcId="{37B97594-6FB9-44F8-A488-E11B933CD9C4}" destId="{4BEF77F4-F7CA-5D42-B15A-27DDF5A91001}" srcOrd="1" destOrd="0" presId="urn:microsoft.com/office/officeart/2016/7/layout/RepeatingBendingProcessNew"/>
    <dgm:cxn modelId="{21EF61CA-93D3-4024-85F6-3263D396840F}" srcId="{73403C04-211B-4082-82A3-55442F7A4731}" destId="{94318067-2509-492D-99E7-B62F287D2246}" srcOrd="0" destOrd="0" parTransId="{2B72151B-7225-466A-8F43-1BC2ABB92345}" sibTransId="{901678F4-2F85-4230-8DC3-64572E099A33}"/>
    <dgm:cxn modelId="{26FFA9D0-6C97-483F-A9E8-4C64D87D892C}" srcId="{73403C04-211B-4082-82A3-55442F7A4731}" destId="{CA5391D5-BB8D-4AC3-BF93-A26F8B3CB099}" srcOrd="4" destOrd="0" parTransId="{CA597170-F3E3-4E6A-920A-D26988861A97}" sibTransId="{3E163AB0-A0EE-4BB6-B1D9-E79FFD5A781A}"/>
    <dgm:cxn modelId="{C02090D2-39CA-F14D-B788-6AB3A977A3B3}" type="presOf" srcId="{37B97594-6FB9-44F8-A488-E11B933CD9C4}" destId="{2B95B3A4-33D2-7D45-A392-D021ACD54C2B}" srcOrd="0" destOrd="0" presId="urn:microsoft.com/office/officeart/2016/7/layout/RepeatingBendingProcessNew"/>
    <dgm:cxn modelId="{3FAE84DC-51F5-40D0-BC89-E438FFB6270D}" srcId="{73403C04-211B-4082-82A3-55442F7A4731}" destId="{C1D30891-D264-48B8-8001-12846A122862}" srcOrd="7" destOrd="0" parTransId="{D989DBAD-274A-4C47-9E51-D5CD9EB2EEAB}" sibTransId="{C2951C47-2941-4C7E-AD39-F96F3979FA25}"/>
    <dgm:cxn modelId="{A3BED6E8-5D89-5740-9087-CE757198649C}" type="presOf" srcId="{901678F4-2F85-4230-8DC3-64572E099A33}" destId="{1A14EF1F-82D5-A540-9DBF-0FE9A67D7F33}" srcOrd="0" destOrd="0" presId="urn:microsoft.com/office/officeart/2016/7/layout/RepeatingBendingProcessNew"/>
    <dgm:cxn modelId="{90D76BED-9254-49F2-B22F-7BF8AE85F045}" srcId="{73403C04-211B-4082-82A3-55442F7A4731}" destId="{140FF15A-F4FA-4214-BA58-9D68F1030C57}" srcOrd="6" destOrd="0" parTransId="{BAA921CB-55C5-4EAA-8EED-7D97D23F157A}" sibTransId="{37B97594-6FB9-44F8-A488-E11B933CD9C4}"/>
    <dgm:cxn modelId="{7FBE90FA-B0E2-2F44-89F0-ADAE4AC78D49}" type="presOf" srcId="{140FF15A-F4FA-4214-BA58-9D68F1030C57}" destId="{008FC74E-ED66-2D4E-B4F4-06A07E6BE76F}" srcOrd="0" destOrd="0" presId="urn:microsoft.com/office/officeart/2016/7/layout/RepeatingBendingProcessNew"/>
    <dgm:cxn modelId="{A0BC317D-F5F2-B944-894F-D542D2C11B39}" type="presParOf" srcId="{6E7D0D82-55EB-4244-9D95-49BC3887649E}" destId="{25987E20-3F82-064A-9442-1F44F8AF83AD}" srcOrd="0" destOrd="0" presId="urn:microsoft.com/office/officeart/2016/7/layout/RepeatingBendingProcessNew"/>
    <dgm:cxn modelId="{531D4E25-D6F9-9A4F-9612-6F80023329F0}" type="presParOf" srcId="{6E7D0D82-55EB-4244-9D95-49BC3887649E}" destId="{1A14EF1F-82D5-A540-9DBF-0FE9A67D7F33}" srcOrd="1" destOrd="0" presId="urn:microsoft.com/office/officeart/2016/7/layout/RepeatingBendingProcessNew"/>
    <dgm:cxn modelId="{AD649B57-A165-974F-97B5-B27D4738242C}" type="presParOf" srcId="{1A14EF1F-82D5-A540-9DBF-0FE9A67D7F33}" destId="{BE722E22-024C-C042-92A9-E5DAA99E14AB}" srcOrd="0" destOrd="0" presId="urn:microsoft.com/office/officeart/2016/7/layout/RepeatingBendingProcessNew"/>
    <dgm:cxn modelId="{AF416464-891C-F74B-AA82-617891532965}" type="presParOf" srcId="{6E7D0D82-55EB-4244-9D95-49BC3887649E}" destId="{D4ECC844-EA64-9D48-82E1-000D8B9DDB59}" srcOrd="2" destOrd="0" presId="urn:microsoft.com/office/officeart/2016/7/layout/RepeatingBendingProcessNew"/>
    <dgm:cxn modelId="{BF7FE944-7B04-2A47-882F-5703E431F323}" type="presParOf" srcId="{6E7D0D82-55EB-4244-9D95-49BC3887649E}" destId="{9D39E5FB-4975-2345-9C28-8160F5BC088C}" srcOrd="3" destOrd="0" presId="urn:microsoft.com/office/officeart/2016/7/layout/RepeatingBendingProcessNew"/>
    <dgm:cxn modelId="{7830E626-3544-E542-BD10-75E810E73955}" type="presParOf" srcId="{9D39E5FB-4975-2345-9C28-8160F5BC088C}" destId="{D8726FCB-AB72-5549-B386-BA154EF9DAAC}" srcOrd="0" destOrd="0" presId="urn:microsoft.com/office/officeart/2016/7/layout/RepeatingBendingProcessNew"/>
    <dgm:cxn modelId="{8037929B-C388-344A-8BF4-E530AB227132}" type="presParOf" srcId="{6E7D0D82-55EB-4244-9D95-49BC3887649E}" destId="{B5362B2B-40CA-0040-B802-863107951C9C}" srcOrd="4" destOrd="0" presId="urn:microsoft.com/office/officeart/2016/7/layout/RepeatingBendingProcessNew"/>
    <dgm:cxn modelId="{6DE872E8-70D6-564E-9565-5B118B8D31DE}" type="presParOf" srcId="{6E7D0D82-55EB-4244-9D95-49BC3887649E}" destId="{B8861984-5109-4241-8089-5A6AEE507545}" srcOrd="5" destOrd="0" presId="urn:microsoft.com/office/officeart/2016/7/layout/RepeatingBendingProcessNew"/>
    <dgm:cxn modelId="{E59385FA-5BAC-CF48-B4B1-6362CC59D0BE}" type="presParOf" srcId="{B8861984-5109-4241-8089-5A6AEE507545}" destId="{827D2459-CCD9-AD4C-81B5-2146C6081FAB}" srcOrd="0" destOrd="0" presId="urn:microsoft.com/office/officeart/2016/7/layout/RepeatingBendingProcessNew"/>
    <dgm:cxn modelId="{FA6F9F6E-6169-134D-90AA-C204CCD9C045}" type="presParOf" srcId="{6E7D0D82-55EB-4244-9D95-49BC3887649E}" destId="{9758B033-862C-FD4E-9CE5-8C902FDAC577}" srcOrd="6" destOrd="0" presId="urn:microsoft.com/office/officeart/2016/7/layout/RepeatingBendingProcessNew"/>
    <dgm:cxn modelId="{74EDA4A7-F497-DA4C-BA57-2FFAAB3C6BBF}" type="presParOf" srcId="{6E7D0D82-55EB-4244-9D95-49BC3887649E}" destId="{09705BC1-4073-2C45-A9E9-D8247859C81A}" srcOrd="7" destOrd="0" presId="urn:microsoft.com/office/officeart/2016/7/layout/RepeatingBendingProcessNew"/>
    <dgm:cxn modelId="{0A7BA496-407A-AB40-9D3A-B79F8032B5E9}" type="presParOf" srcId="{09705BC1-4073-2C45-A9E9-D8247859C81A}" destId="{45A65294-3405-574A-90AE-B1A9C97500E9}" srcOrd="0" destOrd="0" presId="urn:microsoft.com/office/officeart/2016/7/layout/RepeatingBendingProcessNew"/>
    <dgm:cxn modelId="{6D55940C-32F2-5D48-8D0F-91BD218C7DF0}" type="presParOf" srcId="{6E7D0D82-55EB-4244-9D95-49BC3887649E}" destId="{0368C4C8-9622-454E-83CE-BCF76676D790}" srcOrd="8" destOrd="0" presId="urn:microsoft.com/office/officeart/2016/7/layout/RepeatingBendingProcessNew"/>
    <dgm:cxn modelId="{18E32731-D6E0-5947-905B-F294AB3E5E07}" type="presParOf" srcId="{6E7D0D82-55EB-4244-9D95-49BC3887649E}" destId="{6F13CF0F-9E10-9445-A2E1-7A515454ECAF}" srcOrd="9" destOrd="0" presId="urn:microsoft.com/office/officeart/2016/7/layout/RepeatingBendingProcessNew"/>
    <dgm:cxn modelId="{47E7DC14-EB74-8441-B1A7-AC060A3E5671}" type="presParOf" srcId="{6F13CF0F-9E10-9445-A2E1-7A515454ECAF}" destId="{2F796D79-3AB6-C242-8F5D-02E4CD55E82F}" srcOrd="0" destOrd="0" presId="urn:microsoft.com/office/officeart/2016/7/layout/RepeatingBendingProcessNew"/>
    <dgm:cxn modelId="{DA1EEBEF-1369-ED4B-B535-00AF965457C7}" type="presParOf" srcId="{6E7D0D82-55EB-4244-9D95-49BC3887649E}" destId="{078B08DE-1B11-F746-91C5-CACE031216DE}" srcOrd="10" destOrd="0" presId="urn:microsoft.com/office/officeart/2016/7/layout/RepeatingBendingProcessNew"/>
    <dgm:cxn modelId="{F1D46675-BA74-7942-9D2B-D4B5FF70B848}" type="presParOf" srcId="{6E7D0D82-55EB-4244-9D95-49BC3887649E}" destId="{DF69C16A-3246-6040-A4BC-2A52B39B1AD8}" srcOrd="11" destOrd="0" presId="urn:microsoft.com/office/officeart/2016/7/layout/RepeatingBendingProcessNew"/>
    <dgm:cxn modelId="{701532BE-E628-714E-9156-893558468A15}" type="presParOf" srcId="{DF69C16A-3246-6040-A4BC-2A52B39B1AD8}" destId="{9BB667D1-BB1B-9F43-9C1A-D0C43DEAF761}" srcOrd="0" destOrd="0" presId="urn:microsoft.com/office/officeart/2016/7/layout/RepeatingBendingProcessNew"/>
    <dgm:cxn modelId="{D3AF42B2-B4A8-C243-B80A-FC435DFFDB25}" type="presParOf" srcId="{6E7D0D82-55EB-4244-9D95-49BC3887649E}" destId="{008FC74E-ED66-2D4E-B4F4-06A07E6BE76F}" srcOrd="12" destOrd="0" presId="urn:microsoft.com/office/officeart/2016/7/layout/RepeatingBendingProcessNew"/>
    <dgm:cxn modelId="{1AB83C6F-2AE4-2246-8789-F965D934FAC9}" type="presParOf" srcId="{6E7D0D82-55EB-4244-9D95-49BC3887649E}" destId="{2B95B3A4-33D2-7D45-A392-D021ACD54C2B}" srcOrd="13" destOrd="0" presId="urn:microsoft.com/office/officeart/2016/7/layout/RepeatingBendingProcessNew"/>
    <dgm:cxn modelId="{A92126A5-F9A4-AB41-A5E1-32AAE352301B}" type="presParOf" srcId="{2B95B3A4-33D2-7D45-A392-D021ACD54C2B}" destId="{4BEF77F4-F7CA-5D42-B15A-27DDF5A91001}" srcOrd="0" destOrd="0" presId="urn:microsoft.com/office/officeart/2016/7/layout/RepeatingBendingProcessNew"/>
    <dgm:cxn modelId="{FAA9A5ED-668E-7F49-8D54-2F60B789471F}" type="presParOf" srcId="{6E7D0D82-55EB-4244-9D95-49BC3887649E}" destId="{EE199FD0-F59E-3040-AC49-B49C6CBDB7DD}"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F9835B-257F-4FB6-8D60-1B48AC951275}"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AB076D4C-2AA6-44ED-BC33-BAB10AD9352D}">
      <dgm:prSet/>
      <dgm:spPr/>
      <dgm:t>
        <a:bodyPr/>
        <a:lstStyle/>
        <a:p>
          <a:r>
            <a:rPr lang="en-GB" b="0" i="0" dirty="0"/>
            <a:t>Understanding and accounting for different epistemologies is important for developing solutions to contemporary challenges where a range of disciplines and practices converge, each with their own methods and assumptions regarding the adequacy and legitimacy of knowledge.</a:t>
          </a:r>
          <a:endParaRPr lang="en-US" dirty="0"/>
        </a:p>
      </dgm:t>
    </dgm:pt>
    <dgm:pt modelId="{3F7CC6E4-9C8B-4FC7-B0F0-7D0E50C4FA44}" type="parTrans" cxnId="{80245853-9ACB-42B0-B0BA-453957BDA9BA}">
      <dgm:prSet/>
      <dgm:spPr/>
      <dgm:t>
        <a:bodyPr/>
        <a:lstStyle/>
        <a:p>
          <a:endParaRPr lang="en-US"/>
        </a:p>
      </dgm:t>
    </dgm:pt>
    <dgm:pt modelId="{91829B46-EBF3-47E4-B63E-B8B59270F652}" type="sibTrans" cxnId="{80245853-9ACB-42B0-B0BA-453957BDA9BA}">
      <dgm:prSet/>
      <dgm:spPr/>
      <dgm:t>
        <a:bodyPr/>
        <a:lstStyle/>
        <a:p>
          <a:endParaRPr lang="en-US"/>
        </a:p>
      </dgm:t>
    </dgm:pt>
    <dgm:pt modelId="{A8143F63-C0E3-45FE-AF3D-AAE69D01A223}">
      <dgm:prSet/>
      <dgm:spPr/>
      <dgm:t>
        <a:bodyPr/>
        <a:lstStyle/>
        <a:p>
          <a:r>
            <a:rPr lang="en-GB" b="0" i="0"/>
            <a:t>To help researchers understand different epistemologies and their influence on integrative research practices there are five questions they can ask themselves (and one another).</a:t>
          </a:r>
          <a:endParaRPr lang="en-US"/>
        </a:p>
      </dgm:t>
    </dgm:pt>
    <dgm:pt modelId="{C7F2AD85-E888-4BD2-978E-E988C1DCB624}" type="parTrans" cxnId="{789D0E1F-22E0-4897-B600-E9D74C1C5F8E}">
      <dgm:prSet/>
      <dgm:spPr/>
      <dgm:t>
        <a:bodyPr/>
        <a:lstStyle/>
        <a:p>
          <a:endParaRPr lang="en-US"/>
        </a:p>
      </dgm:t>
    </dgm:pt>
    <dgm:pt modelId="{C7D926A6-63EC-43EE-9AC6-5A4538799181}" type="sibTrans" cxnId="{789D0E1F-22E0-4897-B600-E9D74C1C5F8E}">
      <dgm:prSet/>
      <dgm:spPr/>
      <dgm:t>
        <a:bodyPr/>
        <a:lstStyle/>
        <a:p>
          <a:endParaRPr lang="en-US"/>
        </a:p>
      </dgm:t>
    </dgm:pt>
    <dgm:pt modelId="{E694507F-DE18-4B3F-A326-A9BDDD9C34A3}" type="pres">
      <dgm:prSet presAssocID="{39F9835B-257F-4FB6-8D60-1B48AC951275}" presName="vert0" presStyleCnt="0">
        <dgm:presLayoutVars>
          <dgm:dir/>
          <dgm:animOne val="branch"/>
          <dgm:animLvl val="lvl"/>
        </dgm:presLayoutVars>
      </dgm:prSet>
      <dgm:spPr/>
    </dgm:pt>
    <dgm:pt modelId="{E8EA6510-F576-41ED-BEA0-4EAA11FCD0EC}" type="pres">
      <dgm:prSet presAssocID="{AB076D4C-2AA6-44ED-BC33-BAB10AD9352D}" presName="thickLine" presStyleLbl="alignNode1" presStyleIdx="0" presStyleCnt="2"/>
      <dgm:spPr/>
    </dgm:pt>
    <dgm:pt modelId="{D5072639-2B75-4252-B07C-7C09539D9816}" type="pres">
      <dgm:prSet presAssocID="{AB076D4C-2AA6-44ED-BC33-BAB10AD9352D}" presName="horz1" presStyleCnt="0"/>
      <dgm:spPr/>
    </dgm:pt>
    <dgm:pt modelId="{1864F8A5-7274-478D-9EB1-12734176E801}" type="pres">
      <dgm:prSet presAssocID="{AB076D4C-2AA6-44ED-BC33-BAB10AD9352D}" presName="tx1" presStyleLbl="revTx" presStyleIdx="0" presStyleCnt="2"/>
      <dgm:spPr/>
    </dgm:pt>
    <dgm:pt modelId="{756BB503-A69A-44F0-96F9-872C861257DA}" type="pres">
      <dgm:prSet presAssocID="{AB076D4C-2AA6-44ED-BC33-BAB10AD9352D}" presName="vert1" presStyleCnt="0"/>
      <dgm:spPr/>
    </dgm:pt>
    <dgm:pt modelId="{7CF52D39-41D0-4DEC-8E74-B6E139DF374E}" type="pres">
      <dgm:prSet presAssocID="{A8143F63-C0E3-45FE-AF3D-AAE69D01A223}" presName="thickLine" presStyleLbl="alignNode1" presStyleIdx="1" presStyleCnt="2"/>
      <dgm:spPr/>
    </dgm:pt>
    <dgm:pt modelId="{1E5132F0-E938-47E4-A270-FA874E71F140}" type="pres">
      <dgm:prSet presAssocID="{A8143F63-C0E3-45FE-AF3D-AAE69D01A223}" presName="horz1" presStyleCnt="0"/>
      <dgm:spPr/>
    </dgm:pt>
    <dgm:pt modelId="{D4544F2B-AC61-4176-A57B-6E836F3D0B2C}" type="pres">
      <dgm:prSet presAssocID="{A8143F63-C0E3-45FE-AF3D-AAE69D01A223}" presName="tx1" presStyleLbl="revTx" presStyleIdx="1" presStyleCnt="2"/>
      <dgm:spPr/>
    </dgm:pt>
    <dgm:pt modelId="{F5C1C2EE-D31C-442F-BBF3-8264FB6BF045}" type="pres">
      <dgm:prSet presAssocID="{A8143F63-C0E3-45FE-AF3D-AAE69D01A223}" presName="vert1" presStyleCnt="0"/>
      <dgm:spPr/>
    </dgm:pt>
  </dgm:ptLst>
  <dgm:cxnLst>
    <dgm:cxn modelId="{789D0E1F-22E0-4897-B600-E9D74C1C5F8E}" srcId="{39F9835B-257F-4FB6-8D60-1B48AC951275}" destId="{A8143F63-C0E3-45FE-AF3D-AAE69D01A223}" srcOrd="1" destOrd="0" parTransId="{C7F2AD85-E888-4BD2-978E-E988C1DCB624}" sibTransId="{C7D926A6-63EC-43EE-9AC6-5A4538799181}"/>
    <dgm:cxn modelId="{80245853-9ACB-42B0-B0BA-453957BDA9BA}" srcId="{39F9835B-257F-4FB6-8D60-1B48AC951275}" destId="{AB076D4C-2AA6-44ED-BC33-BAB10AD9352D}" srcOrd="0" destOrd="0" parTransId="{3F7CC6E4-9C8B-4FC7-B0F0-7D0E50C4FA44}" sibTransId="{91829B46-EBF3-47E4-B63E-B8B59270F652}"/>
    <dgm:cxn modelId="{EA186E6B-5135-4F7A-A924-BEECAC1B3903}" type="presOf" srcId="{A8143F63-C0E3-45FE-AF3D-AAE69D01A223}" destId="{D4544F2B-AC61-4176-A57B-6E836F3D0B2C}" srcOrd="0" destOrd="0" presId="urn:microsoft.com/office/officeart/2008/layout/LinedList"/>
    <dgm:cxn modelId="{D60A5785-FD89-4E41-8EF9-C571A0E31AB6}" type="presOf" srcId="{39F9835B-257F-4FB6-8D60-1B48AC951275}" destId="{E694507F-DE18-4B3F-A326-A9BDDD9C34A3}" srcOrd="0" destOrd="0" presId="urn:microsoft.com/office/officeart/2008/layout/LinedList"/>
    <dgm:cxn modelId="{55E7E9FF-05BD-456A-82FB-D7C953A212E2}" type="presOf" srcId="{AB076D4C-2AA6-44ED-BC33-BAB10AD9352D}" destId="{1864F8A5-7274-478D-9EB1-12734176E801}" srcOrd="0" destOrd="0" presId="urn:microsoft.com/office/officeart/2008/layout/LinedList"/>
    <dgm:cxn modelId="{A97D1463-CEFF-4E74-9A06-C3F28838E95F}" type="presParOf" srcId="{E694507F-DE18-4B3F-A326-A9BDDD9C34A3}" destId="{E8EA6510-F576-41ED-BEA0-4EAA11FCD0EC}" srcOrd="0" destOrd="0" presId="urn:microsoft.com/office/officeart/2008/layout/LinedList"/>
    <dgm:cxn modelId="{E24887D8-61BE-48D9-8810-95B4A7938731}" type="presParOf" srcId="{E694507F-DE18-4B3F-A326-A9BDDD9C34A3}" destId="{D5072639-2B75-4252-B07C-7C09539D9816}" srcOrd="1" destOrd="0" presId="urn:microsoft.com/office/officeart/2008/layout/LinedList"/>
    <dgm:cxn modelId="{BB8B5F21-AFF9-4497-BA07-00D0506EE018}" type="presParOf" srcId="{D5072639-2B75-4252-B07C-7C09539D9816}" destId="{1864F8A5-7274-478D-9EB1-12734176E801}" srcOrd="0" destOrd="0" presId="urn:microsoft.com/office/officeart/2008/layout/LinedList"/>
    <dgm:cxn modelId="{3A34E27B-7DCC-47CB-9B51-82D9F58477F0}" type="presParOf" srcId="{D5072639-2B75-4252-B07C-7C09539D9816}" destId="{756BB503-A69A-44F0-96F9-872C861257DA}" srcOrd="1" destOrd="0" presId="urn:microsoft.com/office/officeart/2008/layout/LinedList"/>
    <dgm:cxn modelId="{1E340C42-748F-4223-B435-801DD344D273}" type="presParOf" srcId="{E694507F-DE18-4B3F-A326-A9BDDD9C34A3}" destId="{7CF52D39-41D0-4DEC-8E74-B6E139DF374E}" srcOrd="2" destOrd="0" presId="urn:microsoft.com/office/officeart/2008/layout/LinedList"/>
    <dgm:cxn modelId="{B23A27B5-FE5E-4AA8-87BD-62C4511CCEF8}" type="presParOf" srcId="{E694507F-DE18-4B3F-A326-A9BDDD9C34A3}" destId="{1E5132F0-E938-47E4-A270-FA874E71F140}" srcOrd="3" destOrd="0" presId="urn:microsoft.com/office/officeart/2008/layout/LinedList"/>
    <dgm:cxn modelId="{B017B1E6-75B6-4917-A4CC-E4F5A2618281}" type="presParOf" srcId="{1E5132F0-E938-47E4-A270-FA874E71F140}" destId="{D4544F2B-AC61-4176-A57B-6E836F3D0B2C}" srcOrd="0" destOrd="0" presId="urn:microsoft.com/office/officeart/2008/layout/LinedList"/>
    <dgm:cxn modelId="{9F4D610F-C4F9-4372-A7A7-C8DF4ECE2B75}" type="presParOf" srcId="{1E5132F0-E938-47E4-A270-FA874E71F140}" destId="{F5C1C2EE-D31C-442F-BBF3-8264FB6BF0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4EF1F-82D5-A540-9DBF-0FE9A67D7F33}">
      <dsp:nvSpPr>
        <dsp:cNvPr id="0" name=""/>
        <dsp:cNvSpPr/>
      </dsp:nvSpPr>
      <dsp:spPr>
        <a:xfrm>
          <a:off x="2323639" y="799743"/>
          <a:ext cx="503752" cy="91440"/>
        </a:xfrm>
        <a:custGeom>
          <a:avLst/>
          <a:gdLst/>
          <a:ahLst/>
          <a:cxnLst/>
          <a:rect l="0" t="0" r="0" b="0"/>
          <a:pathLst>
            <a:path>
              <a:moveTo>
                <a:pt x="0" y="45720"/>
              </a:moveTo>
              <a:lnTo>
                <a:pt x="50375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2156" y="842791"/>
        <a:ext cx="26717" cy="5343"/>
      </dsp:txXfrm>
    </dsp:sp>
    <dsp:sp modelId="{25987E20-3F82-064A-9442-1F44F8AF83AD}">
      <dsp:nvSpPr>
        <dsp:cNvPr id="0" name=""/>
        <dsp:cNvSpPr/>
      </dsp:nvSpPr>
      <dsp:spPr>
        <a:xfrm>
          <a:off x="2168" y="148482"/>
          <a:ext cx="2323270" cy="139396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will your starting point be (theory or phenomena)?</a:t>
          </a:r>
          <a:endParaRPr lang="en-US" sz="1800" kern="1200"/>
        </a:p>
      </dsp:txBody>
      <dsp:txXfrm>
        <a:off x="2168" y="148482"/>
        <a:ext cx="2323270" cy="1393962"/>
      </dsp:txXfrm>
    </dsp:sp>
    <dsp:sp modelId="{9D39E5FB-4975-2345-9C28-8160F5BC088C}">
      <dsp:nvSpPr>
        <dsp:cNvPr id="0" name=""/>
        <dsp:cNvSpPr/>
      </dsp:nvSpPr>
      <dsp:spPr>
        <a:xfrm>
          <a:off x="5181262" y="799743"/>
          <a:ext cx="503752" cy="91440"/>
        </a:xfrm>
        <a:custGeom>
          <a:avLst/>
          <a:gdLst/>
          <a:ahLst/>
          <a:cxnLst/>
          <a:rect l="0" t="0" r="0" b="0"/>
          <a:pathLst>
            <a:path>
              <a:moveTo>
                <a:pt x="0" y="45720"/>
              </a:moveTo>
              <a:lnTo>
                <a:pt x="503752"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19779" y="842791"/>
        <a:ext cx="26717" cy="5343"/>
      </dsp:txXfrm>
    </dsp:sp>
    <dsp:sp modelId="{D4ECC844-EA64-9D48-82E1-000D8B9DDB59}">
      <dsp:nvSpPr>
        <dsp:cNvPr id="0" name=""/>
        <dsp:cNvSpPr/>
      </dsp:nvSpPr>
      <dsp:spPr>
        <a:xfrm>
          <a:off x="2859791" y="148482"/>
          <a:ext cx="2323270" cy="139396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research objects/phenomena will you focus on? </a:t>
          </a:r>
          <a:endParaRPr lang="en-US" sz="1800" kern="1200"/>
        </a:p>
      </dsp:txBody>
      <dsp:txXfrm>
        <a:off x="2859791" y="148482"/>
        <a:ext cx="2323270" cy="1393962"/>
      </dsp:txXfrm>
    </dsp:sp>
    <dsp:sp modelId="{B8861984-5109-4241-8089-5A6AEE507545}">
      <dsp:nvSpPr>
        <dsp:cNvPr id="0" name=""/>
        <dsp:cNvSpPr/>
      </dsp:nvSpPr>
      <dsp:spPr>
        <a:xfrm>
          <a:off x="8038885" y="799743"/>
          <a:ext cx="503752" cy="91440"/>
        </a:xfrm>
        <a:custGeom>
          <a:avLst/>
          <a:gdLst/>
          <a:ahLst/>
          <a:cxnLst/>
          <a:rect l="0" t="0" r="0" b="0"/>
          <a:pathLst>
            <a:path>
              <a:moveTo>
                <a:pt x="0" y="45720"/>
              </a:moveTo>
              <a:lnTo>
                <a:pt x="503752"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77402" y="842791"/>
        <a:ext cx="26717" cy="5343"/>
      </dsp:txXfrm>
    </dsp:sp>
    <dsp:sp modelId="{B5362B2B-40CA-0040-B802-863107951C9C}">
      <dsp:nvSpPr>
        <dsp:cNvPr id="0" name=""/>
        <dsp:cNvSpPr/>
      </dsp:nvSpPr>
      <dsp:spPr>
        <a:xfrm>
          <a:off x="5717414" y="148482"/>
          <a:ext cx="2323270" cy="139396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theories will you choose?</a:t>
          </a:r>
          <a:endParaRPr lang="en-US" sz="1800" kern="1200"/>
        </a:p>
      </dsp:txBody>
      <dsp:txXfrm>
        <a:off x="5717414" y="148482"/>
        <a:ext cx="2323270" cy="1393962"/>
      </dsp:txXfrm>
    </dsp:sp>
    <dsp:sp modelId="{09705BC1-4073-2C45-A9E9-D8247859C81A}">
      <dsp:nvSpPr>
        <dsp:cNvPr id="0" name=""/>
        <dsp:cNvSpPr/>
      </dsp:nvSpPr>
      <dsp:spPr>
        <a:xfrm>
          <a:off x="1163804" y="1540644"/>
          <a:ext cx="8572868" cy="503752"/>
        </a:xfrm>
        <a:custGeom>
          <a:avLst/>
          <a:gdLst/>
          <a:ahLst/>
          <a:cxnLst/>
          <a:rect l="0" t="0" r="0" b="0"/>
          <a:pathLst>
            <a:path>
              <a:moveTo>
                <a:pt x="8572868" y="0"/>
              </a:moveTo>
              <a:lnTo>
                <a:pt x="8572868" y="268976"/>
              </a:lnTo>
              <a:lnTo>
                <a:pt x="0" y="268976"/>
              </a:lnTo>
              <a:lnTo>
                <a:pt x="0" y="503752"/>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5500" y="1789849"/>
        <a:ext cx="429475" cy="5343"/>
      </dsp:txXfrm>
    </dsp:sp>
    <dsp:sp modelId="{9758B033-862C-FD4E-9CE5-8C902FDAC577}">
      <dsp:nvSpPr>
        <dsp:cNvPr id="0" name=""/>
        <dsp:cNvSpPr/>
      </dsp:nvSpPr>
      <dsp:spPr>
        <a:xfrm>
          <a:off x="8575037" y="148482"/>
          <a:ext cx="2323270" cy="139396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data will you collect and how? How will you analyse it?</a:t>
          </a:r>
          <a:endParaRPr lang="en-US" sz="1800" kern="1200"/>
        </a:p>
      </dsp:txBody>
      <dsp:txXfrm>
        <a:off x="8575037" y="148482"/>
        <a:ext cx="2323270" cy="1393962"/>
      </dsp:txXfrm>
    </dsp:sp>
    <dsp:sp modelId="{6F13CF0F-9E10-9445-A2E1-7A515454ECAF}">
      <dsp:nvSpPr>
        <dsp:cNvPr id="0" name=""/>
        <dsp:cNvSpPr/>
      </dsp:nvSpPr>
      <dsp:spPr>
        <a:xfrm>
          <a:off x="2323639" y="2728058"/>
          <a:ext cx="503752" cy="91440"/>
        </a:xfrm>
        <a:custGeom>
          <a:avLst/>
          <a:gdLst/>
          <a:ahLst/>
          <a:cxnLst/>
          <a:rect l="0" t="0" r="0" b="0"/>
          <a:pathLst>
            <a:path>
              <a:moveTo>
                <a:pt x="0" y="45720"/>
              </a:moveTo>
              <a:lnTo>
                <a:pt x="503752" y="45720"/>
              </a:lnTo>
            </a:path>
          </a:pathLst>
        </a:custGeom>
        <a:noFill/>
        <a:ln w="127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2156" y="2771106"/>
        <a:ext cx="26717" cy="5343"/>
      </dsp:txXfrm>
    </dsp:sp>
    <dsp:sp modelId="{0368C4C8-9622-454E-83CE-BCF76676D790}">
      <dsp:nvSpPr>
        <dsp:cNvPr id="0" name=""/>
        <dsp:cNvSpPr/>
      </dsp:nvSpPr>
      <dsp:spPr>
        <a:xfrm>
          <a:off x="2168" y="2076797"/>
          <a:ext cx="2323270" cy="1393962"/>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How will you communicate your findings?</a:t>
          </a:r>
          <a:endParaRPr lang="en-US" sz="1800" kern="1200"/>
        </a:p>
      </dsp:txBody>
      <dsp:txXfrm>
        <a:off x="2168" y="2076797"/>
        <a:ext cx="2323270" cy="1393962"/>
      </dsp:txXfrm>
    </dsp:sp>
    <dsp:sp modelId="{DF69C16A-3246-6040-A4BC-2A52B39B1AD8}">
      <dsp:nvSpPr>
        <dsp:cNvPr id="0" name=""/>
        <dsp:cNvSpPr/>
      </dsp:nvSpPr>
      <dsp:spPr>
        <a:xfrm>
          <a:off x="5181262" y="2728058"/>
          <a:ext cx="503752" cy="91440"/>
        </a:xfrm>
        <a:custGeom>
          <a:avLst/>
          <a:gdLst/>
          <a:ahLst/>
          <a:cxnLst/>
          <a:rect l="0" t="0" r="0" b="0"/>
          <a:pathLst>
            <a:path>
              <a:moveTo>
                <a:pt x="0" y="45720"/>
              </a:moveTo>
              <a:lnTo>
                <a:pt x="50375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19779" y="2771106"/>
        <a:ext cx="26717" cy="5343"/>
      </dsp:txXfrm>
    </dsp:sp>
    <dsp:sp modelId="{078B08DE-1B11-F746-91C5-CACE031216DE}">
      <dsp:nvSpPr>
        <dsp:cNvPr id="0" name=""/>
        <dsp:cNvSpPr/>
      </dsp:nvSpPr>
      <dsp:spPr>
        <a:xfrm>
          <a:off x="2859791" y="2076797"/>
          <a:ext cx="2323270" cy="139396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How personally involved will you become in your research?</a:t>
          </a:r>
          <a:endParaRPr lang="en-US" sz="1800" kern="1200"/>
        </a:p>
      </dsp:txBody>
      <dsp:txXfrm>
        <a:off x="2859791" y="2076797"/>
        <a:ext cx="2323270" cy="1393962"/>
      </dsp:txXfrm>
    </dsp:sp>
    <dsp:sp modelId="{2B95B3A4-33D2-7D45-A392-D021ACD54C2B}">
      <dsp:nvSpPr>
        <dsp:cNvPr id="0" name=""/>
        <dsp:cNvSpPr/>
      </dsp:nvSpPr>
      <dsp:spPr>
        <a:xfrm>
          <a:off x="8038885" y="2728058"/>
          <a:ext cx="503752" cy="91440"/>
        </a:xfrm>
        <a:custGeom>
          <a:avLst/>
          <a:gdLst/>
          <a:ahLst/>
          <a:cxnLst/>
          <a:rect l="0" t="0" r="0" b="0"/>
          <a:pathLst>
            <a:path>
              <a:moveTo>
                <a:pt x="0" y="45720"/>
              </a:moveTo>
              <a:lnTo>
                <a:pt x="503752"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77402" y="2771106"/>
        <a:ext cx="26717" cy="5343"/>
      </dsp:txXfrm>
    </dsp:sp>
    <dsp:sp modelId="{008FC74E-ED66-2D4E-B4F4-06A07E6BE76F}">
      <dsp:nvSpPr>
        <dsp:cNvPr id="0" name=""/>
        <dsp:cNvSpPr/>
      </dsp:nvSpPr>
      <dsp:spPr>
        <a:xfrm>
          <a:off x="5717414" y="2076797"/>
          <a:ext cx="2323270" cy="139396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limitations will your research have?</a:t>
          </a:r>
          <a:endParaRPr lang="en-US" sz="1800" kern="1200"/>
        </a:p>
      </dsp:txBody>
      <dsp:txXfrm>
        <a:off x="5717414" y="2076797"/>
        <a:ext cx="2323270" cy="1393962"/>
      </dsp:txXfrm>
    </dsp:sp>
    <dsp:sp modelId="{EE199FD0-F59E-3040-AC49-B49C6CBDB7DD}">
      <dsp:nvSpPr>
        <dsp:cNvPr id="0" name=""/>
        <dsp:cNvSpPr/>
      </dsp:nvSpPr>
      <dsp:spPr>
        <a:xfrm>
          <a:off x="8575037" y="2076797"/>
          <a:ext cx="2323270" cy="139396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b="1" kern="1200"/>
            <a:t>Will it all fit together in the end?</a:t>
          </a:r>
          <a:endParaRPr lang="en-US" sz="1800" kern="1200"/>
        </a:p>
      </dsp:txBody>
      <dsp:txXfrm>
        <a:off x="8575037" y="2076797"/>
        <a:ext cx="2323270" cy="13939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A6510-F576-41ED-BEA0-4EAA11FCD0EC}">
      <dsp:nvSpPr>
        <dsp:cNvPr id="0" name=""/>
        <dsp:cNvSpPr/>
      </dsp:nvSpPr>
      <dsp:spPr>
        <a:xfrm>
          <a:off x="0" y="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64F8A5-7274-478D-9EB1-12734176E801}">
      <dsp:nvSpPr>
        <dsp:cNvPr id="0" name=""/>
        <dsp:cNvSpPr/>
      </dsp:nvSpPr>
      <dsp:spPr>
        <a:xfrm>
          <a:off x="0" y="0"/>
          <a:ext cx="10058399" cy="189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Understanding and accounting for different epistemologies is important for developing solutions to contemporary challenges where a range of disciplines and practices converge, each with their own methods and assumptions regarding the adequacy and legitimacy of knowledge.</a:t>
          </a:r>
          <a:endParaRPr lang="en-US" sz="2400" kern="1200" dirty="0"/>
        </a:p>
      </dsp:txBody>
      <dsp:txXfrm>
        <a:off x="0" y="0"/>
        <a:ext cx="10058399" cy="1893040"/>
      </dsp:txXfrm>
    </dsp:sp>
    <dsp:sp modelId="{7CF52D39-41D0-4DEC-8E74-B6E139DF374E}">
      <dsp:nvSpPr>
        <dsp:cNvPr id="0" name=""/>
        <dsp:cNvSpPr/>
      </dsp:nvSpPr>
      <dsp:spPr>
        <a:xfrm>
          <a:off x="0" y="189304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544F2B-AC61-4176-A57B-6E836F3D0B2C}">
      <dsp:nvSpPr>
        <dsp:cNvPr id="0" name=""/>
        <dsp:cNvSpPr/>
      </dsp:nvSpPr>
      <dsp:spPr>
        <a:xfrm>
          <a:off x="0" y="1893040"/>
          <a:ext cx="10058399" cy="189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To help researchers understand different epistemologies and their influence on integrative research practices there are five questions they can ask themselves (and one another).</a:t>
          </a:r>
          <a:endParaRPr lang="en-US" sz="2400" kern="1200"/>
        </a:p>
      </dsp:txBody>
      <dsp:txXfrm>
        <a:off x="0" y="1893040"/>
        <a:ext cx="10058399" cy="189304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35F033A2-4E1B-7246-84B0-4396235CD25D}" type="datetimeFigureOut">
              <a:rPr lang="en-US" smtClean="0"/>
              <a:t>3/7/22</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D552584-C88D-5C4B-899E-8E2B63F06598}" type="slidenum">
              <a:rPr lang="en-US" smtClean="0"/>
              <a:t>‹#›</a:t>
            </a:fld>
            <a:endParaRPr lang="en-US"/>
          </a:p>
        </p:txBody>
      </p:sp>
    </p:spTree>
    <p:extLst>
      <p:ext uri="{BB962C8B-B14F-4D97-AF65-F5344CB8AC3E}">
        <p14:creationId xmlns:p14="http://schemas.microsoft.com/office/powerpoint/2010/main" val="171088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has beliefs &amp; assumptions, whether</a:t>
            </a:r>
            <a:r>
              <a:rPr lang="en-GB" baseline="0" dirty="0"/>
              <a:t> or not they are aware of them,</a:t>
            </a:r>
            <a:r>
              <a:rPr lang="en-GB" dirty="0"/>
              <a:t> but not everyone has systems</a:t>
            </a:r>
          </a:p>
          <a:p>
            <a:r>
              <a:rPr lang="en-GB" dirty="0"/>
              <a:t>Everyone has</a:t>
            </a:r>
            <a:r>
              <a:rPr lang="en-GB" baseline="0" dirty="0"/>
              <a:t> assumptions within every category (ontology, epistemology AND axiology), but they will not necessarily fit together in a coherent/systematic way.</a:t>
            </a:r>
            <a:endParaRPr lang="en-GB" dirty="0"/>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7</a:t>
            </a:fld>
            <a:endParaRPr lang="en-GB"/>
          </a:p>
        </p:txBody>
      </p:sp>
    </p:spTree>
    <p:extLst>
      <p:ext uri="{BB962C8B-B14F-4D97-AF65-F5344CB8AC3E}">
        <p14:creationId xmlns:p14="http://schemas.microsoft.com/office/powerpoint/2010/main" val="1575716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https://www.researchgate.net/publication/335396216_Selection_of_Research_Paradigms_in_English_Language_Teaching_Personal_Reflections_and_Future_Directions/figures?lo=1</a:t>
            </a:r>
          </a:p>
        </p:txBody>
      </p:sp>
      <p:sp>
        <p:nvSpPr>
          <p:cNvPr id="4" name="Slide Number Placeholder 3"/>
          <p:cNvSpPr>
            <a:spLocks noGrp="1"/>
          </p:cNvSpPr>
          <p:nvPr>
            <p:ph type="sldNum" sz="quarter" idx="5"/>
          </p:nvPr>
        </p:nvSpPr>
        <p:spPr/>
        <p:txBody>
          <a:bodyPr/>
          <a:lstStyle/>
          <a:p>
            <a:fld id="{BD552584-C88D-5C4B-899E-8E2B63F06598}" type="slidenum">
              <a:rPr lang="en-US" smtClean="0"/>
              <a:t>15</a:t>
            </a:fld>
            <a:endParaRPr lang="en-US"/>
          </a:p>
        </p:txBody>
      </p:sp>
    </p:spTree>
    <p:extLst>
      <p:ext uri="{BB962C8B-B14F-4D97-AF65-F5344CB8AC3E}">
        <p14:creationId xmlns:p14="http://schemas.microsoft.com/office/powerpoint/2010/main" val="3250842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18</a:t>
            </a:fld>
            <a:endParaRPr lang="en-US"/>
          </a:p>
        </p:txBody>
      </p:sp>
    </p:spTree>
    <p:extLst>
      <p:ext uri="{BB962C8B-B14F-4D97-AF65-F5344CB8AC3E}">
        <p14:creationId xmlns:p14="http://schemas.microsoft.com/office/powerpoint/2010/main" val="1815888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Domine"/>
              </a:rPr>
              <a:t>In any kind of work or study, we always bring a certain set of beliefs as well as philosophical assumptions.  Qualitative researchers understand the importance of beliefs and theories that inform their work and also actively write about them in their research.</a:t>
            </a:r>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19</a:t>
            </a:fld>
            <a:endParaRPr lang="en-US"/>
          </a:p>
        </p:txBody>
      </p:sp>
    </p:spTree>
    <p:extLst>
      <p:ext uri="{BB962C8B-B14F-4D97-AF65-F5344CB8AC3E}">
        <p14:creationId xmlns:p14="http://schemas.microsoft.com/office/powerpoint/2010/main" val="506974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Structure of Scientific Revolutions 222 pages</a:t>
            </a:r>
          </a:p>
          <a:p>
            <a:endParaRPr lang="en-GB" dirty="0"/>
          </a:p>
          <a:p>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21</a:t>
            </a:fld>
            <a:endParaRPr lang="en-US"/>
          </a:p>
        </p:txBody>
      </p:sp>
    </p:spTree>
    <p:extLst>
      <p:ext uri="{BB962C8B-B14F-4D97-AF65-F5344CB8AC3E}">
        <p14:creationId xmlns:p14="http://schemas.microsoft.com/office/powerpoint/2010/main" val="2597267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27</a:t>
            </a:fld>
            <a:endParaRPr lang="en-US"/>
          </a:p>
        </p:txBody>
      </p:sp>
    </p:spTree>
    <p:extLst>
      <p:ext uri="{BB962C8B-B14F-4D97-AF65-F5344CB8AC3E}">
        <p14:creationId xmlns:p14="http://schemas.microsoft.com/office/powerpoint/2010/main" val="4170209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29</a:t>
            </a:fld>
            <a:endParaRPr lang="en-GB"/>
          </a:p>
        </p:txBody>
      </p:sp>
    </p:spTree>
    <p:extLst>
      <p:ext uri="{BB962C8B-B14F-4D97-AF65-F5344CB8AC3E}">
        <p14:creationId xmlns:p14="http://schemas.microsoft.com/office/powerpoint/2010/main" val="2680908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Domine"/>
              </a:rPr>
              <a:t>In any kind of work or study, we always bring a certain set of beliefs as well as philosophical assumptions.  Qualitative researchers understand the importance of beliefs and theories that inform their work and also actively write about them in their research.</a:t>
            </a:r>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30</a:t>
            </a:fld>
            <a:endParaRPr lang="en-US"/>
          </a:p>
        </p:txBody>
      </p:sp>
    </p:spTree>
    <p:extLst>
      <p:ext uri="{BB962C8B-B14F-4D97-AF65-F5344CB8AC3E}">
        <p14:creationId xmlns:p14="http://schemas.microsoft.com/office/powerpoint/2010/main" val="2496325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38</a:t>
            </a:fld>
            <a:endParaRPr lang="en-US"/>
          </a:p>
        </p:txBody>
      </p:sp>
    </p:spTree>
    <p:extLst>
      <p:ext uri="{BB962C8B-B14F-4D97-AF65-F5344CB8AC3E}">
        <p14:creationId xmlns:p14="http://schemas.microsoft.com/office/powerpoint/2010/main" val="3422884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latin typeface="Open Sans" panose="020B0606030504020204" pitchFamily="34" charset="0"/>
              </a:rPr>
              <a:t>Each table can be read by row;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the table ‘ontological commitments’ is made up of the sub-rows: ‘nature of reality’; ‘nature of human experience’; and, ‘human nature’. Within each of these three sub-rows there is a further bifurcated sub-row set. So, the ‘nature of reality’ row is further split between the somewhat contrasting ‘objectivist ontologies’ as against ‘constructivist ontologies’. A further layer of connectivity exists between each set of somewhat contrasting items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objectivist; deterministic; and, information-based ontologies on one hand, as contrasting with constructivist; narrative; and, meaning based ontologies on the other). This overall patterning is replicated across the other two tables, always producing somewhat contrasting bifurcated statement sets. This further means that, in regards to the paradigm or research tradition within which the research lies, the axiology, ontology and epistemology utilised should be consistent together, as detailed in the figure below from Patterson and Williams (1998: 286).</a:t>
            </a:r>
            <a:endParaRPr lang="en-GB" b="1" dirty="0"/>
          </a:p>
        </p:txBody>
      </p:sp>
      <p:sp>
        <p:nvSpPr>
          <p:cNvPr id="4" name="Slide Number Placeholder 3"/>
          <p:cNvSpPr>
            <a:spLocks noGrp="1"/>
          </p:cNvSpPr>
          <p:nvPr>
            <p:ph type="sldNum" sz="quarter" idx="5"/>
          </p:nvPr>
        </p:nvSpPr>
        <p:spPr/>
        <p:txBody>
          <a:bodyPr/>
          <a:lstStyle/>
          <a:p>
            <a:fld id="{BD552584-C88D-5C4B-899E-8E2B63F06598}" type="slidenum">
              <a:rPr lang="en-US" smtClean="0"/>
              <a:t>42</a:t>
            </a:fld>
            <a:endParaRPr lang="en-US"/>
          </a:p>
        </p:txBody>
      </p:sp>
    </p:spTree>
    <p:extLst>
      <p:ext uri="{BB962C8B-B14F-4D97-AF65-F5344CB8AC3E}">
        <p14:creationId xmlns:p14="http://schemas.microsoft.com/office/powerpoint/2010/main" val="1508375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latin typeface="Open Sans" panose="020B0606030504020204" pitchFamily="34" charset="0"/>
              </a:rPr>
              <a:t>Each table can be read by row;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the table ‘ontological commitments’ is made up of the sub-rows: ‘nature of reality’; ‘nature of human experience’; and, ‘human nature’.</a:t>
            </a:r>
          </a:p>
          <a:p>
            <a:r>
              <a:rPr lang="en-GB" b="0" i="0" dirty="0">
                <a:solidFill>
                  <a:srgbClr val="3A3A3A"/>
                </a:solidFill>
                <a:effectLst/>
                <a:latin typeface="Open Sans" panose="020B0606030504020204" pitchFamily="34" charset="0"/>
              </a:rPr>
              <a:t> Within each of these three sub-rows there is a further divided sub-row set. So, the ‘nature of reality’ row is further split between the somewhat contrasting ‘objectivist ontologies’ as against ‘constructivist ontologies’. </a:t>
            </a:r>
          </a:p>
          <a:p>
            <a:r>
              <a:rPr lang="en-GB" b="0" i="0" dirty="0">
                <a:solidFill>
                  <a:srgbClr val="3A3A3A"/>
                </a:solidFill>
                <a:effectLst/>
                <a:latin typeface="Open Sans" panose="020B0606030504020204" pitchFamily="34" charset="0"/>
              </a:rPr>
              <a:t>A further layer of connectivity exists between each set of somewhat contrasting items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objectivist; deterministic; and, information-based ontologies on one hand, as contrasting with constructivist; narrative; and, meaning based ontologies on the other). This overall patterning is replicated across the other two tables, always producing somewhat contrasting divided statement sets. This further means that, in regards to the paradigm or research tradition within which the research lies, the axiology, ontology and epistemology utilised should be consistent together, as detailed in the figure below from Patterson and Williams (1998: 286).</a:t>
            </a:r>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44</a:t>
            </a:fld>
            <a:endParaRPr lang="en-US"/>
          </a:p>
        </p:txBody>
      </p:sp>
    </p:spTree>
    <p:extLst>
      <p:ext uri="{BB962C8B-B14F-4D97-AF65-F5344CB8AC3E}">
        <p14:creationId xmlns:p14="http://schemas.microsoft.com/office/powerpoint/2010/main" val="644852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science research guide consisting of ontology, epistemology, and philosophical perspectives.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read from left to right, elements take on a more multidimensional nature (</a:t>
            </a:r>
            <a:r>
              <a:rPr lang="en-GB" dirty="0" err="1"/>
              <a:t>eg.</a:t>
            </a:r>
            <a:r>
              <a:rPr lang="en-GB" dirty="0"/>
              <a:t>, epistemology: objectivism to subjectivism).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elements within each branch are positioned according to their congruence with elements from other branches so when read from top to bottom (or bottom to top), elements from one branch align with elements from another (</a:t>
            </a:r>
            <a:r>
              <a:rPr lang="en-GB" dirty="0" err="1"/>
              <a:t>eg.</a:t>
            </a:r>
            <a:r>
              <a:rPr lang="en-GB" dirty="0"/>
              <a:t>, critical realist ontology, constructionist epistemology, and interpretivist philosophical perspectives).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Subcategories of elements (</a:t>
            </a:r>
            <a:r>
              <a:rPr lang="en-GB" dirty="0" err="1"/>
              <a:t>ie</a:t>
            </a:r>
            <a:r>
              <a:rPr lang="en-GB" dirty="0"/>
              <a:t>., 3.5a–c and 3.6a–c) are to be interpreted as positioned under the parent category (</a:t>
            </a:r>
            <a:r>
              <a:rPr lang="en-GB" dirty="0" err="1"/>
              <a:t>ie</a:t>
            </a:r>
            <a:r>
              <a:rPr lang="en-GB" dirty="0"/>
              <a:t>., 3.5 interpretivism and 3.6 critical theory).</a:t>
            </a:r>
            <a:r>
              <a:rPr lang="en-GB" b="0" i="1" dirty="0">
                <a:solidFill>
                  <a:srgbClr val="3A3A3A"/>
                </a:solidFill>
                <a:effectLst/>
                <a:latin typeface="Open Sans" panose="020B0606030504020204" pitchFamily="34" charset="0"/>
              </a:rPr>
              <a:t>(Source: Moon and Blackman 2014)</a:t>
            </a:r>
          </a:p>
          <a:p>
            <a:pPr algn="l"/>
            <a:r>
              <a:rPr lang="en-GB" b="0" i="1" dirty="0">
                <a:solidFill>
                  <a:srgbClr val="3A3A3A"/>
                </a:solidFill>
                <a:effectLst/>
                <a:latin typeface="Open Sans" panose="020B0606030504020204" pitchFamily="34" charset="0"/>
              </a:rPr>
              <a:t>Ontology</a:t>
            </a:r>
            <a:endParaRPr lang="en-GB" b="0" i="0" dirty="0">
              <a:solidFill>
                <a:srgbClr val="3A3A3A"/>
              </a:solidFill>
              <a:effectLst/>
              <a:latin typeface="Open Sans" panose="020B0606030504020204" pitchFamily="34" charset="0"/>
            </a:endParaRPr>
          </a:p>
          <a:p>
            <a:pPr algn="l"/>
            <a:r>
              <a:rPr lang="en-GB" b="0" i="0" dirty="0">
                <a:solidFill>
                  <a:srgbClr val="3A3A3A"/>
                </a:solidFill>
                <a:effectLst/>
                <a:latin typeface="Open Sans" panose="020B0606030504020204" pitchFamily="34" charset="0"/>
              </a:rPr>
              <a:t>The first branch is ontology, or the ‘study of being’, which is concerned with what actually exists in the world about which humans can acquire knowledge. Ontology helps researchers recognize how certain they can be about the nature and existence of objects they are researching. For instance, what ‘truth claims’ can a researcher make about reality? Who decides the legitimacy of what is ‘real’? How do researchers deal with different and conflicting ideas of reality?</a:t>
            </a:r>
          </a:p>
          <a:p>
            <a:pPr algn="l"/>
            <a:r>
              <a:rPr lang="en-GB" b="0" i="0" dirty="0">
                <a:solidFill>
                  <a:srgbClr val="3A3A3A"/>
                </a:solidFill>
                <a:effectLst/>
                <a:latin typeface="Open Sans" panose="020B0606030504020204" pitchFamily="34" charset="0"/>
              </a:rPr>
              <a:t>To illustrate, realist ontology relates to the existence of one single reality which can be studied, understood and experienced as a ‘truth’; a real world exists independent of human experience. Meanwhile, relativist ontology is based on the philosophy that reality is constructed within the human mind, such that no one ‘true’ reality exists. Instead, reality is ‘relative’ according to how individuals experience it at any given time and place.</a:t>
            </a:r>
          </a:p>
          <a:p>
            <a:pPr algn="l"/>
            <a:r>
              <a:rPr lang="en-GB" b="0" i="1" dirty="0">
                <a:solidFill>
                  <a:srgbClr val="3A3A3A"/>
                </a:solidFill>
                <a:effectLst/>
                <a:latin typeface="Open Sans" panose="020B0606030504020204" pitchFamily="34" charset="0"/>
              </a:rPr>
              <a:t>Epistemology</a:t>
            </a:r>
            <a:endParaRPr lang="en-GB" b="0" i="0" dirty="0">
              <a:solidFill>
                <a:srgbClr val="3A3A3A"/>
              </a:solidFill>
              <a:effectLst/>
              <a:latin typeface="Open Sans" panose="020B0606030504020204" pitchFamily="34" charset="0"/>
            </a:endParaRPr>
          </a:p>
          <a:p>
            <a:pPr algn="l"/>
            <a:r>
              <a:rPr lang="en-GB" b="0" i="0" dirty="0">
                <a:solidFill>
                  <a:srgbClr val="3A3A3A"/>
                </a:solidFill>
                <a:effectLst/>
                <a:latin typeface="Open Sans" panose="020B0606030504020204" pitchFamily="34" charset="0"/>
              </a:rPr>
              <a:t>The second branch is epistemology, the ‘study of knowledge’. Epistemology is concerned with all aspects of the validity, scope and methods of acquiring knowledge, such as a) what constitutes a knowledge claim; b) how can knowledge be acquired or produced; and c) how the extent of its transferability can be assessed. Epistemology is important because it influences how researchers frame their research in their attempts to discover knowledge.</a:t>
            </a:r>
          </a:p>
          <a:p>
            <a:pPr algn="l"/>
            <a:r>
              <a:rPr lang="en-GB" b="0" i="0" dirty="0">
                <a:solidFill>
                  <a:srgbClr val="3A3A3A"/>
                </a:solidFill>
                <a:effectLst/>
                <a:latin typeface="Open Sans" panose="020B0606030504020204" pitchFamily="34" charset="0"/>
              </a:rPr>
              <a:t>By looking at the relationship between a subject and an object we can explore the idea of epistemology and how it influences research design. Objectivist epistemology assumes that reality exists outside, or independently, of the individual mind. Objectivist research is useful in providing reliability (consistency of results obtained) and external validity (applicability of the results to other contexts).</a:t>
            </a:r>
          </a:p>
          <a:p>
            <a:pPr algn="l"/>
            <a:r>
              <a:rPr lang="en-GB" b="0" i="0" dirty="0">
                <a:solidFill>
                  <a:srgbClr val="3A3A3A"/>
                </a:solidFill>
                <a:effectLst/>
                <a:latin typeface="Open Sans" panose="020B0606030504020204" pitchFamily="34" charset="0"/>
              </a:rPr>
              <a:t>Constructionist epistemology rejects the idea that objective ‘truth’ exists and is waiting to be discovered. Instead, ‘truth’, or meaning, arises in and out of our engagement with the realities in our world. That is, a ‘real world’ does not </a:t>
            </a:r>
            <a:r>
              <a:rPr lang="en-GB" b="0" i="0" dirty="0" err="1">
                <a:solidFill>
                  <a:srgbClr val="3A3A3A"/>
                </a:solidFill>
                <a:effectLst/>
                <a:latin typeface="Open Sans" panose="020B0606030504020204" pitchFamily="34" charset="0"/>
              </a:rPr>
              <a:t>preexist</a:t>
            </a:r>
            <a:r>
              <a:rPr lang="en-GB" b="0" i="0" dirty="0">
                <a:solidFill>
                  <a:srgbClr val="3A3A3A"/>
                </a:solidFill>
                <a:effectLst/>
                <a:latin typeface="Open Sans" panose="020B0606030504020204" pitchFamily="34" charset="0"/>
              </a:rPr>
              <a:t> independently of human activity or symbolic language. The value of constructionist research is in generating contextual understandings of a defined topic or problem.</a:t>
            </a:r>
          </a:p>
          <a:p>
            <a:pPr algn="l"/>
            <a:r>
              <a:rPr lang="en-GB" b="0" i="0" dirty="0">
                <a:solidFill>
                  <a:srgbClr val="3A3A3A"/>
                </a:solidFill>
                <a:effectLst/>
                <a:latin typeface="Open Sans" panose="020B0606030504020204" pitchFamily="34" charset="0"/>
              </a:rPr>
              <a:t>Subjectivist epistemology relates to the idea that reality can be expressed in a range of symbol and language systems, and is stretched and shaped to fit the purposes of individuals such that people impose meaning on the world and interpret it in a way that makes sense to them. For example, a scuba diver might interpret a shadow in the water according to whether they were alerted to a shark in the area (the shark), waiting for a boat (the boat), or expecting a change in the weather (clouds). The value of subjectivist research is in revealing how an individual’s experience shapes their perception of the world.</a:t>
            </a:r>
          </a:p>
          <a:p>
            <a:pPr algn="l"/>
            <a:r>
              <a:rPr lang="en-GB" b="0" i="1" dirty="0">
                <a:solidFill>
                  <a:srgbClr val="3A3A3A"/>
                </a:solidFill>
                <a:effectLst/>
                <a:latin typeface="Open Sans" panose="020B0606030504020204" pitchFamily="34" charset="0"/>
              </a:rPr>
              <a:t>Philosophical perspectives</a:t>
            </a:r>
            <a:endParaRPr lang="en-GB" b="0" i="0" dirty="0">
              <a:solidFill>
                <a:srgbClr val="3A3A3A"/>
              </a:solidFill>
              <a:effectLst/>
              <a:latin typeface="Open Sans" panose="020B0606030504020204" pitchFamily="34" charset="0"/>
            </a:endParaRPr>
          </a:p>
          <a:p>
            <a:pPr algn="l"/>
            <a:r>
              <a:rPr lang="en-GB" b="0" i="0" dirty="0">
                <a:solidFill>
                  <a:srgbClr val="3A3A3A"/>
                </a:solidFill>
                <a:effectLst/>
                <a:latin typeface="Open Sans" panose="020B0606030504020204" pitchFamily="34" charset="0"/>
              </a:rPr>
              <a:t>Stemming from ontology (what exists for people to know about) and epistemology (how knowledge is created and what is possible to know) are philosophical perspectives, a system of generalized views of the world, which form beliefs that guide action.</a:t>
            </a:r>
          </a:p>
          <a:p>
            <a:pPr algn="l"/>
            <a:r>
              <a:rPr lang="en-GB" b="0" i="0" dirty="0">
                <a:solidFill>
                  <a:srgbClr val="3A3A3A"/>
                </a:solidFill>
                <a:effectLst/>
                <a:latin typeface="Open Sans" panose="020B0606030504020204" pitchFamily="34" charset="0"/>
              </a:rPr>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 At the most basic level, the mere choice of what to study in the sciences imposes values on one’s subject.</a:t>
            </a:r>
          </a:p>
          <a:p>
            <a:pPr algn="l"/>
            <a:r>
              <a:rPr lang="en-GB" b="0" i="1" dirty="0">
                <a:solidFill>
                  <a:srgbClr val="3A3A3A"/>
                </a:solidFill>
                <a:effectLst/>
                <a:latin typeface="Open Sans" panose="020B0606030504020204" pitchFamily="34" charset="0"/>
              </a:rPr>
              <a:t>Conclusion</a:t>
            </a:r>
            <a:endParaRPr lang="en-GB" b="0" i="0" dirty="0">
              <a:solidFill>
                <a:srgbClr val="3A3A3A"/>
              </a:solidFill>
              <a:effectLst/>
              <a:latin typeface="Open Sans" panose="020B0606030504020204" pitchFamily="34" charset="0"/>
            </a:endParaRPr>
          </a:p>
          <a:p>
            <a:pPr algn="l"/>
            <a:r>
              <a:rPr lang="en-GB" b="0" i="0" dirty="0">
                <a:solidFill>
                  <a:srgbClr val="3A3A3A"/>
                </a:solidFill>
                <a:effectLst/>
                <a:latin typeface="Open Sans" panose="020B0606030504020204" pitchFamily="34" charset="0"/>
              </a:rPr>
              <a:t>Understanding the philosophical basis of science is critical in ensuring that research outcomes are appropriately and meaningfully interpreted. With an increase in interdisciplinary research, an examination of the points of difference and intersection between the philosophical approaches can generate critical reflection and debate about what we can know, what we can learn and how this knowledge can affect the conduct of science and the consequent decisions and actions.</a:t>
            </a:r>
          </a:p>
          <a:p>
            <a:pPr algn="l"/>
            <a:r>
              <a:rPr lang="en-GB" b="0" i="0" dirty="0">
                <a:solidFill>
                  <a:srgbClr val="3A3A3A"/>
                </a:solidFill>
                <a:effectLst/>
                <a:latin typeface="Open Sans" panose="020B0606030504020204" pitchFamily="34" charset="0"/>
              </a:rPr>
              <a:t>How does your philosophical standpoint affect your research? What are your experiences of clashing philosophical perspectives in interdisciplinary research? How did you become aware of them and resolve them? Do you think that researchers need to recognize different philosophies in interdisciplinary research teams?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A3A3A"/>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BD552584-C88D-5C4B-899E-8E2B63F06598}" type="slidenum">
              <a:rPr lang="en-US" smtClean="0"/>
              <a:t>49</a:t>
            </a:fld>
            <a:endParaRPr lang="en-US"/>
          </a:p>
        </p:txBody>
      </p:sp>
    </p:spTree>
    <p:extLst>
      <p:ext uri="{BB962C8B-B14F-4D97-AF65-F5344CB8AC3E}">
        <p14:creationId xmlns:p14="http://schemas.microsoft.com/office/powerpoint/2010/main" val="4253202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3/7/22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879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3/7/22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41302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3/7/22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77118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3/7/22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2121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3/7/22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6595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3/7/22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9420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3/7/22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7922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3/7/22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8988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3/7/22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8574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3/7/22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7900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3/7/22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3887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3/7/22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15093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73" r:id="rId6"/>
    <p:sldLayoutId id="2147483668" r:id="rId7"/>
    <p:sldLayoutId id="2147483669" r:id="rId8"/>
    <p:sldLayoutId id="2147483670" r:id="rId9"/>
    <p:sldLayoutId id="2147483672" r:id="rId10"/>
    <p:sldLayoutId id="2147483671" r:id="rId11"/>
  </p:sldLayoutIdLst>
  <p:hf sldNum="0" hdr="0" ftr="0" dt="0"/>
  <p:txStyles>
    <p:titleStyle>
      <a:lvl1pPr algn="l" defTabSz="914400" rtl="0" eaLnBrk="1" latinLnBrk="0" hangingPunct="1">
        <a:lnSpc>
          <a:spcPct val="90000"/>
        </a:lnSpc>
        <a:spcBef>
          <a:spcPct val="0"/>
        </a:spcBef>
        <a:buNone/>
        <a:defRPr sz="42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www.lri.fr/~mbl/Stanford/CS477/papers/Kuhn-SSR-2ndEd.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iier.org.au/iier16/mackenzie.html" TargetMode="External"/><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cles.org.uk/wp-content/uploads/2011/01/Research-Methods-Handbook.pdf" TargetMode="External"/><Relationship Id="rId2" Type="http://schemas.openxmlformats.org/officeDocument/2006/relationships/hyperlink" Target="https://www.lsms.ac/public/uploads/sqkcstdKySSt9RrFhypN8RPjLMuHkPgZwlylmIwgbwkdUiidx41575401371vQXcGCdkUWCXO267edUDMcGByBfk7e2uUSnkIlMiJxdoXE0LLn.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YLXTOyKz6eY"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hyperlink" Target="https://doi.org/10.1080/08941929809381080" TargetMode="External"/><Relationship Id="rId2" Type="http://schemas.openxmlformats.org/officeDocument/2006/relationships/hyperlink" Target="https://www.youtube.com/watch?v=YLXTOyKz6eY" TargetMode="External"/><Relationship Id="rId1" Type="http://schemas.openxmlformats.org/officeDocument/2006/relationships/slideLayout" Target="../slideLayouts/slideLayout2.xml"/><Relationship Id="rId4" Type="http://schemas.openxmlformats.org/officeDocument/2006/relationships/hyperlink" Target="https://www.youtube.com/watch?v=AhdZOsBps5o"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i2insights.org/2017/05/02/philosophy-for-interdisciplinarity/"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s://www.frontiersin.org/articles/10.3389/fmars.2021.574158/full"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AA177F-F524-9C40-9511-3EF3F5B00A4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72245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6B0C2-78D0-8346-B79A-9539D1941D5C}"/>
              </a:ext>
            </a:extLst>
          </p:cNvPr>
          <p:cNvSpPr>
            <a:spLocks noGrp="1"/>
          </p:cNvSpPr>
          <p:nvPr>
            <p:ph type="title"/>
          </p:nvPr>
        </p:nvSpPr>
        <p:spPr/>
        <p:txBody>
          <a:bodyPr>
            <a:normAutofit/>
          </a:bodyPr>
          <a:lstStyle/>
          <a:p>
            <a:pPr algn="ctr"/>
            <a:r>
              <a:rPr lang="en-US" sz="5400" b="1" dirty="0"/>
              <a:t>The Ologies.</a:t>
            </a:r>
          </a:p>
        </p:txBody>
      </p:sp>
      <p:sp>
        <p:nvSpPr>
          <p:cNvPr id="3" name="Content Placeholder 2">
            <a:extLst>
              <a:ext uri="{FF2B5EF4-FFF2-40B4-BE49-F238E27FC236}">
                <a16:creationId xmlns:a16="http://schemas.microsoft.com/office/drawing/2014/main" id="{846B6B0C-6236-7741-A9A8-BA7C59768AD0}"/>
              </a:ext>
            </a:extLst>
          </p:cNvPr>
          <p:cNvSpPr>
            <a:spLocks noGrp="1"/>
          </p:cNvSpPr>
          <p:nvPr>
            <p:ph idx="1"/>
          </p:nvPr>
        </p:nvSpPr>
        <p:spPr/>
        <p:txBody>
          <a:bodyPr/>
          <a:lstStyle/>
          <a:p>
            <a:r>
              <a:rPr lang="en-GB" sz="3600" dirty="0"/>
              <a:t>…..a subject of study</a:t>
            </a:r>
          </a:p>
          <a:p>
            <a:r>
              <a:rPr lang="en-GB" sz="3600" dirty="0"/>
              <a:t>….a branch of knowledge.</a:t>
            </a:r>
          </a:p>
          <a:p>
            <a:endParaRPr lang="en-US" dirty="0"/>
          </a:p>
        </p:txBody>
      </p:sp>
    </p:spTree>
    <p:extLst>
      <p:ext uri="{BB962C8B-B14F-4D97-AF65-F5344CB8AC3E}">
        <p14:creationId xmlns:p14="http://schemas.microsoft.com/office/powerpoint/2010/main" val="414211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8B125-3714-4D9C-9B83-185EAC7D947B}"/>
              </a:ext>
            </a:extLst>
          </p:cNvPr>
          <p:cNvSpPr>
            <a:spLocks noGrp="1"/>
          </p:cNvSpPr>
          <p:nvPr>
            <p:ph type="title"/>
          </p:nvPr>
        </p:nvSpPr>
        <p:spPr>
          <a:xfrm>
            <a:off x="106680" y="286603"/>
            <a:ext cx="11780520" cy="1450757"/>
          </a:xfrm>
        </p:spPr>
        <p:txBody>
          <a:bodyPr/>
          <a:lstStyle/>
          <a:p>
            <a:r>
              <a:rPr lang="en-GB" dirty="0"/>
              <a:t>By the end of the session, you should be able to…</a:t>
            </a:r>
          </a:p>
        </p:txBody>
      </p:sp>
      <p:sp>
        <p:nvSpPr>
          <p:cNvPr id="3" name="Content Placeholder 2">
            <a:extLst>
              <a:ext uri="{FF2B5EF4-FFF2-40B4-BE49-F238E27FC236}">
                <a16:creationId xmlns:a16="http://schemas.microsoft.com/office/drawing/2014/main" id="{B5705A87-3C68-49B4-B7CB-F61A75D2F95A}"/>
              </a:ext>
            </a:extLst>
          </p:cNvPr>
          <p:cNvSpPr>
            <a:spLocks noGrp="1"/>
          </p:cNvSpPr>
          <p:nvPr>
            <p:ph idx="1"/>
          </p:nvPr>
        </p:nvSpPr>
        <p:spPr/>
        <p:txBody>
          <a:bodyPr/>
          <a:lstStyle/>
          <a:p>
            <a:r>
              <a:rPr lang="en-GB" sz="3200" dirty="0"/>
              <a:t>1) Justify the importance of philosophical assumptions.</a:t>
            </a:r>
          </a:p>
          <a:p>
            <a:r>
              <a:rPr lang="en-GB" sz="3200" dirty="0"/>
              <a:t>2) identify how these philosophical </a:t>
            </a:r>
            <a:r>
              <a:rPr lang="en-GB" sz="3200"/>
              <a:t>assumptions used</a:t>
            </a:r>
            <a:endParaRPr lang="en-GB" sz="3200" dirty="0"/>
          </a:p>
          <a:p>
            <a:endParaRPr lang="en-GB" dirty="0"/>
          </a:p>
        </p:txBody>
      </p:sp>
    </p:spTree>
    <p:extLst>
      <p:ext uri="{BB962C8B-B14F-4D97-AF65-F5344CB8AC3E}">
        <p14:creationId xmlns:p14="http://schemas.microsoft.com/office/powerpoint/2010/main" val="3403501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5172074" y="286603"/>
            <a:ext cx="5983605" cy="1450757"/>
          </a:xfrm>
        </p:spPr>
        <p:txBody>
          <a:bodyPr>
            <a:normAutofit/>
          </a:bodyPr>
          <a:lstStyle/>
          <a:p>
            <a:r>
              <a:rPr lang="en-GB"/>
              <a:t>Creswell (2003)</a:t>
            </a:r>
          </a:p>
        </p:txBody>
      </p:sp>
      <p:pic>
        <p:nvPicPr>
          <p:cNvPr id="10" name="Picture 9" descr="Abstract blurred public library with bookshelves">
            <a:extLst>
              <a:ext uri="{FF2B5EF4-FFF2-40B4-BE49-F238E27FC236}">
                <a16:creationId xmlns:a16="http://schemas.microsoft.com/office/drawing/2014/main" id="{FE4FD03B-06F6-4C8E-A02C-F1256408AB52}"/>
              </a:ext>
            </a:extLst>
          </p:cNvPr>
          <p:cNvPicPr>
            <a:picLocks noChangeAspect="1"/>
          </p:cNvPicPr>
          <p:nvPr/>
        </p:nvPicPr>
        <p:blipFill rotWithShape="1">
          <a:blip r:embed="rId2"/>
          <a:srcRect l="14948" r="37289"/>
          <a:stretch/>
        </p:blipFill>
        <p:spPr>
          <a:xfrm>
            <a:off x="20" y="10"/>
            <a:ext cx="4580077" cy="6400784"/>
          </a:xfrm>
          <a:prstGeom prst="rect">
            <a:avLst/>
          </a:prstGeom>
        </p:spPr>
      </p:pic>
      <p:cxnSp>
        <p:nvCxnSpPr>
          <p:cNvPr id="16"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p:cNvSpPr>
            <a:spLocks noGrp="1"/>
          </p:cNvSpPr>
          <p:nvPr>
            <p:ph idx="1"/>
          </p:nvPr>
        </p:nvSpPr>
        <p:spPr>
          <a:xfrm>
            <a:off x="5172074" y="2108201"/>
            <a:ext cx="5983606" cy="3760891"/>
          </a:xfrm>
        </p:spPr>
        <p:txBody>
          <a:bodyPr>
            <a:normAutofit/>
          </a:bodyPr>
          <a:lstStyle/>
          <a:p>
            <a:r>
              <a:rPr lang="en-GB" dirty="0"/>
              <a:t>A researcher needs to take a position in presenting </a:t>
            </a:r>
            <a:r>
              <a:rPr lang="en-GB" b="1" dirty="0"/>
              <a:t>knowledge claims.</a:t>
            </a:r>
          </a:p>
          <a:p>
            <a:r>
              <a:rPr lang="en-GB" dirty="0"/>
              <a:t>You must consider which framework most appropriately matches your problem?</a:t>
            </a:r>
          </a:p>
          <a:p>
            <a:r>
              <a:rPr lang="en-GB" dirty="0"/>
              <a:t>How do you think research should be studied, and through what lens?</a:t>
            </a:r>
          </a:p>
        </p:txBody>
      </p:sp>
      <p:sp>
        <p:nvSpPr>
          <p:cNvPr id="18" name="Rectangle 1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75527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914" name="Picture 2" descr="Data Collection - SAGE Research Methods">
            <a:extLst>
              <a:ext uri="{FF2B5EF4-FFF2-40B4-BE49-F238E27FC236}">
                <a16:creationId xmlns:a16="http://schemas.microsoft.com/office/drawing/2014/main" id="{58D285BE-78C5-479E-8CCA-D57BA43492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21396" y="480060"/>
            <a:ext cx="8277083" cy="5897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1424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EC16E19-7C23-4DE8-8B96-B0F035FA949B}"/>
              </a:ext>
            </a:extLst>
          </p:cNvPr>
          <p:cNvPicPr>
            <a:picLocks noChangeAspect="1"/>
          </p:cNvPicPr>
          <p:nvPr/>
        </p:nvPicPr>
        <p:blipFill>
          <a:blip r:embed="rId2"/>
          <a:stretch>
            <a:fillRect/>
          </a:stretch>
        </p:blipFill>
        <p:spPr>
          <a:xfrm>
            <a:off x="1066800" y="541020"/>
            <a:ext cx="9829800" cy="5897880"/>
          </a:xfrm>
          <a:prstGeom prst="rect">
            <a:avLst/>
          </a:prstGeom>
        </p:spPr>
      </p:pic>
    </p:spTree>
    <p:extLst>
      <p:ext uri="{BB962C8B-B14F-4D97-AF65-F5344CB8AC3E}">
        <p14:creationId xmlns:p14="http://schemas.microsoft.com/office/powerpoint/2010/main" val="928457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p:cNvSpPr txBox="1">
            <a:spLocks/>
          </p:cNvSpPr>
          <p:nvPr/>
        </p:nvSpPr>
        <p:spPr>
          <a:xfrm>
            <a:off x="1097280" y="286603"/>
            <a:ext cx="10058400" cy="1450757"/>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800" b="1" spc="-50" dirty="0">
                <a:solidFill>
                  <a:srgbClr val="FFFFFF"/>
                </a:solidFill>
              </a:rPr>
              <a:t>Does your Research Philosophies Matter?</a:t>
            </a:r>
          </a:p>
        </p:txBody>
      </p:sp>
      <p:sp>
        <p:nvSpPr>
          <p:cNvPr id="5" name="Subtitle 2"/>
          <p:cNvSpPr txBox="1">
            <a:spLocks/>
          </p:cNvSpPr>
          <p:nvPr/>
        </p:nvSpPr>
        <p:spPr>
          <a:xfrm>
            <a:off x="1096963" y="2675694"/>
            <a:ext cx="10058400" cy="3193294"/>
          </a:xfrm>
          <a:prstGeom prst="rect">
            <a:avLst/>
          </a:prstGeom>
        </p:spPr>
        <p:txBody>
          <a:bodyPr vert="horz" lIns="0" tIns="45720" rIns="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buFont typeface="Calibri" panose="020F0502020204030204" pitchFamily="34" charset="0"/>
              <a:buChar char="•"/>
            </a:pPr>
            <a:r>
              <a:rPr lang="en-US" sz="1900" dirty="0">
                <a:solidFill>
                  <a:schemeClr val="tx1">
                    <a:lumMod val="75000"/>
                    <a:lumOff val="25000"/>
                  </a:schemeClr>
                </a:solidFill>
              </a:rPr>
              <a:t>Guba (1990)</a:t>
            </a:r>
          </a:p>
          <a:p>
            <a:pPr indent="-228600">
              <a:buFont typeface="Calibri" panose="020F0502020204030204" pitchFamily="34" charset="0"/>
              <a:buChar char="•"/>
            </a:pPr>
            <a:r>
              <a:rPr lang="en-US" sz="1900" dirty="0">
                <a:solidFill>
                  <a:schemeClr val="tx1">
                    <a:lumMod val="75000"/>
                    <a:lumOff val="25000"/>
                  </a:schemeClr>
                </a:solidFill>
              </a:rPr>
              <a:t>Systems of beliefs and assumptions about everything!</a:t>
            </a:r>
          </a:p>
          <a:p>
            <a:pPr marL="600075" lvl="1" indent="-228600" algn="l">
              <a:buFont typeface="Calibri" panose="020F0502020204030204" pitchFamily="34" charset="0"/>
              <a:buChar char="•"/>
            </a:pPr>
            <a:r>
              <a:rPr lang="en-US" sz="1900" dirty="0">
                <a:solidFill>
                  <a:schemeClr val="tx1">
                    <a:lumMod val="75000"/>
                    <a:lumOff val="25000"/>
                  </a:schemeClr>
                </a:solidFill>
              </a:rPr>
              <a:t>the world (ontology)</a:t>
            </a:r>
          </a:p>
          <a:p>
            <a:pPr marL="600075" lvl="1" indent="-228600" algn="l">
              <a:buFont typeface="Calibri" panose="020F0502020204030204" pitchFamily="34" charset="0"/>
              <a:buChar char="•"/>
            </a:pPr>
            <a:r>
              <a:rPr lang="en-US" sz="1900" dirty="0">
                <a:solidFill>
                  <a:schemeClr val="tx1">
                    <a:lumMod val="75000"/>
                    <a:lumOff val="25000"/>
                  </a:schemeClr>
                </a:solidFill>
              </a:rPr>
              <a:t>knowledge (epistemology)</a:t>
            </a:r>
          </a:p>
          <a:p>
            <a:pPr marL="600075" lvl="1" indent="-228600" algn="l">
              <a:buFont typeface="Calibri" panose="020F0502020204030204" pitchFamily="34" charset="0"/>
              <a:buChar char="•"/>
            </a:pPr>
            <a:r>
              <a:rPr lang="en-US" sz="1900" dirty="0">
                <a:solidFill>
                  <a:schemeClr val="tx1">
                    <a:lumMod val="75000"/>
                    <a:lumOff val="25000"/>
                  </a:schemeClr>
                </a:solidFill>
              </a:rPr>
              <a:t>values (axiology) </a:t>
            </a:r>
          </a:p>
          <a:p>
            <a:pPr lvl="1" indent="-228600" algn="l">
              <a:buFont typeface="Calibri" panose="020F0502020204030204" pitchFamily="34" charset="0"/>
              <a:buChar char="•"/>
            </a:pPr>
            <a:endParaRPr lang="en-US" sz="1900" dirty="0">
              <a:solidFill>
                <a:schemeClr val="tx1">
                  <a:lumMod val="75000"/>
                  <a:lumOff val="25000"/>
                </a:schemeClr>
              </a:solidFill>
            </a:endParaRPr>
          </a:p>
          <a:p>
            <a:pPr indent="-228600">
              <a:buFont typeface="Calibri" panose="020F0502020204030204" pitchFamily="34" charset="0"/>
              <a:buChar char="•"/>
            </a:pPr>
            <a:r>
              <a:rPr lang="en-US" sz="1900" dirty="0">
                <a:solidFill>
                  <a:schemeClr val="tx1">
                    <a:lumMod val="75000"/>
                    <a:lumOff val="25000"/>
                  </a:schemeClr>
                </a:solidFill>
              </a:rPr>
              <a:t>Do you have a research philosophy?</a:t>
            </a:r>
          </a:p>
          <a:p>
            <a:pPr marL="600075" lvl="1" indent="-228600" algn="l">
              <a:buFont typeface="Calibri" panose="020F0502020204030204" pitchFamily="34" charset="0"/>
              <a:buChar char="•"/>
            </a:pPr>
            <a:r>
              <a:rPr lang="en-US" sz="1900" dirty="0">
                <a:solidFill>
                  <a:schemeClr val="tx1">
                    <a:lumMod val="75000"/>
                    <a:lumOff val="25000"/>
                  </a:schemeClr>
                </a:solidFill>
              </a:rPr>
              <a:t>are you aware of your beliefs and assumptions?</a:t>
            </a:r>
          </a:p>
          <a:p>
            <a:pPr marL="600075" lvl="1" indent="-228600" algn="l">
              <a:buFont typeface="Calibri" panose="020F0502020204030204" pitchFamily="34" charset="0"/>
              <a:buChar char="•"/>
            </a:pPr>
            <a:r>
              <a:rPr lang="en-US" sz="1900" dirty="0">
                <a:solidFill>
                  <a:schemeClr val="tx1">
                    <a:lumMod val="75000"/>
                    <a:lumOff val="25000"/>
                  </a:schemeClr>
                </a:solidFill>
              </a:rPr>
              <a:t>are they systematic?</a:t>
            </a:r>
          </a:p>
          <a:p>
            <a:pPr indent="-228600">
              <a:buFont typeface="Calibri" panose="020F0502020204030204" pitchFamily="34" charset="0"/>
              <a:buChar char="•"/>
            </a:pPr>
            <a:endParaRPr lang="en-US" sz="1900" dirty="0">
              <a:solidFill>
                <a:schemeClr val="tx1">
                  <a:lumMod val="75000"/>
                  <a:lumOff val="25000"/>
                </a:schemeClr>
              </a:solidFill>
            </a:endParaRPr>
          </a:p>
        </p:txBody>
      </p:sp>
      <p:sp>
        <p:nvSpPr>
          <p:cNvPr id="14" name="Rectangle 13">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5215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E6524-D512-354E-9F7E-A52BEDD35369}"/>
              </a:ext>
            </a:extLst>
          </p:cNvPr>
          <p:cNvSpPr>
            <a:spLocks noGrp="1"/>
          </p:cNvSpPr>
          <p:nvPr>
            <p:ph type="title"/>
          </p:nvPr>
        </p:nvSpPr>
        <p:spPr>
          <a:xfrm>
            <a:off x="643468" y="643467"/>
            <a:ext cx="3073550" cy="5126203"/>
          </a:xfrm>
        </p:spPr>
        <p:txBody>
          <a:bodyPr anchor="ctr">
            <a:normAutofit/>
          </a:bodyPr>
          <a:lstStyle/>
          <a:p>
            <a:pPr algn="r"/>
            <a:r>
              <a:rPr lang="en-US"/>
              <a:t>Research </a:t>
            </a:r>
            <a:br>
              <a:rPr lang="en-US"/>
            </a:br>
            <a:r>
              <a:rPr lang="en-US"/>
              <a:t>Philosophy</a:t>
            </a:r>
          </a:p>
        </p:txBody>
      </p:sp>
      <p:cxnSp>
        <p:nvCxnSpPr>
          <p:cNvPr id="1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C8FE8C-A066-114A-B887-17DA2AD10C59}"/>
              </a:ext>
            </a:extLst>
          </p:cNvPr>
          <p:cNvSpPr>
            <a:spLocks noGrp="1"/>
          </p:cNvSpPr>
          <p:nvPr>
            <p:ph idx="1"/>
          </p:nvPr>
        </p:nvSpPr>
        <p:spPr>
          <a:xfrm>
            <a:off x="4363786" y="621697"/>
            <a:ext cx="6791894" cy="5147973"/>
          </a:xfrm>
        </p:spPr>
        <p:txBody>
          <a:bodyPr anchor="ctr">
            <a:normAutofit/>
          </a:bodyPr>
          <a:lstStyle/>
          <a:p>
            <a:r>
              <a:rPr lang="en-GB"/>
              <a:t>Why do you need to understand differences in philosophies of research? Why not just go ahead and do a survey or carry out the interviews? You can, of course; but for several reasons, it is better first to understand the assumptions behind the research tools you choose. </a:t>
            </a:r>
          </a:p>
          <a:p>
            <a:endParaRPr lang="en-US"/>
          </a:p>
        </p:txBody>
      </p:sp>
      <p:sp>
        <p:nvSpPr>
          <p:cNvPr id="18"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3164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18CA00-E213-CB4F-A956-9160569E85F5}"/>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Reason 1</a:t>
            </a:r>
          </a:p>
        </p:txBody>
      </p:sp>
      <p:sp>
        <p:nvSpPr>
          <p:cNvPr id="3" name="Content Placeholder 2">
            <a:extLst>
              <a:ext uri="{FF2B5EF4-FFF2-40B4-BE49-F238E27FC236}">
                <a16:creationId xmlns:a16="http://schemas.microsoft.com/office/drawing/2014/main" id="{EB099D4B-F30B-9D42-BE4D-266AE0CB930B}"/>
              </a:ext>
            </a:extLst>
          </p:cNvPr>
          <p:cNvSpPr>
            <a:spLocks noGrp="1"/>
          </p:cNvSpPr>
          <p:nvPr>
            <p:ph idx="1"/>
          </p:nvPr>
        </p:nvSpPr>
        <p:spPr>
          <a:xfrm>
            <a:off x="1096963" y="2675694"/>
            <a:ext cx="10058400" cy="3193294"/>
          </a:xfrm>
        </p:spPr>
        <p:txBody>
          <a:bodyPr>
            <a:normAutofit/>
          </a:bodyPr>
          <a:lstStyle/>
          <a:p>
            <a:r>
              <a:rPr lang="en-GB"/>
              <a:t>The assumptions provide guidance for conducting your research. </a:t>
            </a:r>
          </a:p>
          <a:p>
            <a:r>
              <a:rPr lang="en-GB"/>
              <a:t>They prescribe your research role, whether you should try to be neutral or let your own personality come through. </a:t>
            </a:r>
          </a:p>
          <a:p>
            <a:r>
              <a:rPr lang="en-GB"/>
              <a:t>They indicate whether you must ask each person in a study the same questions in an identical way or can change questions midstream. </a:t>
            </a:r>
          </a:p>
          <a:p>
            <a:endParaRPr lang="en-US"/>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68415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descr="Parallel graphic of Methodological Paradigm and Research Methods of  quantitative and qualitative research. On t… | Quantitative research,  Research methods, Paradigm">
            <a:extLst>
              <a:ext uri="{FF2B5EF4-FFF2-40B4-BE49-F238E27FC236}">
                <a16:creationId xmlns:a16="http://schemas.microsoft.com/office/drawing/2014/main" id="{706E582D-0286-443B-BD29-559456B762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86055" y="905933"/>
            <a:ext cx="8651893"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1584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descr="PDF] Illustration of Paradigm Pluralism in Computing Education Research |  Semantic Scholar">
            <a:extLst>
              <a:ext uri="{FF2B5EF4-FFF2-40B4-BE49-F238E27FC236}">
                <a16:creationId xmlns:a16="http://schemas.microsoft.com/office/drawing/2014/main" id="{16D31EF2-71F1-4D17-ABB9-B18657DB40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98438" y="905933"/>
            <a:ext cx="5027127"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2429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22" name="Picture 2" descr="View of A Journey to the Centre of Self: Positioning the Researcher in  Autoethnography | Forum Qualitative Sozialforschung / Forum: Qualitative  Social Research">
            <a:extLst>
              <a:ext uri="{FF2B5EF4-FFF2-40B4-BE49-F238E27FC236}">
                <a16:creationId xmlns:a16="http://schemas.microsoft.com/office/drawing/2014/main" id="{5B5EC9E9-660A-4F5D-B77B-54231F8322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10631" y="905933"/>
            <a:ext cx="6202742"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624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746" name="Picture 2" descr="An allied research paradigm for epidemiology research with Indigenous  peoples | Archives of Public Health | Full Text">
            <a:extLst>
              <a:ext uri="{FF2B5EF4-FFF2-40B4-BE49-F238E27FC236}">
                <a16:creationId xmlns:a16="http://schemas.microsoft.com/office/drawing/2014/main" id="{739367E5-A76A-4ADD-A711-AB1573C1FB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12626" y="905933"/>
            <a:ext cx="4598751"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229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6" name="Picture 4">
            <a:extLst>
              <a:ext uri="{FF2B5EF4-FFF2-40B4-BE49-F238E27FC236}">
                <a16:creationId xmlns:a16="http://schemas.microsoft.com/office/drawing/2014/main" id="{9BD447CC-D76C-48FA-B1EF-FB15C7E78A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3356" y="1035297"/>
            <a:ext cx="10337292" cy="478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497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818" name="Picture 2" descr="Diagram&#10;&#10;Description automatically generated">
            <a:extLst>
              <a:ext uri="{FF2B5EF4-FFF2-40B4-BE49-F238E27FC236}">
                <a16:creationId xmlns:a16="http://schemas.microsoft.com/office/drawing/2014/main" id="{FC800B9D-659B-4AF7-95EF-26A4D35DBE9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88401" y="905933"/>
            <a:ext cx="9247202" cy="5039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5233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07C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866" name="Picture 2" descr="Process Tree For Research Methodology">
            <a:extLst>
              <a:ext uri="{FF2B5EF4-FFF2-40B4-BE49-F238E27FC236}">
                <a16:creationId xmlns:a16="http://schemas.microsoft.com/office/drawing/2014/main" id="{9CF239FD-8C01-4547-8800-822B544638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80629" y="801793"/>
            <a:ext cx="7030741" cy="527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9256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890" name="Picture 2" descr="The research &amp;#39;onion&amp;#39; (Source: Saunders et al., 2007) | Download Scientific  Diagram">
            <a:extLst>
              <a:ext uri="{FF2B5EF4-FFF2-40B4-BE49-F238E27FC236}">
                <a16:creationId xmlns:a16="http://schemas.microsoft.com/office/drawing/2014/main" id="{26E519C2-1BA3-4C14-9F33-0E2C23DBBF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322" y="801793"/>
            <a:ext cx="10521355" cy="527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7495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35844" name="Rectangle 70">
            <a:extLst>
              <a:ext uri="{FF2B5EF4-FFF2-40B4-BE49-F238E27FC236}">
                <a16:creationId xmlns:a16="http://schemas.microsoft.com/office/drawing/2014/main" id="{2C7211D9-E545-4D00-9874-641EC7C7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5" name="Rectangle 72">
            <a:extLst>
              <a:ext uri="{FF2B5EF4-FFF2-40B4-BE49-F238E27FC236}">
                <a16:creationId xmlns:a16="http://schemas.microsoft.com/office/drawing/2014/main" id="{5DBBC34A-8C43-4368-951E-A04EB7C00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6A2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PPT - Nursing Research Paradigms &amp;amp; Assumptions PowerPoint Presentation -  ID:2860416">
            <a:extLst>
              <a:ext uri="{FF2B5EF4-FFF2-40B4-BE49-F238E27FC236}">
                <a16:creationId xmlns:a16="http://schemas.microsoft.com/office/drawing/2014/main" id="{64808421-1B66-4487-80E2-3354262656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041"/>
          <a:stretch/>
        </p:blipFill>
        <p:spPr bwMode="auto">
          <a:xfrm>
            <a:off x="2022016" y="801793"/>
            <a:ext cx="8142379" cy="5249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29253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8" name="Rectangle 14">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09C8F2A-EF2A-4E5F-9897-56FBDF6BE2D2}"/>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2600" dirty="0"/>
              <a:t>Learning about theories of knowledge (epistemologies) and approaches to social science research developed from philosophical positions (methodologies) is often the most challenging part of learning about research methods. </a:t>
            </a:r>
            <a:br>
              <a:rPr lang="en-US" sz="2600" dirty="0"/>
            </a:br>
            <a:br>
              <a:rPr lang="en-US" sz="2600" dirty="0"/>
            </a:br>
            <a:r>
              <a:rPr lang="en-US" sz="2600" dirty="0"/>
              <a:t>Don’t panic, just try to familiarize yourself with some of the key terms and definitions</a:t>
            </a:r>
          </a:p>
        </p:txBody>
      </p:sp>
      <p:sp>
        <p:nvSpPr>
          <p:cNvPr id="3" name="Content Placeholder 2">
            <a:extLst>
              <a:ext uri="{FF2B5EF4-FFF2-40B4-BE49-F238E27FC236}">
                <a16:creationId xmlns:a16="http://schemas.microsoft.com/office/drawing/2014/main" id="{D016CC56-10E3-C947-A3A3-84E5099DBCBE}"/>
              </a:ext>
            </a:extLst>
          </p:cNvPr>
          <p:cNvSpPr>
            <a:spLocks noGrp="1"/>
          </p:cNvSpPr>
          <p:nvPr>
            <p:ph type="body" idx="1"/>
          </p:nvPr>
        </p:nvSpPr>
        <p:spPr>
          <a:xfrm>
            <a:off x="7870995" y="643467"/>
            <a:ext cx="3341488" cy="5054008"/>
          </a:xfrm>
        </p:spPr>
        <p:txBody>
          <a:bodyPr vert="horz" lIns="91440" tIns="45720" rIns="91440" bIns="45720" rtlCol="0" anchor="ctr">
            <a:normAutofit/>
          </a:bodyPr>
          <a:lstStyle/>
          <a:p>
            <a:pPr>
              <a:lnSpc>
                <a:spcPct val="100000"/>
              </a:lnSpc>
            </a:pPr>
            <a:r>
              <a:rPr lang="en-US" dirty="0"/>
              <a:t>The ologies</a:t>
            </a:r>
          </a:p>
        </p:txBody>
      </p:sp>
      <p:cxnSp>
        <p:nvCxnSpPr>
          <p:cNvPr id="17" name="Straight Connector 16">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575569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F9BFC-1242-4639-B5C0-80F28EFF2867}"/>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3800" dirty="0"/>
              <a:t>The important philosophical underpinnings of the nature of knowledge, how it can be determined and what biases we hold play important roles in the work of research and should be considered carefully</a:t>
            </a:r>
          </a:p>
        </p:txBody>
      </p:sp>
      <p:sp>
        <p:nvSpPr>
          <p:cNvPr id="3" name="Text Placeholder 2">
            <a:extLst>
              <a:ext uri="{FF2B5EF4-FFF2-40B4-BE49-F238E27FC236}">
                <a16:creationId xmlns:a16="http://schemas.microsoft.com/office/drawing/2014/main" id="{B1CF5011-B6E8-44C0-9665-63C2EC2B2F49}"/>
              </a:ext>
            </a:extLst>
          </p:cNvPr>
          <p:cNvSpPr>
            <a:spLocks noGrp="1"/>
          </p:cNvSpPr>
          <p:nvPr>
            <p:ph type="body" idx="1"/>
          </p:nvPr>
        </p:nvSpPr>
        <p:spPr>
          <a:xfrm>
            <a:off x="7870995" y="643467"/>
            <a:ext cx="3341488" cy="5054008"/>
          </a:xfrm>
        </p:spPr>
        <p:txBody>
          <a:bodyPr vert="horz" lIns="91440" tIns="45720" rIns="91440" bIns="45720" rtlCol="0" anchor="ctr">
            <a:normAutofit/>
          </a:bodyPr>
          <a:lstStyle/>
          <a:p>
            <a:pPr>
              <a:lnSpc>
                <a:spcPct val="100000"/>
              </a:lnSpc>
            </a:pPr>
            <a:r>
              <a:rPr lang="en-US" dirty="0"/>
              <a:t>Ontology, Epistemology, AXIOLOGY, PARADIGM, METHODOLOGY</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2574089"/>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3E783984-8CA7-479A-9A9E-E7739EF7AD97}"/>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Ologies live in the paradigm</a:t>
            </a:r>
          </a:p>
        </p:txBody>
      </p:sp>
      <p:cxnSp>
        <p:nvCxnSpPr>
          <p:cNvPr id="13" name="Straight Connector 1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C9CEFE6B-7A4B-4ABF-9318-B4FBFA6C1C94}"/>
              </a:ext>
            </a:extLst>
          </p:cNvPr>
          <p:cNvSpPr>
            <a:spLocks noGrp="1"/>
          </p:cNvSpPr>
          <p:nvPr>
            <p:ph idx="1"/>
          </p:nvPr>
        </p:nvSpPr>
        <p:spPr>
          <a:xfrm>
            <a:off x="643467" y="2546224"/>
            <a:ext cx="3448259" cy="3342747"/>
          </a:xfrm>
        </p:spPr>
        <p:txBody>
          <a:bodyPr>
            <a:normAutofit lnSpcReduction="10000"/>
          </a:bodyPr>
          <a:lstStyle/>
          <a:p>
            <a:r>
              <a:rPr lang="en-GB" dirty="0">
                <a:solidFill>
                  <a:srgbClr val="FFFFFF"/>
                </a:solidFill>
              </a:rPr>
              <a:t>What Do We Mean by Research Paradigm?</a:t>
            </a:r>
          </a:p>
          <a:p>
            <a:r>
              <a:rPr lang="en-GB" dirty="0">
                <a:solidFill>
                  <a:srgbClr val="FFFFFF"/>
                </a:solidFill>
              </a:rPr>
              <a:t>American philosopher Thomas Kuhn (1962) first used the word paradigm to mean a philosophical way of thinking.</a:t>
            </a:r>
          </a:p>
          <a:p>
            <a:r>
              <a:rPr lang="en-GB" dirty="0">
                <a:solidFill>
                  <a:srgbClr val="FFFFFF"/>
                </a:solidFill>
                <a:hlinkClick r:id="rId3"/>
              </a:rPr>
              <a:t>https://www.lri.fr/~mbl/Stanford/CS477/papers/Kuhn-SSR-2ndEd.pdf</a:t>
            </a:r>
            <a:endParaRPr lang="en-GB" dirty="0">
              <a:solidFill>
                <a:srgbClr val="FFFFFF"/>
              </a:solidFill>
            </a:endParaRPr>
          </a:p>
          <a:p>
            <a:endParaRPr lang="en-GB" dirty="0">
              <a:solidFill>
                <a:srgbClr val="FFFFFF"/>
              </a:solidFill>
            </a:endParaRPr>
          </a:p>
          <a:p>
            <a:endParaRPr lang="en-GB" dirty="0">
              <a:solidFill>
                <a:srgbClr val="FFFFFF"/>
              </a:solidFill>
            </a:endParaRPr>
          </a:p>
        </p:txBody>
      </p:sp>
      <p:pic>
        <p:nvPicPr>
          <p:cNvPr id="6" name="Picture 5">
            <a:extLst>
              <a:ext uri="{FF2B5EF4-FFF2-40B4-BE49-F238E27FC236}">
                <a16:creationId xmlns:a16="http://schemas.microsoft.com/office/drawing/2014/main" id="{F1FD6416-6C79-41F3-A8B3-3FBC6148C74A}"/>
              </a:ext>
            </a:extLst>
          </p:cNvPr>
          <p:cNvPicPr>
            <a:picLocks noChangeAspect="1"/>
          </p:cNvPicPr>
          <p:nvPr/>
        </p:nvPicPr>
        <p:blipFill rotWithShape="1">
          <a:blip r:embed="rId4"/>
          <a:srcRect l="9598"/>
          <a:stretch/>
        </p:blipFill>
        <p:spPr>
          <a:xfrm>
            <a:off x="4654296" y="10"/>
            <a:ext cx="7537703" cy="6857990"/>
          </a:xfrm>
          <a:prstGeom prst="rect">
            <a:avLst/>
          </a:prstGeom>
        </p:spPr>
      </p:pic>
    </p:spTree>
    <p:extLst>
      <p:ext uri="{BB962C8B-B14F-4D97-AF65-F5344CB8AC3E}">
        <p14:creationId xmlns:p14="http://schemas.microsoft.com/office/powerpoint/2010/main" val="295350334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7A667-7049-4C12-BC95-A52ECDC777D0}"/>
              </a:ext>
            </a:extLst>
          </p:cNvPr>
          <p:cNvSpPr>
            <a:spLocks noGrp="1"/>
          </p:cNvSpPr>
          <p:nvPr>
            <p:ph type="title"/>
          </p:nvPr>
        </p:nvSpPr>
        <p:spPr/>
        <p:txBody>
          <a:bodyPr/>
          <a:lstStyle/>
          <a:p>
            <a:r>
              <a:rPr lang="en-GB" dirty="0"/>
              <a:t>Lens ? Worldview ? Paradigm ? Philosophy ?</a:t>
            </a:r>
          </a:p>
        </p:txBody>
      </p:sp>
      <p:sp>
        <p:nvSpPr>
          <p:cNvPr id="3" name="Content Placeholder 2">
            <a:extLst>
              <a:ext uri="{FF2B5EF4-FFF2-40B4-BE49-F238E27FC236}">
                <a16:creationId xmlns:a16="http://schemas.microsoft.com/office/drawing/2014/main" id="{AA68C182-2AD6-46A1-9C48-32041E11A97B}"/>
              </a:ext>
            </a:extLst>
          </p:cNvPr>
          <p:cNvSpPr>
            <a:spLocks noGrp="1"/>
          </p:cNvSpPr>
          <p:nvPr>
            <p:ph idx="1"/>
          </p:nvPr>
        </p:nvSpPr>
        <p:spPr/>
        <p:txBody>
          <a:bodyPr>
            <a:normAutofit fontScale="92500" lnSpcReduction="10000"/>
          </a:bodyPr>
          <a:lstStyle/>
          <a:p>
            <a:r>
              <a:rPr lang="en-GB" dirty="0"/>
              <a:t>In research the term paradigm is used to describe a researcher’s ‘worldview’ (Mackenzie &amp; Knipe, 2006). </a:t>
            </a:r>
          </a:p>
          <a:p>
            <a:r>
              <a:rPr lang="en-GB" dirty="0"/>
              <a:t>This worldview is the perspective, or thinking, or school of thought, or set of shared beliefs, that informs the meaning or interpretation of research data. </a:t>
            </a:r>
          </a:p>
          <a:p>
            <a:r>
              <a:rPr lang="en-GB" dirty="0"/>
              <a:t>Or, as Lather (1986) explains, a research paradigm inherently reflects the researcher’s beliefs about the world that s/he lives in and wants to live in. </a:t>
            </a:r>
          </a:p>
          <a:p>
            <a:r>
              <a:rPr lang="en-GB" dirty="0"/>
              <a:t>It constitutes the abstract beliefs and principles that shape how a researcher sees the world, and how s/he interprets and acts within that world. </a:t>
            </a:r>
          </a:p>
          <a:p>
            <a:r>
              <a:rPr lang="en-GB" dirty="0"/>
              <a:t>When we say that it defines the researcher’s worldview, we mean that a paradigm constitutes the abstract beliefs and principles that shape how a researcher sees the world, and how s/he interprets and acts within that world. It is the lens through which a researcher looks at the world.</a:t>
            </a:r>
          </a:p>
        </p:txBody>
      </p:sp>
    </p:spTree>
    <p:extLst>
      <p:ext uri="{BB962C8B-B14F-4D97-AF65-F5344CB8AC3E}">
        <p14:creationId xmlns:p14="http://schemas.microsoft.com/office/powerpoint/2010/main" val="24003142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B591860-DC89-4FAB-98FB-DFC4EFECE2C5}"/>
              </a:ext>
            </a:extLst>
          </p:cNvPr>
          <p:cNvPicPr>
            <a:picLocks noChangeAspect="1"/>
          </p:cNvPicPr>
          <p:nvPr/>
        </p:nvPicPr>
        <p:blipFill>
          <a:blip r:embed="rId2"/>
          <a:stretch>
            <a:fillRect/>
          </a:stretch>
        </p:blipFill>
        <p:spPr>
          <a:xfrm>
            <a:off x="2600331" y="643538"/>
            <a:ext cx="6992437" cy="3618586"/>
          </a:xfrm>
          <a:prstGeom prst="rect">
            <a:avLst/>
          </a:prstGeom>
        </p:spPr>
      </p:pic>
      <p:sp>
        <p:nvSpPr>
          <p:cNvPr id="15" name="Rectangle 14">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92EE5B-F73F-46A9-8098-82A729EE8DCB}"/>
              </a:ext>
            </a:extLst>
          </p:cNvPr>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3000">
                <a:solidFill>
                  <a:srgbClr val="FFFFFF"/>
                </a:solidFill>
                <a:hlinkClick r:id="rId3"/>
              </a:rPr>
              <a:t>http://www.iier.org.au/iier16/mackenzie.html</a:t>
            </a:r>
            <a:br>
              <a:rPr lang="en-US" sz="3000">
                <a:solidFill>
                  <a:srgbClr val="FFFFFF"/>
                </a:solidFill>
              </a:rPr>
            </a:br>
            <a:br>
              <a:rPr lang="en-US" sz="3000">
                <a:solidFill>
                  <a:srgbClr val="FFFFFF"/>
                </a:solidFill>
              </a:rPr>
            </a:br>
            <a:endParaRPr lang="en-US" sz="3000">
              <a:solidFill>
                <a:srgbClr val="FFFFFF"/>
              </a:solidFill>
            </a:endParaRPr>
          </a:p>
        </p:txBody>
      </p:sp>
      <p:cxnSp>
        <p:nvCxnSpPr>
          <p:cNvPr id="17" name="Straight Connector 16">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72096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7BA23D-DB6C-4CC0-870D-261DF65C4912}"/>
              </a:ext>
            </a:extLst>
          </p:cNvPr>
          <p:cNvSpPr>
            <a:spLocks noGrp="1"/>
          </p:cNvSpPr>
          <p:nvPr>
            <p:ph type="title"/>
          </p:nvPr>
        </p:nvSpPr>
        <p:spPr/>
        <p:txBody>
          <a:bodyPr/>
          <a:lstStyle/>
          <a:p>
            <a:r>
              <a:rPr lang="en-GB" dirty="0"/>
              <a:t>Leaders in the research field</a:t>
            </a:r>
          </a:p>
        </p:txBody>
      </p:sp>
      <p:sp>
        <p:nvSpPr>
          <p:cNvPr id="4" name="Content Placeholder 3">
            <a:extLst>
              <a:ext uri="{FF2B5EF4-FFF2-40B4-BE49-F238E27FC236}">
                <a16:creationId xmlns:a16="http://schemas.microsoft.com/office/drawing/2014/main" id="{CF1BC2BD-6F48-420C-8CC4-F800397F89B5}"/>
              </a:ext>
            </a:extLst>
          </p:cNvPr>
          <p:cNvSpPr>
            <a:spLocks noGrp="1"/>
          </p:cNvSpPr>
          <p:nvPr>
            <p:ph idx="1"/>
          </p:nvPr>
        </p:nvSpPr>
        <p:spPr/>
        <p:txBody>
          <a:bodyPr>
            <a:normAutofit/>
          </a:bodyPr>
          <a:lstStyle/>
          <a:p>
            <a:r>
              <a:rPr lang="en-GB" dirty="0">
                <a:highlight>
                  <a:srgbClr val="FF00FF"/>
                </a:highlight>
              </a:rPr>
              <a:t>Guba and Lincoln (1994) </a:t>
            </a:r>
            <a:r>
              <a:rPr lang="en-GB" dirty="0"/>
              <a:t>a paradigm as a basic set of beliefs or worldview that guides research action or an investigation. </a:t>
            </a:r>
          </a:p>
          <a:p>
            <a:r>
              <a:rPr lang="en-GB" dirty="0">
                <a:highlight>
                  <a:srgbClr val="FFFF00"/>
                </a:highlight>
              </a:rPr>
              <a:t>Denzin and Lincoln (2000) </a:t>
            </a:r>
            <a:r>
              <a:rPr lang="en-GB" dirty="0"/>
              <a:t>define paradigms as human constructions, which deal with first principles or </a:t>
            </a:r>
            <a:r>
              <a:rPr lang="en-GB" dirty="0" err="1"/>
              <a:t>ultimates</a:t>
            </a:r>
            <a:r>
              <a:rPr lang="en-GB" dirty="0"/>
              <a:t> indicating where the researcher is coming from so as to construct meaning embedded in data. </a:t>
            </a:r>
          </a:p>
          <a:p>
            <a:r>
              <a:rPr lang="en-GB" dirty="0"/>
              <a:t>Paradigms are thus important because they provide beliefs and dictates, which, for scholars in a particular discipline, influence what should be studied, how it should be studied, and how the results of the study should be interpreted. </a:t>
            </a:r>
          </a:p>
        </p:txBody>
      </p:sp>
    </p:spTree>
    <p:extLst>
      <p:ext uri="{BB962C8B-B14F-4D97-AF65-F5344CB8AC3E}">
        <p14:creationId xmlns:p14="http://schemas.microsoft.com/office/powerpoint/2010/main" val="1506920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4B3A1-7364-4ED6-8036-71000AADA440}"/>
              </a:ext>
            </a:extLst>
          </p:cNvPr>
          <p:cNvSpPr>
            <a:spLocks noGrp="1"/>
          </p:cNvSpPr>
          <p:nvPr>
            <p:ph type="title"/>
          </p:nvPr>
        </p:nvSpPr>
        <p:spPr>
          <a:xfrm>
            <a:off x="1097280" y="286603"/>
            <a:ext cx="6437363" cy="1450757"/>
          </a:xfrm>
        </p:spPr>
        <p:txBody>
          <a:bodyPr>
            <a:normAutofit/>
          </a:bodyPr>
          <a:lstStyle/>
          <a:p>
            <a:r>
              <a:rPr lang="en-GB" dirty="0"/>
              <a:t>IMPORTANT</a:t>
            </a:r>
          </a:p>
        </p:txBody>
      </p:sp>
      <p:cxnSp>
        <p:nvCxnSpPr>
          <p:cNvPr id="16" name="Straight Connector 10">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8DD9A6-4907-40AE-8218-359F37486339}"/>
              </a:ext>
            </a:extLst>
          </p:cNvPr>
          <p:cNvSpPr>
            <a:spLocks noGrp="1"/>
          </p:cNvSpPr>
          <p:nvPr>
            <p:ph idx="1"/>
          </p:nvPr>
        </p:nvSpPr>
        <p:spPr>
          <a:xfrm>
            <a:off x="1097281" y="2108201"/>
            <a:ext cx="6388242" cy="3760891"/>
          </a:xfrm>
        </p:spPr>
        <p:txBody>
          <a:bodyPr>
            <a:normAutofit/>
          </a:bodyPr>
          <a:lstStyle/>
          <a:p>
            <a:pPr>
              <a:lnSpc>
                <a:spcPct val="110000"/>
              </a:lnSpc>
            </a:pPr>
            <a:r>
              <a:rPr lang="en-GB"/>
              <a:t>The paradigm defines a researcher’s philosophical orientation and has significant implications for every decision made in the research process, including choice of methodology and methods. </a:t>
            </a:r>
          </a:p>
          <a:p>
            <a:pPr>
              <a:lnSpc>
                <a:spcPct val="110000"/>
              </a:lnSpc>
            </a:pPr>
            <a:r>
              <a:rPr lang="en-GB"/>
              <a:t>And so a paradigm tells us how meaning will be constructed from the data we shall gather, based on our individual experiences, (i.e. where we are coming from). </a:t>
            </a:r>
          </a:p>
          <a:p>
            <a:pPr>
              <a:lnSpc>
                <a:spcPct val="110000"/>
              </a:lnSpc>
            </a:pPr>
            <a:r>
              <a:rPr lang="en-GB"/>
              <a:t>It is therefore very important, that when you write your research proposal for your DBA, you clearly state the paradigm in which you are locating your research.</a:t>
            </a:r>
          </a:p>
          <a:p>
            <a:pPr>
              <a:lnSpc>
                <a:spcPct val="110000"/>
              </a:lnSpc>
            </a:pPr>
            <a:endParaRPr lang="en-GB"/>
          </a:p>
        </p:txBody>
      </p:sp>
      <p:pic>
        <p:nvPicPr>
          <p:cNvPr id="4" name="Picture 3">
            <a:extLst>
              <a:ext uri="{FF2B5EF4-FFF2-40B4-BE49-F238E27FC236}">
                <a16:creationId xmlns:a16="http://schemas.microsoft.com/office/drawing/2014/main" id="{8266451C-8C88-4D48-8D92-45FED8B3742D}"/>
              </a:ext>
            </a:extLst>
          </p:cNvPr>
          <p:cNvPicPr>
            <a:picLocks noChangeAspect="1"/>
          </p:cNvPicPr>
          <p:nvPr/>
        </p:nvPicPr>
        <p:blipFill>
          <a:blip r:embed="rId2"/>
          <a:stretch>
            <a:fillRect/>
          </a:stretch>
        </p:blipFill>
        <p:spPr>
          <a:xfrm>
            <a:off x="8129003" y="2046984"/>
            <a:ext cx="3412514" cy="2303446"/>
          </a:xfrm>
          <a:prstGeom prst="rect">
            <a:avLst/>
          </a:prstGeom>
        </p:spPr>
      </p:pic>
      <p:sp>
        <p:nvSpPr>
          <p:cNvPr id="17" name="Rectangle 12">
            <a:extLst>
              <a:ext uri="{FF2B5EF4-FFF2-40B4-BE49-F238E27FC236}">
                <a16:creationId xmlns:a16="http://schemas.microsoft.com/office/drawing/2014/main" id="{FEC9799F-A0B8-45B9-8164-71F28389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93464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D1E132-56A0-4CD8-968A-90F37F8393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fabric&#10;&#10;Description automatically generated">
            <a:extLst>
              <a:ext uri="{FF2B5EF4-FFF2-40B4-BE49-F238E27FC236}">
                <a16:creationId xmlns:a16="http://schemas.microsoft.com/office/drawing/2014/main" id="{0415314D-480D-4FA2-B47E-95AE86B6BD31}"/>
              </a:ext>
            </a:extLst>
          </p:cNvPr>
          <p:cNvPicPr>
            <a:picLocks noChangeAspect="1"/>
          </p:cNvPicPr>
          <p:nvPr/>
        </p:nvPicPr>
        <p:blipFill rotWithShape="1">
          <a:blip r:embed="rId2"/>
          <a:srcRect t="9334" b="10212"/>
          <a:stretch/>
        </p:blipFill>
        <p:spPr>
          <a:xfrm>
            <a:off x="20" y="-1"/>
            <a:ext cx="12191980" cy="6400314"/>
          </a:xfrm>
          <a:prstGeom prst="rect">
            <a:avLst/>
          </a:prstGeom>
        </p:spPr>
      </p:pic>
      <p:pic>
        <p:nvPicPr>
          <p:cNvPr id="4" name="Picture 3"/>
          <p:cNvPicPr>
            <a:picLocks noChangeAspect="1"/>
          </p:cNvPicPr>
          <p:nvPr/>
        </p:nvPicPr>
        <p:blipFill rotWithShape="1">
          <a:blip r:embed="rId3"/>
          <a:srcRect t="3747" r="2" b="7175"/>
          <a:stretch/>
        </p:blipFill>
        <p:spPr>
          <a:xfrm>
            <a:off x="1141411" y="1113711"/>
            <a:ext cx="5542156" cy="3955999"/>
          </a:xfrm>
          <a:prstGeom prst="rect">
            <a:avLst/>
          </a:prstGeom>
          <a:ln w="152400">
            <a:solidFill>
              <a:srgbClr val="FFFFFF"/>
            </a:solidFill>
            <a:miter lim="800000"/>
          </a:ln>
        </p:spPr>
      </p:pic>
      <p:sp>
        <p:nvSpPr>
          <p:cNvPr id="11" name="Rectangle 10">
            <a:extLst>
              <a:ext uri="{FF2B5EF4-FFF2-40B4-BE49-F238E27FC236}">
                <a16:creationId xmlns:a16="http://schemas.microsoft.com/office/drawing/2014/main" id="{9E8A94A7-3682-44B5-A5BC-D45A41365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481250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2690" b="24020"/>
          <a:stretch/>
        </p:blipFill>
        <p:spPr>
          <a:xfrm>
            <a:off x="20" y="10"/>
            <a:ext cx="12191980" cy="6857990"/>
          </a:xfrm>
          <a:prstGeom prst="rect">
            <a:avLst/>
          </a:prstGeom>
        </p:spPr>
      </p:pic>
    </p:spTree>
    <p:extLst>
      <p:ext uri="{BB962C8B-B14F-4D97-AF65-F5344CB8AC3E}">
        <p14:creationId xmlns:p14="http://schemas.microsoft.com/office/powerpoint/2010/main" val="2151146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4">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1" name="Rectangle 16">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Links</a:t>
            </a:r>
            <a:br>
              <a:rPr lang="en-GB" sz="4400">
                <a:solidFill>
                  <a:srgbClr val="FFFFFF"/>
                </a:solidFill>
              </a:rPr>
            </a:br>
            <a:br>
              <a:rPr lang="en-GB" sz="4400">
                <a:solidFill>
                  <a:srgbClr val="FFFFFF"/>
                </a:solidFill>
              </a:rPr>
            </a:b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dirty="0" err="1">
                <a:solidFill>
                  <a:schemeClr val="tx1"/>
                </a:solidFill>
                <a:hlinkClick r:id="rId2">
                  <a:extLst>
                    <a:ext uri="{A12FA001-AC4F-418D-AE19-62706E023703}">
                      <ahyp:hlinkClr xmlns:ahyp="http://schemas.microsoft.com/office/drawing/2018/hyperlinkcolor" val="tx"/>
                    </a:ext>
                  </a:extLst>
                </a:hlinkClick>
              </a:rPr>
              <a:t>Walliman</a:t>
            </a:r>
            <a:endParaRPr lang="en-GB" sz="2400" dirty="0">
              <a:solidFill>
                <a:schemeClr val="tx1"/>
              </a:solidFill>
              <a:hlinkClick r:id="rId2">
                <a:extLst>
                  <a:ext uri="{A12FA001-AC4F-418D-AE19-62706E023703}">
                    <ahyp:hlinkClr xmlns:ahyp="http://schemas.microsoft.com/office/drawing/2018/hyperlinkcolor" val="tx"/>
                  </a:ext>
                </a:extLst>
              </a:hlinkClick>
            </a:endParaRPr>
          </a:p>
          <a:p>
            <a:r>
              <a:rPr lang="en-GB" sz="2400" dirty="0">
                <a:solidFill>
                  <a:srgbClr val="2998E3"/>
                </a:solidFill>
                <a:hlinkClick r:id="rId2">
                  <a:extLst>
                    <a:ext uri="{A12FA001-AC4F-418D-AE19-62706E023703}">
                      <ahyp:hlinkClr xmlns:ahyp="http://schemas.microsoft.com/office/drawing/2018/hyperlinkcolor" val="tx"/>
                    </a:ext>
                  </a:extLst>
                </a:hlinkClick>
              </a:rPr>
              <a:t>https://www.lsms.ac/public/uploads/sqkcstdKySSt9RrFhypN8RPjLMuHkPgZwlylmIwgbwkdUiidx41575401371vQXcGCdkUWCXO267edUDMcGByBfk7e2uUSnkIlMiJxdoXE0LLn.pdf</a:t>
            </a:r>
            <a:br>
              <a:rPr lang="en-GB" sz="2400" dirty="0"/>
            </a:br>
            <a:br>
              <a:rPr lang="en-GB" sz="2400" dirty="0"/>
            </a:br>
            <a:r>
              <a:rPr lang="en-GB" sz="2400" dirty="0"/>
              <a:t>MacDonald and </a:t>
            </a:r>
            <a:r>
              <a:rPr lang="en-GB" sz="2400" dirty="0" err="1"/>
              <a:t>Headlam</a:t>
            </a:r>
            <a:endParaRPr lang="en-GB" sz="2400" dirty="0"/>
          </a:p>
          <a:p>
            <a:r>
              <a:rPr lang="en-GB" sz="2400" dirty="0">
                <a:hlinkClick r:id="rId3"/>
              </a:rPr>
              <a:t>https://www.cles.org.uk/wp-content/uploads/2011/01/Research-Methods-Handbook.pdf</a:t>
            </a:r>
            <a:endParaRPr lang="en-GB" sz="2400" dirty="0"/>
          </a:p>
        </p:txBody>
      </p:sp>
      <p:sp>
        <p:nvSpPr>
          <p:cNvPr id="19" name="Rectangle 18">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28017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6C9846-B5AB-4E52-988D-F7E5865C9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3D7E8E-8467-4198-87E0-ADC1B6046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66800" y="5252936"/>
            <a:ext cx="10058400" cy="1028715"/>
          </a:xfrm>
        </p:spPr>
        <p:txBody>
          <a:bodyPr>
            <a:normAutofit/>
          </a:bodyPr>
          <a:lstStyle/>
          <a:p>
            <a:pPr algn="ctr"/>
            <a:r>
              <a:rPr lang="en-GB" b="1">
                <a:solidFill>
                  <a:schemeClr val="bg1"/>
                </a:solidFill>
              </a:rPr>
              <a:t>Implications of research philosophy</a:t>
            </a:r>
          </a:p>
        </p:txBody>
      </p:sp>
      <p:sp>
        <p:nvSpPr>
          <p:cNvPr id="4" name="Rectangle 3"/>
          <p:cNvSpPr/>
          <p:nvPr/>
        </p:nvSpPr>
        <p:spPr>
          <a:xfrm>
            <a:off x="8650113" y="5624133"/>
            <a:ext cx="1976823" cy="300082"/>
          </a:xfrm>
          <a:prstGeom prst="rect">
            <a:avLst/>
          </a:prstGeom>
        </p:spPr>
        <p:txBody>
          <a:bodyPr wrap="none">
            <a:spAutoFit/>
          </a:bodyPr>
          <a:lstStyle/>
          <a:p>
            <a:pPr>
              <a:spcAft>
                <a:spcPts val="600"/>
              </a:spcAft>
            </a:pPr>
            <a:r>
              <a:rPr lang="en-GB" sz="1350">
                <a:solidFill>
                  <a:srgbClr val="002060"/>
                </a:solidFill>
                <a:latin typeface="Baskerville Old Face" pitchFamily="18" charset="0"/>
              </a:rPr>
              <a:t>©Alexandra Bristow 2015</a:t>
            </a:r>
            <a:endParaRPr lang="en-GB" sz="1350"/>
          </a:p>
        </p:txBody>
      </p:sp>
      <p:graphicFrame>
        <p:nvGraphicFramePr>
          <p:cNvPr id="6" name="Content Placeholder 2">
            <a:extLst>
              <a:ext uri="{FF2B5EF4-FFF2-40B4-BE49-F238E27FC236}">
                <a16:creationId xmlns:a16="http://schemas.microsoft.com/office/drawing/2014/main" id="{E98B6BD5-5B76-44D6-B379-0021E1CF619E}"/>
              </a:ext>
            </a:extLst>
          </p:cNvPr>
          <p:cNvGraphicFramePr>
            <a:graphicFrameLocks noGrp="1"/>
          </p:cNvGraphicFramePr>
          <p:nvPr>
            <p:ph idx="1"/>
            <p:extLst>
              <p:ext uri="{D42A27DB-BD31-4B8C-83A1-F6EECF244321}">
                <p14:modId xmlns:p14="http://schemas.microsoft.com/office/powerpoint/2010/main" val="4236015383"/>
              </p:ext>
            </p:extLst>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96632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Continued</a:t>
            </a:r>
          </a:p>
        </p:txBody>
      </p:sp>
      <p:sp>
        <p:nvSpPr>
          <p:cNvPr id="3" name="Content Placeholder 2"/>
          <p:cNvSpPr>
            <a:spLocks noGrp="1"/>
          </p:cNvSpPr>
          <p:nvPr>
            <p:ph idx="1"/>
          </p:nvPr>
        </p:nvSpPr>
        <p:spPr>
          <a:xfrm>
            <a:off x="5231958" y="605896"/>
            <a:ext cx="5923721" cy="5646208"/>
          </a:xfrm>
        </p:spPr>
        <p:txBody>
          <a:bodyPr anchor="ctr">
            <a:normAutofit fontScale="92500" lnSpcReduction="10000"/>
          </a:bodyPr>
          <a:lstStyle/>
          <a:p>
            <a:pPr marL="0" indent="0">
              <a:buNone/>
            </a:pPr>
            <a:r>
              <a:rPr lang="en-GB" sz="2400" dirty="0"/>
              <a:t>When you are able to present a methodology, you show that the research problem is clear in your mind and how you are going to tackle it.</a:t>
            </a:r>
          </a:p>
          <a:p>
            <a:pPr marL="0" indent="0">
              <a:buNone/>
            </a:pPr>
            <a:r>
              <a:rPr lang="en-GB" sz="2400" dirty="0"/>
              <a:t>With just a method, it is not clear why you are even studying the topic.</a:t>
            </a:r>
          </a:p>
          <a:p>
            <a:pPr marL="0" indent="0">
              <a:buNone/>
            </a:pPr>
            <a:endParaRPr lang="en-GB" sz="2400" dirty="0"/>
          </a:p>
          <a:p>
            <a:pPr>
              <a:buFont typeface="Arial" panose="020B0604020202020204" pitchFamily="34" charset="0"/>
              <a:buChar char="•"/>
            </a:pPr>
            <a:r>
              <a:rPr lang="en-GB" sz="2400" dirty="0"/>
              <a:t>John W. Creswell (2003), Research Design: Qualitative, Quantitative, and Mixed Methods Approaches, 2nd Ed.</a:t>
            </a:r>
          </a:p>
          <a:p>
            <a:pPr>
              <a:buFont typeface="Arial" panose="020B0604020202020204" pitchFamily="34" charset="0"/>
              <a:buChar char="•"/>
            </a:pPr>
            <a:r>
              <a:rPr lang="en-GB" sz="2400" dirty="0"/>
              <a:t>Creswell, J. W. &amp; </a:t>
            </a:r>
            <a:r>
              <a:rPr lang="en-GB" sz="2400" dirty="0" err="1"/>
              <a:t>Poth</a:t>
            </a:r>
            <a:r>
              <a:rPr lang="en-GB" sz="2400" dirty="0"/>
              <a:t>, C. N. (2018). </a:t>
            </a:r>
            <a:r>
              <a:rPr lang="en-GB" sz="2400" i="0" dirty="0">
                <a:solidFill>
                  <a:srgbClr val="0F1111"/>
                </a:solidFill>
                <a:effectLst/>
              </a:rPr>
              <a:t>Qualitative Inquiry and Research Design: Choosing Among Five Approaches </a:t>
            </a:r>
            <a:r>
              <a:rPr lang="en-GB" sz="2400" i="0" dirty="0">
                <a:solidFill>
                  <a:srgbClr val="565959"/>
                </a:solidFill>
                <a:effectLst/>
              </a:rPr>
              <a:t>4th Edition. </a:t>
            </a:r>
            <a:r>
              <a:rPr lang="en-GB" sz="2400" i="0" dirty="0">
                <a:solidFill>
                  <a:srgbClr val="232323"/>
                </a:solidFill>
                <a:effectLst/>
              </a:rPr>
              <a:t>SAGE Publications, Inc., Thousand Oaks.</a:t>
            </a:r>
            <a:endParaRPr lang="en-GB" sz="2400" i="0" dirty="0">
              <a:solidFill>
                <a:srgbClr val="0F1111"/>
              </a:solidFill>
              <a:effectLst/>
            </a:endParaRPr>
          </a:p>
          <a:p>
            <a:endParaRPr lang="en-GB" sz="2400" dirty="0"/>
          </a:p>
        </p:txBody>
      </p:sp>
    </p:spTree>
    <p:extLst>
      <p:ext uri="{BB962C8B-B14F-4D97-AF65-F5344CB8AC3E}">
        <p14:creationId xmlns:p14="http://schemas.microsoft.com/office/powerpoint/2010/main" val="247380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74A21A-1FD4-4C62-81DF-4E134C5B00A3}"/>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Creswell and </a:t>
            </a:r>
            <a:r>
              <a:rPr lang="en-GB" sz="4400" dirty="0" err="1">
                <a:solidFill>
                  <a:srgbClr val="FFFFFF"/>
                </a:solidFill>
              </a:rPr>
              <a:t>Poth</a:t>
            </a:r>
            <a:r>
              <a:rPr lang="en-GB" sz="4400" dirty="0">
                <a:solidFill>
                  <a:srgbClr val="FFFFFF"/>
                </a:solidFill>
              </a:rPr>
              <a:t> (2018)</a:t>
            </a:r>
          </a:p>
        </p:txBody>
      </p:sp>
      <p:sp>
        <p:nvSpPr>
          <p:cNvPr id="3" name="Content Placeholder 2">
            <a:extLst>
              <a:ext uri="{FF2B5EF4-FFF2-40B4-BE49-F238E27FC236}">
                <a16:creationId xmlns:a16="http://schemas.microsoft.com/office/drawing/2014/main" id="{378096B7-1A33-456C-9B7D-A393330571B1}"/>
              </a:ext>
            </a:extLst>
          </p:cNvPr>
          <p:cNvSpPr>
            <a:spLocks noGrp="1"/>
          </p:cNvSpPr>
          <p:nvPr>
            <p:ph idx="1"/>
          </p:nvPr>
        </p:nvSpPr>
        <p:spPr>
          <a:xfrm>
            <a:off x="5231958" y="605896"/>
            <a:ext cx="5923721" cy="5646208"/>
          </a:xfrm>
        </p:spPr>
        <p:txBody>
          <a:bodyPr anchor="ctr">
            <a:normAutofit/>
          </a:bodyPr>
          <a:lstStyle/>
          <a:p>
            <a:pPr>
              <a:lnSpc>
                <a:spcPct val="110000"/>
              </a:lnSpc>
              <a:buFont typeface="Arial" panose="020B0604020202020204" pitchFamily="34" charset="0"/>
              <a:buChar char="•"/>
            </a:pPr>
            <a:r>
              <a:rPr lang="en-GB" sz="1700" b="1" i="0">
                <a:effectLst/>
                <a:latin typeface="Domine"/>
              </a:rPr>
              <a:t>Ontological (The nature of reality)</a:t>
            </a:r>
            <a:r>
              <a:rPr lang="en-GB" sz="1700" b="0" i="0">
                <a:effectLst/>
                <a:latin typeface="Domine"/>
              </a:rPr>
              <a:t>: Relates to the nature of reality and its characteristics.  Researchers embrace the idea of multiple realities and report on these multiple realities by exploring multiple forms of evidence from different individuals’ perspectives and experiences.</a:t>
            </a:r>
          </a:p>
          <a:p>
            <a:pPr>
              <a:lnSpc>
                <a:spcPct val="110000"/>
              </a:lnSpc>
              <a:buFont typeface="Arial" panose="020B0604020202020204" pitchFamily="34" charset="0"/>
              <a:buChar char="•"/>
            </a:pPr>
            <a:r>
              <a:rPr lang="en-GB" sz="1700" b="1" i="0">
                <a:effectLst/>
                <a:latin typeface="Domine"/>
              </a:rPr>
              <a:t>Epistemological (How researchers know what they know)</a:t>
            </a:r>
            <a:r>
              <a:rPr lang="en-GB" sz="1700" b="0" i="0">
                <a:effectLst/>
                <a:latin typeface="Domine"/>
              </a:rPr>
              <a:t>: Researchers try to get as close as possible to participants being studied.  Subjective evidence is assembled based on individual views from research conducted in the field.</a:t>
            </a:r>
          </a:p>
          <a:p>
            <a:pPr>
              <a:lnSpc>
                <a:spcPct val="110000"/>
              </a:lnSpc>
              <a:buFont typeface="Arial" panose="020B0604020202020204" pitchFamily="34" charset="0"/>
              <a:buChar char="•"/>
            </a:pPr>
            <a:r>
              <a:rPr lang="en-GB" sz="1700" b="1" i="0">
                <a:effectLst/>
                <a:latin typeface="Domine"/>
              </a:rPr>
              <a:t>Axiological (The role of values in research)</a:t>
            </a:r>
            <a:r>
              <a:rPr lang="en-GB" sz="1700" b="0" i="0">
                <a:effectLst/>
                <a:latin typeface="Domine"/>
              </a:rPr>
              <a:t>: Researchers make their values known in the study and actively reports their values and biases as well as the value-laden nature of information gathered from the field.</a:t>
            </a:r>
          </a:p>
          <a:p>
            <a:pPr>
              <a:lnSpc>
                <a:spcPct val="110000"/>
              </a:lnSpc>
              <a:buFont typeface="Arial" panose="020B0604020202020204" pitchFamily="34" charset="0"/>
              <a:buChar char="•"/>
            </a:pPr>
            <a:r>
              <a:rPr lang="en-GB" sz="1700" b="1" i="0">
                <a:effectLst/>
                <a:latin typeface="Domine"/>
              </a:rPr>
              <a:t>Methodology (The methods used in the process of research)</a:t>
            </a:r>
            <a:r>
              <a:rPr lang="en-GB" sz="1700" b="0" i="0">
                <a:effectLst/>
                <a:latin typeface="Domine"/>
              </a:rPr>
              <a:t>:  inductive, emerging, and shaped by the researcher’s experience in collecting and analyzing the data.</a:t>
            </a:r>
          </a:p>
          <a:p>
            <a:pPr>
              <a:lnSpc>
                <a:spcPct val="110000"/>
              </a:lnSpc>
            </a:pPr>
            <a:endParaRPr lang="en-GB" sz="17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198142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188661-2648-4F2B-AA0E-2CC586734B47}"/>
              </a:ext>
            </a:extLst>
          </p:cNvPr>
          <p:cNvSpPr>
            <a:spLocks noGrp="1"/>
          </p:cNvSpPr>
          <p:nvPr>
            <p:ph type="title"/>
          </p:nvPr>
        </p:nvSpPr>
        <p:spPr>
          <a:xfrm>
            <a:off x="5172074" y="286603"/>
            <a:ext cx="5983605" cy="1450757"/>
          </a:xfrm>
        </p:spPr>
        <p:txBody>
          <a:bodyPr>
            <a:normAutofit/>
          </a:bodyPr>
          <a:lstStyle/>
          <a:p>
            <a:r>
              <a:rPr lang="en-GB" sz="3900"/>
              <a:t>You are an interdisciplinary researcher …..</a:t>
            </a:r>
          </a:p>
        </p:txBody>
      </p:sp>
      <p:pic>
        <p:nvPicPr>
          <p:cNvPr id="6" name="Picture 5" descr="A picture containing fabric&#10;&#10;Description automatically generated">
            <a:extLst>
              <a:ext uri="{FF2B5EF4-FFF2-40B4-BE49-F238E27FC236}">
                <a16:creationId xmlns:a16="http://schemas.microsoft.com/office/drawing/2014/main" id="{7D9E3BE8-80A4-4545-9343-D3D08FDFCE6B}"/>
              </a:ext>
            </a:extLst>
          </p:cNvPr>
          <p:cNvPicPr>
            <a:picLocks noChangeAspect="1"/>
          </p:cNvPicPr>
          <p:nvPr/>
        </p:nvPicPr>
        <p:blipFill rotWithShape="1">
          <a:blip r:embed="rId2"/>
          <a:srcRect l="29955" r="23356"/>
          <a:stretch/>
        </p:blipFill>
        <p:spPr>
          <a:xfrm>
            <a:off x="20" y="10"/>
            <a:ext cx="4580077" cy="6400784"/>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27EE6B-901F-4217-826B-7492BAFDC3D6}"/>
              </a:ext>
            </a:extLst>
          </p:cNvPr>
          <p:cNvSpPr>
            <a:spLocks noGrp="1"/>
          </p:cNvSpPr>
          <p:nvPr>
            <p:ph idx="1"/>
          </p:nvPr>
        </p:nvSpPr>
        <p:spPr>
          <a:xfrm>
            <a:off x="5172074" y="2108201"/>
            <a:ext cx="5983606" cy="3760891"/>
          </a:xfrm>
        </p:spPr>
        <p:txBody>
          <a:bodyPr>
            <a:normAutofit/>
          </a:bodyPr>
          <a:lstStyle/>
          <a:p>
            <a:pPr>
              <a:lnSpc>
                <a:spcPct val="110000"/>
              </a:lnSpc>
            </a:pPr>
            <a:endParaRPr lang="en-GB" sz="1500" b="0" i="0" dirty="0">
              <a:effectLst/>
              <a:latin typeface="Open Sans" panose="020B0606030504020204" pitchFamily="34" charset="0"/>
            </a:endParaRPr>
          </a:p>
          <a:p>
            <a:pPr>
              <a:lnSpc>
                <a:spcPct val="110000"/>
              </a:lnSpc>
            </a:pPr>
            <a:r>
              <a:rPr lang="en-GB" sz="1500" dirty="0">
                <a:latin typeface="Open Sans" panose="020B0606030504020204" pitchFamily="34" charset="0"/>
              </a:rPr>
              <a:t>Questions</a:t>
            </a:r>
          </a:p>
          <a:p>
            <a:pPr>
              <a:lnSpc>
                <a:spcPct val="110000"/>
              </a:lnSpc>
            </a:pPr>
            <a:r>
              <a:rPr lang="en-GB" sz="1500" b="0" i="0" dirty="0">
                <a:effectLst/>
                <a:latin typeface="Open Sans" panose="020B0606030504020204" pitchFamily="34" charset="0"/>
              </a:rPr>
              <a:t>Can philosophical insights be useful for interdisciplinary researchers in extending their thinking about the role of values and knowledge in research? </a:t>
            </a:r>
          </a:p>
          <a:p>
            <a:pPr>
              <a:lnSpc>
                <a:spcPct val="110000"/>
              </a:lnSpc>
            </a:pPr>
            <a:r>
              <a:rPr lang="en-GB" sz="1500" b="0" i="0" dirty="0">
                <a:effectLst/>
                <a:latin typeface="Open Sans" panose="020B0606030504020204" pitchFamily="34" charset="0"/>
              </a:rPr>
              <a:t>More broadly, can a model simplify some of the complexity in understanding how research works?</a:t>
            </a:r>
          </a:p>
          <a:p>
            <a:pPr>
              <a:lnSpc>
                <a:spcPct val="110000"/>
              </a:lnSpc>
            </a:pPr>
            <a:r>
              <a:rPr lang="en-GB" sz="1500" b="0" i="0" dirty="0">
                <a:effectLst/>
                <a:latin typeface="Open Sans" panose="020B0606030504020204" pitchFamily="34" charset="0"/>
              </a:rPr>
              <a:t>It’s common for interdisciplinary researchers to consider ontology and epistemology and axiology because their are three major arms of philosophical inquiry into human understanding.</a:t>
            </a:r>
          </a:p>
          <a:p>
            <a:pPr>
              <a:lnSpc>
                <a:spcPct val="110000"/>
              </a:lnSpc>
            </a:pPr>
            <a:endParaRPr lang="en-GB" sz="1500" dirty="0"/>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000332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4211288-24B5-4B8C-BDB8-E4DF1D6C93D8}"/>
              </a:ext>
            </a:extLst>
          </p:cNvPr>
          <p:cNvPicPr>
            <a:picLocks noChangeAspect="1"/>
          </p:cNvPicPr>
          <p:nvPr/>
        </p:nvPicPr>
        <p:blipFill rotWithShape="1">
          <a:blip r:embed="rId2"/>
          <a:srcRect t="14269" b="1461"/>
          <a:stretch/>
        </p:blipFill>
        <p:spPr>
          <a:xfrm>
            <a:off x="20" y="10"/>
            <a:ext cx="12191980" cy="6857990"/>
          </a:xfrm>
          <a:prstGeom prst="rect">
            <a:avLst/>
          </a:prstGeom>
        </p:spPr>
      </p:pic>
    </p:spTree>
    <p:extLst>
      <p:ext uri="{BB962C8B-B14F-4D97-AF65-F5344CB8AC3E}">
        <p14:creationId xmlns:p14="http://schemas.microsoft.com/office/powerpoint/2010/main" val="25865048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1405A8-E5FA-4844-B890-6EA90E7D8B28}"/>
              </a:ext>
            </a:extLst>
          </p:cNvPr>
          <p:cNvSpPr>
            <a:spLocks noGrp="1"/>
          </p:cNvSpPr>
          <p:nvPr>
            <p:ph type="title"/>
          </p:nvPr>
        </p:nvSpPr>
        <p:spPr/>
        <p:txBody>
          <a:bodyPr/>
          <a:lstStyle/>
          <a:p>
            <a:r>
              <a:rPr lang="en-GB" dirty="0"/>
              <a:t>Axiology</a:t>
            </a:r>
          </a:p>
        </p:txBody>
      </p:sp>
      <p:sp>
        <p:nvSpPr>
          <p:cNvPr id="5" name="Content Placeholder 4">
            <a:extLst>
              <a:ext uri="{FF2B5EF4-FFF2-40B4-BE49-F238E27FC236}">
                <a16:creationId xmlns:a16="http://schemas.microsoft.com/office/drawing/2014/main" id="{5D5D2543-45F2-41E6-A89E-EC53BBA9EE3A}"/>
              </a:ext>
            </a:extLst>
          </p:cNvPr>
          <p:cNvSpPr>
            <a:spLocks noGrp="1"/>
          </p:cNvSpPr>
          <p:nvPr>
            <p:ph idx="1"/>
          </p:nvPr>
        </p:nvSpPr>
        <p:spPr/>
        <p:txBody>
          <a:bodyPr/>
          <a:lstStyle/>
          <a:p>
            <a:pPr algn="l"/>
            <a:r>
              <a:rPr lang="en-GB" b="0" i="0" dirty="0">
                <a:solidFill>
                  <a:srgbClr val="3A3A3A"/>
                </a:solidFill>
                <a:effectLst/>
                <a:latin typeface="Open Sans" panose="020B0606030504020204" pitchFamily="34" charset="0"/>
              </a:rPr>
              <a:t>Axiology is the study of value or, more adequately, theory on the nature of value. In plain-English; what’s good (or bad) in life and what do we find worthy.</a:t>
            </a:r>
          </a:p>
          <a:p>
            <a:pPr algn="l"/>
            <a:r>
              <a:rPr lang="en-GB" b="0" i="0" dirty="0">
                <a:solidFill>
                  <a:srgbClr val="3A3A3A"/>
                </a:solidFill>
                <a:effectLst/>
                <a:latin typeface="Open Sans" panose="020B0606030504020204" pitchFamily="34" charset="0"/>
              </a:rPr>
              <a:t>Axiology incorporates ethics (theory of morality) and aesthetics (theory of taste and of beauty), as well as other forms of value. Asking what ‘ought to be’ is axiological.</a:t>
            </a:r>
          </a:p>
          <a:p>
            <a:pPr algn="l"/>
            <a:r>
              <a:rPr lang="en-GB" b="0" i="0" dirty="0">
                <a:solidFill>
                  <a:srgbClr val="3A3A3A"/>
                </a:solidFill>
                <a:effectLst/>
                <a:latin typeface="Open Sans" panose="020B0606030504020204" pitchFamily="34" charset="0"/>
              </a:rPr>
              <a:t>Axiology is a part of </a:t>
            </a:r>
            <a:r>
              <a:rPr lang="en-GB" b="0" i="0" u="none" strike="noStrike" dirty="0">
                <a:solidFill>
                  <a:srgbClr val="1185D7"/>
                </a:solidFill>
                <a:effectLst/>
                <a:latin typeface="Open Sans" panose="020B0606030504020204" pitchFamily="34" charset="0"/>
                <a:hlinkClick r:id="rId2"/>
              </a:rPr>
              <a:t>value theory</a:t>
            </a:r>
            <a:r>
              <a:rPr lang="en-GB" b="0" i="0" dirty="0">
                <a:solidFill>
                  <a:srgbClr val="3A3A3A"/>
                </a:solidFill>
                <a:effectLst/>
                <a:latin typeface="Open Sans" panose="020B0606030504020204" pitchFamily="34" charset="0"/>
              </a:rPr>
              <a:t> (video: 5 minutes), which has broader applicability, but here axiology is the core focus.</a:t>
            </a:r>
          </a:p>
          <a:p>
            <a:endParaRPr lang="en-GB" dirty="0"/>
          </a:p>
        </p:txBody>
      </p:sp>
    </p:spTree>
    <p:extLst>
      <p:ext uri="{BB962C8B-B14F-4D97-AF65-F5344CB8AC3E}">
        <p14:creationId xmlns:p14="http://schemas.microsoft.com/office/powerpoint/2010/main" val="24559875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4B9D69-AA5C-4263-8C7F-25DEDABF4459}"/>
              </a:ext>
            </a:extLst>
          </p:cNvPr>
          <p:cNvPicPr>
            <a:picLocks noChangeAspect="1"/>
          </p:cNvPicPr>
          <p:nvPr/>
        </p:nvPicPr>
        <p:blipFill rotWithShape="1">
          <a:blip r:embed="rId2"/>
          <a:srcRect t="6703" b="9027"/>
          <a:stretch/>
        </p:blipFill>
        <p:spPr>
          <a:xfrm>
            <a:off x="20" y="10"/>
            <a:ext cx="12191980" cy="6857990"/>
          </a:xfrm>
          <a:prstGeom prst="rect">
            <a:avLst/>
          </a:prstGeom>
        </p:spPr>
      </p:pic>
    </p:spTree>
    <p:extLst>
      <p:ext uri="{BB962C8B-B14F-4D97-AF65-F5344CB8AC3E}">
        <p14:creationId xmlns:p14="http://schemas.microsoft.com/office/powerpoint/2010/main" val="37763612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A2D64-D7FA-4D5F-8474-CE0A36662B44}"/>
              </a:ext>
            </a:extLst>
          </p:cNvPr>
          <p:cNvSpPr>
            <a:spLocks noGrp="1"/>
          </p:cNvSpPr>
          <p:nvPr>
            <p:ph type="title"/>
          </p:nvPr>
        </p:nvSpPr>
        <p:spPr>
          <a:xfrm>
            <a:off x="5172074" y="286603"/>
            <a:ext cx="5983605" cy="1450757"/>
          </a:xfrm>
        </p:spPr>
        <p:txBody>
          <a:bodyPr>
            <a:normAutofit/>
          </a:bodyPr>
          <a:lstStyle/>
          <a:p>
            <a:r>
              <a:rPr lang="en-GB" sz="2600" b="0" i="0">
                <a:effectLst/>
                <a:latin typeface="Open Sans" panose="020B0606030504020204" pitchFamily="34" charset="0"/>
              </a:rPr>
              <a:t>Axiological concerns infuse research. Two general examples are</a:t>
            </a:r>
            <a:br>
              <a:rPr lang="en-GB" sz="2600" b="0" i="0">
                <a:effectLst/>
                <a:latin typeface="Open Sans" panose="020B0606030504020204" pitchFamily="34" charset="0"/>
              </a:rPr>
            </a:br>
            <a:endParaRPr lang="en-GB" sz="2600"/>
          </a:p>
        </p:txBody>
      </p:sp>
      <p:pic>
        <p:nvPicPr>
          <p:cNvPr id="6" name="Picture 5" descr="A picture containing fabric&#10;&#10;Description automatically generated">
            <a:extLst>
              <a:ext uri="{FF2B5EF4-FFF2-40B4-BE49-F238E27FC236}">
                <a16:creationId xmlns:a16="http://schemas.microsoft.com/office/drawing/2014/main" id="{1906141C-B935-423A-A7F2-E5C3334B613A}"/>
              </a:ext>
            </a:extLst>
          </p:cNvPr>
          <p:cNvPicPr>
            <a:picLocks noChangeAspect="1"/>
          </p:cNvPicPr>
          <p:nvPr/>
        </p:nvPicPr>
        <p:blipFill rotWithShape="1">
          <a:blip r:embed="rId2"/>
          <a:srcRect l="29955" r="23356"/>
          <a:stretch/>
        </p:blipFill>
        <p:spPr>
          <a:xfrm>
            <a:off x="20" y="10"/>
            <a:ext cx="4580077" cy="6400784"/>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8361F3-E923-449B-A9DC-7D2483156490}"/>
              </a:ext>
            </a:extLst>
          </p:cNvPr>
          <p:cNvSpPr>
            <a:spLocks noGrp="1"/>
          </p:cNvSpPr>
          <p:nvPr>
            <p:ph idx="1"/>
          </p:nvPr>
        </p:nvSpPr>
        <p:spPr>
          <a:xfrm>
            <a:off x="5172074" y="2108201"/>
            <a:ext cx="5983606" cy="3760891"/>
          </a:xfrm>
        </p:spPr>
        <p:txBody>
          <a:bodyPr>
            <a:normAutofit/>
          </a:bodyPr>
          <a:lstStyle/>
          <a:p>
            <a:pPr>
              <a:buFont typeface="Arial" panose="020B0604020202020204" pitchFamily="34" charset="0"/>
              <a:buChar char="•"/>
            </a:pPr>
            <a:r>
              <a:rPr lang="en-GB" b="0" i="0" dirty="0">
                <a:effectLst/>
                <a:latin typeface="Open Sans" panose="020B0606030504020204" pitchFamily="34" charset="0"/>
              </a:rPr>
              <a:t>what makes a good researcher (</a:t>
            </a:r>
            <a:r>
              <a:rPr lang="en-GB" b="0" i="1" dirty="0" err="1">
                <a:effectLst/>
                <a:latin typeface="Open Sans" panose="020B0606030504020204" pitchFamily="34" charset="0"/>
              </a:rPr>
              <a:t>eg</a:t>
            </a:r>
            <a:r>
              <a:rPr lang="en-GB" b="0" i="0" dirty="0" err="1">
                <a:effectLst/>
                <a:latin typeface="Open Sans" panose="020B0606030504020204" pitchFamily="34" charset="0"/>
              </a:rPr>
              <a:t>.</a:t>
            </a:r>
            <a:r>
              <a:rPr lang="en-GB" b="0" i="0" dirty="0">
                <a:effectLst/>
                <a:latin typeface="Open Sans" panose="020B0606030504020204" pitchFamily="34" charset="0"/>
              </a:rPr>
              <a:t>, impartial, curious; caring; diligent, etc); and,</a:t>
            </a:r>
          </a:p>
          <a:p>
            <a:pPr>
              <a:buFont typeface="Arial" panose="020B0604020202020204" pitchFamily="34" charset="0"/>
              <a:buChar char="•"/>
            </a:pPr>
            <a:r>
              <a:rPr lang="en-GB" b="0" i="0" dirty="0">
                <a:effectLst/>
                <a:latin typeface="Open Sans" panose="020B0606030504020204" pitchFamily="34" charset="0"/>
              </a:rPr>
              <a:t>what is worthwhile science (</a:t>
            </a:r>
            <a:r>
              <a:rPr lang="en-GB" b="0" i="1" dirty="0" err="1">
                <a:effectLst/>
                <a:latin typeface="Open Sans" panose="020B0606030504020204" pitchFamily="34" charset="0"/>
              </a:rPr>
              <a:t>eg</a:t>
            </a:r>
            <a:r>
              <a:rPr lang="en-GB" b="0" i="0" dirty="0" err="1">
                <a:effectLst/>
                <a:latin typeface="Open Sans" panose="020B0606030504020204" pitchFamily="34" charset="0"/>
              </a:rPr>
              <a:t>.</a:t>
            </a:r>
            <a:r>
              <a:rPr lang="en-GB" b="0" i="0" dirty="0">
                <a:effectLst/>
                <a:latin typeface="Open Sans" panose="020B0606030504020204" pitchFamily="34" charset="0"/>
              </a:rPr>
              <a:t>, correlational, causal, problem-centred, hypothesis-</a:t>
            </a:r>
            <a:r>
              <a:rPr lang="en-GB" b="0" i="0" dirty="0" err="1">
                <a:effectLst/>
                <a:latin typeface="Open Sans" panose="020B0606030504020204" pitchFamily="34" charset="0"/>
              </a:rPr>
              <a:t>centered</a:t>
            </a:r>
            <a:r>
              <a:rPr lang="en-GB" b="0" i="0" dirty="0">
                <a:effectLst/>
                <a:latin typeface="Open Sans" panose="020B0606030504020204" pitchFamily="34" charset="0"/>
              </a:rPr>
              <a:t>, experimental, applied, private, public, </a:t>
            </a:r>
            <a:r>
              <a:rPr lang="en-GB" b="0" i="1" dirty="0">
                <a:effectLst/>
                <a:latin typeface="Open Sans" panose="020B0606030504020204" pitchFamily="34" charset="0"/>
              </a:rPr>
              <a:t>etc</a:t>
            </a:r>
            <a:r>
              <a:rPr lang="en-GB" b="0" i="0" dirty="0">
                <a:effectLst/>
                <a:latin typeface="Open Sans" panose="020B0606030504020204" pitchFamily="34" charset="0"/>
              </a:rPr>
              <a:t>).</a:t>
            </a:r>
          </a:p>
          <a:p>
            <a:r>
              <a:rPr lang="en-GB" b="0" i="0" dirty="0">
                <a:effectLst/>
                <a:latin typeface="Open Sans" panose="020B0606030504020204" pitchFamily="34" charset="0"/>
              </a:rPr>
              <a:t>A particular example concerns research question formation, as created and enacted from personal, scientific and other commitments; </a:t>
            </a:r>
            <a:r>
              <a:rPr lang="en-GB" b="0" i="1" dirty="0" err="1">
                <a:effectLst/>
                <a:latin typeface="Open Sans" panose="020B0606030504020204" pitchFamily="34" charset="0"/>
              </a:rPr>
              <a:t>eg</a:t>
            </a:r>
            <a:r>
              <a:rPr lang="en-GB" b="0" i="0" dirty="0" err="1">
                <a:effectLst/>
                <a:latin typeface="Open Sans" panose="020B0606030504020204" pitchFamily="34" charset="0"/>
              </a:rPr>
              <a:t>.</a:t>
            </a:r>
            <a:r>
              <a:rPr lang="en-GB" b="0" i="0" dirty="0">
                <a:effectLst/>
                <a:latin typeface="Open Sans" panose="020B0606030504020204" pitchFamily="34" charset="0"/>
              </a:rPr>
              <a:t>, what is valued as a research question and outcome.</a:t>
            </a:r>
          </a:p>
          <a:p>
            <a:endParaRPr lang="en-GB" dirty="0"/>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83777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14589-EE13-4C9B-A60B-7A1BD5656DD0}"/>
              </a:ext>
            </a:extLst>
          </p:cNvPr>
          <p:cNvSpPr>
            <a:spLocks noGrp="1"/>
          </p:cNvSpPr>
          <p:nvPr>
            <p:ph type="title"/>
          </p:nvPr>
        </p:nvSpPr>
        <p:spPr/>
        <p:txBody>
          <a:bodyPr>
            <a:normAutofit/>
          </a:bodyPr>
          <a:lstStyle/>
          <a:p>
            <a:r>
              <a:rPr lang="en-GB" b="0" i="0" dirty="0" err="1">
                <a:solidFill>
                  <a:srgbClr val="3A3A3A"/>
                </a:solidFill>
                <a:effectLst/>
                <a:latin typeface="Open Sans" panose="020B0606030504020204" pitchFamily="34" charset="0"/>
              </a:rPr>
              <a:t>Futhermore</a:t>
            </a:r>
            <a:r>
              <a:rPr lang="en-GB" b="0" i="0" dirty="0">
                <a:solidFill>
                  <a:srgbClr val="3A3A3A"/>
                </a:solidFill>
                <a:effectLst/>
                <a:latin typeface="Open Sans" panose="020B0606030504020204" pitchFamily="34" charset="0"/>
              </a:rPr>
              <a:t>, these issues are multi-dimensional, </a:t>
            </a:r>
            <a:r>
              <a:rPr lang="en-GB" b="0" i="1" dirty="0" err="1">
                <a:solidFill>
                  <a:srgbClr val="3A3A3A"/>
                </a:solidFill>
                <a:effectLst/>
                <a:latin typeface="Open Sans" panose="020B0606030504020204" pitchFamily="34" charset="0"/>
              </a:rPr>
              <a:t>eg</a:t>
            </a:r>
            <a:endParaRPr lang="en-GB" dirty="0"/>
          </a:p>
        </p:txBody>
      </p:sp>
      <p:sp>
        <p:nvSpPr>
          <p:cNvPr id="3" name="Content Placeholder 2">
            <a:extLst>
              <a:ext uri="{FF2B5EF4-FFF2-40B4-BE49-F238E27FC236}">
                <a16:creationId xmlns:a16="http://schemas.microsoft.com/office/drawing/2014/main" id="{A66AA672-07B6-4E16-8163-7FCDE8ED602C}"/>
              </a:ext>
            </a:extLst>
          </p:cNvPr>
          <p:cNvSpPr>
            <a:spLocks noGrp="1"/>
          </p:cNvSpPr>
          <p:nvPr>
            <p:ph idx="1"/>
          </p:nvPr>
        </p:nvSpPr>
        <p:spPr/>
        <p:txBody>
          <a:bodyPr/>
          <a:lstStyle/>
          <a:p>
            <a:pPr algn="l">
              <a:buFont typeface="Arial" panose="020B0604020202020204" pitchFamily="34" charset="0"/>
              <a:buChar char="•"/>
            </a:pPr>
            <a:r>
              <a:rPr lang="en-GB" b="0" i="0" dirty="0">
                <a:solidFill>
                  <a:srgbClr val="3A3A3A"/>
                </a:solidFill>
                <a:effectLst/>
                <a:latin typeface="Open Sans" panose="020B0606030504020204" pitchFamily="34" charset="0"/>
              </a:rPr>
              <a:t>“In what context is the research situated (paradigmatic influences)? . The research paradigm is described as the researcher’s basic set of beliefs that guide the researcher through the development of the research(Denzin &amp; Lincoln, 2005)</a:t>
            </a:r>
          </a:p>
          <a:p>
            <a:pPr algn="l">
              <a:buFont typeface="Arial" panose="020B0604020202020204" pitchFamily="34" charset="0"/>
              <a:buChar char="•"/>
            </a:pPr>
            <a:r>
              <a:rPr lang="en-GB" b="0" i="0" dirty="0">
                <a:solidFill>
                  <a:srgbClr val="3A3A3A"/>
                </a:solidFill>
                <a:effectLst/>
                <a:latin typeface="Open Sans" panose="020B0606030504020204" pitchFamily="34" charset="0"/>
              </a:rPr>
              <a:t>What are the philosophical values chosen and why (guiding the inquiry)? See next slide.</a:t>
            </a:r>
          </a:p>
          <a:p>
            <a:pPr algn="l">
              <a:buFont typeface="Arial" panose="020B0604020202020204" pitchFamily="34" charset="0"/>
              <a:buChar char="•"/>
            </a:pPr>
            <a:r>
              <a:rPr lang="en-GB" b="0" i="0" dirty="0">
                <a:solidFill>
                  <a:srgbClr val="3A3A3A"/>
                </a:solidFill>
                <a:effectLst/>
                <a:latin typeface="Open Sans" panose="020B0606030504020204" pitchFamily="34" charset="0"/>
              </a:rPr>
              <a:t>Why is a specific inquiry chosen (focus of research)? and,</a:t>
            </a:r>
          </a:p>
          <a:p>
            <a:pPr algn="l">
              <a:buFont typeface="Arial" panose="020B0604020202020204" pitchFamily="34" charset="0"/>
              <a:buChar char="•"/>
            </a:pPr>
            <a:r>
              <a:rPr lang="en-GB" b="0" i="0" dirty="0">
                <a:solidFill>
                  <a:srgbClr val="3A3A3A"/>
                </a:solidFill>
                <a:effectLst/>
                <a:latin typeface="Open Sans" panose="020B0606030504020204" pitchFamily="34" charset="0"/>
              </a:rPr>
              <a:t>Which claims are made (and suggestions to practitioners)?” (Biedenbach and </a:t>
            </a:r>
            <a:r>
              <a:rPr lang="en-GB" b="0" i="0" dirty="0" err="1">
                <a:solidFill>
                  <a:srgbClr val="3A3A3A"/>
                </a:solidFill>
                <a:effectLst/>
                <a:latin typeface="Open Sans" panose="020B0606030504020204" pitchFamily="34" charset="0"/>
              </a:rPr>
              <a:t>Jacobsson</a:t>
            </a:r>
            <a:r>
              <a:rPr lang="en-GB" b="0" i="0" dirty="0">
                <a:solidFill>
                  <a:srgbClr val="3A3A3A"/>
                </a:solidFill>
                <a:effectLst/>
                <a:latin typeface="Open Sans" panose="020B0606030504020204" pitchFamily="34" charset="0"/>
              </a:rPr>
              <a:t> 2016)</a:t>
            </a:r>
          </a:p>
          <a:p>
            <a:pPr algn="l"/>
            <a:r>
              <a:rPr lang="en-GB" b="0" i="0" dirty="0">
                <a:solidFill>
                  <a:srgbClr val="3A3A3A"/>
                </a:solidFill>
                <a:effectLst/>
                <a:latin typeface="Open Sans" panose="020B0606030504020204" pitchFamily="34" charset="0"/>
              </a:rPr>
              <a:t>Axiology then, is a part of the overall usefulness of philosophy to thinking about interdisciplinary research.</a:t>
            </a:r>
          </a:p>
          <a:p>
            <a:endParaRPr lang="en-GB" dirty="0"/>
          </a:p>
        </p:txBody>
      </p:sp>
    </p:spTree>
    <p:extLst>
      <p:ext uri="{BB962C8B-B14F-4D97-AF65-F5344CB8AC3E}">
        <p14:creationId xmlns:p14="http://schemas.microsoft.com/office/powerpoint/2010/main" val="39404653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A224-BE2E-4C17-8084-6EB36C5CD4EF}"/>
              </a:ext>
            </a:extLst>
          </p:cNvPr>
          <p:cNvSpPr>
            <a:spLocks noGrp="1"/>
          </p:cNvSpPr>
          <p:nvPr>
            <p:ph type="title"/>
          </p:nvPr>
        </p:nvSpPr>
        <p:spPr/>
        <p:txBody>
          <a:bodyPr/>
          <a:lstStyle/>
          <a:p>
            <a:r>
              <a:rPr lang="en-GB" dirty="0"/>
              <a:t>The next slide </a:t>
            </a:r>
            <a:r>
              <a:rPr lang="en-GB" dirty="0">
                <a:sym typeface="Wingdings" panose="05000000000000000000" pitchFamily="2" charset="2"/>
              </a:rPr>
              <a:t></a:t>
            </a:r>
            <a:endParaRPr lang="en-GB" dirty="0"/>
          </a:p>
        </p:txBody>
      </p:sp>
      <p:sp>
        <p:nvSpPr>
          <p:cNvPr id="3" name="Content Placeholder 2">
            <a:extLst>
              <a:ext uri="{FF2B5EF4-FFF2-40B4-BE49-F238E27FC236}">
                <a16:creationId xmlns:a16="http://schemas.microsoft.com/office/drawing/2014/main" id="{0A52FC77-7D1E-4FFD-8DDE-BC689ACD9D0C}"/>
              </a:ext>
            </a:extLst>
          </p:cNvPr>
          <p:cNvSpPr>
            <a:spLocks noGrp="1"/>
          </p:cNvSpPr>
          <p:nvPr>
            <p:ph idx="1"/>
          </p:nvPr>
        </p:nvSpPr>
        <p:spPr/>
        <p:txBody>
          <a:bodyPr>
            <a:normAutofit fontScale="47500" lnSpcReduction="20000"/>
          </a:bodyPr>
          <a:lstStyle/>
          <a:p>
            <a:pPr algn="just" fontAlgn="base"/>
            <a:r>
              <a:rPr lang="en-GB" b="0" i="0" dirty="0">
                <a:solidFill>
                  <a:srgbClr val="666666"/>
                </a:solidFill>
                <a:effectLst/>
                <a:latin typeface="Georgia" panose="02040502050405020303" pitchFamily="18" charset="0"/>
              </a:rPr>
              <a:t>Research projects usually fit into one of four main categories of research: type 1 – </a:t>
            </a:r>
            <a:r>
              <a:rPr lang="en-GB" b="0" i="0" dirty="0">
                <a:solidFill>
                  <a:srgbClr val="666666"/>
                </a:solidFill>
                <a:effectLst/>
                <a:highlight>
                  <a:srgbClr val="FFFF00"/>
                </a:highlight>
                <a:latin typeface="Georgia" panose="02040502050405020303" pitchFamily="18" charset="0"/>
              </a:rPr>
              <a:t>positivist/postpositivist</a:t>
            </a:r>
            <a:r>
              <a:rPr lang="en-GB" b="0" i="0" dirty="0">
                <a:solidFill>
                  <a:srgbClr val="666666"/>
                </a:solidFill>
                <a:effectLst/>
                <a:latin typeface="Georgia" panose="02040502050405020303" pitchFamily="18" charset="0"/>
              </a:rPr>
              <a:t>; type 2 - </a:t>
            </a:r>
            <a:r>
              <a:rPr lang="en-GB" b="0" i="0" dirty="0">
                <a:solidFill>
                  <a:srgbClr val="666666"/>
                </a:solidFill>
                <a:effectLst/>
                <a:highlight>
                  <a:srgbClr val="FF00FF"/>
                </a:highlight>
                <a:latin typeface="Georgia" panose="02040502050405020303" pitchFamily="18" charset="0"/>
              </a:rPr>
              <a:t>social constructivist</a:t>
            </a:r>
            <a:r>
              <a:rPr lang="en-GB" b="0" i="0" dirty="0">
                <a:solidFill>
                  <a:srgbClr val="666666"/>
                </a:solidFill>
                <a:effectLst/>
                <a:latin typeface="Georgia" panose="02040502050405020303" pitchFamily="18" charset="0"/>
              </a:rPr>
              <a:t>; type 3 - </a:t>
            </a:r>
            <a:r>
              <a:rPr lang="en-GB" b="0" i="0" dirty="0">
                <a:solidFill>
                  <a:srgbClr val="666666"/>
                </a:solidFill>
                <a:effectLst/>
                <a:highlight>
                  <a:srgbClr val="00FF00"/>
                </a:highlight>
                <a:latin typeface="Georgia" panose="02040502050405020303" pitchFamily="18" charset="0"/>
              </a:rPr>
              <a:t>pragmatic </a:t>
            </a:r>
            <a:r>
              <a:rPr lang="en-GB" b="0" i="0" dirty="0">
                <a:solidFill>
                  <a:srgbClr val="666666"/>
                </a:solidFill>
                <a:effectLst/>
                <a:latin typeface="Georgia" panose="02040502050405020303" pitchFamily="18" charset="0"/>
              </a:rPr>
              <a:t>and type 4 - </a:t>
            </a:r>
            <a:r>
              <a:rPr lang="en-GB" b="0" i="0" dirty="0">
                <a:solidFill>
                  <a:srgbClr val="666666"/>
                </a:solidFill>
                <a:effectLst/>
                <a:highlight>
                  <a:srgbClr val="00FFFF"/>
                </a:highlight>
                <a:latin typeface="Georgia" panose="02040502050405020303" pitchFamily="18" charset="0"/>
              </a:rPr>
              <a:t>participatory</a:t>
            </a:r>
            <a:r>
              <a:rPr lang="en-GB" b="0" i="0" dirty="0">
                <a:solidFill>
                  <a:srgbClr val="666666"/>
                </a:solidFill>
                <a:effectLst/>
                <a:latin typeface="Georgia" panose="02040502050405020303" pitchFamily="18" charset="0"/>
              </a:rPr>
              <a:t> (which will be discussed in more detail in the following sections). This is because researchers have different world views or belief systems which guide them in their research, influencing the decisions they make about how to conduct their studies, what counts as valid knowledge, what is the right way to obtain that knowledge, how it should be analysed (e.g. using quantitative or qualitative-based methods) and what their own role in the process is. The various approaches to research are sometimes called research paradigms. The whole issue of paradigms can be traced back to Kuhn’s 1970 influential book “The Structure of Scientific Revolutions”.</a:t>
            </a:r>
          </a:p>
          <a:p>
            <a:pPr algn="just" fontAlgn="base"/>
            <a:r>
              <a:rPr lang="en-GB" b="0" i="0" dirty="0">
                <a:solidFill>
                  <a:srgbClr val="666666"/>
                </a:solidFill>
                <a:effectLst/>
                <a:latin typeface="Georgia" panose="02040502050405020303" pitchFamily="18" charset="0"/>
              </a:rPr>
              <a:t>For quite some time, the two main paradigms were the </a:t>
            </a:r>
            <a:r>
              <a:rPr lang="en-GB" b="0" i="0" dirty="0">
                <a:solidFill>
                  <a:srgbClr val="666666"/>
                </a:solidFill>
                <a:effectLst/>
                <a:highlight>
                  <a:srgbClr val="FFFF00"/>
                </a:highlight>
                <a:latin typeface="Georgia" panose="02040502050405020303" pitchFamily="18" charset="0"/>
              </a:rPr>
              <a:t>positivist/postpositivist paradigm </a:t>
            </a:r>
            <a:r>
              <a:rPr lang="en-GB" b="0" i="0" dirty="0">
                <a:solidFill>
                  <a:srgbClr val="666666"/>
                </a:solidFill>
                <a:effectLst/>
                <a:latin typeface="Georgia" panose="02040502050405020303" pitchFamily="18" charset="0"/>
              </a:rPr>
              <a:t>(linked to quantitative research) and the </a:t>
            </a:r>
            <a:r>
              <a:rPr lang="en-GB" b="0" i="0" dirty="0">
                <a:solidFill>
                  <a:srgbClr val="666666"/>
                </a:solidFill>
                <a:effectLst/>
                <a:highlight>
                  <a:srgbClr val="FF00FF"/>
                </a:highlight>
                <a:latin typeface="Georgia" panose="02040502050405020303" pitchFamily="18" charset="0"/>
              </a:rPr>
              <a:t>constructivist</a:t>
            </a:r>
            <a:r>
              <a:rPr lang="en-GB" b="0" i="0" dirty="0">
                <a:solidFill>
                  <a:srgbClr val="666666"/>
                </a:solidFill>
                <a:effectLst/>
                <a:latin typeface="Georgia" panose="02040502050405020303" pitchFamily="18" charset="0"/>
              </a:rPr>
              <a:t> paradigm (usually associated with qualitative research). A few decades ago, there were huge methodological debates as to which of the two paradigms was right. Some researchers argued that only the </a:t>
            </a:r>
            <a:r>
              <a:rPr lang="en-GB" b="0" i="0" dirty="0">
                <a:solidFill>
                  <a:srgbClr val="666666"/>
                </a:solidFill>
                <a:effectLst/>
                <a:highlight>
                  <a:srgbClr val="FFFF00"/>
                </a:highlight>
                <a:latin typeface="Georgia" panose="02040502050405020303" pitchFamily="18" charset="0"/>
              </a:rPr>
              <a:t>positivist/postpositivist </a:t>
            </a:r>
            <a:r>
              <a:rPr lang="en-GB" b="0" i="0" dirty="0">
                <a:solidFill>
                  <a:srgbClr val="666666"/>
                </a:solidFill>
                <a:effectLst/>
                <a:latin typeface="Georgia" panose="02040502050405020303" pitchFamily="18" charset="0"/>
              </a:rPr>
              <a:t>paradigm was “real science”. Others argued that it was not suited to the study of complex human and social issues. This debate came to be known as the paradigm wars and there was an “incompatibility theory” which stated that the two approaches were irreconcilable due to their very different underlying philosophies.</a:t>
            </a:r>
          </a:p>
          <a:p>
            <a:pPr algn="just" fontAlgn="base"/>
            <a:r>
              <a:rPr lang="en-GB" b="0" i="0" dirty="0">
                <a:solidFill>
                  <a:srgbClr val="666666"/>
                </a:solidFill>
                <a:effectLst/>
                <a:latin typeface="Georgia" panose="02040502050405020303" pitchFamily="18" charset="0"/>
              </a:rPr>
              <a:t>The postpositivist tradition emerged in the 19th century based on the work of writers such as </a:t>
            </a:r>
            <a:r>
              <a:rPr lang="en-GB" b="0" i="0" dirty="0" err="1">
                <a:solidFill>
                  <a:srgbClr val="666666"/>
                </a:solidFill>
                <a:effectLst/>
                <a:latin typeface="Georgia" panose="02040502050405020303" pitchFamily="18" charset="0"/>
              </a:rPr>
              <a:t>Compte</a:t>
            </a:r>
            <a:r>
              <a:rPr lang="en-GB" b="0" i="0" dirty="0">
                <a:solidFill>
                  <a:srgbClr val="666666"/>
                </a:solidFill>
                <a:effectLst/>
                <a:latin typeface="Georgia" panose="02040502050405020303" pitchFamily="18" charset="0"/>
              </a:rPr>
              <a:t>, Mill, Durkheim, Newton and Locke. They challenged the positivist attempts to seek </a:t>
            </a:r>
            <a:r>
              <a:rPr lang="en-GB" b="0" i="0" dirty="0">
                <a:solidFill>
                  <a:srgbClr val="666666"/>
                </a:solidFill>
                <a:effectLst/>
                <a:highlight>
                  <a:srgbClr val="FFFF00"/>
                </a:highlight>
                <a:latin typeface="Georgia" panose="02040502050405020303" pitchFamily="18" charset="0"/>
              </a:rPr>
              <a:t>“absolute truth</a:t>
            </a:r>
            <a:r>
              <a:rPr lang="en-GB" b="0" i="0" dirty="0">
                <a:solidFill>
                  <a:srgbClr val="666666"/>
                </a:solidFill>
                <a:effectLst/>
                <a:latin typeface="Georgia" panose="02040502050405020303" pitchFamily="18" charset="0"/>
              </a:rPr>
              <a:t>” arguing that this was not appropriate when studying the behaviour and actions of people. This led to an acceptance that absolute truth can never be found and that research evidence is not infallible or perfect. Researchers attempt to look for and describe associations, as well as cause and effect relationships. This is an ongoing process, whereby positive findings form the basis for additional research. Data which does not support their theory may result in necessary revisions followed by additional testing.</a:t>
            </a:r>
          </a:p>
          <a:p>
            <a:pPr algn="just" fontAlgn="base"/>
            <a:r>
              <a:rPr lang="en-GB" b="0" i="0" dirty="0">
                <a:solidFill>
                  <a:srgbClr val="666666"/>
                </a:solidFill>
                <a:effectLst/>
                <a:latin typeface="Georgia" panose="02040502050405020303" pitchFamily="18" charset="0"/>
              </a:rPr>
              <a:t>According to the </a:t>
            </a:r>
            <a:r>
              <a:rPr lang="en-GB" b="0" i="0" dirty="0">
                <a:solidFill>
                  <a:srgbClr val="666666"/>
                </a:solidFill>
                <a:effectLst/>
                <a:highlight>
                  <a:srgbClr val="FFFF00"/>
                </a:highlight>
                <a:latin typeface="Georgia" panose="02040502050405020303" pitchFamily="18" charset="0"/>
              </a:rPr>
              <a:t>social constructivist paradigm</a:t>
            </a:r>
            <a:r>
              <a:rPr lang="en-GB" b="0" i="0" dirty="0">
                <a:solidFill>
                  <a:srgbClr val="666666"/>
                </a:solidFill>
                <a:effectLst/>
                <a:latin typeface="Georgia" panose="02040502050405020303" pitchFamily="18" charset="0"/>
              </a:rPr>
              <a:t>, people try to make sense of the world they live in. Through interaction with other people, they develop subjective understandings and meanings of their experience and they do this within a specific social, political, cultural and historical context. </a:t>
            </a:r>
            <a:r>
              <a:rPr lang="en-GB" b="0" i="0" dirty="0">
                <a:solidFill>
                  <a:srgbClr val="666666"/>
                </a:solidFill>
                <a:effectLst/>
                <a:highlight>
                  <a:srgbClr val="FFFF00"/>
                </a:highlight>
                <a:latin typeface="Georgia" panose="02040502050405020303" pitchFamily="18" charset="0"/>
              </a:rPr>
              <a:t>Social constructivists believe that there is not one reality but rather varied and multiple realities</a:t>
            </a:r>
            <a:r>
              <a:rPr lang="en-GB" b="0" i="0" dirty="0">
                <a:solidFill>
                  <a:srgbClr val="666666"/>
                </a:solidFill>
                <a:effectLst/>
                <a:latin typeface="Georgia" panose="02040502050405020303" pitchFamily="18" charset="0"/>
              </a:rPr>
              <a:t>. Based on this theory of reality, researchers are interested in trying to understand the way people experience and make sense of the world.</a:t>
            </a:r>
          </a:p>
          <a:p>
            <a:pPr algn="just" fontAlgn="base"/>
            <a:r>
              <a:rPr lang="en-GB" b="0" i="0" dirty="0">
                <a:solidFill>
                  <a:srgbClr val="666666"/>
                </a:solidFill>
                <a:effectLst/>
                <a:latin typeface="Georgia" panose="02040502050405020303" pitchFamily="18" charset="0"/>
              </a:rPr>
              <a:t>However, there were also arguments in favour of a compatibility theory which acknowledged the different philosophical assumptions but stated that each approach had its strengths and weaknesses, that neither was right or wrong and that methods typically used by each could even be mixed in the same study. This is known as the pragmatic paradigm and is generally accepted nowadays as being a valid approach to research. A possible fourth </a:t>
            </a:r>
            <a:r>
              <a:rPr lang="en-GB" b="0" i="0" dirty="0">
                <a:solidFill>
                  <a:srgbClr val="666666"/>
                </a:solidFill>
                <a:effectLst/>
                <a:highlight>
                  <a:srgbClr val="00FFFF"/>
                </a:highlight>
                <a:latin typeface="Georgia" panose="02040502050405020303" pitchFamily="18" charset="0"/>
              </a:rPr>
              <a:t>paradigm is the advocacy/participatory approach which is often associated with research involving marginalised or vulnerable groups.</a:t>
            </a:r>
          </a:p>
          <a:p>
            <a:endParaRPr lang="en-GB" dirty="0"/>
          </a:p>
        </p:txBody>
      </p:sp>
    </p:spTree>
    <p:extLst>
      <p:ext uri="{BB962C8B-B14F-4D97-AF65-F5344CB8AC3E}">
        <p14:creationId xmlns:p14="http://schemas.microsoft.com/office/powerpoint/2010/main" val="30333046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58490-E768-43E6-B149-5D12CCE5F3AE}"/>
              </a:ext>
            </a:extLst>
          </p:cNvPr>
          <p:cNvSpPr>
            <a:spLocks noGrp="1"/>
          </p:cNvSpPr>
          <p:nvPr>
            <p:ph type="title"/>
          </p:nvPr>
        </p:nvSpPr>
        <p:spPr/>
        <p:txBody>
          <a:bodyPr/>
          <a:lstStyle/>
          <a:p>
            <a:r>
              <a:rPr lang="en-GB" b="0" i="1" dirty="0">
                <a:solidFill>
                  <a:srgbClr val="3A3A3A"/>
                </a:solidFill>
                <a:effectLst/>
                <a:latin typeface="Open Sans" panose="020B0606030504020204" pitchFamily="34" charset="0"/>
              </a:rPr>
              <a:t>Bringing ontology, epistemology and axiology together </a:t>
            </a:r>
            <a:endParaRPr lang="en-GB" dirty="0"/>
          </a:p>
        </p:txBody>
      </p:sp>
      <p:sp>
        <p:nvSpPr>
          <p:cNvPr id="3" name="Content Placeholder 2">
            <a:extLst>
              <a:ext uri="{FF2B5EF4-FFF2-40B4-BE49-F238E27FC236}">
                <a16:creationId xmlns:a16="http://schemas.microsoft.com/office/drawing/2014/main" id="{BDF7FCDB-1687-4FFE-975A-57E6F24F563E}"/>
              </a:ext>
            </a:extLst>
          </p:cNvPr>
          <p:cNvSpPr>
            <a:spLocks noGrp="1"/>
          </p:cNvSpPr>
          <p:nvPr>
            <p:ph idx="1"/>
          </p:nvPr>
        </p:nvSpPr>
        <p:spPr/>
        <p:txBody>
          <a:bodyPr>
            <a:normAutofit fontScale="85000" lnSpcReduction="20000"/>
          </a:bodyPr>
          <a:lstStyle/>
          <a:p>
            <a:pPr algn="l"/>
            <a:r>
              <a:rPr lang="en-GB" b="0" i="0" dirty="0">
                <a:solidFill>
                  <a:srgbClr val="3A3A3A"/>
                </a:solidFill>
                <a:effectLst/>
                <a:latin typeface="Open Sans" panose="020B0606030504020204" pitchFamily="34" charset="0"/>
              </a:rPr>
              <a:t>Patterson and Williams (1998) use insights from philosophy of science to present a model of science which, at the time, advanced discussion about social science within natural resource management. Only a part of their model is discussed here.</a:t>
            </a:r>
          </a:p>
          <a:p>
            <a:pPr algn="l"/>
            <a:r>
              <a:rPr lang="en-GB" b="0" i="0" dirty="0">
                <a:solidFill>
                  <a:srgbClr val="3A3A3A"/>
                </a:solidFill>
                <a:effectLst/>
                <a:latin typeface="Open Sans" panose="020B0606030504020204" pitchFamily="34" charset="0"/>
              </a:rPr>
              <a:t>They make the case that science has, in part, a normative structure. So, doing ‘X’ kind of scientific research is therefore underwritten by ‘Y’ set of normative philosophical commitments.</a:t>
            </a:r>
          </a:p>
          <a:p>
            <a:pPr algn="l"/>
            <a:r>
              <a:rPr lang="en-GB" b="0" i="0" dirty="0">
                <a:solidFill>
                  <a:srgbClr val="3A3A3A"/>
                </a:solidFill>
                <a:effectLst/>
                <a:latin typeface="Open Sans" panose="020B0606030504020204" pitchFamily="34" charset="0"/>
              </a:rPr>
              <a:t>These philosophical commitments involve theories about:</a:t>
            </a:r>
          </a:p>
          <a:p>
            <a:pPr algn="l">
              <a:buFont typeface="Arial" panose="020B0604020202020204" pitchFamily="34" charset="0"/>
              <a:buChar char="•"/>
            </a:pPr>
            <a:r>
              <a:rPr lang="en-GB" b="0" i="0" dirty="0">
                <a:solidFill>
                  <a:srgbClr val="3A3A3A"/>
                </a:solidFill>
                <a:effectLst/>
                <a:latin typeface="Open Sans" panose="020B0606030504020204" pitchFamily="34" charset="0"/>
              </a:rPr>
              <a:t>the nature of reality and of what really exists (ontology)</a:t>
            </a:r>
          </a:p>
          <a:p>
            <a:pPr algn="l">
              <a:buFont typeface="Arial" panose="020B0604020202020204" pitchFamily="34" charset="0"/>
              <a:buChar char="•"/>
            </a:pPr>
            <a:r>
              <a:rPr lang="en-GB" b="0" i="0" dirty="0">
                <a:solidFill>
                  <a:srgbClr val="3A3A3A"/>
                </a:solidFill>
                <a:effectLst/>
                <a:latin typeface="Open Sans" panose="020B0606030504020204" pitchFamily="34" charset="0"/>
              </a:rPr>
              <a:t>the relationship between the knower and what is known (epistemology)</a:t>
            </a:r>
          </a:p>
          <a:p>
            <a:pPr algn="l">
              <a:buFont typeface="Arial" panose="020B0604020202020204" pitchFamily="34" charset="0"/>
              <a:buChar char="•"/>
            </a:pPr>
            <a:r>
              <a:rPr lang="en-GB" b="0" i="0" dirty="0">
                <a:solidFill>
                  <a:srgbClr val="3A3A3A"/>
                </a:solidFill>
                <a:effectLst/>
                <a:latin typeface="Open Sans" panose="020B0606030504020204" pitchFamily="34" charset="0"/>
              </a:rPr>
              <a:t>what we value (axiology)</a:t>
            </a:r>
          </a:p>
          <a:p>
            <a:pPr algn="l">
              <a:buFont typeface="Arial" panose="020B0604020202020204" pitchFamily="34" charset="0"/>
              <a:buChar char="•"/>
            </a:pPr>
            <a:r>
              <a:rPr lang="en-GB" b="0" i="0" dirty="0">
                <a:solidFill>
                  <a:srgbClr val="3A3A3A"/>
                </a:solidFill>
                <a:effectLst/>
                <a:latin typeface="Open Sans" panose="020B0606030504020204" pitchFamily="34" charset="0"/>
              </a:rPr>
              <a:t>the strategy and justifications in constructing a specific type of knowledge (methodology), as linked to individual techniques (method/s).</a:t>
            </a:r>
          </a:p>
          <a:p>
            <a:endParaRPr lang="en-GB" dirty="0"/>
          </a:p>
        </p:txBody>
      </p:sp>
    </p:spTree>
    <p:extLst>
      <p:ext uri="{BB962C8B-B14F-4D97-AF65-F5344CB8AC3E}">
        <p14:creationId xmlns:p14="http://schemas.microsoft.com/office/powerpoint/2010/main" val="32669441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0F792-398D-465B-AD94-1BDB692F4392}"/>
              </a:ext>
            </a:extLst>
          </p:cNvPr>
          <p:cNvSpPr>
            <a:spLocks noGrp="1"/>
          </p:cNvSpPr>
          <p:nvPr>
            <p:ph type="title"/>
          </p:nvPr>
        </p:nvSpPr>
        <p:spPr>
          <a:xfrm>
            <a:off x="5172074" y="286603"/>
            <a:ext cx="5983605" cy="1450757"/>
          </a:xfrm>
        </p:spPr>
        <p:txBody>
          <a:bodyPr>
            <a:normAutofit/>
          </a:bodyPr>
          <a:lstStyle/>
          <a:p>
            <a:r>
              <a:rPr lang="en-GB" b="0" i="0">
                <a:effectLst/>
                <a:latin typeface="Open Sans" panose="020B0606030504020204" pitchFamily="34" charset="0"/>
              </a:rPr>
              <a:t>Patterson and Williams (1998)</a:t>
            </a:r>
            <a:endParaRPr lang="en-GB" dirty="0"/>
          </a:p>
        </p:txBody>
      </p:sp>
      <p:pic>
        <p:nvPicPr>
          <p:cNvPr id="6" name="Picture 5" descr="A picture containing fabric&#10;&#10;Description automatically generated">
            <a:extLst>
              <a:ext uri="{FF2B5EF4-FFF2-40B4-BE49-F238E27FC236}">
                <a16:creationId xmlns:a16="http://schemas.microsoft.com/office/drawing/2014/main" id="{3AB2F3EB-4805-4946-B208-6C74367EC791}"/>
              </a:ext>
            </a:extLst>
          </p:cNvPr>
          <p:cNvPicPr>
            <a:picLocks noChangeAspect="1"/>
          </p:cNvPicPr>
          <p:nvPr/>
        </p:nvPicPr>
        <p:blipFill rotWithShape="1">
          <a:blip r:embed="rId2"/>
          <a:srcRect l="29955" r="23356"/>
          <a:stretch/>
        </p:blipFill>
        <p:spPr>
          <a:xfrm>
            <a:off x="20" y="10"/>
            <a:ext cx="4580077" cy="6400784"/>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DCFDCE-9BEA-4B93-8ABE-02D3B5B9879D}"/>
              </a:ext>
            </a:extLst>
          </p:cNvPr>
          <p:cNvSpPr>
            <a:spLocks noGrp="1"/>
          </p:cNvSpPr>
          <p:nvPr>
            <p:ph idx="1"/>
          </p:nvPr>
        </p:nvSpPr>
        <p:spPr>
          <a:xfrm>
            <a:off x="5172074" y="2108201"/>
            <a:ext cx="5983606" cy="3760891"/>
          </a:xfrm>
        </p:spPr>
        <p:txBody>
          <a:bodyPr>
            <a:normAutofit/>
          </a:bodyPr>
          <a:lstStyle/>
          <a:p>
            <a:pPr>
              <a:buFont typeface="+mj-lt"/>
              <a:buAutoNum type="arabicPeriod"/>
            </a:pPr>
            <a:r>
              <a:rPr lang="en-GB" b="0" i="0" dirty="0">
                <a:effectLst/>
                <a:latin typeface="Open Sans" panose="020B0606030504020204" pitchFamily="34" charset="0"/>
              </a:rPr>
              <a:t>ontological commitments;</a:t>
            </a:r>
          </a:p>
          <a:p>
            <a:pPr>
              <a:buFont typeface="+mj-lt"/>
              <a:buAutoNum type="arabicPeriod"/>
            </a:pPr>
            <a:r>
              <a:rPr lang="en-GB" b="0" i="0" dirty="0">
                <a:effectLst/>
                <a:latin typeface="Open Sans" panose="020B0606030504020204" pitchFamily="34" charset="0"/>
              </a:rPr>
              <a:t>epistemological commitments; and,</a:t>
            </a:r>
          </a:p>
          <a:p>
            <a:pPr>
              <a:buFont typeface="+mj-lt"/>
              <a:buAutoNum type="arabicPeriod"/>
            </a:pPr>
            <a:r>
              <a:rPr lang="en-GB" b="0" i="0" dirty="0">
                <a:effectLst/>
                <a:latin typeface="Open Sans" panose="020B0606030504020204" pitchFamily="34" charset="0"/>
              </a:rPr>
              <a:t>axiological commitments.</a:t>
            </a:r>
          </a:p>
          <a:p>
            <a:endParaRPr lang="en-GB" dirty="0"/>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083781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2"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63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6634" name="Rectangle 74">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a:extLst>
              <a:ext uri="{FF2B5EF4-FFF2-40B4-BE49-F238E27FC236}">
                <a16:creationId xmlns:a16="http://schemas.microsoft.com/office/drawing/2014/main" id="{EB371DC9-DB6D-48A0-8B87-328CC03E41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43271" y="643538"/>
            <a:ext cx="4906557" cy="3618586"/>
          </a:xfrm>
          <a:prstGeom prst="rect">
            <a:avLst/>
          </a:prstGeom>
          <a:noFill/>
          <a:extLst>
            <a:ext uri="{909E8E84-426E-40DD-AFC4-6F175D3DCCD1}">
              <a14:hiddenFill xmlns:a14="http://schemas.microsoft.com/office/drawing/2010/main">
                <a:solidFill>
                  <a:srgbClr val="FFFFFF"/>
                </a:solidFill>
              </a14:hiddenFill>
            </a:ext>
          </a:extLst>
        </p:spPr>
      </p:pic>
      <p:sp>
        <p:nvSpPr>
          <p:cNvPr id="26635" name="Rectangle 76">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F2D287F5-F16F-4346-81D4-A6024BE80F18}"/>
              </a:ext>
            </a:extLst>
          </p:cNvPr>
          <p:cNvSpPr>
            <a:spLocks noGrp="1"/>
          </p:cNvSpPr>
          <p:nvPr>
            <p:ph type="title"/>
          </p:nvPr>
        </p:nvSpPr>
        <p:spPr>
          <a:xfrm>
            <a:off x="632900" y="4905662"/>
            <a:ext cx="7330353" cy="1541176"/>
          </a:xfrm>
        </p:spPr>
        <p:txBody>
          <a:bodyPr vert="horz" lIns="91440" tIns="45720" rIns="91440" bIns="45720" rtlCol="0" anchor="ctr">
            <a:normAutofit/>
          </a:bodyPr>
          <a:lstStyle/>
          <a:p>
            <a:pPr algn="r"/>
            <a:r>
              <a:rPr lang="en-US" sz="2600" b="0" i="0" dirty="0">
                <a:solidFill>
                  <a:srgbClr val="FFFFFF"/>
                </a:solidFill>
                <a:effectLst/>
              </a:rPr>
              <a:t>Figure 1 Paradigmatic commitments in the macrostructure of science (from Patterson and Williams 1998: 286, as adapted from </a:t>
            </a:r>
            <a:r>
              <a:rPr lang="en-US" sz="2600" b="0" i="0" dirty="0" err="1">
                <a:solidFill>
                  <a:srgbClr val="FFFFFF"/>
                </a:solidFill>
                <a:effectLst/>
              </a:rPr>
              <a:t>Laudan</a:t>
            </a:r>
            <a:r>
              <a:rPr lang="en-US" sz="2600" b="0" i="0" dirty="0">
                <a:solidFill>
                  <a:srgbClr val="FFFFFF"/>
                </a:solidFill>
                <a:effectLst/>
              </a:rPr>
              <a:t> 1984)</a:t>
            </a:r>
            <a:endParaRPr lang="en-US" sz="2600" dirty="0">
              <a:solidFill>
                <a:srgbClr val="FFFFFF"/>
              </a:solidFill>
            </a:endParaRPr>
          </a:p>
        </p:txBody>
      </p:sp>
      <p:cxnSp>
        <p:nvCxnSpPr>
          <p:cNvPr id="26636" name="Straight Connector 78">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3930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5246DC-F06A-4FEF-BAB6-AAFB54FA092B}"/>
              </a:ext>
            </a:extLst>
          </p:cNvPr>
          <p:cNvSpPr>
            <a:spLocks noGrp="1"/>
          </p:cNvSpPr>
          <p:nvPr>
            <p:ph type="title"/>
          </p:nvPr>
        </p:nvSpPr>
        <p:spPr/>
        <p:txBody>
          <a:bodyPr/>
          <a:lstStyle/>
          <a:p>
            <a:r>
              <a:rPr lang="en-GB" dirty="0"/>
              <a:t>The ologies</a:t>
            </a:r>
          </a:p>
        </p:txBody>
      </p:sp>
      <p:sp>
        <p:nvSpPr>
          <p:cNvPr id="4" name="Content Placeholder 3">
            <a:extLst>
              <a:ext uri="{FF2B5EF4-FFF2-40B4-BE49-F238E27FC236}">
                <a16:creationId xmlns:a16="http://schemas.microsoft.com/office/drawing/2014/main" id="{0EE782BE-C5BA-420E-A4D3-7DEF11EEC26D}"/>
              </a:ext>
            </a:extLst>
          </p:cNvPr>
          <p:cNvSpPr>
            <a:spLocks noGrp="1"/>
          </p:cNvSpPr>
          <p:nvPr>
            <p:ph idx="1"/>
          </p:nvPr>
        </p:nvSpPr>
        <p:spPr/>
        <p:txBody>
          <a:bodyPr/>
          <a:lstStyle/>
          <a:p>
            <a:r>
              <a:rPr lang="en-GB" b="0" i="0" dirty="0">
                <a:solidFill>
                  <a:srgbClr val="3A3A3A"/>
                </a:solidFill>
                <a:effectLst/>
                <a:latin typeface="Open Sans" panose="020B0606030504020204" pitchFamily="34" charset="0"/>
              </a:rPr>
              <a:t>Understanding the way that these contrasting commitments cohere across all the various options in the three tables below and in regards any worldview, paradigm or research tradition encountered, can help to make explicit what is often implicit regarding the principles underlying research.</a:t>
            </a:r>
            <a:endParaRPr lang="en-GB" dirty="0"/>
          </a:p>
        </p:txBody>
      </p:sp>
    </p:spTree>
    <p:extLst>
      <p:ext uri="{BB962C8B-B14F-4D97-AF65-F5344CB8AC3E}">
        <p14:creationId xmlns:p14="http://schemas.microsoft.com/office/powerpoint/2010/main" val="30900607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D85225-4221-4672-B1DE-C34BFFF5F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876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2DE90F-AA82-4D6F-9D89-6EA46525F15C}"/>
              </a:ext>
            </a:extLst>
          </p:cNvPr>
          <p:cNvPicPr>
            <a:picLocks noChangeAspect="1"/>
          </p:cNvPicPr>
          <p:nvPr/>
        </p:nvPicPr>
        <p:blipFill rotWithShape="1">
          <a:blip r:embed="rId2"/>
          <a:srcRect t="24991" r="1" b="20662"/>
          <a:stretch/>
        </p:blipFill>
        <p:spPr>
          <a:xfrm>
            <a:off x="643467" y="643467"/>
            <a:ext cx="10905066" cy="5571066"/>
          </a:xfrm>
          <a:prstGeom prst="rect">
            <a:avLst/>
          </a:prstGeom>
        </p:spPr>
      </p:pic>
      <p:sp>
        <p:nvSpPr>
          <p:cNvPr id="11" name="Rectangle 10">
            <a:extLst>
              <a:ext uri="{FF2B5EF4-FFF2-40B4-BE49-F238E27FC236}">
                <a16:creationId xmlns:a16="http://schemas.microsoft.com/office/drawing/2014/main" id="{6FB55C46-EDB8-4EC2-AD52-94B111D3A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24630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96780-965B-4751-8BD2-59BE538443F3}"/>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3000" b="0" i="0" dirty="0">
                <a:solidFill>
                  <a:schemeClr val="tx1">
                    <a:lumMod val="85000"/>
                    <a:lumOff val="15000"/>
                  </a:schemeClr>
                </a:solidFill>
                <a:effectLst/>
              </a:rPr>
              <a:t>Table 1 Ontological commitments underlying research (from Patterson and Williams 1998: 288, references available in the original)</a:t>
            </a:r>
            <a:endParaRPr lang="en-US" sz="3000" dirty="0">
              <a:solidFill>
                <a:schemeClr val="tx1">
                  <a:lumMod val="85000"/>
                  <a:lumOff val="15000"/>
                </a:schemeClr>
              </a:solidFill>
            </a:endParaRPr>
          </a:p>
        </p:txBody>
      </p:sp>
      <p:pic>
        <p:nvPicPr>
          <p:cNvPr id="3" name="Picture 2">
            <a:extLst>
              <a:ext uri="{FF2B5EF4-FFF2-40B4-BE49-F238E27FC236}">
                <a16:creationId xmlns:a16="http://schemas.microsoft.com/office/drawing/2014/main" id="{3DF5C5EE-C12A-43DF-8E17-D77CFF5C12ED}"/>
              </a:ext>
            </a:extLst>
          </p:cNvPr>
          <p:cNvPicPr>
            <a:picLocks noChangeAspect="1"/>
          </p:cNvPicPr>
          <p:nvPr/>
        </p:nvPicPr>
        <p:blipFill>
          <a:blip r:embed="rId3"/>
          <a:stretch>
            <a:fillRect/>
          </a:stretch>
        </p:blipFill>
        <p:spPr>
          <a:xfrm>
            <a:off x="633999" y="903408"/>
            <a:ext cx="6912217" cy="4527501"/>
          </a:xfrm>
          <a:prstGeom prst="rect">
            <a:avLst/>
          </a:prstGeom>
        </p:spPr>
      </p:pic>
      <p:cxnSp>
        <p:nvCxnSpPr>
          <p:cNvPr id="14" name="Straight Connector 13">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497324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D85225-4221-4672-B1DE-C34BFFF5F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39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DC4B143-3988-42F1-BC5A-C5FB83947D18}"/>
              </a:ext>
            </a:extLst>
          </p:cNvPr>
          <p:cNvPicPr>
            <a:picLocks noChangeAspect="1"/>
          </p:cNvPicPr>
          <p:nvPr/>
        </p:nvPicPr>
        <p:blipFill rotWithShape="1">
          <a:blip r:embed="rId2"/>
          <a:srcRect t="19497" r="1" b="15425"/>
          <a:stretch/>
        </p:blipFill>
        <p:spPr>
          <a:xfrm>
            <a:off x="643467" y="643467"/>
            <a:ext cx="10905066" cy="5571066"/>
          </a:xfrm>
          <a:prstGeom prst="rect">
            <a:avLst/>
          </a:prstGeom>
        </p:spPr>
      </p:pic>
      <p:sp>
        <p:nvSpPr>
          <p:cNvPr id="10" name="Rectangle 9">
            <a:extLst>
              <a:ext uri="{FF2B5EF4-FFF2-40B4-BE49-F238E27FC236}">
                <a16:creationId xmlns:a16="http://schemas.microsoft.com/office/drawing/2014/main" id="{6FB55C46-EDB8-4EC2-AD52-94B111D3A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53134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09F0F-CA54-4B32-9400-13B8A4FABF2B}"/>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3000" b="0" i="0" dirty="0">
                <a:solidFill>
                  <a:schemeClr val="tx1">
                    <a:lumMod val="85000"/>
                    <a:lumOff val="15000"/>
                  </a:schemeClr>
                </a:solidFill>
                <a:effectLst/>
              </a:rPr>
              <a:t>Table 2 Epistemological commitments underlying research (from Patterson and Williams 1998: 288, references available in the original)</a:t>
            </a:r>
            <a:endParaRPr lang="en-US" sz="3000" dirty="0">
              <a:solidFill>
                <a:schemeClr val="tx1">
                  <a:lumMod val="85000"/>
                  <a:lumOff val="15000"/>
                </a:schemeClr>
              </a:solidFill>
            </a:endParaRPr>
          </a:p>
        </p:txBody>
      </p:sp>
      <p:pic>
        <p:nvPicPr>
          <p:cNvPr id="27650" name="Picture 2">
            <a:extLst>
              <a:ext uri="{FF2B5EF4-FFF2-40B4-BE49-F238E27FC236}">
                <a16:creationId xmlns:a16="http://schemas.microsoft.com/office/drawing/2014/main" id="{4CFF6398-983C-486C-8744-2D473CF8B4C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655112"/>
            <a:ext cx="6912217" cy="3024094"/>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6482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1">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2E8DD-90A3-4EC7-B592-B3B303BBA71C}"/>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3000" b="0" i="0">
                <a:solidFill>
                  <a:schemeClr val="tx1">
                    <a:lumMod val="85000"/>
                    <a:lumOff val="15000"/>
                  </a:schemeClr>
                </a:solidFill>
                <a:effectLst/>
              </a:rPr>
              <a:t>Table 3 </a:t>
            </a:r>
            <a:r>
              <a:rPr lang="en-US" sz="3000">
                <a:solidFill>
                  <a:schemeClr val="tx1">
                    <a:lumMod val="85000"/>
                    <a:lumOff val="15000"/>
                  </a:schemeClr>
                </a:solidFill>
              </a:rPr>
              <a:t>Axi</a:t>
            </a:r>
            <a:r>
              <a:rPr lang="en-US" sz="3000" b="0" i="0">
                <a:solidFill>
                  <a:schemeClr val="tx1">
                    <a:lumMod val="85000"/>
                    <a:lumOff val="15000"/>
                  </a:schemeClr>
                </a:solidFill>
                <a:effectLst/>
              </a:rPr>
              <a:t>ological commitments underlying research (from Patterson and Williams 1998: 288, references available in the original)</a:t>
            </a:r>
            <a:endParaRPr lang="en-US" sz="3000">
              <a:solidFill>
                <a:schemeClr val="tx1">
                  <a:lumMod val="85000"/>
                  <a:lumOff val="15000"/>
                </a:schemeClr>
              </a:solidFill>
            </a:endParaRPr>
          </a:p>
        </p:txBody>
      </p:sp>
      <p:pic>
        <p:nvPicPr>
          <p:cNvPr id="3" name="Picture 2">
            <a:extLst>
              <a:ext uri="{FF2B5EF4-FFF2-40B4-BE49-F238E27FC236}">
                <a16:creationId xmlns:a16="http://schemas.microsoft.com/office/drawing/2014/main" id="{B86A4D40-51BB-4690-8196-942D8FC781A5}"/>
              </a:ext>
            </a:extLst>
          </p:cNvPr>
          <p:cNvPicPr>
            <a:picLocks noChangeAspect="1"/>
          </p:cNvPicPr>
          <p:nvPr/>
        </p:nvPicPr>
        <p:blipFill>
          <a:blip r:embed="rId2"/>
          <a:stretch>
            <a:fillRect/>
          </a:stretch>
        </p:blipFill>
        <p:spPr>
          <a:xfrm>
            <a:off x="633999" y="1948881"/>
            <a:ext cx="6912217" cy="2436555"/>
          </a:xfrm>
          <a:prstGeom prst="rect">
            <a:avLst/>
          </a:prstGeom>
        </p:spPr>
      </p:pic>
      <p:cxnSp>
        <p:nvCxnSpPr>
          <p:cNvPr id="21" name="Straight Connector 13">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2" name="Rectangle 15">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47317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B2C59E-6333-421E-8D35-65BA3EA2D1EF}"/>
              </a:ext>
            </a:extLst>
          </p:cNvPr>
          <p:cNvSpPr>
            <a:spLocks noGrp="1"/>
          </p:cNvSpPr>
          <p:nvPr>
            <p:ph type="title"/>
          </p:nvPr>
        </p:nvSpPr>
        <p:spPr/>
        <p:txBody>
          <a:bodyPr/>
          <a:lstStyle/>
          <a:p>
            <a:r>
              <a:rPr lang="en-GB" dirty="0"/>
              <a:t>References for the previous section</a:t>
            </a:r>
          </a:p>
        </p:txBody>
      </p:sp>
      <p:sp>
        <p:nvSpPr>
          <p:cNvPr id="4" name="Content Placeholder 3">
            <a:extLst>
              <a:ext uri="{FF2B5EF4-FFF2-40B4-BE49-F238E27FC236}">
                <a16:creationId xmlns:a16="http://schemas.microsoft.com/office/drawing/2014/main" id="{8DE65794-0CC9-473F-B6F2-3185D9DD1F9C}"/>
              </a:ext>
            </a:extLst>
          </p:cNvPr>
          <p:cNvSpPr>
            <a:spLocks noGrp="1"/>
          </p:cNvSpPr>
          <p:nvPr>
            <p:ph idx="1"/>
          </p:nvPr>
        </p:nvSpPr>
        <p:spPr/>
        <p:txBody>
          <a:bodyPr>
            <a:normAutofit fontScale="85000" lnSpcReduction="10000"/>
          </a:bodyPr>
          <a:lstStyle/>
          <a:p>
            <a:pPr algn="l"/>
            <a:r>
              <a:rPr lang="en-GB" b="0" i="0" dirty="0">
                <a:solidFill>
                  <a:srgbClr val="3A3A3A"/>
                </a:solidFill>
                <a:effectLst/>
                <a:latin typeface="Open Sans" panose="020B0606030504020204" pitchFamily="34" charset="0"/>
              </a:rPr>
              <a:t>Biedenbach, T. and </a:t>
            </a:r>
            <a:r>
              <a:rPr lang="en-GB" b="0" i="0" dirty="0" err="1">
                <a:solidFill>
                  <a:srgbClr val="3A3A3A"/>
                </a:solidFill>
                <a:effectLst/>
                <a:latin typeface="Open Sans" panose="020B0606030504020204" pitchFamily="34" charset="0"/>
              </a:rPr>
              <a:t>Jacobsson</a:t>
            </a:r>
            <a:r>
              <a:rPr lang="en-GB" b="0" i="0" dirty="0">
                <a:solidFill>
                  <a:srgbClr val="3A3A3A"/>
                </a:solidFill>
                <a:effectLst/>
                <a:latin typeface="Open Sans" panose="020B0606030504020204" pitchFamily="34" charset="0"/>
              </a:rPr>
              <a:t>, M. (2016). The open secret of values: The roles of values and axiology in project research. </a:t>
            </a:r>
            <a:r>
              <a:rPr lang="en-GB" b="0" i="1" dirty="0">
                <a:solidFill>
                  <a:srgbClr val="3A3A3A"/>
                </a:solidFill>
                <a:effectLst/>
                <a:latin typeface="Open Sans" panose="020B0606030504020204" pitchFamily="34" charset="0"/>
              </a:rPr>
              <a:t>Project Management Journal</a:t>
            </a:r>
            <a:r>
              <a:rPr lang="en-GB" b="0" i="0" dirty="0">
                <a:solidFill>
                  <a:srgbClr val="3A3A3A"/>
                </a:solidFill>
                <a:effectLst/>
                <a:latin typeface="Open Sans" panose="020B0606030504020204" pitchFamily="34" charset="0"/>
              </a:rPr>
              <a:t>, </a:t>
            </a:r>
            <a:r>
              <a:rPr lang="en-GB" b="1" i="0" dirty="0">
                <a:solidFill>
                  <a:srgbClr val="3A3A3A"/>
                </a:solidFill>
                <a:effectLst/>
                <a:latin typeface="Open Sans" panose="020B0606030504020204" pitchFamily="34" charset="0"/>
              </a:rPr>
              <a:t>47</a:t>
            </a:r>
            <a:r>
              <a:rPr lang="en-GB" b="0" i="0" dirty="0">
                <a:solidFill>
                  <a:srgbClr val="3A3A3A"/>
                </a:solidFill>
                <a:effectLst/>
                <a:latin typeface="Open Sans" panose="020B0606030504020204" pitchFamily="34" charset="0"/>
              </a:rPr>
              <a:t>, 3: 139-155.</a:t>
            </a:r>
          </a:p>
          <a:p>
            <a:pPr algn="l"/>
            <a:r>
              <a:rPr lang="en-GB" b="0" i="0" dirty="0" err="1">
                <a:solidFill>
                  <a:srgbClr val="3A3A3A"/>
                </a:solidFill>
                <a:effectLst/>
                <a:latin typeface="Open Sans" panose="020B0606030504020204" pitchFamily="34" charset="0"/>
              </a:rPr>
              <a:t>Carneades</a:t>
            </a:r>
            <a:r>
              <a:rPr lang="en-GB" b="0" i="0" dirty="0">
                <a:solidFill>
                  <a:srgbClr val="3A3A3A"/>
                </a:solidFill>
                <a:effectLst/>
                <a:latin typeface="Open Sans" panose="020B0606030504020204" pitchFamily="34" charset="0"/>
              </a:rPr>
              <a:t> of Cyrene (Carneades.org). (2017). </a:t>
            </a:r>
            <a:r>
              <a:rPr lang="en-GB" b="0" i="1" dirty="0">
                <a:solidFill>
                  <a:srgbClr val="3A3A3A"/>
                </a:solidFill>
                <a:effectLst/>
                <a:latin typeface="Open Sans" panose="020B0606030504020204" pitchFamily="34" charset="0"/>
              </a:rPr>
              <a:t>What is value theory? (Axiology and Theory of Value)</a:t>
            </a:r>
            <a:r>
              <a:rPr lang="en-GB" b="0" i="0" dirty="0">
                <a:solidFill>
                  <a:srgbClr val="3A3A3A"/>
                </a:solidFill>
                <a:effectLst/>
                <a:latin typeface="Open Sans" panose="020B0606030504020204" pitchFamily="34" charset="0"/>
              </a:rPr>
              <a:t>. Online (video: 5 minutes): </a:t>
            </a:r>
            <a:r>
              <a:rPr lang="en-GB" b="0" i="0" u="none" strike="noStrike" dirty="0">
                <a:solidFill>
                  <a:srgbClr val="1185D7"/>
                </a:solidFill>
                <a:effectLst/>
                <a:latin typeface="Open Sans" panose="020B0606030504020204" pitchFamily="34" charset="0"/>
                <a:hlinkClick r:id="rId2"/>
              </a:rPr>
              <a:t>https://www.youtube.com/watch?v=YLXTOyKz6eY</a:t>
            </a:r>
            <a:endParaRPr lang="en-GB" b="0" i="0" dirty="0">
              <a:solidFill>
                <a:srgbClr val="3A3A3A"/>
              </a:solidFill>
              <a:effectLst/>
              <a:latin typeface="Open Sans" panose="020B0606030504020204" pitchFamily="34" charset="0"/>
            </a:endParaRPr>
          </a:p>
          <a:p>
            <a:pPr algn="l"/>
            <a:r>
              <a:rPr lang="en-GB" b="0" i="0" dirty="0" err="1">
                <a:solidFill>
                  <a:srgbClr val="3A3A3A"/>
                </a:solidFill>
                <a:effectLst/>
                <a:latin typeface="Open Sans" panose="020B0606030504020204" pitchFamily="34" charset="0"/>
              </a:rPr>
              <a:t>Laudan</a:t>
            </a:r>
            <a:r>
              <a:rPr lang="en-GB" b="0" i="0" dirty="0">
                <a:solidFill>
                  <a:srgbClr val="3A3A3A"/>
                </a:solidFill>
                <a:effectLst/>
                <a:latin typeface="Open Sans" panose="020B0606030504020204" pitchFamily="34" charset="0"/>
              </a:rPr>
              <a:t>, L. (1984). </a:t>
            </a:r>
            <a:r>
              <a:rPr lang="en-GB" b="0" i="1" dirty="0">
                <a:solidFill>
                  <a:srgbClr val="3A3A3A"/>
                </a:solidFill>
                <a:effectLst/>
                <a:latin typeface="Open Sans" panose="020B0606030504020204" pitchFamily="34" charset="0"/>
              </a:rPr>
              <a:t>Science and values: The aims of science and their role in scientific debate</a:t>
            </a:r>
            <a:r>
              <a:rPr lang="en-GB" b="0" i="0" dirty="0">
                <a:solidFill>
                  <a:srgbClr val="3A3A3A"/>
                </a:solidFill>
                <a:effectLst/>
                <a:latin typeface="Open Sans" panose="020B0606030504020204" pitchFamily="34" charset="0"/>
              </a:rPr>
              <a:t>. University of California Press: Berkeley and Los Angeles, California, United States of America.</a:t>
            </a:r>
          </a:p>
          <a:p>
            <a:pPr algn="l"/>
            <a:r>
              <a:rPr lang="en-GB" b="0" i="0" dirty="0">
                <a:solidFill>
                  <a:srgbClr val="3A3A3A"/>
                </a:solidFill>
                <a:effectLst/>
                <a:latin typeface="Open Sans" panose="020B0606030504020204" pitchFamily="34" charset="0"/>
              </a:rPr>
              <a:t>Patterson, M. and Williams, D. (1998). Paradigms and problems: The practice of social science in natural resource management. </a:t>
            </a:r>
            <a:r>
              <a:rPr lang="en-GB" b="0" i="1" dirty="0">
                <a:solidFill>
                  <a:srgbClr val="3A3A3A"/>
                </a:solidFill>
                <a:effectLst/>
                <a:latin typeface="Open Sans" panose="020B0606030504020204" pitchFamily="34" charset="0"/>
              </a:rPr>
              <a:t>Society and Natural Resources</a:t>
            </a:r>
            <a:r>
              <a:rPr lang="en-GB" b="0" i="0" dirty="0">
                <a:solidFill>
                  <a:srgbClr val="3A3A3A"/>
                </a:solidFill>
                <a:effectLst/>
                <a:latin typeface="Open Sans" panose="020B0606030504020204" pitchFamily="34" charset="0"/>
              </a:rPr>
              <a:t>, </a:t>
            </a:r>
            <a:r>
              <a:rPr lang="en-GB" b="1" i="0" dirty="0">
                <a:solidFill>
                  <a:srgbClr val="3A3A3A"/>
                </a:solidFill>
                <a:effectLst/>
                <a:latin typeface="Open Sans" panose="020B0606030504020204" pitchFamily="34" charset="0"/>
              </a:rPr>
              <a:t>11</a:t>
            </a:r>
            <a:r>
              <a:rPr lang="en-GB" b="0" i="0" dirty="0">
                <a:solidFill>
                  <a:srgbClr val="3A3A3A"/>
                </a:solidFill>
                <a:effectLst/>
                <a:latin typeface="Open Sans" panose="020B0606030504020204" pitchFamily="34" charset="0"/>
              </a:rPr>
              <a:t>, 3: 279-295. (DOI): </a:t>
            </a:r>
            <a:r>
              <a:rPr lang="en-GB" b="0" i="0" u="none" strike="noStrike" dirty="0">
                <a:solidFill>
                  <a:srgbClr val="1185D7"/>
                </a:solidFill>
                <a:effectLst/>
                <a:latin typeface="Open Sans" panose="020B0606030504020204" pitchFamily="34" charset="0"/>
                <a:hlinkClick r:id="rId3"/>
              </a:rPr>
              <a:t>10.1080/08941929809381080</a:t>
            </a:r>
            <a:endParaRPr lang="en-GB" b="0" i="0" dirty="0">
              <a:solidFill>
                <a:srgbClr val="3A3A3A"/>
              </a:solidFill>
              <a:effectLst/>
              <a:latin typeface="Open Sans" panose="020B0606030504020204" pitchFamily="34" charset="0"/>
            </a:endParaRPr>
          </a:p>
          <a:p>
            <a:pPr algn="l"/>
            <a:r>
              <a:rPr lang="en-GB" b="1" i="0" dirty="0">
                <a:solidFill>
                  <a:srgbClr val="3A3A3A"/>
                </a:solidFill>
                <a:effectLst/>
                <a:latin typeface="Open Sans" panose="020B0606030504020204" pitchFamily="34" charset="0"/>
              </a:rPr>
              <a:t>For an overview of the role of ontology, epistemology and axiology in research, see</a:t>
            </a:r>
            <a:r>
              <a:rPr lang="en-GB" b="0" i="0" dirty="0">
                <a:solidFill>
                  <a:srgbClr val="3A3A3A"/>
                </a:solidFill>
                <a:effectLst/>
                <a:latin typeface="Open Sans" panose="020B0606030504020204" pitchFamily="34" charset="0"/>
              </a:rPr>
              <a:t>:</a:t>
            </a:r>
            <a:br>
              <a:rPr lang="en-GB" b="0" i="0" dirty="0">
                <a:solidFill>
                  <a:srgbClr val="3A3A3A"/>
                </a:solidFill>
                <a:effectLst/>
                <a:latin typeface="Open Sans" panose="020B0606030504020204" pitchFamily="34" charset="0"/>
              </a:rPr>
            </a:br>
            <a:r>
              <a:rPr lang="en-GB" b="0" i="0" dirty="0">
                <a:solidFill>
                  <a:srgbClr val="3A3A3A"/>
                </a:solidFill>
                <a:effectLst/>
                <a:latin typeface="Open Sans" panose="020B0606030504020204" pitchFamily="34" charset="0"/>
              </a:rPr>
              <a:t>Organizational Communication Channel. (2017) </a:t>
            </a:r>
            <a:r>
              <a:rPr lang="en-GB" b="0" i="1" dirty="0">
                <a:solidFill>
                  <a:srgbClr val="3A3A3A"/>
                </a:solidFill>
                <a:effectLst/>
                <a:latin typeface="Open Sans" panose="020B0606030504020204" pitchFamily="34" charset="0"/>
              </a:rPr>
              <a:t>Epistemology, Ontology, and Axiology in Research</a:t>
            </a:r>
            <a:r>
              <a:rPr lang="en-GB" b="0" i="0" dirty="0">
                <a:solidFill>
                  <a:srgbClr val="3A3A3A"/>
                </a:solidFill>
                <a:effectLst/>
                <a:latin typeface="Open Sans" panose="020B0606030504020204" pitchFamily="34" charset="0"/>
              </a:rPr>
              <a:t>. Online (video: 8 minutes): </a:t>
            </a:r>
            <a:r>
              <a:rPr lang="en-GB" b="0" i="0" u="none" strike="noStrike" dirty="0">
                <a:solidFill>
                  <a:srgbClr val="1185D7"/>
                </a:solidFill>
                <a:effectLst/>
                <a:latin typeface="Open Sans" panose="020B0606030504020204" pitchFamily="34" charset="0"/>
                <a:hlinkClick r:id="rId4"/>
              </a:rPr>
              <a:t>https://www.youtube.com/watch?v=AhdZOsBps5o</a:t>
            </a:r>
            <a:endParaRPr lang="en-GB" b="0" i="0" dirty="0">
              <a:solidFill>
                <a:srgbClr val="3A3A3A"/>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5261913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5C99-84D9-4A81-B0E8-38B0B3CF21FC}"/>
              </a:ext>
            </a:extLst>
          </p:cNvPr>
          <p:cNvSpPr>
            <a:spLocks noGrp="1"/>
          </p:cNvSpPr>
          <p:nvPr>
            <p:ph type="title"/>
          </p:nvPr>
        </p:nvSpPr>
        <p:spPr/>
        <p:txBody>
          <a:bodyPr/>
          <a:lstStyle/>
          <a:p>
            <a:r>
              <a:rPr lang="en-GB" dirty="0"/>
              <a:t>Link </a:t>
            </a:r>
          </a:p>
        </p:txBody>
      </p:sp>
      <p:sp>
        <p:nvSpPr>
          <p:cNvPr id="3" name="Content Placeholder 2">
            <a:extLst>
              <a:ext uri="{FF2B5EF4-FFF2-40B4-BE49-F238E27FC236}">
                <a16:creationId xmlns:a16="http://schemas.microsoft.com/office/drawing/2014/main" id="{5C980EAC-5190-4C71-825F-F7614522E293}"/>
              </a:ext>
            </a:extLst>
          </p:cNvPr>
          <p:cNvSpPr>
            <a:spLocks noGrp="1"/>
          </p:cNvSpPr>
          <p:nvPr>
            <p:ph idx="1"/>
          </p:nvPr>
        </p:nvSpPr>
        <p:spPr/>
        <p:txBody>
          <a:bodyPr/>
          <a:lstStyle/>
          <a:p>
            <a:r>
              <a:rPr lang="en-GB" dirty="0">
                <a:hlinkClick r:id="rId3"/>
              </a:rPr>
              <a:t>https://i2insights.org/2017/05/02/philosophy-for-interdisciplinarity/</a:t>
            </a:r>
            <a:endParaRPr lang="en-GB" dirty="0"/>
          </a:p>
          <a:p>
            <a:endParaRPr lang="en-GB" dirty="0"/>
          </a:p>
        </p:txBody>
      </p:sp>
    </p:spTree>
    <p:extLst>
      <p:ext uri="{BB962C8B-B14F-4D97-AF65-F5344CB8AC3E}">
        <p14:creationId xmlns:p14="http://schemas.microsoft.com/office/powerpoint/2010/main" val="26408418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C4B143-3988-42F1-BC5A-C5FB83947D18}"/>
              </a:ext>
            </a:extLst>
          </p:cNvPr>
          <p:cNvPicPr>
            <a:picLocks noChangeAspect="1"/>
          </p:cNvPicPr>
          <p:nvPr/>
        </p:nvPicPr>
        <p:blipFill rotWithShape="1">
          <a:blip r:embed="rId2"/>
          <a:srcRect t="19497" r="1" b="15425"/>
          <a:stretch/>
        </p:blipFill>
        <p:spPr>
          <a:xfrm>
            <a:off x="643467" y="643467"/>
            <a:ext cx="10905066" cy="5571066"/>
          </a:xfrm>
          <a:prstGeom prst="rect">
            <a:avLst/>
          </a:prstGeom>
        </p:spPr>
      </p:pic>
    </p:spTree>
    <p:extLst>
      <p:ext uri="{BB962C8B-B14F-4D97-AF65-F5344CB8AC3E}">
        <p14:creationId xmlns:p14="http://schemas.microsoft.com/office/powerpoint/2010/main" val="17120331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A46686-F17D-439E-86DC-2E0AAA3DFEDC}"/>
              </a:ext>
            </a:extLst>
          </p:cNvPr>
          <p:cNvSpPr>
            <a:spLocks noGrp="1"/>
          </p:cNvSpPr>
          <p:nvPr>
            <p:ph type="title"/>
          </p:nvPr>
        </p:nvSpPr>
        <p:spPr>
          <a:xfrm>
            <a:off x="5172074" y="286603"/>
            <a:ext cx="5983605" cy="1450757"/>
          </a:xfrm>
        </p:spPr>
        <p:txBody>
          <a:bodyPr>
            <a:normAutofit/>
          </a:bodyPr>
          <a:lstStyle/>
          <a:p>
            <a:r>
              <a:rPr lang="en-GB" sz="2300" dirty="0">
                <a:latin typeface="Open Sans" panose="020B0606030504020204" pitchFamily="34" charset="0"/>
              </a:rPr>
              <a:t>H</a:t>
            </a:r>
            <a:r>
              <a:rPr lang="en-GB" sz="2300" b="0" i="0" dirty="0">
                <a:effectLst/>
                <a:latin typeface="Open Sans" panose="020B0606030504020204" pitchFamily="34" charset="0"/>
              </a:rPr>
              <a:t>ow can we understand the different epistemologies that underpin knowledge?</a:t>
            </a:r>
            <a:br>
              <a:rPr lang="en-GB" sz="2300" b="0" i="0" dirty="0">
                <a:effectLst/>
                <a:latin typeface="Open Sans" panose="020B0606030504020204" pitchFamily="34" charset="0"/>
              </a:rPr>
            </a:br>
            <a:endParaRPr lang="en-GB" sz="2300" dirty="0"/>
          </a:p>
        </p:txBody>
      </p:sp>
      <p:pic>
        <p:nvPicPr>
          <p:cNvPr id="6" name="Picture 5" descr="A picture containing fabric&#10;&#10;Description automatically generated">
            <a:extLst>
              <a:ext uri="{FF2B5EF4-FFF2-40B4-BE49-F238E27FC236}">
                <a16:creationId xmlns:a16="http://schemas.microsoft.com/office/drawing/2014/main" id="{90D00046-2418-4C27-BA03-B0210ABF637E}"/>
              </a:ext>
            </a:extLst>
          </p:cNvPr>
          <p:cNvPicPr>
            <a:picLocks noChangeAspect="1"/>
          </p:cNvPicPr>
          <p:nvPr/>
        </p:nvPicPr>
        <p:blipFill rotWithShape="1">
          <a:blip r:embed="rId2"/>
          <a:srcRect l="29955" r="23356"/>
          <a:stretch/>
        </p:blipFill>
        <p:spPr>
          <a:xfrm>
            <a:off x="20" y="10"/>
            <a:ext cx="4580077" cy="6400784"/>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8F3CB5-69FC-4DE0-B052-19A4044592F1}"/>
              </a:ext>
            </a:extLst>
          </p:cNvPr>
          <p:cNvSpPr>
            <a:spLocks noGrp="1"/>
          </p:cNvSpPr>
          <p:nvPr>
            <p:ph idx="1"/>
          </p:nvPr>
        </p:nvSpPr>
        <p:spPr>
          <a:xfrm>
            <a:off x="5172074" y="2108201"/>
            <a:ext cx="5983606" cy="3760891"/>
          </a:xfrm>
        </p:spPr>
        <p:txBody>
          <a:bodyPr>
            <a:normAutofit/>
          </a:bodyPr>
          <a:lstStyle/>
          <a:p>
            <a:r>
              <a:rPr lang="en-GB" b="0" i="0">
                <a:effectLst/>
                <a:latin typeface="Open Sans" panose="020B0606030504020204" pitchFamily="34" charset="0"/>
              </a:rPr>
              <a:t>Epistemology is the branch of philosophy that asks: how do we know what we know? It is concerned with how we can ensure that knowledge is both adequate and legitimate, by considering:</a:t>
            </a:r>
          </a:p>
          <a:p>
            <a:pPr>
              <a:buFont typeface="+mj-lt"/>
              <a:buAutoNum type="arabicPeriod"/>
            </a:pPr>
            <a:r>
              <a:rPr lang="en-GB" b="0" i="0">
                <a:effectLst/>
                <a:latin typeface="Open Sans" panose="020B0606030504020204" pitchFamily="34" charset="0"/>
              </a:rPr>
              <a:t>what constitutes a knowledge claim, including the assumptions that are made</a:t>
            </a:r>
          </a:p>
          <a:p>
            <a:pPr>
              <a:buFont typeface="+mj-lt"/>
              <a:buAutoNum type="arabicPeriod"/>
            </a:pPr>
            <a:r>
              <a:rPr lang="en-GB" b="0" i="0">
                <a:effectLst/>
                <a:latin typeface="Open Sans" panose="020B0606030504020204" pitchFamily="34" charset="0"/>
              </a:rPr>
              <a:t>how knowledge is produced or acquired</a:t>
            </a:r>
          </a:p>
          <a:p>
            <a:pPr>
              <a:buFont typeface="+mj-lt"/>
              <a:buAutoNum type="arabicPeriod"/>
            </a:pPr>
            <a:r>
              <a:rPr lang="en-GB" b="0" i="0">
                <a:effectLst/>
                <a:latin typeface="Open Sans" panose="020B0606030504020204" pitchFamily="34" charset="0"/>
              </a:rPr>
              <a:t>how the extent of its applicability can be determined.</a:t>
            </a:r>
          </a:p>
          <a:p>
            <a:endParaRPr lang="en-GB" dirty="0"/>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189995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34329-B9D8-4AB1-8C7E-F0CA1AB804A8}"/>
              </a:ext>
            </a:extLst>
          </p:cNvPr>
          <p:cNvSpPr>
            <a:spLocks noGrp="1"/>
          </p:cNvSpPr>
          <p:nvPr>
            <p:ph type="title"/>
          </p:nvPr>
        </p:nvSpPr>
        <p:spPr>
          <a:xfrm>
            <a:off x="1097280" y="286603"/>
            <a:ext cx="10058400" cy="1450757"/>
          </a:xfrm>
        </p:spPr>
        <p:txBody>
          <a:bodyPr>
            <a:normAutofit/>
          </a:bodyPr>
          <a:lstStyle/>
          <a:p>
            <a:r>
              <a:rPr lang="en-GB"/>
              <a:t>Questions</a:t>
            </a:r>
          </a:p>
        </p:txBody>
      </p:sp>
      <p:cxnSp>
        <p:nvCxnSpPr>
          <p:cNvPr id="18" name="Straight Connector 17">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62CDDF6-0B8F-442F-8066-118CDBB6D9CF}"/>
              </a:ext>
            </a:extLst>
          </p:cNvPr>
          <p:cNvGraphicFramePr>
            <a:graphicFrameLocks noGrp="1"/>
          </p:cNvGraphicFramePr>
          <p:nvPr>
            <p:ph idx="1"/>
            <p:extLst>
              <p:ext uri="{D42A27DB-BD31-4B8C-83A1-F6EECF244321}">
                <p14:modId xmlns:p14="http://schemas.microsoft.com/office/powerpoint/2010/main" val="145040809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2699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868ED-5423-4937-B4DE-57A643329F89}"/>
              </a:ext>
            </a:extLst>
          </p:cNvPr>
          <p:cNvSpPr>
            <a:spLocks noGrp="1"/>
          </p:cNvSpPr>
          <p:nvPr>
            <p:ph type="title"/>
          </p:nvPr>
        </p:nvSpPr>
        <p:spPr>
          <a:xfrm>
            <a:off x="5172074" y="286603"/>
            <a:ext cx="5983605" cy="1450757"/>
          </a:xfrm>
        </p:spPr>
        <p:txBody>
          <a:bodyPr>
            <a:normAutofit/>
          </a:bodyPr>
          <a:lstStyle/>
          <a:p>
            <a:r>
              <a:rPr lang="en-GB" sz="3300" b="0" i="1" dirty="0">
                <a:effectLst/>
                <a:latin typeface="Open Sans" panose="020B0606030504020204" pitchFamily="34" charset="0"/>
              </a:rPr>
              <a:t>Question 1: What Do We Seek to Create Knowledge About?</a:t>
            </a:r>
            <a:br>
              <a:rPr lang="en-GB" sz="3300" b="0" i="0" dirty="0">
                <a:effectLst/>
                <a:latin typeface="Open Sans" panose="020B0606030504020204" pitchFamily="34" charset="0"/>
              </a:rPr>
            </a:br>
            <a:endParaRPr lang="en-GB" sz="3300" dirty="0"/>
          </a:p>
        </p:txBody>
      </p:sp>
      <p:pic>
        <p:nvPicPr>
          <p:cNvPr id="5" name="Picture 4" descr="Question mark on green pastel background">
            <a:extLst>
              <a:ext uri="{FF2B5EF4-FFF2-40B4-BE49-F238E27FC236}">
                <a16:creationId xmlns:a16="http://schemas.microsoft.com/office/drawing/2014/main" id="{471CF2A7-F469-492F-9188-FB198B4E37B7}"/>
              </a:ext>
            </a:extLst>
          </p:cNvPr>
          <p:cNvPicPr>
            <a:picLocks noChangeAspect="1"/>
          </p:cNvPicPr>
          <p:nvPr/>
        </p:nvPicPr>
        <p:blipFill rotWithShape="1">
          <a:blip r:embed="rId2"/>
          <a:srcRect l="43163" r="3171"/>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12AEF3-DCF5-4D14-ABAB-1A28B2684E35}"/>
              </a:ext>
            </a:extLst>
          </p:cNvPr>
          <p:cNvSpPr>
            <a:spLocks noGrp="1"/>
          </p:cNvSpPr>
          <p:nvPr>
            <p:ph idx="1"/>
          </p:nvPr>
        </p:nvSpPr>
        <p:spPr>
          <a:xfrm>
            <a:off x="5172074" y="2108201"/>
            <a:ext cx="5983606" cy="3760891"/>
          </a:xfrm>
        </p:spPr>
        <p:txBody>
          <a:bodyPr>
            <a:normAutofit/>
          </a:bodyPr>
          <a:lstStyle/>
          <a:p>
            <a:pPr>
              <a:lnSpc>
                <a:spcPct val="110000"/>
              </a:lnSpc>
            </a:pPr>
            <a:r>
              <a:rPr lang="en-GB" sz="1100" b="0" i="0">
                <a:effectLst/>
                <a:latin typeface="Open Sans" panose="020B0606030504020204" pitchFamily="34" charset="0"/>
              </a:rPr>
              <a:t>Exploratory questions:</a:t>
            </a:r>
          </a:p>
          <a:p>
            <a:pPr>
              <a:lnSpc>
                <a:spcPct val="110000"/>
              </a:lnSpc>
              <a:buFont typeface="Arial" panose="020B0604020202020204" pitchFamily="34" charset="0"/>
              <a:buChar char="•"/>
            </a:pPr>
            <a:r>
              <a:rPr lang="en-GB" sz="1100" b="0" i="0">
                <a:effectLst/>
                <a:latin typeface="Open Sans" panose="020B0606030504020204" pitchFamily="34" charset="0"/>
              </a:rPr>
              <a:t>What is it that the researcher seeks to create or discover knowledge about?</a:t>
            </a:r>
          </a:p>
          <a:p>
            <a:pPr>
              <a:lnSpc>
                <a:spcPct val="110000"/>
              </a:lnSpc>
              <a:buFont typeface="Arial" panose="020B0604020202020204" pitchFamily="34" charset="0"/>
              <a:buChar char="•"/>
            </a:pPr>
            <a:r>
              <a:rPr lang="en-GB" sz="1100" b="0" i="0">
                <a:effectLst/>
                <a:latin typeface="Open Sans" panose="020B0606030504020204" pitchFamily="34" charset="0"/>
              </a:rPr>
              <a:t>Why and how do they determine what to study?</a:t>
            </a:r>
          </a:p>
          <a:p>
            <a:pPr>
              <a:lnSpc>
                <a:spcPct val="110000"/>
              </a:lnSpc>
              <a:buFont typeface="Arial" panose="020B0604020202020204" pitchFamily="34" charset="0"/>
              <a:buChar char="•"/>
            </a:pPr>
            <a:r>
              <a:rPr lang="en-GB" sz="1100" b="0" i="0">
                <a:effectLst/>
                <a:latin typeface="Open Sans" panose="020B0606030504020204" pitchFamily="34" charset="0"/>
              </a:rPr>
              <a:t>What are the objects of study – are they tangible or intangible?</a:t>
            </a:r>
          </a:p>
          <a:p>
            <a:pPr>
              <a:lnSpc>
                <a:spcPct val="110000"/>
              </a:lnSpc>
            </a:pPr>
            <a:r>
              <a:rPr lang="en-GB" sz="1100" b="0" i="0">
                <a:effectLst/>
                <a:latin typeface="Open Sans" panose="020B0606030504020204" pitchFamily="34" charset="0"/>
              </a:rPr>
              <a:t>For example, the natural sciences focus on the biophysical dimensions of systems, where the object of study is usually tangible. The focus on physical objects stems from the aims of understanding and describing natural phenomena, which is typically achieved through observation and experimentation focused on establishing a high level of validity and reliability in the knowledge.</a:t>
            </a:r>
          </a:p>
          <a:p>
            <a:pPr>
              <a:lnSpc>
                <a:spcPct val="110000"/>
              </a:lnSpc>
            </a:pPr>
            <a:r>
              <a:rPr lang="en-GB" sz="1100" b="0" i="0">
                <a:effectLst/>
                <a:latin typeface="Open Sans" panose="020B0606030504020204" pitchFamily="34" charset="0"/>
              </a:rPr>
              <a:t>In contrast, the social sciences focus on human dimensions of the system. These dimensions can be physical and observable (</a:t>
            </a:r>
            <a:r>
              <a:rPr lang="en-GB" sz="1100" b="0" i="1" err="1">
                <a:effectLst/>
                <a:latin typeface="Open Sans" panose="020B0606030504020204" pitchFamily="34" charset="0"/>
              </a:rPr>
              <a:t>eg</a:t>
            </a:r>
            <a:r>
              <a:rPr lang="en-GB" sz="1100" b="0" i="0" err="1">
                <a:effectLst/>
                <a:latin typeface="Open Sans" panose="020B0606030504020204" pitchFamily="34" charset="0"/>
              </a:rPr>
              <a:t>.</a:t>
            </a:r>
            <a:r>
              <a:rPr lang="en-GB" sz="1100" b="0" i="0">
                <a:effectLst/>
                <a:latin typeface="Open Sans" panose="020B0606030504020204" pitchFamily="34" charset="0"/>
              </a:rPr>
              <a:t>, a person’s behaviour), and non-physical and non-observable (</a:t>
            </a:r>
            <a:r>
              <a:rPr lang="en-GB" sz="1100" b="0" i="1" err="1">
                <a:effectLst/>
                <a:latin typeface="Open Sans" panose="020B0606030504020204" pitchFamily="34" charset="0"/>
              </a:rPr>
              <a:t>eg</a:t>
            </a:r>
            <a:r>
              <a:rPr lang="en-GB" sz="1100" b="0" i="0" err="1">
                <a:effectLst/>
                <a:latin typeface="Open Sans" panose="020B0606030504020204" pitchFamily="34" charset="0"/>
              </a:rPr>
              <a:t>.</a:t>
            </a:r>
            <a:r>
              <a:rPr lang="en-GB" sz="1100" b="0" i="0">
                <a:effectLst/>
                <a:latin typeface="Open Sans" panose="020B0606030504020204" pitchFamily="34" charset="0"/>
              </a:rPr>
              <a:t>, a person’s beliefs).</a:t>
            </a:r>
          </a:p>
          <a:p>
            <a:pPr>
              <a:lnSpc>
                <a:spcPct val="110000"/>
              </a:lnSpc>
            </a:pPr>
            <a:endParaRPr lang="en-GB" sz="110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406144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0282D-A395-46D2-940A-1844074E1A88}"/>
              </a:ext>
            </a:extLst>
          </p:cNvPr>
          <p:cNvSpPr>
            <a:spLocks noGrp="1"/>
          </p:cNvSpPr>
          <p:nvPr>
            <p:ph type="title"/>
          </p:nvPr>
        </p:nvSpPr>
        <p:spPr>
          <a:xfrm>
            <a:off x="5172074" y="286603"/>
            <a:ext cx="5983605" cy="1450757"/>
          </a:xfrm>
        </p:spPr>
        <p:txBody>
          <a:bodyPr>
            <a:normAutofit/>
          </a:bodyPr>
          <a:lstStyle/>
          <a:p>
            <a:r>
              <a:rPr lang="en-GB" sz="3300" b="0" i="1" dirty="0">
                <a:effectLst/>
                <a:latin typeface="Open Sans" panose="020B0606030504020204" pitchFamily="34" charset="0"/>
              </a:rPr>
              <a:t>Question 2: How Do We Create Knowledge in Research?</a:t>
            </a:r>
            <a:br>
              <a:rPr lang="en-GB" sz="3300" b="0" i="0" dirty="0">
                <a:effectLst/>
                <a:latin typeface="Open Sans" panose="020B0606030504020204" pitchFamily="34" charset="0"/>
              </a:rPr>
            </a:br>
            <a:endParaRPr lang="en-GB" sz="3300" dirty="0"/>
          </a:p>
        </p:txBody>
      </p:sp>
      <p:pic>
        <p:nvPicPr>
          <p:cNvPr id="5" name="Picture 4" descr="Question mark on green pastel background">
            <a:extLst>
              <a:ext uri="{FF2B5EF4-FFF2-40B4-BE49-F238E27FC236}">
                <a16:creationId xmlns:a16="http://schemas.microsoft.com/office/drawing/2014/main" id="{15A9473D-9BC4-4CD8-A7FE-2A78683828E1}"/>
              </a:ext>
            </a:extLst>
          </p:cNvPr>
          <p:cNvPicPr>
            <a:picLocks noChangeAspect="1"/>
          </p:cNvPicPr>
          <p:nvPr/>
        </p:nvPicPr>
        <p:blipFill rotWithShape="1">
          <a:blip r:embed="rId2"/>
          <a:srcRect l="43163" r="3171"/>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D96922-64A2-43DB-83E6-53E263D1F837}"/>
              </a:ext>
            </a:extLst>
          </p:cNvPr>
          <p:cNvSpPr>
            <a:spLocks noGrp="1"/>
          </p:cNvSpPr>
          <p:nvPr>
            <p:ph idx="1"/>
          </p:nvPr>
        </p:nvSpPr>
        <p:spPr>
          <a:xfrm>
            <a:off x="5172074" y="2108201"/>
            <a:ext cx="5983606" cy="3760891"/>
          </a:xfrm>
        </p:spPr>
        <p:txBody>
          <a:bodyPr>
            <a:normAutofit/>
          </a:bodyPr>
          <a:lstStyle/>
          <a:p>
            <a:pPr>
              <a:lnSpc>
                <a:spcPct val="110000"/>
              </a:lnSpc>
            </a:pPr>
            <a:r>
              <a:rPr lang="en-GB" sz="1500" b="0" i="0">
                <a:effectLst/>
                <a:latin typeface="Open Sans" panose="020B0606030504020204" pitchFamily="34" charset="0"/>
              </a:rPr>
              <a:t>Exploratory questions:</a:t>
            </a:r>
          </a:p>
          <a:p>
            <a:pPr>
              <a:lnSpc>
                <a:spcPct val="110000"/>
              </a:lnSpc>
              <a:buFont typeface="Arial" panose="020B0604020202020204" pitchFamily="34" charset="0"/>
              <a:buChar char="•"/>
            </a:pPr>
            <a:r>
              <a:rPr lang="en-GB" sz="1500" b="0" i="0">
                <a:effectLst/>
                <a:latin typeface="Open Sans" panose="020B0606030504020204" pitchFamily="34" charset="0"/>
              </a:rPr>
              <a:t>What beliefs underpin the research?</a:t>
            </a:r>
          </a:p>
          <a:p>
            <a:pPr>
              <a:lnSpc>
                <a:spcPct val="110000"/>
              </a:lnSpc>
              <a:buFont typeface="Arial" panose="020B0604020202020204" pitchFamily="34" charset="0"/>
              <a:buChar char="•"/>
            </a:pPr>
            <a:r>
              <a:rPr lang="en-GB" sz="1500" b="0" i="0">
                <a:effectLst/>
                <a:latin typeface="Open Sans" panose="020B0606030504020204" pitchFamily="34" charset="0"/>
              </a:rPr>
              <a:t>How have the researchers sought to justify their beliefs as true?</a:t>
            </a:r>
          </a:p>
          <a:p>
            <a:pPr>
              <a:lnSpc>
                <a:spcPct val="110000"/>
              </a:lnSpc>
            </a:pPr>
            <a:r>
              <a:rPr lang="en-GB" sz="1500" b="0" i="0">
                <a:effectLst/>
                <a:latin typeface="Open Sans" panose="020B0606030504020204" pitchFamily="34" charset="0"/>
              </a:rPr>
              <a:t>It can be helpful to think, quite broadly, about knowledge as a ‘justified, true belief,’ that is, the way in which an individual or group ‘knows’ something is true. Yet, people can construct the meaning of the same object or phenomenon in different ways on the basis of their cultural, historical and social perspectives, and interactions with human communities (</a:t>
            </a:r>
            <a:r>
              <a:rPr lang="en-GB" sz="1500" b="0" i="1" err="1">
                <a:effectLst/>
                <a:latin typeface="Open Sans" panose="020B0606030504020204" pitchFamily="34" charset="0"/>
              </a:rPr>
              <a:t>eg</a:t>
            </a:r>
            <a:r>
              <a:rPr lang="en-GB" sz="1500" b="0" i="0" err="1">
                <a:effectLst/>
                <a:latin typeface="Open Sans" panose="020B0606030504020204" pitchFamily="34" charset="0"/>
              </a:rPr>
              <a:t>.</a:t>
            </a:r>
            <a:r>
              <a:rPr lang="en-GB" sz="1500" b="0" i="0">
                <a:effectLst/>
                <a:latin typeface="Open Sans" panose="020B0606030504020204" pitchFamily="34" charset="0"/>
              </a:rPr>
              <a:t>, their social network). It therefore becomes necessary to consider how different beliefs are justified (</a:t>
            </a:r>
            <a:r>
              <a:rPr lang="en-GB" sz="1500" b="0" i="1" err="1">
                <a:effectLst/>
                <a:latin typeface="Open Sans" panose="020B0606030504020204" pitchFamily="34" charset="0"/>
              </a:rPr>
              <a:t>eg</a:t>
            </a:r>
            <a:r>
              <a:rPr lang="en-GB" sz="1500" b="0" i="0" err="1">
                <a:effectLst/>
                <a:latin typeface="Open Sans" panose="020B0606030504020204" pitchFamily="34" charset="0"/>
              </a:rPr>
              <a:t>.</a:t>
            </a:r>
            <a:r>
              <a:rPr lang="en-GB" sz="1500" b="0" i="0">
                <a:effectLst/>
                <a:latin typeface="Open Sans" panose="020B0606030504020204" pitchFamily="34" charset="0"/>
              </a:rPr>
              <a:t>, via reason, emotion, perception and language) and accepted as knowledge.</a:t>
            </a:r>
          </a:p>
          <a:p>
            <a:pPr>
              <a:lnSpc>
                <a:spcPct val="110000"/>
              </a:lnSpc>
            </a:pPr>
            <a:endParaRPr lang="en-GB" sz="150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50526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801F7-BBAB-4768-B7D1-E3324FB12254}"/>
              </a:ext>
            </a:extLst>
          </p:cNvPr>
          <p:cNvSpPr>
            <a:spLocks noGrp="1"/>
          </p:cNvSpPr>
          <p:nvPr>
            <p:ph type="title"/>
          </p:nvPr>
        </p:nvSpPr>
        <p:spPr>
          <a:xfrm>
            <a:off x="5172074" y="286603"/>
            <a:ext cx="5983605" cy="1450757"/>
          </a:xfrm>
        </p:spPr>
        <p:txBody>
          <a:bodyPr>
            <a:normAutofit/>
          </a:bodyPr>
          <a:lstStyle/>
          <a:p>
            <a:r>
              <a:rPr lang="en-GB" sz="3300" b="0" i="1">
                <a:effectLst/>
                <a:latin typeface="Open Sans" panose="020B0606030504020204" pitchFamily="34" charset="0"/>
              </a:rPr>
              <a:t>Question 3: Who Accepts Knowledge as ‘True’ and How?</a:t>
            </a:r>
            <a:endParaRPr lang="en-GB" sz="3300"/>
          </a:p>
        </p:txBody>
      </p:sp>
      <p:pic>
        <p:nvPicPr>
          <p:cNvPr id="5" name="Picture 4" descr="Question mark on green pastel background">
            <a:extLst>
              <a:ext uri="{FF2B5EF4-FFF2-40B4-BE49-F238E27FC236}">
                <a16:creationId xmlns:a16="http://schemas.microsoft.com/office/drawing/2014/main" id="{F686E815-9776-468C-9D65-22F29E193C59}"/>
              </a:ext>
            </a:extLst>
          </p:cNvPr>
          <p:cNvPicPr>
            <a:picLocks noChangeAspect="1"/>
          </p:cNvPicPr>
          <p:nvPr/>
        </p:nvPicPr>
        <p:blipFill rotWithShape="1">
          <a:blip r:embed="rId2"/>
          <a:srcRect l="43163" r="3171"/>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297699-131C-4453-B038-328EDD6B83DA}"/>
              </a:ext>
            </a:extLst>
          </p:cNvPr>
          <p:cNvSpPr>
            <a:spLocks noGrp="1"/>
          </p:cNvSpPr>
          <p:nvPr>
            <p:ph idx="1"/>
          </p:nvPr>
        </p:nvSpPr>
        <p:spPr>
          <a:xfrm>
            <a:off x="5172074" y="2108201"/>
            <a:ext cx="5983606" cy="3760891"/>
          </a:xfrm>
        </p:spPr>
        <p:txBody>
          <a:bodyPr>
            <a:normAutofit/>
          </a:bodyPr>
          <a:lstStyle/>
          <a:p>
            <a:pPr>
              <a:lnSpc>
                <a:spcPct val="110000"/>
              </a:lnSpc>
            </a:pPr>
            <a:r>
              <a:rPr lang="en-GB" sz="1500" b="0" i="0" dirty="0">
                <a:effectLst/>
                <a:latin typeface="Open Sans" panose="020B0606030504020204" pitchFamily="34" charset="0"/>
              </a:rPr>
              <a:t>Exploratory questions:</a:t>
            </a:r>
          </a:p>
          <a:p>
            <a:pPr>
              <a:lnSpc>
                <a:spcPct val="110000"/>
              </a:lnSpc>
              <a:buFont typeface="Arial" panose="020B0604020202020204" pitchFamily="34" charset="0"/>
              <a:buChar char="•"/>
            </a:pPr>
            <a:r>
              <a:rPr lang="en-GB" sz="1500" b="0" i="0" dirty="0">
                <a:effectLst/>
                <a:latin typeface="Open Sans" panose="020B0606030504020204" pitchFamily="34" charset="0"/>
              </a:rPr>
              <a:t>What methods of data collection have been used? How we they justified?</a:t>
            </a:r>
          </a:p>
          <a:p>
            <a:pPr>
              <a:lnSpc>
                <a:spcPct val="110000"/>
              </a:lnSpc>
              <a:buFont typeface="Arial" panose="020B0604020202020204" pitchFamily="34" charset="0"/>
              <a:buChar char="•"/>
            </a:pPr>
            <a:r>
              <a:rPr lang="en-GB" sz="1500" b="0" i="0" dirty="0">
                <a:effectLst/>
                <a:latin typeface="Open Sans" panose="020B0606030504020204" pitchFamily="34" charset="0"/>
              </a:rPr>
              <a:t>What sampling strategies were adopted and why?</a:t>
            </a:r>
          </a:p>
          <a:p>
            <a:pPr>
              <a:lnSpc>
                <a:spcPct val="110000"/>
              </a:lnSpc>
              <a:buFont typeface="Arial" panose="020B0604020202020204" pitchFamily="34" charset="0"/>
              <a:buChar char="•"/>
            </a:pPr>
            <a:r>
              <a:rPr lang="en-GB" sz="1500" b="0" i="0" dirty="0">
                <a:effectLst/>
                <a:latin typeface="Open Sans" panose="020B0606030504020204" pitchFamily="34" charset="0"/>
              </a:rPr>
              <a:t>How did the researchers identify and reflect bias in designing and implementing the research?</a:t>
            </a:r>
          </a:p>
          <a:p>
            <a:pPr>
              <a:lnSpc>
                <a:spcPct val="110000"/>
              </a:lnSpc>
              <a:buFont typeface="Arial" panose="020B0604020202020204" pitchFamily="34" charset="0"/>
              <a:buChar char="•"/>
            </a:pPr>
            <a:r>
              <a:rPr lang="en-GB" sz="1500" b="0" i="0" dirty="0">
                <a:effectLst/>
                <a:latin typeface="Open Sans" panose="020B0606030504020204" pitchFamily="34" charset="0"/>
              </a:rPr>
              <a:t>Who determines whether the methods, results and truth claims are valid?</a:t>
            </a:r>
          </a:p>
          <a:p>
            <a:pPr>
              <a:lnSpc>
                <a:spcPct val="110000"/>
              </a:lnSpc>
              <a:buFont typeface="Arial" panose="020B0604020202020204" pitchFamily="34" charset="0"/>
              <a:buChar char="•"/>
            </a:pPr>
            <a:r>
              <a:rPr lang="en-GB" sz="1500" b="0" i="0" dirty="0">
                <a:effectLst/>
                <a:latin typeface="Open Sans" panose="020B0606030504020204" pitchFamily="34" charset="0"/>
              </a:rPr>
              <a:t>What criteria were used to assess the quality of the truth claims?</a:t>
            </a:r>
          </a:p>
          <a:p>
            <a:pPr>
              <a:lnSpc>
                <a:spcPct val="110000"/>
              </a:lnSpc>
            </a:pPr>
            <a:endParaRPr lang="en-GB" sz="15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27421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C9F28-8722-4EDE-81B6-0A2EA2FE8BA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C10BAE8B-23AD-47AF-82CA-448ADCD6CD37}"/>
              </a:ext>
            </a:extLst>
          </p:cNvPr>
          <p:cNvSpPr>
            <a:spLocks noGrp="1"/>
          </p:cNvSpPr>
          <p:nvPr>
            <p:ph idx="1"/>
          </p:nvPr>
        </p:nvSpPr>
        <p:spPr/>
        <p:txBody>
          <a:bodyPr>
            <a:normAutofit lnSpcReduction="10000"/>
          </a:bodyPr>
          <a:lstStyle/>
          <a:p>
            <a:pPr algn="l"/>
            <a:r>
              <a:rPr lang="en-GB" b="0" i="0" dirty="0">
                <a:solidFill>
                  <a:srgbClr val="3A3A3A"/>
                </a:solidFill>
                <a:effectLst/>
                <a:latin typeface="Open Sans" panose="020B0606030504020204" pitchFamily="34" charset="0"/>
              </a:rPr>
              <a:t>Generally speaking, for knowledge to be ‘accepted’ (</a:t>
            </a:r>
            <a:r>
              <a:rPr lang="en-GB" b="0" i="1" dirty="0" err="1">
                <a:solidFill>
                  <a:srgbClr val="3A3A3A"/>
                </a:solidFill>
                <a:effectLst/>
                <a:latin typeface="Open Sans" panose="020B0606030504020204" pitchFamily="34" charset="0"/>
              </a:rPr>
              <a:t>ie</a:t>
            </a:r>
            <a:r>
              <a:rPr lang="en-GB" b="0" i="0" dirty="0">
                <a:solidFill>
                  <a:srgbClr val="3A3A3A"/>
                </a:solidFill>
                <a:effectLst/>
                <a:latin typeface="Open Sans" panose="020B0606030504020204" pitchFamily="34" charset="0"/>
              </a:rPr>
              <a:t>., justified, true beliefs), an epistemic community is required. An epistemic community is a group of people who are considered experts in a knowledge domain, for example, within a discipline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physics, ecology, anthropology), industry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aquaculture, diving tourism) or cultural group (</a:t>
            </a:r>
            <a:r>
              <a:rPr lang="en-GB" b="0" i="1" dirty="0" err="1">
                <a:solidFill>
                  <a:srgbClr val="3A3A3A"/>
                </a:solidFill>
                <a:effectLst/>
                <a:latin typeface="Open Sans" panose="020B0606030504020204" pitchFamily="34" charset="0"/>
              </a:rPr>
              <a:t>eg</a:t>
            </a:r>
            <a:r>
              <a:rPr lang="en-GB" b="0" i="0" dirty="0" err="1">
                <a:solidFill>
                  <a:srgbClr val="3A3A3A"/>
                </a:solidFill>
                <a:effectLst/>
                <a:latin typeface="Open Sans" panose="020B0606030504020204" pitchFamily="34" charset="0"/>
              </a:rPr>
              <a:t>.</a:t>
            </a:r>
            <a:r>
              <a:rPr lang="en-GB" b="0" i="0" dirty="0">
                <a:solidFill>
                  <a:srgbClr val="3A3A3A"/>
                </a:solidFill>
                <a:effectLst/>
                <a:latin typeface="Open Sans" panose="020B0606030504020204" pitchFamily="34" charset="0"/>
              </a:rPr>
              <a:t>, religious, indigenous). The important role of epistemology here is asking us to be involved in an ongoing examination of ‘what I know’, ‘how I know it’ and ‘how it corresponds (or not) with the knowledge of others’. This last question is particularly important in integrated research, where different knowledge sets often exist.</a:t>
            </a:r>
          </a:p>
          <a:p>
            <a:pPr algn="l"/>
            <a:r>
              <a:rPr lang="en-GB" b="0" i="0" dirty="0">
                <a:solidFill>
                  <a:srgbClr val="3A3A3A"/>
                </a:solidFill>
                <a:effectLst/>
                <a:latin typeface="Open Sans" panose="020B0606030504020204" pitchFamily="34" charset="0"/>
              </a:rPr>
              <a:t>By recognising that (groups of) people create or discover and assess knowledge in a variety of ways, we can begin to open our minds to multiple ways of knowing, all of which can be validated in different ways within and across defined epistemic communities.</a:t>
            </a:r>
          </a:p>
          <a:p>
            <a:endParaRPr lang="en-GB" dirty="0"/>
          </a:p>
        </p:txBody>
      </p:sp>
    </p:spTree>
    <p:extLst>
      <p:ext uri="{BB962C8B-B14F-4D97-AF65-F5344CB8AC3E}">
        <p14:creationId xmlns:p14="http://schemas.microsoft.com/office/powerpoint/2010/main" val="14297562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9394E-A73E-417D-8D0B-E6B28A921BB5}"/>
              </a:ext>
            </a:extLst>
          </p:cNvPr>
          <p:cNvSpPr>
            <a:spLocks noGrp="1"/>
          </p:cNvSpPr>
          <p:nvPr>
            <p:ph type="title"/>
          </p:nvPr>
        </p:nvSpPr>
        <p:spPr/>
        <p:txBody>
          <a:bodyPr>
            <a:normAutofit fontScale="90000"/>
          </a:bodyPr>
          <a:lstStyle/>
          <a:p>
            <a:r>
              <a:rPr lang="en-GB" b="0" i="1" dirty="0">
                <a:solidFill>
                  <a:srgbClr val="3A3A3A"/>
                </a:solidFill>
                <a:effectLst/>
                <a:latin typeface="Open Sans" panose="020B0606030504020204" pitchFamily="34" charset="0"/>
              </a:rPr>
              <a:t>Question 4: How Do We Determine the Epistemology Underpinning the Research Processes?</a:t>
            </a:r>
            <a:endParaRPr lang="en-GB" dirty="0"/>
          </a:p>
        </p:txBody>
      </p:sp>
      <p:sp>
        <p:nvSpPr>
          <p:cNvPr id="3" name="Content Placeholder 2">
            <a:extLst>
              <a:ext uri="{FF2B5EF4-FFF2-40B4-BE49-F238E27FC236}">
                <a16:creationId xmlns:a16="http://schemas.microsoft.com/office/drawing/2014/main" id="{0A41CBEC-40F0-4111-A91E-8451299D5756}"/>
              </a:ext>
            </a:extLst>
          </p:cNvPr>
          <p:cNvSpPr>
            <a:spLocks noGrp="1"/>
          </p:cNvSpPr>
          <p:nvPr>
            <p:ph idx="1"/>
          </p:nvPr>
        </p:nvSpPr>
        <p:spPr/>
        <p:txBody>
          <a:bodyPr>
            <a:normAutofit lnSpcReduction="10000"/>
          </a:bodyPr>
          <a:lstStyle/>
          <a:p>
            <a:pPr algn="l"/>
            <a:r>
              <a:rPr lang="en-GB" b="0" i="0" dirty="0">
                <a:solidFill>
                  <a:srgbClr val="3A3A3A"/>
                </a:solidFill>
                <a:effectLst/>
                <a:latin typeface="Open Sans" panose="020B0606030504020204" pitchFamily="34" charset="0"/>
              </a:rPr>
              <a:t>Exploratory questions:</a:t>
            </a:r>
          </a:p>
          <a:p>
            <a:pPr algn="l">
              <a:buFont typeface="Arial" panose="020B0604020202020204" pitchFamily="34" charset="0"/>
              <a:buChar char="•"/>
            </a:pPr>
            <a:r>
              <a:rPr lang="en-GB" b="0" i="0" dirty="0">
                <a:solidFill>
                  <a:srgbClr val="3A3A3A"/>
                </a:solidFill>
                <a:effectLst/>
                <a:latin typeface="Open Sans" panose="020B0606030504020204" pitchFamily="34" charset="0"/>
              </a:rPr>
              <a:t>What assumptions about reality underpin the research?</a:t>
            </a:r>
          </a:p>
          <a:p>
            <a:pPr algn="l">
              <a:buFont typeface="Arial" panose="020B0604020202020204" pitchFamily="34" charset="0"/>
              <a:buChar char="•"/>
            </a:pPr>
            <a:r>
              <a:rPr lang="en-GB" b="0" i="0" dirty="0">
                <a:solidFill>
                  <a:srgbClr val="3A3A3A"/>
                </a:solidFill>
                <a:effectLst/>
                <a:latin typeface="Open Sans" panose="020B0606030504020204" pitchFamily="34" charset="0"/>
              </a:rPr>
              <a:t>What methodologies and methods were used?</a:t>
            </a:r>
          </a:p>
          <a:p>
            <a:pPr algn="l">
              <a:buFont typeface="Arial" panose="020B0604020202020204" pitchFamily="34" charset="0"/>
              <a:buChar char="•"/>
            </a:pPr>
            <a:r>
              <a:rPr lang="en-GB" b="0" i="0" dirty="0">
                <a:solidFill>
                  <a:srgbClr val="3A3A3A"/>
                </a:solidFill>
                <a:effectLst/>
                <a:latin typeface="Open Sans" panose="020B0606030504020204" pitchFamily="34" charset="0"/>
              </a:rPr>
              <a:t>How was the data analysed and interpreted?</a:t>
            </a:r>
          </a:p>
          <a:p>
            <a:pPr algn="l"/>
            <a:r>
              <a:rPr lang="en-GB" b="0" i="0" dirty="0">
                <a:solidFill>
                  <a:srgbClr val="3A3A3A"/>
                </a:solidFill>
                <a:effectLst/>
                <a:latin typeface="Open Sans" panose="020B0606030504020204" pitchFamily="34" charset="0"/>
              </a:rPr>
              <a:t>See the device to assist in understanding the epistemology of integrated research and what it means in terms of research practice and outcomes (next slide and you have your own copy).</a:t>
            </a:r>
          </a:p>
          <a:p>
            <a:pPr algn="l"/>
            <a:r>
              <a:rPr lang="en-GB" b="0" i="0" dirty="0">
                <a:solidFill>
                  <a:srgbClr val="3A3A3A"/>
                </a:solidFill>
                <a:effectLst/>
                <a:latin typeface="Open Sans" panose="020B0606030504020204" pitchFamily="34" charset="0"/>
              </a:rPr>
              <a:t>The intention here is not to be comprehensive, but to provide a simple map of how to get a sense of where researchers’ assumptions might lie in relation to how they have sought to create knowledge.</a:t>
            </a:r>
          </a:p>
          <a:p>
            <a:endParaRPr lang="en-GB" dirty="0"/>
          </a:p>
        </p:txBody>
      </p:sp>
    </p:spTree>
    <p:extLst>
      <p:ext uri="{BB962C8B-B14F-4D97-AF65-F5344CB8AC3E}">
        <p14:creationId xmlns:p14="http://schemas.microsoft.com/office/powerpoint/2010/main" val="179330504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B2727-12F3-4D0F-A2B2-40BEAE3CCE95}"/>
              </a:ext>
            </a:extLst>
          </p:cNvPr>
          <p:cNvSpPr>
            <a:spLocks noGrp="1"/>
          </p:cNvSpPr>
          <p:nvPr>
            <p:ph type="title"/>
          </p:nvPr>
        </p:nvSpPr>
        <p:spPr/>
        <p:txBody>
          <a:bodyPr/>
          <a:lstStyle/>
          <a:p>
            <a:r>
              <a:rPr lang="en-GB" dirty="0"/>
              <a:t>Title</a:t>
            </a:r>
          </a:p>
        </p:txBody>
      </p:sp>
      <p:sp>
        <p:nvSpPr>
          <p:cNvPr id="3" name="Content Placeholder 2">
            <a:extLst>
              <a:ext uri="{FF2B5EF4-FFF2-40B4-BE49-F238E27FC236}">
                <a16:creationId xmlns:a16="http://schemas.microsoft.com/office/drawing/2014/main" id="{4CA41AAE-A1CF-4A40-BE73-A60D6A438AB9}"/>
              </a:ext>
            </a:extLst>
          </p:cNvPr>
          <p:cNvSpPr>
            <a:spLocks noGrp="1"/>
          </p:cNvSpPr>
          <p:nvPr>
            <p:ph idx="1"/>
          </p:nvPr>
        </p:nvSpPr>
        <p:spPr/>
        <p:txBody>
          <a:bodyPr/>
          <a:lstStyle/>
          <a:p>
            <a:r>
              <a:rPr lang="en-GB" b="0" i="0" dirty="0">
                <a:solidFill>
                  <a:srgbClr val="3A3A3A"/>
                </a:solidFill>
                <a:effectLst/>
                <a:latin typeface="Open Sans" panose="020B0606030504020204" pitchFamily="34" charset="0"/>
              </a:rPr>
              <a:t>A heuristic device to assist with understanding the epistemology of integrative research (Moon </a:t>
            </a:r>
            <a:r>
              <a:rPr lang="en-GB" b="0" i="1" dirty="0">
                <a:solidFill>
                  <a:srgbClr val="3A3A3A"/>
                </a:solidFill>
                <a:effectLst/>
                <a:latin typeface="Open Sans" panose="020B0606030504020204" pitchFamily="34" charset="0"/>
              </a:rPr>
              <a:t>et al</a:t>
            </a:r>
            <a:r>
              <a:rPr lang="en-GB" b="0" i="0" dirty="0">
                <a:solidFill>
                  <a:srgbClr val="3A3A3A"/>
                </a:solidFill>
                <a:effectLst/>
                <a:latin typeface="Open Sans" panose="020B0606030504020204" pitchFamily="34" charset="0"/>
              </a:rPr>
              <a:t>., 2021). By locating the aims of the research (reason for acquiring knowledge), the methodologies or methods used, or the ways in which beliefs are justified, it becomes possible to understand the assumptions underpinning the research (</a:t>
            </a:r>
            <a:r>
              <a:rPr lang="en-GB" b="0" i="1" dirty="0" err="1">
                <a:solidFill>
                  <a:srgbClr val="3A3A3A"/>
                </a:solidFill>
                <a:effectLst/>
                <a:latin typeface="Open Sans" panose="020B0606030504020204" pitchFamily="34" charset="0"/>
              </a:rPr>
              <a:t>ie</a:t>
            </a:r>
            <a:r>
              <a:rPr lang="en-GB" b="0" i="0" dirty="0">
                <a:solidFill>
                  <a:srgbClr val="3A3A3A"/>
                </a:solidFill>
                <a:effectLst/>
                <a:latin typeface="Open Sans" panose="020B0606030504020204" pitchFamily="34" charset="0"/>
              </a:rPr>
              <a:t>., epistemology). (‘n’ denotes common methods in natural science; ‘s’ denotes common methods in the social sciences.)</a:t>
            </a:r>
            <a:endParaRPr lang="en-GB" dirty="0"/>
          </a:p>
        </p:txBody>
      </p:sp>
    </p:spTree>
    <p:extLst>
      <p:ext uri="{BB962C8B-B14F-4D97-AF65-F5344CB8AC3E}">
        <p14:creationId xmlns:p14="http://schemas.microsoft.com/office/powerpoint/2010/main" val="86797104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E99068-2939-4C53-9D5C-8BF9C85DDDE2}"/>
              </a:ext>
            </a:extLst>
          </p:cNvPr>
          <p:cNvPicPr>
            <a:picLocks noChangeAspect="1"/>
          </p:cNvPicPr>
          <p:nvPr/>
        </p:nvPicPr>
        <p:blipFill>
          <a:blip r:embed="rId2"/>
          <a:stretch>
            <a:fillRect/>
          </a:stretch>
        </p:blipFill>
        <p:spPr>
          <a:xfrm>
            <a:off x="-51481" y="-83129"/>
            <a:ext cx="12070300" cy="7100455"/>
          </a:xfrm>
          <a:prstGeom prst="rect">
            <a:avLst/>
          </a:prstGeom>
        </p:spPr>
      </p:pic>
    </p:spTree>
    <p:extLst>
      <p:ext uri="{BB962C8B-B14F-4D97-AF65-F5344CB8AC3E}">
        <p14:creationId xmlns:p14="http://schemas.microsoft.com/office/powerpoint/2010/main" val="2199164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34B35-C6C4-4DEB-9098-B52F018F1759}"/>
              </a:ext>
            </a:extLst>
          </p:cNvPr>
          <p:cNvSpPr>
            <a:spLocks noGrp="1"/>
          </p:cNvSpPr>
          <p:nvPr>
            <p:ph type="title"/>
          </p:nvPr>
        </p:nvSpPr>
        <p:spPr>
          <a:xfrm>
            <a:off x="5172074" y="286603"/>
            <a:ext cx="5983605" cy="1450757"/>
          </a:xfrm>
        </p:spPr>
        <p:txBody>
          <a:bodyPr>
            <a:normAutofit/>
          </a:bodyPr>
          <a:lstStyle/>
          <a:p>
            <a:r>
              <a:rPr lang="en-GB" sz="2600" b="0" i="1" dirty="0">
                <a:effectLst/>
                <a:latin typeface="Open Sans" panose="020B0606030504020204" pitchFamily="34" charset="0"/>
              </a:rPr>
              <a:t>Question 5: What Are the Implications of Epistemology for Research?</a:t>
            </a:r>
            <a:br>
              <a:rPr lang="en-GB" sz="2600" b="0" i="0" dirty="0">
                <a:effectLst/>
                <a:latin typeface="Open Sans" panose="020B0606030504020204" pitchFamily="34" charset="0"/>
              </a:rPr>
            </a:br>
            <a:endParaRPr lang="en-GB" sz="2600" dirty="0"/>
          </a:p>
        </p:txBody>
      </p:sp>
      <p:pic>
        <p:nvPicPr>
          <p:cNvPr id="5" name="Picture 4" descr="Question mark on green pastel background">
            <a:extLst>
              <a:ext uri="{FF2B5EF4-FFF2-40B4-BE49-F238E27FC236}">
                <a16:creationId xmlns:a16="http://schemas.microsoft.com/office/drawing/2014/main" id="{FB006D16-7166-4544-BF03-1BD27E3DAB81}"/>
              </a:ext>
            </a:extLst>
          </p:cNvPr>
          <p:cNvPicPr>
            <a:picLocks noChangeAspect="1"/>
          </p:cNvPicPr>
          <p:nvPr/>
        </p:nvPicPr>
        <p:blipFill rotWithShape="1">
          <a:blip r:embed="rId2"/>
          <a:srcRect l="44952" r="496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650B8A-DCEF-41BB-AE36-5EDE40B51484}"/>
              </a:ext>
            </a:extLst>
          </p:cNvPr>
          <p:cNvSpPr>
            <a:spLocks noGrp="1"/>
          </p:cNvSpPr>
          <p:nvPr>
            <p:ph idx="1"/>
          </p:nvPr>
        </p:nvSpPr>
        <p:spPr>
          <a:xfrm>
            <a:off x="5172074" y="2108201"/>
            <a:ext cx="5983606" cy="3760891"/>
          </a:xfrm>
        </p:spPr>
        <p:txBody>
          <a:bodyPr>
            <a:normAutofit/>
          </a:bodyPr>
          <a:lstStyle/>
          <a:p>
            <a:r>
              <a:rPr lang="en-GB" b="0" i="0">
                <a:effectLst/>
                <a:latin typeface="Open Sans" panose="020B0606030504020204" pitchFamily="34" charset="0"/>
              </a:rPr>
              <a:t>Exploratory questions:</a:t>
            </a:r>
          </a:p>
          <a:p>
            <a:pPr>
              <a:buFont typeface="Arial" panose="020B0604020202020204" pitchFamily="34" charset="0"/>
              <a:buChar char="•"/>
            </a:pPr>
            <a:r>
              <a:rPr lang="en-GB" b="0" i="0">
                <a:effectLst/>
                <a:latin typeface="Open Sans" panose="020B0606030504020204" pitchFamily="34" charset="0"/>
              </a:rPr>
              <a:t>In what ways could the data be applied (</a:t>
            </a:r>
            <a:r>
              <a:rPr lang="en-GB" b="0" i="1" err="1">
                <a:effectLst/>
                <a:latin typeface="Open Sans" panose="020B0606030504020204" pitchFamily="34" charset="0"/>
              </a:rPr>
              <a:t>eg</a:t>
            </a:r>
            <a:r>
              <a:rPr lang="en-GB" b="0" i="0" err="1">
                <a:effectLst/>
                <a:latin typeface="Open Sans" panose="020B0606030504020204" pitchFamily="34" charset="0"/>
              </a:rPr>
              <a:t>.</a:t>
            </a:r>
            <a:r>
              <a:rPr lang="en-GB" b="0" i="0">
                <a:effectLst/>
                <a:latin typeface="Open Sans" panose="020B0606030504020204" pitchFamily="34" charset="0"/>
              </a:rPr>
              <a:t>, can it be generalised to the population or is it context- or site- specific)?</a:t>
            </a:r>
          </a:p>
          <a:p>
            <a:pPr>
              <a:buFont typeface="Arial" panose="020B0604020202020204" pitchFamily="34" charset="0"/>
              <a:buChar char="•"/>
            </a:pPr>
            <a:r>
              <a:rPr lang="en-GB" b="0" i="0">
                <a:effectLst/>
                <a:latin typeface="Open Sans" panose="020B0606030504020204" pitchFamily="34" charset="0"/>
              </a:rPr>
              <a:t>How were different stakeholders engaged in the research process?</a:t>
            </a:r>
          </a:p>
          <a:p>
            <a:pPr>
              <a:buFont typeface="Arial" panose="020B0604020202020204" pitchFamily="34" charset="0"/>
              <a:buChar char="•"/>
            </a:pPr>
            <a:r>
              <a:rPr lang="en-GB" b="0" i="0">
                <a:effectLst/>
                <a:latin typeface="Open Sans" panose="020B0606030504020204" pitchFamily="34" charset="0"/>
              </a:rPr>
              <a:t>How were marginalised groups considered and engaged?</a:t>
            </a:r>
          </a:p>
          <a:p>
            <a:endParaRPr lang="en-GB" dirty="0"/>
          </a:p>
        </p:txBody>
      </p:sp>
    </p:spTree>
    <p:extLst>
      <p:ext uri="{BB962C8B-B14F-4D97-AF65-F5344CB8AC3E}">
        <p14:creationId xmlns:p14="http://schemas.microsoft.com/office/powerpoint/2010/main" val="1009689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4429E-7A66-4B2E-BC52-1DDFF71A58E4}"/>
              </a:ext>
            </a:extLst>
          </p:cNvPr>
          <p:cNvSpPr>
            <a:spLocks noGrp="1"/>
          </p:cNvSpPr>
          <p:nvPr>
            <p:ph type="title"/>
          </p:nvPr>
        </p:nvSpPr>
        <p:spPr>
          <a:xfrm>
            <a:off x="643468" y="643467"/>
            <a:ext cx="3073550" cy="5126203"/>
          </a:xfrm>
        </p:spPr>
        <p:txBody>
          <a:bodyPr anchor="ctr">
            <a:normAutofit/>
          </a:bodyPr>
          <a:lstStyle/>
          <a:p>
            <a:pPr algn="r"/>
            <a:r>
              <a:rPr lang="en-GB" sz="2900" b="0" i="0" dirty="0">
                <a:effectLst/>
                <a:latin typeface="Open Sans" panose="020B0606030504020204" pitchFamily="34" charset="0"/>
              </a:rPr>
              <a:t>Two particularly important benefits arise from understanding the role of epistemology in the application of research</a:t>
            </a:r>
            <a:endParaRPr lang="en-GB" sz="2900"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2B8BE7-7648-4C96-BBF6-4E267D3439C6}"/>
              </a:ext>
            </a:extLst>
          </p:cNvPr>
          <p:cNvSpPr>
            <a:spLocks noGrp="1"/>
          </p:cNvSpPr>
          <p:nvPr>
            <p:ph idx="1"/>
          </p:nvPr>
        </p:nvSpPr>
        <p:spPr>
          <a:xfrm>
            <a:off x="4363786" y="621697"/>
            <a:ext cx="6791894" cy="5147973"/>
          </a:xfrm>
        </p:spPr>
        <p:txBody>
          <a:bodyPr anchor="ctr">
            <a:normAutofit/>
          </a:bodyPr>
          <a:lstStyle/>
          <a:p>
            <a:pPr>
              <a:buFont typeface="+mj-lt"/>
              <a:buAutoNum type="arabicPeriod"/>
            </a:pPr>
            <a:r>
              <a:rPr lang="en-GB" b="0" i="0">
                <a:effectLst/>
                <a:latin typeface="Open Sans" panose="020B0606030504020204" pitchFamily="34" charset="0"/>
              </a:rPr>
              <a:t>an understanding of epistemology can increase our awareness of the partiality of our knowledge, which can only ever be provisional, qualified and even uncertain due to the nature of research questions and designs that only focus on a part of the system</a:t>
            </a:r>
          </a:p>
          <a:p>
            <a:pPr>
              <a:buFont typeface="+mj-lt"/>
              <a:buAutoNum type="arabicPeriod"/>
            </a:pPr>
            <a:r>
              <a:rPr lang="en-GB" b="0" i="0">
                <a:effectLst/>
                <a:latin typeface="Open Sans" panose="020B0606030504020204" pitchFamily="34" charset="0"/>
              </a:rPr>
              <a:t>an understanding of epistemology provides opportunities to consider power relations in research and practice. Academic knowledge is only one type of knowledge, yet it is often privileged above others, such as Indigenous, experiential and cultural knowledge.</a:t>
            </a:r>
          </a:p>
          <a:p>
            <a:endParaRPr lang="en-GB"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464523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ACE2C-B526-4EFC-B165-B955D5872340}"/>
              </a:ext>
            </a:extLst>
          </p:cNvPr>
          <p:cNvSpPr>
            <a:spLocks noGrp="1"/>
          </p:cNvSpPr>
          <p:nvPr>
            <p:ph type="title"/>
          </p:nvPr>
        </p:nvSpPr>
        <p:spPr>
          <a:xfrm>
            <a:off x="643468" y="643467"/>
            <a:ext cx="3073550" cy="5126203"/>
          </a:xfrm>
        </p:spPr>
        <p:txBody>
          <a:bodyPr anchor="ctr">
            <a:normAutofit/>
          </a:bodyPr>
          <a:lstStyle/>
          <a:p>
            <a:pPr algn="r"/>
            <a:r>
              <a:rPr lang="en-GB" dirty="0"/>
              <a:t>Conclusion</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A8828C-8685-4A15-9A23-D823A85CE4AF}"/>
              </a:ext>
            </a:extLst>
          </p:cNvPr>
          <p:cNvSpPr>
            <a:spLocks noGrp="1"/>
          </p:cNvSpPr>
          <p:nvPr>
            <p:ph idx="1"/>
          </p:nvPr>
        </p:nvSpPr>
        <p:spPr>
          <a:xfrm>
            <a:off x="4363786" y="621697"/>
            <a:ext cx="6791894" cy="5147973"/>
          </a:xfrm>
        </p:spPr>
        <p:txBody>
          <a:bodyPr anchor="ctr">
            <a:normAutofit/>
          </a:bodyPr>
          <a:lstStyle/>
          <a:p>
            <a:r>
              <a:rPr lang="en-GB" b="0" i="0">
                <a:effectLst/>
                <a:latin typeface="Open Sans" panose="020B0606030504020204" pitchFamily="34" charset="0"/>
              </a:rPr>
              <a:t>What is the dominant epistemology of your research practice, and how might it differ from that of others? </a:t>
            </a:r>
          </a:p>
          <a:p>
            <a:r>
              <a:rPr lang="en-GB" b="0" i="0">
                <a:effectLst/>
                <a:latin typeface="Open Sans" panose="020B0606030504020204" pitchFamily="34" charset="0"/>
              </a:rPr>
              <a:t>What methods have you used to account for differences in assumptions of research team members? </a:t>
            </a:r>
          </a:p>
          <a:p>
            <a:r>
              <a:rPr lang="en-GB" b="0" i="0">
                <a:effectLst/>
                <a:latin typeface="Open Sans" panose="020B0606030504020204" pitchFamily="34" charset="0"/>
              </a:rPr>
              <a:t>How have you sought and </a:t>
            </a:r>
            <a:r>
              <a:rPr lang="en-GB" b="0" i="0" err="1">
                <a:effectLst/>
                <a:latin typeface="Open Sans" panose="020B0606030504020204" pitchFamily="34" charset="0"/>
              </a:rPr>
              <a:t>and</a:t>
            </a:r>
            <a:r>
              <a:rPr lang="en-GB" b="0" i="0">
                <a:effectLst/>
                <a:latin typeface="Open Sans" panose="020B0606030504020204" pitchFamily="34" charset="0"/>
              </a:rPr>
              <a:t> worked with different stakeholders to share knowledge?</a:t>
            </a:r>
            <a:endParaRPr lang="en-GB"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20965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F78B7-AA06-4F77-B82F-EABC8B663066}"/>
              </a:ext>
            </a:extLst>
          </p:cNvPr>
          <p:cNvSpPr>
            <a:spLocks noGrp="1"/>
          </p:cNvSpPr>
          <p:nvPr>
            <p:ph type="title"/>
          </p:nvPr>
        </p:nvSpPr>
        <p:spPr/>
        <p:txBody>
          <a:bodyPr/>
          <a:lstStyle/>
          <a:p>
            <a:r>
              <a:rPr lang="en-GB" dirty="0"/>
              <a:t>Useful reading</a:t>
            </a:r>
          </a:p>
        </p:txBody>
      </p:sp>
      <p:sp>
        <p:nvSpPr>
          <p:cNvPr id="3" name="Content Placeholder 2">
            <a:extLst>
              <a:ext uri="{FF2B5EF4-FFF2-40B4-BE49-F238E27FC236}">
                <a16:creationId xmlns:a16="http://schemas.microsoft.com/office/drawing/2014/main" id="{3C37785F-2EF2-46E6-963D-C6978B960BEF}"/>
              </a:ext>
            </a:extLst>
          </p:cNvPr>
          <p:cNvSpPr>
            <a:spLocks noGrp="1"/>
          </p:cNvSpPr>
          <p:nvPr>
            <p:ph idx="1"/>
          </p:nvPr>
        </p:nvSpPr>
        <p:spPr/>
        <p:txBody>
          <a:bodyPr/>
          <a:lstStyle/>
          <a:p>
            <a:pPr algn="l"/>
            <a:r>
              <a:rPr lang="en-GB" b="0" i="0" dirty="0">
                <a:solidFill>
                  <a:srgbClr val="3A3A3A"/>
                </a:solidFill>
                <a:effectLst/>
                <a:latin typeface="Open Sans" panose="020B0606030504020204" pitchFamily="34" charset="0"/>
              </a:rPr>
              <a:t>Moon, K., </a:t>
            </a:r>
            <a:r>
              <a:rPr lang="en-GB" b="0" i="0" dirty="0" err="1">
                <a:solidFill>
                  <a:srgbClr val="3A3A3A"/>
                </a:solidFill>
                <a:effectLst/>
                <a:latin typeface="Open Sans" panose="020B0606030504020204" pitchFamily="34" charset="0"/>
              </a:rPr>
              <a:t>Cvitanovic</a:t>
            </a:r>
            <a:r>
              <a:rPr lang="en-GB" b="0" i="0" dirty="0">
                <a:solidFill>
                  <a:srgbClr val="3A3A3A"/>
                </a:solidFill>
                <a:effectLst/>
                <a:latin typeface="Open Sans" panose="020B0606030504020204" pitchFamily="34" charset="0"/>
              </a:rPr>
              <a:t>, C., Blackman, D. A., Scales, I. R. and Browne, N. K. (2021). Five questions to understand epistemology and its influence on integrative marine research. </a:t>
            </a:r>
            <a:r>
              <a:rPr lang="en-GB" b="0" i="1" dirty="0">
                <a:solidFill>
                  <a:srgbClr val="3A3A3A"/>
                </a:solidFill>
                <a:effectLst/>
                <a:latin typeface="Open Sans" panose="020B0606030504020204" pitchFamily="34" charset="0"/>
              </a:rPr>
              <a:t>Frontiers in Marine Science</a:t>
            </a:r>
            <a:r>
              <a:rPr lang="en-GB" b="0" i="0" dirty="0">
                <a:solidFill>
                  <a:srgbClr val="3A3A3A"/>
                </a:solidFill>
                <a:effectLst/>
                <a:latin typeface="Open Sans" panose="020B0606030504020204" pitchFamily="34" charset="0"/>
              </a:rPr>
              <a:t>, </a:t>
            </a:r>
            <a:r>
              <a:rPr lang="en-GB" b="1" i="0" dirty="0">
                <a:solidFill>
                  <a:srgbClr val="3A3A3A"/>
                </a:solidFill>
                <a:effectLst/>
                <a:latin typeface="Open Sans" panose="020B0606030504020204" pitchFamily="34" charset="0"/>
              </a:rPr>
              <a:t>8</a:t>
            </a:r>
            <a:r>
              <a:rPr lang="en-GB" b="0" i="0" dirty="0">
                <a:solidFill>
                  <a:srgbClr val="3A3A3A"/>
                </a:solidFill>
                <a:effectLst/>
                <a:latin typeface="Open Sans" panose="020B0606030504020204" pitchFamily="34" charset="0"/>
              </a:rPr>
              <a:t>, 173. (Online – open access): </a:t>
            </a:r>
            <a:r>
              <a:rPr lang="en-GB" b="0" i="0" u="none" strike="noStrike" dirty="0">
                <a:solidFill>
                  <a:srgbClr val="1185D7"/>
                </a:solidFill>
                <a:effectLst/>
                <a:latin typeface="Open Sans" panose="020B0606030504020204" pitchFamily="34" charset="0"/>
                <a:hlinkClick r:id="rId2"/>
              </a:rPr>
              <a:t>https://www.frontiersin.org/articles/10.3389/fmars.2021.574158/full</a:t>
            </a:r>
            <a:endParaRPr lang="en-GB" b="0" i="0" dirty="0">
              <a:solidFill>
                <a:srgbClr val="3A3A3A"/>
              </a:solidFill>
              <a:effectLst/>
              <a:latin typeface="Open Sans" panose="020B0606030504020204" pitchFamily="34" charset="0"/>
            </a:endParaRPr>
          </a:p>
          <a:p>
            <a:br>
              <a:rPr lang="en-GB" dirty="0"/>
            </a:br>
            <a:endParaRPr lang="en-GB" dirty="0"/>
          </a:p>
        </p:txBody>
      </p:sp>
    </p:spTree>
    <p:extLst>
      <p:ext uri="{BB962C8B-B14F-4D97-AF65-F5344CB8AC3E}">
        <p14:creationId xmlns:p14="http://schemas.microsoft.com/office/powerpoint/2010/main" val="277039797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8DF7D0B-FDF2-4106-8B15-E7D1E3DDC0E2}"/>
              </a:ext>
            </a:extLst>
          </p:cNvPr>
          <p:cNvSpPr>
            <a:spLocks noGrp="1"/>
          </p:cNvSpPr>
          <p:nvPr>
            <p:ph type="title"/>
          </p:nvPr>
        </p:nvSpPr>
        <p:spPr>
          <a:xfrm>
            <a:off x="492369" y="605896"/>
            <a:ext cx="3642309" cy="5646208"/>
          </a:xfrm>
        </p:spPr>
        <p:txBody>
          <a:bodyPr anchor="ctr">
            <a:normAutofit/>
          </a:bodyPr>
          <a:lstStyle/>
          <a:p>
            <a:r>
              <a:rPr lang="en-GB" sz="3400" b="1" dirty="0">
                <a:solidFill>
                  <a:srgbClr val="FFFFFF"/>
                </a:solidFill>
                <a:latin typeface="Open Sans" panose="020B0606030504020204" pitchFamily="34" charset="0"/>
              </a:rPr>
              <a:t>E</a:t>
            </a:r>
            <a:r>
              <a:rPr lang="en-GB" sz="3400" b="1" i="0" dirty="0">
                <a:solidFill>
                  <a:srgbClr val="FFFFFF"/>
                </a:solidFill>
                <a:effectLst/>
                <a:latin typeface="Open Sans" panose="020B0606030504020204" pitchFamily="34" charset="0"/>
              </a:rPr>
              <a:t>pistemological frameworks</a:t>
            </a:r>
            <a:endParaRPr lang="en-GB" sz="3400" dirty="0">
              <a:solidFill>
                <a:srgbClr val="FFFFFF"/>
              </a:solidFill>
            </a:endParaRPr>
          </a:p>
        </p:txBody>
      </p:sp>
      <p:sp>
        <p:nvSpPr>
          <p:cNvPr id="3" name="Content Placeholder 2">
            <a:extLst>
              <a:ext uri="{FF2B5EF4-FFF2-40B4-BE49-F238E27FC236}">
                <a16:creationId xmlns:a16="http://schemas.microsoft.com/office/drawing/2014/main" id="{881F277E-6466-46A5-870B-3DCC345BE954}"/>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b="0" i="0">
                <a:effectLst/>
                <a:latin typeface="Open Sans" panose="020B0606030504020204" pitchFamily="34" charset="0"/>
              </a:rPr>
              <a:t>Epistemological frameworks are beliefs about how particular disciplines conceive of what it is they investigate, how to investigate it, what counts as sufficient evidence, and why the knowledge they produce matters. An epistemological framework includes:</a:t>
            </a:r>
          </a:p>
          <a:p>
            <a:pPr>
              <a:lnSpc>
                <a:spcPct val="110000"/>
              </a:lnSpc>
              <a:buFont typeface="+mj-lt"/>
              <a:buAutoNum type="arabicPeriod"/>
            </a:pPr>
            <a:r>
              <a:rPr lang="en-GB" sz="2400" b="0" i="0">
                <a:effectLst/>
                <a:latin typeface="Open Sans" panose="020B0606030504020204" pitchFamily="34" charset="0"/>
              </a:rPr>
              <a:t>facts and background assumptions</a:t>
            </a:r>
          </a:p>
          <a:p>
            <a:pPr>
              <a:lnSpc>
                <a:spcPct val="110000"/>
              </a:lnSpc>
              <a:buFont typeface="+mj-lt"/>
              <a:buAutoNum type="arabicPeriod"/>
            </a:pPr>
            <a:r>
              <a:rPr lang="en-GB" sz="2400" b="0" i="0">
                <a:effectLst/>
                <a:latin typeface="Open Sans" panose="020B0606030504020204" pitchFamily="34" charset="0"/>
              </a:rPr>
              <a:t>evidentiary standards or ‘rigor’</a:t>
            </a:r>
          </a:p>
          <a:p>
            <a:pPr>
              <a:lnSpc>
                <a:spcPct val="110000"/>
              </a:lnSpc>
              <a:buFont typeface="+mj-lt"/>
              <a:buAutoNum type="arabicPeriod"/>
            </a:pPr>
            <a:r>
              <a:rPr lang="en-GB" sz="2400" b="0" i="0">
                <a:effectLst/>
                <a:latin typeface="Open Sans" panose="020B0606030504020204" pitchFamily="34" charset="0"/>
              </a:rPr>
              <a:t>causes</a:t>
            </a:r>
          </a:p>
          <a:p>
            <a:pPr>
              <a:lnSpc>
                <a:spcPct val="110000"/>
              </a:lnSpc>
              <a:buFont typeface="+mj-lt"/>
              <a:buAutoNum type="arabicPeriod"/>
            </a:pPr>
            <a:r>
              <a:rPr lang="en-GB" sz="2400" b="0" i="0">
                <a:effectLst/>
                <a:latin typeface="Open Sans" panose="020B0606030504020204" pitchFamily="34" charset="0"/>
              </a:rPr>
              <a:t>research goals.</a:t>
            </a:r>
          </a:p>
          <a:p>
            <a:pPr>
              <a:lnSpc>
                <a:spcPct val="110000"/>
              </a:lnSpc>
            </a:pPr>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268430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0EF0-B87C-4AA3-9DD8-64883E1B9F06}"/>
              </a:ext>
            </a:extLst>
          </p:cNvPr>
          <p:cNvSpPr>
            <a:spLocks noGrp="1"/>
          </p:cNvSpPr>
          <p:nvPr>
            <p:ph type="title"/>
          </p:nvPr>
        </p:nvSpPr>
        <p:spPr/>
        <p:txBody>
          <a:bodyPr/>
          <a:lstStyle/>
          <a:p>
            <a:r>
              <a:rPr lang="en-GB" dirty="0"/>
              <a:t>So</a:t>
            </a:r>
          </a:p>
        </p:txBody>
      </p:sp>
      <p:sp>
        <p:nvSpPr>
          <p:cNvPr id="3" name="Content Placeholder 2">
            <a:extLst>
              <a:ext uri="{FF2B5EF4-FFF2-40B4-BE49-F238E27FC236}">
                <a16:creationId xmlns:a16="http://schemas.microsoft.com/office/drawing/2014/main" id="{88CCB611-46EC-4DCC-B7BB-37FF26A3A75D}"/>
              </a:ext>
            </a:extLst>
          </p:cNvPr>
          <p:cNvSpPr>
            <a:spLocks noGrp="1"/>
          </p:cNvSpPr>
          <p:nvPr>
            <p:ph idx="1"/>
          </p:nvPr>
        </p:nvSpPr>
        <p:spPr/>
        <p:txBody>
          <a:bodyPr/>
          <a:lstStyle/>
          <a:p>
            <a:pPr algn="l"/>
            <a:r>
              <a:rPr lang="en-GB" b="0" i="0" dirty="0">
                <a:solidFill>
                  <a:srgbClr val="3A3A3A"/>
                </a:solidFill>
                <a:effectLst/>
                <a:latin typeface="Open Sans" panose="020B0606030504020204" pitchFamily="34" charset="0"/>
              </a:rPr>
              <a:t>In other words, epistemological frameworks determine what counts as relevant phenomena to study, the methods to use, the amount and types of evidence required, the causal relationships to consider, and the value and meaning of the research findings.</a:t>
            </a:r>
          </a:p>
          <a:p>
            <a:pPr algn="l"/>
            <a:r>
              <a:rPr lang="en-GB" b="0" i="0" dirty="0">
                <a:solidFill>
                  <a:srgbClr val="3A3A3A"/>
                </a:solidFill>
                <a:effectLst/>
                <a:latin typeface="Open Sans" panose="020B0606030504020204" pitchFamily="34" charset="0"/>
              </a:rPr>
              <a:t>Epistemological frameworks are tailor-made to handle specific sets of problems that arise in specific disciplines. For good reason, they play a fundamental role in training researchers and, also for good reason, researchers are reluctant to reject frameworks that have served them well in the past—or to consider alternative frameworks from other areas.</a:t>
            </a:r>
          </a:p>
          <a:p>
            <a:endParaRPr lang="en-GB" dirty="0"/>
          </a:p>
        </p:txBody>
      </p:sp>
    </p:spTree>
    <p:extLst>
      <p:ext uri="{BB962C8B-B14F-4D97-AF65-F5344CB8AC3E}">
        <p14:creationId xmlns:p14="http://schemas.microsoft.com/office/powerpoint/2010/main" val="35924609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E172A213-4F65-4B51-A1E8-5EEB7BFF3AA9}"/>
              </a:ext>
            </a:extLst>
          </p:cNvPr>
          <p:cNvGraphicFramePr>
            <a:graphicFrameLocks noGrp="1"/>
          </p:cNvGraphicFramePr>
          <p:nvPr>
            <p:extLst>
              <p:ext uri="{D42A27DB-BD31-4B8C-83A1-F6EECF244321}">
                <p14:modId xmlns:p14="http://schemas.microsoft.com/office/powerpoint/2010/main" val="3929555253"/>
              </p:ext>
            </p:extLst>
          </p:nvPr>
        </p:nvGraphicFramePr>
        <p:xfrm>
          <a:off x="798745" y="1328689"/>
          <a:ext cx="10594512" cy="4219267"/>
        </p:xfrm>
        <a:graphic>
          <a:graphicData uri="http://schemas.openxmlformats.org/drawingml/2006/table">
            <a:tbl>
              <a:tblPr firstRow="1" bandRow="1">
                <a:tableStyleId>{5C22544A-7EE6-4342-B048-85BDC9FD1C3A}</a:tableStyleId>
              </a:tblPr>
              <a:tblGrid>
                <a:gridCol w="2648628">
                  <a:extLst>
                    <a:ext uri="{9D8B030D-6E8A-4147-A177-3AD203B41FA5}">
                      <a16:colId xmlns:a16="http://schemas.microsoft.com/office/drawing/2014/main" val="1490961962"/>
                    </a:ext>
                  </a:extLst>
                </a:gridCol>
                <a:gridCol w="2648628">
                  <a:extLst>
                    <a:ext uri="{9D8B030D-6E8A-4147-A177-3AD203B41FA5}">
                      <a16:colId xmlns:a16="http://schemas.microsoft.com/office/drawing/2014/main" val="779925266"/>
                    </a:ext>
                  </a:extLst>
                </a:gridCol>
                <a:gridCol w="2648628">
                  <a:extLst>
                    <a:ext uri="{9D8B030D-6E8A-4147-A177-3AD203B41FA5}">
                      <a16:colId xmlns:a16="http://schemas.microsoft.com/office/drawing/2014/main" val="3727840376"/>
                    </a:ext>
                  </a:extLst>
                </a:gridCol>
                <a:gridCol w="2648628">
                  <a:extLst>
                    <a:ext uri="{9D8B030D-6E8A-4147-A177-3AD203B41FA5}">
                      <a16:colId xmlns:a16="http://schemas.microsoft.com/office/drawing/2014/main" val="2252908355"/>
                    </a:ext>
                  </a:extLst>
                </a:gridCol>
              </a:tblGrid>
              <a:tr h="524429">
                <a:tc gridSpan="4">
                  <a:txBody>
                    <a:bodyPr/>
                    <a:lstStyle/>
                    <a:p>
                      <a:r>
                        <a:rPr lang="en-GB" sz="2300"/>
                        <a:t>PHILOSOPHICAL ASSUMPTIONS WITH IMPLICATIONS FOR PRACTICE</a:t>
                      </a:r>
                    </a:p>
                  </a:txBody>
                  <a:tcPr marL="119188" marR="119188" marT="59594" marB="59594"/>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887202886"/>
                  </a:ext>
                </a:extLst>
              </a:tr>
              <a:tr h="1239558">
                <a:tc>
                  <a:txBody>
                    <a:bodyPr/>
                    <a:lstStyle/>
                    <a:p>
                      <a:r>
                        <a:rPr lang="en-GB" sz="2300"/>
                        <a:t>Assumptions</a:t>
                      </a:r>
                    </a:p>
                  </a:txBody>
                  <a:tcPr marL="119188" marR="119188" marT="59594" marB="59594"/>
                </a:tc>
                <a:tc>
                  <a:txBody>
                    <a:bodyPr/>
                    <a:lstStyle/>
                    <a:p>
                      <a:r>
                        <a:rPr lang="en-GB" sz="2300"/>
                        <a:t>Questions</a:t>
                      </a:r>
                    </a:p>
                  </a:txBody>
                  <a:tcPr marL="119188" marR="119188" marT="59594" marB="59594"/>
                </a:tc>
                <a:tc>
                  <a:txBody>
                    <a:bodyPr/>
                    <a:lstStyle/>
                    <a:p>
                      <a:r>
                        <a:rPr lang="en-GB" sz="2300"/>
                        <a:t>Characteristics</a:t>
                      </a:r>
                    </a:p>
                  </a:txBody>
                  <a:tcPr marL="119188" marR="119188" marT="59594" marB="59594"/>
                </a:tc>
                <a:tc>
                  <a:txBody>
                    <a:bodyPr/>
                    <a:lstStyle/>
                    <a:p>
                      <a:r>
                        <a:rPr lang="en-GB" sz="2300"/>
                        <a:t>Implications for practice (give examples)</a:t>
                      </a:r>
                    </a:p>
                  </a:txBody>
                  <a:tcPr marL="119188" marR="119188" marT="59594" marB="59594"/>
                </a:tc>
                <a:extLst>
                  <a:ext uri="{0D108BD9-81ED-4DB2-BD59-A6C34878D82A}">
                    <a16:rowId xmlns:a16="http://schemas.microsoft.com/office/drawing/2014/main" val="3280627339"/>
                  </a:ext>
                </a:extLst>
              </a:tr>
              <a:tr h="8819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300" dirty="0"/>
                        <a:t>Ontology</a:t>
                      </a:r>
                    </a:p>
                  </a:txBody>
                  <a:tcPr marL="119188" marR="119188" marT="59594" marB="59594"/>
                </a:tc>
                <a:tc>
                  <a:txBody>
                    <a:bodyPr/>
                    <a:lstStyle/>
                    <a:p>
                      <a:endParaRPr lang="en-GB" sz="2300" dirty="0"/>
                    </a:p>
                  </a:txBody>
                  <a:tcPr marL="119188" marR="119188" marT="59594" marB="59594"/>
                </a:tc>
                <a:tc>
                  <a:txBody>
                    <a:bodyPr/>
                    <a:lstStyle/>
                    <a:p>
                      <a:endParaRPr lang="en-GB" sz="2300" dirty="0"/>
                    </a:p>
                  </a:txBody>
                  <a:tcPr marL="119188" marR="119188" marT="59594" marB="59594"/>
                </a:tc>
                <a:tc>
                  <a:txBody>
                    <a:bodyPr/>
                    <a:lstStyle/>
                    <a:p>
                      <a:endParaRPr lang="en-GB" sz="2300" dirty="0"/>
                    </a:p>
                  </a:txBody>
                  <a:tcPr marL="119188" marR="119188" marT="59594" marB="59594"/>
                </a:tc>
                <a:extLst>
                  <a:ext uri="{0D108BD9-81ED-4DB2-BD59-A6C34878D82A}">
                    <a16:rowId xmlns:a16="http://schemas.microsoft.com/office/drawing/2014/main" val="1578003256"/>
                  </a:ext>
                </a:extLst>
              </a:tr>
              <a:tr h="524429">
                <a:tc>
                  <a:txBody>
                    <a:bodyPr/>
                    <a:lstStyle/>
                    <a:p>
                      <a:r>
                        <a:rPr lang="en-GB" sz="2300" dirty="0"/>
                        <a:t>Epistemological</a:t>
                      </a:r>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extLst>
                  <a:ext uri="{0D108BD9-81ED-4DB2-BD59-A6C34878D82A}">
                    <a16:rowId xmlns:a16="http://schemas.microsoft.com/office/drawing/2014/main" val="2481570787"/>
                  </a:ext>
                </a:extLst>
              </a:tr>
              <a:tr h="524429">
                <a:tc>
                  <a:txBody>
                    <a:bodyPr/>
                    <a:lstStyle/>
                    <a:p>
                      <a:r>
                        <a:rPr lang="en-GB" sz="2300"/>
                        <a:t>Axiological</a:t>
                      </a:r>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extLst>
                  <a:ext uri="{0D108BD9-81ED-4DB2-BD59-A6C34878D82A}">
                    <a16:rowId xmlns:a16="http://schemas.microsoft.com/office/drawing/2014/main" val="1831248127"/>
                  </a:ext>
                </a:extLst>
              </a:tr>
              <a:tr h="524429">
                <a:tc>
                  <a:txBody>
                    <a:bodyPr/>
                    <a:lstStyle/>
                    <a:p>
                      <a:r>
                        <a:rPr lang="en-GB" sz="2300"/>
                        <a:t>Methodological</a:t>
                      </a:r>
                    </a:p>
                  </a:txBody>
                  <a:tcPr marL="119188" marR="119188" marT="59594" marB="59594"/>
                </a:tc>
                <a:tc>
                  <a:txBody>
                    <a:bodyPr/>
                    <a:lstStyle/>
                    <a:p>
                      <a:endParaRPr lang="en-GB" sz="2300"/>
                    </a:p>
                  </a:txBody>
                  <a:tcPr marL="119188" marR="119188" marT="59594" marB="59594"/>
                </a:tc>
                <a:tc>
                  <a:txBody>
                    <a:bodyPr/>
                    <a:lstStyle/>
                    <a:p>
                      <a:endParaRPr lang="en-GB" sz="2300"/>
                    </a:p>
                  </a:txBody>
                  <a:tcPr marL="119188" marR="119188" marT="59594" marB="59594"/>
                </a:tc>
                <a:tc>
                  <a:txBody>
                    <a:bodyPr/>
                    <a:lstStyle/>
                    <a:p>
                      <a:endParaRPr lang="en-GB" sz="2300" dirty="0"/>
                    </a:p>
                  </a:txBody>
                  <a:tcPr marL="119188" marR="119188" marT="59594" marB="59594"/>
                </a:tc>
                <a:extLst>
                  <a:ext uri="{0D108BD9-81ED-4DB2-BD59-A6C34878D82A}">
                    <a16:rowId xmlns:a16="http://schemas.microsoft.com/office/drawing/2014/main" val="47046648"/>
                  </a:ext>
                </a:extLst>
              </a:tr>
            </a:tbl>
          </a:graphicData>
        </a:graphic>
      </p:graphicFrame>
    </p:spTree>
    <p:extLst>
      <p:ext uri="{BB962C8B-B14F-4D97-AF65-F5344CB8AC3E}">
        <p14:creationId xmlns:p14="http://schemas.microsoft.com/office/powerpoint/2010/main" val="23435211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1">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E172A213-4F65-4B51-A1E8-5EEB7BFF3AA9}"/>
              </a:ext>
            </a:extLst>
          </p:cNvPr>
          <p:cNvGraphicFramePr>
            <a:graphicFrameLocks noGrp="1"/>
          </p:cNvGraphicFramePr>
          <p:nvPr>
            <p:extLst>
              <p:ext uri="{D42A27DB-BD31-4B8C-83A1-F6EECF244321}">
                <p14:modId xmlns:p14="http://schemas.microsoft.com/office/powerpoint/2010/main" val="369255283"/>
              </p:ext>
            </p:extLst>
          </p:nvPr>
        </p:nvGraphicFramePr>
        <p:xfrm>
          <a:off x="798745" y="907404"/>
          <a:ext cx="10594511" cy="5061836"/>
        </p:xfrm>
        <a:graphic>
          <a:graphicData uri="http://schemas.openxmlformats.org/drawingml/2006/table">
            <a:tbl>
              <a:tblPr firstRow="1" bandRow="1">
                <a:tableStyleId>{5C22544A-7EE6-4342-B048-85BDC9FD1C3A}</a:tableStyleId>
              </a:tblPr>
              <a:tblGrid>
                <a:gridCol w="2607931">
                  <a:extLst>
                    <a:ext uri="{9D8B030D-6E8A-4147-A177-3AD203B41FA5}">
                      <a16:colId xmlns:a16="http://schemas.microsoft.com/office/drawing/2014/main" val="1490961962"/>
                    </a:ext>
                  </a:extLst>
                </a:gridCol>
                <a:gridCol w="2676038">
                  <a:extLst>
                    <a:ext uri="{9D8B030D-6E8A-4147-A177-3AD203B41FA5}">
                      <a16:colId xmlns:a16="http://schemas.microsoft.com/office/drawing/2014/main" val="779925266"/>
                    </a:ext>
                  </a:extLst>
                </a:gridCol>
                <a:gridCol w="2607931">
                  <a:extLst>
                    <a:ext uri="{9D8B030D-6E8A-4147-A177-3AD203B41FA5}">
                      <a16:colId xmlns:a16="http://schemas.microsoft.com/office/drawing/2014/main" val="3727840376"/>
                    </a:ext>
                  </a:extLst>
                </a:gridCol>
                <a:gridCol w="2702611">
                  <a:extLst>
                    <a:ext uri="{9D8B030D-6E8A-4147-A177-3AD203B41FA5}">
                      <a16:colId xmlns:a16="http://schemas.microsoft.com/office/drawing/2014/main" val="2252908355"/>
                    </a:ext>
                  </a:extLst>
                </a:gridCol>
              </a:tblGrid>
              <a:tr h="498505">
                <a:tc gridSpan="4">
                  <a:txBody>
                    <a:bodyPr/>
                    <a:lstStyle/>
                    <a:p>
                      <a:r>
                        <a:rPr lang="en-GB" sz="2300"/>
                        <a:t>PHILOSOPHICAL ASSUMPTIONS WITH IMPLICATIONS FOR PRACTICE</a:t>
                      </a:r>
                    </a:p>
                  </a:txBody>
                  <a:tcPr marL="117357" marR="117357" marT="58678" marB="58678"/>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887202886"/>
                  </a:ext>
                </a:extLst>
              </a:tr>
              <a:tr h="1188774">
                <a:tc>
                  <a:txBody>
                    <a:bodyPr/>
                    <a:lstStyle/>
                    <a:p>
                      <a:r>
                        <a:rPr lang="en-GB" sz="2300"/>
                        <a:t>Assumptions</a:t>
                      </a:r>
                    </a:p>
                  </a:txBody>
                  <a:tcPr marL="117357" marR="117357" marT="58678" marB="58678"/>
                </a:tc>
                <a:tc>
                  <a:txBody>
                    <a:bodyPr/>
                    <a:lstStyle/>
                    <a:p>
                      <a:r>
                        <a:rPr lang="en-GB" sz="2300"/>
                        <a:t>Questions</a:t>
                      </a:r>
                    </a:p>
                  </a:txBody>
                  <a:tcPr marL="117357" marR="117357" marT="58678" marB="58678"/>
                </a:tc>
                <a:tc>
                  <a:txBody>
                    <a:bodyPr/>
                    <a:lstStyle/>
                    <a:p>
                      <a:r>
                        <a:rPr lang="en-GB" sz="2300"/>
                        <a:t>Characteristics</a:t>
                      </a:r>
                    </a:p>
                  </a:txBody>
                  <a:tcPr marL="117357" marR="117357" marT="58678" marB="58678"/>
                </a:tc>
                <a:tc>
                  <a:txBody>
                    <a:bodyPr/>
                    <a:lstStyle/>
                    <a:p>
                      <a:r>
                        <a:rPr lang="en-GB" sz="2300"/>
                        <a:t>Implications for practice (give examples)</a:t>
                      </a:r>
                    </a:p>
                  </a:txBody>
                  <a:tcPr marL="117357" marR="117357" marT="58678" marB="58678"/>
                </a:tc>
                <a:extLst>
                  <a:ext uri="{0D108BD9-81ED-4DB2-BD59-A6C34878D82A}">
                    <a16:rowId xmlns:a16="http://schemas.microsoft.com/office/drawing/2014/main" val="3280627339"/>
                  </a:ext>
                </a:extLst>
              </a:tr>
              <a:tr h="18790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300" dirty="0"/>
                        <a:t>Ontology</a:t>
                      </a:r>
                    </a:p>
                  </a:txBody>
                  <a:tcPr marL="117357" marR="117357" marT="58678" marB="58678"/>
                </a:tc>
                <a:tc>
                  <a:txBody>
                    <a:bodyPr/>
                    <a:lstStyle/>
                    <a:p>
                      <a:r>
                        <a:rPr lang="en-GB" sz="2300" dirty="0"/>
                        <a:t>What is the nature of reality ?</a:t>
                      </a:r>
                    </a:p>
                  </a:txBody>
                  <a:tcPr marL="117357" marR="117357" marT="58678" marB="58678"/>
                </a:tc>
                <a:tc>
                  <a:txBody>
                    <a:bodyPr/>
                    <a:lstStyle/>
                    <a:p>
                      <a:r>
                        <a:rPr lang="en-GB" sz="2300" dirty="0"/>
                        <a:t>Reality is multiple as seen through many views</a:t>
                      </a:r>
                    </a:p>
                  </a:txBody>
                  <a:tcPr marL="117357" marR="117357" marT="58678" marB="58678"/>
                </a:tc>
                <a:tc>
                  <a:txBody>
                    <a:bodyPr/>
                    <a:lstStyle/>
                    <a:p>
                      <a:r>
                        <a:rPr lang="en-GB" sz="2300" dirty="0"/>
                        <a:t>The researcher reports different perspectives as themes develop in </a:t>
                      </a:r>
                      <a:r>
                        <a:rPr lang="en-GB" sz="2300"/>
                        <a:t>the findings</a:t>
                      </a:r>
                      <a:endParaRPr lang="en-GB" sz="2300" dirty="0"/>
                    </a:p>
                  </a:txBody>
                  <a:tcPr marL="117357" marR="117357" marT="58678" marB="58678"/>
                </a:tc>
                <a:extLst>
                  <a:ext uri="{0D108BD9-81ED-4DB2-BD59-A6C34878D82A}">
                    <a16:rowId xmlns:a16="http://schemas.microsoft.com/office/drawing/2014/main" val="1578003256"/>
                  </a:ext>
                </a:extLst>
              </a:tr>
              <a:tr h="498505">
                <a:tc>
                  <a:txBody>
                    <a:bodyPr/>
                    <a:lstStyle/>
                    <a:p>
                      <a:r>
                        <a:rPr lang="en-GB" sz="2300" dirty="0"/>
                        <a:t>Epistemological</a:t>
                      </a:r>
                    </a:p>
                  </a:txBody>
                  <a:tcPr marL="117357" marR="117357" marT="58678" marB="58678"/>
                </a:tc>
                <a:tc>
                  <a:txBody>
                    <a:bodyPr/>
                    <a:lstStyle/>
                    <a:p>
                      <a:endParaRPr lang="en-GB" sz="2300"/>
                    </a:p>
                  </a:txBody>
                  <a:tcPr marL="117357" marR="117357" marT="58678" marB="58678"/>
                </a:tc>
                <a:tc>
                  <a:txBody>
                    <a:bodyPr/>
                    <a:lstStyle/>
                    <a:p>
                      <a:endParaRPr lang="en-GB" sz="2300"/>
                    </a:p>
                  </a:txBody>
                  <a:tcPr marL="117357" marR="117357" marT="58678" marB="58678"/>
                </a:tc>
                <a:tc>
                  <a:txBody>
                    <a:bodyPr/>
                    <a:lstStyle/>
                    <a:p>
                      <a:endParaRPr lang="en-GB" sz="2300"/>
                    </a:p>
                  </a:txBody>
                  <a:tcPr marL="117357" marR="117357" marT="58678" marB="58678"/>
                </a:tc>
                <a:extLst>
                  <a:ext uri="{0D108BD9-81ED-4DB2-BD59-A6C34878D82A}">
                    <a16:rowId xmlns:a16="http://schemas.microsoft.com/office/drawing/2014/main" val="2481570787"/>
                  </a:ext>
                </a:extLst>
              </a:tr>
              <a:tr h="498505">
                <a:tc>
                  <a:txBody>
                    <a:bodyPr/>
                    <a:lstStyle/>
                    <a:p>
                      <a:r>
                        <a:rPr lang="en-GB" sz="2300"/>
                        <a:t>Axiological</a:t>
                      </a:r>
                    </a:p>
                  </a:txBody>
                  <a:tcPr marL="117357" marR="117357" marT="58678" marB="58678"/>
                </a:tc>
                <a:tc>
                  <a:txBody>
                    <a:bodyPr/>
                    <a:lstStyle/>
                    <a:p>
                      <a:endParaRPr lang="en-GB" sz="2300"/>
                    </a:p>
                  </a:txBody>
                  <a:tcPr marL="117357" marR="117357" marT="58678" marB="58678"/>
                </a:tc>
                <a:tc>
                  <a:txBody>
                    <a:bodyPr/>
                    <a:lstStyle/>
                    <a:p>
                      <a:endParaRPr lang="en-GB" sz="2300"/>
                    </a:p>
                  </a:txBody>
                  <a:tcPr marL="117357" marR="117357" marT="58678" marB="58678"/>
                </a:tc>
                <a:tc>
                  <a:txBody>
                    <a:bodyPr/>
                    <a:lstStyle/>
                    <a:p>
                      <a:endParaRPr lang="en-GB" sz="2300"/>
                    </a:p>
                  </a:txBody>
                  <a:tcPr marL="117357" marR="117357" marT="58678" marB="58678"/>
                </a:tc>
                <a:extLst>
                  <a:ext uri="{0D108BD9-81ED-4DB2-BD59-A6C34878D82A}">
                    <a16:rowId xmlns:a16="http://schemas.microsoft.com/office/drawing/2014/main" val="1831248127"/>
                  </a:ext>
                </a:extLst>
              </a:tr>
              <a:tr h="498505">
                <a:tc>
                  <a:txBody>
                    <a:bodyPr/>
                    <a:lstStyle/>
                    <a:p>
                      <a:r>
                        <a:rPr lang="en-GB" sz="2300"/>
                        <a:t>Methodological</a:t>
                      </a:r>
                    </a:p>
                  </a:txBody>
                  <a:tcPr marL="117357" marR="117357" marT="58678" marB="58678"/>
                </a:tc>
                <a:tc>
                  <a:txBody>
                    <a:bodyPr/>
                    <a:lstStyle/>
                    <a:p>
                      <a:endParaRPr lang="en-GB" sz="2300"/>
                    </a:p>
                  </a:txBody>
                  <a:tcPr marL="117357" marR="117357" marT="58678" marB="58678"/>
                </a:tc>
                <a:tc>
                  <a:txBody>
                    <a:bodyPr/>
                    <a:lstStyle/>
                    <a:p>
                      <a:endParaRPr lang="en-GB" sz="2300"/>
                    </a:p>
                  </a:txBody>
                  <a:tcPr marL="117357" marR="117357" marT="58678" marB="58678"/>
                </a:tc>
                <a:tc>
                  <a:txBody>
                    <a:bodyPr/>
                    <a:lstStyle/>
                    <a:p>
                      <a:endParaRPr lang="en-GB" sz="2300" dirty="0"/>
                    </a:p>
                  </a:txBody>
                  <a:tcPr marL="117357" marR="117357" marT="58678" marB="58678"/>
                </a:tc>
                <a:extLst>
                  <a:ext uri="{0D108BD9-81ED-4DB2-BD59-A6C34878D82A}">
                    <a16:rowId xmlns:a16="http://schemas.microsoft.com/office/drawing/2014/main" val="47046648"/>
                  </a:ext>
                </a:extLst>
              </a:tr>
            </a:tbl>
          </a:graphicData>
        </a:graphic>
      </p:graphicFrame>
    </p:spTree>
    <p:extLst>
      <p:ext uri="{BB962C8B-B14F-4D97-AF65-F5344CB8AC3E}">
        <p14:creationId xmlns:p14="http://schemas.microsoft.com/office/powerpoint/2010/main" val="67491882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4ECFA-A4D0-4254-A2AC-259CFA7954EC}"/>
              </a:ext>
            </a:extLst>
          </p:cNvPr>
          <p:cNvSpPr>
            <a:spLocks noGrp="1"/>
          </p:cNvSpPr>
          <p:nvPr>
            <p:ph type="title"/>
          </p:nvPr>
        </p:nvSpPr>
        <p:spPr/>
        <p:txBody>
          <a:bodyPr/>
          <a:lstStyle/>
          <a:p>
            <a:r>
              <a:rPr lang="en-GB" dirty="0"/>
              <a:t>Task 4 articles plus 1</a:t>
            </a:r>
          </a:p>
        </p:txBody>
      </p:sp>
      <p:sp>
        <p:nvSpPr>
          <p:cNvPr id="5" name="Text Placeholder 4">
            <a:extLst>
              <a:ext uri="{FF2B5EF4-FFF2-40B4-BE49-F238E27FC236}">
                <a16:creationId xmlns:a16="http://schemas.microsoft.com/office/drawing/2014/main" id="{45644AFD-79D7-4330-A97C-6B6E0C04B641}"/>
              </a:ext>
            </a:extLst>
          </p:cNvPr>
          <p:cNvSpPr>
            <a:spLocks noGrp="1"/>
          </p:cNvSpPr>
          <p:nvPr>
            <p:ph type="body" idx="1"/>
          </p:nvPr>
        </p:nvSpPr>
        <p:spPr/>
        <p:txBody>
          <a:bodyPr>
            <a:normAutofit fontScale="62500" lnSpcReduction="20000"/>
          </a:bodyPr>
          <a:lstStyle/>
          <a:p>
            <a:r>
              <a:rPr lang="en-GB" dirty="0"/>
              <a:t>How is the research framed ? What motivates it?</a:t>
            </a:r>
          </a:p>
          <a:p>
            <a:endParaRPr lang="en-GB" dirty="0"/>
          </a:p>
        </p:txBody>
      </p:sp>
      <p:sp>
        <p:nvSpPr>
          <p:cNvPr id="3" name="Content Placeholder 2">
            <a:extLst>
              <a:ext uri="{FF2B5EF4-FFF2-40B4-BE49-F238E27FC236}">
                <a16:creationId xmlns:a16="http://schemas.microsoft.com/office/drawing/2014/main" id="{5934092B-0553-48CC-A24E-B12E8F4F1414}"/>
              </a:ext>
            </a:extLst>
          </p:cNvPr>
          <p:cNvSpPr>
            <a:spLocks noGrp="1"/>
          </p:cNvSpPr>
          <p:nvPr>
            <p:ph sz="half" idx="2"/>
          </p:nvPr>
        </p:nvSpPr>
        <p:spPr/>
        <p:txBody>
          <a:bodyPr>
            <a:normAutofit fontScale="62500" lnSpcReduction="20000"/>
          </a:bodyPr>
          <a:lstStyle/>
          <a:p>
            <a:r>
              <a:rPr lang="en-GB" dirty="0"/>
              <a:t>● Describing what is happening </a:t>
            </a:r>
          </a:p>
          <a:p>
            <a:r>
              <a:rPr lang="en-GB" dirty="0"/>
              <a:t>● Identifying patterns </a:t>
            </a:r>
          </a:p>
          <a:p>
            <a:r>
              <a:rPr lang="en-GB" dirty="0"/>
              <a:t>● Challenging existing narratives </a:t>
            </a:r>
          </a:p>
          <a:p>
            <a:r>
              <a:rPr lang="en-GB" dirty="0"/>
              <a:t>● Focus on something overlooked </a:t>
            </a:r>
          </a:p>
          <a:p>
            <a:r>
              <a:rPr lang="en-GB" dirty="0"/>
              <a:t>● Supporting professional practice </a:t>
            </a:r>
          </a:p>
          <a:p>
            <a:r>
              <a:rPr lang="en-GB" dirty="0"/>
              <a:t>● Developing new theories</a:t>
            </a:r>
          </a:p>
          <a:p>
            <a:r>
              <a:rPr lang="en-GB" dirty="0"/>
              <a:t>● Describing new trends </a:t>
            </a:r>
          </a:p>
          <a:p>
            <a:r>
              <a:rPr lang="en-GB" dirty="0"/>
              <a:t>● Refine/redefine roles (e.g. MOOCs)</a:t>
            </a:r>
          </a:p>
        </p:txBody>
      </p:sp>
      <p:sp>
        <p:nvSpPr>
          <p:cNvPr id="6" name="Text Placeholder 5">
            <a:extLst>
              <a:ext uri="{FF2B5EF4-FFF2-40B4-BE49-F238E27FC236}">
                <a16:creationId xmlns:a16="http://schemas.microsoft.com/office/drawing/2014/main" id="{EA00D795-7ED2-4D58-AEFD-965AEE673459}"/>
              </a:ext>
            </a:extLst>
          </p:cNvPr>
          <p:cNvSpPr>
            <a:spLocks noGrp="1"/>
          </p:cNvSpPr>
          <p:nvPr>
            <p:ph type="body" sz="quarter" idx="3"/>
          </p:nvPr>
        </p:nvSpPr>
        <p:spPr/>
        <p:txBody>
          <a:bodyPr>
            <a:normAutofit fontScale="62500" lnSpcReduction="20000"/>
          </a:bodyPr>
          <a:lstStyle/>
          <a:p>
            <a:r>
              <a:rPr lang="en-GB" dirty="0"/>
              <a:t>What will be the value of answering the research question? Will the research enhance or add value?</a:t>
            </a:r>
          </a:p>
          <a:p>
            <a:endParaRPr lang="en-GB" dirty="0"/>
          </a:p>
        </p:txBody>
      </p:sp>
      <p:sp>
        <p:nvSpPr>
          <p:cNvPr id="4" name="Content Placeholder 3">
            <a:extLst>
              <a:ext uri="{FF2B5EF4-FFF2-40B4-BE49-F238E27FC236}">
                <a16:creationId xmlns:a16="http://schemas.microsoft.com/office/drawing/2014/main" id="{BEDFFEF5-753C-4FC9-B7B0-C7AAC0336122}"/>
              </a:ext>
            </a:extLst>
          </p:cNvPr>
          <p:cNvSpPr>
            <a:spLocks noGrp="1"/>
          </p:cNvSpPr>
          <p:nvPr>
            <p:ph sz="quarter" idx="4"/>
          </p:nvPr>
        </p:nvSpPr>
        <p:spPr/>
        <p:txBody>
          <a:bodyPr>
            <a:normAutofit fontScale="62500" lnSpcReduction="20000"/>
          </a:bodyPr>
          <a:lstStyle/>
          <a:p>
            <a:r>
              <a:rPr lang="en-GB" dirty="0"/>
              <a:t>● Directly influencing practice</a:t>
            </a:r>
          </a:p>
          <a:p>
            <a:r>
              <a:rPr lang="en-GB" dirty="0"/>
              <a:t>● Producing tools</a:t>
            </a:r>
          </a:p>
          <a:p>
            <a:r>
              <a:rPr lang="en-GB" dirty="0"/>
              <a:t>● Sharing data for re-use</a:t>
            </a:r>
          </a:p>
          <a:p>
            <a:r>
              <a:rPr lang="en-GB" dirty="0"/>
              <a:t>● Open access publication</a:t>
            </a:r>
          </a:p>
          <a:p>
            <a:r>
              <a:rPr lang="en-GB" dirty="0"/>
              <a:t>● Developing open networks</a:t>
            </a:r>
          </a:p>
          <a:p>
            <a:endParaRPr lang="en-GB" dirty="0"/>
          </a:p>
        </p:txBody>
      </p:sp>
    </p:spTree>
    <p:extLst>
      <p:ext uri="{BB962C8B-B14F-4D97-AF65-F5344CB8AC3E}">
        <p14:creationId xmlns:p14="http://schemas.microsoft.com/office/powerpoint/2010/main" val="359496460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A2335-96DE-4BD4-8104-E1D397BA2172}"/>
              </a:ext>
            </a:extLst>
          </p:cNvPr>
          <p:cNvSpPr>
            <a:spLocks noGrp="1"/>
          </p:cNvSpPr>
          <p:nvPr>
            <p:ph type="title"/>
          </p:nvPr>
        </p:nvSpPr>
        <p:spPr/>
        <p:txBody>
          <a:bodyPr/>
          <a:lstStyle/>
          <a:p>
            <a:r>
              <a:rPr lang="en-GB" dirty="0"/>
              <a:t>Example – see word document 1 </a:t>
            </a:r>
          </a:p>
        </p:txBody>
      </p:sp>
      <p:sp>
        <p:nvSpPr>
          <p:cNvPr id="3" name="Content Placeholder 2">
            <a:extLst>
              <a:ext uri="{FF2B5EF4-FFF2-40B4-BE49-F238E27FC236}">
                <a16:creationId xmlns:a16="http://schemas.microsoft.com/office/drawing/2014/main" id="{4D6FBE1C-D0FE-454C-B3DA-EA692F2365EC}"/>
              </a:ext>
            </a:extLst>
          </p:cNvPr>
          <p:cNvSpPr>
            <a:spLocks noGrp="1"/>
          </p:cNvSpPr>
          <p:nvPr>
            <p:ph idx="1"/>
          </p:nvPr>
        </p:nvSpPr>
        <p:spPr/>
        <p:txBody>
          <a:bodyPr>
            <a:normAutofit lnSpcReduction="10000"/>
          </a:bodyPr>
          <a:lstStyle/>
          <a:p>
            <a:r>
              <a:rPr lang="en-GB" b="0" i="0" dirty="0">
                <a:solidFill>
                  <a:srgbClr val="212529"/>
                </a:solidFill>
                <a:effectLst/>
                <a:latin typeface="-apple-system"/>
              </a:rPr>
              <a:t>Research is an essential part for the growth of any profession in today’s world. Nursing research is a systemic inquiry to answer the question or problems encountered in practice, education and administration (Polit &amp; Beck, 2008). Research studies have great importance in the nursing profession because it provides strong evidence that help nurses to make sound clinical decision and judgment in the clinical setting; it helps to give evidence based nursing care to the patient that would be clinically appropriate, cost effective and result in positive outcome of patient. Moreover, it assists to elevate the standard and reputation of nursing profession. In addition, knowledge contribution will be increased in the discipline (Polit &amp; Beck, 2008). Therefore, nurses are expected to understand and conduct research in their field. It is important to illustrate the paradigms for nursing research, highlight the epistemological and ontological assumption related to Positivist and Naturalistic paradigms, mention the philosophy of quantitative and qualitative research than narrate the underlying philosophy that will guide my thesis work.</a:t>
            </a:r>
            <a:endParaRPr lang="en-GB" dirty="0"/>
          </a:p>
        </p:txBody>
      </p:sp>
    </p:spTree>
    <p:extLst>
      <p:ext uri="{BB962C8B-B14F-4D97-AF65-F5344CB8AC3E}">
        <p14:creationId xmlns:p14="http://schemas.microsoft.com/office/powerpoint/2010/main" val="883618890"/>
      </p:ext>
    </p:extLst>
  </p:cSld>
  <p:clrMapOvr>
    <a:masterClrMapping/>
  </p:clrMapOvr>
</p:sld>
</file>

<file path=ppt/theme/theme1.xml><?xml version="1.0" encoding="utf-8"?>
<a:theme xmlns:a="http://schemas.openxmlformats.org/drawingml/2006/main" name="RetrospectVTI">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5811</Words>
  <Application>Microsoft Macintosh PowerPoint</Application>
  <PresentationFormat>Widescreen</PresentationFormat>
  <Paragraphs>268</Paragraphs>
  <Slides>69</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69</vt:i4>
      </vt:variant>
    </vt:vector>
  </HeadingPairs>
  <TitlesOfParts>
    <vt:vector size="79" baseType="lpstr">
      <vt:lpstr>-apple-system</vt:lpstr>
      <vt:lpstr>Arial</vt:lpstr>
      <vt:lpstr>Arial Nova</vt:lpstr>
      <vt:lpstr>Arial Nova Light</vt:lpstr>
      <vt:lpstr>Baskerville Old Face</vt:lpstr>
      <vt:lpstr>Calibri</vt:lpstr>
      <vt:lpstr>Domine</vt:lpstr>
      <vt:lpstr>Georgia</vt:lpstr>
      <vt:lpstr>Open Sans</vt:lpstr>
      <vt:lpstr>RetrospectVTI</vt:lpstr>
      <vt:lpstr>PowerPoint Presentation</vt:lpstr>
      <vt:lpstr>The Ologies.</vt:lpstr>
      <vt:lpstr>By the end of the session, you should be able to…</vt:lpstr>
      <vt:lpstr>Creswell (2003)</vt:lpstr>
      <vt:lpstr>PowerPoint Presentation</vt:lpstr>
      <vt:lpstr>PowerPoint Presentation</vt:lpstr>
      <vt:lpstr>PowerPoint Presentation</vt:lpstr>
      <vt:lpstr>Research  Philosophy</vt:lpstr>
      <vt:lpstr>Reason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Learning about theories of knowledge (epistemologies) and approaches to social science research developed from philosophical positions (methodologies) is often the most challenging part of learning about research methods.   Don’t panic, just try to familiarize yourself with some of the key terms and definitions</vt:lpstr>
      <vt:lpstr>The important philosophical underpinnings of the nature of knowledge, how it can be determined and what biases we hold play important roles in the work of research and should be considered carefully</vt:lpstr>
      <vt:lpstr>Ologies live in the paradigm</vt:lpstr>
      <vt:lpstr>Lens ? Worldview ? Paradigm ? Philosophy ?</vt:lpstr>
      <vt:lpstr>http://www.iier.org.au/iier16/mackenzie.html  </vt:lpstr>
      <vt:lpstr>Leaders in the research field</vt:lpstr>
      <vt:lpstr>IMPORTANT</vt:lpstr>
      <vt:lpstr>PowerPoint Presentation</vt:lpstr>
      <vt:lpstr>PowerPoint Presentation</vt:lpstr>
      <vt:lpstr>Links  </vt:lpstr>
      <vt:lpstr>Implications of research philosophy</vt:lpstr>
      <vt:lpstr>Continued</vt:lpstr>
      <vt:lpstr>Creswell and Poth (2018)</vt:lpstr>
      <vt:lpstr>You are an interdisciplinary researcher …..</vt:lpstr>
      <vt:lpstr>PowerPoint Presentation</vt:lpstr>
      <vt:lpstr>Axiology</vt:lpstr>
      <vt:lpstr>PowerPoint Presentation</vt:lpstr>
      <vt:lpstr>Axiological concerns infuse research. Two general examples are </vt:lpstr>
      <vt:lpstr>Futhermore, these issues are multi-dimensional, eg</vt:lpstr>
      <vt:lpstr>The next slide </vt:lpstr>
      <vt:lpstr>Bringing ontology, epistemology and axiology together </vt:lpstr>
      <vt:lpstr>Patterson and Williams (1998)</vt:lpstr>
      <vt:lpstr>Figure 1 Paradigmatic commitments in the macrostructure of science (from Patterson and Williams 1998: 286, as adapted from Laudan 1984)</vt:lpstr>
      <vt:lpstr>The ologies</vt:lpstr>
      <vt:lpstr>PowerPoint Presentation</vt:lpstr>
      <vt:lpstr>Table 1 Ontological commitments underlying research (from Patterson and Williams 1998: 288, references available in the original)</vt:lpstr>
      <vt:lpstr>PowerPoint Presentation</vt:lpstr>
      <vt:lpstr>Table 2 Epistemological commitments underlying research (from Patterson and Williams 1998: 288, references available in the original)</vt:lpstr>
      <vt:lpstr>Table 3 Axiological commitments underlying research (from Patterson and Williams 1998: 288, references available in the original)</vt:lpstr>
      <vt:lpstr>References for the previous section</vt:lpstr>
      <vt:lpstr>Link </vt:lpstr>
      <vt:lpstr>PowerPoint Presentation</vt:lpstr>
      <vt:lpstr>How can we understand the different epistemologies that underpin knowledge? </vt:lpstr>
      <vt:lpstr>Questions</vt:lpstr>
      <vt:lpstr>Question 1: What Do We Seek to Create Knowledge About? </vt:lpstr>
      <vt:lpstr>Question 2: How Do We Create Knowledge in Research? </vt:lpstr>
      <vt:lpstr>Question 3: Who Accepts Knowledge as ‘True’ and How?</vt:lpstr>
      <vt:lpstr>Continued</vt:lpstr>
      <vt:lpstr>Question 4: How Do We Determine the Epistemology Underpinning the Research Processes?</vt:lpstr>
      <vt:lpstr>Title</vt:lpstr>
      <vt:lpstr>PowerPoint Presentation</vt:lpstr>
      <vt:lpstr>Question 5: What Are the Implications of Epistemology for Research? </vt:lpstr>
      <vt:lpstr>Two particularly important benefits arise from understanding the role of epistemology in the application of research</vt:lpstr>
      <vt:lpstr>Conclusion</vt:lpstr>
      <vt:lpstr>Useful reading</vt:lpstr>
      <vt:lpstr>Epistemological frameworks</vt:lpstr>
      <vt:lpstr>So</vt:lpstr>
      <vt:lpstr>PowerPoint Presentation</vt:lpstr>
      <vt:lpstr>PowerPoint Presentation</vt:lpstr>
      <vt:lpstr>Task 4 articles plus 1</vt:lpstr>
      <vt:lpstr>Example – see word document 1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Identity and Approaches to Applied Business Research Research Philosophy</dc:title>
  <dc:creator>caroline jawad</dc:creator>
  <cp:lastModifiedBy>Amare Desta</cp:lastModifiedBy>
  <cp:revision>10</cp:revision>
  <cp:lastPrinted>2020-03-11T08:34:34Z</cp:lastPrinted>
  <dcterms:created xsi:type="dcterms:W3CDTF">2020-03-08T16:54:54Z</dcterms:created>
  <dcterms:modified xsi:type="dcterms:W3CDTF">2022-03-07T08:19:20Z</dcterms:modified>
</cp:coreProperties>
</file>